
<file path=[Content_Types].xml><?xml version="1.0" encoding="utf-8"?>
<Types xmlns="http://schemas.openxmlformats.org/package/2006/content-types">
  <Default Extension="gif" ContentType="image/gif"/>
  <Default Extension="jpeg" ContentType="image/jpeg"/>
  <Default Extension="jpg" ContentType="image/jpg"/>
  <Default Extension="m4v" ContentType="video/mp4"/>
  <Default Extension="mp4" ContentType="video/mp4"/>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officeDocument" Target="ppt/presentation.xml"/><Relationship Id="rId2" Type="http://schemas.openxmlformats.org/package/2006/relationships/metadata/core-properties" Target="docProps/core.xml"/><Relationship Id="rId1"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3.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pic>
        <p:nvPicPr>
          <p:cNvPr id="2" name="Image 0" descr="/home/claude/work/unpacked/ppt/media/image2.jpg">    </p:cNvPr>
          <p:cNvPicPr>
            <a:picLocks noChangeAspect="1"/>
          </p:cNvPicPr>
          <p:nvPr/>
        </p:nvPicPr>
        <p:blipFill>
          <a:blip r:embed="rId1"/>
          <a:srcRect l="0" r="0" t="0" b="0"/>
          <a:stretch/>
        </p:blipFill>
        <p:spPr>
          <a:xfrm>
            <a:off x="7223760" y="0"/>
            <a:ext cx="4967935" cy="6858000"/>
          </a:xfrm>
          <a:prstGeom prst="rect">
            <a:avLst/>
          </a:prstGeom>
        </p:spPr>
      </p:pic>
      <p:sp>
        <p:nvSpPr>
          <p:cNvPr id="3" name="Shape 0"/>
          <p:cNvSpPr/>
          <p:nvPr/>
        </p:nvSpPr>
        <p:spPr>
          <a:xfrm>
            <a:off x="7223760" y="0"/>
            <a:ext cx="4967935" cy="6858000"/>
          </a:xfrm>
          <a:prstGeom prst="rect">
            <a:avLst/>
          </a:prstGeom>
          <a:solidFill>
            <a:srgbClr val="000000">
              <a:alpha val="65000"/>
            </a:srgbClr>
          </a:solidFill>
          <a:ln/>
        </p:spPr>
      </p:sp>
      <p:sp>
        <p:nvSpPr>
          <p:cNvPr id="4" name="Text 1"/>
          <p:cNvSpPr/>
          <p:nvPr/>
        </p:nvSpPr>
        <p:spPr>
          <a:xfrm>
            <a:off x="640080" y="502920"/>
            <a:ext cx="6309360" cy="640080"/>
          </a:xfrm>
          <a:prstGeom prst="rect">
            <a:avLst/>
          </a:prstGeom>
          <a:noFill/>
          <a:ln/>
        </p:spPr>
        <p:txBody>
          <a:bodyPr wrap="square" rtlCol="0" anchor="ctr"/>
          <a:lstStyle/>
          <a:p>
            <a:pPr indent="0" marL="0">
              <a:lnSpc>
                <a:spcPts val="1600"/>
              </a:lnSpc>
              <a:buNone/>
            </a:pPr>
            <a:r>
              <a:rPr lang="en-US" sz="1200" b="1" spc="100" kern="0" dirty="0">
                <a:solidFill>
                  <a:srgbClr val="C9A9EA"/>
                </a:solidFill>
                <a:latin typeface="Calibri" pitchFamily="34" charset="0"/>
                <a:ea typeface="Calibri" pitchFamily="34" charset="-122"/>
                <a:cs typeface="Calibri" pitchFamily="34" charset="-120"/>
              </a:rPr>
              <a:t>AFN &amp; ISET FIRST NATION AGREEMENT HOLDERS</a:t>
            </a:r>
            <a:endParaRPr lang="en-US" sz="1200" dirty="0"/>
          </a:p>
          <a:p>
            <a:pPr indent="0" marL="0">
              <a:lnSpc>
                <a:spcPts val="1600"/>
              </a:lnSpc>
              <a:buNone/>
            </a:pPr>
            <a:r>
              <a:rPr lang="en-US" sz="1200" b="1" spc="100" kern="0" dirty="0">
                <a:solidFill>
                  <a:srgbClr val="C9A9EA"/>
                </a:solidFill>
                <a:latin typeface="Calibri" pitchFamily="34" charset="0"/>
                <a:ea typeface="Calibri" pitchFamily="34" charset="-122"/>
                <a:cs typeface="Calibri" pitchFamily="34" charset="-120"/>
              </a:rPr>
              <a:t>NATIONAL MEETING 2026</a:t>
            </a:r>
            <a:endParaRPr lang="en-US" sz="1200" dirty="0"/>
          </a:p>
        </p:txBody>
      </p:sp>
      <p:sp>
        <p:nvSpPr>
          <p:cNvPr id="5" name="Text 2"/>
          <p:cNvSpPr/>
          <p:nvPr/>
        </p:nvSpPr>
        <p:spPr>
          <a:xfrm>
            <a:off x="640080" y="1280160"/>
            <a:ext cx="6309360" cy="1188720"/>
          </a:xfrm>
          <a:prstGeom prst="rect">
            <a:avLst/>
          </a:prstGeom>
          <a:noFill/>
          <a:ln/>
        </p:spPr>
        <p:txBody>
          <a:bodyPr wrap="square"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Inspector in a Box</a:t>
            </a:r>
            <a:endParaRPr lang="en-US" sz="4400" dirty="0"/>
          </a:p>
        </p:txBody>
      </p:sp>
      <p:sp>
        <p:nvSpPr>
          <p:cNvPr id="6" name="Text 3"/>
          <p:cNvSpPr/>
          <p:nvPr/>
        </p:nvSpPr>
        <p:spPr>
          <a:xfrm>
            <a:off x="640080" y="2450592"/>
            <a:ext cx="6309360" cy="960120"/>
          </a:xfrm>
          <a:prstGeom prst="rect">
            <a:avLst/>
          </a:prstGeom>
          <a:noFill/>
          <a:ln/>
        </p:spPr>
        <p:txBody>
          <a:bodyPr wrap="square" rtlCol="0" anchor="ctr"/>
          <a:lstStyle/>
          <a:p>
            <a:pPr indent="0" marL="0">
              <a:lnSpc>
                <a:spcPts val="2100"/>
              </a:lnSpc>
              <a:buNone/>
            </a:pPr>
            <a:r>
              <a:rPr lang="en-US" sz="1650" i="1" dirty="0">
                <a:solidFill>
                  <a:srgbClr val="F1EBFA"/>
                </a:solidFill>
                <a:latin typeface="Calibri" pitchFamily="34" charset="0"/>
                <a:ea typeface="Calibri" pitchFamily="34" charset="-122"/>
                <a:cs typeface="Calibri" pitchFamily="34" charset="-120"/>
              </a:rPr>
              <a:t>Building Indigenous Workforce, Business Development,</a:t>
            </a:r>
            <a:endParaRPr lang="en-US" sz="1650" dirty="0"/>
          </a:p>
          <a:p>
            <a:pPr indent="0" marL="0">
              <a:lnSpc>
                <a:spcPts val="2100"/>
              </a:lnSpc>
              <a:buNone/>
            </a:pPr>
            <a:r>
              <a:rPr lang="en-US" sz="1650" i="1" dirty="0">
                <a:solidFill>
                  <a:srgbClr val="F1EBFA"/>
                </a:solidFill>
                <a:latin typeface="Calibri" pitchFamily="34" charset="0"/>
                <a:ea typeface="Calibri" pitchFamily="34" charset="-122"/>
                <a:cs typeface="Calibri" pitchFamily="34" charset="-120"/>
              </a:rPr>
              <a:t>and Community Wealth Through Skills Training</a:t>
            </a:r>
            <a:endParaRPr lang="en-US" sz="1650" dirty="0"/>
          </a:p>
        </p:txBody>
      </p:sp>
      <p:sp>
        <p:nvSpPr>
          <p:cNvPr id="7" name="Shape 4"/>
          <p:cNvSpPr/>
          <p:nvPr/>
        </p:nvSpPr>
        <p:spPr>
          <a:xfrm>
            <a:off x="640080" y="3657600"/>
            <a:ext cx="2194560" cy="0"/>
          </a:xfrm>
          <a:prstGeom prst="line">
            <a:avLst/>
          </a:prstGeom>
          <a:noFill/>
          <a:ln w="38100">
            <a:solidFill>
              <a:srgbClr val="6731A1"/>
            </a:solidFill>
            <a:prstDash val="solid"/>
          </a:ln>
        </p:spPr>
      </p:sp>
      <p:sp>
        <p:nvSpPr>
          <p:cNvPr id="8" name="Text 5"/>
          <p:cNvSpPr/>
          <p:nvPr/>
        </p:nvSpPr>
        <p:spPr>
          <a:xfrm>
            <a:off x="640080" y="3840480"/>
            <a:ext cx="6309360" cy="365760"/>
          </a:xfrm>
          <a:prstGeom prst="rect">
            <a:avLst/>
          </a:prstGeom>
          <a:noFill/>
          <a:ln/>
        </p:spPr>
        <p:txBody>
          <a:bodyPr wrap="square" rtlCol="0" anchor="ctr"/>
          <a:lstStyle/>
          <a:p>
            <a:pPr indent="0" marL="0">
              <a:buNone/>
            </a:pPr>
            <a:r>
              <a:rPr lang="en-US" sz="1100" b="1" spc="100" kern="0" dirty="0">
                <a:solidFill>
                  <a:srgbClr val="C9A9EA"/>
                </a:solidFill>
                <a:latin typeface="Calibri" pitchFamily="34" charset="0"/>
                <a:ea typeface="Calibri" pitchFamily="34" charset="-122"/>
                <a:cs typeface="Calibri" pitchFamily="34" charset="-120"/>
              </a:rPr>
              <a:t>A SKILLS, EMPLOYMENT &amp; TRAINING MODEL FOR ISET AGREEMENT HOLDERS</a:t>
            </a:r>
            <a:endParaRPr lang="en-US" sz="1100" dirty="0"/>
          </a:p>
        </p:txBody>
      </p:sp>
      <p:sp>
        <p:nvSpPr>
          <p:cNvPr id="9" name="Text 6"/>
          <p:cNvSpPr/>
          <p:nvPr/>
        </p:nvSpPr>
        <p:spPr>
          <a:xfrm>
            <a:off x="640080" y="4434840"/>
            <a:ext cx="6309360" cy="914400"/>
          </a:xfrm>
          <a:prstGeom prst="rect">
            <a:avLst/>
          </a:prstGeom>
          <a:noFill/>
          <a:ln/>
        </p:spPr>
        <p:txBody>
          <a:bodyPr wrap="square" rtlCol="0" anchor="ctr"/>
          <a:lstStyle/>
          <a:p>
            <a:pPr indent="0" marL="0">
              <a:lnSpc>
                <a:spcPts val="2000"/>
              </a:lnSpc>
              <a:buNone/>
            </a:pPr>
            <a:r>
              <a:rPr lang="en-US" sz="1600" b="1" dirty="0">
                <a:solidFill>
                  <a:srgbClr val="FFFFFF"/>
                </a:solidFill>
                <a:latin typeface="Calibri" pitchFamily="34" charset="0"/>
                <a:ea typeface="Calibri" pitchFamily="34" charset="-122"/>
                <a:cs typeface="Calibri" pitchFamily="34" charset="-120"/>
              </a:rPr>
              <a:t>Stan Knight
</a:t>
            </a:r>
            <a:pPr indent="0" marL="0">
              <a:lnSpc>
                <a:spcPts val="2000"/>
              </a:lnSpc>
              <a:buNone/>
            </a:pPr>
            <a:r>
              <a:rPr lang="en-US" sz="1200" dirty="0">
                <a:solidFill>
                  <a:srgbClr val="F1EBFA"/>
                </a:solidFill>
                <a:latin typeface="Calibri" pitchFamily="34" charset="0"/>
                <a:ea typeface="Calibri" pitchFamily="34" charset="-122"/>
                <a:cs typeface="Calibri" pitchFamily="34" charset="-120"/>
              </a:rPr>
              <a:t>Founder &amp; Principal Consultant, Zachary Knight Enterprises
</a:t>
            </a:r>
            <a:pPr indent="0" marL="0">
              <a:lnSpc>
                <a:spcPts val="2000"/>
              </a:lnSpc>
              <a:buNone/>
            </a:pPr>
            <a:r>
              <a:rPr lang="en-US" sz="1200" dirty="0">
                <a:solidFill>
                  <a:srgbClr val="F1EBFA"/>
                </a:solidFill>
                <a:latin typeface="Calibri" pitchFamily="34" charset="0"/>
                <a:ea typeface="Calibri" pitchFamily="34" charset="-122"/>
                <a:cs typeface="Calibri" pitchFamily="34" charset="-120"/>
              </a:rPr>
              <a:t>Founder, Knight Myers Memorial Foundation</a:t>
            </a:r>
            <a:endParaRPr lang="en-US" sz="1600" dirty="0"/>
          </a:p>
        </p:txBody>
      </p:sp>
      <p:sp>
        <p:nvSpPr>
          <p:cNvPr id="10" name="Text 7"/>
          <p:cNvSpPr/>
          <p:nvPr/>
        </p:nvSpPr>
        <p:spPr>
          <a:xfrm>
            <a:off x="640080" y="5989320"/>
            <a:ext cx="6309360" cy="365760"/>
          </a:xfrm>
          <a:prstGeom prst="rect">
            <a:avLst/>
          </a:prstGeom>
          <a:noFill/>
          <a:ln/>
        </p:spPr>
        <p:txBody>
          <a:bodyPr wrap="square" rtlCol="0" anchor="ctr"/>
          <a:lstStyle/>
          <a:p>
            <a:pPr indent="0" marL="0">
              <a:buNone/>
            </a:pPr>
            <a:r>
              <a:rPr lang="en-US" sz="1200" b="1" dirty="0">
                <a:solidFill>
                  <a:srgbClr val="C9A9EA"/>
                </a:solidFill>
                <a:latin typeface="Calibri" pitchFamily="34" charset="0"/>
                <a:ea typeface="Calibri" pitchFamily="34" charset="-122"/>
                <a:cs typeface="Calibri" pitchFamily="34" charset="-120"/>
              </a:rPr>
              <a:t>September 1–3, 2026  |  Fairmont Palliser, Calgary, AB</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pic>
        <p:nvPicPr>
          <p:cNvPr id="2" name="Image 0" descr="/home/claude/work/unpacked/ppt/media/image2.jpg">    </p:cNvPr>
          <p:cNvPicPr>
            <a:picLocks noChangeAspect="1"/>
          </p:cNvPicPr>
          <p:nvPr/>
        </p:nvPicPr>
        <p:blipFill>
          <a:blip r:embed="rId1"/>
          <a:srcRect l="0" r="0" t="0" b="0"/>
          <a:stretch/>
        </p:blipFill>
        <p:spPr>
          <a:xfrm>
            <a:off x="0" y="0"/>
            <a:ext cx="4754880" cy="6858000"/>
          </a:xfrm>
          <a:prstGeom prst="rect">
            <a:avLst/>
          </a:prstGeom>
        </p:spPr>
      </p:pic>
      <p:sp>
        <p:nvSpPr>
          <p:cNvPr id="3" name="Shape 0"/>
          <p:cNvSpPr/>
          <p:nvPr/>
        </p:nvSpPr>
        <p:spPr>
          <a:xfrm>
            <a:off x="0" y="0"/>
            <a:ext cx="4754880" cy="6858000"/>
          </a:xfrm>
          <a:prstGeom prst="rect">
            <a:avLst/>
          </a:prstGeom>
          <a:solidFill>
            <a:srgbClr val="000000">
              <a:alpha val="75000"/>
            </a:srgbClr>
          </a:solidFill>
          <a:ln/>
        </p:spPr>
      </p:sp>
      <p:sp>
        <p:nvSpPr>
          <p:cNvPr id="4" name="Text 1"/>
          <p:cNvSpPr/>
          <p:nvPr/>
        </p:nvSpPr>
        <p:spPr>
          <a:xfrm>
            <a:off x="5212080" y="640080"/>
            <a:ext cx="6400800" cy="457200"/>
          </a:xfrm>
          <a:prstGeom prst="rect">
            <a:avLst/>
          </a:prstGeom>
          <a:noFill/>
          <a:ln/>
        </p:spPr>
        <p:txBody>
          <a:bodyPr wrap="square" rtlCol="0" anchor="ctr"/>
          <a:lstStyle/>
          <a:p>
            <a:pPr indent="0" marL="0">
              <a:buNone/>
            </a:pPr>
            <a:r>
              <a:rPr lang="en-US" sz="1300" b="1" spc="100" kern="0" dirty="0">
                <a:solidFill>
                  <a:srgbClr val="C9A9EA"/>
                </a:solidFill>
                <a:latin typeface="Calibri" pitchFamily="34" charset="0"/>
                <a:ea typeface="Calibri" pitchFamily="34" charset="-122"/>
                <a:cs typeface="Calibri" pitchFamily="34" charset="-120"/>
              </a:rPr>
              <a:t>LAND ACKNOWLEDGEMENT</a:t>
            </a:r>
            <a:endParaRPr lang="en-US" sz="1300" dirty="0"/>
          </a:p>
        </p:txBody>
      </p:sp>
      <p:sp>
        <p:nvSpPr>
          <p:cNvPr id="5" name="Text 2"/>
          <p:cNvSpPr/>
          <p:nvPr/>
        </p:nvSpPr>
        <p:spPr>
          <a:xfrm>
            <a:off x="5212080" y="1280160"/>
            <a:ext cx="6400800" cy="4846320"/>
          </a:xfrm>
          <a:prstGeom prst="rect">
            <a:avLst/>
          </a:prstGeom>
          <a:noFill/>
          <a:ln/>
        </p:spPr>
        <p:txBody>
          <a:bodyPr wrap="square" rtlCol="0" anchor="ctr"/>
          <a:lstStyle/>
          <a:p>
            <a:pPr indent="0" marL="0">
              <a:lnSpc>
                <a:spcPts val="3000"/>
              </a:lnSpc>
              <a:buNone/>
            </a:pPr>
            <a:r>
              <a:rPr lang="en-US" sz="1700" i="1" dirty="0">
                <a:solidFill>
                  <a:srgbClr val="FFFFFF"/>
                </a:solidFill>
                <a:latin typeface="Cambria" pitchFamily="34" charset="0"/>
                <a:ea typeface="Cambria" pitchFamily="34" charset="-122"/>
                <a:cs typeface="Cambria" pitchFamily="34" charset="-120"/>
              </a:rPr>
              <a:t>I would like to acknowledge that I reside on the traditional, ancestral, unceded territory of the syilx/Okanagan people, who have been here since time immemorial. I am deeply grateful for the privilege to live and work on these lands.</a:t>
            </a:r>
            <a:endParaRPr lang="en-US" sz="1700" dirty="0"/>
          </a:p>
          <a:p>
            <a:pPr indent="0" marL="0">
              <a:lnSpc>
                <a:spcPts val="3000"/>
              </a:lnSpc>
              <a:buNone/>
            </a:pPr>
            <a:endParaRPr lang="en-US" sz="1700" dirty="0"/>
          </a:p>
          <a:p>
            <a:pPr indent="0" marL="0">
              <a:lnSpc>
                <a:spcPts val="3000"/>
              </a:lnSpc>
              <a:buNone/>
            </a:pPr>
            <a:r>
              <a:rPr lang="en-US" sz="1700" i="1" dirty="0">
                <a:solidFill>
                  <a:srgbClr val="FFFFFF"/>
                </a:solidFill>
                <a:latin typeface="Cambria" pitchFamily="34" charset="0"/>
                <a:ea typeface="Cambria" pitchFamily="34" charset="-122"/>
                <a:cs typeface="Cambria" pitchFamily="34" charset="-120"/>
              </a:rPr>
              <a:t>I also wish to extend my respect and gratitude to all First Nations, Métis, and Inuit across Canada. Their enduring connection to the land, culture, and community serves as a foundation for reconciliation and a path toward meaningful partnerships and understanding.</a:t>
            </a:r>
            <a:endParaRPr lang="en-US" sz="1700" dirty="0"/>
          </a:p>
          <a:p>
            <a:pPr indent="0" marL="0">
              <a:lnSpc>
                <a:spcPts val="3000"/>
              </a:lnSpc>
              <a:buNone/>
            </a:pPr>
            <a:endParaRPr lang="en-US" sz="1700" dirty="0"/>
          </a:p>
          <a:p>
            <a:pPr indent="0" marL="0">
              <a:lnSpc>
                <a:spcPts val="3000"/>
              </a:lnSpc>
              <a:buNone/>
            </a:pPr>
            <a:r>
              <a:rPr lang="en-US" sz="1700" i="1" dirty="0">
                <a:solidFill>
                  <a:srgbClr val="FFFFFF"/>
                </a:solidFill>
                <a:latin typeface="Cambria" pitchFamily="34" charset="0"/>
                <a:ea typeface="Cambria" pitchFamily="34" charset="-122"/>
                <a:cs typeface="Cambria" pitchFamily="34" charset="-120"/>
              </a:rPr>
              <a:t>May we continue to honor their contributions, protect their rights, and work collaboratively to build a more inclusive and respectful future.</a:t>
            </a:r>
            <a:endParaRPr lang="en-US" sz="1700" dirty="0"/>
          </a:p>
        </p:txBody>
      </p:sp>
      <p:sp>
        <p:nvSpPr>
          <p:cNvPr id="6" name="Text 3"/>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A497B5"/>
                </a:solidFill>
                <a:latin typeface="Calibri" pitchFamily="34" charset="0"/>
                <a:ea typeface="Calibri" pitchFamily="34" charset="-122"/>
                <a:cs typeface="Calibri" pitchFamily="34" charset="-120"/>
              </a:rPr>
              <a:t>02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7315200" cy="365760"/>
          </a:xfrm>
          <a:prstGeom prst="rect">
            <a:avLst/>
          </a:prstGeom>
          <a:noFill/>
          <a:ln/>
        </p:spPr>
        <p:txBody>
          <a:bodyPr wrap="square" rtlCol="0" anchor="ctr"/>
          <a:lstStyle/>
          <a:p>
            <a:pPr indent="0" marL="0">
              <a:buNone/>
            </a:pPr>
            <a:r>
              <a:rPr lang="en-US" sz="1300" b="1" spc="100" kern="0" dirty="0">
                <a:solidFill>
                  <a:srgbClr val="6731A1"/>
                </a:solidFill>
                <a:latin typeface="Calibri" pitchFamily="34" charset="0"/>
                <a:ea typeface="Calibri" pitchFamily="34" charset="-122"/>
                <a:cs typeface="Calibri" pitchFamily="34" charset="-120"/>
              </a:rPr>
              <a:t>MEET THE SPEAKER</a:t>
            </a:r>
            <a:endParaRPr lang="en-US" sz="1300" dirty="0"/>
          </a:p>
        </p:txBody>
      </p:sp>
      <p:sp>
        <p:nvSpPr>
          <p:cNvPr id="3" name="Text 1"/>
          <p:cNvSpPr/>
          <p:nvPr/>
        </p:nvSpPr>
        <p:spPr>
          <a:xfrm>
            <a:off x="640080" y="868680"/>
            <a:ext cx="7315200" cy="731520"/>
          </a:xfrm>
          <a:prstGeom prst="rect">
            <a:avLst/>
          </a:prstGeom>
          <a:noFill/>
          <a:ln/>
        </p:spPr>
        <p:txBody>
          <a:bodyPr wrap="square" rtlCol="0" anchor="ctr"/>
          <a:lstStyle/>
          <a:p>
            <a:pPr indent="0" marL="0">
              <a:buNone/>
            </a:pPr>
            <a:r>
              <a:rPr lang="en-US" sz="3400" b="1" dirty="0">
                <a:solidFill>
                  <a:srgbClr val="18131F"/>
                </a:solidFill>
                <a:latin typeface="Cambria" pitchFamily="34" charset="0"/>
                <a:ea typeface="Cambria" pitchFamily="34" charset="-122"/>
                <a:cs typeface="Cambria" pitchFamily="34" charset="-120"/>
              </a:rPr>
              <a:t>Stan Knight</a:t>
            </a:r>
            <a:endParaRPr lang="en-US" sz="3400" dirty="0"/>
          </a:p>
        </p:txBody>
      </p:sp>
      <p:sp>
        <p:nvSpPr>
          <p:cNvPr id="4" name="Shape 2"/>
          <p:cNvSpPr/>
          <p:nvPr/>
        </p:nvSpPr>
        <p:spPr>
          <a:xfrm>
            <a:off x="640080" y="1828800"/>
            <a:ext cx="1828800" cy="1828800"/>
          </a:xfrm>
          <a:prstGeom prst="ellipse">
            <a:avLst/>
          </a:prstGeom>
          <a:solidFill>
            <a:srgbClr val="6731A1"/>
          </a:solidFill>
          <a:ln/>
        </p:spPr>
      </p:sp>
      <p:sp>
        <p:nvSpPr>
          <p:cNvPr id="5" name="Text 3"/>
          <p:cNvSpPr/>
          <p:nvPr/>
        </p:nvSpPr>
        <p:spPr>
          <a:xfrm>
            <a:off x="640080" y="1828800"/>
            <a:ext cx="1828800" cy="1828800"/>
          </a:xfrm>
          <a:prstGeom prst="rect">
            <a:avLst/>
          </a:prstGeom>
          <a:noFill/>
          <a:ln/>
        </p:spPr>
        <p:txBody>
          <a:bodyPr wrap="square" rtlCol="0" anchor="ctr"/>
          <a:lstStyle/>
          <a:p>
            <a:pPr algn="ctr" indent="0" marL="0">
              <a:buNone/>
            </a:pPr>
            <a:r>
              <a:rPr lang="en-US" sz="4400" b="1" dirty="0">
                <a:solidFill>
                  <a:srgbClr val="FFFFFF"/>
                </a:solidFill>
                <a:latin typeface="Cambria" pitchFamily="34" charset="0"/>
                <a:ea typeface="Cambria" pitchFamily="34" charset="-122"/>
                <a:cs typeface="Cambria" pitchFamily="34" charset="-120"/>
              </a:rPr>
              <a:t>SK</a:t>
            </a:r>
            <a:endParaRPr lang="en-US" sz="4400" dirty="0"/>
          </a:p>
        </p:txBody>
      </p:sp>
      <p:sp>
        <p:nvSpPr>
          <p:cNvPr id="6" name="Text 4"/>
          <p:cNvSpPr/>
          <p:nvPr/>
        </p:nvSpPr>
        <p:spPr>
          <a:xfrm>
            <a:off x="502920" y="3794760"/>
            <a:ext cx="2103120" cy="822960"/>
          </a:xfrm>
          <a:prstGeom prst="rect">
            <a:avLst/>
          </a:prstGeom>
          <a:noFill/>
          <a:ln/>
        </p:spPr>
        <p:txBody>
          <a:bodyPr wrap="square" rtlCol="0" anchor="ctr"/>
          <a:lstStyle/>
          <a:p>
            <a:pPr algn="ctr" indent="0" marL="0">
              <a:lnSpc>
                <a:spcPts val="1600"/>
              </a:lnSpc>
              <a:buNone/>
            </a:pPr>
            <a:r>
              <a:rPr lang="en-US" sz="1200" dirty="0">
                <a:solidFill>
                  <a:srgbClr val="685E75"/>
                </a:solidFill>
                <a:latin typeface="Calibri" pitchFamily="34" charset="0"/>
                <a:ea typeface="Calibri" pitchFamily="34" charset="-122"/>
                <a:cs typeface="Calibri" pitchFamily="34" charset="-120"/>
              </a:rPr>
              <a:t>Member of Opaskwayak Cree Nation</a:t>
            </a:r>
            <a:endParaRPr lang="en-US" sz="1200" dirty="0"/>
          </a:p>
          <a:p>
            <a:pPr algn="ctr" indent="0" marL="0">
              <a:lnSpc>
                <a:spcPts val="1600"/>
              </a:lnSpc>
              <a:buNone/>
            </a:pPr>
            <a:r>
              <a:rPr lang="en-US" sz="1200" dirty="0">
                <a:solidFill>
                  <a:srgbClr val="685E75"/>
                </a:solidFill>
                <a:latin typeface="Calibri" pitchFamily="34" charset="0"/>
                <a:ea typeface="Calibri" pitchFamily="34" charset="-122"/>
                <a:cs typeface="Calibri" pitchFamily="34" charset="-120"/>
              </a:rPr>
              <a:t>The Pas, Manitoba</a:t>
            </a:r>
            <a:endParaRPr lang="en-US" sz="1200" dirty="0"/>
          </a:p>
        </p:txBody>
      </p:sp>
      <p:sp>
        <p:nvSpPr>
          <p:cNvPr id="7" name="Shape 5"/>
          <p:cNvSpPr/>
          <p:nvPr/>
        </p:nvSpPr>
        <p:spPr>
          <a:xfrm>
            <a:off x="3063240" y="1783080"/>
            <a:ext cx="8503920" cy="2331720"/>
          </a:xfrm>
          <a:prstGeom prst="rect">
            <a:avLst/>
          </a:prstGeom>
          <a:solidFill>
            <a:srgbClr val="F1EBFA"/>
          </a:solidFill>
          <a:ln/>
        </p:spPr>
      </p:sp>
      <p:sp>
        <p:nvSpPr>
          <p:cNvPr id="8" name="Text 6"/>
          <p:cNvSpPr/>
          <p:nvPr/>
        </p:nvSpPr>
        <p:spPr>
          <a:xfrm>
            <a:off x="3337560" y="1965960"/>
            <a:ext cx="7955280" cy="2011680"/>
          </a:xfrm>
          <a:prstGeom prst="rect">
            <a:avLst/>
          </a:prstGeom>
          <a:noFill/>
          <a:ln/>
        </p:spPr>
        <p:txBody>
          <a:bodyPr wrap="square" rtlCol="0" anchor="ctr"/>
          <a:lstStyle/>
          <a:p>
            <a:pPr indent="0" marL="0">
              <a:lnSpc>
                <a:spcPts val="2000"/>
              </a:lnSpc>
              <a:buNone/>
            </a:pPr>
            <a:r>
              <a:rPr lang="en-US" sz="1300" dirty="0">
                <a:solidFill>
                  <a:srgbClr val="18131F"/>
                </a:solidFill>
                <a:latin typeface="Calibri" pitchFamily="34" charset="0"/>
                <a:ea typeface="Calibri" pitchFamily="34" charset="-122"/>
                <a:cs typeface="Calibri" pitchFamily="34" charset="-120"/>
              </a:rPr>
              <a:t>Stan Knight is the Founder and Principal Consultant of Zachary Knight Enterprises and the creator of Inspector in a Box (IIAB), an Indigenous-developed workforce and capacity-building program. He has more than 25 years of experience in housing inspections, insurance claims, construction estimating, and Indigenous housing and infrastructure consulting. Stan is also the Founder of the Knight Myers Memorial Foundation, which supports Indigenous scholarships, business incubation, and access to capital for Indigenous entrepreneurs. His work focuses on creating Indigenous-owned solutions that strengthen local economies through employment, entrepreneurship, capacity building, and community wealth creation.</a:t>
            </a:r>
            <a:endParaRPr lang="en-US" sz="1300" dirty="0"/>
          </a:p>
        </p:txBody>
      </p:sp>
      <p:sp>
        <p:nvSpPr>
          <p:cNvPr id="9" name="Shape 7"/>
          <p:cNvSpPr/>
          <p:nvPr/>
        </p:nvSpPr>
        <p:spPr>
          <a:xfrm>
            <a:off x="3063240" y="4434840"/>
            <a:ext cx="457200" cy="457200"/>
          </a:xfrm>
          <a:prstGeom prst="ellipse">
            <a:avLst/>
          </a:prstGeom>
          <a:solidFill>
            <a:srgbClr val="6731A1"/>
          </a:solidFill>
          <a:ln/>
        </p:spPr>
      </p:sp>
      <p:sp>
        <p:nvSpPr>
          <p:cNvPr id="10" name="Text 8"/>
          <p:cNvSpPr/>
          <p:nvPr/>
        </p:nvSpPr>
        <p:spPr>
          <a:xfrm>
            <a:off x="3063240" y="4434840"/>
            <a:ext cx="457200" cy="457200"/>
          </a:xfrm>
          <a:prstGeom prst="rect">
            <a:avLst/>
          </a:prstGeom>
          <a:noFill/>
          <a:ln/>
        </p:spPr>
        <p:txBody>
          <a:bodyPr wrap="square"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a:t>
            </a:r>
            <a:endParaRPr lang="en-US" sz="2000" dirty="0"/>
          </a:p>
        </p:txBody>
      </p:sp>
      <p:sp>
        <p:nvSpPr>
          <p:cNvPr id="11" name="Text 9"/>
          <p:cNvSpPr/>
          <p:nvPr/>
        </p:nvSpPr>
        <p:spPr>
          <a:xfrm>
            <a:off x="3703320" y="4389120"/>
            <a:ext cx="8138160" cy="320040"/>
          </a:xfrm>
          <a:prstGeom prst="rect">
            <a:avLst/>
          </a:prstGeom>
          <a:noFill/>
          <a:ln/>
        </p:spPr>
        <p:txBody>
          <a:bodyPr wrap="square" rtlCol="0" anchor="ctr"/>
          <a:lstStyle/>
          <a:p>
            <a:pPr indent="0" marL="0">
              <a:buNone/>
            </a:pPr>
            <a:r>
              <a:rPr lang="en-US" sz="1300" b="1" dirty="0">
                <a:solidFill>
                  <a:srgbClr val="18131F"/>
                </a:solidFill>
                <a:latin typeface="Calibri" pitchFamily="34" charset="0"/>
                <a:ea typeface="Calibri" pitchFamily="34" charset="-122"/>
                <a:cs typeface="Calibri" pitchFamily="34" charset="-120"/>
              </a:rPr>
              <a:t>Professional Credentials</a:t>
            </a:r>
            <a:endParaRPr lang="en-US" sz="1300" dirty="0"/>
          </a:p>
        </p:txBody>
      </p:sp>
      <p:sp>
        <p:nvSpPr>
          <p:cNvPr id="12" name="Text 10"/>
          <p:cNvSpPr/>
          <p:nvPr/>
        </p:nvSpPr>
        <p:spPr>
          <a:xfrm>
            <a:off x="3703320" y="4690872"/>
            <a:ext cx="8138160" cy="502920"/>
          </a:xfrm>
          <a:prstGeom prst="rect">
            <a:avLst/>
          </a:prstGeom>
          <a:noFill/>
          <a:ln/>
        </p:spPr>
        <p:txBody>
          <a:bodyPr wrap="square" rtlCol="0" anchor="ctr"/>
          <a:lstStyle/>
          <a:p>
            <a:pPr indent="0" marL="0">
              <a:lnSpc>
                <a:spcPts val="1500"/>
              </a:lnSpc>
              <a:buNone/>
            </a:pPr>
            <a:r>
              <a:rPr lang="en-US" sz="1200" dirty="0">
                <a:solidFill>
                  <a:srgbClr val="685E75"/>
                </a:solidFill>
                <a:latin typeface="Calibri" pitchFamily="34" charset="0"/>
                <a:ea typeface="Calibri" pitchFamily="34" charset="-122"/>
                <a:cs typeface="Calibri" pitchFamily="34" charset="-120"/>
              </a:rPr>
              <a:t>Certified Master Inspector · Level 3 Insurance Adjuster · Level 2 Xactimate Estimator · HAGG Certified Roof Inspector</a:t>
            </a:r>
            <a:endParaRPr lang="en-US" sz="1200" dirty="0"/>
          </a:p>
        </p:txBody>
      </p:sp>
      <p:sp>
        <p:nvSpPr>
          <p:cNvPr id="13" name="Shape 11"/>
          <p:cNvSpPr/>
          <p:nvPr/>
        </p:nvSpPr>
        <p:spPr>
          <a:xfrm>
            <a:off x="3063240" y="5394960"/>
            <a:ext cx="457200" cy="457200"/>
          </a:xfrm>
          <a:prstGeom prst="ellipse">
            <a:avLst/>
          </a:prstGeom>
          <a:solidFill>
            <a:srgbClr val="6731A1"/>
          </a:solidFill>
          <a:ln/>
        </p:spPr>
      </p:sp>
      <p:sp>
        <p:nvSpPr>
          <p:cNvPr id="14" name="Text 12"/>
          <p:cNvSpPr/>
          <p:nvPr/>
        </p:nvSpPr>
        <p:spPr>
          <a:xfrm>
            <a:off x="3063240" y="5394960"/>
            <a:ext cx="457200" cy="457200"/>
          </a:xfrm>
          <a:prstGeom prst="rect">
            <a:avLst/>
          </a:prstGeom>
          <a:noFill/>
          <a:ln/>
        </p:spPr>
        <p:txBody>
          <a:bodyPr wrap="square"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a:t>
            </a:r>
            <a:endParaRPr lang="en-US" sz="2000" dirty="0"/>
          </a:p>
        </p:txBody>
      </p:sp>
      <p:sp>
        <p:nvSpPr>
          <p:cNvPr id="15" name="Text 13"/>
          <p:cNvSpPr/>
          <p:nvPr/>
        </p:nvSpPr>
        <p:spPr>
          <a:xfrm>
            <a:off x="3703320" y="5349240"/>
            <a:ext cx="8138160" cy="320040"/>
          </a:xfrm>
          <a:prstGeom prst="rect">
            <a:avLst/>
          </a:prstGeom>
          <a:noFill/>
          <a:ln/>
        </p:spPr>
        <p:txBody>
          <a:bodyPr wrap="square" rtlCol="0" anchor="ctr"/>
          <a:lstStyle/>
          <a:p>
            <a:pPr indent="0" marL="0">
              <a:buNone/>
            </a:pPr>
            <a:r>
              <a:rPr lang="en-US" sz="1300" b="1" dirty="0">
                <a:solidFill>
                  <a:srgbClr val="18131F"/>
                </a:solidFill>
                <a:latin typeface="Calibri" pitchFamily="34" charset="0"/>
                <a:ea typeface="Calibri" pitchFamily="34" charset="-122"/>
                <a:cs typeface="Calibri" pitchFamily="34" charset="-120"/>
              </a:rPr>
              <a:t>Strategic Roles</a:t>
            </a:r>
            <a:endParaRPr lang="en-US" sz="1300" dirty="0"/>
          </a:p>
        </p:txBody>
      </p:sp>
      <p:sp>
        <p:nvSpPr>
          <p:cNvPr id="16" name="Text 14"/>
          <p:cNvSpPr/>
          <p:nvPr/>
        </p:nvSpPr>
        <p:spPr>
          <a:xfrm>
            <a:off x="3703320" y="5650992"/>
            <a:ext cx="8138160" cy="502920"/>
          </a:xfrm>
          <a:prstGeom prst="rect">
            <a:avLst/>
          </a:prstGeom>
          <a:noFill/>
          <a:ln/>
        </p:spPr>
        <p:txBody>
          <a:bodyPr wrap="square" rtlCol="0" anchor="ctr"/>
          <a:lstStyle/>
          <a:p>
            <a:pPr indent="0" marL="0">
              <a:lnSpc>
                <a:spcPts val="1500"/>
              </a:lnSpc>
              <a:buNone/>
            </a:pPr>
            <a:r>
              <a:rPr lang="en-US" sz="1200" dirty="0">
                <a:solidFill>
                  <a:srgbClr val="685E75"/>
                </a:solidFill>
                <a:latin typeface="Calibri" pitchFamily="34" charset="0"/>
                <a:ea typeface="Calibri" pitchFamily="34" charset="-122"/>
                <a:cs typeface="Calibri" pitchFamily="34" charset="-120"/>
              </a:rPr>
              <a:t>Advisory Council Member for ICE and PIEER · Consultant for FNMHF</a:t>
            </a:r>
            <a:endParaRPr lang="en-US" sz="1200" dirty="0"/>
          </a:p>
        </p:txBody>
      </p:sp>
      <p:sp>
        <p:nvSpPr>
          <p:cNvPr id="17" name="Text 15"/>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8A7B9C"/>
                </a:solidFill>
                <a:latin typeface="Calibri" pitchFamily="34" charset="0"/>
                <a:ea typeface="Calibri" pitchFamily="34" charset="-122"/>
                <a:cs typeface="Calibri" pitchFamily="34" charset="-120"/>
              </a:rPr>
              <a:t>03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7315200" cy="365760"/>
          </a:xfrm>
          <a:prstGeom prst="rect">
            <a:avLst/>
          </a:prstGeom>
          <a:noFill/>
          <a:ln/>
        </p:spPr>
        <p:txBody>
          <a:bodyPr wrap="square" rtlCol="0" anchor="ctr"/>
          <a:lstStyle/>
          <a:p>
            <a:pPr indent="0" marL="0">
              <a:buNone/>
            </a:pPr>
            <a:r>
              <a:rPr lang="en-US" sz="1300" b="1" spc="100" kern="0" dirty="0">
                <a:solidFill>
                  <a:srgbClr val="6731A1"/>
                </a:solidFill>
                <a:latin typeface="Calibri" pitchFamily="34" charset="0"/>
                <a:ea typeface="Calibri" pitchFamily="34" charset="-122"/>
                <a:cs typeface="Calibri" pitchFamily="34" charset="-120"/>
              </a:rPr>
              <a:t>INTRODUCTION · 10 MIN</a:t>
            </a:r>
            <a:endParaRPr lang="en-US" sz="1300" dirty="0"/>
          </a:p>
        </p:txBody>
      </p:sp>
      <p:sp>
        <p:nvSpPr>
          <p:cNvPr id="3" name="Text 1"/>
          <p:cNvSpPr/>
          <p:nvPr/>
        </p:nvSpPr>
        <p:spPr>
          <a:xfrm>
            <a:off x="640080" y="868680"/>
            <a:ext cx="10698480" cy="731520"/>
          </a:xfrm>
          <a:prstGeom prst="rect">
            <a:avLst/>
          </a:prstGeom>
          <a:noFill/>
          <a:ln/>
        </p:spPr>
        <p:txBody>
          <a:bodyPr wrap="square" rtlCol="0" anchor="ctr"/>
          <a:lstStyle/>
          <a:p>
            <a:pPr indent="0" marL="0">
              <a:buNone/>
            </a:pPr>
            <a:r>
              <a:rPr lang="en-US" sz="2800" b="1" dirty="0">
                <a:solidFill>
                  <a:srgbClr val="18131F"/>
                </a:solidFill>
                <a:latin typeface="Cambria" pitchFamily="34" charset="0"/>
                <a:ea typeface="Cambria" pitchFamily="34" charset="-122"/>
                <a:cs typeface="Cambria" pitchFamily="34" charset="-120"/>
              </a:rPr>
              <a:t>Closing the Indigenous Skills &amp; Employment Gap</a:t>
            </a:r>
            <a:endParaRPr lang="en-US" sz="2800" dirty="0"/>
          </a:p>
        </p:txBody>
      </p:sp>
      <p:sp>
        <p:nvSpPr>
          <p:cNvPr id="4" name="Shape 2"/>
          <p:cNvSpPr/>
          <p:nvPr/>
        </p:nvSpPr>
        <p:spPr>
          <a:xfrm>
            <a:off x="640080" y="1874520"/>
            <a:ext cx="502920" cy="502920"/>
          </a:xfrm>
          <a:prstGeom prst="ellipse">
            <a:avLst/>
          </a:prstGeom>
          <a:solidFill>
            <a:srgbClr val="6731A1"/>
          </a:solidFill>
          <a:ln/>
        </p:spPr>
      </p:sp>
      <p:sp>
        <p:nvSpPr>
          <p:cNvPr id="5" name="Text 3"/>
          <p:cNvSpPr/>
          <p:nvPr/>
        </p:nvSpPr>
        <p:spPr>
          <a:xfrm>
            <a:off x="640080" y="1874520"/>
            <a:ext cx="502920" cy="502920"/>
          </a:xfrm>
          <a:prstGeom prst="rect">
            <a:avLst/>
          </a:prstGeom>
          <a:noFill/>
          <a:ln/>
        </p:spPr>
        <p:txBody>
          <a:bodyPr wrap="square"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6" name="Text 4"/>
          <p:cNvSpPr/>
          <p:nvPr/>
        </p:nvSpPr>
        <p:spPr>
          <a:xfrm>
            <a:off x="1371600" y="1856232"/>
            <a:ext cx="10149840" cy="594360"/>
          </a:xfrm>
          <a:prstGeom prst="rect">
            <a:avLst/>
          </a:prstGeom>
          <a:noFill/>
          <a:ln/>
        </p:spPr>
        <p:txBody>
          <a:bodyPr wrap="square" rtlCol="0" anchor="ctr"/>
          <a:lstStyle/>
          <a:p>
            <a:pPr indent="0" marL="0">
              <a:lnSpc>
                <a:spcPts val="2000"/>
              </a:lnSpc>
              <a:buNone/>
            </a:pPr>
            <a:r>
              <a:rPr lang="en-US" sz="1500" dirty="0">
                <a:solidFill>
                  <a:srgbClr val="18131F"/>
                </a:solidFill>
                <a:latin typeface="Calibri" pitchFamily="34" charset="0"/>
                <a:ea typeface="Calibri" pitchFamily="34" charset="-122"/>
                <a:cs typeface="Calibri" pitchFamily="34" charset="-120"/>
              </a:rPr>
              <a:t>Training opportunities exist across Canada — but too few connect graduates to sustained, local careers.</a:t>
            </a:r>
            <a:endParaRPr lang="en-US" sz="1500" dirty="0"/>
          </a:p>
        </p:txBody>
      </p:sp>
      <p:sp>
        <p:nvSpPr>
          <p:cNvPr id="7" name="Shape 5"/>
          <p:cNvSpPr/>
          <p:nvPr/>
        </p:nvSpPr>
        <p:spPr>
          <a:xfrm>
            <a:off x="640080" y="2743200"/>
            <a:ext cx="502920" cy="502920"/>
          </a:xfrm>
          <a:prstGeom prst="ellipse">
            <a:avLst/>
          </a:prstGeom>
          <a:solidFill>
            <a:srgbClr val="6731A1"/>
          </a:solidFill>
          <a:ln/>
        </p:spPr>
      </p:sp>
      <p:sp>
        <p:nvSpPr>
          <p:cNvPr id="8" name="Text 6"/>
          <p:cNvSpPr/>
          <p:nvPr/>
        </p:nvSpPr>
        <p:spPr>
          <a:xfrm>
            <a:off x="640080" y="2743200"/>
            <a:ext cx="502920" cy="502920"/>
          </a:xfrm>
          <a:prstGeom prst="rect">
            <a:avLst/>
          </a:prstGeom>
          <a:noFill/>
          <a:ln/>
        </p:spPr>
        <p:txBody>
          <a:bodyPr wrap="square"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9" name="Text 7"/>
          <p:cNvSpPr/>
          <p:nvPr/>
        </p:nvSpPr>
        <p:spPr>
          <a:xfrm>
            <a:off x="1371600" y="2724912"/>
            <a:ext cx="10149840" cy="594360"/>
          </a:xfrm>
          <a:prstGeom prst="rect">
            <a:avLst/>
          </a:prstGeom>
          <a:noFill/>
          <a:ln/>
        </p:spPr>
        <p:txBody>
          <a:bodyPr wrap="square" rtlCol="0" anchor="ctr"/>
          <a:lstStyle/>
          <a:p>
            <a:pPr indent="0" marL="0">
              <a:lnSpc>
                <a:spcPts val="2000"/>
              </a:lnSpc>
              <a:buNone/>
            </a:pPr>
            <a:r>
              <a:rPr lang="en-US" sz="1500" dirty="0">
                <a:solidFill>
                  <a:srgbClr val="18131F"/>
                </a:solidFill>
                <a:latin typeface="Calibri" pitchFamily="34" charset="0"/>
                <a:ea typeface="Calibri" pitchFamily="34" charset="-122"/>
                <a:cs typeface="Calibri" pitchFamily="34" charset="-120"/>
              </a:rPr>
              <a:t>Local capacity matters: Nations that train, certify, and employ their own members keep skills, wages, and decisions at home.</a:t>
            </a:r>
            <a:endParaRPr lang="en-US" sz="1500" dirty="0"/>
          </a:p>
        </p:txBody>
      </p:sp>
      <p:sp>
        <p:nvSpPr>
          <p:cNvPr id="10" name="Shape 8"/>
          <p:cNvSpPr/>
          <p:nvPr/>
        </p:nvSpPr>
        <p:spPr>
          <a:xfrm>
            <a:off x="640080" y="3611880"/>
            <a:ext cx="502920" cy="502920"/>
          </a:xfrm>
          <a:prstGeom prst="ellipse">
            <a:avLst/>
          </a:prstGeom>
          <a:solidFill>
            <a:srgbClr val="6731A1"/>
          </a:solidFill>
          <a:ln/>
        </p:spPr>
      </p:sp>
      <p:sp>
        <p:nvSpPr>
          <p:cNvPr id="11" name="Text 9"/>
          <p:cNvSpPr/>
          <p:nvPr/>
        </p:nvSpPr>
        <p:spPr>
          <a:xfrm>
            <a:off x="640080" y="3611880"/>
            <a:ext cx="502920" cy="502920"/>
          </a:xfrm>
          <a:prstGeom prst="rect">
            <a:avLst/>
          </a:prstGeom>
          <a:noFill/>
          <a:ln/>
        </p:spPr>
        <p:txBody>
          <a:bodyPr wrap="square"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2" name="Text 10"/>
          <p:cNvSpPr/>
          <p:nvPr/>
        </p:nvSpPr>
        <p:spPr>
          <a:xfrm>
            <a:off x="1371600" y="3593592"/>
            <a:ext cx="10149840" cy="594360"/>
          </a:xfrm>
          <a:prstGeom prst="rect">
            <a:avLst/>
          </a:prstGeom>
          <a:noFill/>
          <a:ln/>
        </p:spPr>
        <p:txBody>
          <a:bodyPr wrap="square" rtlCol="0" anchor="ctr"/>
          <a:lstStyle/>
          <a:p>
            <a:pPr indent="0" marL="0">
              <a:lnSpc>
                <a:spcPts val="2000"/>
              </a:lnSpc>
              <a:buNone/>
            </a:pPr>
            <a:r>
              <a:rPr lang="en-US" sz="1500" dirty="0">
                <a:solidFill>
                  <a:srgbClr val="18131F"/>
                </a:solidFill>
                <a:latin typeface="Calibri" pitchFamily="34" charset="0"/>
                <a:ea typeface="Calibri" pitchFamily="34" charset="-122"/>
                <a:cs typeface="Calibri" pitchFamily="34" charset="-120"/>
              </a:rPr>
              <a:t>This session shows how one hands-on skills-training model turns ISET investment into certified inspectors, career pathways, and Indigenous-owned businesses.</a:t>
            </a:r>
            <a:endParaRPr lang="en-US" sz="1500" dirty="0"/>
          </a:p>
        </p:txBody>
      </p:sp>
      <p:sp>
        <p:nvSpPr>
          <p:cNvPr id="13" name="Shape 11"/>
          <p:cNvSpPr/>
          <p:nvPr/>
        </p:nvSpPr>
        <p:spPr>
          <a:xfrm>
            <a:off x="640080" y="4709160"/>
            <a:ext cx="10908792" cy="1508760"/>
          </a:xfrm>
          <a:prstGeom prst="rect">
            <a:avLst/>
          </a:prstGeom>
          <a:solidFill>
            <a:srgbClr val="F1EBFA"/>
          </a:solidFill>
          <a:ln/>
        </p:spPr>
      </p:sp>
      <p:sp>
        <p:nvSpPr>
          <p:cNvPr id="14" name="Text 12"/>
          <p:cNvSpPr/>
          <p:nvPr/>
        </p:nvSpPr>
        <p:spPr>
          <a:xfrm>
            <a:off x="914400" y="4864608"/>
            <a:ext cx="5486400" cy="274320"/>
          </a:xfrm>
          <a:prstGeom prst="rect">
            <a:avLst/>
          </a:prstGeom>
          <a:noFill/>
          <a:ln/>
        </p:spPr>
        <p:txBody>
          <a:bodyPr wrap="square" rtlCol="0" anchor="ctr"/>
          <a:lstStyle/>
          <a:p>
            <a:pPr indent="0" marL="0">
              <a:buNone/>
            </a:pPr>
            <a:r>
              <a:rPr lang="en-US" sz="1100" b="1" spc="100" kern="0" dirty="0">
                <a:solidFill>
                  <a:srgbClr val="6731A1"/>
                </a:solidFill>
                <a:latin typeface="Calibri" pitchFamily="34" charset="0"/>
                <a:ea typeface="Calibri" pitchFamily="34" charset="-122"/>
                <a:cs typeface="Calibri" pitchFamily="34" charset="-120"/>
              </a:rPr>
              <a:t>TODAY'S 60-MINUTE SESSION</a:t>
            </a:r>
            <a:endParaRPr lang="en-US" sz="1100" dirty="0"/>
          </a:p>
        </p:txBody>
      </p:sp>
      <p:sp>
        <p:nvSpPr>
          <p:cNvPr id="15" name="Text 13"/>
          <p:cNvSpPr/>
          <p:nvPr/>
        </p:nvSpPr>
        <p:spPr>
          <a:xfrm>
            <a:off x="914400" y="5212080"/>
            <a:ext cx="1965960" cy="365760"/>
          </a:xfrm>
          <a:prstGeom prst="rect">
            <a:avLst/>
          </a:prstGeom>
          <a:noFill/>
          <a:ln/>
        </p:spPr>
        <p:txBody>
          <a:bodyPr wrap="square" rtlCol="0" anchor="ctr"/>
          <a:lstStyle/>
          <a:p>
            <a:pPr algn="ctr" indent="0" marL="0">
              <a:buNone/>
            </a:pPr>
            <a:r>
              <a:rPr lang="en-US" sz="2000" b="1" dirty="0">
                <a:solidFill>
                  <a:srgbClr val="6731A1"/>
                </a:solidFill>
                <a:latin typeface="Cambria" pitchFamily="34" charset="0"/>
                <a:ea typeface="Cambria" pitchFamily="34" charset="-122"/>
                <a:cs typeface="Cambria" pitchFamily="34" charset="-120"/>
              </a:rPr>
              <a:t>10m</a:t>
            </a:r>
            <a:endParaRPr lang="en-US" sz="2000" dirty="0"/>
          </a:p>
        </p:txBody>
      </p:sp>
      <p:sp>
        <p:nvSpPr>
          <p:cNvPr id="16" name="Text 14"/>
          <p:cNvSpPr/>
          <p:nvPr/>
        </p:nvSpPr>
        <p:spPr>
          <a:xfrm>
            <a:off x="914400" y="5623560"/>
            <a:ext cx="1965960" cy="457200"/>
          </a:xfrm>
          <a:prstGeom prst="rect">
            <a:avLst/>
          </a:prstGeom>
          <a:noFill/>
          <a:ln/>
        </p:spPr>
        <p:txBody>
          <a:bodyPr wrap="square" rtlCol="0" anchor="ctr"/>
          <a:lstStyle/>
          <a:p>
            <a:pPr algn="ctr" indent="0" marL="0">
              <a:lnSpc>
                <a:spcPts val="1300"/>
              </a:lnSpc>
              <a:buNone/>
            </a:pPr>
            <a:r>
              <a:rPr lang="en-US" sz="1100" dirty="0">
                <a:solidFill>
                  <a:srgbClr val="18131F"/>
                </a:solidFill>
                <a:latin typeface="Calibri" pitchFamily="34" charset="0"/>
                <a:ea typeface="Calibri" pitchFamily="34" charset="-122"/>
                <a:cs typeface="Calibri" pitchFamily="34" charset="-120"/>
              </a:rPr>
              <a:t>Introduction</a:t>
            </a:r>
            <a:endParaRPr lang="en-US" sz="1100" dirty="0"/>
          </a:p>
        </p:txBody>
      </p:sp>
      <p:sp>
        <p:nvSpPr>
          <p:cNvPr id="17" name="Text 15"/>
          <p:cNvSpPr/>
          <p:nvPr/>
        </p:nvSpPr>
        <p:spPr>
          <a:xfrm>
            <a:off x="2999232" y="5212080"/>
            <a:ext cx="1965960" cy="365760"/>
          </a:xfrm>
          <a:prstGeom prst="rect">
            <a:avLst/>
          </a:prstGeom>
          <a:noFill/>
          <a:ln/>
        </p:spPr>
        <p:txBody>
          <a:bodyPr wrap="square" rtlCol="0" anchor="ctr"/>
          <a:lstStyle/>
          <a:p>
            <a:pPr algn="ctr" indent="0" marL="0">
              <a:buNone/>
            </a:pPr>
            <a:r>
              <a:rPr lang="en-US" sz="2000" b="1" dirty="0">
                <a:solidFill>
                  <a:srgbClr val="6731A1"/>
                </a:solidFill>
                <a:latin typeface="Cambria" pitchFamily="34" charset="0"/>
                <a:ea typeface="Cambria" pitchFamily="34" charset="-122"/>
                <a:cs typeface="Cambria" pitchFamily="34" charset="-120"/>
              </a:rPr>
              <a:t>15m</a:t>
            </a:r>
            <a:endParaRPr lang="en-US" sz="2000" dirty="0"/>
          </a:p>
        </p:txBody>
      </p:sp>
      <p:sp>
        <p:nvSpPr>
          <p:cNvPr id="18" name="Text 16"/>
          <p:cNvSpPr/>
          <p:nvPr/>
        </p:nvSpPr>
        <p:spPr>
          <a:xfrm>
            <a:off x="2999232" y="5623560"/>
            <a:ext cx="1965960" cy="457200"/>
          </a:xfrm>
          <a:prstGeom prst="rect">
            <a:avLst/>
          </a:prstGeom>
          <a:noFill/>
          <a:ln/>
        </p:spPr>
        <p:txBody>
          <a:bodyPr wrap="square" rtlCol="0" anchor="ctr"/>
          <a:lstStyle/>
          <a:p>
            <a:pPr algn="ctr" indent="0" marL="0">
              <a:lnSpc>
                <a:spcPts val="1300"/>
              </a:lnSpc>
              <a:buNone/>
            </a:pPr>
            <a:r>
              <a:rPr lang="en-US" sz="1100" dirty="0">
                <a:solidFill>
                  <a:srgbClr val="18131F"/>
                </a:solidFill>
                <a:latin typeface="Calibri" pitchFamily="34" charset="0"/>
                <a:ea typeface="Calibri" pitchFamily="34" charset="-122"/>
                <a:cs typeface="Calibri" pitchFamily="34" charset="-120"/>
              </a:rPr>
              <a:t>IIAB Skills Training</a:t>
            </a:r>
            <a:endParaRPr lang="en-US" sz="1100" dirty="0"/>
          </a:p>
        </p:txBody>
      </p:sp>
      <p:sp>
        <p:nvSpPr>
          <p:cNvPr id="19" name="Text 17"/>
          <p:cNvSpPr/>
          <p:nvPr/>
        </p:nvSpPr>
        <p:spPr>
          <a:xfrm>
            <a:off x="5084064" y="5212080"/>
            <a:ext cx="1965960" cy="365760"/>
          </a:xfrm>
          <a:prstGeom prst="rect">
            <a:avLst/>
          </a:prstGeom>
          <a:noFill/>
          <a:ln/>
        </p:spPr>
        <p:txBody>
          <a:bodyPr wrap="square" rtlCol="0" anchor="ctr"/>
          <a:lstStyle/>
          <a:p>
            <a:pPr algn="ctr" indent="0" marL="0">
              <a:buNone/>
            </a:pPr>
            <a:r>
              <a:rPr lang="en-US" sz="2000" b="1" dirty="0">
                <a:solidFill>
                  <a:srgbClr val="6731A1"/>
                </a:solidFill>
                <a:latin typeface="Cambria" pitchFamily="34" charset="0"/>
                <a:ea typeface="Cambria" pitchFamily="34" charset="-122"/>
                <a:cs typeface="Cambria" pitchFamily="34" charset="-120"/>
              </a:rPr>
              <a:t>10m</a:t>
            </a:r>
            <a:endParaRPr lang="en-US" sz="2000" dirty="0"/>
          </a:p>
        </p:txBody>
      </p:sp>
      <p:sp>
        <p:nvSpPr>
          <p:cNvPr id="20" name="Text 18"/>
          <p:cNvSpPr/>
          <p:nvPr/>
        </p:nvSpPr>
        <p:spPr>
          <a:xfrm>
            <a:off x="5084064" y="5623560"/>
            <a:ext cx="1965960" cy="457200"/>
          </a:xfrm>
          <a:prstGeom prst="rect">
            <a:avLst/>
          </a:prstGeom>
          <a:noFill/>
          <a:ln/>
        </p:spPr>
        <p:txBody>
          <a:bodyPr wrap="square" rtlCol="0" anchor="ctr"/>
          <a:lstStyle/>
          <a:p>
            <a:pPr algn="ctr" indent="0" marL="0">
              <a:lnSpc>
                <a:spcPts val="1300"/>
              </a:lnSpc>
              <a:buNone/>
            </a:pPr>
            <a:r>
              <a:rPr lang="en-US" sz="1100" dirty="0">
                <a:solidFill>
                  <a:srgbClr val="18131F"/>
                </a:solidFill>
                <a:latin typeface="Calibri" pitchFamily="34" charset="0"/>
                <a:ea typeface="Calibri" pitchFamily="34" charset="-122"/>
                <a:cs typeface="Calibri" pitchFamily="34" charset="-120"/>
              </a:rPr>
              <a:t>Careers &amp; Businesses</a:t>
            </a:r>
            <a:endParaRPr lang="en-US" sz="1100" dirty="0"/>
          </a:p>
        </p:txBody>
      </p:sp>
      <p:sp>
        <p:nvSpPr>
          <p:cNvPr id="21" name="Text 19"/>
          <p:cNvSpPr/>
          <p:nvPr/>
        </p:nvSpPr>
        <p:spPr>
          <a:xfrm>
            <a:off x="7168896" y="5212080"/>
            <a:ext cx="1965960" cy="365760"/>
          </a:xfrm>
          <a:prstGeom prst="rect">
            <a:avLst/>
          </a:prstGeom>
          <a:noFill/>
          <a:ln/>
        </p:spPr>
        <p:txBody>
          <a:bodyPr wrap="square" rtlCol="0" anchor="ctr"/>
          <a:lstStyle/>
          <a:p>
            <a:pPr algn="ctr" indent="0" marL="0">
              <a:buNone/>
            </a:pPr>
            <a:r>
              <a:rPr lang="en-US" sz="2000" b="1" dirty="0">
                <a:solidFill>
                  <a:srgbClr val="6731A1"/>
                </a:solidFill>
                <a:latin typeface="Cambria" pitchFamily="34" charset="0"/>
                <a:ea typeface="Cambria" pitchFamily="34" charset="-122"/>
                <a:cs typeface="Cambria" pitchFamily="34" charset="-120"/>
              </a:rPr>
              <a:t>15m</a:t>
            </a:r>
            <a:endParaRPr lang="en-US" sz="2000" dirty="0"/>
          </a:p>
        </p:txBody>
      </p:sp>
      <p:sp>
        <p:nvSpPr>
          <p:cNvPr id="22" name="Text 20"/>
          <p:cNvSpPr/>
          <p:nvPr/>
        </p:nvSpPr>
        <p:spPr>
          <a:xfrm>
            <a:off x="7168896" y="5623560"/>
            <a:ext cx="1965960" cy="457200"/>
          </a:xfrm>
          <a:prstGeom prst="rect">
            <a:avLst/>
          </a:prstGeom>
          <a:noFill/>
          <a:ln/>
        </p:spPr>
        <p:txBody>
          <a:bodyPr wrap="square" rtlCol="0" anchor="ctr"/>
          <a:lstStyle/>
          <a:p>
            <a:pPr algn="ctr" indent="0" marL="0">
              <a:lnSpc>
                <a:spcPts val="1300"/>
              </a:lnSpc>
              <a:buNone/>
            </a:pPr>
            <a:r>
              <a:rPr lang="en-US" sz="1100" dirty="0">
                <a:solidFill>
                  <a:srgbClr val="18131F"/>
                </a:solidFill>
                <a:latin typeface="Calibri" pitchFamily="34" charset="0"/>
                <a:ea typeface="Calibri" pitchFamily="34" charset="-122"/>
                <a:cs typeface="Calibri" pitchFamily="34" charset="-120"/>
              </a:rPr>
              <a:t>Knight Myers Foundation</a:t>
            </a:r>
            <a:endParaRPr lang="en-US" sz="1100" dirty="0"/>
          </a:p>
        </p:txBody>
      </p:sp>
      <p:sp>
        <p:nvSpPr>
          <p:cNvPr id="23" name="Text 21"/>
          <p:cNvSpPr/>
          <p:nvPr/>
        </p:nvSpPr>
        <p:spPr>
          <a:xfrm>
            <a:off x="9253728" y="5212080"/>
            <a:ext cx="1965960" cy="365760"/>
          </a:xfrm>
          <a:prstGeom prst="rect">
            <a:avLst/>
          </a:prstGeom>
          <a:noFill/>
          <a:ln/>
        </p:spPr>
        <p:txBody>
          <a:bodyPr wrap="square" rtlCol="0" anchor="ctr"/>
          <a:lstStyle/>
          <a:p>
            <a:pPr algn="ctr" indent="0" marL="0">
              <a:buNone/>
            </a:pPr>
            <a:r>
              <a:rPr lang="en-US" sz="2000" b="1" dirty="0">
                <a:solidFill>
                  <a:srgbClr val="6731A1"/>
                </a:solidFill>
                <a:latin typeface="Cambria" pitchFamily="34" charset="0"/>
                <a:ea typeface="Cambria" pitchFamily="34" charset="-122"/>
                <a:cs typeface="Cambria" pitchFamily="34" charset="-120"/>
              </a:rPr>
              <a:t>10m</a:t>
            </a:r>
            <a:endParaRPr lang="en-US" sz="2000" dirty="0"/>
          </a:p>
        </p:txBody>
      </p:sp>
      <p:sp>
        <p:nvSpPr>
          <p:cNvPr id="24" name="Text 22"/>
          <p:cNvSpPr/>
          <p:nvPr/>
        </p:nvSpPr>
        <p:spPr>
          <a:xfrm>
            <a:off x="9253728" y="5623560"/>
            <a:ext cx="1965960" cy="457200"/>
          </a:xfrm>
          <a:prstGeom prst="rect">
            <a:avLst/>
          </a:prstGeom>
          <a:noFill/>
          <a:ln/>
        </p:spPr>
        <p:txBody>
          <a:bodyPr wrap="square" rtlCol="0" anchor="ctr"/>
          <a:lstStyle/>
          <a:p>
            <a:pPr algn="ctr" indent="0" marL="0">
              <a:lnSpc>
                <a:spcPts val="1300"/>
              </a:lnSpc>
              <a:buNone/>
            </a:pPr>
            <a:r>
              <a:rPr lang="en-US" sz="1100" dirty="0">
                <a:solidFill>
                  <a:srgbClr val="18131F"/>
                </a:solidFill>
                <a:latin typeface="Calibri" pitchFamily="34" charset="0"/>
                <a:ea typeface="Calibri" pitchFamily="34" charset="-122"/>
                <a:cs typeface="Calibri" pitchFamily="34" charset="-120"/>
              </a:rPr>
              <a:t>Discussion &amp; Next Steps</a:t>
            </a:r>
            <a:endParaRPr lang="en-US" sz="1100" dirty="0"/>
          </a:p>
        </p:txBody>
      </p:sp>
      <p:sp>
        <p:nvSpPr>
          <p:cNvPr id="25" name="Text 23"/>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8A7B9C"/>
                </a:solidFill>
                <a:latin typeface="Calibri" pitchFamily="34" charset="0"/>
                <a:ea typeface="Calibri" pitchFamily="34" charset="-122"/>
                <a:cs typeface="Calibri" pitchFamily="34" charset="-120"/>
              </a:rPr>
              <a:t>04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640080" y="457200"/>
            <a:ext cx="7315200" cy="365760"/>
          </a:xfrm>
          <a:prstGeom prst="rect">
            <a:avLst/>
          </a:prstGeom>
          <a:noFill/>
          <a:ln/>
        </p:spPr>
        <p:txBody>
          <a:bodyPr wrap="square" rtlCol="0" anchor="ctr"/>
          <a:lstStyle/>
          <a:p>
            <a:pPr indent="0" marL="0">
              <a:buNone/>
            </a:pPr>
            <a:r>
              <a:rPr lang="en-US" sz="1300" b="1" spc="100" kern="0" dirty="0">
                <a:solidFill>
                  <a:srgbClr val="C9A9EA"/>
                </a:solidFill>
                <a:latin typeface="Calibri" pitchFamily="34" charset="0"/>
                <a:ea typeface="Calibri" pitchFamily="34" charset="-122"/>
                <a:cs typeface="Calibri" pitchFamily="34" charset="-120"/>
              </a:rPr>
              <a:t>THE HOUSING CRISIS</a:t>
            </a:r>
            <a:endParaRPr lang="en-US" sz="1300" dirty="0"/>
          </a:p>
        </p:txBody>
      </p:sp>
      <p:sp>
        <p:nvSpPr>
          <p:cNvPr id="3" name="Text 1"/>
          <p:cNvSpPr/>
          <p:nvPr/>
        </p:nvSpPr>
        <p:spPr>
          <a:xfrm>
            <a:off x="640080" y="822960"/>
            <a:ext cx="10515600" cy="685800"/>
          </a:xfrm>
          <a:prstGeom prst="rect">
            <a:avLst/>
          </a:prstGeom>
          <a:noFill/>
          <a:ln/>
        </p:spPr>
        <p:txBody>
          <a:bodyPr wrap="square" rtlCol="0" anchor="ctr"/>
          <a:lstStyle/>
          <a:p>
            <a:pPr indent="0" marL="0">
              <a:buNone/>
            </a:pPr>
            <a:r>
              <a:rPr lang="en-US" sz="2700" b="1" dirty="0">
                <a:solidFill>
                  <a:srgbClr val="FFFFFF"/>
                </a:solidFill>
                <a:latin typeface="Cambria" pitchFamily="34" charset="0"/>
                <a:ea typeface="Cambria" pitchFamily="34" charset="-122"/>
                <a:cs typeface="Cambria" pitchFamily="34" charset="-120"/>
              </a:rPr>
              <a:t>Two Numbers That Changed Our Approach</a:t>
            </a:r>
            <a:endParaRPr lang="en-US" sz="2700" dirty="0"/>
          </a:p>
        </p:txBody>
      </p:sp>
      <p:sp>
        <p:nvSpPr>
          <p:cNvPr id="4" name="Shape 2"/>
          <p:cNvSpPr/>
          <p:nvPr/>
        </p:nvSpPr>
        <p:spPr>
          <a:xfrm>
            <a:off x="640080" y="1691640"/>
            <a:ext cx="5330952" cy="2331720"/>
          </a:xfrm>
          <a:prstGeom prst="rect">
            <a:avLst/>
          </a:prstGeom>
          <a:solidFill>
            <a:srgbClr val="23113A"/>
          </a:solidFill>
          <a:ln/>
        </p:spPr>
      </p:sp>
      <p:sp>
        <p:nvSpPr>
          <p:cNvPr id="5" name="Text 3"/>
          <p:cNvSpPr/>
          <p:nvPr/>
        </p:nvSpPr>
        <p:spPr>
          <a:xfrm>
            <a:off x="914400" y="1874520"/>
            <a:ext cx="4846320" cy="822960"/>
          </a:xfrm>
          <a:prstGeom prst="rect">
            <a:avLst/>
          </a:prstGeom>
          <a:noFill/>
          <a:ln/>
        </p:spPr>
        <p:txBody>
          <a:bodyPr wrap="square" rtlCol="0" anchor="ctr"/>
          <a:lstStyle/>
          <a:p>
            <a:pPr indent="0" marL="0">
              <a:buNone/>
            </a:pPr>
            <a:r>
              <a:rPr lang="en-US" sz="4200" b="1" dirty="0">
                <a:solidFill>
                  <a:srgbClr val="C9A9EA"/>
                </a:solidFill>
                <a:latin typeface="Cambria" pitchFamily="34" charset="0"/>
                <a:ea typeface="Cambria" pitchFamily="34" charset="-122"/>
                <a:cs typeface="Cambria" pitchFamily="34" charset="-120"/>
              </a:rPr>
              <a:t>85,000</a:t>
            </a:r>
            <a:endParaRPr lang="en-US" sz="4200" dirty="0"/>
          </a:p>
        </p:txBody>
      </p:sp>
      <p:sp>
        <p:nvSpPr>
          <p:cNvPr id="6" name="Text 4"/>
          <p:cNvSpPr/>
          <p:nvPr/>
        </p:nvSpPr>
        <p:spPr>
          <a:xfrm>
            <a:off x="914400" y="2651760"/>
            <a:ext cx="4846320" cy="365760"/>
          </a:xfrm>
          <a:prstGeom prst="rect">
            <a:avLst/>
          </a:prstGeom>
          <a:noFill/>
          <a:ln/>
        </p:spPr>
        <p:txBody>
          <a:bodyPr wrap="square"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Homes Short</a:t>
            </a:r>
            <a:endParaRPr lang="en-US" sz="1500" dirty="0"/>
          </a:p>
        </p:txBody>
      </p:sp>
      <p:sp>
        <p:nvSpPr>
          <p:cNvPr id="7" name="Text 5"/>
          <p:cNvSpPr/>
          <p:nvPr/>
        </p:nvSpPr>
        <p:spPr>
          <a:xfrm>
            <a:off x="914400" y="3063240"/>
            <a:ext cx="4846320" cy="868680"/>
          </a:xfrm>
          <a:prstGeom prst="rect">
            <a:avLst/>
          </a:prstGeom>
          <a:noFill/>
          <a:ln/>
        </p:spPr>
        <p:txBody>
          <a:bodyPr wrap="square" rtlCol="0" anchor="ctr"/>
          <a:lstStyle/>
          <a:p>
            <a:pPr indent="0" marL="0">
              <a:lnSpc>
                <a:spcPts val="1600"/>
              </a:lnSpc>
              <a:buNone/>
            </a:pPr>
            <a:r>
              <a:rPr lang="en-US" sz="1250" dirty="0">
                <a:solidFill>
                  <a:srgbClr val="F1EBFA"/>
                </a:solidFill>
                <a:latin typeface="Calibri" pitchFamily="34" charset="0"/>
                <a:ea typeface="Calibri" pitchFamily="34" charset="-122"/>
                <a:cs typeface="Calibri" pitchFamily="34" charset="-120"/>
              </a:rPr>
              <a:t>First Nations communities remain an estimated 85,000 homes short of what's needed to adequately house their people.</a:t>
            </a:r>
            <a:endParaRPr lang="en-US" sz="1250" dirty="0"/>
          </a:p>
        </p:txBody>
      </p:sp>
      <p:sp>
        <p:nvSpPr>
          <p:cNvPr id="8" name="Shape 6"/>
          <p:cNvSpPr/>
          <p:nvPr/>
        </p:nvSpPr>
        <p:spPr>
          <a:xfrm>
            <a:off x="6217920" y="1691640"/>
            <a:ext cx="5330952" cy="2331720"/>
          </a:xfrm>
          <a:prstGeom prst="rect">
            <a:avLst/>
          </a:prstGeom>
          <a:solidFill>
            <a:srgbClr val="23113A"/>
          </a:solidFill>
          <a:ln/>
        </p:spPr>
      </p:sp>
      <p:sp>
        <p:nvSpPr>
          <p:cNvPr id="9" name="Text 7"/>
          <p:cNvSpPr/>
          <p:nvPr/>
        </p:nvSpPr>
        <p:spPr>
          <a:xfrm>
            <a:off x="6492240" y="1874520"/>
            <a:ext cx="4846320" cy="822960"/>
          </a:xfrm>
          <a:prstGeom prst="rect">
            <a:avLst/>
          </a:prstGeom>
          <a:noFill/>
          <a:ln/>
        </p:spPr>
        <p:txBody>
          <a:bodyPr wrap="square" rtlCol="0" anchor="ctr"/>
          <a:lstStyle/>
          <a:p>
            <a:pPr indent="0" marL="0">
              <a:buNone/>
            </a:pPr>
            <a:r>
              <a:rPr lang="en-US" sz="3400" b="1" dirty="0">
                <a:solidFill>
                  <a:srgbClr val="C9A9EA"/>
                </a:solidFill>
                <a:latin typeface="Cambria" pitchFamily="34" charset="0"/>
                <a:ea typeface="Cambria" pitchFamily="34" charset="-122"/>
                <a:cs typeface="Cambria" pitchFamily="34" charset="-120"/>
              </a:rPr>
              <a:t>Losing Ground</a:t>
            </a:r>
            <a:endParaRPr lang="en-US" sz="3400" dirty="0"/>
          </a:p>
        </p:txBody>
      </p:sp>
      <p:sp>
        <p:nvSpPr>
          <p:cNvPr id="10" name="Text 8"/>
          <p:cNvSpPr/>
          <p:nvPr/>
        </p:nvSpPr>
        <p:spPr>
          <a:xfrm>
            <a:off x="6492240" y="2606040"/>
            <a:ext cx="4846320" cy="457200"/>
          </a:xfrm>
          <a:prstGeom prst="rect">
            <a:avLst/>
          </a:prstGeom>
          <a:noFill/>
          <a:ln/>
        </p:spPr>
        <p:txBody>
          <a:bodyPr wrap="square" rtlCol="0" anchor="ctr"/>
          <a:lstStyle/>
          <a:p>
            <a:pPr indent="0" marL="0">
              <a:lnSpc>
                <a:spcPts val="1600"/>
              </a:lnSpc>
              <a:buNone/>
            </a:pPr>
            <a:r>
              <a:rPr lang="en-US" sz="1400" b="1" dirty="0">
                <a:solidFill>
                  <a:srgbClr val="FFFFFF"/>
                </a:solidFill>
                <a:latin typeface="Calibri" pitchFamily="34" charset="0"/>
                <a:ea typeface="Calibri" pitchFamily="34" charset="-122"/>
                <a:cs typeface="Calibri" pitchFamily="34" charset="-120"/>
              </a:rPr>
              <a:t>Decommissioning Faster Than Building</a:t>
            </a:r>
            <a:endParaRPr lang="en-US" sz="1400" dirty="0"/>
          </a:p>
        </p:txBody>
      </p:sp>
      <p:sp>
        <p:nvSpPr>
          <p:cNvPr id="11" name="Text 9"/>
          <p:cNvSpPr/>
          <p:nvPr/>
        </p:nvSpPr>
        <p:spPr>
          <a:xfrm>
            <a:off x="6492240" y="3108960"/>
            <a:ext cx="4846320" cy="822960"/>
          </a:xfrm>
          <a:prstGeom prst="rect">
            <a:avLst/>
          </a:prstGeom>
          <a:noFill/>
          <a:ln/>
        </p:spPr>
        <p:txBody>
          <a:bodyPr wrap="square" rtlCol="0" anchor="ctr"/>
          <a:lstStyle/>
          <a:p>
            <a:pPr indent="0" marL="0">
              <a:lnSpc>
                <a:spcPts val="1600"/>
              </a:lnSpc>
              <a:buNone/>
            </a:pPr>
            <a:r>
              <a:rPr lang="en-US" sz="1250" dirty="0">
                <a:solidFill>
                  <a:srgbClr val="F1EBFA"/>
                </a:solidFill>
                <a:latin typeface="Calibri" pitchFamily="34" charset="0"/>
                <a:ea typeface="Calibri" pitchFamily="34" charset="-122"/>
                <a:cs typeface="Calibri" pitchFamily="34" charset="-120"/>
              </a:rPr>
              <a:t>The lesser-known number: communities are losing existing homes to decommissioning faster than new ones are being built.</a:t>
            </a:r>
            <a:endParaRPr lang="en-US" sz="1250" dirty="0"/>
          </a:p>
        </p:txBody>
      </p:sp>
      <p:sp>
        <p:nvSpPr>
          <p:cNvPr id="12" name="Shape 10"/>
          <p:cNvSpPr/>
          <p:nvPr/>
        </p:nvSpPr>
        <p:spPr>
          <a:xfrm>
            <a:off x="640080" y="4251960"/>
            <a:ext cx="10908792" cy="2011680"/>
          </a:xfrm>
          <a:prstGeom prst="rect">
            <a:avLst/>
          </a:prstGeom>
          <a:solidFill>
            <a:srgbClr val="6731A1"/>
          </a:solidFill>
          <a:ln/>
        </p:spPr>
      </p:sp>
      <p:sp>
        <p:nvSpPr>
          <p:cNvPr id="13" name="Text 11"/>
          <p:cNvSpPr/>
          <p:nvPr/>
        </p:nvSpPr>
        <p:spPr>
          <a:xfrm>
            <a:off x="914400" y="4434840"/>
            <a:ext cx="10378440" cy="1645920"/>
          </a:xfrm>
          <a:prstGeom prst="rect">
            <a:avLst/>
          </a:prstGeom>
          <a:noFill/>
          <a:ln/>
        </p:spPr>
        <p:txBody>
          <a:bodyPr wrap="square" rtlCol="0" anchor="ctr"/>
          <a:lstStyle/>
          <a:p>
            <a:pPr indent="0" marL="0">
              <a:lnSpc>
                <a:spcPts val="2700"/>
              </a:lnSpc>
              <a:buNone/>
            </a:pPr>
            <a:r>
              <a:rPr lang="en-US" sz="1900" b="1" dirty="0">
                <a:solidFill>
                  <a:srgbClr val="FFFFFF"/>
                </a:solidFill>
                <a:latin typeface="Cambria" pitchFamily="34" charset="0"/>
                <a:ea typeface="Cambria" pitchFamily="34" charset="-122"/>
                <a:cs typeface="Cambria" pitchFamily="34" charset="-120"/>
              </a:rPr>
              <a:t>The result: new construction is only replacing the housing stock we're losing — not growing it. Every new home built has no measurable impact unless we first stabilize the housing that already exists.</a:t>
            </a:r>
            <a:endParaRPr lang="en-US" sz="1900" dirty="0"/>
          </a:p>
        </p:txBody>
      </p:sp>
      <p:sp>
        <p:nvSpPr>
          <p:cNvPr id="14" name="Text 12"/>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A497B5"/>
                </a:solidFill>
                <a:latin typeface="Calibri" pitchFamily="34" charset="0"/>
                <a:ea typeface="Calibri" pitchFamily="34" charset="-122"/>
                <a:cs typeface="Calibri" pitchFamily="34" charset="-120"/>
              </a:rPr>
              <a:t>05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7315200" cy="365760"/>
          </a:xfrm>
          <a:prstGeom prst="rect">
            <a:avLst/>
          </a:prstGeom>
          <a:noFill/>
          <a:ln/>
        </p:spPr>
        <p:txBody>
          <a:bodyPr wrap="square" rtlCol="0" anchor="ctr"/>
          <a:lstStyle/>
          <a:p>
            <a:pPr indent="0" marL="0">
              <a:buNone/>
            </a:pPr>
            <a:r>
              <a:rPr lang="en-US" sz="1300" b="1" spc="100" kern="0" dirty="0">
                <a:solidFill>
                  <a:srgbClr val="6731A1"/>
                </a:solidFill>
                <a:latin typeface="Calibri" pitchFamily="34" charset="0"/>
                <a:ea typeface="Calibri" pitchFamily="34" charset="-122"/>
                <a:cs typeface="Calibri" pitchFamily="34" charset="-120"/>
              </a:rPr>
              <a:t>CORE PHILOSOPHY</a:t>
            </a:r>
            <a:endParaRPr lang="en-US" sz="1300" dirty="0"/>
          </a:p>
        </p:txBody>
      </p:sp>
      <p:sp>
        <p:nvSpPr>
          <p:cNvPr id="3" name="Text 1"/>
          <p:cNvSpPr/>
          <p:nvPr/>
        </p:nvSpPr>
        <p:spPr>
          <a:xfrm>
            <a:off x="640080" y="804672"/>
            <a:ext cx="10881360" cy="685800"/>
          </a:xfrm>
          <a:prstGeom prst="rect">
            <a:avLst/>
          </a:prstGeom>
          <a:noFill/>
          <a:ln/>
        </p:spPr>
        <p:txBody>
          <a:bodyPr wrap="square" rtlCol="0" anchor="ctr"/>
          <a:lstStyle/>
          <a:p>
            <a:pPr indent="0" marL="0">
              <a:buNone/>
            </a:pPr>
            <a:r>
              <a:rPr lang="en-US" sz="2400" b="1" dirty="0">
                <a:solidFill>
                  <a:srgbClr val="18131F"/>
                </a:solidFill>
                <a:latin typeface="Cambria" pitchFamily="34" charset="0"/>
                <a:ea typeface="Cambria" pitchFamily="34" charset="-122"/>
                <a:cs typeface="Cambria" pitchFamily="34" charset="-120"/>
              </a:rPr>
              <a:t>"Own The Process" Starts With Owning the Paperwork</a:t>
            </a:r>
            <a:endParaRPr lang="en-US" sz="2400" dirty="0"/>
          </a:p>
        </p:txBody>
      </p:sp>
      <p:sp>
        <p:nvSpPr>
          <p:cNvPr id="4" name="Text 2"/>
          <p:cNvSpPr/>
          <p:nvPr/>
        </p:nvSpPr>
        <p:spPr>
          <a:xfrm>
            <a:off x="640080" y="1481328"/>
            <a:ext cx="10881360" cy="777240"/>
          </a:xfrm>
          <a:prstGeom prst="rect">
            <a:avLst/>
          </a:prstGeom>
          <a:noFill/>
          <a:ln/>
        </p:spPr>
        <p:txBody>
          <a:bodyPr wrap="square" rtlCol="0" anchor="ctr"/>
          <a:lstStyle/>
          <a:p>
            <a:pPr indent="0" marL="0">
              <a:lnSpc>
                <a:spcPts val="1800"/>
              </a:lnSpc>
              <a:buNone/>
            </a:pPr>
            <a:r>
              <a:rPr lang="en-US" sz="1350" i="1" dirty="0">
                <a:solidFill>
                  <a:srgbClr val="685E75"/>
                </a:solidFill>
                <a:latin typeface="Calibri" pitchFamily="34" charset="0"/>
                <a:ea typeface="Calibri" pitchFamily="34" charset="-122"/>
                <a:cs typeface="Calibri" pitchFamily="34" charset="-120"/>
              </a:rPr>
              <a:t>Right now, an outside inspector hands a Nation a scope of work, a cost estimate, or an inspection report — and the Nation is beholden to accept it, because building that expertise locally has always seemed out of reach.</a:t>
            </a:r>
            <a:endParaRPr lang="en-US" sz="1350" dirty="0"/>
          </a:p>
        </p:txBody>
      </p:sp>
      <p:sp>
        <p:nvSpPr>
          <p:cNvPr id="5" name="Shape 3"/>
          <p:cNvSpPr/>
          <p:nvPr/>
        </p:nvSpPr>
        <p:spPr>
          <a:xfrm>
            <a:off x="640080" y="2514600"/>
            <a:ext cx="109728" cy="1143000"/>
          </a:xfrm>
          <a:prstGeom prst="rect">
            <a:avLst/>
          </a:prstGeom>
          <a:solidFill>
            <a:srgbClr val="7C4FBF"/>
          </a:solidFill>
          <a:ln/>
        </p:spPr>
      </p:sp>
      <p:sp>
        <p:nvSpPr>
          <p:cNvPr id="6" name="Text 4"/>
          <p:cNvSpPr/>
          <p:nvPr/>
        </p:nvSpPr>
        <p:spPr>
          <a:xfrm>
            <a:off x="960120" y="2514600"/>
            <a:ext cx="10058400" cy="365760"/>
          </a:xfrm>
          <a:prstGeom prst="rect">
            <a:avLst/>
          </a:prstGeom>
          <a:noFill/>
          <a:ln/>
        </p:spPr>
        <p:txBody>
          <a:bodyPr wrap="square" rtlCol="0" anchor="ctr"/>
          <a:lstStyle/>
          <a:p>
            <a:pPr indent="0" marL="0">
              <a:buNone/>
            </a:pPr>
            <a:r>
              <a:rPr lang="en-US" sz="1700" b="1" dirty="0">
                <a:solidFill>
                  <a:srgbClr val="18131F"/>
                </a:solidFill>
                <a:latin typeface="Cambria" pitchFamily="34" charset="0"/>
                <a:ea typeface="Cambria" pitchFamily="34" charset="-122"/>
                <a:cs typeface="Cambria" pitchFamily="34" charset="-120"/>
              </a:rPr>
              <a:t>Own the Inspection</a:t>
            </a:r>
            <a:endParaRPr lang="en-US" sz="1700" dirty="0"/>
          </a:p>
        </p:txBody>
      </p:sp>
      <p:sp>
        <p:nvSpPr>
          <p:cNvPr id="7" name="Text 5"/>
          <p:cNvSpPr/>
          <p:nvPr/>
        </p:nvSpPr>
        <p:spPr>
          <a:xfrm>
            <a:off x="960120" y="2880360"/>
            <a:ext cx="10058400" cy="685800"/>
          </a:xfrm>
          <a:prstGeom prst="rect">
            <a:avLst/>
          </a:prstGeom>
          <a:noFill/>
          <a:ln/>
        </p:spPr>
        <p:txBody>
          <a:bodyPr wrap="square" rtlCol="0" anchor="ctr"/>
          <a:lstStyle/>
          <a:p>
            <a:pPr indent="0" marL="0">
              <a:lnSpc>
                <a:spcPts val="1700"/>
              </a:lnSpc>
              <a:buNone/>
            </a:pPr>
            <a:r>
              <a:rPr lang="en-US" sz="1300" dirty="0">
                <a:solidFill>
                  <a:srgbClr val="685E75"/>
                </a:solidFill>
                <a:latin typeface="Calibri" pitchFamily="34" charset="0"/>
                <a:ea typeface="Calibri" pitchFamily="34" charset="-122"/>
                <a:cs typeface="Calibri" pitchFamily="34" charset="-120"/>
              </a:rPr>
              <a:t>Local, certified inspectors produce the Nation's own condition reports and asset data — no longer dependent on whoever happens to be available.</a:t>
            </a:r>
            <a:endParaRPr lang="en-US" sz="1300" dirty="0"/>
          </a:p>
        </p:txBody>
      </p:sp>
      <p:sp>
        <p:nvSpPr>
          <p:cNvPr id="8" name="Shape 6"/>
          <p:cNvSpPr/>
          <p:nvPr/>
        </p:nvSpPr>
        <p:spPr>
          <a:xfrm>
            <a:off x="640080" y="3886200"/>
            <a:ext cx="109728" cy="1143000"/>
          </a:xfrm>
          <a:prstGeom prst="rect">
            <a:avLst/>
          </a:prstGeom>
          <a:solidFill>
            <a:srgbClr val="7C4FBF"/>
          </a:solidFill>
          <a:ln/>
        </p:spPr>
      </p:sp>
      <p:sp>
        <p:nvSpPr>
          <p:cNvPr id="9" name="Text 7"/>
          <p:cNvSpPr/>
          <p:nvPr/>
        </p:nvSpPr>
        <p:spPr>
          <a:xfrm>
            <a:off x="960120" y="3886200"/>
            <a:ext cx="10058400" cy="365760"/>
          </a:xfrm>
          <a:prstGeom prst="rect">
            <a:avLst/>
          </a:prstGeom>
          <a:noFill/>
          <a:ln/>
        </p:spPr>
        <p:txBody>
          <a:bodyPr wrap="square" rtlCol="0" anchor="ctr"/>
          <a:lstStyle/>
          <a:p>
            <a:pPr indent="0" marL="0">
              <a:buNone/>
            </a:pPr>
            <a:r>
              <a:rPr lang="en-US" sz="1700" b="1" dirty="0">
                <a:solidFill>
                  <a:srgbClr val="18131F"/>
                </a:solidFill>
                <a:latin typeface="Cambria" pitchFamily="34" charset="0"/>
                <a:ea typeface="Cambria" pitchFamily="34" charset="-122"/>
                <a:cs typeface="Cambria" pitchFamily="34" charset="-120"/>
              </a:rPr>
              <a:t>Own the Scope &amp; Cost Estimate</a:t>
            </a:r>
            <a:endParaRPr lang="en-US" sz="1700" dirty="0"/>
          </a:p>
        </p:txBody>
      </p:sp>
      <p:sp>
        <p:nvSpPr>
          <p:cNvPr id="10" name="Text 8"/>
          <p:cNvSpPr/>
          <p:nvPr/>
        </p:nvSpPr>
        <p:spPr>
          <a:xfrm>
            <a:off x="960120" y="4251960"/>
            <a:ext cx="10058400" cy="685800"/>
          </a:xfrm>
          <a:prstGeom prst="rect">
            <a:avLst/>
          </a:prstGeom>
          <a:noFill/>
          <a:ln/>
        </p:spPr>
        <p:txBody>
          <a:bodyPr wrap="square" rtlCol="0" anchor="ctr"/>
          <a:lstStyle/>
          <a:p>
            <a:pPr indent="0" marL="0">
              <a:lnSpc>
                <a:spcPts val="1700"/>
              </a:lnSpc>
              <a:buNone/>
            </a:pPr>
            <a:r>
              <a:rPr lang="en-US" sz="1300" dirty="0">
                <a:solidFill>
                  <a:srgbClr val="685E75"/>
                </a:solidFill>
                <a:latin typeface="Calibri" pitchFamily="34" charset="0"/>
                <a:ea typeface="Calibri" pitchFamily="34" charset="-122"/>
                <a:cs typeface="Calibri" pitchFamily="34" charset="-120"/>
              </a:rPr>
              <a:t>Community-generated scopes of work and cost estimates that the Nation controls — and can put in front of multiple bidders.</a:t>
            </a:r>
            <a:endParaRPr lang="en-US" sz="1300" dirty="0"/>
          </a:p>
        </p:txBody>
      </p:sp>
      <p:sp>
        <p:nvSpPr>
          <p:cNvPr id="11" name="Shape 9"/>
          <p:cNvSpPr/>
          <p:nvPr/>
        </p:nvSpPr>
        <p:spPr>
          <a:xfrm>
            <a:off x="640080" y="5257800"/>
            <a:ext cx="109728" cy="1143000"/>
          </a:xfrm>
          <a:prstGeom prst="rect">
            <a:avLst/>
          </a:prstGeom>
          <a:solidFill>
            <a:srgbClr val="7C4FBF"/>
          </a:solidFill>
          <a:ln/>
        </p:spPr>
      </p:sp>
      <p:sp>
        <p:nvSpPr>
          <p:cNvPr id="12" name="Text 10"/>
          <p:cNvSpPr/>
          <p:nvPr/>
        </p:nvSpPr>
        <p:spPr>
          <a:xfrm>
            <a:off x="960120" y="5257800"/>
            <a:ext cx="10058400" cy="365760"/>
          </a:xfrm>
          <a:prstGeom prst="rect">
            <a:avLst/>
          </a:prstGeom>
          <a:noFill/>
          <a:ln/>
        </p:spPr>
        <p:txBody>
          <a:bodyPr wrap="square" rtlCol="0" anchor="ctr"/>
          <a:lstStyle/>
          <a:p>
            <a:pPr indent="0" marL="0">
              <a:buNone/>
            </a:pPr>
            <a:r>
              <a:rPr lang="en-US" sz="1700" b="1" dirty="0">
                <a:solidFill>
                  <a:srgbClr val="18131F"/>
                </a:solidFill>
                <a:latin typeface="Cambria" pitchFamily="34" charset="0"/>
                <a:ea typeface="Cambria" pitchFamily="34" charset="-122"/>
                <a:cs typeface="Cambria" pitchFamily="34" charset="-120"/>
              </a:rPr>
              <a:t>Own the Funding Pathway</a:t>
            </a:r>
            <a:endParaRPr lang="en-US" sz="1700" dirty="0"/>
          </a:p>
        </p:txBody>
      </p:sp>
      <p:sp>
        <p:nvSpPr>
          <p:cNvPr id="13" name="Text 11"/>
          <p:cNvSpPr/>
          <p:nvPr/>
        </p:nvSpPr>
        <p:spPr>
          <a:xfrm>
            <a:off x="960120" y="5623560"/>
            <a:ext cx="10058400" cy="685800"/>
          </a:xfrm>
          <a:prstGeom prst="rect">
            <a:avLst/>
          </a:prstGeom>
          <a:noFill/>
          <a:ln/>
        </p:spPr>
        <p:txBody>
          <a:bodyPr wrap="square" rtlCol="0" anchor="ctr"/>
          <a:lstStyle/>
          <a:p>
            <a:pPr indent="0" marL="0">
              <a:lnSpc>
                <a:spcPts val="1700"/>
              </a:lnSpc>
              <a:buNone/>
            </a:pPr>
            <a:r>
              <a:rPr lang="en-US" sz="1300" dirty="0">
                <a:solidFill>
                  <a:srgbClr val="685E75"/>
                </a:solidFill>
                <a:latin typeface="Calibri" pitchFamily="34" charset="0"/>
                <a:ea typeface="Calibri" pitchFamily="34" charset="-122"/>
                <a:cs typeface="Calibri" pitchFamily="34" charset="-120"/>
              </a:rPr>
              <a:t>In-house capacity to identify energy rebates and funding grants, and to prepare the Nation's own renovation and repair funding applications.</a:t>
            </a:r>
            <a:endParaRPr lang="en-US" sz="1300" dirty="0"/>
          </a:p>
        </p:txBody>
      </p:sp>
      <p:sp>
        <p:nvSpPr>
          <p:cNvPr id="14" name="Text 12"/>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8A7B9C"/>
                </a:solidFill>
                <a:latin typeface="Calibri" pitchFamily="34" charset="0"/>
                <a:ea typeface="Calibri" pitchFamily="34" charset="-122"/>
                <a:cs typeface="Calibri" pitchFamily="34" charset="-120"/>
              </a:rPr>
              <a:t>06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6731A1"/>
        </a:solidFill>
      </p:bgPr>
    </p:bg>
    <p:spTree>
      <p:nvGrpSpPr>
        <p:cNvPr id="1" name=""/>
        <p:cNvGrpSpPr/>
        <p:nvPr/>
      </p:nvGrpSpPr>
      <p:grpSpPr>
        <a:xfrm>
          <a:off x="0" y="0"/>
          <a:ext cx="0" cy="0"/>
          <a:chOff x="0" y="0"/>
          <a:chExt cx="0" cy="0"/>
        </a:xfrm>
      </p:grpSpPr>
      <p:sp>
        <p:nvSpPr>
          <p:cNvPr id="2" name="Text 0"/>
          <p:cNvSpPr/>
          <p:nvPr/>
        </p:nvSpPr>
        <p:spPr>
          <a:xfrm>
            <a:off x="914400" y="2743200"/>
            <a:ext cx="10332720" cy="365760"/>
          </a:xfrm>
          <a:prstGeom prst="rect">
            <a:avLst/>
          </a:prstGeom>
          <a:noFill/>
          <a:ln/>
        </p:spPr>
        <p:txBody>
          <a:bodyPr wrap="square" rtlCol="0" anchor="ctr"/>
          <a:lstStyle/>
          <a:p>
            <a:pPr indent="0" marL="0">
              <a:buNone/>
            </a:pPr>
            <a:r>
              <a:rPr lang="en-US" sz="1300" b="1" spc="100" kern="0" dirty="0">
                <a:solidFill>
                  <a:srgbClr val="F1EBFA"/>
                </a:solidFill>
                <a:latin typeface="Calibri" pitchFamily="34" charset="0"/>
                <a:ea typeface="Calibri" pitchFamily="34" charset="-122"/>
                <a:cs typeface="Calibri" pitchFamily="34" charset="-120"/>
              </a:rPr>
              <a:t>SKILLS TRAINING IN ACTION · 15 MIN</a:t>
            </a:r>
            <a:endParaRPr lang="en-US" sz="1300" dirty="0"/>
          </a:p>
        </p:txBody>
      </p:sp>
      <p:sp>
        <p:nvSpPr>
          <p:cNvPr id="3" name="Text 1"/>
          <p:cNvSpPr/>
          <p:nvPr/>
        </p:nvSpPr>
        <p:spPr>
          <a:xfrm>
            <a:off x="914400" y="3154680"/>
            <a:ext cx="10332720" cy="1005840"/>
          </a:xfrm>
          <a:prstGeom prst="rect">
            <a:avLst/>
          </a:prstGeom>
          <a:noFill/>
          <a:ln/>
        </p:spPr>
        <p:txBody>
          <a:bodyPr wrap="square"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Inspector in a Box Training Curriculum</a:t>
            </a:r>
            <a:endParaRPr lang="en-US" sz="3400" dirty="0"/>
          </a:p>
        </p:txBody>
      </p:sp>
      <p:sp>
        <p:nvSpPr>
          <p:cNvPr id="4" name="Text 2"/>
          <p:cNvSpPr/>
          <p:nvPr/>
        </p:nvSpPr>
        <p:spPr>
          <a:xfrm>
            <a:off x="914400" y="4114800"/>
            <a:ext cx="9144000" cy="640080"/>
          </a:xfrm>
          <a:prstGeom prst="rect">
            <a:avLst/>
          </a:prstGeom>
          <a:noFill/>
          <a:ln/>
        </p:spPr>
        <p:txBody>
          <a:bodyPr wrap="square" rtlCol="0" anchor="ctr"/>
          <a:lstStyle/>
          <a:p>
            <a:pPr indent="0" marL="0">
              <a:lnSpc>
                <a:spcPts val="2000"/>
              </a:lnSpc>
              <a:buNone/>
            </a:pPr>
            <a:r>
              <a:rPr lang="en-US" sz="1500" i="1" dirty="0">
                <a:solidFill>
                  <a:srgbClr val="F1EBFA"/>
                </a:solidFill>
                <a:latin typeface="Calibri" pitchFamily="34" charset="0"/>
                <a:ea typeface="Calibri" pitchFamily="34" charset="-122"/>
                <a:cs typeface="Calibri" pitchFamily="34" charset="-120"/>
              </a:rPr>
              <a:t>A hands-on training pathway that turns community members into certified inspectors, estimators, and future entrepreneurs.</a:t>
            </a:r>
            <a:endParaRPr lang="en-US" sz="1500" dirty="0"/>
          </a:p>
        </p:txBody>
      </p:sp>
      <p:sp>
        <p:nvSpPr>
          <p:cNvPr id="5" name="Text 3"/>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A497B5"/>
                </a:solidFill>
                <a:latin typeface="Calibri" pitchFamily="34" charset="0"/>
                <a:ea typeface="Calibri" pitchFamily="34" charset="-122"/>
                <a:cs typeface="Calibri" pitchFamily="34" charset="-120"/>
              </a:rPr>
              <a:t>07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7315200" cy="365760"/>
          </a:xfrm>
          <a:prstGeom prst="rect">
            <a:avLst/>
          </a:prstGeom>
          <a:noFill/>
          <a:ln/>
        </p:spPr>
        <p:txBody>
          <a:bodyPr wrap="square" rtlCol="0" anchor="ctr"/>
          <a:lstStyle/>
          <a:p>
            <a:pPr indent="0" marL="0">
              <a:buNone/>
            </a:pPr>
            <a:r>
              <a:rPr lang="en-US" sz="1300" b="1" spc="100" kern="0" dirty="0">
                <a:solidFill>
                  <a:srgbClr val="6731A1"/>
                </a:solidFill>
                <a:latin typeface="Calibri" pitchFamily="34" charset="0"/>
                <a:ea typeface="Calibri" pitchFamily="34" charset="-122"/>
                <a:cs typeface="Calibri" pitchFamily="34" charset="-120"/>
              </a:rPr>
              <a:t>FLAGSHIP PROGRAM</a:t>
            </a:r>
            <a:endParaRPr lang="en-US" sz="1300" dirty="0"/>
          </a:p>
        </p:txBody>
      </p:sp>
      <p:sp>
        <p:nvSpPr>
          <p:cNvPr id="3" name="Text 1"/>
          <p:cNvSpPr/>
          <p:nvPr/>
        </p:nvSpPr>
        <p:spPr>
          <a:xfrm>
            <a:off x="640080" y="868680"/>
            <a:ext cx="10515600" cy="731520"/>
          </a:xfrm>
          <a:prstGeom prst="rect">
            <a:avLst/>
          </a:prstGeom>
          <a:noFill/>
          <a:ln/>
        </p:spPr>
        <p:txBody>
          <a:bodyPr wrap="square" rtlCol="0" anchor="ctr"/>
          <a:lstStyle/>
          <a:p>
            <a:pPr indent="0" marL="0">
              <a:buNone/>
            </a:pPr>
            <a:r>
              <a:rPr lang="en-US" sz="3000" b="1" dirty="0">
                <a:solidFill>
                  <a:srgbClr val="18131F"/>
                </a:solidFill>
                <a:latin typeface="Cambria" pitchFamily="34" charset="0"/>
                <a:ea typeface="Cambria" pitchFamily="34" charset="-122"/>
                <a:cs typeface="Cambria" pitchFamily="34" charset="-120"/>
              </a:rPr>
              <a:t>The IIAB Training Pathway</a:t>
            </a:r>
            <a:endParaRPr lang="en-US" sz="3000" dirty="0"/>
          </a:p>
        </p:txBody>
      </p:sp>
      <p:sp>
        <p:nvSpPr>
          <p:cNvPr id="4" name="Shape 2"/>
          <p:cNvSpPr/>
          <p:nvPr/>
        </p:nvSpPr>
        <p:spPr>
          <a:xfrm>
            <a:off x="640080" y="1783080"/>
            <a:ext cx="10908792" cy="1417320"/>
          </a:xfrm>
          <a:prstGeom prst="rect">
            <a:avLst/>
          </a:prstGeom>
          <a:solidFill>
            <a:srgbClr val="F1EBFA"/>
          </a:solidFill>
          <a:ln/>
        </p:spPr>
      </p:sp>
      <p:sp>
        <p:nvSpPr>
          <p:cNvPr id="5" name="Text 3"/>
          <p:cNvSpPr/>
          <p:nvPr/>
        </p:nvSpPr>
        <p:spPr>
          <a:xfrm>
            <a:off x="914400" y="1947672"/>
            <a:ext cx="10378440" cy="1188720"/>
          </a:xfrm>
          <a:prstGeom prst="rect">
            <a:avLst/>
          </a:prstGeom>
          <a:noFill/>
          <a:ln/>
        </p:spPr>
        <p:txBody>
          <a:bodyPr wrap="square" rtlCol="0" anchor="ctr"/>
          <a:lstStyle/>
          <a:p>
            <a:pPr indent="0" marL="0">
              <a:lnSpc>
                <a:spcPts val="2000"/>
              </a:lnSpc>
              <a:buNone/>
            </a:pPr>
            <a:r>
              <a:rPr lang="en-US" sz="1350" b="1" dirty="0">
                <a:solidFill>
                  <a:srgbClr val="6731A1"/>
                </a:solidFill>
                <a:latin typeface="Calibri" pitchFamily="34" charset="0"/>
                <a:ea typeface="Calibri" pitchFamily="34" charset="-122"/>
                <a:cs typeface="Calibri" pitchFamily="34" charset="-120"/>
              </a:rPr>
              <a:t>The Concept:  </a:t>
            </a:r>
            <a:pPr indent="0" marL="0">
              <a:lnSpc>
                <a:spcPts val="2000"/>
              </a:lnSpc>
              <a:buNone/>
            </a:pPr>
            <a:r>
              <a:rPr lang="en-US" sz="1350" dirty="0">
                <a:solidFill>
                  <a:srgbClr val="18131F"/>
                </a:solidFill>
                <a:latin typeface="Calibri" pitchFamily="34" charset="0"/>
                <a:ea typeface="Calibri" pitchFamily="34" charset="-122"/>
                <a:cs typeface="Calibri" pitchFamily="34" charset="-120"/>
              </a:rPr>
              <a:t>A turnkey, hands-on curriculum that trains local members to become professional-grade housing inspectors.
</a:t>
            </a:r>
            <a:pPr indent="0" marL="0">
              <a:lnSpc>
                <a:spcPts val="2000"/>
              </a:lnSpc>
              <a:buNone/>
            </a:pPr>
            <a:r>
              <a:rPr lang="en-US" sz="1350" b="1" dirty="0">
                <a:solidFill>
                  <a:srgbClr val="6731A1"/>
                </a:solidFill>
                <a:latin typeface="Calibri" pitchFamily="34" charset="0"/>
                <a:ea typeface="Calibri" pitchFamily="34" charset="-122"/>
                <a:cs typeface="Calibri" pitchFamily="34" charset="-120"/>
              </a:rPr>
              <a:t>Mission:  </a:t>
            </a:r>
            <a:pPr indent="0" marL="0">
              <a:lnSpc>
                <a:spcPts val="2000"/>
              </a:lnSpc>
              <a:buNone/>
            </a:pPr>
            <a:r>
              <a:rPr lang="en-US" sz="1350" dirty="0">
                <a:solidFill>
                  <a:srgbClr val="18131F"/>
                </a:solidFill>
                <a:latin typeface="Calibri" pitchFamily="34" charset="0"/>
                <a:ea typeface="Calibri" pitchFamily="34" charset="-122"/>
                <a:cs typeface="Calibri" pitchFamily="34" charset="-120"/>
              </a:rPr>
              <a:t>Building certified local capacity so employment, wages, and expertise stay in the community — and stabilizing existing housing stock by catching problems before they become crises.</a:t>
            </a:r>
            <a:endParaRPr lang="en-US" sz="1350" dirty="0"/>
          </a:p>
        </p:txBody>
      </p:sp>
      <p:sp>
        <p:nvSpPr>
          <p:cNvPr id="6" name="Text 4"/>
          <p:cNvSpPr/>
          <p:nvPr/>
        </p:nvSpPr>
        <p:spPr>
          <a:xfrm>
            <a:off x="640080" y="3429000"/>
            <a:ext cx="3657600" cy="320040"/>
          </a:xfrm>
          <a:prstGeom prst="rect">
            <a:avLst/>
          </a:prstGeom>
          <a:noFill/>
          <a:ln/>
        </p:spPr>
        <p:txBody>
          <a:bodyPr wrap="square" rtlCol="0" anchor="ctr"/>
          <a:lstStyle/>
          <a:p>
            <a:pPr indent="0" marL="0">
              <a:buNone/>
            </a:pPr>
            <a:r>
              <a:rPr lang="en-US" sz="1200" b="1" spc="100" kern="0" dirty="0">
                <a:solidFill>
                  <a:srgbClr val="685E75"/>
                </a:solidFill>
                <a:latin typeface="Calibri" pitchFamily="34" charset="0"/>
                <a:ea typeface="Calibri" pitchFamily="34" charset="-122"/>
                <a:cs typeface="Calibri" pitchFamily="34" charset="-120"/>
              </a:rPr>
              <a:t>TRAINING PIPELINE</a:t>
            </a:r>
            <a:endParaRPr lang="en-US" sz="1200" dirty="0"/>
          </a:p>
        </p:txBody>
      </p:sp>
      <p:sp>
        <p:nvSpPr>
          <p:cNvPr id="7" name="Shape 5"/>
          <p:cNvSpPr/>
          <p:nvPr/>
        </p:nvSpPr>
        <p:spPr>
          <a:xfrm>
            <a:off x="640080" y="3840480"/>
            <a:ext cx="868680" cy="868680"/>
          </a:xfrm>
          <a:prstGeom prst="ellipse">
            <a:avLst/>
          </a:prstGeom>
          <a:solidFill>
            <a:srgbClr val="6731A1"/>
          </a:solidFill>
          <a:ln/>
        </p:spPr>
      </p:sp>
      <p:sp>
        <p:nvSpPr>
          <p:cNvPr id="8" name="Text 6"/>
          <p:cNvSpPr/>
          <p:nvPr/>
        </p:nvSpPr>
        <p:spPr>
          <a:xfrm>
            <a:off x="640080" y="3840480"/>
            <a:ext cx="868680" cy="868680"/>
          </a:xfrm>
          <a:prstGeom prst="rect">
            <a:avLst/>
          </a:prstGeom>
          <a:noFill/>
          <a:ln/>
        </p:spPr>
        <p:txBody>
          <a:bodyPr wrap="square"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1</a:t>
            </a:r>
            <a:endParaRPr lang="en-US" sz="2600" dirty="0"/>
          </a:p>
        </p:txBody>
      </p:sp>
      <p:sp>
        <p:nvSpPr>
          <p:cNvPr id="9" name="Text 7"/>
          <p:cNvSpPr/>
          <p:nvPr/>
        </p:nvSpPr>
        <p:spPr>
          <a:xfrm>
            <a:off x="137160" y="4800600"/>
            <a:ext cx="1874520" cy="640080"/>
          </a:xfrm>
          <a:prstGeom prst="rect">
            <a:avLst/>
          </a:prstGeom>
          <a:noFill/>
          <a:ln/>
        </p:spPr>
        <p:txBody>
          <a:bodyPr wrap="square" rtlCol="0" anchor="ctr"/>
          <a:lstStyle/>
          <a:p>
            <a:pPr algn="ctr" indent="0" marL="0">
              <a:lnSpc>
                <a:spcPts val="1500"/>
              </a:lnSpc>
              <a:buNone/>
            </a:pPr>
            <a:r>
              <a:rPr lang="en-US" sz="1250" b="1" dirty="0">
                <a:solidFill>
                  <a:srgbClr val="18131F"/>
                </a:solidFill>
                <a:latin typeface="Calibri" pitchFamily="34" charset="0"/>
                <a:ea typeface="Calibri" pitchFamily="34" charset="-122"/>
                <a:cs typeface="Calibri" pitchFamily="34" charset="-120"/>
              </a:rPr>
              <a:t>Candidate</a:t>
            </a:r>
            <a:endParaRPr lang="en-US" sz="1250" dirty="0"/>
          </a:p>
          <a:p>
            <a:pPr algn="ctr" indent="0" marL="0">
              <a:lnSpc>
                <a:spcPts val="1500"/>
              </a:lnSpc>
              <a:buNone/>
            </a:pPr>
            <a:r>
              <a:rPr lang="en-US" sz="1250" b="1" dirty="0">
                <a:solidFill>
                  <a:srgbClr val="18131F"/>
                </a:solidFill>
                <a:latin typeface="Calibri" pitchFamily="34" charset="0"/>
                <a:ea typeface="Calibri" pitchFamily="34" charset="-122"/>
                <a:cs typeface="Calibri" pitchFamily="34" charset="-120"/>
              </a:rPr>
              <a:t>Recruitment</a:t>
            </a:r>
            <a:endParaRPr lang="en-US" sz="1250" dirty="0"/>
          </a:p>
        </p:txBody>
      </p:sp>
      <p:sp>
        <p:nvSpPr>
          <p:cNvPr id="10" name="Text 8"/>
          <p:cNvSpPr/>
          <p:nvPr/>
        </p:nvSpPr>
        <p:spPr>
          <a:xfrm>
            <a:off x="1536192" y="3977640"/>
            <a:ext cx="1463040" cy="594360"/>
          </a:xfrm>
          <a:prstGeom prst="rect">
            <a:avLst/>
          </a:prstGeom>
          <a:noFill/>
          <a:ln/>
        </p:spPr>
        <p:txBody>
          <a:bodyPr wrap="square" rtlCol="0" anchor="ctr"/>
          <a:lstStyle/>
          <a:p>
            <a:pPr algn="ctr" indent="0" marL="0">
              <a:buNone/>
            </a:pPr>
            <a:r>
              <a:rPr lang="en-US" sz="2600" dirty="0">
                <a:solidFill>
                  <a:srgbClr val="7C4FBF"/>
                </a:solidFill>
                <a:latin typeface="Cambria" pitchFamily="34" charset="0"/>
                <a:ea typeface="Cambria" pitchFamily="34" charset="-122"/>
                <a:cs typeface="Cambria" pitchFamily="34" charset="-120"/>
              </a:rPr>
              <a:t>→</a:t>
            </a:r>
            <a:endParaRPr lang="en-US" sz="2600" dirty="0"/>
          </a:p>
        </p:txBody>
      </p:sp>
      <p:sp>
        <p:nvSpPr>
          <p:cNvPr id="11" name="Shape 9"/>
          <p:cNvSpPr/>
          <p:nvPr/>
        </p:nvSpPr>
        <p:spPr>
          <a:xfrm>
            <a:off x="3017520" y="3840480"/>
            <a:ext cx="868680" cy="868680"/>
          </a:xfrm>
          <a:prstGeom prst="ellipse">
            <a:avLst/>
          </a:prstGeom>
          <a:solidFill>
            <a:srgbClr val="6731A1"/>
          </a:solidFill>
          <a:ln/>
        </p:spPr>
      </p:sp>
      <p:sp>
        <p:nvSpPr>
          <p:cNvPr id="12" name="Text 10"/>
          <p:cNvSpPr/>
          <p:nvPr/>
        </p:nvSpPr>
        <p:spPr>
          <a:xfrm>
            <a:off x="3017520" y="3840480"/>
            <a:ext cx="868680" cy="868680"/>
          </a:xfrm>
          <a:prstGeom prst="rect">
            <a:avLst/>
          </a:prstGeom>
          <a:noFill/>
          <a:ln/>
        </p:spPr>
        <p:txBody>
          <a:bodyPr wrap="square"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2</a:t>
            </a:r>
            <a:endParaRPr lang="en-US" sz="2600" dirty="0"/>
          </a:p>
        </p:txBody>
      </p:sp>
      <p:sp>
        <p:nvSpPr>
          <p:cNvPr id="13" name="Text 11"/>
          <p:cNvSpPr/>
          <p:nvPr/>
        </p:nvSpPr>
        <p:spPr>
          <a:xfrm>
            <a:off x="2514600" y="4800600"/>
            <a:ext cx="1874520" cy="640080"/>
          </a:xfrm>
          <a:prstGeom prst="rect">
            <a:avLst/>
          </a:prstGeom>
          <a:noFill/>
          <a:ln/>
        </p:spPr>
        <p:txBody>
          <a:bodyPr wrap="square" rtlCol="0" anchor="ctr"/>
          <a:lstStyle/>
          <a:p>
            <a:pPr algn="ctr" indent="0" marL="0">
              <a:lnSpc>
                <a:spcPts val="1500"/>
              </a:lnSpc>
              <a:buNone/>
            </a:pPr>
            <a:r>
              <a:rPr lang="en-US" sz="1250" b="1" dirty="0">
                <a:solidFill>
                  <a:srgbClr val="18131F"/>
                </a:solidFill>
                <a:latin typeface="Calibri" pitchFamily="34" charset="0"/>
                <a:ea typeface="Calibri" pitchFamily="34" charset="-122"/>
                <a:cs typeface="Calibri" pitchFamily="34" charset="-120"/>
              </a:rPr>
              <a:t>Hands-On</a:t>
            </a:r>
            <a:endParaRPr lang="en-US" sz="1250" dirty="0"/>
          </a:p>
          <a:p>
            <a:pPr algn="ctr" indent="0" marL="0">
              <a:lnSpc>
                <a:spcPts val="1500"/>
              </a:lnSpc>
              <a:buNone/>
            </a:pPr>
            <a:r>
              <a:rPr lang="en-US" sz="1250" b="1" dirty="0">
                <a:solidFill>
                  <a:srgbClr val="18131F"/>
                </a:solidFill>
                <a:latin typeface="Calibri" pitchFamily="34" charset="0"/>
                <a:ea typeface="Calibri" pitchFamily="34" charset="-122"/>
                <a:cs typeface="Calibri" pitchFamily="34" charset="-120"/>
              </a:rPr>
              <a:t>Training</a:t>
            </a:r>
            <a:endParaRPr lang="en-US" sz="1250" dirty="0"/>
          </a:p>
        </p:txBody>
      </p:sp>
      <p:sp>
        <p:nvSpPr>
          <p:cNvPr id="14" name="Text 12"/>
          <p:cNvSpPr/>
          <p:nvPr/>
        </p:nvSpPr>
        <p:spPr>
          <a:xfrm>
            <a:off x="3913632" y="3977640"/>
            <a:ext cx="1463040" cy="594360"/>
          </a:xfrm>
          <a:prstGeom prst="rect">
            <a:avLst/>
          </a:prstGeom>
          <a:noFill/>
          <a:ln/>
        </p:spPr>
        <p:txBody>
          <a:bodyPr wrap="square" rtlCol="0" anchor="ctr"/>
          <a:lstStyle/>
          <a:p>
            <a:pPr algn="ctr" indent="0" marL="0">
              <a:buNone/>
            </a:pPr>
            <a:r>
              <a:rPr lang="en-US" sz="2600" dirty="0">
                <a:solidFill>
                  <a:srgbClr val="7C4FBF"/>
                </a:solidFill>
                <a:latin typeface="Cambria" pitchFamily="34" charset="0"/>
                <a:ea typeface="Cambria" pitchFamily="34" charset="-122"/>
                <a:cs typeface="Cambria" pitchFamily="34" charset="-120"/>
              </a:rPr>
              <a:t>→</a:t>
            </a:r>
            <a:endParaRPr lang="en-US" sz="2600" dirty="0"/>
          </a:p>
        </p:txBody>
      </p:sp>
      <p:sp>
        <p:nvSpPr>
          <p:cNvPr id="15" name="Shape 13"/>
          <p:cNvSpPr/>
          <p:nvPr/>
        </p:nvSpPr>
        <p:spPr>
          <a:xfrm>
            <a:off x="5394960" y="3840480"/>
            <a:ext cx="868680" cy="868680"/>
          </a:xfrm>
          <a:prstGeom prst="ellipse">
            <a:avLst/>
          </a:prstGeom>
          <a:solidFill>
            <a:srgbClr val="6731A1"/>
          </a:solidFill>
          <a:ln/>
        </p:spPr>
      </p:sp>
      <p:sp>
        <p:nvSpPr>
          <p:cNvPr id="16" name="Text 14"/>
          <p:cNvSpPr/>
          <p:nvPr/>
        </p:nvSpPr>
        <p:spPr>
          <a:xfrm>
            <a:off x="5394960" y="3840480"/>
            <a:ext cx="868680" cy="868680"/>
          </a:xfrm>
          <a:prstGeom prst="rect">
            <a:avLst/>
          </a:prstGeom>
          <a:noFill/>
          <a:ln/>
        </p:spPr>
        <p:txBody>
          <a:bodyPr wrap="square"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3</a:t>
            </a:r>
            <a:endParaRPr lang="en-US" sz="2600" dirty="0"/>
          </a:p>
        </p:txBody>
      </p:sp>
      <p:sp>
        <p:nvSpPr>
          <p:cNvPr id="17" name="Text 15"/>
          <p:cNvSpPr/>
          <p:nvPr/>
        </p:nvSpPr>
        <p:spPr>
          <a:xfrm>
            <a:off x="4892040" y="4800600"/>
            <a:ext cx="1874520" cy="640080"/>
          </a:xfrm>
          <a:prstGeom prst="rect">
            <a:avLst/>
          </a:prstGeom>
          <a:noFill/>
          <a:ln/>
        </p:spPr>
        <p:txBody>
          <a:bodyPr wrap="square" rtlCol="0" anchor="ctr"/>
          <a:lstStyle/>
          <a:p>
            <a:pPr algn="ctr" indent="0" marL="0">
              <a:lnSpc>
                <a:spcPts val="1500"/>
              </a:lnSpc>
              <a:buNone/>
            </a:pPr>
            <a:r>
              <a:rPr lang="en-US" sz="1250" b="1" dirty="0">
                <a:solidFill>
                  <a:srgbClr val="18131F"/>
                </a:solidFill>
                <a:latin typeface="Calibri" pitchFamily="34" charset="0"/>
                <a:ea typeface="Calibri" pitchFamily="34" charset="-122"/>
                <a:cs typeface="Calibri" pitchFamily="34" charset="-120"/>
              </a:rPr>
              <a:t>Supervised</a:t>
            </a:r>
            <a:endParaRPr lang="en-US" sz="1250" dirty="0"/>
          </a:p>
          <a:p>
            <a:pPr algn="ctr" indent="0" marL="0">
              <a:lnSpc>
                <a:spcPts val="1500"/>
              </a:lnSpc>
              <a:buNone/>
            </a:pPr>
            <a:r>
              <a:rPr lang="en-US" sz="1250" b="1" dirty="0">
                <a:solidFill>
                  <a:srgbClr val="18131F"/>
                </a:solidFill>
                <a:latin typeface="Calibri" pitchFamily="34" charset="0"/>
                <a:ea typeface="Calibri" pitchFamily="34" charset="-122"/>
                <a:cs typeface="Calibri" pitchFamily="34" charset="-120"/>
              </a:rPr>
              <a:t>Practicum</a:t>
            </a:r>
            <a:endParaRPr lang="en-US" sz="1250" dirty="0"/>
          </a:p>
        </p:txBody>
      </p:sp>
      <p:sp>
        <p:nvSpPr>
          <p:cNvPr id="18" name="Text 16"/>
          <p:cNvSpPr/>
          <p:nvPr/>
        </p:nvSpPr>
        <p:spPr>
          <a:xfrm>
            <a:off x="6291072" y="3977640"/>
            <a:ext cx="1463040" cy="594360"/>
          </a:xfrm>
          <a:prstGeom prst="rect">
            <a:avLst/>
          </a:prstGeom>
          <a:noFill/>
          <a:ln/>
        </p:spPr>
        <p:txBody>
          <a:bodyPr wrap="square" rtlCol="0" anchor="ctr"/>
          <a:lstStyle/>
          <a:p>
            <a:pPr algn="ctr" indent="0" marL="0">
              <a:buNone/>
            </a:pPr>
            <a:r>
              <a:rPr lang="en-US" sz="2600" dirty="0">
                <a:solidFill>
                  <a:srgbClr val="7C4FBF"/>
                </a:solidFill>
                <a:latin typeface="Cambria" pitchFamily="34" charset="0"/>
                <a:ea typeface="Cambria" pitchFamily="34" charset="-122"/>
                <a:cs typeface="Cambria" pitchFamily="34" charset="-120"/>
              </a:rPr>
              <a:t>→</a:t>
            </a:r>
            <a:endParaRPr lang="en-US" sz="2600" dirty="0"/>
          </a:p>
        </p:txBody>
      </p:sp>
      <p:sp>
        <p:nvSpPr>
          <p:cNvPr id="19" name="Shape 17"/>
          <p:cNvSpPr/>
          <p:nvPr/>
        </p:nvSpPr>
        <p:spPr>
          <a:xfrm>
            <a:off x="7772400" y="3840480"/>
            <a:ext cx="868680" cy="868680"/>
          </a:xfrm>
          <a:prstGeom prst="ellipse">
            <a:avLst/>
          </a:prstGeom>
          <a:solidFill>
            <a:srgbClr val="6731A1"/>
          </a:solidFill>
          <a:ln/>
        </p:spPr>
      </p:sp>
      <p:sp>
        <p:nvSpPr>
          <p:cNvPr id="20" name="Text 18"/>
          <p:cNvSpPr/>
          <p:nvPr/>
        </p:nvSpPr>
        <p:spPr>
          <a:xfrm>
            <a:off x="7772400" y="3840480"/>
            <a:ext cx="868680" cy="868680"/>
          </a:xfrm>
          <a:prstGeom prst="rect">
            <a:avLst/>
          </a:prstGeom>
          <a:noFill/>
          <a:ln/>
        </p:spPr>
        <p:txBody>
          <a:bodyPr wrap="square"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4</a:t>
            </a:r>
            <a:endParaRPr lang="en-US" sz="2600" dirty="0"/>
          </a:p>
        </p:txBody>
      </p:sp>
      <p:sp>
        <p:nvSpPr>
          <p:cNvPr id="21" name="Text 19"/>
          <p:cNvSpPr/>
          <p:nvPr/>
        </p:nvSpPr>
        <p:spPr>
          <a:xfrm>
            <a:off x="7269480" y="4800600"/>
            <a:ext cx="1874520" cy="640080"/>
          </a:xfrm>
          <a:prstGeom prst="rect">
            <a:avLst/>
          </a:prstGeom>
          <a:noFill/>
          <a:ln/>
        </p:spPr>
        <p:txBody>
          <a:bodyPr wrap="square" rtlCol="0" anchor="ctr"/>
          <a:lstStyle/>
          <a:p>
            <a:pPr algn="ctr" indent="0" marL="0">
              <a:lnSpc>
                <a:spcPts val="1500"/>
              </a:lnSpc>
              <a:buNone/>
            </a:pPr>
            <a:r>
              <a:rPr lang="en-US" sz="1250" b="1" dirty="0">
                <a:solidFill>
                  <a:srgbClr val="18131F"/>
                </a:solidFill>
                <a:latin typeface="Calibri" pitchFamily="34" charset="0"/>
                <a:ea typeface="Calibri" pitchFamily="34" charset="-122"/>
                <a:cs typeface="Calibri" pitchFamily="34" charset="-120"/>
              </a:rPr>
              <a:t>Certification &amp;</a:t>
            </a:r>
            <a:endParaRPr lang="en-US" sz="1250" dirty="0"/>
          </a:p>
          <a:p>
            <a:pPr algn="ctr" indent="0" marL="0">
              <a:lnSpc>
                <a:spcPts val="1500"/>
              </a:lnSpc>
              <a:buNone/>
            </a:pPr>
            <a:r>
              <a:rPr lang="en-US" sz="1250" b="1" dirty="0">
                <a:solidFill>
                  <a:srgbClr val="18131F"/>
                </a:solidFill>
                <a:latin typeface="Calibri" pitchFamily="34" charset="0"/>
                <a:ea typeface="Calibri" pitchFamily="34" charset="-122"/>
                <a:cs typeface="Calibri" pitchFamily="34" charset="-120"/>
              </a:rPr>
              <a:t>Employment</a:t>
            </a:r>
            <a:endParaRPr lang="en-US" sz="1250" dirty="0"/>
          </a:p>
        </p:txBody>
      </p:sp>
      <p:sp>
        <p:nvSpPr>
          <p:cNvPr id="22" name="Shape 20"/>
          <p:cNvSpPr/>
          <p:nvPr/>
        </p:nvSpPr>
        <p:spPr>
          <a:xfrm>
            <a:off x="640080" y="5806440"/>
            <a:ext cx="10908792" cy="685800"/>
          </a:xfrm>
          <a:prstGeom prst="rect">
            <a:avLst/>
          </a:prstGeom>
          <a:solidFill>
            <a:srgbClr val="7C4FBF"/>
          </a:solidFill>
          <a:ln/>
        </p:spPr>
      </p:sp>
      <p:sp>
        <p:nvSpPr>
          <p:cNvPr id="23" name="Text 21"/>
          <p:cNvSpPr/>
          <p:nvPr/>
        </p:nvSpPr>
        <p:spPr>
          <a:xfrm>
            <a:off x="914400" y="5806440"/>
            <a:ext cx="10378440" cy="685800"/>
          </a:xfrm>
          <a:prstGeom prst="rect">
            <a:avLst/>
          </a:prstGeom>
          <a:noFill/>
          <a:ln/>
        </p:spPr>
        <p:txBody>
          <a:bodyPr wrap="square" rtlCol="0" anchor="ctr"/>
          <a:lstStyle/>
          <a:p>
            <a:pPr indent="0" marL="0">
              <a:lnSpc>
                <a:spcPts val="1500"/>
              </a:lnSpc>
              <a:buNone/>
            </a:pPr>
            <a:r>
              <a:rPr lang="en-US" sz="1250" b="1" dirty="0">
                <a:solidFill>
                  <a:srgbClr val="FFFFFF"/>
                </a:solidFill>
                <a:latin typeface="Calibri" pitchFamily="34" charset="0"/>
                <a:ea typeface="Calibri" pitchFamily="34" charset="-122"/>
                <a:cs typeface="Calibri" pitchFamily="34" charset="-120"/>
              </a:rPr>
              <a:t>Outcome:  </a:t>
            </a:r>
            <a:pPr indent="0" marL="0">
              <a:lnSpc>
                <a:spcPts val="1500"/>
              </a:lnSpc>
              <a:buNone/>
            </a:pPr>
            <a:r>
              <a:rPr lang="en-US" sz="1250" dirty="0">
                <a:solidFill>
                  <a:srgbClr val="FFFFFF"/>
                </a:solidFill>
                <a:latin typeface="Calibri" pitchFamily="34" charset="0"/>
                <a:ea typeface="Calibri" pitchFamily="34" charset="-122"/>
                <a:cs typeface="Calibri" pitchFamily="34" charset="-120"/>
              </a:rPr>
              <a:t>A certified local workforce supporting planned maintenance and asset management — because getting homes fixed is how we build a safe, healthy environment.</a:t>
            </a:r>
            <a:endParaRPr lang="en-US" sz="1250" dirty="0"/>
          </a:p>
        </p:txBody>
      </p:sp>
      <p:sp>
        <p:nvSpPr>
          <p:cNvPr id="24" name="Text 22"/>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8A7B9C"/>
                </a:solidFill>
                <a:latin typeface="Calibri" pitchFamily="34" charset="0"/>
                <a:ea typeface="Calibri" pitchFamily="34" charset="-122"/>
                <a:cs typeface="Calibri" pitchFamily="34" charset="-120"/>
              </a:rPr>
              <a:t>08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7315200" cy="365760"/>
          </a:xfrm>
          <a:prstGeom prst="rect">
            <a:avLst/>
          </a:prstGeom>
          <a:noFill/>
          <a:ln/>
        </p:spPr>
        <p:txBody>
          <a:bodyPr wrap="square" rtlCol="0" anchor="ctr"/>
          <a:lstStyle/>
          <a:p>
            <a:pPr indent="0" marL="0">
              <a:buNone/>
            </a:pPr>
            <a:r>
              <a:rPr lang="en-US" sz="1300" b="1" spc="100" kern="0" dirty="0">
                <a:solidFill>
                  <a:srgbClr val="6731A1"/>
                </a:solidFill>
                <a:latin typeface="Calibri" pitchFamily="34" charset="0"/>
                <a:ea typeface="Calibri" pitchFamily="34" charset="-122"/>
                <a:cs typeface="Calibri" pitchFamily="34" charset="-120"/>
              </a:rPr>
              <a:t>SKILLS DEVELOPMENT</a:t>
            </a:r>
            <a:endParaRPr lang="en-US" sz="1300" dirty="0"/>
          </a:p>
        </p:txBody>
      </p:sp>
      <p:sp>
        <p:nvSpPr>
          <p:cNvPr id="3" name="Text 1"/>
          <p:cNvSpPr/>
          <p:nvPr/>
        </p:nvSpPr>
        <p:spPr>
          <a:xfrm>
            <a:off x="640080" y="868680"/>
            <a:ext cx="10515600" cy="731520"/>
          </a:xfrm>
          <a:prstGeom prst="rect">
            <a:avLst/>
          </a:prstGeom>
          <a:noFill/>
          <a:ln/>
        </p:spPr>
        <p:txBody>
          <a:bodyPr wrap="square" rtlCol="0" anchor="ctr"/>
          <a:lstStyle/>
          <a:p>
            <a:pPr indent="0" marL="0">
              <a:buNone/>
            </a:pPr>
            <a:r>
              <a:rPr lang="en-US" sz="3000" b="1" dirty="0">
                <a:solidFill>
                  <a:srgbClr val="18131F"/>
                </a:solidFill>
                <a:latin typeface="Cambria" pitchFamily="34" charset="0"/>
                <a:ea typeface="Cambria" pitchFamily="34" charset="-122"/>
                <a:cs typeface="Cambria" pitchFamily="34" charset="-120"/>
              </a:rPr>
              <a:t>Technical Skills Participants Gain</a:t>
            </a:r>
            <a:endParaRPr lang="en-US" sz="3000" dirty="0"/>
          </a:p>
        </p:txBody>
      </p:sp>
      <p:sp>
        <p:nvSpPr>
          <p:cNvPr id="4" name="Shape 2"/>
          <p:cNvSpPr/>
          <p:nvPr/>
        </p:nvSpPr>
        <p:spPr>
          <a:xfrm>
            <a:off x="640080" y="1874520"/>
            <a:ext cx="3566160" cy="1691640"/>
          </a:xfrm>
          <a:prstGeom prst="rect">
            <a:avLst/>
          </a:prstGeom>
          <a:solidFill>
            <a:srgbClr val="F1EBFA"/>
          </a:solidFill>
          <a:ln/>
        </p:spPr>
      </p:sp>
      <p:sp>
        <p:nvSpPr>
          <p:cNvPr id="5" name="Shape 3"/>
          <p:cNvSpPr/>
          <p:nvPr/>
        </p:nvSpPr>
        <p:spPr>
          <a:xfrm>
            <a:off x="896112" y="2130552"/>
            <a:ext cx="502920" cy="502920"/>
          </a:xfrm>
          <a:prstGeom prst="ellipse">
            <a:avLst/>
          </a:prstGeom>
          <a:solidFill>
            <a:srgbClr val="6731A1"/>
          </a:solidFill>
          <a:ln/>
        </p:spPr>
      </p:sp>
      <p:sp>
        <p:nvSpPr>
          <p:cNvPr id="6" name="Text 4"/>
          <p:cNvSpPr/>
          <p:nvPr/>
        </p:nvSpPr>
        <p:spPr>
          <a:xfrm>
            <a:off x="896112" y="2130552"/>
            <a:ext cx="502920" cy="50292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t>
            </a:r>
            <a:endParaRPr lang="en-US" sz="1800" dirty="0"/>
          </a:p>
        </p:txBody>
      </p:sp>
      <p:sp>
        <p:nvSpPr>
          <p:cNvPr id="7" name="Text 5"/>
          <p:cNvSpPr/>
          <p:nvPr/>
        </p:nvSpPr>
        <p:spPr>
          <a:xfrm>
            <a:off x="896112" y="2743200"/>
            <a:ext cx="3054096" cy="365760"/>
          </a:xfrm>
          <a:prstGeom prst="rect">
            <a:avLst/>
          </a:prstGeom>
          <a:noFill/>
          <a:ln/>
        </p:spPr>
        <p:txBody>
          <a:bodyPr wrap="square" rtlCol="0" anchor="ctr"/>
          <a:lstStyle/>
          <a:p>
            <a:pPr indent="0" marL="0">
              <a:buNone/>
            </a:pPr>
            <a:r>
              <a:rPr lang="en-US" sz="1350" b="1" dirty="0">
                <a:solidFill>
                  <a:srgbClr val="18131F"/>
                </a:solidFill>
                <a:latin typeface="Cambria" pitchFamily="34" charset="0"/>
                <a:ea typeface="Cambria" pitchFamily="34" charset="-122"/>
                <a:cs typeface="Cambria" pitchFamily="34" charset="-120"/>
              </a:rPr>
              <a:t>Drone Operation</a:t>
            </a:r>
            <a:endParaRPr lang="en-US" sz="1350" dirty="0"/>
          </a:p>
        </p:txBody>
      </p:sp>
      <p:sp>
        <p:nvSpPr>
          <p:cNvPr id="8" name="Text 6"/>
          <p:cNvSpPr/>
          <p:nvPr/>
        </p:nvSpPr>
        <p:spPr>
          <a:xfrm>
            <a:off x="896112" y="3081528"/>
            <a:ext cx="3054096" cy="457200"/>
          </a:xfrm>
          <a:prstGeom prst="rect">
            <a:avLst/>
          </a:prstGeom>
          <a:noFill/>
          <a:ln/>
        </p:spPr>
        <p:txBody>
          <a:bodyPr wrap="square" rtlCol="0" anchor="ctr"/>
          <a:lstStyle/>
          <a:p>
            <a:pPr indent="0" marL="0">
              <a:lnSpc>
                <a:spcPts val="1300"/>
              </a:lnSpc>
              <a:buNone/>
            </a:pPr>
            <a:r>
              <a:rPr lang="en-US" sz="1050" dirty="0">
                <a:solidFill>
                  <a:srgbClr val="685E75"/>
                </a:solidFill>
                <a:latin typeface="Calibri" pitchFamily="34" charset="0"/>
                <a:ea typeface="Calibri" pitchFamily="34" charset="-122"/>
                <a:cs typeface="Calibri" pitchFamily="34" charset="-120"/>
              </a:rPr>
              <a:t>Aerial mapping and roof/site inspection — an in-demand technical skill</a:t>
            </a:r>
            <a:endParaRPr lang="en-US" sz="1050" dirty="0"/>
          </a:p>
        </p:txBody>
      </p:sp>
      <p:sp>
        <p:nvSpPr>
          <p:cNvPr id="9" name="Shape 7"/>
          <p:cNvSpPr/>
          <p:nvPr/>
        </p:nvSpPr>
        <p:spPr>
          <a:xfrm>
            <a:off x="4352544" y="1874520"/>
            <a:ext cx="3566160" cy="1691640"/>
          </a:xfrm>
          <a:prstGeom prst="rect">
            <a:avLst/>
          </a:prstGeom>
          <a:solidFill>
            <a:srgbClr val="F1EBFA"/>
          </a:solidFill>
          <a:ln/>
        </p:spPr>
      </p:sp>
      <p:sp>
        <p:nvSpPr>
          <p:cNvPr id="10" name="Shape 8"/>
          <p:cNvSpPr/>
          <p:nvPr/>
        </p:nvSpPr>
        <p:spPr>
          <a:xfrm>
            <a:off x="4608576" y="2130552"/>
            <a:ext cx="502920" cy="502920"/>
          </a:xfrm>
          <a:prstGeom prst="ellipse">
            <a:avLst/>
          </a:prstGeom>
          <a:solidFill>
            <a:srgbClr val="6731A1"/>
          </a:solidFill>
          <a:ln/>
        </p:spPr>
      </p:sp>
      <p:sp>
        <p:nvSpPr>
          <p:cNvPr id="11" name="Text 9"/>
          <p:cNvSpPr/>
          <p:nvPr/>
        </p:nvSpPr>
        <p:spPr>
          <a:xfrm>
            <a:off x="4608576" y="2130552"/>
            <a:ext cx="502920" cy="50292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t>
            </a:r>
            <a:endParaRPr lang="en-US" sz="1800" dirty="0"/>
          </a:p>
        </p:txBody>
      </p:sp>
      <p:sp>
        <p:nvSpPr>
          <p:cNvPr id="12" name="Text 10"/>
          <p:cNvSpPr/>
          <p:nvPr/>
        </p:nvSpPr>
        <p:spPr>
          <a:xfrm>
            <a:off x="4608576" y="2743200"/>
            <a:ext cx="3054096" cy="365760"/>
          </a:xfrm>
          <a:prstGeom prst="rect">
            <a:avLst/>
          </a:prstGeom>
          <a:noFill/>
          <a:ln/>
        </p:spPr>
        <p:txBody>
          <a:bodyPr wrap="square" rtlCol="0" anchor="ctr"/>
          <a:lstStyle/>
          <a:p>
            <a:pPr indent="0" marL="0">
              <a:buNone/>
            </a:pPr>
            <a:r>
              <a:rPr lang="en-US" sz="1350" b="1" dirty="0">
                <a:solidFill>
                  <a:srgbClr val="18131F"/>
                </a:solidFill>
                <a:latin typeface="Cambria" pitchFamily="34" charset="0"/>
                <a:ea typeface="Cambria" pitchFamily="34" charset="-122"/>
                <a:cs typeface="Cambria" pitchFamily="34" charset="-120"/>
              </a:rPr>
              <a:t>Thermal &amp; Moisture Diagnostics</a:t>
            </a:r>
            <a:endParaRPr lang="en-US" sz="1350" dirty="0"/>
          </a:p>
        </p:txBody>
      </p:sp>
      <p:sp>
        <p:nvSpPr>
          <p:cNvPr id="13" name="Text 11"/>
          <p:cNvSpPr/>
          <p:nvPr/>
        </p:nvSpPr>
        <p:spPr>
          <a:xfrm>
            <a:off x="4608576" y="3081528"/>
            <a:ext cx="3054096" cy="457200"/>
          </a:xfrm>
          <a:prstGeom prst="rect">
            <a:avLst/>
          </a:prstGeom>
          <a:noFill/>
          <a:ln/>
        </p:spPr>
        <p:txBody>
          <a:bodyPr wrap="square" rtlCol="0" anchor="ctr"/>
          <a:lstStyle/>
          <a:p>
            <a:pPr indent="0" marL="0">
              <a:lnSpc>
                <a:spcPts val="1300"/>
              </a:lnSpc>
              <a:buNone/>
            </a:pPr>
            <a:r>
              <a:rPr lang="en-US" sz="1050" dirty="0">
                <a:solidFill>
                  <a:srgbClr val="685E75"/>
                </a:solidFill>
                <a:latin typeface="Calibri" pitchFamily="34" charset="0"/>
                <a:ea typeface="Calibri" pitchFamily="34" charset="-122"/>
                <a:cs typeface="Calibri" pitchFamily="34" charset="-120"/>
              </a:rPr>
              <a:t>FLIR thermal cameras and moisture meters for defect detection</a:t>
            </a:r>
            <a:endParaRPr lang="en-US" sz="1050" dirty="0"/>
          </a:p>
        </p:txBody>
      </p:sp>
      <p:sp>
        <p:nvSpPr>
          <p:cNvPr id="14" name="Shape 12"/>
          <p:cNvSpPr/>
          <p:nvPr/>
        </p:nvSpPr>
        <p:spPr>
          <a:xfrm>
            <a:off x="8065008" y="1874520"/>
            <a:ext cx="3566160" cy="1691640"/>
          </a:xfrm>
          <a:prstGeom prst="rect">
            <a:avLst/>
          </a:prstGeom>
          <a:solidFill>
            <a:srgbClr val="F1EBFA"/>
          </a:solidFill>
          <a:ln/>
        </p:spPr>
      </p:sp>
      <p:sp>
        <p:nvSpPr>
          <p:cNvPr id="15" name="Shape 13"/>
          <p:cNvSpPr/>
          <p:nvPr/>
        </p:nvSpPr>
        <p:spPr>
          <a:xfrm>
            <a:off x="8321040" y="2130552"/>
            <a:ext cx="502920" cy="502920"/>
          </a:xfrm>
          <a:prstGeom prst="ellipse">
            <a:avLst/>
          </a:prstGeom>
          <a:solidFill>
            <a:srgbClr val="6731A1"/>
          </a:solidFill>
          <a:ln/>
        </p:spPr>
      </p:sp>
      <p:sp>
        <p:nvSpPr>
          <p:cNvPr id="16" name="Text 14"/>
          <p:cNvSpPr/>
          <p:nvPr/>
        </p:nvSpPr>
        <p:spPr>
          <a:xfrm>
            <a:off x="8321040" y="2130552"/>
            <a:ext cx="502920" cy="50292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t>
            </a:r>
            <a:endParaRPr lang="en-US" sz="1800" dirty="0"/>
          </a:p>
        </p:txBody>
      </p:sp>
      <p:sp>
        <p:nvSpPr>
          <p:cNvPr id="17" name="Text 15"/>
          <p:cNvSpPr/>
          <p:nvPr/>
        </p:nvSpPr>
        <p:spPr>
          <a:xfrm>
            <a:off x="8321040" y="2743200"/>
            <a:ext cx="3054096" cy="365760"/>
          </a:xfrm>
          <a:prstGeom prst="rect">
            <a:avLst/>
          </a:prstGeom>
          <a:noFill/>
          <a:ln/>
        </p:spPr>
        <p:txBody>
          <a:bodyPr wrap="square" rtlCol="0" anchor="ctr"/>
          <a:lstStyle/>
          <a:p>
            <a:pPr indent="0" marL="0">
              <a:buNone/>
            </a:pPr>
            <a:r>
              <a:rPr lang="en-US" sz="1350" b="1" dirty="0">
                <a:solidFill>
                  <a:srgbClr val="18131F"/>
                </a:solidFill>
                <a:latin typeface="Cambria" pitchFamily="34" charset="0"/>
                <a:ea typeface="Cambria" pitchFamily="34" charset="-122"/>
                <a:cs typeface="Cambria" pitchFamily="34" charset="-120"/>
              </a:rPr>
              <a:t>AI-Assisted Reporting</a:t>
            </a:r>
            <a:endParaRPr lang="en-US" sz="1350" dirty="0"/>
          </a:p>
        </p:txBody>
      </p:sp>
      <p:sp>
        <p:nvSpPr>
          <p:cNvPr id="18" name="Text 16"/>
          <p:cNvSpPr/>
          <p:nvPr/>
        </p:nvSpPr>
        <p:spPr>
          <a:xfrm>
            <a:off x="8321040" y="3081528"/>
            <a:ext cx="3054096" cy="457200"/>
          </a:xfrm>
          <a:prstGeom prst="rect">
            <a:avLst/>
          </a:prstGeom>
          <a:noFill/>
          <a:ln/>
        </p:spPr>
        <p:txBody>
          <a:bodyPr wrap="square" rtlCol="0" anchor="ctr"/>
          <a:lstStyle/>
          <a:p>
            <a:pPr indent="0" marL="0">
              <a:lnSpc>
                <a:spcPts val="1300"/>
              </a:lnSpc>
              <a:buNone/>
            </a:pPr>
            <a:r>
              <a:rPr lang="en-US" sz="1050" dirty="0">
                <a:solidFill>
                  <a:srgbClr val="685E75"/>
                </a:solidFill>
                <a:latin typeface="Calibri" pitchFamily="34" charset="0"/>
                <a:ea typeface="Calibri" pitchFamily="34" charset="-122"/>
                <a:cs typeface="Calibri" pitchFamily="34" charset="-120"/>
              </a:rPr>
              <a:t>Smartphone-based inspection and data collection software</a:t>
            </a:r>
            <a:endParaRPr lang="en-US" sz="1050" dirty="0"/>
          </a:p>
        </p:txBody>
      </p:sp>
      <p:sp>
        <p:nvSpPr>
          <p:cNvPr id="19" name="Shape 17"/>
          <p:cNvSpPr/>
          <p:nvPr/>
        </p:nvSpPr>
        <p:spPr>
          <a:xfrm>
            <a:off x="640080" y="3749040"/>
            <a:ext cx="3566160" cy="1691640"/>
          </a:xfrm>
          <a:prstGeom prst="rect">
            <a:avLst/>
          </a:prstGeom>
          <a:solidFill>
            <a:srgbClr val="F1EBFA"/>
          </a:solidFill>
          <a:ln/>
        </p:spPr>
      </p:sp>
      <p:sp>
        <p:nvSpPr>
          <p:cNvPr id="20" name="Shape 18"/>
          <p:cNvSpPr/>
          <p:nvPr/>
        </p:nvSpPr>
        <p:spPr>
          <a:xfrm>
            <a:off x="896112" y="4005072"/>
            <a:ext cx="502920" cy="502920"/>
          </a:xfrm>
          <a:prstGeom prst="ellipse">
            <a:avLst/>
          </a:prstGeom>
          <a:solidFill>
            <a:srgbClr val="6731A1"/>
          </a:solidFill>
          <a:ln/>
        </p:spPr>
      </p:sp>
      <p:sp>
        <p:nvSpPr>
          <p:cNvPr id="21" name="Text 19"/>
          <p:cNvSpPr/>
          <p:nvPr/>
        </p:nvSpPr>
        <p:spPr>
          <a:xfrm>
            <a:off x="896112" y="4005072"/>
            <a:ext cx="502920" cy="50292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t>
            </a:r>
            <a:endParaRPr lang="en-US" sz="1800" dirty="0"/>
          </a:p>
        </p:txBody>
      </p:sp>
      <p:sp>
        <p:nvSpPr>
          <p:cNvPr id="22" name="Text 20"/>
          <p:cNvSpPr/>
          <p:nvPr/>
        </p:nvSpPr>
        <p:spPr>
          <a:xfrm>
            <a:off x="896112" y="4617720"/>
            <a:ext cx="3054096" cy="365760"/>
          </a:xfrm>
          <a:prstGeom prst="rect">
            <a:avLst/>
          </a:prstGeom>
          <a:noFill/>
          <a:ln/>
        </p:spPr>
        <p:txBody>
          <a:bodyPr wrap="square" rtlCol="0" anchor="ctr"/>
          <a:lstStyle/>
          <a:p>
            <a:pPr indent="0" marL="0">
              <a:buNone/>
            </a:pPr>
            <a:r>
              <a:rPr lang="en-US" sz="1350" b="1" dirty="0">
                <a:solidFill>
                  <a:srgbClr val="18131F"/>
                </a:solidFill>
                <a:latin typeface="Cambria" pitchFamily="34" charset="0"/>
                <a:ea typeface="Cambria" pitchFamily="34" charset="-122"/>
                <a:cs typeface="Cambria" pitchFamily="34" charset="-120"/>
              </a:rPr>
              <a:t>3D Modeling (Hover)</a:t>
            </a:r>
            <a:endParaRPr lang="en-US" sz="1350" dirty="0"/>
          </a:p>
        </p:txBody>
      </p:sp>
      <p:sp>
        <p:nvSpPr>
          <p:cNvPr id="23" name="Text 21"/>
          <p:cNvSpPr/>
          <p:nvPr/>
        </p:nvSpPr>
        <p:spPr>
          <a:xfrm>
            <a:off x="896112" y="4956048"/>
            <a:ext cx="3054096" cy="457200"/>
          </a:xfrm>
          <a:prstGeom prst="rect">
            <a:avLst/>
          </a:prstGeom>
          <a:noFill/>
          <a:ln/>
        </p:spPr>
        <p:txBody>
          <a:bodyPr wrap="square" rtlCol="0" anchor="ctr"/>
          <a:lstStyle/>
          <a:p>
            <a:pPr indent="0" marL="0">
              <a:lnSpc>
                <a:spcPts val="1300"/>
              </a:lnSpc>
              <a:buNone/>
            </a:pPr>
            <a:r>
              <a:rPr lang="en-US" sz="1050" dirty="0">
                <a:solidFill>
                  <a:srgbClr val="685E75"/>
                </a:solidFill>
                <a:latin typeface="Calibri" pitchFamily="34" charset="0"/>
                <a:ea typeface="Calibri" pitchFamily="34" charset="-122"/>
                <a:cs typeface="Calibri" pitchFamily="34" charset="-120"/>
              </a:rPr>
              <a:t>Exterior measurements and accurate 3D building models</a:t>
            </a:r>
            <a:endParaRPr lang="en-US" sz="1050" dirty="0"/>
          </a:p>
        </p:txBody>
      </p:sp>
      <p:sp>
        <p:nvSpPr>
          <p:cNvPr id="24" name="Shape 22"/>
          <p:cNvSpPr/>
          <p:nvPr/>
        </p:nvSpPr>
        <p:spPr>
          <a:xfrm>
            <a:off x="4352544" y="3749040"/>
            <a:ext cx="3566160" cy="1691640"/>
          </a:xfrm>
          <a:prstGeom prst="rect">
            <a:avLst/>
          </a:prstGeom>
          <a:solidFill>
            <a:srgbClr val="F1EBFA"/>
          </a:solidFill>
          <a:ln/>
        </p:spPr>
      </p:sp>
      <p:sp>
        <p:nvSpPr>
          <p:cNvPr id="25" name="Shape 23"/>
          <p:cNvSpPr/>
          <p:nvPr/>
        </p:nvSpPr>
        <p:spPr>
          <a:xfrm>
            <a:off x="4608576" y="4005072"/>
            <a:ext cx="502920" cy="502920"/>
          </a:xfrm>
          <a:prstGeom prst="ellipse">
            <a:avLst/>
          </a:prstGeom>
          <a:solidFill>
            <a:srgbClr val="6731A1"/>
          </a:solidFill>
          <a:ln/>
        </p:spPr>
      </p:sp>
      <p:sp>
        <p:nvSpPr>
          <p:cNvPr id="26" name="Text 24"/>
          <p:cNvSpPr/>
          <p:nvPr/>
        </p:nvSpPr>
        <p:spPr>
          <a:xfrm>
            <a:off x="4608576" y="4005072"/>
            <a:ext cx="502920" cy="50292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t>
            </a:r>
            <a:endParaRPr lang="en-US" sz="1800" dirty="0"/>
          </a:p>
        </p:txBody>
      </p:sp>
      <p:sp>
        <p:nvSpPr>
          <p:cNvPr id="27" name="Text 25"/>
          <p:cNvSpPr/>
          <p:nvPr/>
        </p:nvSpPr>
        <p:spPr>
          <a:xfrm>
            <a:off x="4608576" y="4617720"/>
            <a:ext cx="3054096" cy="365760"/>
          </a:xfrm>
          <a:prstGeom prst="rect">
            <a:avLst/>
          </a:prstGeom>
          <a:noFill/>
          <a:ln/>
        </p:spPr>
        <p:txBody>
          <a:bodyPr wrap="square" rtlCol="0" anchor="ctr"/>
          <a:lstStyle/>
          <a:p>
            <a:pPr indent="0" marL="0">
              <a:buNone/>
            </a:pPr>
            <a:r>
              <a:rPr lang="en-US" sz="1350" b="1" dirty="0">
                <a:solidFill>
                  <a:srgbClr val="18131F"/>
                </a:solidFill>
                <a:latin typeface="Cambria" pitchFamily="34" charset="0"/>
                <a:ea typeface="Cambria" pitchFamily="34" charset="-122"/>
                <a:cs typeface="Cambria" pitchFamily="34" charset="-120"/>
              </a:rPr>
              <a:t>Digital Floor Plans (Cubicasa)</a:t>
            </a:r>
            <a:endParaRPr lang="en-US" sz="1350" dirty="0"/>
          </a:p>
        </p:txBody>
      </p:sp>
      <p:sp>
        <p:nvSpPr>
          <p:cNvPr id="28" name="Text 26"/>
          <p:cNvSpPr/>
          <p:nvPr/>
        </p:nvSpPr>
        <p:spPr>
          <a:xfrm>
            <a:off x="4608576" y="4956048"/>
            <a:ext cx="3054096" cy="457200"/>
          </a:xfrm>
          <a:prstGeom prst="rect">
            <a:avLst/>
          </a:prstGeom>
          <a:noFill/>
          <a:ln/>
        </p:spPr>
        <p:txBody>
          <a:bodyPr wrap="square" rtlCol="0" anchor="ctr"/>
          <a:lstStyle/>
          <a:p>
            <a:pPr indent="0" marL="0">
              <a:lnSpc>
                <a:spcPts val="1300"/>
              </a:lnSpc>
              <a:buNone/>
            </a:pPr>
            <a:r>
              <a:rPr lang="en-US" sz="1050" dirty="0">
                <a:solidFill>
                  <a:srgbClr val="685E75"/>
                </a:solidFill>
                <a:latin typeface="Calibri" pitchFamily="34" charset="0"/>
                <a:ea typeface="Calibri" pitchFamily="34" charset="-122"/>
                <a:cs typeface="Calibri" pitchFamily="34" charset="-120"/>
              </a:rPr>
              <a:t>Rapid, accurate floor plans learned with minimal training time</a:t>
            </a:r>
            <a:endParaRPr lang="en-US" sz="1050" dirty="0"/>
          </a:p>
        </p:txBody>
      </p:sp>
      <p:sp>
        <p:nvSpPr>
          <p:cNvPr id="29" name="Shape 27"/>
          <p:cNvSpPr/>
          <p:nvPr/>
        </p:nvSpPr>
        <p:spPr>
          <a:xfrm>
            <a:off x="8065008" y="3749040"/>
            <a:ext cx="3566160" cy="1691640"/>
          </a:xfrm>
          <a:prstGeom prst="rect">
            <a:avLst/>
          </a:prstGeom>
          <a:solidFill>
            <a:srgbClr val="F1EBFA"/>
          </a:solidFill>
          <a:ln/>
        </p:spPr>
      </p:sp>
      <p:sp>
        <p:nvSpPr>
          <p:cNvPr id="30" name="Shape 28"/>
          <p:cNvSpPr/>
          <p:nvPr/>
        </p:nvSpPr>
        <p:spPr>
          <a:xfrm>
            <a:off x="8321040" y="4005072"/>
            <a:ext cx="502920" cy="502920"/>
          </a:xfrm>
          <a:prstGeom prst="ellipse">
            <a:avLst/>
          </a:prstGeom>
          <a:solidFill>
            <a:srgbClr val="6731A1"/>
          </a:solidFill>
          <a:ln/>
        </p:spPr>
      </p:sp>
      <p:sp>
        <p:nvSpPr>
          <p:cNvPr id="31" name="Text 29"/>
          <p:cNvSpPr/>
          <p:nvPr/>
        </p:nvSpPr>
        <p:spPr>
          <a:xfrm>
            <a:off x="8321040" y="4005072"/>
            <a:ext cx="502920" cy="50292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t>
            </a:r>
            <a:endParaRPr lang="en-US" sz="1800" dirty="0"/>
          </a:p>
        </p:txBody>
      </p:sp>
      <p:sp>
        <p:nvSpPr>
          <p:cNvPr id="32" name="Text 30"/>
          <p:cNvSpPr/>
          <p:nvPr/>
        </p:nvSpPr>
        <p:spPr>
          <a:xfrm>
            <a:off x="8321040" y="4617720"/>
            <a:ext cx="3054096" cy="365760"/>
          </a:xfrm>
          <a:prstGeom prst="rect">
            <a:avLst/>
          </a:prstGeom>
          <a:noFill/>
          <a:ln/>
        </p:spPr>
        <p:txBody>
          <a:bodyPr wrap="square" rtlCol="0" anchor="ctr"/>
          <a:lstStyle/>
          <a:p>
            <a:pPr indent="0" marL="0">
              <a:buNone/>
            </a:pPr>
            <a:r>
              <a:rPr lang="en-US" sz="1350" b="1" dirty="0">
                <a:solidFill>
                  <a:srgbClr val="18131F"/>
                </a:solidFill>
                <a:latin typeface="Cambria" pitchFamily="34" charset="0"/>
                <a:ea typeface="Cambria" pitchFamily="34" charset="-122"/>
                <a:cs typeface="Cambria" pitchFamily="34" charset="-120"/>
              </a:rPr>
              <a:t>Construction Estimating (Xactimate)</a:t>
            </a:r>
            <a:endParaRPr lang="en-US" sz="1350" dirty="0"/>
          </a:p>
        </p:txBody>
      </p:sp>
      <p:sp>
        <p:nvSpPr>
          <p:cNvPr id="33" name="Text 31"/>
          <p:cNvSpPr/>
          <p:nvPr/>
        </p:nvSpPr>
        <p:spPr>
          <a:xfrm>
            <a:off x="8321040" y="4956048"/>
            <a:ext cx="3054096" cy="457200"/>
          </a:xfrm>
          <a:prstGeom prst="rect">
            <a:avLst/>
          </a:prstGeom>
          <a:noFill/>
          <a:ln/>
        </p:spPr>
        <p:txBody>
          <a:bodyPr wrap="square" rtlCol="0" anchor="ctr"/>
          <a:lstStyle/>
          <a:p>
            <a:pPr indent="0" marL="0">
              <a:lnSpc>
                <a:spcPts val="1300"/>
              </a:lnSpc>
              <a:buNone/>
            </a:pPr>
            <a:r>
              <a:rPr lang="en-US" sz="1050" dirty="0">
                <a:solidFill>
                  <a:srgbClr val="685E75"/>
                </a:solidFill>
                <a:latin typeface="Calibri" pitchFamily="34" charset="0"/>
                <a:ea typeface="Calibri" pitchFamily="34" charset="-122"/>
                <a:cs typeface="Calibri" pitchFamily="34" charset="-120"/>
              </a:rPr>
              <a:t>Standardized, industry-recognized pricing and scoping skills</a:t>
            </a:r>
            <a:endParaRPr lang="en-US" sz="1050" dirty="0"/>
          </a:p>
        </p:txBody>
      </p:sp>
      <p:sp>
        <p:nvSpPr>
          <p:cNvPr id="34" name="Text 32"/>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8A7B9C"/>
                </a:solidFill>
                <a:latin typeface="Calibri" pitchFamily="34" charset="0"/>
                <a:ea typeface="Calibri" pitchFamily="34" charset="-122"/>
                <a:cs typeface="Calibri" pitchFamily="34" charset="-120"/>
              </a:rPr>
              <a:t>09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7315200" cy="365760"/>
          </a:xfrm>
          <a:prstGeom prst="rect">
            <a:avLst/>
          </a:prstGeom>
          <a:noFill/>
          <a:ln/>
        </p:spPr>
        <p:txBody>
          <a:bodyPr wrap="square" rtlCol="0" anchor="ctr"/>
          <a:lstStyle/>
          <a:p>
            <a:pPr indent="0" marL="0">
              <a:buNone/>
            </a:pPr>
            <a:r>
              <a:rPr lang="en-US" sz="1300" b="1" spc="100" kern="0" dirty="0">
                <a:solidFill>
                  <a:srgbClr val="6731A1"/>
                </a:solidFill>
                <a:latin typeface="Calibri" pitchFamily="34" charset="0"/>
                <a:ea typeface="Calibri" pitchFamily="34" charset="-122"/>
                <a:cs typeface="Calibri" pitchFamily="34" charset="-120"/>
              </a:rPr>
              <a:t>THE RESULT</a:t>
            </a:r>
            <a:endParaRPr lang="en-US" sz="1300" dirty="0"/>
          </a:p>
        </p:txBody>
      </p:sp>
      <p:sp>
        <p:nvSpPr>
          <p:cNvPr id="3" name="Text 1"/>
          <p:cNvSpPr/>
          <p:nvPr/>
        </p:nvSpPr>
        <p:spPr>
          <a:xfrm>
            <a:off x="640080" y="868680"/>
            <a:ext cx="10515600" cy="731520"/>
          </a:xfrm>
          <a:prstGeom prst="rect">
            <a:avLst/>
          </a:prstGeom>
          <a:noFill/>
          <a:ln/>
        </p:spPr>
        <p:txBody>
          <a:bodyPr wrap="square" rtlCol="0" anchor="ctr"/>
          <a:lstStyle/>
          <a:p>
            <a:pPr indent="0" marL="0">
              <a:buNone/>
            </a:pPr>
            <a:r>
              <a:rPr lang="en-US" sz="2900" b="1" dirty="0">
                <a:solidFill>
                  <a:srgbClr val="18131F"/>
                </a:solidFill>
                <a:latin typeface="Cambria" pitchFamily="34" charset="0"/>
                <a:ea typeface="Cambria" pitchFamily="34" charset="-122"/>
                <a:cs typeface="Cambria" pitchFamily="34" charset="-120"/>
              </a:rPr>
              <a:t>What Ownership Actually Saves</a:t>
            </a:r>
            <a:endParaRPr lang="en-US" sz="2900" dirty="0"/>
          </a:p>
        </p:txBody>
      </p:sp>
      <p:sp>
        <p:nvSpPr>
          <p:cNvPr id="4" name="Shape 2"/>
          <p:cNvSpPr/>
          <p:nvPr/>
        </p:nvSpPr>
        <p:spPr>
          <a:xfrm>
            <a:off x="640080" y="1783080"/>
            <a:ext cx="3429000" cy="2331720"/>
          </a:xfrm>
          <a:prstGeom prst="rect">
            <a:avLst/>
          </a:prstGeom>
          <a:solidFill>
            <a:srgbClr val="F1EBFA"/>
          </a:solidFill>
          <a:ln/>
        </p:spPr>
      </p:sp>
      <p:sp>
        <p:nvSpPr>
          <p:cNvPr id="5" name="Text 3"/>
          <p:cNvSpPr/>
          <p:nvPr/>
        </p:nvSpPr>
        <p:spPr>
          <a:xfrm>
            <a:off x="914400" y="2011680"/>
            <a:ext cx="2880360" cy="640080"/>
          </a:xfrm>
          <a:prstGeom prst="rect">
            <a:avLst/>
          </a:prstGeom>
          <a:noFill/>
          <a:ln/>
        </p:spPr>
        <p:txBody>
          <a:bodyPr wrap="square" rtlCol="0" anchor="ctr"/>
          <a:lstStyle/>
          <a:p>
            <a:pPr indent="0" marL="0">
              <a:lnSpc>
                <a:spcPts val="1900"/>
              </a:lnSpc>
              <a:buNone/>
            </a:pPr>
            <a:r>
              <a:rPr lang="en-US" sz="1550" b="1" dirty="0">
                <a:solidFill>
                  <a:srgbClr val="6731A1"/>
                </a:solidFill>
                <a:latin typeface="Cambria" pitchFamily="34" charset="0"/>
                <a:ea typeface="Cambria" pitchFamily="34" charset="-122"/>
                <a:cs typeface="Cambria" pitchFamily="34" charset="-120"/>
              </a:rPr>
              <a:t>Competitive Bidding</a:t>
            </a:r>
            <a:endParaRPr lang="en-US" sz="1550" dirty="0"/>
          </a:p>
        </p:txBody>
      </p:sp>
      <p:sp>
        <p:nvSpPr>
          <p:cNvPr id="6" name="Text 4"/>
          <p:cNvSpPr/>
          <p:nvPr/>
        </p:nvSpPr>
        <p:spPr>
          <a:xfrm>
            <a:off x="914400" y="2697480"/>
            <a:ext cx="2880360" cy="1280160"/>
          </a:xfrm>
          <a:prstGeom prst="rect">
            <a:avLst/>
          </a:prstGeom>
          <a:noFill/>
          <a:ln/>
        </p:spPr>
        <p:txBody>
          <a:bodyPr wrap="square" rtlCol="0" anchor="ctr"/>
          <a:lstStyle/>
          <a:p>
            <a:pPr indent="0" marL="0">
              <a:lnSpc>
                <a:spcPts val="1600"/>
              </a:lnSpc>
              <a:buNone/>
            </a:pPr>
            <a:r>
              <a:rPr lang="en-US" sz="1200" dirty="0">
                <a:solidFill>
                  <a:srgbClr val="685E75"/>
                </a:solidFill>
                <a:latin typeface="Calibri" pitchFamily="34" charset="0"/>
                <a:ea typeface="Calibri" pitchFamily="34" charset="-122"/>
                <a:cs typeface="Calibri" pitchFamily="34" charset="-120"/>
              </a:rPr>
              <a:t>Owning the scope and estimate means a Nation can send it out to multiple contractors and suppliers instead of accepting a single bid.</a:t>
            </a:r>
            <a:endParaRPr lang="en-US" sz="1200" dirty="0"/>
          </a:p>
        </p:txBody>
      </p:sp>
      <p:sp>
        <p:nvSpPr>
          <p:cNvPr id="7" name="Shape 5"/>
          <p:cNvSpPr/>
          <p:nvPr/>
        </p:nvSpPr>
        <p:spPr>
          <a:xfrm>
            <a:off x="4270248" y="1783080"/>
            <a:ext cx="3429000" cy="2331720"/>
          </a:xfrm>
          <a:prstGeom prst="rect">
            <a:avLst/>
          </a:prstGeom>
          <a:solidFill>
            <a:srgbClr val="F1EBFA"/>
          </a:solidFill>
          <a:ln/>
        </p:spPr>
      </p:sp>
      <p:sp>
        <p:nvSpPr>
          <p:cNvPr id="8" name="Text 6"/>
          <p:cNvSpPr/>
          <p:nvPr/>
        </p:nvSpPr>
        <p:spPr>
          <a:xfrm>
            <a:off x="4544568" y="2011680"/>
            <a:ext cx="2880360" cy="640080"/>
          </a:xfrm>
          <a:prstGeom prst="rect">
            <a:avLst/>
          </a:prstGeom>
          <a:noFill/>
          <a:ln/>
        </p:spPr>
        <p:txBody>
          <a:bodyPr wrap="square" rtlCol="0" anchor="ctr"/>
          <a:lstStyle/>
          <a:p>
            <a:pPr indent="0" marL="0">
              <a:lnSpc>
                <a:spcPts val="1900"/>
              </a:lnSpc>
              <a:buNone/>
            </a:pPr>
            <a:r>
              <a:rPr lang="en-US" sz="1550" b="1" dirty="0">
                <a:solidFill>
                  <a:srgbClr val="6731A1"/>
                </a:solidFill>
                <a:latin typeface="Cambria" pitchFamily="34" charset="0"/>
                <a:ea typeface="Cambria" pitchFamily="34" charset="-122"/>
                <a:cs typeface="Cambria" pitchFamily="34" charset="-120"/>
              </a:rPr>
              <a:t>Removing the General Contractor</a:t>
            </a:r>
            <a:endParaRPr lang="en-US" sz="1550" dirty="0"/>
          </a:p>
        </p:txBody>
      </p:sp>
      <p:sp>
        <p:nvSpPr>
          <p:cNvPr id="9" name="Text 7"/>
          <p:cNvSpPr/>
          <p:nvPr/>
        </p:nvSpPr>
        <p:spPr>
          <a:xfrm>
            <a:off x="4544568" y="2697480"/>
            <a:ext cx="2880360" cy="1280160"/>
          </a:xfrm>
          <a:prstGeom prst="rect">
            <a:avLst/>
          </a:prstGeom>
          <a:noFill/>
          <a:ln/>
        </p:spPr>
        <p:txBody>
          <a:bodyPr wrap="square" rtlCol="0" anchor="ctr"/>
          <a:lstStyle/>
          <a:p>
            <a:pPr indent="0" marL="0">
              <a:lnSpc>
                <a:spcPts val="1600"/>
              </a:lnSpc>
              <a:buNone/>
            </a:pPr>
            <a:r>
              <a:rPr lang="en-US" sz="1200" dirty="0">
                <a:solidFill>
                  <a:srgbClr val="685E75"/>
                </a:solidFill>
                <a:latin typeface="Calibri" pitchFamily="34" charset="0"/>
                <a:ea typeface="Calibri" pitchFamily="34" charset="-122"/>
                <a:cs typeface="Calibri" pitchFamily="34" charset="-120"/>
              </a:rPr>
              <a:t>Splitting supply from install and cutting the GC out of its traditional role saves roughly 15% on its own.</a:t>
            </a:r>
            <a:endParaRPr lang="en-US" sz="1200" dirty="0"/>
          </a:p>
        </p:txBody>
      </p:sp>
      <p:sp>
        <p:nvSpPr>
          <p:cNvPr id="10" name="Shape 8"/>
          <p:cNvSpPr/>
          <p:nvPr/>
        </p:nvSpPr>
        <p:spPr>
          <a:xfrm>
            <a:off x="7900416" y="1783080"/>
            <a:ext cx="3429000" cy="2331720"/>
          </a:xfrm>
          <a:prstGeom prst="rect">
            <a:avLst/>
          </a:prstGeom>
          <a:solidFill>
            <a:srgbClr val="F1EBFA"/>
          </a:solidFill>
          <a:ln/>
        </p:spPr>
      </p:sp>
      <p:sp>
        <p:nvSpPr>
          <p:cNvPr id="11" name="Text 9"/>
          <p:cNvSpPr/>
          <p:nvPr/>
        </p:nvSpPr>
        <p:spPr>
          <a:xfrm>
            <a:off x="8174736" y="2011680"/>
            <a:ext cx="2880360" cy="640080"/>
          </a:xfrm>
          <a:prstGeom prst="rect">
            <a:avLst/>
          </a:prstGeom>
          <a:noFill/>
          <a:ln/>
        </p:spPr>
        <p:txBody>
          <a:bodyPr wrap="square" rtlCol="0" anchor="ctr"/>
          <a:lstStyle/>
          <a:p>
            <a:pPr indent="0" marL="0">
              <a:lnSpc>
                <a:spcPts val="1900"/>
              </a:lnSpc>
              <a:buNone/>
            </a:pPr>
            <a:r>
              <a:rPr lang="en-US" sz="1550" b="1" dirty="0">
                <a:solidFill>
                  <a:srgbClr val="6731A1"/>
                </a:solidFill>
                <a:latin typeface="Cambria" pitchFamily="34" charset="0"/>
                <a:ea typeface="Cambria" pitchFamily="34" charset="-122"/>
                <a:cs typeface="Cambria" pitchFamily="34" charset="-120"/>
              </a:rPr>
              <a:t>Landed, Tax-Exempt Delivery</a:t>
            </a:r>
            <a:endParaRPr lang="en-US" sz="1550" dirty="0"/>
          </a:p>
        </p:txBody>
      </p:sp>
      <p:sp>
        <p:nvSpPr>
          <p:cNvPr id="12" name="Text 10"/>
          <p:cNvSpPr/>
          <p:nvPr/>
        </p:nvSpPr>
        <p:spPr>
          <a:xfrm>
            <a:off x="8174736" y="2697480"/>
            <a:ext cx="2880360" cy="1280160"/>
          </a:xfrm>
          <a:prstGeom prst="rect">
            <a:avLst/>
          </a:prstGeom>
          <a:noFill/>
          <a:ln/>
        </p:spPr>
        <p:txBody>
          <a:bodyPr wrap="square" rtlCol="0" anchor="ctr"/>
          <a:lstStyle/>
          <a:p>
            <a:pPr indent="0" marL="0">
              <a:lnSpc>
                <a:spcPts val="1600"/>
              </a:lnSpc>
              <a:buNone/>
            </a:pPr>
            <a:r>
              <a:rPr lang="en-US" sz="1200" dirty="0">
                <a:solidFill>
                  <a:srgbClr val="685E75"/>
                </a:solidFill>
                <a:latin typeface="Calibri" pitchFamily="34" charset="0"/>
                <a:ea typeface="Calibri" pitchFamily="34" charset="-122"/>
                <a:cs typeface="Calibri" pitchFamily="34" charset="-120"/>
              </a:rPr>
              <a:t>Materials shipped directly to the Nation as a landed delivery qualify for on-reserve tax exemption.</a:t>
            </a:r>
            <a:endParaRPr lang="en-US" sz="1200" dirty="0"/>
          </a:p>
        </p:txBody>
      </p:sp>
      <p:sp>
        <p:nvSpPr>
          <p:cNvPr id="13" name="Shape 11"/>
          <p:cNvSpPr/>
          <p:nvPr/>
        </p:nvSpPr>
        <p:spPr>
          <a:xfrm>
            <a:off x="640080" y="4389120"/>
            <a:ext cx="10908792" cy="1737360"/>
          </a:xfrm>
          <a:prstGeom prst="rect">
            <a:avLst/>
          </a:prstGeom>
          <a:solidFill>
            <a:srgbClr val="6731A1"/>
          </a:solidFill>
          <a:ln/>
        </p:spPr>
      </p:sp>
      <p:sp>
        <p:nvSpPr>
          <p:cNvPr id="14" name="Text 12"/>
          <p:cNvSpPr/>
          <p:nvPr/>
        </p:nvSpPr>
        <p:spPr>
          <a:xfrm>
            <a:off x="914400" y="4526280"/>
            <a:ext cx="3017520" cy="1463040"/>
          </a:xfrm>
          <a:prstGeom prst="rect">
            <a:avLst/>
          </a:prstGeom>
          <a:noFill/>
          <a:ln/>
        </p:spPr>
        <p:txBody>
          <a:bodyPr wrap="square" rtlCol="0" anchor="ctr"/>
          <a:lstStyle/>
          <a:p>
            <a:pPr indent="0" marL="0">
              <a:buNone/>
            </a:pPr>
            <a:r>
              <a:rPr lang="en-US" sz="4600" b="1" dirty="0">
                <a:solidFill>
                  <a:srgbClr val="FFFFFF"/>
                </a:solidFill>
                <a:latin typeface="Cambria" pitchFamily="34" charset="0"/>
                <a:ea typeface="Cambria" pitchFamily="34" charset="-122"/>
                <a:cs typeface="Cambria" pitchFamily="34" charset="-120"/>
              </a:rPr>
              <a:t>20–50%</a:t>
            </a:r>
            <a:endParaRPr lang="en-US" sz="4600" dirty="0"/>
          </a:p>
        </p:txBody>
      </p:sp>
      <p:sp>
        <p:nvSpPr>
          <p:cNvPr id="15" name="Text 13"/>
          <p:cNvSpPr/>
          <p:nvPr/>
        </p:nvSpPr>
        <p:spPr>
          <a:xfrm>
            <a:off x="3931920" y="4526280"/>
            <a:ext cx="7315200" cy="1463040"/>
          </a:xfrm>
          <a:prstGeom prst="rect">
            <a:avLst/>
          </a:prstGeom>
          <a:noFill/>
          <a:ln/>
        </p:spPr>
        <p:txBody>
          <a:bodyPr wrap="square" rtlCol="0" anchor="ctr"/>
          <a:lstStyle/>
          <a:p>
            <a:pPr indent="0" marL="0">
              <a:lnSpc>
                <a:spcPts val="2000"/>
              </a:lnSpc>
              <a:buNone/>
            </a:pPr>
            <a:r>
              <a:rPr lang="en-US" sz="1550" dirty="0">
                <a:solidFill>
                  <a:srgbClr val="FFFFFF"/>
                </a:solidFill>
                <a:latin typeface="Calibri" pitchFamily="34" charset="0"/>
                <a:ea typeface="Calibri" pitchFamily="34" charset="-122"/>
                <a:cs typeface="Calibri" pitchFamily="34" charset="-120"/>
              </a:rPr>
              <a:t>lower project costs — which means more annual savings and more projects completed with the same housing budget.</a:t>
            </a:r>
            <a:endParaRPr lang="en-US" sz="1550" dirty="0"/>
          </a:p>
        </p:txBody>
      </p:sp>
      <p:sp>
        <p:nvSpPr>
          <p:cNvPr id="16" name="Text 14"/>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8A7B9C"/>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7C4FBF"/>
        </a:solidFill>
      </p:bgPr>
    </p:bg>
    <p:spTree>
      <p:nvGrpSpPr>
        <p:cNvPr id="1" name=""/>
        <p:cNvGrpSpPr/>
        <p:nvPr/>
      </p:nvGrpSpPr>
      <p:grpSpPr>
        <a:xfrm>
          <a:off x="0" y="0"/>
          <a:ext cx="0" cy="0"/>
          <a:chOff x="0" y="0"/>
          <a:chExt cx="0" cy="0"/>
        </a:xfrm>
      </p:grpSpPr>
      <p:sp>
        <p:nvSpPr>
          <p:cNvPr id="2" name="Text 0"/>
          <p:cNvSpPr/>
          <p:nvPr/>
        </p:nvSpPr>
        <p:spPr>
          <a:xfrm>
            <a:off x="914400" y="2743200"/>
            <a:ext cx="10332720" cy="365760"/>
          </a:xfrm>
          <a:prstGeom prst="rect">
            <a:avLst/>
          </a:prstGeom>
          <a:noFill/>
          <a:ln/>
        </p:spPr>
        <p:txBody>
          <a:bodyPr wrap="square" rtlCol="0" anchor="ctr"/>
          <a:lstStyle/>
          <a:p>
            <a:pPr indent="0" marL="0">
              <a:buNone/>
            </a:pPr>
            <a:r>
              <a:rPr lang="en-US" sz="1300" b="1" spc="100" kern="0" dirty="0">
                <a:solidFill>
                  <a:srgbClr val="F1EBFA"/>
                </a:solidFill>
                <a:latin typeface="Calibri" pitchFamily="34" charset="0"/>
                <a:ea typeface="Calibri" pitchFamily="34" charset="-122"/>
                <a:cs typeface="Calibri" pitchFamily="34" charset="-120"/>
              </a:rPr>
              <a:t>BUILDING CAREERS &amp; BUSINESSES · 10 MIN</a:t>
            </a:r>
            <a:endParaRPr lang="en-US" sz="1300" dirty="0"/>
          </a:p>
        </p:txBody>
      </p:sp>
      <p:sp>
        <p:nvSpPr>
          <p:cNvPr id="3" name="Text 1"/>
          <p:cNvSpPr/>
          <p:nvPr/>
        </p:nvSpPr>
        <p:spPr>
          <a:xfrm>
            <a:off x="914400" y="3154680"/>
            <a:ext cx="10332720" cy="1005840"/>
          </a:xfrm>
          <a:prstGeom prst="rect">
            <a:avLst/>
          </a:prstGeom>
          <a:noFill/>
          <a:ln/>
        </p:spPr>
        <p:txBody>
          <a:bodyPr wrap="square"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From Skills Training to Stable Employment</a:t>
            </a:r>
            <a:endParaRPr lang="en-US" sz="3400" dirty="0"/>
          </a:p>
        </p:txBody>
      </p:sp>
      <p:sp>
        <p:nvSpPr>
          <p:cNvPr id="4" name="Text 2"/>
          <p:cNvSpPr/>
          <p:nvPr/>
        </p:nvSpPr>
        <p:spPr>
          <a:xfrm>
            <a:off x="914400" y="4114800"/>
            <a:ext cx="9144000" cy="640080"/>
          </a:xfrm>
          <a:prstGeom prst="rect">
            <a:avLst/>
          </a:prstGeom>
          <a:noFill/>
          <a:ln/>
        </p:spPr>
        <p:txBody>
          <a:bodyPr wrap="square" rtlCol="0" anchor="ctr"/>
          <a:lstStyle/>
          <a:p>
            <a:pPr indent="0" marL="0">
              <a:lnSpc>
                <a:spcPts val="2000"/>
              </a:lnSpc>
              <a:buNone/>
            </a:pPr>
            <a:r>
              <a:rPr lang="en-US" sz="1500" i="1" dirty="0">
                <a:solidFill>
                  <a:srgbClr val="F1EBFA"/>
                </a:solidFill>
                <a:latin typeface="Calibri" pitchFamily="34" charset="0"/>
                <a:ea typeface="Calibri" pitchFamily="34" charset="-122"/>
                <a:cs typeface="Calibri" pitchFamily="34" charset="-120"/>
              </a:rPr>
              <a:t>How training becomes stable local employment — and stable employment becomes Indigenous-owned business.</a:t>
            </a:r>
            <a:endParaRPr lang="en-US" sz="1500" dirty="0"/>
          </a:p>
        </p:txBody>
      </p:sp>
      <p:sp>
        <p:nvSpPr>
          <p:cNvPr id="5" name="Text 3"/>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A497B5"/>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7315200" cy="365760"/>
          </a:xfrm>
          <a:prstGeom prst="rect">
            <a:avLst/>
          </a:prstGeom>
          <a:noFill/>
          <a:ln/>
        </p:spPr>
        <p:txBody>
          <a:bodyPr wrap="square" rtlCol="0" anchor="ctr"/>
          <a:lstStyle/>
          <a:p>
            <a:pPr indent="0" marL="0">
              <a:buNone/>
            </a:pPr>
            <a:r>
              <a:rPr lang="en-US" sz="1300" b="1" spc="100" kern="0" dirty="0">
                <a:solidFill>
                  <a:srgbClr val="6731A1"/>
                </a:solidFill>
                <a:latin typeface="Calibri" pitchFamily="34" charset="0"/>
                <a:ea typeface="Calibri" pitchFamily="34" charset="-122"/>
                <a:cs typeface="Calibri" pitchFamily="34" charset="-120"/>
              </a:rPr>
              <a:t>CAREER MOBILITY</a:t>
            </a:r>
            <a:endParaRPr lang="en-US" sz="1300" dirty="0"/>
          </a:p>
        </p:txBody>
      </p:sp>
      <p:sp>
        <p:nvSpPr>
          <p:cNvPr id="3" name="Text 1"/>
          <p:cNvSpPr/>
          <p:nvPr/>
        </p:nvSpPr>
        <p:spPr>
          <a:xfrm>
            <a:off x="640080" y="868680"/>
            <a:ext cx="10698480" cy="731520"/>
          </a:xfrm>
          <a:prstGeom prst="rect">
            <a:avLst/>
          </a:prstGeom>
          <a:noFill/>
          <a:ln/>
        </p:spPr>
        <p:txBody>
          <a:bodyPr wrap="square" rtlCol="0" anchor="ctr"/>
          <a:lstStyle/>
          <a:p>
            <a:pPr indent="0" marL="0">
              <a:buNone/>
            </a:pPr>
            <a:r>
              <a:rPr lang="en-US" sz="2700" b="1" dirty="0">
                <a:solidFill>
                  <a:srgbClr val="18131F"/>
                </a:solidFill>
                <a:latin typeface="Cambria" pitchFamily="34" charset="0"/>
                <a:ea typeface="Cambria" pitchFamily="34" charset="-122"/>
                <a:cs typeface="Cambria" pitchFamily="34" charset="-120"/>
              </a:rPr>
              <a:t>Beyond Housing: Transferable Career Pathways</a:t>
            </a:r>
            <a:endParaRPr lang="en-US" sz="2700" dirty="0"/>
          </a:p>
        </p:txBody>
      </p:sp>
      <p:sp>
        <p:nvSpPr>
          <p:cNvPr id="4" name="Text 2"/>
          <p:cNvSpPr/>
          <p:nvPr/>
        </p:nvSpPr>
        <p:spPr>
          <a:xfrm>
            <a:off x="640080" y="1572768"/>
            <a:ext cx="10515600" cy="365760"/>
          </a:xfrm>
          <a:prstGeom prst="rect">
            <a:avLst/>
          </a:prstGeom>
          <a:noFill/>
          <a:ln/>
        </p:spPr>
        <p:txBody>
          <a:bodyPr wrap="square" rtlCol="0" anchor="ctr"/>
          <a:lstStyle/>
          <a:p>
            <a:pPr indent="0" marL="0">
              <a:buNone/>
            </a:pPr>
            <a:r>
              <a:rPr lang="en-US" sz="1350" i="1" dirty="0">
                <a:solidFill>
                  <a:srgbClr val="685E75"/>
                </a:solidFill>
                <a:latin typeface="Calibri" pitchFamily="34" charset="0"/>
                <a:ea typeface="Calibri" pitchFamily="34" charset="-122"/>
                <a:cs typeface="Calibri" pitchFamily="34" charset="-120"/>
              </a:rPr>
              <a:t>One training pathway opens four career directions — all rooted in the community, not contracted out.</a:t>
            </a:r>
            <a:endParaRPr lang="en-US" sz="1350" dirty="0"/>
          </a:p>
        </p:txBody>
      </p:sp>
      <p:sp>
        <p:nvSpPr>
          <p:cNvPr id="5" name="Shape 3"/>
          <p:cNvSpPr/>
          <p:nvPr/>
        </p:nvSpPr>
        <p:spPr>
          <a:xfrm>
            <a:off x="640080" y="2148840"/>
            <a:ext cx="5330952" cy="1783080"/>
          </a:xfrm>
          <a:prstGeom prst="rect">
            <a:avLst/>
          </a:prstGeom>
          <a:solidFill>
            <a:srgbClr val="F1EBFA"/>
          </a:solidFill>
          <a:ln/>
        </p:spPr>
      </p:sp>
      <p:sp>
        <p:nvSpPr>
          <p:cNvPr id="6" name="Shape 4"/>
          <p:cNvSpPr/>
          <p:nvPr/>
        </p:nvSpPr>
        <p:spPr>
          <a:xfrm>
            <a:off x="640080" y="2148840"/>
            <a:ext cx="91440" cy="1783080"/>
          </a:xfrm>
          <a:prstGeom prst="rect">
            <a:avLst/>
          </a:prstGeom>
          <a:solidFill>
            <a:srgbClr val="6731A1"/>
          </a:solidFill>
          <a:ln/>
        </p:spPr>
      </p:sp>
      <p:sp>
        <p:nvSpPr>
          <p:cNvPr id="7" name="Text 5"/>
          <p:cNvSpPr/>
          <p:nvPr/>
        </p:nvSpPr>
        <p:spPr>
          <a:xfrm>
            <a:off x="960120" y="2331720"/>
            <a:ext cx="4736592" cy="502920"/>
          </a:xfrm>
          <a:prstGeom prst="rect">
            <a:avLst/>
          </a:prstGeom>
          <a:noFill/>
          <a:ln/>
        </p:spPr>
        <p:txBody>
          <a:bodyPr wrap="square" rtlCol="0" anchor="ctr"/>
          <a:lstStyle/>
          <a:p>
            <a:pPr indent="0" marL="0">
              <a:lnSpc>
                <a:spcPts val="1700"/>
              </a:lnSpc>
              <a:buNone/>
            </a:pPr>
            <a:r>
              <a:rPr lang="en-US" sz="1500" b="1" dirty="0">
                <a:solidFill>
                  <a:srgbClr val="18131F"/>
                </a:solidFill>
                <a:latin typeface="Cambria" pitchFamily="34" charset="0"/>
                <a:ea typeface="Cambria" pitchFamily="34" charset="-122"/>
                <a:cs typeface="Cambria" pitchFamily="34" charset="-120"/>
              </a:rPr>
              <a:t>Housing &amp; Property Inspection</a:t>
            </a:r>
            <a:endParaRPr lang="en-US" sz="1500" dirty="0"/>
          </a:p>
        </p:txBody>
      </p:sp>
      <p:sp>
        <p:nvSpPr>
          <p:cNvPr id="8" name="Text 6"/>
          <p:cNvSpPr/>
          <p:nvPr/>
        </p:nvSpPr>
        <p:spPr>
          <a:xfrm>
            <a:off x="960120" y="2926080"/>
            <a:ext cx="4736592" cy="914400"/>
          </a:xfrm>
          <a:prstGeom prst="rect">
            <a:avLst/>
          </a:prstGeom>
          <a:noFill/>
          <a:ln/>
        </p:spPr>
        <p:txBody>
          <a:bodyPr wrap="square" rtlCol="0" anchor="ctr"/>
          <a:lstStyle/>
          <a:p>
            <a:pPr indent="0" marL="0">
              <a:lnSpc>
                <a:spcPts val="1500"/>
              </a:lnSpc>
              <a:buNone/>
            </a:pPr>
            <a:r>
              <a:rPr lang="en-US" sz="1150" dirty="0">
                <a:solidFill>
                  <a:srgbClr val="685E75"/>
                </a:solidFill>
                <a:latin typeface="Calibri" pitchFamily="34" charset="0"/>
                <a:ea typeface="Calibri" pitchFamily="34" charset="-122"/>
                <a:cs typeface="Calibri" pitchFamily="34" charset="-120"/>
              </a:rPr>
              <a:t>Certified residential inspections and condition assessments for the Nation's own housing stock.</a:t>
            </a:r>
            <a:endParaRPr lang="en-US" sz="1150" dirty="0"/>
          </a:p>
        </p:txBody>
      </p:sp>
      <p:sp>
        <p:nvSpPr>
          <p:cNvPr id="9" name="Shape 7"/>
          <p:cNvSpPr/>
          <p:nvPr/>
        </p:nvSpPr>
        <p:spPr>
          <a:xfrm>
            <a:off x="6217920" y="2148840"/>
            <a:ext cx="5330952" cy="1783080"/>
          </a:xfrm>
          <a:prstGeom prst="rect">
            <a:avLst/>
          </a:prstGeom>
          <a:solidFill>
            <a:srgbClr val="F1EBFA"/>
          </a:solidFill>
          <a:ln/>
        </p:spPr>
      </p:sp>
      <p:sp>
        <p:nvSpPr>
          <p:cNvPr id="10" name="Shape 8"/>
          <p:cNvSpPr/>
          <p:nvPr/>
        </p:nvSpPr>
        <p:spPr>
          <a:xfrm>
            <a:off x="6217920" y="2148840"/>
            <a:ext cx="91440" cy="1783080"/>
          </a:xfrm>
          <a:prstGeom prst="rect">
            <a:avLst/>
          </a:prstGeom>
          <a:solidFill>
            <a:srgbClr val="6731A1"/>
          </a:solidFill>
          <a:ln/>
        </p:spPr>
      </p:sp>
      <p:sp>
        <p:nvSpPr>
          <p:cNvPr id="11" name="Text 9"/>
          <p:cNvSpPr/>
          <p:nvPr/>
        </p:nvSpPr>
        <p:spPr>
          <a:xfrm>
            <a:off x="6537960" y="2331720"/>
            <a:ext cx="4736592" cy="502920"/>
          </a:xfrm>
          <a:prstGeom prst="rect">
            <a:avLst/>
          </a:prstGeom>
          <a:noFill/>
          <a:ln/>
        </p:spPr>
        <p:txBody>
          <a:bodyPr wrap="square" rtlCol="0" anchor="ctr"/>
          <a:lstStyle/>
          <a:p>
            <a:pPr indent="0" marL="0">
              <a:lnSpc>
                <a:spcPts val="1700"/>
              </a:lnSpc>
              <a:buNone/>
            </a:pPr>
            <a:r>
              <a:rPr lang="en-US" sz="1500" b="1" dirty="0">
                <a:solidFill>
                  <a:srgbClr val="18131F"/>
                </a:solidFill>
                <a:latin typeface="Cambria" pitchFamily="34" charset="0"/>
                <a:ea typeface="Cambria" pitchFamily="34" charset="-122"/>
                <a:cs typeface="Cambria" pitchFamily="34" charset="-120"/>
              </a:rPr>
              <a:t>Infrastructure &amp; Facilities Management</a:t>
            </a:r>
            <a:endParaRPr lang="en-US" sz="1500" dirty="0"/>
          </a:p>
        </p:txBody>
      </p:sp>
      <p:sp>
        <p:nvSpPr>
          <p:cNvPr id="12" name="Text 10"/>
          <p:cNvSpPr/>
          <p:nvPr/>
        </p:nvSpPr>
        <p:spPr>
          <a:xfrm>
            <a:off x="6537960" y="2926080"/>
            <a:ext cx="4736592" cy="914400"/>
          </a:xfrm>
          <a:prstGeom prst="rect">
            <a:avLst/>
          </a:prstGeom>
          <a:noFill/>
          <a:ln/>
        </p:spPr>
        <p:txBody>
          <a:bodyPr wrap="square" rtlCol="0" anchor="ctr"/>
          <a:lstStyle/>
          <a:p>
            <a:pPr indent="0" marL="0">
              <a:lnSpc>
                <a:spcPts val="1500"/>
              </a:lnSpc>
              <a:buNone/>
            </a:pPr>
            <a:r>
              <a:rPr lang="en-US" sz="1150" dirty="0">
                <a:solidFill>
                  <a:srgbClr val="685E75"/>
                </a:solidFill>
                <a:latin typeface="Calibri" pitchFamily="34" charset="0"/>
                <a:ea typeface="Calibri" pitchFamily="34" charset="-122"/>
                <a:cs typeface="Calibri" pitchFamily="34" charset="-120"/>
              </a:rPr>
              <a:t>Asset management, preventative maintenance, and capital planning roles within Nation departments.</a:t>
            </a:r>
            <a:endParaRPr lang="en-US" sz="1150" dirty="0"/>
          </a:p>
        </p:txBody>
      </p:sp>
      <p:sp>
        <p:nvSpPr>
          <p:cNvPr id="13" name="Shape 11"/>
          <p:cNvSpPr/>
          <p:nvPr/>
        </p:nvSpPr>
        <p:spPr>
          <a:xfrm>
            <a:off x="640080" y="4114800"/>
            <a:ext cx="5330952" cy="1783080"/>
          </a:xfrm>
          <a:prstGeom prst="rect">
            <a:avLst/>
          </a:prstGeom>
          <a:solidFill>
            <a:srgbClr val="F1EBFA"/>
          </a:solidFill>
          <a:ln/>
        </p:spPr>
      </p:sp>
      <p:sp>
        <p:nvSpPr>
          <p:cNvPr id="14" name="Shape 12"/>
          <p:cNvSpPr/>
          <p:nvPr/>
        </p:nvSpPr>
        <p:spPr>
          <a:xfrm>
            <a:off x="640080" y="4114800"/>
            <a:ext cx="91440" cy="1783080"/>
          </a:xfrm>
          <a:prstGeom prst="rect">
            <a:avLst/>
          </a:prstGeom>
          <a:solidFill>
            <a:srgbClr val="6731A1"/>
          </a:solidFill>
          <a:ln/>
        </p:spPr>
      </p:sp>
      <p:sp>
        <p:nvSpPr>
          <p:cNvPr id="15" name="Text 13"/>
          <p:cNvSpPr/>
          <p:nvPr/>
        </p:nvSpPr>
        <p:spPr>
          <a:xfrm>
            <a:off x="960120" y="4297680"/>
            <a:ext cx="4736592" cy="502920"/>
          </a:xfrm>
          <a:prstGeom prst="rect">
            <a:avLst/>
          </a:prstGeom>
          <a:noFill/>
          <a:ln/>
        </p:spPr>
        <p:txBody>
          <a:bodyPr wrap="square" rtlCol="0" anchor="ctr"/>
          <a:lstStyle/>
          <a:p>
            <a:pPr indent="0" marL="0">
              <a:lnSpc>
                <a:spcPts val="1700"/>
              </a:lnSpc>
              <a:buNone/>
            </a:pPr>
            <a:r>
              <a:rPr lang="en-US" sz="1500" b="1" dirty="0">
                <a:solidFill>
                  <a:srgbClr val="18131F"/>
                </a:solidFill>
                <a:latin typeface="Cambria" pitchFamily="34" charset="0"/>
                <a:ea typeface="Cambria" pitchFamily="34" charset="-122"/>
                <a:cs typeface="Cambria" pitchFamily="34" charset="-120"/>
              </a:rPr>
              <a:t>Insurance &amp; Claims Adjusting</a:t>
            </a:r>
            <a:endParaRPr lang="en-US" sz="1500" dirty="0"/>
          </a:p>
        </p:txBody>
      </p:sp>
      <p:sp>
        <p:nvSpPr>
          <p:cNvPr id="16" name="Text 14"/>
          <p:cNvSpPr/>
          <p:nvPr/>
        </p:nvSpPr>
        <p:spPr>
          <a:xfrm>
            <a:off x="960120" y="4892040"/>
            <a:ext cx="4736592" cy="914400"/>
          </a:xfrm>
          <a:prstGeom prst="rect">
            <a:avLst/>
          </a:prstGeom>
          <a:noFill/>
          <a:ln/>
        </p:spPr>
        <p:txBody>
          <a:bodyPr wrap="square" rtlCol="0" anchor="ctr"/>
          <a:lstStyle/>
          <a:p>
            <a:pPr indent="0" marL="0">
              <a:lnSpc>
                <a:spcPts val="1500"/>
              </a:lnSpc>
              <a:buNone/>
            </a:pPr>
            <a:r>
              <a:rPr lang="en-US" sz="1150" dirty="0">
                <a:solidFill>
                  <a:srgbClr val="685E75"/>
                </a:solidFill>
                <a:latin typeface="Calibri" pitchFamily="34" charset="0"/>
                <a:ea typeface="Calibri" pitchFamily="34" charset="-122"/>
                <a:cs typeface="Calibri" pitchFamily="34" charset="-120"/>
              </a:rPr>
              <a:t>Xactimate-based estimating skills open pathways into insurance and claims work.</a:t>
            </a:r>
            <a:endParaRPr lang="en-US" sz="1150" dirty="0"/>
          </a:p>
        </p:txBody>
      </p:sp>
      <p:sp>
        <p:nvSpPr>
          <p:cNvPr id="17" name="Shape 15"/>
          <p:cNvSpPr/>
          <p:nvPr/>
        </p:nvSpPr>
        <p:spPr>
          <a:xfrm>
            <a:off x="6217920" y="4114800"/>
            <a:ext cx="5330952" cy="1783080"/>
          </a:xfrm>
          <a:prstGeom prst="rect">
            <a:avLst/>
          </a:prstGeom>
          <a:solidFill>
            <a:srgbClr val="F1EBFA"/>
          </a:solidFill>
          <a:ln/>
        </p:spPr>
      </p:sp>
      <p:sp>
        <p:nvSpPr>
          <p:cNvPr id="18" name="Shape 16"/>
          <p:cNvSpPr/>
          <p:nvPr/>
        </p:nvSpPr>
        <p:spPr>
          <a:xfrm>
            <a:off x="6217920" y="4114800"/>
            <a:ext cx="91440" cy="1783080"/>
          </a:xfrm>
          <a:prstGeom prst="rect">
            <a:avLst/>
          </a:prstGeom>
          <a:solidFill>
            <a:srgbClr val="6731A1"/>
          </a:solidFill>
          <a:ln/>
        </p:spPr>
      </p:sp>
      <p:sp>
        <p:nvSpPr>
          <p:cNvPr id="19" name="Text 17"/>
          <p:cNvSpPr/>
          <p:nvPr/>
        </p:nvSpPr>
        <p:spPr>
          <a:xfrm>
            <a:off x="6537960" y="4297680"/>
            <a:ext cx="4736592" cy="502920"/>
          </a:xfrm>
          <a:prstGeom prst="rect">
            <a:avLst/>
          </a:prstGeom>
          <a:noFill/>
          <a:ln/>
        </p:spPr>
        <p:txBody>
          <a:bodyPr wrap="square" rtlCol="0" anchor="ctr"/>
          <a:lstStyle/>
          <a:p>
            <a:pPr indent="0" marL="0">
              <a:lnSpc>
                <a:spcPts val="1700"/>
              </a:lnSpc>
              <a:buNone/>
            </a:pPr>
            <a:r>
              <a:rPr lang="en-US" sz="1500" b="1" dirty="0">
                <a:solidFill>
                  <a:srgbClr val="18131F"/>
                </a:solidFill>
                <a:latin typeface="Cambria" pitchFamily="34" charset="0"/>
                <a:ea typeface="Cambria" pitchFamily="34" charset="-122"/>
                <a:cs typeface="Cambria" pitchFamily="34" charset="-120"/>
              </a:rPr>
              <a:t>Construction Estimating &amp; Capital Planning</a:t>
            </a:r>
            <a:endParaRPr lang="en-US" sz="1500" dirty="0"/>
          </a:p>
        </p:txBody>
      </p:sp>
      <p:sp>
        <p:nvSpPr>
          <p:cNvPr id="20" name="Text 18"/>
          <p:cNvSpPr/>
          <p:nvPr/>
        </p:nvSpPr>
        <p:spPr>
          <a:xfrm>
            <a:off x="6537960" y="4892040"/>
            <a:ext cx="4736592" cy="914400"/>
          </a:xfrm>
          <a:prstGeom prst="rect">
            <a:avLst/>
          </a:prstGeom>
          <a:noFill/>
          <a:ln/>
        </p:spPr>
        <p:txBody>
          <a:bodyPr wrap="square" rtlCol="0" anchor="ctr"/>
          <a:lstStyle/>
          <a:p>
            <a:pPr indent="0" marL="0">
              <a:lnSpc>
                <a:spcPts val="1500"/>
              </a:lnSpc>
              <a:buNone/>
            </a:pPr>
            <a:r>
              <a:rPr lang="en-US" sz="1150" dirty="0">
                <a:solidFill>
                  <a:srgbClr val="685E75"/>
                </a:solidFill>
                <a:latin typeface="Calibri" pitchFamily="34" charset="0"/>
                <a:ea typeface="Calibri" pitchFamily="34" charset="-122"/>
                <a:cs typeface="Calibri" pitchFamily="34" charset="-120"/>
              </a:rPr>
              <a:t>Community-developed scopes and estimates strengthen bidding, budgeting, and project planning — often reducing project costs 25–50%.</a:t>
            </a:r>
            <a:endParaRPr lang="en-US" sz="1150" dirty="0"/>
          </a:p>
        </p:txBody>
      </p:sp>
      <p:sp>
        <p:nvSpPr>
          <p:cNvPr id="21" name="Text 19"/>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8A7B9C"/>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7315200" cy="365760"/>
          </a:xfrm>
          <a:prstGeom prst="rect">
            <a:avLst/>
          </a:prstGeom>
          <a:noFill/>
          <a:ln/>
        </p:spPr>
        <p:txBody>
          <a:bodyPr wrap="square" rtlCol="0" anchor="ctr"/>
          <a:lstStyle/>
          <a:p>
            <a:pPr indent="0" marL="0">
              <a:buNone/>
            </a:pPr>
            <a:r>
              <a:rPr lang="en-US" sz="1300" b="1" spc="100" kern="0" dirty="0">
                <a:solidFill>
                  <a:srgbClr val="6731A1"/>
                </a:solidFill>
                <a:latin typeface="Calibri" pitchFamily="34" charset="0"/>
                <a:ea typeface="Calibri" pitchFamily="34" charset="-122"/>
                <a:cs typeface="Calibri" pitchFamily="34" charset="-120"/>
              </a:rPr>
              <a:t>PATHWAY</a:t>
            </a:r>
            <a:endParaRPr lang="en-US" sz="1300" dirty="0"/>
          </a:p>
        </p:txBody>
      </p:sp>
      <p:sp>
        <p:nvSpPr>
          <p:cNvPr id="3" name="Text 1"/>
          <p:cNvSpPr/>
          <p:nvPr/>
        </p:nvSpPr>
        <p:spPr>
          <a:xfrm>
            <a:off x="640080" y="868680"/>
            <a:ext cx="10515600" cy="731520"/>
          </a:xfrm>
          <a:prstGeom prst="rect">
            <a:avLst/>
          </a:prstGeom>
          <a:noFill/>
          <a:ln/>
        </p:spPr>
        <p:txBody>
          <a:bodyPr wrap="square" rtlCol="0" anchor="ctr"/>
          <a:lstStyle/>
          <a:p>
            <a:pPr indent="0" marL="0">
              <a:buNone/>
            </a:pPr>
            <a:r>
              <a:rPr lang="en-US" sz="3000" b="1" dirty="0">
                <a:solidFill>
                  <a:srgbClr val="18131F"/>
                </a:solidFill>
                <a:latin typeface="Cambria" pitchFamily="34" charset="0"/>
                <a:ea typeface="Cambria" pitchFamily="34" charset="-122"/>
                <a:cs typeface="Cambria" pitchFamily="34" charset="-120"/>
              </a:rPr>
              <a:t>Career Progression &amp; Deliverables</a:t>
            </a:r>
            <a:endParaRPr lang="en-US" sz="3000" dirty="0"/>
          </a:p>
        </p:txBody>
      </p:sp>
      <p:sp>
        <p:nvSpPr>
          <p:cNvPr id="4" name="Shape 2"/>
          <p:cNvSpPr/>
          <p:nvPr/>
        </p:nvSpPr>
        <p:spPr>
          <a:xfrm>
            <a:off x="1005840" y="2651760"/>
            <a:ext cx="9966960" cy="0"/>
          </a:xfrm>
          <a:prstGeom prst="line">
            <a:avLst/>
          </a:prstGeom>
          <a:noFill/>
          <a:ln w="76200">
            <a:solidFill>
              <a:srgbClr val="F1EBFA"/>
            </a:solidFill>
            <a:prstDash val="solid"/>
          </a:ln>
        </p:spPr>
      </p:sp>
      <p:sp>
        <p:nvSpPr>
          <p:cNvPr id="5" name="Shape 3"/>
          <p:cNvSpPr/>
          <p:nvPr/>
        </p:nvSpPr>
        <p:spPr>
          <a:xfrm>
            <a:off x="2548128" y="2532888"/>
            <a:ext cx="237744" cy="237744"/>
          </a:xfrm>
          <a:prstGeom prst="ellipse">
            <a:avLst/>
          </a:prstGeom>
          <a:solidFill>
            <a:srgbClr val="6731A1"/>
          </a:solidFill>
          <a:ln w="25400">
            <a:solidFill>
              <a:srgbClr val="FFFFFF"/>
            </a:solidFill>
            <a:prstDash val="solid"/>
          </a:ln>
        </p:spPr>
      </p:sp>
      <p:sp>
        <p:nvSpPr>
          <p:cNvPr id="6" name="Text 4"/>
          <p:cNvSpPr/>
          <p:nvPr/>
        </p:nvSpPr>
        <p:spPr>
          <a:xfrm>
            <a:off x="1005840" y="2971800"/>
            <a:ext cx="3322320" cy="411480"/>
          </a:xfrm>
          <a:prstGeom prst="rect">
            <a:avLst/>
          </a:prstGeom>
          <a:noFill/>
          <a:ln/>
        </p:spPr>
        <p:txBody>
          <a:bodyPr wrap="square" rtlCol="0" anchor="ctr"/>
          <a:lstStyle/>
          <a:p>
            <a:pPr algn="ctr" indent="0" marL="0">
              <a:buNone/>
            </a:pPr>
            <a:r>
              <a:rPr lang="en-US" sz="1700" b="1" dirty="0">
                <a:solidFill>
                  <a:srgbClr val="6731A1"/>
                </a:solidFill>
                <a:latin typeface="Cambria" pitchFamily="34" charset="0"/>
                <a:ea typeface="Cambria" pitchFamily="34" charset="-122"/>
                <a:cs typeface="Cambria" pitchFamily="34" charset="-120"/>
              </a:rPr>
              <a:t>0–3 Months</a:t>
            </a:r>
            <a:endParaRPr lang="en-US" sz="1700" dirty="0"/>
          </a:p>
        </p:txBody>
      </p:sp>
      <p:sp>
        <p:nvSpPr>
          <p:cNvPr id="7" name="Text 5"/>
          <p:cNvSpPr/>
          <p:nvPr/>
        </p:nvSpPr>
        <p:spPr>
          <a:xfrm>
            <a:off x="1234440" y="3429000"/>
            <a:ext cx="2865120" cy="1097280"/>
          </a:xfrm>
          <a:prstGeom prst="rect">
            <a:avLst/>
          </a:prstGeom>
          <a:noFill/>
          <a:ln/>
        </p:spPr>
        <p:txBody>
          <a:bodyPr wrap="square" rtlCol="0" anchor="ctr"/>
          <a:lstStyle/>
          <a:p>
            <a:pPr algn="ctr" indent="0" marL="0">
              <a:lnSpc>
                <a:spcPts val="1700"/>
              </a:lnSpc>
              <a:buNone/>
            </a:pPr>
            <a:r>
              <a:rPr lang="en-US" sz="1250" dirty="0">
                <a:solidFill>
                  <a:srgbClr val="18131F"/>
                </a:solidFill>
                <a:latin typeface="Calibri" pitchFamily="34" charset="0"/>
                <a:ea typeface="Calibri" pitchFamily="34" charset="-122"/>
                <a:cs typeface="Calibri" pitchFamily="34" charset="-120"/>
              </a:rPr>
              <a:t>Training via the Carson Dunlop program and initial Safer Home inspections.</a:t>
            </a:r>
            <a:endParaRPr lang="en-US" sz="1250" dirty="0"/>
          </a:p>
        </p:txBody>
      </p:sp>
      <p:sp>
        <p:nvSpPr>
          <p:cNvPr id="8" name="Shape 6"/>
          <p:cNvSpPr/>
          <p:nvPr/>
        </p:nvSpPr>
        <p:spPr>
          <a:xfrm>
            <a:off x="5870448" y="2532888"/>
            <a:ext cx="237744" cy="237744"/>
          </a:xfrm>
          <a:prstGeom prst="ellipse">
            <a:avLst/>
          </a:prstGeom>
          <a:solidFill>
            <a:srgbClr val="6731A1"/>
          </a:solidFill>
          <a:ln w="25400">
            <a:solidFill>
              <a:srgbClr val="FFFFFF"/>
            </a:solidFill>
            <a:prstDash val="solid"/>
          </a:ln>
        </p:spPr>
      </p:sp>
      <p:sp>
        <p:nvSpPr>
          <p:cNvPr id="9" name="Text 7"/>
          <p:cNvSpPr/>
          <p:nvPr/>
        </p:nvSpPr>
        <p:spPr>
          <a:xfrm>
            <a:off x="4328160" y="2971800"/>
            <a:ext cx="3322320" cy="411480"/>
          </a:xfrm>
          <a:prstGeom prst="rect">
            <a:avLst/>
          </a:prstGeom>
          <a:noFill/>
          <a:ln/>
        </p:spPr>
        <p:txBody>
          <a:bodyPr wrap="square" rtlCol="0" anchor="ctr"/>
          <a:lstStyle/>
          <a:p>
            <a:pPr algn="ctr" indent="0" marL="0">
              <a:buNone/>
            </a:pPr>
            <a:r>
              <a:rPr lang="en-US" sz="1700" b="1" dirty="0">
                <a:solidFill>
                  <a:srgbClr val="6731A1"/>
                </a:solidFill>
                <a:latin typeface="Cambria" pitchFamily="34" charset="0"/>
                <a:ea typeface="Cambria" pitchFamily="34" charset="-122"/>
                <a:cs typeface="Cambria" pitchFamily="34" charset="-120"/>
              </a:rPr>
              <a:t>4–12 Months</a:t>
            </a:r>
            <a:endParaRPr lang="en-US" sz="1700" dirty="0"/>
          </a:p>
        </p:txBody>
      </p:sp>
      <p:sp>
        <p:nvSpPr>
          <p:cNvPr id="10" name="Text 8"/>
          <p:cNvSpPr/>
          <p:nvPr/>
        </p:nvSpPr>
        <p:spPr>
          <a:xfrm>
            <a:off x="4556760" y="3429000"/>
            <a:ext cx="2865120" cy="1097280"/>
          </a:xfrm>
          <a:prstGeom prst="rect">
            <a:avLst/>
          </a:prstGeom>
          <a:noFill/>
          <a:ln/>
        </p:spPr>
        <p:txBody>
          <a:bodyPr wrap="square" rtlCol="0" anchor="ctr"/>
          <a:lstStyle/>
          <a:p>
            <a:pPr algn="ctr" indent="0" marL="0">
              <a:lnSpc>
                <a:spcPts val="1700"/>
              </a:lnSpc>
              <a:buNone/>
            </a:pPr>
            <a:r>
              <a:rPr lang="en-US" sz="1250" dirty="0">
                <a:solidFill>
                  <a:srgbClr val="18131F"/>
                </a:solidFill>
                <a:latin typeface="Calibri" pitchFamily="34" charset="0"/>
                <a:ea typeface="Calibri" pitchFamily="34" charset="-122"/>
                <a:cs typeface="Calibri" pitchFamily="34" charset="-120"/>
              </a:rPr>
              <a:t>Full-time community employment and progress toward professional licensing.</a:t>
            </a:r>
            <a:endParaRPr lang="en-US" sz="1250" dirty="0"/>
          </a:p>
        </p:txBody>
      </p:sp>
      <p:sp>
        <p:nvSpPr>
          <p:cNvPr id="11" name="Shape 9"/>
          <p:cNvSpPr/>
          <p:nvPr/>
        </p:nvSpPr>
        <p:spPr>
          <a:xfrm>
            <a:off x="9192768" y="2532888"/>
            <a:ext cx="237744" cy="237744"/>
          </a:xfrm>
          <a:prstGeom prst="ellipse">
            <a:avLst/>
          </a:prstGeom>
          <a:solidFill>
            <a:srgbClr val="6731A1"/>
          </a:solidFill>
          <a:ln w="25400">
            <a:solidFill>
              <a:srgbClr val="FFFFFF"/>
            </a:solidFill>
            <a:prstDash val="solid"/>
          </a:ln>
        </p:spPr>
      </p:sp>
      <p:sp>
        <p:nvSpPr>
          <p:cNvPr id="12" name="Text 10"/>
          <p:cNvSpPr/>
          <p:nvPr/>
        </p:nvSpPr>
        <p:spPr>
          <a:xfrm>
            <a:off x="7650480" y="2971800"/>
            <a:ext cx="3322320" cy="411480"/>
          </a:xfrm>
          <a:prstGeom prst="rect">
            <a:avLst/>
          </a:prstGeom>
          <a:noFill/>
          <a:ln/>
        </p:spPr>
        <p:txBody>
          <a:bodyPr wrap="square" rtlCol="0" anchor="ctr"/>
          <a:lstStyle/>
          <a:p>
            <a:pPr algn="ctr" indent="0" marL="0">
              <a:buNone/>
            </a:pPr>
            <a:r>
              <a:rPr lang="en-US" sz="1700" b="1" dirty="0">
                <a:solidFill>
                  <a:srgbClr val="6731A1"/>
                </a:solidFill>
                <a:latin typeface="Cambria" pitchFamily="34" charset="0"/>
                <a:ea typeface="Cambria" pitchFamily="34" charset="-122"/>
                <a:cs typeface="Cambria" pitchFamily="34" charset="-120"/>
              </a:rPr>
              <a:t>Year 1–3</a:t>
            </a:r>
            <a:endParaRPr lang="en-US" sz="1700" dirty="0"/>
          </a:p>
        </p:txBody>
      </p:sp>
      <p:sp>
        <p:nvSpPr>
          <p:cNvPr id="13" name="Text 11"/>
          <p:cNvSpPr/>
          <p:nvPr/>
        </p:nvSpPr>
        <p:spPr>
          <a:xfrm>
            <a:off x="7879080" y="3429000"/>
            <a:ext cx="2865120" cy="1097280"/>
          </a:xfrm>
          <a:prstGeom prst="rect">
            <a:avLst/>
          </a:prstGeom>
          <a:noFill/>
          <a:ln/>
        </p:spPr>
        <p:txBody>
          <a:bodyPr wrap="square" rtlCol="0" anchor="ctr"/>
          <a:lstStyle/>
          <a:p>
            <a:pPr algn="ctr" indent="0" marL="0">
              <a:lnSpc>
                <a:spcPts val="1700"/>
              </a:lnSpc>
              <a:buNone/>
            </a:pPr>
            <a:r>
              <a:rPr lang="en-US" sz="1250" dirty="0">
                <a:solidFill>
                  <a:srgbClr val="18131F"/>
                </a:solidFill>
                <a:latin typeface="Calibri" pitchFamily="34" charset="0"/>
                <a:ea typeface="Calibri" pitchFamily="34" charset="-122"/>
                <a:cs typeface="Calibri" pitchFamily="34" charset="-120"/>
              </a:rPr>
              <a:t>Graduates become certified home inspectors and franchisees.</a:t>
            </a:r>
            <a:endParaRPr lang="en-US" sz="1250" dirty="0"/>
          </a:p>
        </p:txBody>
      </p:sp>
      <p:sp>
        <p:nvSpPr>
          <p:cNvPr id="14" name="Shape 12"/>
          <p:cNvSpPr/>
          <p:nvPr/>
        </p:nvSpPr>
        <p:spPr>
          <a:xfrm>
            <a:off x="640080" y="5074920"/>
            <a:ext cx="10908792" cy="1051560"/>
          </a:xfrm>
          <a:prstGeom prst="rect">
            <a:avLst/>
          </a:prstGeom>
          <a:solidFill>
            <a:srgbClr val="000000"/>
          </a:solidFill>
          <a:ln/>
        </p:spPr>
      </p:sp>
      <p:sp>
        <p:nvSpPr>
          <p:cNvPr id="15" name="Text 13"/>
          <p:cNvSpPr/>
          <p:nvPr/>
        </p:nvSpPr>
        <p:spPr>
          <a:xfrm>
            <a:off x="914400" y="5074920"/>
            <a:ext cx="10378440" cy="1051560"/>
          </a:xfrm>
          <a:prstGeom prst="rect">
            <a:avLst/>
          </a:prstGeom>
          <a:noFill/>
          <a:ln/>
        </p:spPr>
        <p:txBody>
          <a:bodyPr wrap="square" rtlCol="0" anchor="ctr"/>
          <a:lstStyle/>
          <a:p>
            <a:pPr indent="0" marL="0">
              <a:lnSpc>
                <a:spcPts val="1800"/>
              </a:lnSpc>
              <a:buNone/>
            </a:pPr>
            <a:r>
              <a:rPr lang="en-US" sz="1350" b="1" dirty="0">
                <a:solidFill>
                  <a:srgbClr val="C9A9EA"/>
                </a:solidFill>
                <a:latin typeface="Calibri" pitchFamily="34" charset="0"/>
                <a:ea typeface="Calibri" pitchFamily="34" charset="-122"/>
                <a:cs typeface="Calibri" pitchFamily="34" charset="-120"/>
              </a:rPr>
              <a:t>Professional Ties:  </a:t>
            </a:r>
            <a:pPr indent="0" marL="0">
              <a:lnSpc>
                <a:spcPts val="1800"/>
              </a:lnSpc>
              <a:buNone/>
            </a:pPr>
            <a:r>
              <a:rPr lang="en-US" sz="1350" dirty="0">
                <a:solidFill>
                  <a:srgbClr val="F1EBFA"/>
                </a:solidFill>
                <a:latin typeface="Calibri" pitchFamily="34" charset="0"/>
                <a:ea typeface="Calibri" pitchFamily="34" charset="-122"/>
                <a:cs typeface="Calibri" pitchFamily="34" charset="-120"/>
              </a:rPr>
              <a:t>Alignment with CAHPI (Canadian Association of Home &amp; Property Inspectors) and FNNBOA (First Nations National Building Officers Association).</a:t>
            </a:r>
            <a:endParaRPr lang="en-US" sz="1350" dirty="0"/>
          </a:p>
        </p:txBody>
      </p:sp>
      <p:sp>
        <p:nvSpPr>
          <p:cNvPr id="16" name="Text 14"/>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8A7B9C"/>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C9A9EA"/>
        </a:solidFill>
      </p:bgPr>
    </p:bg>
    <p:spTree>
      <p:nvGrpSpPr>
        <p:cNvPr id="1" name=""/>
        <p:cNvGrpSpPr/>
        <p:nvPr/>
      </p:nvGrpSpPr>
      <p:grpSpPr>
        <a:xfrm>
          <a:off x="0" y="0"/>
          <a:ext cx="0" cy="0"/>
          <a:chOff x="0" y="0"/>
          <a:chExt cx="0" cy="0"/>
        </a:xfrm>
      </p:grpSpPr>
      <p:sp>
        <p:nvSpPr>
          <p:cNvPr id="2" name="Text 0"/>
          <p:cNvSpPr/>
          <p:nvPr/>
        </p:nvSpPr>
        <p:spPr>
          <a:xfrm>
            <a:off x="914400" y="1005840"/>
            <a:ext cx="10332720" cy="365760"/>
          </a:xfrm>
          <a:prstGeom prst="rect">
            <a:avLst/>
          </a:prstGeom>
          <a:noFill/>
          <a:ln/>
        </p:spPr>
        <p:txBody>
          <a:bodyPr wrap="square" rtlCol="0" anchor="ctr"/>
          <a:lstStyle/>
          <a:p>
            <a:pPr indent="0" marL="0">
              <a:buNone/>
            </a:pPr>
            <a:r>
              <a:rPr lang="en-US" sz="1300" b="1" spc="100" kern="0" dirty="0">
                <a:solidFill>
                  <a:srgbClr val="000000"/>
                </a:solidFill>
                <a:latin typeface="Calibri" pitchFamily="34" charset="0"/>
                <a:ea typeface="Calibri" pitchFamily="34" charset="-122"/>
                <a:cs typeface="Calibri" pitchFamily="34" charset="-120"/>
              </a:rPr>
              <a:t>KNIGHT MYERS MEMORIAL FOUNDATION · 15 MIN</a:t>
            </a:r>
            <a:endParaRPr lang="en-US" sz="1300" dirty="0"/>
          </a:p>
        </p:txBody>
      </p:sp>
      <p:sp>
        <p:nvSpPr>
          <p:cNvPr id="3" name="Text 1"/>
          <p:cNvSpPr/>
          <p:nvPr/>
        </p:nvSpPr>
        <p:spPr>
          <a:xfrm>
            <a:off x="914400" y="1417320"/>
            <a:ext cx="10332720" cy="960120"/>
          </a:xfrm>
          <a:prstGeom prst="rect">
            <a:avLst/>
          </a:prstGeom>
          <a:noFill/>
          <a:ln/>
        </p:spPr>
        <p:txBody>
          <a:bodyPr wrap="square"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From Employee to Employer</a:t>
            </a:r>
            <a:endParaRPr lang="en-US" sz="3600" dirty="0"/>
          </a:p>
        </p:txBody>
      </p:sp>
      <p:sp>
        <p:nvSpPr>
          <p:cNvPr id="4" name="Shape 2"/>
          <p:cNvSpPr/>
          <p:nvPr/>
        </p:nvSpPr>
        <p:spPr>
          <a:xfrm>
            <a:off x="914400" y="2606040"/>
            <a:ext cx="10360152" cy="2834640"/>
          </a:xfrm>
          <a:prstGeom prst="rect">
            <a:avLst/>
          </a:prstGeom>
          <a:solidFill>
            <a:srgbClr val="000000"/>
          </a:solidFill>
          <a:ln/>
        </p:spPr>
      </p:sp>
      <p:sp>
        <p:nvSpPr>
          <p:cNvPr id="5" name="Text 3"/>
          <p:cNvSpPr/>
          <p:nvPr/>
        </p:nvSpPr>
        <p:spPr>
          <a:xfrm>
            <a:off x="1234440" y="2834640"/>
            <a:ext cx="9692640" cy="2377440"/>
          </a:xfrm>
          <a:prstGeom prst="rect">
            <a:avLst/>
          </a:prstGeom>
          <a:noFill/>
          <a:ln/>
        </p:spPr>
        <p:txBody>
          <a:bodyPr wrap="square" rtlCol="0" anchor="ctr"/>
          <a:lstStyle/>
          <a:p>
            <a:pPr indent="0" marL="0">
              <a:lnSpc>
                <a:spcPts val="2200"/>
              </a:lnSpc>
              <a:buNone/>
            </a:pPr>
            <a:r>
              <a:rPr lang="en-US" sz="1500" dirty="0">
                <a:solidFill>
                  <a:srgbClr val="F1EBFA"/>
                </a:solidFill>
                <a:latin typeface="Calibri" pitchFamily="34" charset="0"/>
                <a:ea typeface="Calibri" pitchFamily="34" charset="-122"/>
                <a:cs typeface="Calibri" pitchFamily="34" charset="-120"/>
              </a:rPr>
              <a:t>Every year, $2B flows into the Indigenous construction economy — and 80–90% of it leaves in the pockets of contractors and consultants with no stake in these Nations' future.
</a:t>
            </a:r>
            <a:pPr indent="0" marL="0">
              <a:lnSpc>
                <a:spcPts val="2200"/>
              </a:lnSpc>
              <a:buNone/>
            </a:pPr>
            <a:r>
              <a:rPr lang="en-US" sz="1900" b="1" dirty="0">
                <a:solidFill>
                  <a:srgbClr val="C9A9EA"/>
                </a:solidFill>
                <a:latin typeface="Calibri" pitchFamily="34" charset="0"/>
                <a:ea typeface="Calibri" pitchFamily="34" charset="-122"/>
                <a:cs typeface="Calibri" pitchFamily="34" charset="-120"/>
              </a:rPr>
              <a:t>We asked: how do we change that?
</a:t>
            </a:r>
            <a:pPr indent="0" marL="0">
              <a:lnSpc>
                <a:spcPts val="2200"/>
              </a:lnSpc>
              <a:buNone/>
            </a:pPr>
            <a:r>
              <a:rPr lang="en-US" sz="1500" dirty="0">
                <a:solidFill>
                  <a:srgbClr val="F1EBFA"/>
                </a:solidFill>
                <a:latin typeface="Calibri" pitchFamily="34" charset="0"/>
                <a:ea typeface="Calibri" pitchFamily="34" charset="-122"/>
                <a:cs typeface="Calibri" pitchFamily="34" charset="-120"/>
              </a:rPr>
              <a:t>That question is why the Knight Myers Memorial Foundation exists — turning a training pathway into an ownership pathway through scholarships, business incubation, and capital for Indigenous entrepreneurs.</a:t>
            </a:r>
            <a:endParaRPr lang="en-US" sz="1500" dirty="0"/>
          </a:p>
        </p:txBody>
      </p:sp>
      <p:sp>
        <p:nvSpPr>
          <p:cNvPr id="6" name="Text 4"/>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A497B5"/>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1EBFA"/>
        </a:solidFill>
      </p:bgPr>
    </p:bg>
    <p:spTree>
      <p:nvGrpSpPr>
        <p:cNvPr id="1" name=""/>
        <p:cNvGrpSpPr/>
        <p:nvPr/>
      </p:nvGrpSpPr>
      <p:grpSpPr>
        <a:xfrm>
          <a:off x="0" y="0"/>
          <a:ext cx="0" cy="0"/>
          <a:chOff x="0" y="0"/>
          <a:chExt cx="0" cy="0"/>
        </a:xfrm>
      </p:grpSpPr>
      <p:sp>
        <p:nvSpPr>
          <p:cNvPr id="2" name="Text 0"/>
          <p:cNvSpPr/>
          <p:nvPr/>
        </p:nvSpPr>
        <p:spPr>
          <a:xfrm>
            <a:off x="640080" y="502920"/>
            <a:ext cx="8229600" cy="365760"/>
          </a:xfrm>
          <a:prstGeom prst="rect">
            <a:avLst/>
          </a:prstGeom>
          <a:noFill/>
          <a:ln/>
        </p:spPr>
        <p:txBody>
          <a:bodyPr wrap="square" rtlCol="0" anchor="ctr"/>
          <a:lstStyle/>
          <a:p>
            <a:pPr indent="0" marL="0">
              <a:buNone/>
            </a:pPr>
            <a:r>
              <a:rPr lang="en-US" sz="1300" b="1" spc="100" kern="0" dirty="0">
                <a:solidFill>
                  <a:srgbClr val="6731A1"/>
                </a:solidFill>
                <a:latin typeface="Calibri" pitchFamily="34" charset="0"/>
                <a:ea typeface="Calibri" pitchFamily="34" charset="-122"/>
                <a:cs typeface="Calibri" pitchFamily="34" charset="-120"/>
              </a:rPr>
              <a:t>BUILDING THE NEXT GENERATION</a:t>
            </a:r>
            <a:endParaRPr lang="en-US" sz="1300" dirty="0"/>
          </a:p>
        </p:txBody>
      </p:sp>
      <p:sp>
        <p:nvSpPr>
          <p:cNvPr id="3" name="Text 1"/>
          <p:cNvSpPr/>
          <p:nvPr/>
        </p:nvSpPr>
        <p:spPr>
          <a:xfrm>
            <a:off x="640080" y="868680"/>
            <a:ext cx="7772400" cy="914400"/>
          </a:xfrm>
          <a:prstGeom prst="rect">
            <a:avLst/>
          </a:prstGeom>
          <a:noFill/>
          <a:ln/>
        </p:spPr>
        <p:txBody>
          <a:bodyPr wrap="square" rtlCol="0" anchor="ctr"/>
          <a:lstStyle/>
          <a:p>
            <a:pPr indent="0" marL="0">
              <a:buNone/>
            </a:pPr>
            <a:r>
              <a:rPr lang="en-US" sz="2600" b="1" dirty="0">
                <a:solidFill>
                  <a:srgbClr val="18131F"/>
                </a:solidFill>
                <a:latin typeface="Cambria" pitchFamily="34" charset="0"/>
                <a:ea typeface="Cambria" pitchFamily="34" charset="-122"/>
                <a:cs typeface="Cambria" pitchFamily="34" charset="-120"/>
              </a:rPr>
              <a:t>Turning Training Into Ownership</a:t>
            </a:r>
            <a:endParaRPr lang="en-US" sz="2600" dirty="0"/>
          </a:p>
        </p:txBody>
      </p:sp>
      <p:pic>
        <p:nvPicPr>
          <p:cNvPr id="4" name="Image 0" descr="/home/claude/work/unpacked/ppt/media/image6.png">    </p:cNvPr>
          <p:cNvPicPr>
            <a:picLocks noChangeAspect="1"/>
          </p:cNvPicPr>
          <p:nvPr/>
        </p:nvPicPr>
        <p:blipFill>
          <a:blip r:embed="rId1"/>
          <a:stretch>
            <a:fillRect/>
          </a:stretch>
        </p:blipFill>
        <p:spPr>
          <a:xfrm>
            <a:off x="8778240" y="502920"/>
            <a:ext cx="2788920" cy="1828800"/>
          </a:xfrm>
          <a:prstGeom prst="rect">
            <a:avLst/>
          </a:prstGeom>
        </p:spPr>
      </p:pic>
      <p:sp>
        <p:nvSpPr>
          <p:cNvPr id="5" name="Shape 2"/>
          <p:cNvSpPr/>
          <p:nvPr/>
        </p:nvSpPr>
        <p:spPr>
          <a:xfrm>
            <a:off x="640080" y="2606040"/>
            <a:ext cx="3429000" cy="3566160"/>
          </a:xfrm>
          <a:prstGeom prst="rect">
            <a:avLst/>
          </a:prstGeom>
          <a:solidFill>
            <a:srgbClr val="FFFFFF"/>
          </a:solidFill>
          <a:ln/>
        </p:spPr>
      </p:sp>
      <p:sp>
        <p:nvSpPr>
          <p:cNvPr id="6" name="Text 3"/>
          <p:cNvSpPr/>
          <p:nvPr/>
        </p:nvSpPr>
        <p:spPr>
          <a:xfrm>
            <a:off x="914400" y="2834640"/>
            <a:ext cx="2880360" cy="640080"/>
          </a:xfrm>
          <a:prstGeom prst="rect">
            <a:avLst/>
          </a:prstGeom>
          <a:noFill/>
          <a:ln/>
        </p:spPr>
        <p:txBody>
          <a:bodyPr wrap="square" rtlCol="0" anchor="ctr"/>
          <a:lstStyle/>
          <a:p>
            <a:pPr indent="0" marL="0">
              <a:buNone/>
            </a:pPr>
            <a:r>
              <a:rPr lang="en-US" sz="3000" b="1" dirty="0">
                <a:solidFill>
                  <a:srgbClr val="C9A9EA"/>
                </a:solidFill>
                <a:latin typeface="Cambria" pitchFamily="34" charset="0"/>
                <a:ea typeface="Cambria" pitchFamily="34" charset="-122"/>
                <a:cs typeface="Cambria" pitchFamily="34" charset="-120"/>
              </a:rPr>
              <a:t>2026</a:t>
            </a:r>
            <a:endParaRPr lang="en-US" sz="3000" dirty="0"/>
          </a:p>
        </p:txBody>
      </p:sp>
      <p:sp>
        <p:nvSpPr>
          <p:cNvPr id="7" name="Text 4"/>
          <p:cNvSpPr/>
          <p:nvPr/>
        </p:nvSpPr>
        <p:spPr>
          <a:xfrm>
            <a:off x="914400" y="3474720"/>
            <a:ext cx="2880360" cy="548640"/>
          </a:xfrm>
          <a:prstGeom prst="rect">
            <a:avLst/>
          </a:prstGeom>
          <a:noFill/>
          <a:ln/>
        </p:spPr>
        <p:txBody>
          <a:bodyPr wrap="square" rtlCol="0" anchor="ctr"/>
          <a:lstStyle/>
          <a:p>
            <a:pPr indent="0" marL="0">
              <a:buNone/>
            </a:pPr>
            <a:r>
              <a:rPr lang="en-US" sz="1600" b="1" dirty="0">
                <a:solidFill>
                  <a:srgbClr val="18131F"/>
                </a:solidFill>
                <a:latin typeface="Calibri" pitchFamily="34" charset="0"/>
                <a:ea typeface="Calibri" pitchFamily="34" charset="-122"/>
                <a:cs typeface="Calibri" pitchFamily="34" charset="-120"/>
              </a:rPr>
              <a:t>Scholarships</a:t>
            </a:r>
            <a:endParaRPr lang="en-US" sz="1600" dirty="0"/>
          </a:p>
        </p:txBody>
      </p:sp>
      <p:sp>
        <p:nvSpPr>
          <p:cNvPr id="8" name="Text 5"/>
          <p:cNvSpPr/>
          <p:nvPr/>
        </p:nvSpPr>
        <p:spPr>
          <a:xfrm>
            <a:off x="914400" y="4023360"/>
            <a:ext cx="2880360" cy="1920240"/>
          </a:xfrm>
          <a:prstGeom prst="rect">
            <a:avLst/>
          </a:prstGeom>
          <a:noFill/>
          <a:ln/>
        </p:spPr>
        <p:txBody>
          <a:bodyPr wrap="square" rtlCol="0" anchor="ctr"/>
          <a:lstStyle/>
          <a:p>
            <a:pPr indent="0" marL="0">
              <a:lnSpc>
                <a:spcPts val="1700"/>
              </a:lnSpc>
              <a:buNone/>
            </a:pPr>
            <a:r>
              <a:rPr lang="en-US" sz="1250" dirty="0">
                <a:solidFill>
                  <a:srgbClr val="685E75"/>
                </a:solidFill>
                <a:latin typeface="Calibri" pitchFamily="34" charset="0"/>
                <a:ea typeface="Calibri" pitchFamily="34" charset="-122"/>
                <a:cs typeface="Calibri" pitchFamily="34" charset="-120"/>
              </a:rPr>
              <a:t>$10,000/year per student for four-year degrees or two-year trades programs — educating our future leaders.</a:t>
            </a:r>
            <a:endParaRPr lang="en-US" sz="1250" dirty="0"/>
          </a:p>
        </p:txBody>
      </p:sp>
      <p:sp>
        <p:nvSpPr>
          <p:cNvPr id="9" name="Shape 6"/>
          <p:cNvSpPr/>
          <p:nvPr/>
        </p:nvSpPr>
        <p:spPr>
          <a:xfrm>
            <a:off x="4270248" y="2606040"/>
            <a:ext cx="3429000" cy="3566160"/>
          </a:xfrm>
          <a:prstGeom prst="rect">
            <a:avLst/>
          </a:prstGeom>
          <a:solidFill>
            <a:srgbClr val="FFFFFF"/>
          </a:solidFill>
          <a:ln/>
        </p:spPr>
      </p:sp>
      <p:sp>
        <p:nvSpPr>
          <p:cNvPr id="10" name="Text 7"/>
          <p:cNvSpPr/>
          <p:nvPr/>
        </p:nvSpPr>
        <p:spPr>
          <a:xfrm>
            <a:off x="4544568" y="2834640"/>
            <a:ext cx="2880360" cy="640080"/>
          </a:xfrm>
          <a:prstGeom prst="rect">
            <a:avLst/>
          </a:prstGeom>
          <a:noFill/>
          <a:ln/>
        </p:spPr>
        <p:txBody>
          <a:bodyPr wrap="square" rtlCol="0" anchor="ctr"/>
          <a:lstStyle/>
          <a:p>
            <a:pPr indent="0" marL="0">
              <a:buNone/>
            </a:pPr>
            <a:r>
              <a:rPr lang="en-US" sz="3000" b="1" dirty="0">
                <a:solidFill>
                  <a:srgbClr val="C9A9EA"/>
                </a:solidFill>
                <a:latin typeface="Cambria" pitchFamily="34" charset="0"/>
                <a:ea typeface="Cambria" pitchFamily="34" charset="-122"/>
                <a:cs typeface="Cambria" pitchFamily="34" charset="-120"/>
              </a:rPr>
              <a:t>2027</a:t>
            </a:r>
            <a:endParaRPr lang="en-US" sz="3000" dirty="0"/>
          </a:p>
        </p:txBody>
      </p:sp>
      <p:sp>
        <p:nvSpPr>
          <p:cNvPr id="11" name="Text 8"/>
          <p:cNvSpPr/>
          <p:nvPr/>
        </p:nvSpPr>
        <p:spPr>
          <a:xfrm>
            <a:off x="4544568" y="3474720"/>
            <a:ext cx="2880360" cy="548640"/>
          </a:xfrm>
          <a:prstGeom prst="rect">
            <a:avLst/>
          </a:prstGeom>
          <a:noFill/>
          <a:ln/>
        </p:spPr>
        <p:txBody>
          <a:bodyPr wrap="square" rtlCol="0" anchor="ctr"/>
          <a:lstStyle/>
          <a:p>
            <a:pPr indent="0" marL="0">
              <a:buNone/>
            </a:pPr>
            <a:r>
              <a:rPr lang="en-US" sz="1600" b="1" dirty="0">
                <a:solidFill>
                  <a:srgbClr val="18131F"/>
                </a:solidFill>
                <a:latin typeface="Calibri" pitchFamily="34" charset="0"/>
                <a:ea typeface="Calibri" pitchFamily="34" charset="-122"/>
                <a:cs typeface="Calibri" pitchFamily="34" charset="-120"/>
              </a:rPr>
              <a:t>Business Incubator</a:t>
            </a:r>
            <a:endParaRPr lang="en-US" sz="1600" dirty="0"/>
          </a:p>
        </p:txBody>
      </p:sp>
      <p:sp>
        <p:nvSpPr>
          <p:cNvPr id="12" name="Text 9"/>
          <p:cNvSpPr/>
          <p:nvPr/>
        </p:nvSpPr>
        <p:spPr>
          <a:xfrm>
            <a:off x="4544568" y="4023360"/>
            <a:ext cx="2880360" cy="1920240"/>
          </a:xfrm>
          <a:prstGeom prst="rect">
            <a:avLst/>
          </a:prstGeom>
          <a:noFill/>
          <a:ln/>
        </p:spPr>
        <p:txBody>
          <a:bodyPr wrap="square" rtlCol="0" anchor="ctr"/>
          <a:lstStyle/>
          <a:p>
            <a:pPr indent="0" marL="0">
              <a:lnSpc>
                <a:spcPts val="1700"/>
              </a:lnSpc>
              <a:buNone/>
            </a:pPr>
            <a:r>
              <a:rPr lang="en-US" sz="1250" dirty="0">
                <a:solidFill>
                  <a:srgbClr val="685E75"/>
                </a:solidFill>
                <a:latin typeface="Calibri" pitchFamily="34" charset="0"/>
                <a:ea typeface="Calibri" pitchFamily="34" charset="-122"/>
                <a:cs typeface="Calibri" pitchFamily="34" charset="-120"/>
              </a:rPr>
              <a:t>Teaching Indigenous entrepreneurs everything it takes to stand up and run a business. Details next.</a:t>
            </a:r>
            <a:endParaRPr lang="en-US" sz="1250" dirty="0"/>
          </a:p>
        </p:txBody>
      </p:sp>
      <p:sp>
        <p:nvSpPr>
          <p:cNvPr id="13" name="Shape 10"/>
          <p:cNvSpPr/>
          <p:nvPr/>
        </p:nvSpPr>
        <p:spPr>
          <a:xfrm>
            <a:off x="7900416" y="2606040"/>
            <a:ext cx="3429000" cy="3566160"/>
          </a:xfrm>
          <a:prstGeom prst="rect">
            <a:avLst/>
          </a:prstGeom>
          <a:solidFill>
            <a:srgbClr val="FFFFFF"/>
          </a:solidFill>
          <a:ln/>
        </p:spPr>
      </p:sp>
      <p:sp>
        <p:nvSpPr>
          <p:cNvPr id="14" name="Text 11"/>
          <p:cNvSpPr/>
          <p:nvPr/>
        </p:nvSpPr>
        <p:spPr>
          <a:xfrm>
            <a:off x="8174736" y="2834640"/>
            <a:ext cx="2880360" cy="640080"/>
          </a:xfrm>
          <a:prstGeom prst="rect">
            <a:avLst/>
          </a:prstGeom>
          <a:noFill/>
          <a:ln/>
        </p:spPr>
        <p:txBody>
          <a:bodyPr wrap="square" rtlCol="0" anchor="ctr"/>
          <a:lstStyle/>
          <a:p>
            <a:pPr indent="0" marL="0">
              <a:buNone/>
            </a:pPr>
            <a:r>
              <a:rPr lang="en-US" sz="3000" b="1" dirty="0">
                <a:solidFill>
                  <a:srgbClr val="C9A9EA"/>
                </a:solidFill>
                <a:latin typeface="Cambria" pitchFamily="34" charset="0"/>
                <a:ea typeface="Cambria" pitchFamily="34" charset="-122"/>
                <a:cs typeface="Cambria" pitchFamily="34" charset="-120"/>
              </a:rPr>
              <a:t>2028</a:t>
            </a:r>
            <a:endParaRPr lang="en-US" sz="3000" dirty="0"/>
          </a:p>
        </p:txBody>
      </p:sp>
      <p:sp>
        <p:nvSpPr>
          <p:cNvPr id="15" name="Text 12"/>
          <p:cNvSpPr/>
          <p:nvPr/>
        </p:nvSpPr>
        <p:spPr>
          <a:xfrm>
            <a:off x="8174736" y="3474720"/>
            <a:ext cx="2880360" cy="548640"/>
          </a:xfrm>
          <a:prstGeom prst="rect">
            <a:avLst/>
          </a:prstGeom>
          <a:noFill/>
          <a:ln/>
        </p:spPr>
        <p:txBody>
          <a:bodyPr wrap="square" rtlCol="0" anchor="ctr"/>
          <a:lstStyle/>
          <a:p>
            <a:pPr indent="0" marL="0">
              <a:buNone/>
            </a:pPr>
            <a:r>
              <a:rPr lang="en-US" sz="1600" b="1" dirty="0">
                <a:solidFill>
                  <a:srgbClr val="18131F"/>
                </a:solidFill>
                <a:latin typeface="Calibri" pitchFamily="34" charset="0"/>
                <a:ea typeface="Calibri" pitchFamily="34" charset="-122"/>
                <a:cs typeface="Calibri" pitchFamily="34" charset="-120"/>
              </a:rPr>
              <a:t>Capital Investment Fund</a:t>
            </a:r>
            <a:endParaRPr lang="en-US" sz="1600" dirty="0"/>
          </a:p>
        </p:txBody>
      </p:sp>
      <p:sp>
        <p:nvSpPr>
          <p:cNvPr id="16" name="Text 13"/>
          <p:cNvSpPr/>
          <p:nvPr/>
        </p:nvSpPr>
        <p:spPr>
          <a:xfrm>
            <a:off x="8174736" y="4023360"/>
            <a:ext cx="2880360" cy="1920240"/>
          </a:xfrm>
          <a:prstGeom prst="rect">
            <a:avLst/>
          </a:prstGeom>
          <a:noFill/>
          <a:ln/>
        </p:spPr>
        <p:txBody>
          <a:bodyPr wrap="square" rtlCol="0" anchor="ctr"/>
          <a:lstStyle/>
          <a:p>
            <a:pPr indent="0" marL="0">
              <a:lnSpc>
                <a:spcPts val="1700"/>
              </a:lnSpc>
              <a:buNone/>
            </a:pPr>
            <a:r>
              <a:rPr lang="en-US" sz="1250" dirty="0">
                <a:solidFill>
                  <a:srgbClr val="685E75"/>
                </a:solidFill>
                <a:latin typeface="Calibri" pitchFamily="34" charset="0"/>
                <a:ea typeface="Calibri" pitchFamily="34" charset="-122"/>
                <a:cs typeface="Calibri" pitchFamily="34" charset="-120"/>
              </a:rPr>
              <a:t>$100,000 0% interest loans that build credit history, not dependency. Details next.</a:t>
            </a:r>
            <a:endParaRPr lang="en-US" sz="1250" dirty="0"/>
          </a:p>
        </p:txBody>
      </p:sp>
      <p:sp>
        <p:nvSpPr>
          <p:cNvPr id="17" name="Text 14"/>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8A7B9C"/>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8229600" cy="365760"/>
          </a:xfrm>
          <a:prstGeom prst="rect">
            <a:avLst/>
          </a:prstGeom>
          <a:noFill/>
          <a:ln/>
        </p:spPr>
        <p:txBody>
          <a:bodyPr wrap="square" rtlCol="0" anchor="ctr"/>
          <a:lstStyle/>
          <a:p>
            <a:pPr indent="0" marL="0">
              <a:buNone/>
            </a:pPr>
            <a:r>
              <a:rPr lang="en-US" sz="1300" b="1" spc="100" kern="0" dirty="0">
                <a:solidFill>
                  <a:srgbClr val="6731A1"/>
                </a:solidFill>
                <a:latin typeface="Calibri" pitchFamily="34" charset="0"/>
                <a:ea typeface="Calibri" pitchFamily="34" charset="-122"/>
                <a:cs typeface="Calibri" pitchFamily="34" charset="-120"/>
              </a:rPr>
              <a:t>PILLAR TWO · BUSINESS INCUBATOR</a:t>
            </a:r>
            <a:endParaRPr lang="en-US" sz="1300" dirty="0"/>
          </a:p>
        </p:txBody>
      </p:sp>
      <p:sp>
        <p:nvSpPr>
          <p:cNvPr id="3" name="Text 1"/>
          <p:cNvSpPr/>
          <p:nvPr/>
        </p:nvSpPr>
        <p:spPr>
          <a:xfrm>
            <a:off x="640080" y="868680"/>
            <a:ext cx="10698480" cy="731520"/>
          </a:xfrm>
          <a:prstGeom prst="rect">
            <a:avLst/>
          </a:prstGeom>
          <a:noFill/>
          <a:ln/>
        </p:spPr>
        <p:txBody>
          <a:bodyPr wrap="square" rtlCol="0" anchor="ctr"/>
          <a:lstStyle/>
          <a:p>
            <a:pPr indent="0" marL="0">
              <a:buNone/>
            </a:pPr>
            <a:r>
              <a:rPr lang="en-US" sz="2700" b="1" dirty="0">
                <a:solidFill>
                  <a:srgbClr val="18131F"/>
                </a:solidFill>
                <a:latin typeface="Cambria" pitchFamily="34" charset="0"/>
                <a:ea typeface="Cambria" pitchFamily="34" charset="-122"/>
                <a:cs typeface="Cambria" pitchFamily="34" charset="-120"/>
              </a:rPr>
              <a:t>What Business Owners Actually Learn</a:t>
            </a:r>
            <a:endParaRPr lang="en-US" sz="2700" dirty="0"/>
          </a:p>
        </p:txBody>
      </p:sp>
      <p:sp>
        <p:nvSpPr>
          <p:cNvPr id="4" name="Text 2"/>
          <p:cNvSpPr/>
          <p:nvPr/>
        </p:nvSpPr>
        <p:spPr>
          <a:xfrm>
            <a:off x="640080" y="1572768"/>
            <a:ext cx="10515600" cy="502920"/>
          </a:xfrm>
          <a:prstGeom prst="rect">
            <a:avLst/>
          </a:prstGeom>
          <a:noFill/>
          <a:ln/>
        </p:spPr>
        <p:txBody>
          <a:bodyPr wrap="square" rtlCol="0" anchor="ctr"/>
          <a:lstStyle/>
          <a:p>
            <a:pPr indent="0" marL="0">
              <a:lnSpc>
                <a:spcPts val="1700"/>
              </a:lnSpc>
              <a:buNone/>
            </a:pPr>
            <a:r>
              <a:rPr lang="en-US" sz="1300" i="1" dirty="0">
                <a:solidFill>
                  <a:srgbClr val="685E75"/>
                </a:solidFill>
                <a:latin typeface="Calibri" pitchFamily="34" charset="0"/>
                <a:ea typeface="Calibri" pitchFamily="34" charset="-122"/>
                <a:cs typeface="Calibri" pitchFamily="34" charset="-120"/>
              </a:rPr>
              <a:t>Most people don't fail in business because of a bad idea — they fail because no one taught them the mechanics of running one. That's what the incubator covers.</a:t>
            </a:r>
            <a:endParaRPr lang="en-US" sz="1300" dirty="0"/>
          </a:p>
        </p:txBody>
      </p:sp>
      <p:sp>
        <p:nvSpPr>
          <p:cNvPr id="5" name="Shape 3"/>
          <p:cNvSpPr/>
          <p:nvPr/>
        </p:nvSpPr>
        <p:spPr>
          <a:xfrm>
            <a:off x="640080" y="2331720"/>
            <a:ext cx="3566160" cy="1737360"/>
          </a:xfrm>
          <a:prstGeom prst="rect">
            <a:avLst/>
          </a:prstGeom>
          <a:solidFill>
            <a:srgbClr val="F1EBFA"/>
          </a:solidFill>
          <a:ln/>
        </p:spPr>
      </p:sp>
      <p:sp>
        <p:nvSpPr>
          <p:cNvPr id="6" name="Shape 4"/>
          <p:cNvSpPr/>
          <p:nvPr/>
        </p:nvSpPr>
        <p:spPr>
          <a:xfrm>
            <a:off x="640080" y="2331720"/>
            <a:ext cx="82296" cy="1737360"/>
          </a:xfrm>
          <a:prstGeom prst="rect">
            <a:avLst/>
          </a:prstGeom>
          <a:solidFill>
            <a:srgbClr val="6731A1"/>
          </a:solidFill>
          <a:ln/>
        </p:spPr>
      </p:sp>
      <p:sp>
        <p:nvSpPr>
          <p:cNvPr id="7" name="Text 5"/>
          <p:cNvSpPr/>
          <p:nvPr/>
        </p:nvSpPr>
        <p:spPr>
          <a:xfrm>
            <a:off x="914400" y="2514600"/>
            <a:ext cx="3063240" cy="594360"/>
          </a:xfrm>
          <a:prstGeom prst="rect">
            <a:avLst/>
          </a:prstGeom>
          <a:noFill/>
          <a:ln/>
        </p:spPr>
        <p:txBody>
          <a:bodyPr wrap="square" rtlCol="0" anchor="ctr"/>
          <a:lstStyle/>
          <a:p>
            <a:pPr indent="0" marL="0">
              <a:lnSpc>
                <a:spcPts val="1700"/>
              </a:lnSpc>
              <a:buNone/>
            </a:pPr>
            <a:r>
              <a:rPr lang="en-US" sz="1450" b="1" dirty="0">
                <a:solidFill>
                  <a:srgbClr val="18131F"/>
                </a:solidFill>
                <a:latin typeface="Cambria" pitchFamily="34" charset="0"/>
                <a:ea typeface="Cambria" pitchFamily="34" charset="-122"/>
                <a:cs typeface="Cambria" pitchFamily="34" charset="-120"/>
              </a:rPr>
              <a:t>Corporate Registration</a:t>
            </a:r>
            <a:endParaRPr lang="en-US" sz="1450" dirty="0"/>
          </a:p>
        </p:txBody>
      </p:sp>
      <p:sp>
        <p:nvSpPr>
          <p:cNvPr id="8" name="Text 6"/>
          <p:cNvSpPr/>
          <p:nvPr/>
        </p:nvSpPr>
        <p:spPr>
          <a:xfrm>
            <a:off x="914400" y="3154680"/>
            <a:ext cx="3063240" cy="822960"/>
          </a:xfrm>
          <a:prstGeom prst="rect">
            <a:avLst/>
          </a:prstGeom>
          <a:noFill/>
          <a:ln/>
        </p:spPr>
        <p:txBody>
          <a:bodyPr wrap="square" rtlCol="0" anchor="ctr"/>
          <a:lstStyle/>
          <a:p>
            <a:pPr indent="0" marL="0">
              <a:lnSpc>
                <a:spcPts val="1400"/>
              </a:lnSpc>
              <a:buNone/>
            </a:pPr>
            <a:r>
              <a:rPr lang="en-US" sz="1100" dirty="0">
                <a:solidFill>
                  <a:srgbClr val="685E75"/>
                </a:solidFill>
                <a:latin typeface="Calibri" pitchFamily="34" charset="0"/>
                <a:ea typeface="Calibri" pitchFamily="34" charset="-122"/>
                <a:cs typeface="Calibri" pitchFamily="34" charset="-120"/>
              </a:rPr>
              <a:t>Choosing and setting up the right business structure, on- or off-reserve.</a:t>
            </a:r>
            <a:endParaRPr lang="en-US" sz="1100" dirty="0"/>
          </a:p>
        </p:txBody>
      </p:sp>
      <p:sp>
        <p:nvSpPr>
          <p:cNvPr id="9" name="Shape 7"/>
          <p:cNvSpPr/>
          <p:nvPr/>
        </p:nvSpPr>
        <p:spPr>
          <a:xfrm>
            <a:off x="4352544" y="2331720"/>
            <a:ext cx="3566160" cy="1737360"/>
          </a:xfrm>
          <a:prstGeom prst="rect">
            <a:avLst/>
          </a:prstGeom>
          <a:solidFill>
            <a:srgbClr val="F1EBFA"/>
          </a:solidFill>
          <a:ln/>
        </p:spPr>
      </p:sp>
      <p:sp>
        <p:nvSpPr>
          <p:cNvPr id="10" name="Shape 8"/>
          <p:cNvSpPr/>
          <p:nvPr/>
        </p:nvSpPr>
        <p:spPr>
          <a:xfrm>
            <a:off x="4352544" y="2331720"/>
            <a:ext cx="82296" cy="1737360"/>
          </a:xfrm>
          <a:prstGeom prst="rect">
            <a:avLst/>
          </a:prstGeom>
          <a:solidFill>
            <a:srgbClr val="6731A1"/>
          </a:solidFill>
          <a:ln/>
        </p:spPr>
      </p:sp>
      <p:sp>
        <p:nvSpPr>
          <p:cNvPr id="11" name="Text 9"/>
          <p:cNvSpPr/>
          <p:nvPr/>
        </p:nvSpPr>
        <p:spPr>
          <a:xfrm>
            <a:off x="4626864" y="2514600"/>
            <a:ext cx="3063240" cy="594360"/>
          </a:xfrm>
          <a:prstGeom prst="rect">
            <a:avLst/>
          </a:prstGeom>
          <a:noFill/>
          <a:ln/>
        </p:spPr>
        <p:txBody>
          <a:bodyPr wrap="square" rtlCol="0" anchor="ctr"/>
          <a:lstStyle/>
          <a:p>
            <a:pPr indent="0" marL="0">
              <a:lnSpc>
                <a:spcPts val="1700"/>
              </a:lnSpc>
              <a:buNone/>
            </a:pPr>
            <a:r>
              <a:rPr lang="en-US" sz="1450" b="1" dirty="0">
                <a:solidFill>
                  <a:srgbClr val="18131F"/>
                </a:solidFill>
                <a:latin typeface="Cambria" pitchFamily="34" charset="0"/>
                <a:ea typeface="Cambria" pitchFamily="34" charset="-122"/>
                <a:cs typeface="Cambria" pitchFamily="34" charset="-120"/>
              </a:rPr>
              <a:t>Banking</a:t>
            </a:r>
            <a:endParaRPr lang="en-US" sz="1450" dirty="0"/>
          </a:p>
        </p:txBody>
      </p:sp>
      <p:sp>
        <p:nvSpPr>
          <p:cNvPr id="12" name="Text 10"/>
          <p:cNvSpPr/>
          <p:nvPr/>
        </p:nvSpPr>
        <p:spPr>
          <a:xfrm>
            <a:off x="4626864" y="3154680"/>
            <a:ext cx="3063240" cy="822960"/>
          </a:xfrm>
          <a:prstGeom prst="rect">
            <a:avLst/>
          </a:prstGeom>
          <a:noFill/>
          <a:ln/>
        </p:spPr>
        <p:txBody>
          <a:bodyPr wrap="square" rtlCol="0" anchor="ctr"/>
          <a:lstStyle/>
          <a:p>
            <a:pPr indent="0" marL="0">
              <a:lnSpc>
                <a:spcPts val="1400"/>
              </a:lnSpc>
              <a:buNone/>
            </a:pPr>
            <a:r>
              <a:rPr lang="en-US" sz="1100" dirty="0">
                <a:solidFill>
                  <a:srgbClr val="685E75"/>
                </a:solidFill>
                <a:latin typeface="Calibri" pitchFamily="34" charset="0"/>
                <a:ea typeface="Calibri" pitchFamily="34" charset="-122"/>
                <a:cs typeface="Calibri" pitchFamily="34" charset="-120"/>
              </a:rPr>
              <a:t>Opening accounts, managing cash flow, and building a relationship with a lender.</a:t>
            </a:r>
            <a:endParaRPr lang="en-US" sz="1100" dirty="0"/>
          </a:p>
        </p:txBody>
      </p:sp>
      <p:sp>
        <p:nvSpPr>
          <p:cNvPr id="13" name="Shape 11"/>
          <p:cNvSpPr/>
          <p:nvPr/>
        </p:nvSpPr>
        <p:spPr>
          <a:xfrm>
            <a:off x="8065008" y="2331720"/>
            <a:ext cx="3566160" cy="1737360"/>
          </a:xfrm>
          <a:prstGeom prst="rect">
            <a:avLst/>
          </a:prstGeom>
          <a:solidFill>
            <a:srgbClr val="F1EBFA"/>
          </a:solidFill>
          <a:ln/>
        </p:spPr>
      </p:sp>
      <p:sp>
        <p:nvSpPr>
          <p:cNvPr id="14" name="Shape 12"/>
          <p:cNvSpPr/>
          <p:nvPr/>
        </p:nvSpPr>
        <p:spPr>
          <a:xfrm>
            <a:off x="8065008" y="2331720"/>
            <a:ext cx="82296" cy="1737360"/>
          </a:xfrm>
          <a:prstGeom prst="rect">
            <a:avLst/>
          </a:prstGeom>
          <a:solidFill>
            <a:srgbClr val="6731A1"/>
          </a:solidFill>
          <a:ln/>
        </p:spPr>
      </p:sp>
      <p:sp>
        <p:nvSpPr>
          <p:cNvPr id="15" name="Text 13"/>
          <p:cNvSpPr/>
          <p:nvPr/>
        </p:nvSpPr>
        <p:spPr>
          <a:xfrm>
            <a:off x="8339328" y="2514600"/>
            <a:ext cx="3063240" cy="594360"/>
          </a:xfrm>
          <a:prstGeom prst="rect">
            <a:avLst/>
          </a:prstGeom>
          <a:noFill/>
          <a:ln/>
        </p:spPr>
        <p:txBody>
          <a:bodyPr wrap="square" rtlCol="0" anchor="ctr"/>
          <a:lstStyle/>
          <a:p>
            <a:pPr indent="0" marL="0">
              <a:lnSpc>
                <a:spcPts val="1700"/>
              </a:lnSpc>
              <a:buNone/>
            </a:pPr>
            <a:r>
              <a:rPr lang="en-US" sz="1450" b="1" dirty="0">
                <a:solidFill>
                  <a:srgbClr val="18131F"/>
                </a:solidFill>
                <a:latin typeface="Cambria" pitchFamily="34" charset="0"/>
                <a:ea typeface="Cambria" pitchFamily="34" charset="-122"/>
                <a:cs typeface="Cambria" pitchFamily="34" charset="-120"/>
              </a:rPr>
              <a:t>Taxation (On- &amp; Off-Reserve)</a:t>
            </a:r>
            <a:endParaRPr lang="en-US" sz="1450" dirty="0"/>
          </a:p>
        </p:txBody>
      </p:sp>
      <p:sp>
        <p:nvSpPr>
          <p:cNvPr id="16" name="Text 14"/>
          <p:cNvSpPr/>
          <p:nvPr/>
        </p:nvSpPr>
        <p:spPr>
          <a:xfrm>
            <a:off x="8339328" y="3154680"/>
            <a:ext cx="3063240" cy="822960"/>
          </a:xfrm>
          <a:prstGeom prst="rect">
            <a:avLst/>
          </a:prstGeom>
          <a:noFill/>
          <a:ln/>
        </p:spPr>
        <p:txBody>
          <a:bodyPr wrap="square" rtlCol="0" anchor="ctr"/>
          <a:lstStyle/>
          <a:p>
            <a:pPr indent="0" marL="0">
              <a:lnSpc>
                <a:spcPts val="1400"/>
              </a:lnSpc>
              <a:buNone/>
            </a:pPr>
            <a:r>
              <a:rPr lang="en-US" sz="1100" dirty="0">
                <a:solidFill>
                  <a:srgbClr val="685E75"/>
                </a:solidFill>
                <a:latin typeface="Calibri" pitchFamily="34" charset="0"/>
                <a:ea typeface="Calibri" pitchFamily="34" charset="-122"/>
                <a:cs typeface="Calibri" pitchFamily="34" charset="-120"/>
              </a:rPr>
              <a:t>Understanding tax obligations and exemptions that differ by where the business operates.</a:t>
            </a:r>
            <a:endParaRPr lang="en-US" sz="1100" dirty="0"/>
          </a:p>
        </p:txBody>
      </p:sp>
      <p:sp>
        <p:nvSpPr>
          <p:cNvPr id="17" name="Shape 15"/>
          <p:cNvSpPr/>
          <p:nvPr/>
        </p:nvSpPr>
        <p:spPr>
          <a:xfrm>
            <a:off x="640080" y="4251960"/>
            <a:ext cx="3566160" cy="1737360"/>
          </a:xfrm>
          <a:prstGeom prst="rect">
            <a:avLst/>
          </a:prstGeom>
          <a:solidFill>
            <a:srgbClr val="F1EBFA"/>
          </a:solidFill>
          <a:ln/>
        </p:spPr>
      </p:sp>
      <p:sp>
        <p:nvSpPr>
          <p:cNvPr id="18" name="Shape 16"/>
          <p:cNvSpPr/>
          <p:nvPr/>
        </p:nvSpPr>
        <p:spPr>
          <a:xfrm>
            <a:off x="640080" y="4251960"/>
            <a:ext cx="82296" cy="1737360"/>
          </a:xfrm>
          <a:prstGeom prst="rect">
            <a:avLst/>
          </a:prstGeom>
          <a:solidFill>
            <a:srgbClr val="6731A1"/>
          </a:solidFill>
          <a:ln/>
        </p:spPr>
      </p:sp>
      <p:sp>
        <p:nvSpPr>
          <p:cNvPr id="19" name="Text 17"/>
          <p:cNvSpPr/>
          <p:nvPr/>
        </p:nvSpPr>
        <p:spPr>
          <a:xfrm>
            <a:off x="914400" y="4434840"/>
            <a:ext cx="3063240" cy="594360"/>
          </a:xfrm>
          <a:prstGeom prst="rect">
            <a:avLst/>
          </a:prstGeom>
          <a:noFill/>
          <a:ln/>
        </p:spPr>
        <p:txBody>
          <a:bodyPr wrap="square" rtlCol="0" anchor="ctr"/>
          <a:lstStyle/>
          <a:p>
            <a:pPr indent="0" marL="0">
              <a:lnSpc>
                <a:spcPts val="1700"/>
              </a:lnSpc>
              <a:buNone/>
            </a:pPr>
            <a:r>
              <a:rPr lang="en-US" sz="1450" b="1" dirty="0">
                <a:solidFill>
                  <a:srgbClr val="18131F"/>
                </a:solidFill>
                <a:latin typeface="Cambria" pitchFamily="34" charset="0"/>
                <a:ea typeface="Cambria" pitchFamily="34" charset="-122"/>
                <a:cs typeface="Cambria" pitchFamily="34" charset="-120"/>
              </a:rPr>
              <a:t>Legal Liability</a:t>
            </a:r>
            <a:endParaRPr lang="en-US" sz="1450" dirty="0"/>
          </a:p>
        </p:txBody>
      </p:sp>
      <p:sp>
        <p:nvSpPr>
          <p:cNvPr id="20" name="Text 18"/>
          <p:cNvSpPr/>
          <p:nvPr/>
        </p:nvSpPr>
        <p:spPr>
          <a:xfrm>
            <a:off x="914400" y="5074920"/>
            <a:ext cx="3063240" cy="822960"/>
          </a:xfrm>
          <a:prstGeom prst="rect">
            <a:avLst/>
          </a:prstGeom>
          <a:noFill/>
          <a:ln/>
        </p:spPr>
        <p:txBody>
          <a:bodyPr wrap="square" rtlCol="0" anchor="ctr"/>
          <a:lstStyle/>
          <a:p>
            <a:pPr indent="0" marL="0">
              <a:lnSpc>
                <a:spcPts val="1400"/>
              </a:lnSpc>
              <a:buNone/>
            </a:pPr>
            <a:r>
              <a:rPr lang="en-US" sz="1100" dirty="0">
                <a:solidFill>
                  <a:srgbClr val="685E75"/>
                </a:solidFill>
                <a:latin typeface="Calibri" pitchFamily="34" charset="0"/>
                <a:ea typeface="Calibri" pitchFamily="34" charset="-122"/>
                <a:cs typeface="Calibri" pitchFamily="34" charset="-120"/>
              </a:rPr>
              <a:t>Contracts, insurance, and protecting the owner and the business from risk.</a:t>
            </a:r>
            <a:endParaRPr lang="en-US" sz="1100" dirty="0"/>
          </a:p>
        </p:txBody>
      </p:sp>
      <p:sp>
        <p:nvSpPr>
          <p:cNvPr id="21" name="Shape 19"/>
          <p:cNvSpPr/>
          <p:nvPr/>
        </p:nvSpPr>
        <p:spPr>
          <a:xfrm>
            <a:off x="4352544" y="4251960"/>
            <a:ext cx="3566160" cy="1737360"/>
          </a:xfrm>
          <a:prstGeom prst="rect">
            <a:avLst/>
          </a:prstGeom>
          <a:solidFill>
            <a:srgbClr val="F1EBFA"/>
          </a:solidFill>
          <a:ln/>
        </p:spPr>
      </p:sp>
      <p:sp>
        <p:nvSpPr>
          <p:cNvPr id="22" name="Shape 20"/>
          <p:cNvSpPr/>
          <p:nvPr/>
        </p:nvSpPr>
        <p:spPr>
          <a:xfrm>
            <a:off x="4352544" y="4251960"/>
            <a:ext cx="82296" cy="1737360"/>
          </a:xfrm>
          <a:prstGeom prst="rect">
            <a:avLst/>
          </a:prstGeom>
          <a:solidFill>
            <a:srgbClr val="6731A1"/>
          </a:solidFill>
          <a:ln/>
        </p:spPr>
      </p:sp>
      <p:sp>
        <p:nvSpPr>
          <p:cNvPr id="23" name="Text 21"/>
          <p:cNvSpPr/>
          <p:nvPr/>
        </p:nvSpPr>
        <p:spPr>
          <a:xfrm>
            <a:off x="4626864" y="4434840"/>
            <a:ext cx="3063240" cy="594360"/>
          </a:xfrm>
          <a:prstGeom prst="rect">
            <a:avLst/>
          </a:prstGeom>
          <a:noFill/>
          <a:ln/>
        </p:spPr>
        <p:txBody>
          <a:bodyPr wrap="square" rtlCol="0" anchor="ctr"/>
          <a:lstStyle/>
          <a:p>
            <a:pPr indent="0" marL="0">
              <a:lnSpc>
                <a:spcPts val="1700"/>
              </a:lnSpc>
              <a:buNone/>
            </a:pPr>
            <a:r>
              <a:rPr lang="en-US" sz="1450" b="1" dirty="0">
                <a:solidFill>
                  <a:srgbClr val="18131F"/>
                </a:solidFill>
                <a:latin typeface="Cambria" pitchFamily="34" charset="0"/>
                <a:ea typeface="Cambria" pitchFamily="34" charset="-122"/>
                <a:cs typeface="Cambria" pitchFamily="34" charset="-120"/>
              </a:rPr>
              <a:t>Websites &amp; Digital Presence</a:t>
            </a:r>
            <a:endParaRPr lang="en-US" sz="1450" dirty="0"/>
          </a:p>
        </p:txBody>
      </p:sp>
      <p:sp>
        <p:nvSpPr>
          <p:cNvPr id="24" name="Text 22"/>
          <p:cNvSpPr/>
          <p:nvPr/>
        </p:nvSpPr>
        <p:spPr>
          <a:xfrm>
            <a:off x="4626864" y="5074920"/>
            <a:ext cx="3063240" cy="822960"/>
          </a:xfrm>
          <a:prstGeom prst="rect">
            <a:avLst/>
          </a:prstGeom>
          <a:noFill/>
          <a:ln/>
        </p:spPr>
        <p:txBody>
          <a:bodyPr wrap="square" rtlCol="0" anchor="ctr"/>
          <a:lstStyle/>
          <a:p>
            <a:pPr indent="0" marL="0">
              <a:lnSpc>
                <a:spcPts val="1400"/>
              </a:lnSpc>
              <a:buNone/>
            </a:pPr>
            <a:r>
              <a:rPr lang="en-US" sz="1100" dirty="0">
                <a:solidFill>
                  <a:srgbClr val="685E75"/>
                </a:solidFill>
                <a:latin typeface="Calibri" pitchFamily="34" charset="0"/>
                <a:ea typeface="Calibri" pitchFamily="34" charset="-122"/>
                <a:cs typeface="Calibri" pitchFamily="34" charset="-120"/>
              </a:rPr>
              <a:t>Getting found, taken seriously, and ready to bid on work.</a:t>
            </a:r>
            <a:endParaRPr lang="en-US" sz="1100" dirty="0"/>
          </a:p>
        </p:txBody>
      </p:sp>
      <p:sp>
        <p:nvSpPr>
          <p:cNvPr id="25" name="Shape 23"/>
          <p:cNvSpPr/>
          <p:nvPr/>
        </p:nvSpPr>
        <p:spPr>
          <a:xfrm>
            <a:off x="8065008" y="4251960"/>
            <a:ext cx="3566160" cy="1737360"/>
          </a:xfrm>
          <a:prstGeom prst="rect">
            <a:avLst/>
          </a:prstGeom>
          <a:solidFill>
            <a:srgbClr val="F1EBFA"/>
          </a:solidFill>
          <a:ln/>
        </p:spPr>
      </p:sp>
      <p:sp>
        <p:nvSpPr>
          <p:cNvPr id="26" name="Shape 24"/>
          <p:cNvSpPr/>
          <p:nvPr/>
        </p:nvSpPr>
        <p:spPr>
          <a:xfrm>
            <a:off x="8065008" y="4251960"/>
            <a:ext cx="82296" cy="1737360"/>
          </a:xfrm>
          <a:prstGeom prst="rect">
            <a:avLst/>
          </a:prstGeom>
          <a:solidFill>
            <a:srgbClr val="6731A1"/>
          </a:solidFill>
          <a:ln/>
        </p:spPr>
      </p:sp>
      <p:sp>
        <p:nvSpPr>
          <p:cNvPr id="27" name="Text 25"/>
          <p:cNvSpPr/>
          <p:nvPr/>
        </p:nvSpPr>
        <p:spPr>
          <a:xfrm>
            <a:off x="8339328" y="4434840"/>
            <a:ext cx="3063240" cy="594360"/>
          </a:xfrm>
          <a:prstGeom prst="rect">
            <a:avLst/>
          </a:prstGeom>
          <a:noFill/>
          <a:ln/>
        </p:spPr>
        <p:txBody>
          <a:bodyPr wrap="square" rtlCol="0" anchor="ctr"/>
          <a:lstStyle/>
          <a:p>
            <a:pPr indent="0" marL="0">
              <a:lnSpc>
                <a:spcPts val="1700"/>
              </a:lnSpc>
              <a:buNone/>
            </a:pPr>
            <a:r>
              <a:rPr lang="en-US" sz="1450" b="1" dirty="0">
                <a:solidFill>
                  <a:srgbClr val="18131F"/>
                </a:solidFill>
                <a:latin typeface="Cambria" pitchFamily="34" charset="0"/>
                <a:ea typeface="Cambria" pitchFamily="34" charset="-122"/>
                <a:cs typeface="Cambria" pitchFamily="34" charset="-120"/>
              </a:rPr>
              <a:t>Everything Else</a:t>
            </a:r>
            <a:endParaRPr lang="en-US" sz="1450" dirty="0"/>
          </a:p>
        </p:txBody>
      </p:sp>
      <p:sp>
        <p:nvSpPr>
          <p:cNvPr id="28" name="Text 26"/>
          <p:cNvSpPr/>
          <p:nvPr/>
        </p:nvSpPr>
        <p:spPr>
          <a:xfrm>
            <a:off x="8339328" y="5074920"/>
            <a:ext cx="3063240" cy="822960"/>
          </a:xfrm>
          <a:prstGeom prst="rect">
            <a:avLst/>
          </a:prstGeom>
          <a:noFill/>
          <a:ln/>
        </p:spPr>
        <p:txBody>
          <a:bodyPr wrap="square" rtlCol="0" anchor="ctr"/>
          <a:lstStyle/>
          <a:p>
            <a:pPr indent="0" marL="0">
              <a:lnSpc>
                <a:spcPts val="1400"/>
              </a:lnSpc>
              <a:buNone/>
            </a:pPr>
            <a:r>
              <a:rPr lang="en-US" sz="1100" dirty="0">
                <a:solidFill>
                  <a:srgbClr val="685E75"/>
                </a:solidFill>
                <a:latin typeface="Calibri" pitchFamily="34" charset="0"/>
                <a:ea typeface="Calibri" pitchFamily="34" charset="-122"/>
                <a:cs typeface="Calibri" pitchFamily="34" charset="-120"/>
              </a:rPr>
              <a:t>Bookkeeping, quoting, hiring, and the day-to-day of actually running the business.</a:t>
            </a:r>
            <a:endParaRPr lang="en-US" sz="1100" dirty="0"/>
          </a:p>
        </p:txBody>
      </p:sp>
      <p:sp>
        <p:nvSpPr>
          <p:cNvPr id="29" name="Text 27"/>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8A7B9C"/>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640080" y="502920"/>
            <a:ext cx="9144000" cy="365760"/>
          </a:xfrm>
          <a:prstGeom prst="rect">
            <a:avLst/>
          </a:prstGeom>
          <a:noFill/>
          <a:ln/>
        </p:spPr>
        <p:txBody>
          <a:bodyPr wrap="square" rtlCol="0" anchor="ctr"/>
          <a:lstStyle/>
          <a:p>
            <a:pPr indent="0" marL="0">
              <a:buNone/>
            </a:pPr>
            <a:r>
              <a:rPr lang="en-US" sz="1300" b="1" spc="100" kern="0" dirty="0">
                <a:solidFill>
                  <a:srgbClr val="C9A9EA"/>
                </a:solidFill>
                <a:latin typeface="Calibri" pitchFamily="34" charset="0"/>
                <a:ea typeface="Calibri" pitchFamily="34" charset="-122"/>
                <a:cs typeface="Calibri" pitchFamily="34" charset="-120"/>
              </a:rPr>
              <a:t>PILLAR THREE · CAPITAL INVESTMENT PROGRAM</a:t>
            </a:r>
            <a:endParaRPr lang="en-US" sz="1300" dirty="0"/>
          </a:p>
        </p:txBody>
      </p:sp>
      <p:sp>
        <p:nvSpPr>
          <p:cNvPr id="3" name="Text 1"/>
          <p:cNvSpPr/>
          <p:nvPr/>
        </p:nvSpPr>
        <p:spPr>
          <a:xfrm>
            <a:off x="640080" y="868680"/>
            <a:ext cx="10698480" cy="731520"/>
          </a:xfrm>
          <a:prstGeom prst="rect">
            <a:avLst/>
          </a:prstGeom>
          <a:noFill/>
          <a:ln/>
        </p:spPr>
        <p:txBody>
          <a:bodyPr wrap="square" rtlCol="0" anchor="ctr"/>
          <a:lstStyle/>
          <a:p>
            <a:pPr indent="0" marL="0">
              <a:buNone/>
            </a:pPr>
            <a:r>
              <a:rPr lang="en-US" sz="2700" b="1" dirty="0">
                <a:solidFill>
                  <a:srgbClr val="FFFFFF"/>
                </a:solidFill>
                <a:latin typeface="Cambria" pitchFamily="34" charset="0"/>
                <a:ea typeface="Cambria" pitchFamily="34" charset="-122"/>
                <a:cs typeface="Cambria" pitchFamily="34" charset="-120"/>
              </a:rPr>
              <a:t>A Loan Built to Be Paid Off — By Design</a:t>
            </a:r>
            <a:endParaRPr lang="en-US" sz="2700" dirty="0"/>
          </a:p>
        </p:txBody>
      </p:sp>
      <p:sp>
        <p:nvSpPr>
          <p:cNvPr id="4" name="Shape 2"/>
          <p:cNvSpPr/>
          <p:nvPr/>
        </p:nvSpPr>
        <p:spPr>
          <a:xfrm>
            <a:off x="640080" y="1783080"/>
            <a:ext cx="10908792" cy="1417320"/>
          </a:xfrm>
          <a:prstGeom prst="rect">
            <a:avLst/>
          </a:prstGeom>
          <a:solidFill>
            <a:srgbClr val="6731A1"/>
          </a:solidFill>
          <a:ln/>
        </p:spPr>
      </p:sp>
      <p:sp>
        <p:nvSpPr>
          <p:cNvPr id="5" name="Text 3"/>
          <p:cNvSpPr/>
          <p:nvPr/>
        </p:nvSpPr>
        <p:spPr>
          <a:xfrm>
            <a:off x="914400" y="1920240"/>
            <a:ext cx="3840480" cy="1143000"/>
          </a:xfrm>
          <a:prstGeom prst="rect">
            <a:avLst/>
          </a:prstGeom>
          <a:noFill/>
          <a:ln/>
        </p:spPr>
        <p:txBody>
          <a:bodyPr wrap="square" rtlCol="0" anchor="ctr"/>
          <a:lstStyle/>
          <a:p>
            <a:pPr indent="0" marL="0">
              <a:buNone/>
            </a:pPr>
            <a:r>
              <a:rPr lang="en-US" sz="4200" b="1" dirty="0">
                <a:solidFill>
                  <a:srgbClr val="FFFFFF"/>
                </a:solidFill>
                <a:latin typeface="Cambria" pitchFamily="34" charset="0"/>
                <a:ea typeface="Cambria" pitchFamily="34" charset="-122"/>
                <a:cs typeface="Cambria" pitchFamily="34" charset="-120"/>
              </a:rPr>
              <a:t>$100,000</a:t>
            </a:r>
            <a:endParaRPr lang="en-US" sz="4200" dirty="0"/>
          </a:p>
        </p:txBody>
      </p:sp>
      <p:sp>
        <p:nvSpPr>
          <p:cNvPr id="6" name="Text 4"/>
          <p:cNvSpPr/>
          <p:nvPr/>
        </p:nvSpPr>
        <p:spPr>
          <a:xfrm>
            <a:off x="4846320" y="1920240"/>
            <a:ext cx="6492240" cy="1143000"/>
          </a:xfrm>
          <a:prstGeom prst="rect">
            <a:avLst/>
          </a:prstGeom>
          <a:noFill/>
          <a:ln/>
        </p:spPr>
        <p:txBody>
          <a:bodyPr wrap="square" rtlCol="0" anchor="ctr"/>
          <a:lstStyle/>
          <a:p>
            <a:pPr indent="0" marL="0">
              <a:lnSpc>
                <a:spcPts val="1900"/>
              </a:lnSpc>
              <a:buNone/>
            </a:pPr>
            <a:r>
              <a:rPr lang="en-US" sz="1400" dirty="0">
                <a:solidFill>
                  <a:srgbClr val="FFFFFF"/>
                </a:solidFill>
                <a:latin typeface="Calibri" pitchFamily="34" charset="0"/>
                <a:ea typeface="Calibri" pitchFamily="34" charset="-122"/>
                <a:cs typeface="Calibri" pitchFamily="34" charset="-120"/>
              </a:rPr>
              <a:t>at 0% interest, given directly to the business owner so they can focus on building the business — not on making a payment this month.</a:t>
            </a:r>
            <a:endParaRPr lang="en-US" sz="1400" dirty="0"/>
          </a:p>
        </p:txBody>
      </p:sp>
      <p:sp>
        <p:nvSpPr>
          <p:cNvPr id="7" name="Text 5"/>
          <p:cNvSpPr/>
          <p:nvPr/>
        </p:nvSpPr>
        <p:spPr>
          <a:xfrm>
            <a:off x="640080" y="3429000"/>
            <a:ext cx="3657600" cy="320040"/>
          </a:xfrm>
          <a:prstGeom prst="rect">
            <a:avLst/>
          </a:prstGeom>
          <a:noFill/>
          <a:ln/>
        </p:spPr>
        <p:txBody>
          <a:bodyPr wrap="square" rtlCol="0" anchor="ctr"/>
          <a:lstStyle/>
          <a:p>
            <a:pPr indent="0" marL="0">
              <a:buNone/>
            </a:pPr>
            <a:r>
              <a:rPr lang="en-US" sz="1200" b="1" spc="100" kern="0" dirty="0">
                <a:solidFill>
                  <a:srgbClr val="9C90AA"/>
                </a:solidFill>
                <a:latin typeface="Calibri" pitchFamily="34" charset="0"/>
                <a:ea typeface="Calibri" pitchFamily="34" charset="-122"/>
                <a:cs typeface="Calibri" pitchFamily="34" charset="-120"/>
              </a:rPr>
              <a:t>HOW IT WORKS</a:t>
            </a:r>
            <a:endParaRPr lang="en-US" sz="1200" dirty="0"/>
          </a:p>
        </p:txBody>
      </p:sp>
      <p:sp>
        <p:nvSpPr>
          <p:cNvPr id="8" name="Shape 6"/>
          <p:cNvSpPr/>
          <p:nvPr/>
        </p:nvSpPr>
        <p:spPr>
          <a:xfrm>
            <a:off x="640080" y="3840480"/>
            <a:ext cx="868680" cy="868680"/>
          </a:xfrm>
          <a:prstGeom prst="ellipse">
            <a:avLst/>
          </a:prstGeom>
          <a:solidFill>
            <a:srgbClr val="6731A1"/>
          </a:solidFill>
          <a:ln/>
        </p:spPr>
      </p:sp>
      <p:sp>
        <p:nvSpPr>
          <p:cNvPr id="9" name="Text 7"/>
          <p:cNvSpPr/>
          <p:nvPr/>
        </p:nvSpPr>
        <p:spPr>
          <a:xfrm>
            <a:off x="640080" y="3840480"/>
            <a:ext cx="868680" cy="868680"/>
          </a:xfrm>
          <a:prstGeom prst="rect">
            <a:avLst/>
          </a:prstGeom>
          <a:noFill/>
          <a:ln/>
        </p:spPr>
        <p:txBody>
          <a:bodyPr wrap="square"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1</a:t>
            </a:r>
            <a:endParaRPr lang="en-US" sz="2600" dirty="0"/>
          </a:p>
        </p:txBody>
      </p:sp>
      <p:sp>
        <p:nvSpPr>
          <p:cNvPr id="10" name="Text 8"/>
          <p:cNvSpPr/>
          <p:nvPr/>
        </p:nvSpPr>
        <p:spPr>
          <a:xfrm>
            <a:off x="274320" y="4800600"/>
            <a:ext cx="1600200" cy="685800"/>
          </a:xfrm>
          <a:prstGeom prst="rect">
            <a:avLst/>
          </a:prstGeom>
          <a:noFill/>
          <a:ln/>
        </p:spPr>
        <p:txBody>
          <a:bodyPr wrap="square" rtlCol="0" anchor="ctr"/>
          <a:lstStyle/>
          <a:p>
            <a:pPr algn="ctr" indent="0" marL="0">
              <a:lnSpc>
                <a:spcPts val="1500"/>
              </a:lnSpc>
              <a:buNone/>
            </a:pPr>
            <a:r>
              <a:rPr lang="en-US" sz="1200" b="1" dirty="0">
                <a:solidFill>
                  <a:srgbClr val="FFFFFF"/>
                </a:solidFill>
                <a:latin typeface="Calibri" pitchFamily="34" charset="0"/>
                <a:ea typeface="Calibri" pitchFamily="34" charset="-122"/>
                <a:cs typeface="Calibri" pitchFamily="34" charset="-120"/>
              </a:rPr>
              <a:t>Borrow $100K</a:t>
            </a:r>
            <a:endParaRPr lang="en-US" sz="1200" dirty="0"/>
          </a:p>
          <a:p>
            <a:pPr algn="ctr" indent="0" marL="0">
              <a:lnSpc>
                <a:spcPts val="1500"/>
              </a:lnSpc>
              <a:buNone/>
            </a:pPr>
            <a:r>
              <a:rPr lang="en-US" sz="1200" b="1" dirty="0">
                <a:solidFill>
                  <a:srgbClr val="FFFFFF"/>
                </a:solidFill>
                <a:latin typeface="Calibri" pitchFamily="34" charset="0"/>
                <a:ea typeface="Calibri" pitchFamily="34" charset="-122"/>
                <a:cs typeface="Calibri" pitchFamily="34" charset="-120"/>
              </a:rPr>
              <a:t>at 0% interest</a:t>
            </a:r>
            <a:endParaRPr lang="en-US" sz="1200" dirty="0"/>
          </a:p>
        </p:txBody>
      </p:sp>
      <p:sp>
        <p:nvSpPr>
          <p:cNvPr id="11" name="Text 9"/>
          <p:cNvSpPr/>
          <p:nvPr/>
        </p:nvSpPr>
        <p:spPr>
          <a:xfrm>
            <a:off x="1600200" y="3977640"/>
            <a:ext cx="2331720" cy="594360"/>
          </a:xfrm>
          <a:prstGeom prst="rect">
            <a:avLst/>
          </a:prstGeom>
          <a:noFill/>
          <a:ln/>
        </p:spPr>
        <p:txBody>
          <a:bodyPr wrap="square" rtlCol="0" anchor="ctr"/>
          <a:lstStyle/>
          <a:p>
            <a:pPr algn="ctr" indent="0" marL="0">
              <a:buNone/>
            </a:pPr>
            <a:r>
              <a:rPr lang="en-US" sz="2600" dirty="0">
                <a:solidFill>
                  <a:srgbClr val="7C4FBF"/>
                </a:solidFill>
                <a:latin typeface="Cambria" pitchFamily="34" charset="0"/>
                <a:ea typeface="Cambria" pitchFamily="34" charset="-122"/>
                <a:cs typeface="Cambria" pitchFamily="34" charset="-120"/>
              </a:rPr>
              <a:t>→</a:t>
            </a:r>
            <a:endParaRPr lang="en-US" sz="2600" dirty="0"/>
          </a:p>
        </p:txBody>
      </p:sp>
      <p:sp>
        <p:nvSpPr>
          <p:cNvPr id="12" name="Shape 10"/>
          <p:cNvSpPr/>
          <p:nvPr/>
        </p:nvSpPr>
        <p:spPr>
          <a:xfrm>
            <a:off x="4023360" y="3840480"/>
            <a:ext cx="868680" cy="868680"/>
          </a:xfrm>
          <a:prstGeom prst="ellipse">
            <a:avLst/>
          </a:prstGeom>
          <a:solidFill>
            <a:srgbClr val="6731A1"/>
          </a:solidFill>
          <a:ln/>
        </p:spPr>
      </p:sp>
      <p:sp>
        <p:nvSpPr>
          <p:cNvPr id="13" name="Text 11"/>
          <p:cNvSpPr/>
          <p:nvPr/>
        </p:nvSpPr>
        <p:spPr>
          <a:xfrm>
            <a:off x="4023360" y="3840480"/>
            <a:ext cx="868680" cy="868680"/>
          </a:xfrm>
          <a:prstGeom prst="rect">
            <a:avLst/>
          </a:prstGeom>
          <a:noFill/>
          <a:ln/>
        </p:spPr>
        <p:txBody>
          <a:bodyPr wrap="square"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2</a:t>
            </a:r>
            <a:endParaRPr lang="en-US" sz="2600" dirty="0"/>
          </a:p>
        </p:txBody>
      </p:sp>
      <p:sp>
        <p:nvSpPr>
          <p:cNvPr id="14" name="Text 12"/>
          <p:cNvSpPr/>
          <p:nvPr/>
        </p:nvSpPr>
        <p:spPr>
          <a:xfrm>
            <a:off x="3657600" y="4800600"/>
            <a:ext cx="1600200" cy="685800"/>
          </a:xfrm>
          <a:prstGeom prst="rect">
            <a:avLst/>
          </a:prstGeom>
          <a:noFill/>
          <a:ln/>
        </p:spPr>
        <p:txBody>
          <a:bodyPr wrap="square" rtlCol="0" anchor="ctr"/>
          <a:lstStyle/>
          <a:p>
            <a:pPr algn="ctr" indent="0" marL="0">
              <a:lnSpc>
                <a:spcPts val="1500"/>
              </a:lnSpc>
              <a:buNone/>
            </a:pPr>
            <a:r>
              <a:rPr lang="en-US" sz="1200" b="1" dirty="0">
                <a:solidFill>
                  <a:srgbClr val="FFFFFF"/>
                </a:solidFill>
                <a:latin typeface="Calibri" pitchFamily="34" charset="0"/>
                <a:ea typeface="Calibri" pitchFamily="34" charset="-122"/>
                <a:cs typeface="Calibri" pitchFamily="34" charset="-120"/>
              </a:rPr>
              <a:t>Repay the first</a:t>
            </a:r>
            <a:endParaRPr lang="en-US" sz="1200" dirty="0"/>
          </a:p>
          <a:p>
            <a:pPr algn="ctr" indent="0" marL="0">
              <a:lnSpc>
                <a:spcPts val="1500"/>
              </a:lnSpc>
              <a:buNone/>
            </a:pPr>
            <a:r>
              <a:rPr lang="en-US" sz="1200" b="1" dirty="0">
                <a:solidFill>
                  <a:srgbClr val="FFFFFF"/>
                </a:solidFill>
                <a:latin typeface="Calibri" pitchFamily="34" charset="0"/>
                <a:ea typeface="Calibri" pitchFamily="34" charset="-122"/>
                <a:cs typeface="Calibri" pitchFamily="34" charset="-120"/>
              </a:rPr>
              <a:t>$50,000</a:t>
            </a:r>
            <a:endParaRPr lang="en-US" sz="1200" dirty="0"/>
          </a:p>
        </p:txBody>
      </p:sp>
      <p:sp>
        <p:nvSpPr>
          <p:cNvPr id="15" name="Text 13"/>
          <p:cNvSpPr/>
          <p:nvPr/>
        </p:nvSpPr>
        <p:spPr>
          <a:xfrm>
            <a:off x="4983480" y="3977640"/>
            <a:ext cx="2331720" cy="594360"/>
          </a:xfrm>
          <a:prstGeom prst="rect">
            <a:avLst/>
          </a:prstGeom>
          <a:noFill/>
          <a:ln/>
        </p:spPr>
        <p:txBody>
          <a:bodyPr wrap="square" rtlCol="0" anchor="ctr"/>
          <a:lstStyle/>
          <a:p>
            <a:pPr algn="ctr" indent="0" marL="0">
              <a:buNone/>
            </a:pPr>
            <a:r>
              <a:rPr lang="en-US" sz="2600" dirty="0">
                <a:solidFill>
                  <a:srgbClr val="7C4FBF"/>
                </a:solidFill>
                <a:latin typeface="Cambria" pitchFamily="34" charset="0"/>
                <a:ea typeface="Cambria" pitchFamily="34" charset="-122"/>
                <a:cs typeface="Cambria" pitchFamily="34" charset="-120"/>
              </a:rPr>
              <a:t>→</a:t>
            </a:r>
            <a:endParaRPr lang="en-US" sz="2600" dirty="0"/>
          </a:p>
        </p:txBody>
      </p:sp>
      <p:sp>
        <p:nvSpPr>
          <p:cNvPr id="16" name="Shape 14"/>
          <p:cNvSpPr/>
          <p:nvPr/>
        </p:nvSpPr>
        <p:spPr>
          <a:xfrm>
            <a:off x="7406640" y="3840480"/>
            <a:ext cx="868680" cy="868680"/>
          </a:xfrm>
          <a:prstGeom prst="ellipse">
            <a:avLst/>
          </a:prstGeom>
          <a:solidFill>
            <a:srgbClr val="6731A1"/>
          </a:solidFill>
          <a:ln/>
        </p:spPr>
      </p:sp>
      <p:sp>
        <p:nvSpPr>
          <p:cNvPr id="17" name="Text 15"/>
          <p:cNvSpPr/>
          <p:nvPr/>
        </p:nvSpPr>
        <p:spPr>
          <a:xfrm>
            <a:off x="7406640" y="3840480"/>
            <a:ext cx="868680" cy="868680"/>
          </a:xfrm>
          <a:prstGeom prst="rect">
            <a:avLst/>
          </a:prstGeom>
          <a:noFill/>
          <a:ln/>
        </p:spPr>
        <p:txBody>
          <a:bodyPr wrap="square"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3</a:t>
            </a:r>
            <a:endParaRPr lang="en-US" sz="2600" dirty="0"/>
          </a:p>
        </p:txBody>
      </p:sp>
      <p:sp>
        <p:nvSpPr>
          <p:cNvPr id="18" name="Text 16"/>
          <p:cNvSpPr/>
          <p:nvPr/>
        </p:nvSpPr>
        <p:spPr>
          <a:xfrm>
            <a:off x="7040880" y="4800600"/>
            <a:ext cx="1600200" cy="685800"/>
          </a:xfrm>
          <a:prstGeom prst="rect">
            <a:avLst/>
          </a:prstGeom>
          <a:noFill/>
          <a:ln/>
        </p:spPr>
        <p:txBody>
          <a:bodyPr wrap="square" rtlCol="0" anchor="ctr"/>
          <a:lstStyle/>
          <a:p>
            <a:pPr algn="ctr" indent="0" marL="0">
              <a:lnSpc>
                <a:spcPts val="1500"/>
              </a:lnSpc>
              <a:buNone/>
            </a:pPr>
            <a:r>
              <a:rPr lang="en-US" sz="1200" b="1" dirty="0">
                <a:solidFill>
                  <a:srgbClr val="FFFFFF"/>
                </a:solidFill>
                <a:latin typeface="Calibri" pitchFamily="34" charset="0"/>
                <a:ea typeface="Calibri" pitchFamily="34" charset="-122"/>
                <a:cs typeface="Calibri" pitchFamily="34" charset="-120"/>
              </a:rPr>
              <a:t>The remaining</a:t>
            </a:r>
            <a:endParaRPr lang="en-US" sz="1200" dirty="0"/>
          </a:p>
          <a:p>
            <a:pPr algn="ctr" indent="0" marL="0">
              <a:lnSpc>
                <a:spcPts val="1500"/>
              </a:lnSpc>
              <a:buNone/>
            </a:pPr>
            <a:r>
              <a:rPr lang="en-US" sz="1200" b="1" dirty="0">
                <a:solidFill>
                  <a:srgbClr val="FFFFFF"/>
                </a:solidFill>
                <a:latin typeface="Calibri" pitchFamily="34" charset="0"/>
                <a:ea typeface="Calibri" pitchFamily="34" charset="-122"/>
                <a:cs typeface="Calibri" pitchFamily="34" charset="-120"/>
              </a:rPr>
              <a:t>$50,000 is forgiven</a:t>
            </a:r>
            <a:endParaRPr lang="en-US" sz="1200" dirty="0"/>
          </a:p>
        </p:txBody>
      </p:sp>
      <p:sp>
        <p:nvSpPr>
          <p:cNvPr id="19" name="Shape 17"/>
          <p:cNvSpPr/>
          <p:nvPr/>
        </p:nvSpPr>
        <p:spPr>
          <a:xfrm>
            <a:off x="640080" y="5806440"/>
            <a:ext cx="10908792" cy="731520"/>
          </a:xfrm>
          <a:prstGeom prst="rect">
            <a:avLst/>
          </a:prstGeom>
          <a:solidFill>
            <a:srgbClr val="23113A"/>
          </a:solidFill>
          <a:ln/>
        </p:spPr>
      </p:sp>
      <p:sp>
        <p:nvSpPr>
          <p:cNvPr id="20" name="Text 18"/>
          <p:cNvSpPr/>
          <p:nvPr/>
        </p:nvSpPr>
        <p:spPr>
          <a:xfrm>
            <a:off x="914400" y="5806440"/>
            <a:ext cx="10378440" cy="731520"/>
          </a:xfrm>
          <a:prstGeom prst="rect">
            <a:avLst/>
          </a:prstGeom>
          <a:noFill/>
          <a:ln/>
        </p:spPr>
        <p:txBody>
          <a:bodyPr wrap="square" rtlCol="0" anchor="ctr"/>
          <a:lstStyle/>
          <a:p>
            <a:pPr indent="0" marL="0">
              <a:lnSpc>
                <a:spcPts val="1600"/>
              </a:lnSpc>
              <a:buNone/>
            </a:pPr>
            <a:r>
              <a:rPr lang="en-US" sz="1250" b="1" dirty="0">
                <a:solidFill>
                  <a:srgbClr val="C9A9EA"/>
                </a:solidFill>
                <a:latin typeface="Calibri" pitchFamily="34" charset="0"/>
                <a:ea typeface="Calibri" pitchFamily="34" charset="-122"/>
                <a:cs typeface="Calibri" pitchFamily="34" charset="-120"/>
              </a:rPr>
              <a:t>Why a loan, not a grant?  </a:t>
            </a:r>
            <a:pPr indent="0" marL="0">
              <a:lnSpc>
                <a:spcPts val="1600"/>
              </a:lnSpc>
              <a:buNone/>
            </a:pPr>
            <a:r>
              <a:rPr lang="en-US" sz="1250" dirty="0">
                <a:solidFill>
                  <a:srgbClr val="F1EBFA"/>
                </a:solidFill>
                <a:latin typeface="Calibri" pitchFamily="34" charset="0"/>
                <a:ea typeface="Calibri" pitchFamily="34" charset="-122"/>
                <a:cs typeface="Calibri" pitchFamily="34" charset="-120"/>
              </a:rPr>
              <a:t>A loan builds a credit history — a grant doesn't. That history lets the owner go back to the bank and secure more credit on their own.</a:t>
            </a:r>
            <a:endParaRPr lang="en-US" sz="1250" dirty="0"/>
          </a:p>
        </p:txBody>
      </p:sp>
      <p:sp>
        <p:nvSpPr>
          <p:cNvPr id="21" name="Text 19"/>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A497B5"/>
                </a:solidFill>
                <a:latin typeface="Calibri" pitchFamily="34" charset="0"/>
                <a:ea typeface="Calibri" pitchFamily="34" charset="-122"/>
                <a:cs typeface="Calibri"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7315200" cy="365760"/>
          </a:xfrm>
          <a:prstGeom prst="rect">
            <a:avLst/>
          </a:prstGeom>
          <a:noFill/>
          <a:ln/>
        </p:spPr>
        <p:txBody>
          <a:bodyPr wrap="square" rtlCol="0" anchor="ctr"/>
          <a:lstStyle/>
          <a:p>
            <a:pPr indent="0" marL="0">
              <a:buNone/>
            </a:pPr>
            <a:r>
              <a:rPr lang="en-US" sz="1300" b="1" spc="100" kern="0" dirty="0">
                <a:solidFill>
                  <a:srgbClr val="6731A1"/>
                </a:solidFill>
                <a:latin typeface="Calibri" pitchFamily="34" charset="0"/>
                <a:ea typeface="Calibri" pitchFamily="34" charset="-122"/>
                <a:cs typeface="Calibri" pitchFamily="34" charset="-120"/>
              </a:rPr>
              <a:t>IMPLEMENTATION ROADMAP</a:t>
            </a:r>
            <a:endParaRPr lang="en-US" sz="1300" dirty="0"/>
          </a:p>
        </p:txBody>
      </p:sp>
      <p:sp>
        <p:nvSpPr>
          <p:cNvPr id="3" name="Text 1"/>
          <p:cNvSpPr/>
          <p:nvPr/>
        </p:nvSpPr>
        <p:spPr>
          <a:xfrm>
            <a:off x="640080" y="868680"/>
            <a:ext cx="10698480" cy="731520"/>
          </a:xfrm>
          <a:prstGeom prst="rect">
            <a:avLst/>
          </a:prstGeom>
          <a:noFill/>
          <a:ln/>
        </p:spPr>
        <p:txBody>
          <a:bodyPr wrap="square" rtlCol="0" anchor="ctr"/>
          <a:lstStyle/>
          <a:p>
            <a:pPr indent="0" marL="0">
              <a:buNone/>
            </a:pPr>
            <a:r>
              <a:rPr lang="en-US" sz="2600" b="1" dirty="0">
                <a:solidFill>
                  <a:srgbClr val="18131F"/>
                </a:solidFill>
                <a:latin typeface="Cambria" pitchFamily="34" charset="0"/>
                <a:ea typeface="Cambria" pitchFamily="34" charset="-122"/>
                <a:cs typeface="Cambria" pitchFamily="34" charset="-120"/>
              </a:rPr>
              <a:t>A Model Built to Plug Into ISET Programming</a:t>
            </a:r>
            <a:endParaRPr lang="en-US" sz="2600" dirty="0"/>
          </a:p>
        </p:txBody>
      </p:sp>
      <p:sp>
        <p:nvSpPr>
          <p:cNvPr id="4" name="Shape 2"/>
          <p:cNvSpPr/>
          <p:nvPr/>
        </p:nvSpPr>
        <p:spPr>
          <a:xfrm>
            <a:off x="640080" y="1965960"/>
            <a:ext cx="548640" cy="548640"/>
          </a:xfrm>
          <a:prstGeom prst="ellipse">
            <a:avLst/>
          </a:prstGeom>
          <a:solidFill>
            <a:srgbClr val="6731A1"/>
          </a:solidFill>
          <a:ln/>
        </p:spPr>
      </p:sp>
      <p:sp>
        <p:nvSpPr>
          <p:cNvPr id="5" name="Text 3"/>
          <p:cNvSpPr/>
          <p:nvPr/>
        </p:nvSpPr>
        <p:spPr>
          <a:xfrm>
            <a:off x="640080" y="1965960"/>
            <a:ext cx="548640" cy="548640"/>
          </a:xfrm>
          <a:prstGeom prst="rect">
            <a:avLst/>
          </a:prstGeom>
          <a:noFill/>
          <a:ln/>
        </p:spPr>
        <p:txBody>
          <a:bodyPr wrap="square"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6" name="Text 4"/>
          <p:cNvSpPr/>
          <p:nvPr/>
        </p:nvSpPr>
        <p:spPr>
          <a:xfrm>
            <a:off x="1417320" y="1938528"/>
            <a:ext cx="9601200" cy="365760"/>
          </a:xfrm>
          <a:prstGeom prst="rect">
            <a:avLst/>
          </a:prstGeom>
          <a:noFill/>
          <a:ln/>
        </p:spPr>
        <p:txBody>
          <a:bodyPr wrap="square" rtlCol="0" anchor="ctr"/>
          <a:lstStyle/>
          <a:p>
            <a:pPr indent="0" marL="0">
              <a:buNone/>
            </a:pPr>
            <a:r>
              <a:rPr lang="en-US" sz="1700" b="1" dirty="0">
                <a:solidFill>
                  <a:srgbClr val="18131F"/>
                </a:solidFill>
                <a:latin typeface="Cambria" pitchFamily="34" charset="0"/>
                <a:ea typeface="Cambria" pitchFamily="34" charset="-122"/>
                <a:cs typeface="Cambria" pitchFamily="34" charset="-120"/>
              </a:rPr>
              <a:t>Align</a:t>
            </a:r>
            <a:endParaRPr lang="en-US" sz="1700" dirty="0"/>
          </a:p>
        </p:txBody>
      </p:sp>
      <p:sp>
        <p:nvSpPr>
          <p:cNvPr id="7" name="Text 5"/>
          <p:cNvSpPr/>
          <p:nvPr/>
        </p:nvSpPr>
        <p:spPr>
          <a:xfrm>
            <a:off x="1417320" y="2331720"/>
            <a:ext cx="9601200" cy="594360"/>
          </a:xfrm>
          <a:prstGeom prst="rect">
            <a:avLst/>
          </a:prstGeom>
          <a:noFill/>
          <a:ln/>
        </p:spPr>
        <p:txBody>
          <a:bodyPr wrap="square" rtlCol="0" anchor="ctr"/>
          <a:lstStyle/>
          <a:p>
            <a:pPr indent="0" marL="0">
              <a:lnSpc>
                <a:spcPts val="1800"/>
              </a:lnSpc>
              <a:buNone/>
            </a:pPr>
            <a:r>
              <a:rPr lang="en-US" sz="1300" dirty="0">
                <a:solidFill>
                  <a:srgbClr val="685E75"/>
                </a:solidFill>
                <a:latin typeface="Calibri" pitchFamily="34" charset="0"/>
                <a:ea typeface="Calibri" pitchFamily="34" charset="-122"/>
                <a:cs typeface="Calibri" pitchFamily="34" charset="-120"/>
              </a:rPr>
              <a:t>Map IIAB training modules onto ISET-funded programming and each agreement holder's existing priorities.</a:t>
            </a:r>
            <a:endParaRPr lang="en-US" sz="1300" dirty="0"/>
          </a:p>
        </p:txBody>
      </p:sp>
      <p:sp>
        <p:nvSpPr>
          <p:cNvPr id="8" name="Shape 6"/>
          <p:cNvSpPr/>
          <p:nvPr/>
        </p:nvSpPr>
        <p:spPr>
          <a:xfrm>
            <a:off x="640080" y="3017520"/>
            <a:ext cx="548640" cy="548640"/>
          </a:xfrm>
          <a:prstGeom prst="ellipse">
            <a:avLst/>
          </a:prstGeom>
          <a:solidFill>
            <a:srgbClr val="6731A1"/>
          </a:solidFill>
          <a:ln/>
        </p:spPr>
      </p:sp>
      <p:sp>
        <p:nvSpPr>
          <p:cNvPr id="9" name="Text 7"/>
          <p:cNvSpPr/>
          <p:nvPr/>
        </p:nvSpPr>
        <p:spPr>
          <a:xfrm>
            <a:off x="640080" y="3017520"/>
            <a:ext cx="548640" cy="548640"/>
          </a:xfrm>
          <a:prstGeom prst="rect">
            <a:avLst/>
          </a:prstGeom>
          <a:noFill/>
          <a:ln/>
        </p:spPr>
        <p:txBody>
          <a:bodyPr wrap="square"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0" name="Text 8"/>
          <p:cNvSpPr/>
          <p:nvPr/>
        </p:nvSpPr>
        <p:spPr>
          <a:xfrm>
            <a:off x="1417320" y="2990088"/>
            <a:ext cx="9601200" cy="365760"/>
          </a:xfrm>
          <a:prstGeom prst="rect">
            <a:avLst/>
          </a:prstGeom>
          <a:noFill/>
          <a:ln/>
        </p:spPr>
        <p:txBody>
          <a:bodyPr wrap="square" rtlCol="0" anchor="ctr"/>
          <a:lstStyle/>
          <a:p>
            <a:pPr indent="0" marL="0">
              <a:buNone/>
            </a:pPr>
            <a:r>
              <a:rPr lang="en-US" sz="1700" b="1" dirty="0">
                <a:solidFill>
                  <a:srgbClr val="18131F"/>
                </a:solidFill>
                <a:latin typeface="Cambria" pitchFamily="34" charset="0"/>
                <a:ea typeface="Cambria" pitchFamily="34" charset="-122"/>
                <a:cs typeface="Cambria" pitchFamily="34" charset="-120"/>
              </a:rPr>
              <a:t>Layer In</a:t>
            </a:r>
            <a:endParaRPr lang="en-US" sz="1700" dirty="0"/>
          </a:p>
        </p:txBody>
      </p:sp>
      <p:sp>
        <p:nvSpPr>
          <p:cNvPr id="11" name="Text 9"/>
          <p:cNvSpPr/>
          <p:nvPr/>
        </p:nvSpPr>
        <p:spPr>
          <a:xfrm>
            <a:off x="1417320" y="3383280"/>
            <a:ext cx="9601200" cy="594360"/>
          </a:xfrm>
          <a:prstGeom prst="rect">
            <a:avLst/>
          </a:prstGeom>
          <a:noFill/>
          <a:ln/>
        </p:spPr>
        <p:txBody>
          <a:bodyPr wrap="square" rtlCol="0" anchor="ctr"/>
          <a:lstStyle/>
          <a:p>
            <a:pPr indent="0" marL="0">
              <a:lnSpc>
                <a:spcPts val="1800"/>
              </a:lnSpc>
              <a:buNone/>
            </a:pPr>
            <a:r>
              <a:rPr lang="en-US" sz="1300" dirty="0">
                <a:solidFill>
                  <a:srgbClr val="685E75"/>
                </a:solidFill>
                <a:latin typeface="Calibri" pitchFamily="34" charset="0"/>
                <a:ea typeface="Calibri" pitchFamily="34" charset="-122"/>
                <a:cs typeface="Calibri" pitchFamily="34" charset="-120"/>
              </a:rPr>
              <a:t>Add hands-on certification and paid practicum hours onto training streams already running today.</a:t>
            </a:r>
            <a:endParaRPr lang="en-US" sz="1300" dirty="0"/>
          </a:p>
        </p:txBody>
      </p:sp>
      <p:sp>
        <p:nvSpPr>
          <p:cNvPr id="12" name="Shape 10"/>
          <p:cNvSpPr/>
          <p:nvPr/>
        </p:nvSpPr>
        <p:spPr>
          <a:xfrm>
            <a:off x="640080" y="4069080"/>
            <a:ext cx="548640" cy="548640"/>
          </a:xfrm>
          <a:prstGeom prst="ellipse">
            <a:avLst/>
          </a:prstGeom>
          <a:solidFill>
            <a:srgbClr val="6731A1"/>
          </a:solidFill>
          <a:ln/>
        </p:spPr>
      </p:sp>
      <p:sp>
        <p:nvSpPr>
          <p:cNvPr id="13" name="Text 11"/>
          <p:cNvSpPr/>
          <p:nvPr/>
        </p:nvSpPr>
        <p:spPr>
          <a:xfrm>
            <a:off x="640080" y="4069080"/>
            <a:ext cx="548640" cy="548640"/>
          </a:xfrm>
          <a:prstGeom prst="rect">
            <a:avLst/>
          </a:prstGeom>
          <a:noFill/>
          <a:ln/>
        </p:spPr>
        <p:txBody>
          <a:bodyPr wrap="square"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4" name="Text 12"/>
          <p:cNvSpPr/>
          <p:nvPr/>
        </p:nvSpPr>
        <p:spPr>
          <a:xfrm>
            <a:off x="1417320" y="4041648"/>
            <a:ext cx="9601200" cy="365760"/>
          </a:xfrm>
          <a:prstGeom prst="rect">
            <a:avLst/>
          </a:prstGeom>
          <a:noFill/>
          <a:ln/>
        </p:spPr>
        <p:txBody>
          <a:bodyPr wrap="square" rtlCol="0" anchor="ctr"/>
          <a:lstStyle/>
          <a:p>
            <a:pPr indent="0" marL="0">
              <a:buNone/>
            </a:pPr>
            <a:r>
              <a:rPr lang="en-US" sz="1700" b="1" dirty="0">
                <a:solidFill>
                  <a:srgbClr val="18131F"/>
                </a:solidFill>
                <a:latin typeface="Cambria" pitchFamily="34" charset="0"/>
                <a:ea typeface="Cambria" pitchFamily="34" charset="-122"/>
                <a:cs typeface="Cambria" pitchFamily="34" charset="-120"/>
              </a:rPr>
              <a:t>Track</a:t>
            </a:r>
            <a:endParaRPr lang="en-US" sz="1700" dirty="0"/>
          </a:p>
        </p:txBody>
      </p:sp>
      <p:sp>
        <p:nvSpPr>
          <p:cNvPr id="15" name="Text 13"/>
          <p:cNvSpPr/>
          <p:nvPr/>
        </p:nvSpPr>
        <p:spPr>
          <a:xfrm>
            <a:off x="1417320" y="4434840"/>
            <a:ext cx="9601200" cy="594360"/>
          </a:xfrm>
          <a:prstGeom prst="rect">
            <a:avLst/>
          </a:prstGeom>
          <a:noFill/>
          <a:ln/>
        </p:spPr>
        <p:txBody>
          <a:bodyPr wrap="square" rtlCol="0" anchor="ctr"/>
          <a:lstStyle/>
          <a:p>
            <a:pPr indent="0" marL="0">
              <a:lnSpc>
                <a:spcPts val="1800"/>
              </a:lnSpc>
              <a:buNone/>
            </a:pPr>
            <a:r>
              <a:rPr lang="en-US" sz="1300" dirty="0">
                <a:solidFill>
                  <a:srgbClr val="685E75"/>
                </a:solidFill>
                <a:latin typeface="Calibri" pitchFamily="34" charset="0"/>
                <a:ea typeface="Calibri" pitchFamily="34" charset="-122"/>
                <a:cs typeface="Calibri" pitchFamily="34" charset="-120"/>
              </a:rPr>
              <a:t>Use ISET's existing data collection and case management systems to report participant outcomes.</a:t>
            </a:r>
            <a:endParaRPr lang="en-US" sz="1300" dirty="0"/>
          </a:p>
        </p:txBody>
      </p:sp>
      <p:sp>
        <p:nvSpPr>
          <p:cNvPr id="16" name="Shape 14"/>
          <p:cNvSpPr/>
          <p:nvPr/>
        </p:nvSpPr>
        <p:spPr>
          <a:xfrm>
            <a:off x="640080" y="5120640"/>
            <a:ext cx="548640" cy="548640"/>
          </a:xfrm>
          <a:prstGeom prst="ellipse">
            <a:avLst/>
          </a:prstGeom>
          <a:solidFill>
            <a:srgbClr val="6731A1"/>
          </a:solidFill>
          <a:ln/>
        </p:spPr>
      </p:sp>
      <p:sp>
        <p:nvSpPr>
          <p:cNvPr id="17" name="Text 15"/>
          <p:cNvSpPr/>
          <p:nvPr/>
        </p:nvSpPr>
        <p:spPr>
          <a:xfrm>
            <a:off x="640080" y="5120640"/>
            <a:ext cx="548640" cy="548640"/>
          </a:xfrm>
          <a:prstGeom prst="rect">
            <a:avLst/>
          </a:prstGeom>
          <a:noFill/>
          <a:ln/>
        </p:spPr>
        <p:txBody>
          <a:bodyPr wrap="square"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4</a:t>
            </a:r>
            <a:endParaRPr lang="en-US" sz="2000" dirty="0"/>
          </a:p>
        </p:txBody>
      </p:sp>
      <p:sp>
        <p:nvSpPr>
          <p:cNvPr id="18" name="Text 16"/>
          <p:cNvSpPr/>
          <p:nvPr/>
        </p:nvSpPr>
        <p:spPr>
          <a:xfrm>
            <a:off x="1417320" y="5093208"/>
            <a:ext cx="9601200" cy="365760"/>
          </a:xfrm>
          <a:prstGeom prst="rect">
            <a:avLst/>
          </a:prstGeom>
          <a:noFill/>
          <a:ln/>
        </p:spPr>
        <p:txBody>
          <a:bodyPr wrap="square" rtlCol="0" anchor="ctr"/>
          <a:lstStyle/>
          <a:p>
            <a:pPr indent="0" marL="0">
              <a:buNone/>
            </a:pPr>
            <a:r>
              <a:rPr lang="en-US" sz="1700" b="1" dirty="0">
                <a:solidFill>
                  <a:srgbClr val="18131F"/>
                </a:solidFill>
                <a:latin typeface="Cambria" pitchFamily="34" charset="0"/>
                <a:ea typeface="Cambria" pitchFamily="34" charset="-122"/>
                <a:cs typeface="Cambria" pitchFamily="34" charset="-120"/>
              </a:rPr>
              <a:t>Advocate</a:t>
            </a:r>
            <a:endParaRPr lang="en-US" sz="1700" dirty="0"/>
          </a:p>
        </p:txBody>
      </p:sp>
      <p:sp>
        <p:nvSpPr>
          <p:cNvPr id="19" name="Text 17"/>
          <p:cNvSpPr/>
          <p:nvPr/>
        </p:nvSpPr>
        <p:spPr>
          <a:xfrm>
            <a:off x="1417320" y="5486400"/>
            <a:ext cx="9601200" cy="594360"/>
          </a:xfrm>
          <a:prstGeom prst="rect">
            <a:avLst/>
          </a:prstGeom>
          <a:noFill/>
          <a:ln/>
        </p:spPr>
        <p:txBody>
          <a:bodyPr wrap="square" rtlCol="0" anchor="ctr"/>
          <a:lstStyle/>
          <a:p>
            <a:pPr indent="0" marL="0">
              <a:lnSpc>
                <a:spcPts val="1800"/>
              </a:lnSpc>
              <a:buNone/>
            </a:pPr>
            <a:r>
              <a:rPr lang="en-US" sz="1300" dirty="0">
                <a:solidFill>
                  <a:srgbClr val="685E75"/>
                </a:solidFill>
                <a:latin typeface="Calibri" pitchFamily="34" charset="0"/>
                <a:ea typeface="Calibri" pitchFamily="34" charset="-122"/>
                <a:cs typeface="Calibri" pitchFamily="34" charset="-120"/>
              </a:rPr>
              <a:t>Feed results back into Indigenous Labour Market Initiative priorities and future ISET planning.</a:t>
            </a:r>
            <a:endParaRPr lang="en-US" sz="1300" dirty="0"/>
          </a:p>
        </p:txBody>
      </p:sp>
      <p:sp>
        <p:nvSpPr>
          <p:cNvPr id="20" name="Text 18"/>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8A7B9C"/>
                </a:solidFill>
                <a:latin typeface="Calibri" pitchFamily="34" charset="0"/>
                <a:ea typeface="Calibri" pitchFamily="34" charset="-122"/>
                <a:cs typeface="Calibri"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7315200" cy="365760"/>
          </a:xfrm>
          <a:prstGeom prst="rect">
            <a:avLst/>
          </a:prstGeom>
          <a:noFill/>
          <a:ln/>
        </p:spPr>
        <p:txBody>
          <a:bodyPr wrap="square" rtlCol="0" anchor="ctr"/>
          <a:lstStyle/>
          <a:p>
            <a:pPr indent="0" marL="0">
              <a:buNone/>
            </a:pPr>
            <a:r>
              <a:rPr lang="en-US" sz="1300" b="1" spc="100" kern="0" dirty="0">
                <a:solidFill>
                  <a:srgbClr val="6731A1"/>
                </a:solidFill>
                <a:latin typeface="Calibri" pitchFamily="34" charset="0"/>
                <a:ea typeface="Calibri" pitchFamily="34" charset="-122"/>
                <a:cs typeface="Calibri" pitchFamily="34" charset="-120"/>
              </a:rPr>
              <a:t>ALIGNMENT</a:t>
            </a:r>
            <a:endParaRPr lang="en-US" sz="1300" dirty="0"/>
          </a:p>
        </p:txBody>
      </p:sp>
      <p:sp>
        <p:nvSpPr>
          <p:cNvPr id="3" name="Text 1"/>
          <p:cNvSpPr/>
          <p:nvPr/>
        </p:nvSpPr>
        <p:spPr>
          <a:xfrm>
            <a:off x="640080" y="868680"/>
            <a:ext cx="10698480" cy="731520"/>
          </a:xfrm>
          <a:prstGeom prst="rect">
            <a:avLst/>
          </a:prstGeom>
          <a:noFill/>
          <a:ln/>
        </p:spPr>
        <p:txBody>
          <a:bodyPr wrap="square" rtlCol="0" anchor="ctr"/>
          <a:lstStyle/>
          <a:p>
            <a:pPr indent="0" marL="0">
              <a:buNone/>
            </a:pPr>
            <a:r>
              <a:rPr lang="en-US" sz="2700" b="1" dirty="0">
                <a:solidFill>
                  <a:srgbClr val="18131F"/>
                </a:solidFill>
                <a:latin typeface="Cambria" pitchFamily="34" charset="0"/>
                <a:ea typeface="Cambria" pitchFamily="34" charset="-122"/>
                <a:cs typeface="Cambria" pitchFamily="34" charset="-120"/>
              </a:rPr>
              <a:t>Conference Themes This Session Addresses</a:t>
            </a:r>
            <a:endParaRPr lang="en-US" sz="2700" dirty="0"/>
          </a:p>
        </p:txBody>
      </p:sp>
      <p:sp>
        <p:nvSpPr>
          <p:cNvPr id="4" name="Text 2"/>
          <p:cNvSpPr/>
          <p:nvPr/>
        </p:nvSpPr>
        <p:spPr>
          <a:xfrm>
            <a:off x="640080" y="1554480"/>
            <a:ext cx="10515600" cy="365760"/>
          </a:xfrm>
          <a:prstGeom prst="rect">
            <a:avLst/>
          </a:prstGeom>
          <a:noFill/>
          <a:ln/>
        </p:spPr>
        <p:txBody>
          <a:bodyPr wrap="square" rtlCol="0" anchor="ctr"/>
          <a:lstStyle/>
          <a:p>
            <a:pPr indent="0" marL="0">
              <a:buNone/>
            </a:pPr>
            <a:r>
              <a:rPr lang="en-US" sz="1350" i="1" dirty="0">
                <a:solidFill>
                  <a:srgbClr val="685E75"/>
                </a:solidFill>
                <a:latin typeface="Calibri" pitchFamily="34" charset="0"/>
                <a:ea typeface="Calibri" pitchFamily="34" charset="-122"/>
                <a:cs typeface="Calibri" pitchFamily="34" charset="-120"/>
              </a:rPr>
              <a:t>This presentation directly supports the following AFN ISET priorities:</a:t>
            </a:r>
            <a:endParaRPr lang="en-US" sz="1350" dirty="0"/>
          </a:p>
        </p:txBody>
      </p:sp>
      <p:sp>
        <p:nvSpPr>
          <p:cNvPr id="5" name="Shape 3"/>
          <p:cNvSpPr/>
          <p:nvPr/>
        </p:nvSpPr>
        <p:spPr>
          <a:xfrm>
            <a:off x="640080" y="2148840"/>
            <a:ext cx="3566160" cy="777240"/>
          </a:xfrm>
          <a:prstGeom prst="rect">
            <a:avLst/>
          </a:prstGeom>
          <a:solidFill>
            <a:srgbClr val="F1EBFA"/>
          </a:solidFill>
          <a:ln/>
        </p:spPr>
      </p:sp>
      <p:sp>
        <p:nvSpPr>
          <p:cNvPr id="6" name="Shape 4"/>
          <p:cNvSpPr/>
          <p:nvPr/>
        </p:nvSpPr>
        <p:spPr>
          <a:xfrm>
            <a:off x="640080" y="2148840"/>
            <a:ext cx="82296" cy="777240"/>
          </a:xfrm>
          <a:prstGeom prst="rect">
            <a:avLst/>
          </a:prstGeom>
          <a:solidFill>
            <a:srgbClr val="6731A1"/>
          </a:solidFill>
          <a:ln/>
        </p:spPr>
      </p:sp>
      <p:sp>
        <p:nvSpPr>
          <p:cNvPr id="7" name="Text 5"/>
          <p:cNvSpPr/>
          <p:nvPr/>
        </p:nvSpPr>
        <p:spPr>
          <a:xfrm>
            <a:off x="914400" y="2148840"/>
            <a:ext cx="3108960" cy="777240"/>
          </a:xfrm>
          <a:prstGeom prst="rect">
            <a:avLst/>
          </a:prstGeom>
          <a:noFill/>
          <a:ln/>
        </p:spPr>
        <p:txBody>
          <a:bodyPr wrap="square" rtlCol="0" anchor="ctr"/>
          <a:lstStyle/>
          <a:p>
            <a:pPr indent="0" marL="0">
              <a:lnSpc>
                <a:spcPts val="1400"/>
              </a:lnSpc>
              <a:buNone/>
            </a:pPr>
            <a:r>
              <a:rPr lang="en-US" sz="1200" b="1" dirty="0">
                <a:solidFill>
                  <a:srgbClr val="18131F"/>
                </a:solidFill>
                <a:latin typeface="Calibri" pitchFamily="34" charset="0"/>
                <a:ea typeface="Calibri" pitchFamily="34" charset="-122"/>
                <a:cs typeface="Calibri" pitchFamily="34" charset="-120"/>
              </a:rPr>
              <a:t>First Nations Employment &amp; Skills Training</a:t>
            </a:r>
            <a:endParaRPr lang="en-US" sz="1200" dirty="0"/>
          </a:p>
        </p:txBody>
      </p:sp>
      <p:sp>
        <p:nvSpPr>
          <p:cNvPr id="8" name="Shape 6"/>
          <p:cNvSpPr/>
          <p:nvPr/>
        </p:nvSpPr>
        <p:spPr>
          <a:xfrm>
            <a:off x="4352544" y="2148840"/>
            <a:ext cx="3566160" cy="777240"/>
          </a:xfrm>
          <a:prstGeom prst="rect">
            <a:avLst/>
          </a:prstGeom>
          <a:solidFill>
            <a:srgbClr val="F1EBFA"/>
          </a:solidFill>
          <a:ln/>
        </p:spPr>
      </p:sp>
      <p:sp>
        <p:nvSpPr>
          <p:cNvPr id="9" name="Shape 7"/>
          <p:cNvSpPr/>
          <p:nvPr/>
        </p:nvSpPr>
        <p:spPr>
          <a:xfrm>
            <a:off x="4352544" y="2148840"/>
            <a:ext cx="82296" cy="777240"/>
          </a:xfrm>
          <a:prstGeom prst="rect">
            <a:avLst/>
          </a:prstGeom>
          <a:solidFill>
            <a:srgbClr val="6731A1"/>
          </a:solidFill>
          <a:ln/>
        </p:spPr>
      </p:sp>
      <p:sp>
        <p:nvSpPr>
          <p:cNvPr id="10" name="Text 8"/>
          <p:cNvSpPr/>
          <p:nvPr/>
        </p:nvSpPr>
        <p:spPr>
          <a:xfrm>
            <a:off x="4626864" y="2148840"/>
            <a:ext cx="3108960" cy="777240"/>
          </a:xfrm>
          <a:prstGeom prst="rect">
            <a:avLst/>
          </a:prstGeom>
          <a:noFill/>
          <a:ln/>
        </p:spPr>
        <p:txBody>
          <a:bodyPr wrap="square" rtlCol="0" anchor="ctr"/>
          <a:lstStyle/>
          <a:p>
            <a:pPr indent="0" marL="0">
              <a:lnSpc>
                <a:spcPts val="1400"/>
              </a:lnSpc>
              <a:buNone/>
            </a:pPr>
            <a:r>
              <a:rPr lang="en-US" sz="1200" b="1" dirty="0">
                <a:solidFill>
                  <a:srgbClr val="18131F"/>
                </a:solidFill>
                <a:latin typeface="Calibri" pitchFamily="34" charset="0"/>
                <a:ea typeface="Calibri" pitchFamily="34" charset="-122"/>
                <a:cs typeface="Calibri" pitchFamily="34" charset="-120"/>
              </a:rPr>
              <a:t>AI and the Labour Market</a:t>
            </a:r>
            <a:endParaRPr lang="en-US" sz="1200" dirty="0"/>
          </a:p>
        </p:txBody>
      </p:sp>
      <p:sp>
        <p:nvSpPr>
          <p:cNvPr id="11" name="Shape 9"/>
          <p:cNvSpPr/>
          <p:nvPr/>
        </p:nvSpPr>
        <p:spPr>
          <a:xfrm>
            <a:off x="8065008" y="2148840"/>
            <a:ext cx="3566160" cy="777240"/>
          </a:xfrm>
          <a:prstGeom prst="rect">
            <a:avLst/>
          </a:prstGeom>
          <a:solidFill>
            <a:srgbClr val="F1EBFA"/>
          </a:solidFill>
          <a:ln/>
        </p:spPr>
      </p:sp>
      <p:sp>
        <p:nvSpPr>
          <p:cNvPr id="12" name="Shape 10"/>
          <p:cNvSpPr/>
          <p:nvPr/>
        </p:nvSpPr>
        <p:spPr>
          <a:xfrm>
            <a:off x="8065008" y="2148840"/>
            <a:ext cx="82296" cy="777240"/>
          </a:xfrm>
          <a:prstGeom prst="rect">
            <a:avLst/>
          </a:prstGeom>
          <a:solidFill>
            <a:srgbClr val="6731A1"/>
          </a:solidFill>
          <a:ln/>
        </p:spPr>
      </p:sp>
      <p:sp>
        <p:nvSpPr>
          <p:cNvPr id="13" name="Text 11"/>
          <p:cNvSpPr/>
          <p:nvPr/>
        </p:nvSpPr>
        <p:spPr>
          <a:xfrm>
            <a:off x="8339328" y="2148840"/>
            <a:ext cx="3108960" cy="777240"/>
          </a:xfrm>
          <a:prstGeom prst="rect">
            <a:avLst/>
          </a:prstGeom>
          <a:noFill/>
          <a:ln/>
        </p:spPr>
        <p:txBody>
          <a:bodyPr wrap="square" rtlCol="0" anchor="ctr"/>
          <a:lstStyle/>
          <a:p>
            <a:pPr indent="0" marL="0">
              <a:lnSpc>
                <a:spcPts val="1400"/>
              </a:lnSpc>
              <a:buNone/>
            </a:pPr>
            <a:r>
              <a:rPr lang="en-US" sz="1200" b="1" dirty="0">
                <a:solidFill>
                  <a:srgbClr val="18131F"/>
                </a:solidFill>
                <a:latin typeface="Calibri" pitchFamily="34" charset="0"/>
                <a:ea typeface="Calibri" pitchFamily="34" charset="-122"/>
                <a:cs typeface="Calibri" pitchFamily="34" charset="-120"/>
              </a:rPr>
              <a:t>Emerging Technologies for Capacity Building</a:t>
            </a:r>
            <a:endParaRPr lang="en-US" sz="1200" dirty="0"/>
          </a:p>
        </p:txBody>
      </p:sp>
      <p:sp>
        <p:nvSpPr>
          <p:cNvPr id="14" name="Shape 12"/>
          <p:cNvSpPr/>
          <p:nvPr/>
        </p:nvSpPr>
        <p:spPr>
          <a:xfrm>
            <a:off x="640080" y="3063240"/>
            <a:ext cx="3566160" cy="777240"/>
          </a:xfrm>
          <a:prstGeom prst="rect">
            <a:avLst/>
          </a:prstGeom>
          <a:solidFill>
            <a:srgbClr val="F1EBFA"/>
          </a:solidFill>
          <a:ln/>
        </p:spPr>
      </p:sp>
      <p:sp>
        <p:nvSpPr>
          <p:cNvPr id="15" name="Shape 13"/>
          <p:cNvSpPr/>
          <p:nvPr/>
        </p:nvSpPr>
        <p:spPr>
          <a:xfrm>
            <a:off x="640080" y="3063240"/>
            <a:ext cx="82296" cy="777240"/>
          </a:xfrm>
          <a:prstGeom prst="rect">
            <a:avLst/>
          </a:prstGeom>
          <a:solidFill>
            <a:srgbClr val="6731A1"/>
          </a:solidFill>
          <a:ln/>
        </p:spPr>
      </p:sp>
      <p:sp>
        <p:nvSpPr>
          <p:cNvPr id="16" name="Text 14"/>
          <p:cNvSpPr/>
          <p:nvPr/>
        </p:nvSpPr>
        <p:spPr>
          <a:xfrm>
            <a:off x="914400" y="3063240"/>
            <a:ext cx="3108960" cy="777240"/>
          </a:xfrm>
          <a:prstGeom prst="rect">
            <a:avLst/>
          </a:prstGeom>
          <a:noFill/>
          <a:ln/>
        </p:spPr>
        <p:txBody>
          <a:bodyPr wrap="square" rtlCol="0" anchor="ctr"/>
          <a:lstStyle/>
          <a:p>
            <a:pPr indent="0" marL="0">
              <a:lnSpc>
                <a:spcPts val="1400"/>
              </a:lnSpc>
              <a:buNone/>
            </a:pPr>
            <a:r>
              <a:rPr lang="en-US" sz="1200" b="1" dirty="0">
                <a:solidFill>
                  <a:srgbClr val="18131F"/>
                </a:solidFill>
                <a:latin typeface="Calibri" pitchFamily="34" charset="0"/>
                <a:ea typeface="Calibri" pitchFamily="34" charset="-122"/>
                <a:cs typeface="Calibri" pitchFamily="34" charset="-120"/>
              </a:rPr>
              <a:t>Practical Tools for Success</a:t>
            </a:r>
            <a:endParaRPr lang="en-US" sz="1200" dirty="0"/>
          </a:p>
        </p:txBody>
      </p:sp>
      <p:sp>
        <p:nvSpPr>
          <p:cNvPr id="17" name="Shape 15"/>
          <p:cNvSpPr/>
          <p:nvPr/>
        </p:nvSpPr>
        <p:spPr>
          <a:xfrm>
            <a:off x="4352544" y="3063240"/>
            <a:ext cx="3566160" cy="777240"/>
          </a:xfrm>
          <a:prstGeom prst="rect">
            <a:avLst/>
          </a:prstGeom>
          <a:solidFill>
            <a:srgbClr val="F1EBFA"/>
          </a:solidFill>
          <a:ln/>
        </p:spPr>
      </p:sp>
      <p:sp>
        <p:nvSpPr>
          <p:cNvPr id="18" name="Shape 16"/>
          <p:cNvSpPr/>
          <p:nvPr/>
        </p:nvSpPr>
        <p:spPr>
          <a:xfrm>
            <a:off x="4352544" y="3063240"/>
            <a:ext cx="82296" cy="777240"/>
          </a:xfrm>
          <a:prstGeom prst="rect">
            <a:avLst/>
          </a:prstGeom>
          <a:solidFill>
            <a:srgbClr val="6731A1"/>
          </a:solidFill>
          <a:ln/>
        </p:spPr>
      </p:sp>
      <p:sp>
        <p:nvSpPr>
          <p:cNvPr id="19" name="Text 17"/>
          <p:cNvSpPr/>
          <p:nvPr/>
        </p:nvSpPr>
        <p:spPr>
          <a:xfrm>
            <a:off x="4626864" y="3063240"/>
            <a:ext cx="3108960" cy="777240"/>
          </a:xfrm>
          <a:prstGeom prst="rect">
            <a:avLst/>
          </a:prstGeom>
          <a:noFill/>
          <a:ln/>
        </p:spPr>
        <p:txBody>
          <a:bodyPr wrap="square" rtlCol="0" anchor="ctr"/>
          <a:lstStyle/>
          <a:p>
            <a:pPr indent="0" marL="0">
              <a:lnSpc>
                <a:spcPts val="1400"/>
              </a:lnSpc>
              <a:buNone/>
            </a:pPr>
            <a:r>
              <a:rPr lang="en-US" sz="1200" b="1" dirty="0">
                <a:solidFill>
                  <a:srgbClr val="18131F"/>
                </a:solidFill>
                <a:latin typeface="Calibri" pitchFamily="34" charset="0"/>
                <a:ea typeface="Calibri" pitchFamily="34" charset="-122"/>
                <a:cs typeface="Calibri" pitchFamily="34" charset="-120"/>
              </a:rPr>
              <a:t>Hands-on Learning</a:t>
            </a:r>
            <a:endParaRPr lang="en-US" sz="1200" dirty="0"/>
          </a:p>
        </p:txBody>
      </p:sp>
      <p:sp>
        <p:nvSpPr>
          <p:cNvPr id="20" name="Shape 18"/>
          <p:cNvSpPr/>
          <p:nvPr/>
        </p:nvSpPr>
        <p:spPr>
          <a:xfrm>
            <a:off x="8065008" y="3063240"/>
            <a:ext cx="3566160" cy="777240"/>
          </a:xfrm>
          <a:prstGeom prst="rect">
            <a:avLst/>
          </a:prstGeom>
          <a:solidFill>
            <a:srgbClr val="F1EBFA"/>
          </a:solidFill>
          <a:ln/>
        </p:spPr>
      </p:sp>
      <p:sp>
        <p:nvSpPr>
          <p:cNvPr id="21" name="Shape 19"/>
          <p:cNvSpPr/>
          <p:nvPr/>
        </p:nvSpPr>
        <p:spPr>
          <a:xfrm>
            <a:off x="8065008" y="3063240"/>
            <a:ext cx="82296" cy="777240"/>
          </a:xfrm>
          <a:prstGeom prst="rect">
            <a:avLst/>
          </a:prstGeom>
          <a:solidFill>
            <a:srgbClr val="6731A1"/>
          </a:solidFill>
          <a:ln/>
        </p:spPr>
      </p:sp>
      <p:sp>
        <p:nvSpPr>
          <p:cNvPr id="22" name="Text 20"/>
          <p:cNvSpPr/>
          <p:nvPr/>
        </p:nvSpPr>
        <p:spPr>
          <a:xfrm>
            <a:off x="8339328" y="3063240"/>
            <a:ext cx="3108960" cy="777240"/>
          </a:xfrm>
          <a:prstGeom prst="rect">
            <a:avLst/>
          </a:prstGeom>
          <a:noFill/>
          <a:ln/>
        </p:spPr>
        <p:txBody>
          <a:bodyPr wrap="square" rtlCol="0" anchor="ctr"/>
          <a:lstStyle/>
          <a:p>
            <a:pPr indent="0" marL="0">
              <a:lnSpc>
                <a:spcPts val="1400"/>
              </a:lnSpc>
              <a:buNone/>
            </a:pPr>
            <a:r>
              <a:rPr lang="en-US" sz="1200" b="1" dirty="0">
                <a:solidFill>
                  <a:srgbClr val="18131F"/>
                </a:solidFill>
                <a:latin typeface="Calibri" pitchFamily="34" charset="0"/>
                <a:ea typeface="Calibri" pitchFamily="34" charset="-122"/>
                <a:cs typeface="Calibri" pitchFamily="34" charset="-120"/>
              </a:rPr>
              <a:t>Meaningful Industry Partnerships</a:t>
            </a:r>
            <a:endParaRPr lang="en-US" sz="1200" dirty="0"/>
          </a:p>
        </p:txBody>
      </p:sp>
      <p:sp>
        <p:nvSpPr>
          <p:cNvPr id="23" name="Shape 21"/>
          <p:cNvSpPr/>
          <p:nvPr/>
        </p:nvSpPr>
        <p:spPr>
          <a:xfrm>
            <a:off x="640080" y="3977640"/>
            <a:ext cx="3566160" cy="777240"/>
          </a:xfrm>
          <a:prstGeom prst="rect">
            <a:avLst/>
          </a:prstGeom>
          <a:solidFill>
            <a:srgbClr val="F1EBFA"/>
          </a:solidFill>
          <a:ln/>
        </p:spPr>
      </p:sp>
      <p:sp>
        <p:nvSpPr>
          <p:cNvPr id="24" name="Shape 22"/>
          <p:cNvSpPr/>
          <p:nvPr/>
        </p:nvSpPr>
        <p:spPr>
          <a:xfrm>
            <a:off x="640080" y="3977640"/>
            <a:ext cx="82296" cy="777240"/>
          </a:xfrm>
          <a:prstGeom prst="rect">
            <a:avLst/>
          </a:prstGeom>
          <a:solidFill>
            <a:srgbClr val="6731A1"/>
          </a:solidFill>
          <a:ln/>
        </p:spPr>
      </p:sp>
      <p:sp>
        <p:nvSpPr>
          <p:cNvPr id="25" name="Text 23"/>
          <p:cNvSpPr/>
          <p:nvPr/>
        </p:nvSpPr>
        <p:spPr>
          <a:xfrm>
            <a:off x="914400" y="3977640"/>
            <a:ext cx="3108960" cy="777240"/>
          </a:xfrm>
          <a:prstGeom prst="rect">
            <a:avLst/>
          </a:prstGeom>
          <a:noFill/>
          <a:ln/>
        </p:spPr>
        <p:txBody>
          <a:bodyPr wrap="square" rtlCol="0" anchor="ctr"/>
          <a:lstStyle/>
          <a:p>
            <a:pPr indent="0" marL="0">
              <a:lnSpc>
                <a:spcPts val="1400"/>
              </a:lnSpc>
              <a:buNone/>
            </a:pPr>
            <a:r>
              <a:rPr lang="en-US" sz="1200" b="1" dirty="0">
                <a:solidFill>
                  <a:srgbClr val="18131F"/>
                </a:solidFill>
                <a:latin typeface="Calibri" pitchFamily="34" charset="0"/>
                <a:ea typeface="Calibri" pitchFamily="34" charset="-122"/>
                <a:cs typeface="Calibri" pitchFamily="34" charset="-120"/>
              </a:rPr>
              <a:t>Mentorship Opportunities &amp; Successes</a:t>
            </a:r>
            <a:endParaRPr lang="en-US" sz="1200" dirty="0"/>
          </a:p>
        </p:txBody>
      </p:sp>
      <p:sp>
        <p:nvSpPr>
          <p:cNvPr id="26" name="Shape 24"/>
          <p:cNvSpPr/>
          <p:nvPr/>
        </p:nvSpPr>
        <p:spPr>
          <a:xfrm>
            <a:off x="4352544" y="3977640"/>
            <a:ext cx="3566160" cy="777240"/>
          </a:xfrm>
          <a:prstGeom prst="rect">
            <a:avLst/>
          </a:prstGeom>
          <a:solidFill>
            <a:srgbClr val="F1EBFA"/>
          </a:solidFill>
          <a:ln/>
        </p:spPr>
      </p:sp>
      <p:sp>
        <p:nvSpPr>
          <p:cNvPr id="27" name="Shape 25"/>
          <p:cNvSpPr/>
          <p:nvPr/>
        </p:nvSpPr>
        <p:spPr>
          <a:xfrm>
            <a:off x="4352544" y="3977640"/>
            <a:ext cx="82296" cy="777240"/>
          </a:xfrm>
          <a:prstGeom prst="rect">
            <a:avLst/>
          </a:prstGeom>
          <a:solidFill>
            <a:srgbClr val="6731A1"/>
          </a:solidFill>
          <a:ln/>
        </p:spPr>
      </p:sp>
      <p:sp>
        <p:nvSpPr>
          <p:cNvPr id="28" name="Text 26"/>
          <p:cNvSpPr/>
          <p:nvPr/>
        </p:nvSpPr>
        <p:spPr>
          <a:xfrm>
            <a:off x="4626864" y="3977640"/>
            <a:ext cx="3108960" cy="777240"/>
          </a:xfrm>
          <a:prstGeom prst="rect">
            <a:avLst/>
          </a:prstGeom>
          <a:noFill/>
          <a:ln/>
        </p:spPr>
        <p:txBody>
          <a:bodyPr wrap="square" rtlCol="0" anchor="ctr"/>
          <a:lstStyle/>
          <a:p>
            <a:pPr indent="0" marL="0">
              <a:lnSpc>
                <a:spcPts val="1400"/>
              </a:lnSpc>
              <a:buNone/>
            </a:pPr>
            <a:r>
              <a:rPr lang="en-US" sz="1200" b="1" dirty="0">
                <a:solidFill>
                  <a:srgbClr val="18131F"/>
                </a:solidFill>
                <a:latin typeface="Calibri" pitchFamily="34" charset="0"/>
                <a:ea typeface="Calibri" pitchFamily="34" charset="-122"/>
                <a:cs typeface="Calibri" pitchFamily="34" charset="-120"/>
              </a:rPr>
              <a:t>Succession Strategies</a:t>
            </a:r>
            <a:endParaRPr lang="en-US" sz="1200" dirty="0"/>
          </a:p>
        </p:txBody>
      </p:sp>
      <p:sp>
        <p:nvSpPr>
          <p:cNvPr id="29" name="Shape 27"/>
          <p:cNvSpPr/>
          <p:nvPr/>
        </p:nvSpPr>
        <p:spPr>
          <a:xfrm>
            <a:off x="8065008" y="3977640"/>
            <a:ext cx="3566160" cy="777240"/>
          </a:xfrm>
          <a:prstGeom prst="rect">
            <a:avLst/>
          </a:prstGeom>
          <a:solidFill>
            <a:srgbClr val="F1EBFA"/>
          </a:solidFill>
          <a:ln/>
        </p:spPr>
      </p:sp>
      <p:sp>
        <p:nvSpPr>
          <p:cNvPr id="30" name="Shape 28"/>
          <p:cNvSpPr/>
          <p:nvPr/>
        </p:nvSpPr>
        <p:spPr>
          <a:xfrm>
            <a:off x="8065008" y="3977640"/>
            <a:ext cx="82296" cy="777240"/>
          </a:xfrm>
          <a:prstGeom prst="rect">
            <a:avLst/>
          </a:prstGeom>
          <a:solidFill>
            <a:srgbClr val="6731A1"/>
          </a:solidFill>
          <a:ln/>
        </p:spPr>
      </p:sp>
      <p:sp>
        <p:nvSpPr>
          <p:cNvPr id="31" name="Text 29"/>
          <p:cNvSpPr/>
          <p:nvPr/>
        </p:nvSpPr>
        <p:spPr>
          <a:xfrm>
            <a:off x="8339328" y="3977640"/>
            <a:ext cx="3108960" cy="777240"/>
          </a:xfrm>
          <a:prstGeom prst="rect">
            <a:avLst/>
          </a:prstGeom>
          <a:noFill/>
          <a:ln/>
        </p:spPr>
        <p:txBody>
          <a:bodyPr wrap="square" rtlCol="0" anchor="ctr"/>
          <a:lstStyle/>
          <a:p>
            <a:pPr indent="0" marL="0">
              <a:lnSpc>
                <a:spcPts val="1400"/>
              </a:lnSpc>
              <a:buNone/>
            </a:pPr>
            <a:r>
              <a:rPr lang="en-US" sz="1200" b="1" dirty="0">
                <a:solidFill>
                  <a:srgbClr val="18131F"/>
                </a:solidFill>
                <a:latin typeface="Calibri" pitchFamily="34" charset="0"/>
                <a:ea typeface="Calibri" pitchFamily="34" charset="-122"/>
                <a:cs typeface="Calibri" pitchFamily="34" charset="-120"/>
              </a:rPr>
              <a:t>Youth &amp; Community Engagement</a:t>
            </a:r>
            <a:endParaRPr lang="en-US" sz="1200" dirty="0"/>
          </a:p>
        </p:txBody>
      </p:sp>
      <p:sp>
        <p:nvSpPr>
          <p:cNvPr id="32" name="Shape 30"/>
          <p:cNvSpPr/>
          <p:nvPr/>
        </p:nvSpPr>
        <p:spPr>
          <a:xfrm>
            <a:off x="640080" y="4892040"/>
            <a:ext cx="3566160" cy="777240"/>
          </a:xfrm>
          <a:prstGeom prst="rect">
            <a:avLst/>
          </a:prstGeom>
          <a:solidFill>
            <a:srgbClr val="F1EBFA"/>
          </a:solidFill>
          <a:ln/>
        </p:spPr>
      </p:sp>
      <p:sp>
        <p:nvSpPr>
          <p:cNvPr id="33" name="Shape 31"/>
          <p:cNvSpPr/>
          <p:nvPr/>
        </p:nvSpPr>
        <p:spPr>
          <a:xfrm>
            <a:off x="640080" y="4892040"/>
            <a:ext cx="82296" cy="777240"/>
          </a:xfrm>
          <a:prstGeom prst="rect">
            <a:avLst/>
          </a:prstGeom>
          <a:solidFill>
            <a:srgbClr val="6731A1"/>
          </a:solidFill>
          <a:ln/>
        </p:spPr>
      </p:sp>
      <p:sp>
        <p:nvSpPr>
          <p:cNvPr id="34" name="Text 32"/>
          <p:cNvSpPr/>
          <p:nvPr/>
        </p:nvSpPr>
        <p:spPr>
          <a:xfrm>
            <a:off x="914400" y="4892040"/>
            <a:ext cx="3108960" cy="777240"/>
          </a:xfrm>
          <a:prstGeom prst="rect">
            <a:avLst/>
          </a:prstGeom>
          <a:noFill/>
          <a:ln/>
        </p:spPr>
        <p:txBody>
          <a:bodyPr wrap="square" rtlCol="0" anchor="ctr"/>
          <a:lstStyle/>
          <a:p>
            <a:pPr indent="0" marL="0">
              <a:lnSpc>
                <a:spcPts val="1400"/>
              </a:lnSpc>
              <a:buNone/>
            </a:pPr>
            <a:r>
              <a:rPr lang="en-US" sz="1200" b="1" dirty="0">
                <a:solidFill>
                  <a:srgbClr val="18131F"/>
                </a:solidFill>
                <a:latin typeface="Calibri" pitchFamily="34" charset="0"/>
                <a:ea typeface="Calibri" pitchFamily="34" charset="-122"/>
                <a:cs typeface="Calibri" pitchFamily="34" charset="-120"/>
              </a:rPr>
              <a:t>Data Collection &amp; Case Management</a:t>
            </a:r>
            <a:endParaRPr lang="en-US" sz="1200" dirty="0"/>
          </a:p>
        </p:txBody>
      </p:sp>
      <p:sp>
        <p:nvSpPr>
          <p:cNvPr id="35" name="Shape 33"/>
          <p:cNvSpPr/>
          <p:nvPr/>
        </p:nvSpPr>
        <p:spPr>
          <a:xfrm>
            <a:off x="4352544" y="4892040"/>
            <a:ext cx="3566160" cy="777240"/>
          </a:xfrm>
          <a:prstGeom prst="rect">
            <a:avLst/>
          </a:prstGeom>
          <a:solidFill>
            <a:srgbClr val="F1EBFA"/>
          </a:solidFill>
          <a:ln/>
        </p:spPr>
      </p:sp>
      <p:sp>
        <p:nvSpPr>
          <p:cNvPr id="36" name="Shape 34"/>
          <p:cNvSpPr/>
          <p:nvPr/>
        </p:nvSpPr>
        <p:spPr>
          <a:xfrm>
            <a:off x="4352544" y="4892040"/>
            <a:ext cx="82296" cy="777240"/>
          </a:xfrm>
          <a:prstGeom prst="rect">
            <a:avLst/>
          </a:prstGeom>
          <a:solidFill>
            <a:srgbClr val="6731A1"/>
          </a:solidFill>
          <a:ln/>
        </p:spPr>
      </p:sp>
      <p:sp>
        <p:nvSpPr>
          <p:cNvPr id="37" name="Text 35"/>
          <p:cNvSpPr/>
          <p:nvPr/>
        </p:nvSpPr>
        <p:spPr>
          <a:xfrm>
            <a:off x="4626864" y="4892040"/>
            <a:ext cx="3108960" cy="777240"/>
          </a:xfrm>
          <a:prstGeom prst="rect">
            <a:avLst/>
          </a:prstGeom>
          <a:noFill/>
          <a:ln/>
        </p:spPr>
        <p:txBody>
          <a:bodyPr wrap="square" rtlCol="0" anchor="ctr"/>
          <a:lstStyle/>
          <a:p>
            <a:pPr indent="0" marL="0">
              <a:lnSpc>
                <a:spcPts val="1400"/>
              </a:lnSpc>
              <a:buNone/>
            </a:pPr>
            <a:r>
              <a:rPr lang="en-US" sz="1200" b="1" dirty="0">
                <a:solidFill>
                  <a:srgbClr val="18131F"/>
                </a:solidFill>
                <a:latin typeface="Calibri" pitchFamily="34" charset="0"/>
                <a:ea typeface="Calibri" pitchFamily="34" charset="-122"/>
                <a:cs typeface="Calibri" pitchFamily="34" charset="-120"/>
              </a:rPr>
              <a:t>Building Efficient Administration Systems</a:t>
            </a:r>
            <a:endParaRPr lang="en-US" sz="1200" dirty="0"/>
          </a:p>
        </p:txBody>
      </p:sp>
      <p:sp>
        <p:nvSpPr>
          <p:cNvPr id="38" name="Shape 36"/>
          <p:cNvSpPr/>
          <p:nvPr/>
        </p:nvSpPr>
        <p:spPr>
          <a:xfrm>
            <a:off x="8065008" y="4892040"/>
            <a:ext cx="3566160" cy="777240"/>
          </a:xfrm>
          <a:prstGeom prst="rect">
            <a:avLst/>
          </a:prstGeom>
          <a:solidFill>
            <a:srgbClr val="F1EBFA"/>
          </a:solidFill>
          <a:ln/>
        </p:spPr>
      </p:sp>
      <p:sp>
        <p:nvSpPr>
          <p:cNvPr id="39" name="Shape 37"/>
          <p:cNvSpPr/>
          <p:nvPr/>
        </p:nvSpPr>
        <p:spPr>
          <a:xfrm>
            <a:off x="8065008" y="4892040"/>
            <a:ext cx="82296" cy="777240"/>
          </a:xfrm>
          <a:prstGeom prst="rect">
            <a:avLst/>
          </a:prstGeom>
          <a:solidFill>
            <a:srgbClr val="6731A1"/>
          </a:solidFill>
          <a:ln/>
        </p:spPr>
      </p:sp>
      <p:sp>
        <p:nvSpPr>
          <p:cNvPr id="40" name="Text 38"/>
          <p:cNvSpPr/>
          <p:nvPr/>
        </p:nvSpPr>
        <p:spPr>
          <a:xfrm>
            <a:off x="8339328" y="4892040"/>
            <a:ext cx="3108960" cy="777240"/>
          </a:xfrm>
          <a:prstGeom prst="rect">
            <a:avLst/>
          </a:prstGeom>
          <a:noFill/>
          <a:ln/>
        </p:spPr>
        <p:txBody>
          <a:bodyPr wrap="square" rtlCol="0" anchor="ctr"/>
          <a:lstStyle/>
          <a:p>
            <a:pPr indent="0" marL="0">
              <a:lnSpc>
                <a:spcPts val="1400"/>
              </a:lnSpc>
              <a:buNone/>
            </a:pPr>
            <a:r>
              <a:rPr lang="en-US" sz="1200" b="1" dirty="0">
                <a:solidFill>
                  <a:srgbClr val="18131F"/>
                </a:solidFill>
                <a:latin typeface="Calibri" pitchFamily="34" charset="0"/>
                <a:ea typeface="Calibri" pitchFamily="34" charset="-122"/>
                <a:cs typeface="Calibri" pitchFamily="34" charset="-120"/>
              </a:rPr>
              <a:t>Indigenous Labour Market Initiative Advocacy</a:t>
            </a:r>
            <a:endParaRPr lang="en-US" sz="1200" dirty="0"/>
          </a:p>
        </p:txBody>
      </p:sp>
      <p:sp>
        <p:nvSpPr>
          <p:cNvPr id="41" name="Text 39"/>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8A7B9C"/>
                </a:solidFill>
                <a:latin typeface="Calibri" pitchFamily="34" charset="0"/>
                <a:ea typeface="Calibri" pitchFamily="34" charset="-122"/>
                <a:cs typeface="Calibri"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640080" y="502920"/>
            <a:ext cx="7315200" cy="365760"/>
          </a:xfrm>
          <a:prstGeom prst="rect">
            <a:avLst/>
          </a:prstGeom>
          <a:noFill/>
          <a:ln/>
        </p:spPr>
        <p:txBody>
          <a:bodyPr wrap="square" rtlCol="0" anchor="ctr"/>
          <a:lstStyle/>
          <a:p>
            <a:pPr indent="0" marL="0">
              <a:buNone/>
            </a:pPr>
            <a:r>
              <a:rPr lang="en-US" sz="1300" b="1" spc="100" kern="0" dirty="0">
                <a:solidFill>
                  <a:srgbClr val="C9A9EA"/>
                </a:solidFill>
                <a:latin typeface="Calibri" pitchFamily="34" charset="0"/>
                <a:ea typeface="Calibri" pitchFamily="34" charset="-122"/>
                <a:cs typeface="Calibri" pitchFamily="34" charset="-120"/>
              </a:rPr>
              <a:t>KEY TAKEAWAYS</a:t>
            </a:r>
            <a:endParaRPr lang="en-US" sz="1300" dirty="0"/>
          </a:p>
        </p:txBody>
      </p:sp>
      <p:sp>
        <p:nvSpPr>
          <p:cNvPr id="3" name="Text 1"/>
          <p:cNvSpPr/>
          <p:nvPr/>
        </p:nvSpPr>
        <p:spPr>
          <a:xfrm>
            <a:off x="640080" y="868680"/>
            <a:ext cx="10515600" cy="731520"/>
          </a:xfrm>
          <a:prstGeom prst="rect">
            <a:avLst/>
          </a:prstGeom>
          <a:noFill/>
          <a:ln/>
        </p:spPr>
        <p:txBody>
          <a:bodyPr wrap="square"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What Participants Leave With</a:t>
            </a:r>
            <a:endParaRPr lang="en-US" sz="3000" dirty="0"/>
          </a:p>
        </p:txBody>
      </p:sp>
      <p:sp>
        <p:nvSpPr>
          <p:cNvPr id="4" name="Shape 2"/>
          <p:cNvSpPr/>
          <p:nvPr/>
        </p:nvSpPr>
        <p:spPr>
          <a:xfrm>
            <a:off x="640080" y="1874520"/>
            <a:ext cx="457200" cy="457200"/>
          </a:xfrm>
          <a:prstGeom prst="ellipse">
            <a:avLst/>
          </a:prstGeom>
          <a:solidFill>
            <a:srgbClr val="6731A1"/>
          </a:solidFill>
          <a:ln/>
        </p:spPr>
      </p:sp>
      <p:sp>
        <p:nvSpPr>
          <p:cNvPr id="5" name="Text 3"/>
          <p:cNvSpPr/>
          <p:nvPr/>
        </p:nvSpPr>
        <p:spPr>
          <a:xfrm>
            <a:off x="640080" y="1874520"/>
            <a:ext cx="457200" cy="45720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t>
            </a:r>
            <a:endParaRPr lang="en-US" sz="1800" dirty="0"/>
          </a:p>
        </p:txBody>
      </p:sp>
      <p:sp>
        <p:nvSpPr>
          <p:cNvPr id="6" name="Text 4"/>
          <p:cNvSpPr/>
          <p:nvPr/>
        </p:nvSpPr>
        <p:spPr>
          <a:xfrm>
            <a:off x="1280160" y="1828800"/>
            <a:ext cx="4617720" cy="1097280"/>
          </a:xfrm>
          <a:prstGeom prst="rect">
            <a:avLst/>
          </a:prstGeom>
          <a:noFill/>
          <a:ln/>
        </p:spPr>
        <p:txBody>
          <a:bodyPr wrap="square" rtlCol="0" anchor="t"/>
          <a:lstStyle/>
          <a:p>
            <a:pPr indent="0" marL="0">
              <a:lnSpc>
                <a:spcPts val="1900"/>
              </a:lnSpc>
              <a:buNone/>
            </a:pPr>
            <a:r>
              <a:rPr lang="en-US" sz="1400" dirty="0">
                <a:solidFill>
                  <a:srgbClr val="F1EBFA"/>
                </a:solidFill>
                <a:latin typeface="Calibri" pitchFamily="34" charset="0"/>
                <a:ea typeface="Calibri" pitchFamily="34" charset="-122"/>
                <a:cs typeface="Calibri" pitchFamily="34" charset="-120"/>
              </a:rPr>
              <a:t>A proven skills-training and certification model</a:t>
            </a:r>
            <a:endParaRPr lang="en-US" sz="1400" dirty="0"/>
          </a:p>
        </p:txBody>
      </p:sp>
      <p:sp>
        <p:nvSpPr>
          <p:cNvPr id="7" name="Shape 5"/>
          <p:cNvSpPr/>
          <p:nvPr/>
        </p:nvSpPr>
        <p:spPr>
          <a:xfrm>
            <a:off x="6263640" y="1874520"/>
            <a:ext cx="457200" cy="457200"/>
          </a:xfrm>
          <a:prstGeom prst="ellipse">
            <a:avLst/>
          </a:prstGeom>
          <a:solidFill>
            <a:srgbClr val="6731A1"/>
          </a:solidFill>
          <a:ln/>
        </p:spPr>
      </p:sp>
      <p:sp>
        <p:nvSpPr>
          <p:cNvPr id="8" name="Text 6"/>
          <p:cNvSpPr/>
          <p:nvPr/>
        </p:nvSpPr>
        <p:spPr>
          <a:xfrm>
            <a:off x="6263640" y="1874520"/>
            <a:ext cx="457200" cy="45720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t>
            </a:r>
            <a:endParaRPr lang="en-US" sz="1800" dirty="0"/>
          </a:p>
        </p:txBody>
      </p:sp>
      <p:sp>
        <p:nvSpPr>
          <p:cNvPr id="9" name="Text 7"/>
          <p:cNvSpPr/>
          <p:nvPr/>
        </p:nvSpPr>
        <p:spPr>
          <a:xfrm>
            <a:off x="6903720" y="1828800"/>
            <a:ext cx="4617720" cy="1097280"/>
          </a:xfrm>
          <a:prstGeom prst="rect">
            <a:avLst/>
          </a:prstGeom>
          <a:noFill/>
          <a:ln/>
        </p:spPr>
        <p:txBody>
          <a:bodyPr wrap="square" rtlCol="0" anchor="t"/>
          <a:lstStyle/>
          <a:p>
            <a:pPr indent="0" marL="0">
              <a:lnSpc>
                <a:spcPts val="1900"/>
              </a:lnSpc>
              <a:buNone/>
            </a:pPr>
            <a:r>
              <a:rPr lang="en-US" sz="1400" dirty="0">
                <a:solidFill>
                  <a:srgbClr val="F1EBFA"/>
                </a:solidFill>
                <a:latin typeface="Calibri" pitchFamily="34" charset="0"/>
                <a:ea typeface="Calibri" pitchFamily="34" charset="-122"/>
                <a:cs typeface="Calibri" pitchFamily="34" charset="-120"/>
              </a:rPr>
              <a:t>A roadmap for integrating IIAB into ISET-funded programming</a:t>
            </a:r>
            <a:endParaRPr lang="en-US" sz="1400" dirty="0"/>
          </a:p>
        </p:txBody>
      </p:sp>
      <p:sp>
        <p:nvSpPr>
          <p:cNvPr id="10" name="Shape 8"/>
          <p:cNvSpPr/>
          <p:nvPr/>
        </p:nvSpPr>
        <p:spPr>
          <a:xfrm>
            <a:off x="640080" y="3291840"/>
            <a:ext cx="457200" cy="457200"/>
          </a:xfrm>
          <a:prstGeom prst="ellipse">
            <a:avLst/>
          </a:prstGeom>
          <a:solidFill>
            <a:srgbClr val="6731A1"/>
          </a:solidFill>
          <a:ln/>
        </p:spPr>
      </p:sp>
      <p:sp>
        <p:nvSpPr>
          <p:cNvPr id="11" name="Text 9"/>
          <p:cNvSpPr/>
          <p:nvPr/>
        </p:nvSpPr>
        <p:spPr>
          <a:xfrm>
            <a:off x="640080" y="3291840"/>
            <a:ext cx="457200" cy="45720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t>
            </a:r>
            <a:endParaRPr lang="en-US" sz="1800" dirty="0"/>
          </a:p>
        </p:txBody>
      </p:sp>
      <p:sp>
        <p:nvSpPr>
          <p:cNvPr id="12" name="Text 10"/>
          <p:cNvSpPr/>
          <p:nvPr/>
        </p:nvSpPr>
        <p:spPr>
          <a:xfrm>
            <a:off x="1280160" y="3246120"/>
            <a:ext cx="4617720" cy="1097280"/>
          </a:xfrm>
          <a:prstGeom prst="rect">
            <a:avLst/>
          </a:prstGeom>
          <a:noFill/>
          <a:ln/>
        </p:spPr>
        <p:txBody>
          <a:bodyPr wrap="square" rtlCol="0" anchor="t"/>
          <a:lstStyle/>
          <a:p>
            <a:pPr indent="0" marL="0">
              <a:lnSpc>
                <a:spcPts val="1900"/>
              </a:lnSpc>
              <a:buNone/>
            </a:pPr>
            <a:r>
              <a:rPr lang="en-US" sz="1400" dirty="0">
                <a:solidFill>
                  <a:srgbClr val="F1EBFA"/>
                </a:solidFill>
                <a:latin typeface="Calibri" pitchFamily="34" charset="0"/>
                <a:ea typeface="Calibri" pitchFamily="34" charset="-122"/>
                <a:cs typeface="Calibri" pitchFamily="34" charset="-120"/>
              </a:rPr>
              <a:t>Practical examples of AI/tech-enabled workforce training</a:t>
            </a:r>
            <a:endParaRPr lang="en-US" sz="1400" dirty="0"/>
          </a:p>
        </p:txBody>
      </p:sp>
      <p:sp>
        <p:nvSpPr>
          <p:cNvPr id="13" name="Shape 11"/>
          <p:cNvSpPr/>
          <p:nvPr/>
        </p:nvSpPr>
        <p:spPr>
          <a:xfrm>
            <a:off x="6263640" y="3291840"/>
            <a:ext cx="457200" cy="457200"/>
          </a:xfrm>
          <a:prstGeom prst="ellipse">
            <a:avLst/>
          </a:prstGeom>
          <a:solidFill>
            <a:srgbClr val="6731A1"/>
          </a:solidFill>
          <a:ln/>
        </p:spPr>
      </p:sp>
      <p:sp>
        <p:nvSpPr>
          <p:cNvPr id="14" name="Text 12"/>
          <p:cNvSpPr/>
          <p:nvPr/>
        </p:nvSpPr>
        <p:spPr>
          <a:xfrm>
            <a:off x="6263640" y="3291840"/>
            <a:ext cx="457200" cy="45720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t>
            </a:r>
            <a:endParaRPr lang="en-US" sz="1800" dirty="0"/>
          </a:p>
        </p:txBody>
      </p:sp>
      <p:sp>
        <p:nvSpPr>
          <p:cNvPr id="15" name="Text 13"/>
          <p:cNvSpPr/>
          <p:nvPr/>
        </p:nvSpPr>
        <p:spPr>
          <a:xfrm>
            <a:off x="6903720" y="3246120"/>
            <a:ext cx="4617720" cy="1097280"/>
          </a:xfrm>
          <a:prstGeom prst="rect">
            <a:avLst/>
          </a:prstGeom>
          <a:noFill/>
          <a:ln/>
        </p:spPr>
        <p:txBody>
          <a:bodyPr wrap="square" rtlCol="0" anchor="t"/>
          <a:lstStyle/>
          <a:p>
            <a:pPr indent="0" marL="0">
              <a:lnSpc>
                <a:spcPts val="1900"/>
              </a:lnSpc>
              <a:buNone/>
            </a:pPr>
            <a:r>
              <a:rPr lang="en-US" sz="1400" dirty="0">
                <a:solidFill>
                  <a:srgbClr val="F1EBFA"/>
                </a:solidFill>
                <a:latin typeface="Calibri" pitchFamily="34" charset="0"/>
                <a:ea typeface="Calibri" pitchFamily="34" charset="-122"/>
                <a:cs typeface="Calibri" pitchFamily="34" charset="-120"/>
              </a:rPr>
              <a:t>Career pathways spanning housing, infrastructure, insurance, and capital planning</a:t>
            </a:r>
            <a:endParaRPr lang="en-US" sz="1400" dirty="0"/>
          </a:p>
        </p:txBody>
      </p:sp>
      <p:sp>
        <p:nvSpPr>
          <p:cNvPr id="16" name="Shape 14"/>
          <p:cNvSpPr/>
          <p:nvPr/>
        </p:nvSpPr>
        <p:spPr>
          <a:xfrm>
            <a:off x="640080" y="4709160"/>
            <a:ext cx="457200" cy="457200"/>
          </a:xfrm>
          <a:prstGeom prst="ellipse">
            <a:avLst/>
          </a:prstGeom>
          <a:solidFill>
            <a:srgbClr val="6731A1"/>
          </a:solidFill>
          <a:ln/>
        </p:spPr>
      </p:sp>
      <p:sp>
        <p:nvSpPr>
          <p:cNvPr id="17" name="Text 15"/>
          <p:cNvSpPr/>
          <p:nvPr/>
        </p:nvSpPr>
        <p:spPr>
          <a:xfrm>
            <a:off x="640080" y="4709160"/>
            <a:ext cx="457200" cy="45720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t>
            </a:r>
            <a:endParaRPr lang="en-US" sz="1800" dirty="0"/>
          </a:p>
        </p:txBody>
      </p:sp>
      <p:sp>
        <p:nvSpPr>
          <p:cNvPr id="18" name="Text 16"/>
          <p:cNvSpPr/>
          <p:nvPr/>
        </p:nvSpPr>
        <p:spPr>
          <a:xfrm>
            <a:off x="1280160" y="4663440"/>
            <a:ext cx="4617720" cy="1097280"/>
          </a:xfrm>
          <a:prstGeom prst="rect">
            <a:avLst/>
          </a:prstGeom>
          <a:noFill/>
          <a:ln/>
        </p:spPr>
        <p:txBody>
          <a:bodyPr wrap="square" rtlCol="0" anchor="t"/>
          <a:lstStyle/>
          <a:p>
            <a:pPr indent="0" marL="0">
              <a:lnSpc>
                <a:spcPts val="1900"/>
              </a:lnSpc>
              <a:buNone/>
            </a:pPr>
            <a:r>
              <a:rPr lang="en-US" sz="1400" dirty="0">
                <a:solidFill>
                  <a:srgbClr val="F1EBFA"/>
                </a:solidFill>
                <a:latin typeface="Calibri" pitchFamily="34" charset="0"/>
                <a:ea typeface="Calibri" pitchFamily="34" charset="-122"/>
                <a:cs typeface="Calibri" pitchFamily="34" charset="-120"/>
              </a:rPr>
              <a:t>Tools to build local employment instead of relying on outside contractors</a:t>
            </a:r>
            <a:endParaRPr lang="en-US" sz="1400" dirty="0"/>
          </a:p>
        </p:txBody>
      </p:sp>
      <p:sp>
        <p:nvSpPr>
          <p:cNvPr id="19" name="Shape 17"/>
          <p:cNvSpPr/>
          <p:nvPr/>
        </p:nvSpPr>
        <p:spPr>
          <a:xfrm>
            <a:off x="6263640" y="4709160"/>
            <a:ext cx="457200" cy="457200"/>
          </a:xfrm>
          <a:prstGeom prst="ellipse">
            <a:avLst/>
          </a:prstGeom>
          <a:solidFill>
            <a:srgbClr val="6731A1"/>
          </a:solidFill>
          <a:ln/>
        </p:spPr>
      </p:sp>
      <p:sp>
        <p:nvSpPr>
          <p:cNvPr id="20" name="Text 18"/>
          <p:cNvSpPr/>
          <p:nvPr/>
        </p:nvSpPr>
        <p:spPr>
          <a:xfrm>
            <a:off x="6263640" y="4709160"/>
            <a:ext cx="457200" cy="45720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a:t>
            </a:r>
            <a:endParaRPr lang="en-US" sz="1800" dirty="0"/>
          </a:p>
        </p:txBody>
      </p:sp>
      <p:sp>
        <p:nvSpPr>
          <p:cNvPr id="21" name="Text 19"/>
          <p:cNvSpPr/>
          <p:nvPr/>
        </p:nvSpPr>
        <p:spPr>
          <a:xfrm>
            <a:off x="6903720" y="4663440"/>
            <a:ext cx="4617720" cy="1097280"/>
          </a:xfrm>
          <a:prstGeom prst="rect">
            <a:avLst/>
          </a:prstGeom>
          <a:noFill/>
          <a:ln/>
        </p:spPr>
        <p:txBody>
          <a:bodyPr wrap="square" rtlCol="0" anchor="t"/>
          <a:lstStyle/>
          <a:p>
            <a:pPr indent="0" marL="0">
              <a:lnSpc>
                <a:spcPts val="1900"/>
              </a:lnSpc>
              <a:buNone/>
            </a:pPr>
            <a:r>
              <a:rPr lang="en-US" sz="1400" dirty="0">
                <a:solidFill>
                  <a:srgbClr val="F1EBFA"/>
                </a:solidFill>
                <a:latin typeface="Calibri" pitchFamily="34" charset="0"/>
                <a:ea typeface="Calibri" pitchFamily="34" charset="-122"/>
                <a:cs typeface="Calibri" pitchFamily="34" charset="-120"/>
              </a:rPr>
              <a:t>A framework connecting training, employment, and entrepreneurship under Indigenous ownership</a:t>
            </a:r>
            <a:endParaRPr lang="en-US" sz="1400" dirty="0"/>
          </a:p>
        </p:txBody>
      </p:sp>
      <p:sp>
        <p:nvSpPr>
          <p:cNvPr id="22" name="Text 20"/>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A497B5"/>
                </a:solidFill>
                <a:latin typeface="Calibri" pitchFamily="34" charset="0"/>
                <a:ea typeface="Calibri" pitchFamily="34" charset="-122"/>
                <a:cs typeface="Calibri"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6731A1"/>
        </a:solidFill>
      </p:bgPr>
    </p:bg>
    <p:spTree>
      <p:nvGrpSpPr>
        <p:cNvPr id="1" name=""/>
        <p:cNvGrpSpPr/>
        <p:nvPr/>
      </p:nvGrpSpPr>
      <p:grpSpPr>
        <a:xfrm>
          <a:off x="0" y="0"/>
          <a:ext cx="0" cy="0"/>
          <a:chOff x="0" y="0"/>
          <a:chExt cx="0" cy="0"/>
        </a:xfrm>
      </p:grpSpPr>
      <p:sp>
        <p:nvSpPr>
          <p:cNvPr id="2" name="Text 0"/>
          <p:cNvSpPr/>
          <p:nvPr/>
        </p:nvSpPr>
        <p:spPr>
          <a:xfrm>
            <a:off x="640080" y="502920"/>
            <a:ext cx="10332720" cy="365760"/>
          </a:xfrm>
          <a:prstGeom prst="rect">
            <a:avLst/>
          </a:prstGeom>
          <a:noFill/>
          <a:ln/>
        </p:spPr>
        <p:txBody>
          <a:bodyPr wrap="square" rtlCol="0" anchor="ctr"/>
          <a:lstStyle/>
          <a:p>
            <a:pPr indent="0" marL="0">
              <a:buNone/>
            </a:pPr>
            <a:r>
              <a:rPr lang="en-US" sz="1300" b="1" spc="100" kern="0" dirty="0">
                <a:solidFill>
                  <a:srgbClr val="F1EBFA"/>
                </a:solidFill>
                <a:latin typeface="Calibri" pitchFamily="34" charset="0"/>
                <a:ea typeface="Calibri" pitchFamily="34" charset="-122"/>
                <a:cs typeface="Calibri" pitchFamily="34" charset="-120"/>
              </a:rPr>
              <a:t>QUESTIONS, DISCUSSION &amp; NEXT STEPS</a:t>
            </a:r>
            <a:endParaRPr lang="en-US" sz="1300" dirty="0"/>
          </a:p>
        </p:txBody>
      </p:sp>
      <p:sp>
        <p:nvSpPr>
          <p:cNvPr id="3" name="Text 1"/>
          <p:cNvSpPr/>
          <p:nvPr/>
        </p:nvSpPr>
        <p:spPr>
          <a:xfrm>
            <a:off x="640080" y="868680"/>
            <a:ext cx="10698480" cy="822960"/>
          </a:xfrm>
          <a:prstGeom prst="rect">
            <a:avLst/>
          </a:prstGeom>
          <a:noFill/>
          <a:ln/>
        </p:spPr>
        <p:txBody>
          <a:bodyPr wrap="square" rtlCol="0" anchor="ctr"/>
          <a:lstStyle/>
          <a:p>
            <a:pPr indent="0" marL="0">
              <a:buNone/>
            </a:pPr>
            <a:r>
              <a:rPr lang="en-US" sz="2700" b="1" dirty="0">
                <a:solidFill>
                  <a:srgbClr val="FFFFFF"/>
                </a:solidFill>
                <a:latin typeface="Cambria" pitchFamily="34" charset="0"/>
                <a:ea typeface="Cambria" pitchFamily="34" charset="-122"/>
                <a:cs typeface="Cambria" pitchFamily="34" charset="-120"/>
              </a:rPr>
              <a:t>From Skills Training to Full Economic Ownership</a:t>
            </a:r>
            <a:endParaRPr lang="en-US" sz="2700" dirty="0"/>
          </a:p>
        </p:txBody>
      </p:sp>
      <p:sp>
        <p:nvSpPr>
          <p:cNvPr id="4" name="Shape 2"/>
          <p:cNvSpPr/>
          <p:nvPr/>
        </p:nvSpPr>
        <p:spPr>
          <a:xfrm>
            <a:off x="640080" y="1874520"/>
            <a:ext cx="384048" cy="384048"/>
          </a:xfrm>
          <a:prstGeom prst="ellipse">
            <a:avLst/>
          </a:prstGeom>
          <a:solidFill>
            <a:srgbClr val="000000"/>
          </a:solidFill>
          <a:ln/>
        </p:spPr>
      </p:sp>
      <p:sp>
        <p:nvSpPr>
          <p:cNvPr id="5" name="Text 3"/>
          <p:cNvSpPr/>
          <p:nvPr/>
        </p:nvSpPr>
        <p:spPr>
          <a:xfrm>
            <a:off x="640080" y="1874520"/>
            <a:ext cx="384048" cy="384048"/>
          </a:xfrm>
          <a:prstGeom prst="rect">
            <a:avLst/>
          </a:prstGeom>
          <a:noFill/>
          <a:ln/>
        </p:spPr>
        <p:txBody>
          <a:bodyPr wrap="square"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a:t>
            </a:r>
            <a:endParaRPr lang="en-US" sz="1600" dirty="0"/>
          </a:p>
        </p:txBody>
      </p:sp>
      <p:sp>
        <p:nvSpPr>
          <p:cNvPr id="6" name="Text 4"/>
          <p:cNvSpPr/>
          <p:nvPr/>
        </p:nvSpPr>
        <p:spPr>
          <a:xfrm>
            <a:off x="1188720" y="1828800"/>
            <a:ext cx="9875520" cy="502920"/>
          </a:xfrm>
          <a:prstGeom prst="rect">
            <a:avLst/>
          </a:prstGeom>
          <a:noFill/>
          <a:ln/>
        </p:spPr>
        <p:txBody>
          <a:bodyPr wrap="square" rtlCol="0" anchor="ctr"/>
          <a:lstStyle/>
          <a:p>
            <a:pPr indent="0" marL="0">
              <a:lnSpc>
                <a:spcPts val="1800"/>
              </a:lnSpc>
              <a:buNone/>
            </a:pPr>
            <a:r>
              <a:rPr lang="en-US" sz="1400" dirty="0">
                <a:solidFill>
                  <a:srgbClr val="FFFFFF"/>
                </a:solidFill>
                <a:latin typeface="Calibri" pitchFamily="34" charset="0"/>
                <a:ea typeface="Calibri" pitchFamily="34" charset="-122"/>
                <a:cs typeface="Calibri" pitchFamily="34" charset="-120"/>
              </a:rPr>
              <a:t>Bring an IIAB demonstration or pilot cohort to your Nation</a:t>
            </a:r>
            <a:endParaRPr lang="en-US" sz="1400" dirty="0"/>
          </a:p>
        </p:txBody>
      </p:sp>
      <p:sp>
        <p:nvSpPr>
          <p:cNvPr id="7" name="Shape 5"/>
          <p:cNvSpPr/>
          <p:nvPr/>
        </p:nvSpPr>
        <p:spPr>
          <a:xfrm>
            <a:off x="640080" y="2468880"/>
            <a:ext cx="384048" cy="384048"/>
          </a:xfrm>
          <a:prstGeom prst="ellipse">
            <a:avLst/>
          </a:prstGeom>
          <a:solidFill>
            <a:srgbClr val="000000"/>
          </a:solidFill>
          <a:ln/>
        </p:spPr>
      </p:sp>
      <p:sp>
        <p:nvSpPr>
          <p:cNvPr id="8" name="Text 6"/>
          <p:cNvSpPr/>
          <p:nvPr/>
        </p:nvSpPr>
        <p:spPr>
          <a:xfrm>
            <a:off x="640080" y="2468880"/>
            <a:ext cx="384048" cy="384048"/>
          </a:xfrm>
          <a:prstGeom prst="rect">
            <a:avLst/>
          </a:prstGeom>
          <a:noFill/>
          <a:ln/>
        </p:spPr>
        <p:txBody>
          <a:bodyPr wrap="square"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a:t>
            </a:r>
            <a:endParaRPr lang="en-US" sz="1600" dirty="0"/>
          </a:p>
        </p:txBody>
      </p:sp>
      <p:sp>
        <p:nvSpPr>
          <p:cNvPr id="9" name="Text 7"/>
          <p:cNvSpPr/>
          <p:nvPr/>
        </p:nvSpPr>
        <p:spPr>
          <a:xfrm>
            <a:off x="1188720" y="2423160"/>
            <a:ext cx="9875520" cy="502920"/>
          </a:xfrm>
          <a:prstGeom prst="rect">
            <a:avLst/>
          </a:prstGeom>
          <a:noFill/>
          <a:ln/>
        </p:spPr>
        <p:txBody>
          <a:bodyPr wrap="square" rtlCol="0" anchor="ctr"/>
          <a:lstStyle/>
          <a:p>
            <a:pPr indent="0" marL="0">
              <a:lnSpc>
                <a:spcPts val="1800"/>
              </a:lnSpc>
              <a:buNone/>
            </a:pPr>
            <a:r>
              <a:rPr lang="en-US" sz="1400" dirty="0">
                <a:solidFill>
                  <a:srgbClr val="FFFFFF"/>
                </a:solidFill>
                <a:latin typeface="Calibri" pitchFamily="34" charset="0"/>
                <a:ea typeface="Calibri" pitchFamily="34" charset="-122"/>
                <a:cs typeface="Calibri" pitchFamily="34" charset="-120"/>
              </a:rPr>
              <a:t>Explore how IIAB fits within your existing ISET-funded programming</a:t>
            </a:r>
            <a:endParaRPr lang="en-US" sz="1400" dirty="0"/>
          </a:p>
        </p:txBody>
      </p:sp>
      <p:sp>
        <p:nvSpPr>
          <p:cNvPr id="10" name="Shape 8"/>
          <p:cNvSpPr/>
          <p:nvPr/>
        </p:nvSpPr>
        <p:spPr>
          <a:xfrm>
            <a:off x="640080" y="3063240"/>
            <a:ext cx="384048" cy="384048"/>
          </a:xfrm>
          <a:prstGeom prst="ellipse">
            <a:avLst/>
          </a:prstGeom>
          <a:solidFill>
            <a:srgbClr val="000000"/>
          </a:solidFill>
          <a:ln/>
        </p:spPr>
      </p:sp>
      <p:sp>
        <p:nvSpPr>
          <p:cNvPr id="11" name="Text 9"/>
          <p:cNvSpPr/>
          <p:nvPr/>
        </p:nvSpPr>
        <p:spPr>
          <a:xfrm>
            <a:off x="640080" y="3063240"/>
            <a:ext cx="384048" cy="384048"/>
          </a:xfrm>
          <a:prstGeom prst="rect">
            <a:avLst/>
          </a:prstGeom>
          <a:noFill/>
          <a:ln/>
        </p:spPr>
        <p:txBody>
          <a:bodyPr wrap="square"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a:t>
            </a:r>
            <a:endParaRPr lang="en-US" sz="1600" dirty="0"/>
          </a:p>
        </p:txBody>
      </p:sp>
      <p:sp>
        <p:nvSpPr>
          <p:cNvPr id="12" name="Text 10"/>
          <p:cNvSpPr/>
          <p:nvPr/>
        </p:nvSpPr>
        <p:spPr>
          <a:xfrm>
            <a:off x="1188720" y="3017520"/>
            <a:ext cx="9875520" cy="502920"/>
          </a:xfrm>
          <a:prstGeom prst="rect">
            <a:avLst/>
          </a:prstGeom>
          <a:noFill/>
          <a:ln/>
        </p:spPr>
        <p:txBody>
          <a:bodyPr wrap="square" rtlCol="0" anchor="ctr"/>
          <a:lstStyle/>
          <a:p>
            <a:pPr indent="0" marL="0">
              <a:lnSpc>
                <a:spcPts val="1800"/>
              </a:lnSpc>
              <a:buNone/>
            </a:pPr>
            <a:r>
              <a:rPr lang="en-US" sz="1400" dirty="0">
                <a:solidFill>
                  <a:srgbClr val="FFFFFF"/>
                </a:solidFill>
                <a:latin typeface="Calibri" pitchFamily="34" charset="0"/>
                <a:ea typeface="Calibri" pitchFamily="34" charset="-122"/>
                <a:cs typeface="Calibri" pitchFamily="34" charset="-120"/>
              </a:rPr>
              <a:t>Connect graduates to Knight Myers Foundation scholarships and business incubation</a:t>
            </a:r>
            <a:endParaRPr lang="en-US" sz="1400" dirty="0"/>
          </a:p>
        </p:txBody>
      </p:sp>
      <p:sp>
        <p:nvSpPr>
          <p:cNvPr id="13" name="Shape 11"/>
          <p:cNvSpPr/>
          <p:nvPr/>
        </p:nvSpPr>
        <p:spPr>
          <a:xfrm>
            <a:off x="640080" y="3794760"/>
            <a:ext cx="10908792" cy="2331720"/>
          </a:xfrm>
          <a:prstGeom prst="rect">
            <a:avLst/>
          </a:prstGeom>
          <a:solidFill>
            <a:srgbClr val="000000"/>
          </a:solidFill>
          <a:ln/>
        </p:spPr>
      </p:sp>
      <p:sp>
        <p:nvSpPr>
          <p:cNvPr id="14" name="Text 12"/>
          <p:cNvSpPr/>
          <p:nvPr/>
        </p:nvSpPr>
        <p:spPr>
          <a:xfrm>
            <a:off x="1005840" y="4069080"/>
            <a:ext cx="5486400" cy="457200"/>
          </a:xfrm>
          <a:prstGeom prst="rect">
            <a:avLst/>
          </a:prstGeom>
          <a:noFill/>
          <a:ln/>
        </p:spPr>
        <p:txBody>
          <a:bodyPr wrap="square"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Stan Knight</a:t>
            </a:r>
            <a:endParaRPr lang="en-US" sz="1900" dirty="0"/>
          </a:p>
        </p:txBody>
      </p:sp>
      <p:sp>
        <p:nvSpPr>
          <p:cNvPr id="15" name="Text 13"/>
          <p:cNvSpPr/>
          <p:nvPr/>
        </p:nvSpPr>
        <p:spPr>
          <a:xfrm>
            <a:off x="1005840" y="4507992"/>
            <a:ext cx="5486400" cy="365760"/>
          </a:xfrm>
          <a:prstGeom prst="rect">
            <a:avLst/>
          </a:prstGeom>
          <a:noFill/>
          <a:ln/>
        </p:spPr>
        <p:txBody>
          <a:bodyPr wrap="square" rtlCol="0" anchor="ctr"/>
          <a:lstStyle/>
          <a:p>
            <a:pPr indent="0" marL="0">
              <a:buNone/>
            </a:pPr>
            <a:r>
              <a:rPr lang="en-US" sz="1250" dirty="0">
                <a:solidFill>
                  <a:srgbClr val="C9A9EA"/>
                </a:solidFill>
                <a:latin typeface="Calibri" pitchFamily="34" charset="0"/>
                <a:ea typeface="Calibri" pitchFamily="34" charset="-122"/>
                <a:cs typeface="Calibri" pitchFamily="34" charset="-120"/>
              </a:rPr>
              <a:t>Founder &amp; Owner, Zachary Knight Enterprises</a:t>
            </a:r>
            <a:endParaRPr lang="en-US" sz="1250" dirty="0"/>
          </a:p>
        </p:txBody>
      </p:sp>
      <p:sp>
        <p:nvSpPr>
          <p:cNvPr id="16" name="Text 14"/>
          <p:cNvSpPr/>
          <p:nvPr/>
        </p:nvSpPr>
        <p:spPr>
          <a:xfrm>
            <a:off x="1005840" y="4937760"/>
            <a:ext cx="6675120" cy="1051560"/>
          </a:xfrm>
          <a:prstGeom prst="rect">
            <a:avLst/>
          </a:prstGeom>
          <a:noFill/>
          <a:ln/>
        </p:spPr>
        <p:txBody>
          <a:bodyPr wrap="square" rtlCol="0" anchor="ctr"/>
          <a:lstStyle/>
          <a:p>
            <a:pPr indent="0" marL="0">
              <a:lnSpc>
                <a:spcPts val="2200"/>
              </a:lnSpc>
              <a:buNone/>
            </a:pPr>
            <a:r>
              <a:rPr lang="en-US" sz="1250" b="1" dirty="0">
                <a:solidFill>
                  <a:srgbClr val="C9A9EA"/>
                </a:solidFill>
                <a:latin typeface="Calibri" pitchFamily="34" charset="0"/>
                <a:ea typeface="Calibri" pitchFamily="34" charset="-122"/>
                <a:cs typeface="Calibri" pitchFamily="34" charset="-120"/>
              </a:rPr>
              <a:t>Phone:  </a:t>
            </a:r>
            <a:pPr indent="0" marL="0">
              <a:lnSpc>
                <a:spcPts val="2200"/>
              </a:lnSpc>
              <a:buNone/>
            </a:pPr>
            <a:r>
              <a:rPr lang="en-US" sz="1250" dirty="0">
                <a:solidFill>
                  <a:srgbClr val="F1EBFA"/>
                </a:solidFill>
                <a:latin typeface="Calibri" pitchFamily="34" charset="0"/>
                <a:ea typeface="Calibri" pitchFamily="34" charset="-122"/>
                <a:cs typeface="Calibri" pitchFamily="34" charset="-120"/>
              </a:rPr>
              <a:t>204-441-1025
</a:t>
            </a:r>
            <a:pPr indent="0" marL="0">
              <a:lnSpc>
                <a:spcPts val="2200"/>
              </a:lnSpc>
              <a:buNone/>
            </a:pPr>
            <a:r>
              <a:rPr lang="en-US" sz="1250" b="1" dirty="0">
                <a:solidFill>
                  <a:srgbClr val="C9A9EA"/>
                </a:solidFill>
                <a:latin typeface="Calibri" pitchFamily="34" charset="0"/>
                <a:ea typeface="Calibri" pitchFamily="34" charset="-122"/>
                <a:cs typeface="Calibri" pitchFamily="34" charset="-120"/>
              </a:rPr>
              <a:t>Email:  </a:t>
            </a:r>
            <a:pPr indent="0" marL="0">
              <a:lnSpc>
                <a:spcPts val="2200"/>
              </a:lnSpc>
              <a:buNone/>
            </a:pPr>
            <a:r>
              <a:rPr lang="en-US" sz="1250" dirty="0">
                <a:solidFill>
                  <a:srgbClr val="F1EBFA"/>
                </a:solidFill>
                <a:latin typeface="Calibri" pitchFamily="34" charset="0"/>
                <a:ea typeface="Calibri" pitchFamily="34" charset="-122"/>
                <a:cs typeface="Calibri" pitchFamily="34" charset="-120"/>
              </a:rPr>
              <a:t>stan@zke.ca
</a:t>
            </a:r>
            <a:pPr indent="0" marL="0">
              <a:lnSpc>
                <a:spcPts val="2200"/>
              </a:lnSpc>
              <a:buNone/>
            </a:pPr>
            <a:r>
              <a:rPr lang="en-US" sz="1250" b="1" dirty="0">
                <a:solidFill>
                  <a:srgbClr val="C9A9EA"/>
                </a:solidFill>
                <a:latin typeface="Calibri" pitchFamily="34" charset="0"/>
                <a:ea typeface="Calibri" pitchFamily="34" charset="-122"/>
                <a:cs typeface="Calibri" pitchFamily="34" charset="-120"/>
              </a:rPr>
              <a:t>Website:  </a:t>
            </a:r>
            <a:pPr indent="0" marL="0">
              <a:lnSpc>
                <a:spcPts val="2200"/>
              </a:lnSpc>
              <a:buNone/>
            </a:pPr>
            <a:r>
              <a:rPr lang="en-US" sz="1250" dirty="0">
                <a:solidFill>
                  <a:srgbClr val="F1EBFA"/>
                </a:solidFill>
                <a:latin typeface="Calibri" pitchFamily="34" charset="0"/>
                <a:ea typeface="Calibri" pitchFamily="34" charset="-122"/>
                <a:cs typeface="Calibri" pitchFamily="34" charset="-120"/>
              </a:rPr>
              <a:t>zacharyknightenterprises.com</a:t>
            </a:r>
            <a:endParaRPr lang="en-US" sz="1250" dirty="0"/>
          </a:p>
        </p:txBody>
      </p:sp>
      <p:pic>
        <p:nvPicPr>
          <p:cNvPr id="17" name="Image 0" descr="/home/claude/work/unpacked/ppt/media/image3.png">    </p:cNvPr>
          <p:cNvPicPr>
            <a:picLocks noChangeAspect="1"/>
          </p:cNvPicPr>
          <p:nvPr/>
        </p:nvPicPr>
        <p:blipFill>
          <a:blip r:embed="rId1"/>
          <a:stretch>
            <a:fillRect/>
          </a:stretch>
        </p:blipFill>
        <p:spPr>
          <a:xfrm>
            <a:off x="8732520" y="4023360"/>
            <a:ext cx="2148840" cy="1920240"/>
          </a:xfrm>
          <a:prstGeom prst="rect">
            <a:avLst/>
          </a:prstGeom>
        </p:spPr>
      </p:pic>
      <p:sp>
        <p:nvSpPr>
          <p:cNvPr id="18" name="Text 15"/>
          <p:cNvSpPr/>
          <p:nvPr/>
        </p:nvSpPr>
        <p:spPr>
          <a:xfrm>
            <a:off x="11368735" y="6400800"/>
            <a:ext cx="548640" cy="320040"/>
          </a:xfrm>
          <a:prstGeom prst="rect">
            <a:avLst/>
          </a:prstGeom>
          <a:noFill/>
          <a:ln/>
        </p:spPr>
        <p:txBody>
          <a:bodyPr wrap="square" rtlCol="0" anchor="ctr"/>
          <a:lstStyle/>
          <a:p>
            <a:pPr algn="r" indent="0" marL="0">
              <a:buNone/>
            </a:pPr>
            <a:r>
              <a:rPr lang="en-US" sz="1000" dirty="0">
                <a:solidFill>
                  <a:srgbClr val="A497B5"/>
                </a:solidFill>
                <a:latin typeface="Calibri" pitchFamily="34" charset="0"/>
                <a:ea typeface="Calibri" pitchFamily="34" charset="-122"/>
                <a:cs typeface="Calibri" pitchFamily="34" charset="-120"/>
              </a:rPr>
              <a:t>21</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74CC97AA772A4383538B2353C0F388" ma:contentTypeVersion="13" ma:contentTypeDescription="Create a new document." ma:contentTypeScope="" ma:versionID="62094bdac98ed62c19c7f702106a9e67">
  <xsd:schema xmlns:xsd="http://www.w3.org/2001/XMLSchema" xmlns:xs="http://www.w3.org/2001/XMLSchema" xmlns:p="http://schemas.microsoft.com/office/2006/metadata/properties" xmlns:ns2="e9def252-6fe3-4071-8eb2-1550b3f78e59" xmlns:ns3="0ff7e266-2ab9-42db-9f1f-a1516d6a748e" targetNamespace="http://schemas.microsoft.com/office/2006/metadata/properties" ma:root="true" ma:fieldsID="dccb9a12347b199e4b91df63d2c58624" ns2:_="" ns3:_="">
    <xsd:import namespace="e9def252-6fe3-4071-8eb2-1550b3f78e59"/>
    <xsd:import namespace="0ff7e266-2ab9-42db-9f1f-a1516d6a748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def252-6fe3-4071-8eb2-1550b3f78e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a47a1fa-2338-4024-beb4-812ea17b0801"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f7e266-2ab9-42db-9f1f-a1516d6a748e"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47e9341-40ff-4231-9cdb-6f7bb2c0e7ef}" ma:internalName="TaxCatchAll" ma:showField="CatchAllData" ma:web="0ff7e266-2ab9-42db-9f1f-a1516d6a74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ff7e266-2ab9-42db-9f1f-a1516d6a748e" xsi:nil="true"/>
    <lcf76f155ced4ddcb4097134ff3c332f xmlns="e9def252-6fe3-4071-8eb2-1550b3f78e5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997D4DE-5EB2-461F-A559-A92F0933AED3}"/>
</file>

<file path=customXml/itemProps2.xml><?xml version="1.0" encoding="utf-8"?>
<ds:datastoreItem xmlns:ds="http://schemas.openxmlformats.org/officeDocument/2006/customXml" ds:itemID="{31EDD09F-ABE6-41C7-AF88-25834A424F8C}"/>
</file>

<file path=customXml/itemProps3.xml><?xml version="1.0" encoding="utf-8"?>
<ds:datastoreItem xmlns:ds="http://schemas.openxmlformats.org/officeDocument/2006/customXml" ds:itemID="{CEE7BAE4-7DB4-445B-83F3-59A2C137A503}"/>
</file>

<file path=docProps/app.xml><?xml version="1.0" encoding="utf-8"?>
<Properties xmlns="http://schemas.openxmlformats.org/officeDocument/2006/extended-properties" xmlns:vt="http://schemas.openxmlformats.org/officeDocument/2006/docPropsVTypes">
  <TotalTime>0</TotalTime>
  <Words>0</Words>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2026-08-16T03:29:21Z</dcterms:created>
  <dcterms:modified xsi:type="dcterms:W3CDTF">2026-08-16T03:29:21Z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0x010100A574CC97AA772A4383538B2353C0F388</vt:lpwstr>
  </property>
</Properties>
</file>