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4"/>
  </p:sldMasterIdLst>
  <p:notesMasterIdLst>
    <p:notesMasterId r:id="rId40"/>
  </p:notesMasterIdLst>
  <p:handoutMasterIdLst>
    <p:handoutMasterId r:id="rId41"/>
  </p:handoutMasterIdLst>
  <p:sldIdLst>
    <p:sldId id="940" r:id="rId5"/>
    <p:sldId id="2018" r:id="rId6"/>
    <p:sldId id="1925" r:id="rId7"/>
    <p:sldId id="2005" r:id="rId8"/>
    <p:sldId id="2008" r:id="rId9"/>
    <p:sldId id="2010" r:id="rId10"/>
    <p:sldId id="1941" r:id="rId11"/>
    <p:sldId id="1944" r:id="rId12"/>
    <p:sldId id="1948" r:id="rId13"/>
    <p:sldId id="1949" r:id="rId14"/>
    <p:sldId id="1939" r:id="rId15"/>
    <p:sldId id="1933" r:id="rId16"/>
    <p:sldId id="1940" r:id="rId17"/>
    <p:sldId id="2011" r:id="rId18"/>
    <p:sldId id="2013" r:id="rId19"/>
    <p:sldId id="1991" r:id="rId20"/>
    <p:sldId id="2003" r:id="rId21"/>
    <p:sldId id="2004" r:id="rId22"/>
    <p:sldId id="2014" r:id="rId23"/>
    <p:sldId id="2015" r:id="rId24"/>
    <p:sldId id="1982" r:id="rId25"/>
    <p:sldId id="1984" r:id="rId26"/>
    <p:sldId id="1975" r:id="rId27"/>
    <p:sldId id="1968" r:id="rId28"/>
    <p:sldId id="1971" r:id="rId29"/>
    <p:sldId id="1986" r:id="rId30"/>
    <p:sldId id="1983" r:id="rId31"/>
    <p:sldId id="1977" r:id="rId32"/>
    <p:sldId id="1978" r:id="rId33"/>
    <p:sldId id="1979" r:id="rId34"/>
    <p:sldId id="1964" r:id="rId35"/>
    <p:sldId id="2016" r:id="rId36"/>
    <p:sldId id="1980" r:id="rId37"/>
    <p:sldId id="2017" r:id="rId38"/>
    <p:sldId id="193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BEAD77-2D92-4A58-B437-94C7F63B25CE}">
          <p14:sldIdLst>
            <p14:sldId id="940"/>
            <p14:sldId id="2018"/>
            <p14:sldId id="1925"/>
            <p14:sldId id="2005"/>
            <p14:sldId id="2008"/>
            <p14:sldId id="2010"/>
            <p14:sldId id="1941"/>
            <p14:sldId id="1944"/>
            <p14:sldId id="1948"/>
            <p14:sldId id="1949"/>
            <p14:sldId id="1939"/>
            <p14:sldId id="1933"/>
            <p14:sldId id="1940"/>
            <p14:sldId id="2011"/>
            <p14:sldId id="2013"/>
            <p14:sldId id="1991"/>
          </p14:sldIdLst>
        </p14:section>
        <p14:section name="Untitled Section" id="{56451ACD-E8C0-402B-837F-5220E9D685E5}">
          <p14:sldIdLst>
            <p14:sldId id="2003"/>
            <p14:sldId id="2004"/>
            <p14:sldId id="2014"/>
            <p14:sldId id="2015"/>
            <p14:sldId id="1982"/>
            <p14:sldId id="1984"/>
            <p14:sldId id="1975"/>
            <p14:sldId id="1968"/>
            <p14:sldId id="1971"/>
            <p14:sldId id="1986"/>
            <p14:sldId id="1983"/>
            <p14:sldId id="1977"/>
            <p14:sldId id="1978"/>
            <p14:sldId id="1979"/>
            <p14:sldId id="1964"/>
            <p14:sldId id="2016"/>
            <p14:sldId id="1980"/>
            <p14:sldId id="2017"/>
            <p14:sldId id="1936"/>
          </p14:sldIdLst>
        </p14:section>
      </p14:sectionLst>
    </p:ext>
    <p:ext uri="{EFAFB233-063F-42B5-8137-9DF3F51BA10A}">
      <p15:sldGuideLst xmlns:p15="http://schemas.microsoft.com/office/powerpoint/2012/main">
        <p15:guide id="1" orient="horz" pos="2364" userDrawn="1">
          <p15:clr>
            <a:srgbClr val="A4A3A4"/>
          </p15:clr>
        </p15:guide>
        <p15:guide id="2" pos="23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5C2D0C-6D4F-69F8-1180-FB35BE757286}" name="Nicholls, Cloe ECC:EX" initials="NE" userId="S::cloe.nicholls@gov.bc.ca::a3a5e0ce-0a79-4145-ae8d-b60e0f548ec5" providerId="AD"/>
  <p188:author id="{B9C4B061-B21B-1311-1FC9-1CD0370417F7}" name="Recalma, Francis ECC:EX" initials="FR" userId="S::Francis.Recalma@gov.bc.ca::e928f2d4-c094-4225-9e3a-e7728e5441ff" providerId="AD"/>
  <p188:author id="{357A7980-2593-8C63-0805-0971F99FD4CB}" name="Augustine, Denise ECC:EX" initials="DA" userId="S::Denise.Augustine@gov.bc.ca::c0080511-6508-42f9-83d7-56876b9d19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ostings, Shelaina EDUC:EX" initials="SP" lastIdx="4" clrIdx="0"/>
  <p:cmAuthor id="1" name="sd35 user" initials="" lastIdx="1" clrIdx="1"/>
  <p:cmAuthor id="2" name="Paul, Trevor EDUC:EX" initials="PTE" lastIdx="2" clrIdx="2"/>
  <p:cmAuthor id="3" name="Forman, Chelsea S EDUC:EX" initials="FCSE" lastIdx="2" clrIdx="3"/>
  <p:cmAuthor id="4" name="Maya Kryzan" initials="MK" lastIdx="4" clrIdx="4">
    <p:extLst>
      <p:ext uri="{19B8F6BF-5375-455C-9EA6-DF929625EA0E}">
        <p15:presenceInfo xmlns:p15="http://schemas.microsoft.com/office/powerpoint/2012/main" userId="Maya Kryzan" providerId="None"/>
      </p:ext>
    </p:extLst>
  </p:cmAuthor>
  <p:cmAuthor id="5" name="Christian Gonzales" initials="CG" lastIdx="2" clrIdx="5">
    <p:extLst>
      <p:ext uri="{19B8F6BF-5375-455C-9EA6-DF929625EA0E}">
        <p15:presenceInfo xmlns:p15="http://schemas.microsoft.com/office/powerpoint/2012/main" userId="Christian Gonzal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B33"/>
    <a:srgbClr val="436FA5"/>
    <a:srgbClr val="FFC20C"/>
    <a:srgbClr val="FFC000"/>
    <a:srgbClr val="4CBEA5"/>
    <a:srgbClr val="7DB643"/>
    <a:srgbClr val="54A747"/>
    <a:srgbClr val="E5E5E5"/>
    <a:srgbClr val="574D85"/>
    <a:srgbClr val="CF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8" autoAdjust="0"/>
    <p:restoredTop sz="89777" autoAdjust="0"/>
  </p:normalViewPr>
  <p:slideViewPr>
    <p:cSldViewPr snapToGrid="0">
      <p:cViewPr>
        <p:scale>
          <a:sx n="110" d="100"/>
          <a:sy n="110" d="100"/>
        </p:scale>
        <p:origin x="462" y="78"/>
      </p:cViewPr>
      <p:guideLst>
        <p:guide orient="horz" pos="2364"/>
        <p:guide pos="23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Sheet1!$Q$1</c:f>
              <c:strCache>
                <c:ptCount val="1"/>
                <c:pt idx="0">
                  <c:v>Non-Aboriginal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Sheet1!$P$2:$P$31</c:f>
              <c:strCache>
                <c:ptCount val="30"/>
                <c:pt idx="0">
                  <c:v>2020-09</c:v>
                </c:pt>
                <c:pt idx="1">
                  <c:v>2020-10</c:v>
                </c:pt>
                <c:pt idx="2">
                  <c:v>2020-11</c:v>
                </c:pt>
                <c:pt idx="3">
                  <c:v>2020-12</c:v>
                </c:pt>
                <c:pt idx="4">
                  <c:v>2021-01</c:v>
                </c:pt>
                <c:pt idx="5">
                  <c:v>2021-02</c:v>
                </c:pt>
                <c:pt idx="6">
                  <c:v>2021-03</c:v>
                </c:pt>
                <c:pt idx="7">
                  <c:v>2021-04</c:v>
                </c:pt>
                <c:pt idx="8">
                  <c:v>2021-05</c:v>
                </c:pt>
                <c:pt idx="9">
                  <c:v>2021-06</c:v>
                </c:pt>
                <c:pt idx="10">
                  <c:v>2021-09</c:v>
                </c:pt>
                <c:pt idx="11">
                  <c:v>2021-10</c:v>
                </c:pt>
                <c:pt idx="12">
                  <c:v>2021-11</c:v>
                </c:pt>
                <c:pt idx="13">
                  <c:v>2021-12</c:v>
                </c:pt>
                <c:pt idx="14">
                  <c:v>2022-01</c:v>
                </c:pt>
                <c:pt idx="15">
                  <c:v>2022-02</c:v>
                </c:pt>
                <c:pt idx="16">
                  <c:v>2022-03</c:v>
                </c:pt>
                <c:pt idx="17">
                  <c:v>2022-04</c:v>
                </c:pt>
                <c:pt idx="18">
                  <c:v>2022-05</c:v>
                </c:pt>
                <c:pt idx="19">
                  <c:v>2022-06</c:v>
                </c:pt>
                <c:pt idx="20">
                  <c:v>2022-09</c:v>
                </c:pt>
                <c:pt idx="21">
                  <c:v>2022-10</c:v>
                </c:pt>
                <c:pt idx="22">
                  <c:v>2022-11</c:v>
                </c:pt>
                <c:pt idx="23">
                  <c:v>2022-12</c:v>
                </c:pt>
                <c:pt idx="24">
                  <c:v>2023-01</c:v>
                </c:pt>
                <c:pt idx="25">
                  <c:v>2023-02</c:v>
                </c:pt>
                <c:pt idx="26">
                  <c:v>2023-03</c:v>
                </c:pt>
                <c:pt idx="27">
                  <c:v>2023-04</c:v>
                </c:pt>
                <c:pt idx="28">
                  <c:v>2023-05</c:v>
                </c:pt>
                <c:pt idx="29">
                  <c:v>2023-06</c:v>
                </c:pt>
              </c:strCache>
            </c:strRef>
          </c:cat>
          <c:val>
            <c:numRef>
              <c:f>Sheet1!$Q$2:$Q$31</c:f>
              <c:numCache>
                <c:formatCode>0%</c:formatCode>
                <c:ptCount val="30"/>
                <c:pt idx="0">
                  <c:v>0.08</c:v>
                </c:pt>
                <c:pt idx="1">
                  <c:v>0.09</c:v>
                </c:pt>
                <c:pt idx="2">
                  <c:v>0.09</c:v>
                </c:pt>
                <c:pt idx="3">
                  <c:v>0.1</c:v>
                </c:pt>
                <c:pt idx="4">
                  <c:v>0.09</c:v>
                </c:pt>
                <c:pt idx="5">
                  <c:v>0.09</c:v>
                </c:pt>
                <c:pt idx="6">
                  <c:v>0.09</c:v>
                </c:pt>
                <c:pt idx="7">
                  <c:v>0.1</c:v>
                </c:pt>
                <c:pt idx="8">
                  <c:v>0.1</c:v>
                </c:pt>
                <c:pt idx="9">
                  <c:v>0.1</c:v>
                </c:pt>
                <c:pt idx="10">
                  <c:v>0.1</c:v>
                </c:pt>
                <c:pt idx="11">
                  <c:v>0.12</c:v>
                </c:pt>
                <c:pt idx="12">
                  <c:v>0.13</c:v>
                </c:pt>
                <c:pt idx="13">
                  <c:v>0.14000000000000001</c:v>
                </c:pt>
                <c:pt idx="14">
                  <c:v>0.16</c:v>
                </c:pt>
                <c:pt idx="15">
                  <c:v>0.14000000000000001</c:v>
                </c:pt>
                <c:pt idx="16">
                  <c:v>0.13</c:v>
                </c:pt>
                <c:pt idx="17">
                  <c:v>0.15</c:v>
                </c:pt>
                <c:pt idx="18">
                  <c:v>0.17</c:v>
                </c:pt>
                <c:pt idx="19">
                  <c:v>0.16</c:v>
                </c:pt>
                <c:pt idx="20">
                  <c:v>0.1</c:v>
                </c:pt>
                <c:pt idx="21">
                  <c:v>0.13</c:v>
                </c:pt>
                <c:pt idx="22">
                  <c:v>0.19</c:v>
                </c:pt>
                <c:pt idx="23">
                  <c:v>0.18</c:v>
                </c:pt>
                <c:pt idx="24">
                  <c:v>0.14000000000000001</c:v>
                </c:pt>
                <c:pt idx="25">
                  <c:v>0.15</c:v>
                </c:pt>
                <c:pt idx="26">
                  <c:v>0.15</c:v>
                </c:pt>
                <c:pt idx="27">
                  <c:v>0.15</c:v>
                </c:pt>
                <c:pt idx="28">
                  <c:v>0.16</c:v>
                </c:pt>
                <c:pt idx="29">
                  <c:v>0.16</c:v>
                </c:pt>
              </c:numCache>
            </c:numRef>
          </c:val>
          <c:smooth val="0"/>
          <c:extLst>
            <c:ext xmlns:c16="http://schemas.microsoft.com/office/drawing/2014/chart" uri="{C3380CC4-5D6E-409C-BE32-E72D297353CC}">
              <c16:uniqueId val="{00000000-0A07-4E19-A8E3-7EAB33F3A145}"/>
            </c:ext>
          </c:extLst>
        </c:ser>
        <c:ser>
          <c:idx val="1"/>
          <c:order val="1"/>
          <c:tx>
            <c:strRef>
              <c:f>Sheet1!$R$1</c:f>
              <c:strCache>
                <c:ptCount val="1"/>
                <c:pt idx="0">
                  <c:v>Aboriginal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Sheet1!$P$2:$P$31</c:f>
              <c:strCache>
                <c:ptCount val="30"/>
                <c:pt idx="0">
                  <c:v>2020-09</c:v>
                </c:pt>
                <c:pt idx="1">
                  <c:v>2020-10</c:v>
                </c:pt>
                <c:pt idx="2">
                  <c:v>2020-11</c:v>
                </c:pt>
                <c:pt idx="3">
                  <c:v>2020-12</c:v>
                </c:pt>
                <c:pt idx="4">
                  <c:v>2021-01</c:v>
                </c:pt>
                <c:pt idx="5">
                  <c:v>2021-02</c:v>
                </c:pt>
                <c:pt idx="6">
                  <c:v>2021-03</c:v>
                </c:pt>
                <c:pt idx="7">
                  <c:v>2021-04</c:v>
                </c:pt>
                <c:pt idx="8">
                  <c:v>2021-05</c:v>
                </c:pt>
                <c:pt idx="9">
                  <c:v>2021-06</c:v>
                </c:pt>
                <c:pt idx="10">
                  <c:v>2021-09</c:v>
                </c:pt>
                <c:pt idx="11">
                  <c:v>2021-10</c:v>
                </c:pt>
                <c:pt idx="12">
                  <c:v>2021-11</c:v>
                </c:pt>
                <c:pt idx="13">
                  <c:v>2021-12</c:v>
                </c:pt>
                <c:pt idx="14">
                  <c:v>2022-01</c:v>
                </c:pt>
                <c:pt idx="15">
                  <c:v>2022-02</c:v>
                </c:pt>
                <c:pt idx="16">
                  <c:v>2022-03</c:v>
                </c:pt>
                <c:pt idx="17">
                  <c:v>2022-04</c:v>
                </c:pt>
                <c:pt idx="18">
                  <c:v>2022-05</c:v>
                </c:pt>
                <c:pt idx="19">
                  <c:v>2022-06</c:v>
                </c:pt>
                <c:pt idx="20">
                  <c:v>2022-09</c:v>
                </c:pt>
                <c:pt idx="21">
                  <c:v>2022-10</c:v>
                </c:pt>
                <c:pt idx="22">
                  <c:v>2022-11</c:v>
                </c:pt>
                <c:pt idx="23">
                  <c:v>2022-12</c:v>
                </c:pt>
                <c:pt idx="24">
                  <c:v>2023-01</c:v>
                </c:pt>
                <c:pt idx="25">
                  <c:v>2023-02</c:v>
                </c:pt>
                <c:pt idx="26">
                  <c:v>2023-03</c:v>
                </c:pt>
                <c:pt idx="27">
                  <c:v>2023-04</c:v>
                </c:pt>
                <c:pt idx="28">
                  <c:v>2023-05</c:v>
                </c:pt>
                <c:pt idx="29">
                  <c:v>2023-06</c:v>
                </c:pt>
              </c:strCache>
            </c:strRef>
          </c:cat>
          <c:val>
            <c:numRef>
              <c:f>Sheet1!$R$2:$R$31</c:f>
              <c:numCache>
                <c:formatCode>0%</c:formatCode>
                <c:ptCount val="30"/>
                <c:pt idx="0">
                  <c:v>0.18</c:v>
                </c:pt>
                <c:pt idx="1">
                  <c:v>0.19</c:v>
                </c:pt>
                <c:pt idx="2">
                  <c:v>0.2</c:v>
                </c:pt>
                <c:pt idx="3">
                  <c:v>0.23</c:v>
                </c:pt>
                <c:pt idx="4">
                  <c:v>0.22</c:v>
                </c:pt>
                <c:pt idx="5">
                  <c:v>0.21</c:v>
                </c:pt>
                <c:pt idx="6">
                  <c:v>0.2</c:v>
                </c:pt>
                <c:pt idx="7">
                  <c:v>0.21</c:v>
                </c:pt>
                <c:pt idx="8">
                  <c:v>0.21</c:v>
                </c:pt>
                <c:pt idx="9">
                  <c:v>0.22</c:v>
                </c:pt>
                <c:pt idx="10">
                  <c:v>0.21</c:v>
                </c:pt>
                <c:pt idx="11">
                  <c:v>0.25</c:v>
                </c:pt>
                <c:pt idx="12">
                  <c:v>0.26</c:v>
                </c:pt>
                <c:pt idx="13">
                  <c:v>0.27</c:v>
                </c:pt>
                <c:pt idx="14">
                  <c:v>0.28000000000000003</c:v>
                </c:pt>
                <c:pt idx="15">
                  <c:v>0.27</c:v>
                </c:pt>
                <c:pt idx="16">
                  <c:v>0.26</c:v>
                </c:pt>
                <c:pt idx="17">
                  <c:v>0.27</c:v>
                </c:pt>
                <c:pt idx="18">
                  <c:v>0.28999999999999998</c:v>
                </c:pt>
                <c:pt idx="19">
                  <c:v>0.27</c:v>
                </c:pt>
                <c:pt idx="20">
                  <c:v>0.2</c:v>
                </c:pt>
                <c:pt idx="21">
                  <c:v>0.25</c:v>
                </c:pt>
                <c:pt idx="22">
                  <c:v>0.31</c:v>
                </c:pt>
                <c:pt idx="23">
                  <c:v>0.31</c:v>
                </c:pt>
                <c:pt idx="24">
                  <c:v>0.26</c:v>
                </c:pt>
                <c:pt idx="25">
                  <c:v>0.28000000000000003</c:v>
                </c:pt>
                <c:pt idx="26">
                  <c:v>0.27</c:v>
                </c:pt>
                <c:pt idx="27">
                  <c:v>0.27</c:v>
                </c:pt>
                <c:pt idx="28">
                  <c:v>0.28000000000000003</c:v>
                </c:pt>
                <c:pt idx="29">
                  <c:v>0.28000000000000003</c:v>
                </c:pt>
              </c:numCache>
            </c:numRef>
          </c:val>
          <c:smooth val="0"/>
          <c:extLst>
            <c:ext xmlns:c16="http://schemas.microsoft.com/office/drawing/2014/chart" uri="{C3380CC4-5D6E-409C-BE32-E72D297353CC}">
              <c16:uniqueId val="{00000001-0A07-4E19-A8E3-7EAB33F3A145}"/>
            </c:ext>
          </c:extLst>
        </c:ser>
        <c:ser>
          <c:idx val="2"/>
          <c:order val="2"/>
          <c:tx>
            <c:strRef>
              <c:f>Sheet1!$S$1</c:f>
              <c:strCache>
                <c:ptCount val="1"/>
                <c:pt idx="0">
                  <c:v>On-Reserve</c:v>
                </c:pt>
              </c:strCache>
            </c:strRef>
          </c:tx>
          <c:spPr>
            <a:ln w="28575" cap="rnd">
              <a:solidFill>
                <a:schemeClr val="accent6"/>
              </a:solidFill>
              <a:round/>
            </a:ln>
            <a:effectLst/>
          </c:spPr>
          <c:marker>
            <c:symbol val="circle"/>
            <c:size val="5"/>
            <c:spPr>
              <a:solidFill>
                <a:schemeClr val="accent3"/>
              </a:solidFill>
              <a:ln w="9525">
                <a:solidFill>
                  <a:schemeClr val="accent6"/>
                </a:solidFill>
              </a:ln>
              <a:effectLst/>
            </c:spPr>
          </c:marker>
          <c:cat>
            <c:strRef>
              <c:f>Sheet1!$P$2:$P$31</c:f>
              <c:strCache>
                <c:ptCount val="30"/>
                <c:pt idx="0">
                  <c:v>2020-09</c:v>
                </c:pt>
                <c:pt idx="1">
                  <c:v>2020-10</c:v>
                </c:pt>
                <c:pt idx="2">
                  <c:v>2020-11</c:v>
                </c:pt>
                <c:pt idx="3">
                  <c:v>2020-12</c:v>
                </c:pt>
                <c:pt idx="4">
                  <c:v>2021-01</c:v>
                </c:pt>
                <c:pt idx="5">
                  <c:v>2021-02</c:v>
                </c:pt>
                <c:pt idx="6">
                  <c:v>2021-03</c:v>
                </c:pt>
                <c:pt idx="7">
                  <c:v>2021-04</c:v>
                </c:pt>
                <c:pt idx="8">
                  <c:v>2021-05</c:v>
                </c:pt>
                <c:pt idx="9">
                  <c:v>2021-06</c:v>
                </c:pt>
                <c:pt idx="10">
                  <c:v>2021-09</c:v>
                </c:pt>
                <c:pt idx="11">
                  <c:v>2021-10</c:v>
                </c:pt>
                <c:pt idx="12">
                  <c:v>2021-11</c:v>
                </c:pt>
                <c:pt idx="13">
                  <c:v>2021-12</c:v>
                </c:pt>
                <c:pt idx="14">
                  <c:v>2022-01</c:v>
                </c:pt>
                <c:pt idx="15">
                  <c:v>2022-02</c:v>
                </c:pt>
                <c:pt idx="16">
                  <c:v>2022-03</c:v>
                </c:pt>
                <c:pt idx="17">
                  <c:v>2022-04</c:v>
                </c:pt>
                <c:pt idx="18">
                  <c:v>2022-05</c:v>
                </c:pt>
                <c:pt idx="19">
                  <c:v>2022-06</c:v>
                </c:pt>
                <c:pt idx="20">
                  <c:v>2022-09</c:v>
                </c:pt>
                <c:pt idx="21">
                  <c:v>2022-10</c:v>
                </c:pt>
                <c:pt idx="22">
                  <c:v>2022-11</c:v>
                </c:pt>
                <c:pt idx="23">
                  <c:v>2022-12</c:v>
                </c:pt>
                <c:pt idx="24">
                  <c:v>2023-01</c:v>
                </c:pt>
                <c:pt idx="25">
                  <c:v>2023-02</c:v>
                </c:pt>
                <c:pt idx="26">
                  <c:v>2023-03</c:v>
                </c:pt>
                <c:pt idx="27">
                  <c:v>2023-04</c:v>
                </c:pt>
                <c:pt idx="28">
                  <c:v>2023-05</c:v>
                </c:pt>
                <c:pt idx="29">
                  <c:v>2023-06</c:v>
                </c:pt>
              </c:strCache>
            </c:strRef>
          </c:cat>
          <c:val>
            <c:numRef>
              <c:f>Sheet1!$S$2:$S$31</c:f>
              <c:numCache>
                <c:formatCode>0%</c:formatCode>
                <c:ptCount val="30"/>
                <c:pt idx="0">
                  <c:v>0.26</c:v>
                </c:pt>
                <c:pt idx="1">
                  <c:v>0.26</c:v>
                </c:pt>
                <c:pt idx="2">
                  <c:v>0.28999999999999998</c:v>
                </c:pt>
                <c:pt idx="3">
                  <c:v>0.36</c:v>
                </c:pt>
                <c:pt idx="4">
                  <c:v>0.34</c:v>
                </c:pt>
                <c:pt idx="5">
                  <c:v>0.32</c:v>
                </c:pt>
                <c:pt idx="6">
                  <c:v>0.31</c:v>
                </c:pt>
                <c:pt idx="7">
                  <c:v>0.31</c:v>
                </c:pt>
                <c:pt idx="8">
                  <c:v>0.3</c:v>
                </c:pt>
                <c:pt idx="9">
                  <c:v>0.3</c:v>
                </c:pt>
                <c:pt idx="10">
                  <c:v>0.28999999999999998</c:v>
                </c:pt>
                <c:pt idx="11">
                  <c:v>0.37</c:v>
                </c:pt>
                <c:pt idx="12">
                  <c:v>0.38</c:v>
                </c:pt>
                <c:pt idx="13">
                  <c:v>0.38</c:v>
                </c:pt>
                <c:pt idx="14">
                  <c:v>0.39</c:v>
                </c:pt>
                <c:pt idx="15">
                  <c:v>0.39</c:v>
                </c:pt>
                <c:pt idx="16">
                  <c:v>0.37</c:v>
                </c:pt>
                <c:pt idx="17">
                  <c:v>0.39</c:v>
                </c:pt>
                <c:pt idx="18">
                  <c:v>0.4</c:v>
                </c:pt>
                <c:pt idx="19">
                  <c:v>0.37</c:v>
                </c:pt>
                <c:pt idx="20">
                  <c:v>0.28999999999999998</c:v>
                </c:pt>
                <c:pt idx="21">
                  <c:v>0.35</c:v>
                </c:pt>
                <c:pt idx="22">
                  <c:v>0.41</c:v>
                </c:pt>
                <c:pt idx="23">
                  <c:v>0.44</c:v>
                </c:pt>
                <c:pt idx="24">
                  <c:v>0.37</c:v>
                </c:pt>
                <c:pt idx="25">
                  <c:v>0.39</c:v>
                </c:pt>
                <c:pt idx="26">
                  <c:v>0.39</c:v>
                </c:pt>
                <c:pt idx="27">
                  <c:v>0.39</c:v>
                </c:pt>
                <c:pt idx="28">
                  <c:v>0.39</c:v>
                </c:pt>
                <c:pt idx="29">
                  <c:v>0.39</c:v>
                </c:pt>
              </c:numCache>
            </c:numRef>
          </c:val>
          <c:smooth val="0"/>
          <c:extLst>
            <c:ext xmlns:c16="http://schemas.microsoft.com/office/drawing/2014/chart" uri="{C3380CC4-5D6E-409C-BE32-E72D297353CC}">
              <c16:uniqueId val="{00000002-0A07-4E19-A8E3-7EAB33F3A145}"/>
            </c:ext>
          </c:extLst>
        </c:ser>
        <c:dLbls>
          <c:showLegendKey val="0"/>
          <c:showVal val="0"/>
          <c:showCatName val="0"/>
          <c:showSerName val="0"/>
          <c:showPercent val="0"/>
          <c:showBubbleSize val="0"/>
        </c:dLbls>
        <c:marker val="1"/>
        <c:smooth val="0"/>
        <c:axId val="654107632"/>
        <c:axId val="1861339200"/>
      </c:lineChart>
      <c:catAx>
        <c:axId val="65410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BC Sans" pitchFamily="2" charset="0"/>
                <a:ea typeface="BC Sans" pitchFamily="2" charset="0"/>
                <a:cs typeface="+mn-cs"/>
              </a:defRPr>
            </a:pPr>
            <a:endParaRPr lang="en-US"/>
          </a:p>
        </c:txPr>
        <c:crossAx val="1861339200"/>
        <c:crosses val="autoZero"/>
        <c:auto val="1"/>
        <c:lblAlgn val="ctr"/>
        <c:lblOffset val="100"/>
        <c:noMultiLvlLbl val="0"/>
      </c:catAx>
      <c:valAx>
        <c:axId val="1861339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BC Sans" pitchFamily="2" charset="0"/>
                <a:ea typeface="BC Sans" pitchFamily="2" charset="0"/>
                <a:cs typeface="+mn-cs"/>
              </a:defRPr>
            </a:pPr>
            <a:endParaRPr lang="en-US"/>
          </a:p>
        </c:txPr>
        <c:crossAx val="654107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BC Sans" pitchFamily="2" charset="0"/>
              <a:ea typeface="BC Sans"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320" cy="456575"/>
          </a:xfrm>
          <a:prstGeom prst="rect">
            <a:avLst/>
          </a:prstGeom>
        </p:spPr>
        <p:txBody>
          <a:bodyPr vert="horz" lIns="89940" tIns="44970" rIns="89940" bIns="44970" rtlCol="0"/>
          <a:lstStyle>
            <a:lvl1pPr algn="l">
              <a:defRPr sz="1200"/>
            </a:lvl1pPr>
          </a:lstStyle>
          <a:p>
            <a:endParaRPr lang="en-CA" dirty="0"/>
          </a:p>
        </p:txBody>
      </p:sp>
      <p:sp>
        <p:nvSpPr>
          <p:cNvPr id="3" name="Date Placeholder 2"/>
          <p:cNvSpPr>
            <a:spLocks noGrp="1"/>
          </p:cNvSpPr>
          <p:nvPr>
            <p:ph type="dt" sz="quarter" idx="1"/>
          </p:nvPr>
        </p:nvSpPr>
        <p:spPr>
          <a:xfrm>
            <a:off x="3884123" y="0"/>
            <a:ext cx="2972320" cy="456575"/>
          </a:xfrm>
          <a:prstGeom prst="rect">
            <a:avLst/>
          </a:prstGeom>
        </p:spPr>
        <p:txBody>
          <a:bodyPr vert="horz" lIns="89940" tIns="44970" rIns="89940" bIns="44970" rtlCol="0"/>
          <a:lstStyle>
            <a:lvl1pPr algn="r">
              <a:defRPr sz="1200"/>
            </a:lvl1pPr>
          </a:lstStyle>
          <a:p>
            <a:fld id="{C3F3C936-E729-4ED1-8925-E26DAD9A0600}" type="datetimeFigureOut">
              <a:rPr lang="en-CA" smtClean="0"/>
              <a:t>2024-02-13</a:t>
            </a:fld>
            <a:endParaRPr lang="en-CA" dirty="0"/>
          </a:p>
        </p:txBody>
      </p:sp>
      <p:sp>
        <p:nvSpPr>
          <p:cNvPr id="4" name="Footer Placeholder 3"/>
          <p:cNvSpPr>
            <a:spLocks noGrp="1"/>
          </p:cNvSpPr>
          <p:nvPr>
            <p:ph type="ftr" sz="quarter" idx="2"/>
          </p:nvPr>
        </p:nvSpPr>
        <p:spPr>
          <a:xfrm>
            <a:off x="1" y="8685862"/>
            <a:ext cx="2972320" cy="456575"/>
          </a:xfrm>
          <a:prstGeom prst="rect">
            <a:avLst/>
          </a:prstGeom>
        </p:spPr>
        <p:txBody>
          <a:bodyPr vert="horz" lIns="89940" tIns="44970" rIns="89940" bIns="4497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123" y="8685862"/>
            <a:ext cx="2972320" cy="456575"/>
          </a:xfrm>
          <a:prstGeom prst="rect">
            <a:avLst/>
          </a:prstGeom>
        </p:spPr>
        <p:txBody>
          <a:bodyPr vert="horz" lIns="89940" tIns="44970" rIns="89940" bIns="44970" rtlCol="0" anchor="b"/>
          <a:lstStyle>
            <a:lvl1pPr algn="r">
              <a:defRPr sz="1200"/>
            </a:lvl1pPr>
          </a:lstStyle>
          <a:p>
            <a:fld id="{DF8809B5-59D0-4D56-853D-A9F9DABE771A}" type="slidenum">
              <a:rPr lang="en-CA" smtClean="0"/>
              <a:t>‹#›</a:t>
            </a:fld>
            <a:endParaRPr lang="en-CA" dirty="0"/>
          </a:p>
        </p:txBody>
      </p:sp>
    </p:spTree>
    <p:extLst>
      <p:ext uri="{BB962C8B-B14F-4D97-AF65-F5344CB8AC3E}">
        <p14:creationId xmlns:p14="http://schemas.microsoft.com/office/powerpoint/2010/main" val="3952947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33" tIns="45717" rIns="91433" bIns="45717"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33" tIns="45717" rIns="91433" bIns="45717" rtlCol="0"/>
          <a:lstStyle>
            <a:lvl1pPr algn="r">
              <a:defRPr sz="1200"/>
            </a:lvl1pPr>
          </a:lstStyle>
          <a:p>
            <a:fld id="{731F1D0F-01C0-415D-871A-38154E43C08B}" type="datetimeFigureOut">
              <a:rPr lang="en-CA" smtClean="0"/>
              <a:t>2024-02-13</a:t>
            </a:fld>
            <a:endParaRPr lang="en-CA"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33" tIns="45717" rIns="91433" bIns="45717" rtlCol="0" anchor="ctr"/>
          <a:lstStyle/>
          <a:p>
            <a:endParaRPr lang="en-CA" dirty="0"/>
          </a:p>
        </p:txBody>
      </p:sp>
      <p:sp>
        <p:nvSpPr>
          <p:cNvPr id="5" name="Notes Placeholder 4"/>
          <p:cNvSpPr>
            <a:spLocks noGrp="1"/>
          </p:cNvSpPr>
          <p:nvPr>
            <p:ph type="body" sz="quarter" idx="3"/>
          </p:nvPr>
        </p:nvSpPr>
        <p:spPr>
          <a:xfrm>
            <a:off x="685800" y="4343402"/>
            <a:ext cx="5486400" cy="4114800"/>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8685214"/>
            <a:ext cx="2971800" cy="457200"/>
          </a:xfrm>
          <a:prstGeom prst="rect">
            <a:avLst/>
          </a:prstGeom>
        </p:spPr>
        <p:txBody>
          <a:bodyPr vert="horz" lIns="91433" tIns="45717" rIns="91433" bIns="45717"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4"/>
            <a:ext cx="2971800" cy="457200"/>
          </a:xfrm>
          <a:prstGeom prst="rect">
            <a:avLst/>
          </a:prstGeom>
        </p:spPr>
        <p:txBody>
          <a:bodyPr vert="horz" lIns="91433" tIns="45717" rIns="91433" bIns="45717" rtlCol="0" anchor="b"/>
          <a:lstStyle>
            <a:lvl1pPr algn="r">
              <a:defRPr sz="1200"/>
            </a:lvl1pPr>
          </a:lstStyle>
          <a:p>
            <a:fld id="{4CEB795E-9948-46F8-9AAE-2909BFA4061A}" type="slidenum">
              <a:rPr lang="en-CA" smtClean="0"/>
              <a:t>‹#›</a:t>
            </a:fld>
            <a:endParaRPr lang="en-CA" dirty="0"/>
          </a:p>
        </p:txBody>
      </p:sp>
    </p:spTree>
    <p:extLst>
      <p:ext uri="{BB962C8B-B14F-4D97-AF65-F5344CB8AC3E}">
        <p14:creationId xmlns:p14="http://schemas.microsoft.com/office/powerpoint/2010/main" val="3560273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EB795E-9948-46F8-9AAE-2909BFA4061A}" type="slidenum">
              <a:rPr lang="en-CA" smtClean="0"/>
              <a:t>1</a:t>
            </a:fld>
            <a:endParaRPr lang="en-CA" dirty="0"/>
          </a:p>
        </p:txBody>
      </p:sp>
    </p:spTree>
    <p:extLst>
      <p:ext uri="{BB962C8B-B14F-4D97-AF65-F5344CB8AC3E}">
        <p14:creationId xmlns:p14="http://schemas.microsoft.com/office/powerpoint/2010/main" val="4912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First Nations and FNESC have been advocating for this important change for a number of years, with formal support from the BC School Trustees Association, the BC Teachers’ Federation, the BC Association of Institutes and Universities, and the First Nations Leadership Council.</a:t>
            </a:r>
          </a:p>
          <a:p>
            <a:endParaRPr lang="en-CA" dirty="0"/>
          </a:p>
        </p:txBody>
      </p:sp>
      <p:sp>
        <p:nvSpPr>
          <p:cNvPr id="4" name="Slide Number Placeholder 3"/>
          <p:cNvSpPr>
            <a:spLocks noGrp="1"/>
          </p:cNvSpPr>
          <p:nvPr>
            <p:ph type="sldNum" sz="quarter" idx="5"/>
          </p:nvPr>
        </p:nvSpPr>
        <p:spPr/>
        <p:txBody>
          <a:bodyPr/>
          <a:lstStyle/>
          <a:p>
            <a:fld id="{4CEB795E-9948-46F8-9AAE-2909BFA4061A}" type="slidenum">
              <a:rPr lang="en-CA" smtClean="0"/>
              <a:t>14</a:t>
            </a:fld>
            <a:endParaRPr lang="en-CA" dirty="0"/>
          </a:p>
        </p:txBody>
      </p:sp>
    </p:spTree>
    <p:extLst>
      <p:ext uri="{BB962C8B-B14F-4D97-AF65-F5344CB8AC3E}">
        <p14:creationId xmlns:p14="http://schemas.microsoft.com/office/powerpoint/2010/main" val="2679539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EB795E-9948-46F8-9AAE-2909BFA4061A}" type="slidenum">
              <a:rPr lang="en-CA" smtClean="0"/>
              <a:t>23</a:t>
            </a:fld>
            <a:endParaRPr lang="en-CA" dirty="0"/>
          </a:p>
        </p:txBody>
      </p:sp>
    </p:spTree>
    <p:extLst>
      <p:ext uri="{BB962C8B-B14F-4D97-AF65-F5344CB8AC3E}">
        <p14:creationId xmlns:p14="http://schemas.microsoft.com/office/powerpoint/2010/main" val="581784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haven’t been effective in transforming education at the local school level. </a:t>
            </a:r>
            <a:endParaRPr lang="en-CA" dirty="0"/>
          </a:p>
        </p:txBody>
      </p:sp>
      <p:sp>
        <p:nvSpPr>
          <p:cNvPr id="4" name="Slide Number Placeholder 3"/>
          <p:cNvSpPr>
            <a:spLocks noGrp="1"/>
          </p:cNvSpPr>
          <p:nvPr>
            <p:ph type="sldNum" sz="quarter" idx="5"/>
          </p:nvPr>
        </p:nvSpPr>
        <p:spPr/>
        <p:txBody>
          <a:bodyPr/>
          <a:lstStyle/>
          <a:p>
            <a:fld id="{4CEB795E-9948-46F8-9AAE-2909BFA4061A}" type="slidenum">
              <a:rPr lang="en-CA" smtClean="0"/>
              <a:t>27</a:t>
            </a:fld>
            <a:endParaRPr lang="en-CA" dirty="0"/>
          </a:p>
        </p:txBody>
      </p:sp>
    </p:spTree>
    <p:extLst>
      <p:ext uri="{BB962C8B-B14F-4D97-AF65-F5344CB8AC3E}">
        <p14:creationId xmlns:p14="http://schemas.microsoft.com/office/powerpoint/2010/main" val="168039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School Districts will support the effective implementation and function of Indigenous Education Councils. Working with the province in details.. </a:t>
            </a:r>
          </a:p>
          <a:p>
            <a:endParaRPr lang="en-CA" dirty="0"/>
          </a:p>
        </p:txBody>
      </p:sp>
      <p:sp>
        <p:nvSpPr>
          <p:cNvPr id="4" name="Slide Number Placeholder 3"/>
          <p:cNvSpPr>
            <a:spLocks noGrp="1"/>
          </p:cNvSpPr>
          <p:nvPr>
            <p:ph type="sldNum" sz="quarter" idx="5"/>
          </p:nvPr>
        </p:nvSpPr>
        <p:spPr/>
        <p:txBody>
          <a:bodyPr/>
          <a:lstStyle/>
          <a:p>
            <a:fld id="{4CEB795E-9948-46F8-9AAE-2909BFA4061A}" type="slidenum">
              <a:rPr lang="en-CA" smtClean="0"/>
              <a:t>31</a:t>
            </a:fld>
            <a:endParaRPr lang="en-CA" dirty="0"/>
          </a:p>
        </p:txBody>
      </p:sp>
    </p:spTree>
    <p:extLst>
      <p:ext uri="{BB962C8B-B14F-4D97-AF65-F5344CB8AC3E}">
        <p14:creationId xmlns:p14="http://schemas.microsoft.com/office/powerpoint/2010/main" val="2349079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doing work on all of these items with formal tables established.</a:t>
            </a:r>
            <a:endParaRPr lang="en-CA" dirty="0"/>
          </a:p>
        </p:txBody>
      </p:sp>
      <p:sp>
        <p:nvSpPr>
          <p:cNvPr id="4" name="Slide Number Placeholder 3"/>
          <p:cNvSpPr>
            <a:spLocks noGrp="1"/>
          </p:cNvSpPr>
          <p:nvPr>
            <p:ph type="sldNum" sz="quarter" idx="5"/>
          </p:nvPr>
        </p:nvSpPr>
        <p:spPr/>
        <p:txBody>
          <a:bodyPr/>
          <a:lstStyle/>
          <a:p>
            <a:fld id="{4CEB795E-9948-46F8-9AAE-2909BFA4061A}" type="slidenum">
              <a:rPr lang="en-CA" smtClean="0"/>
              <a:t>32</a:t>
            </a:fld>
            <a:endParaRPr lang="en-CA" dirty="0"/>
          </a:p>
        </p:txBody>
      </p:sp>
    </p:spTree>
    <p:extLst>
      <p:ext uri="{BB962C8B-B14F-4D97-AF65-F5344CB8AC3E}">
        <p14:creationId xmlns:p14="http://schemas.microsoft.com/office/powerpoint/2010/main" val="98945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EB795E-9948-46F8-9AAE-2909BFA4061A}" type="slidenum">
              <a:rPr lang="en-CA" smtClean="0"/>
              <a:t>5</a:t>
            </a:fld>
            <a:endParaRPr lang="en-CA" dirty="0"/>
          </a:p>
        </p:txBody>
      </p:sp>
    </p:spTree>
    <p:extLst>
      <p:ext uri="{BB962C8B-B14F-4D97-AF65-F5344CB8AC3E}">
        <p14:creationId xmlns:p14="http://schemas.microsoft.com/office/powerpoint/2010/main" val="27957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FNESC meets regularly with the First Nations Leadership Council to seek support and direction. </a:t>
            </a:r>
          </a:p>
          <a:p>
            <a:endParaRPr lang="en-CA" dirty="0"/>
          </a:p>
        </p:txBody>
      </p:sp>
      <p:sp>
        <p:nvSpPr>
          <p:cNvPr id="4" name="Slide Number Placeholder 3"/>
          <p:cNvSpPr>
            <a:spLocks noGrp="1"/>
          </p:cNvSpPr>
          <p:nvPr>
            <p:ph type="sldNum" sz="quarter" idx="5"/>
          </p:nvPr>
        </p:nvSpPr>
        <p:spPr/>
        <p:txBody>
          <a:bodyPr/>
          <a:lstStyle/>
          <a:p>
            <a:fld id="{4CEB795E-9948-46F8-9AAE-2909BFA4061A}" type="slidenum">
              <a:rPr lang="en-CA" smtClean="0"/>
              <a:t>6</a:t>
            </a:fld>
            <a:endParaRPr lang="en-CA" dirty="0"/>
          </a:p>
        </p:txBody>
      </p:sp>
    </p:spTree>
    <p:extLst>
      <p:ext uri="{BB962C8B-B14F-4D97-AF65-F5344CB8AC3E}">
        <p14:creationId xmlns:p14="http://schemas.microsoft.com/office/powerpoint/2010/main" val="2840737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EB795E-9948-46F8-9AAE-2909BFA4061A}" type="slidenum">
              <a:rPr lang="en-CA" smtClean="0"/>
              <a:t>7</a:t>
            </a:fld>
            <a:endParaRPr lang="en-CA" dirty="0"/>
          </a:p>
        </p:txBody>
      </p:sp>
    </p:spTree>
    <p:extLst>
      <p:ext uri="{BB962C8B-B14F-4D97-AF65-F5344CB8AC3E}">
        <p14:creationId xmlns:p14="http://schemas.microsoft.com/office/powerpoint/2010/main" val="100513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Five-year completion rate for Indigenous learners has increased to </a:t>
            </a:r>
            <a:r>
              <a:rPr lang="en-US" sz="1200" b="1" dirty="0"/>
              <a:t>65% </a:t>
            </a:r>
            <a:r>
              <a:rPr lang="en-US" sz="1200" dirty="0"/>
              <a:t>in 2021/22, having gradually risen from </a:t>
            </a:r>
            <a:r>
              <a:rPr lang="en-US" sz="1200" b="1" dirty="0"/>
              <a:t>60% </a:t>
            </a:r>
            <a:r>
              <a:rPr lang="en-US" sz="1200" dirty="0"/>
              <a:t>in 2017/18. Five-year completion rate for Non-Indigenous learners has been trending upward since 2017/18, currently at </a:t>
            </a:r>
            <a:r>
              <a:rPr lang="en-US" sz="1200" b="1" dirty="0"/>
              <a:t>91%.</a:t>
            </a:r>
          </a:p>
          <a:p>
            <a:endParaRPr lang="en-CA" dirty="0"/>
          </a:p>
        </p:txBody>
      </p:sp>
      <p:sp>
        <p:nvSpPr>
          <p:cNvPr id="4" name="Slide Number Placeholder 3"/>
          <p:cNvSpPr>
            <a:spLocks noGrp="1"/>
          </p:cNvSpPr>
          <p:nvPr>
            <p:ph type="sldNum" sz="quarter" idx="5"/>
          </p:nvPr>
        </p:nvSpPr>
        <p:spPr/>
        <p:txBody>
          <a:bodyPr/>
          <a:lstStyle/>
          <a:p>
            <a:fld id="{4CEB795E-9948-46F8-9AAE-2909BFA4061A}" type="slidenum">
              <a:rPr lang="en-CA" smtClean="0"/>
              <a:t>8</a:t>
            </a:fld>
            <a:endParaRPr lang="en-CA" dirty="0"/>
          </a:p>
        </p:txBody>
      </p:sp>
    </p:spTree>
    <p:extLst>
      <p:ext uri="{BB962C8B-B14F-4D97-AF65-F5344CB8AC3E}">
        <p14:creationId xmlns:p14="http://schemas.microsoft.com/office/powerpoint/2010/main" val="96121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Barb’s notes Joint exec ppt</a:t>
            </a:r>
            <a:endParaRPr lang="en-CA" dirty="0"/>
          </a:p>
        </p:txBody>
      </p:sp>
      <p:sp>
        <p:nvSpPr>
          <p:cNvPr id="4" name="Slide Number Placeholder 3"/>
          <p:cNvSpPr>
            <a:spLocks noGrp="1"/>
          </p:cNvSpPr>
          <p:nvPr>
            <p:ph type="sldNum" sz="quarter" idx="5"/>
          </p:nvPr>
        </p:nvSpPr>
        <p:spPr/>
        <p:txBody>
          <a:bodyPr/>
          <a:lstStyle/>
          <a:p>
            <a:fld id="{4CEB795E-9948-46F8-9AAE-2909BFA4061A}" type="slidenum">
              <a:rPr lang="en-CA" smtClean="0"/>
              <a:t>10</a:t>
            </a:fld>
            <a:endParaRPr lang="en-CA" dirty="0"/>
          </a:p>
        </p:txBody>
      </p:sp>
    </p:spTree>
    <p:extLst>
      <p:ext uri="{BB962C8B-B14F-4D97-AF65-F5344CB8AC3E}">
        <p14:creationId xmlns:p14="http://schemas.microsoft.com/office/powerpoint/2010/main" val="282831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EB795E-9948-46F8-9AAE-2909BFA4061A}" type="slidenum">
              <a:rPr lang="en-CA" smtClean="0"/>
              <a:t>11</a:t>
            </a:fld>
            <a:endParaRPr lang="en-CA"/>
          </a:p>
        </p:txBody>
      </p:sp>
    </p:spTree>
    <p:extLst>
      <p:ext uri="{BB962C8B-B14F-4D97-AF65-F5344CB8AC3E}">
        <p14:creationId xmlns:p14="http://schemas.microsoft.com/office/powerpoint/2010/main" val="3073803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EB795E-9948-46F8-9AAE-2909BFA4061A}" type="slidenum">
              <a:rPr lang="en-CA" smtClean="0"/>
              <a:t>12</a:t>
            </a:fld>
            <a:endParaRPr lang="en-CA"/>
          </a:p>
        </p:txBody>
      </p:sp>
    </p:spTree>
    <p:extLst>
      <p:ext uri="{BB962C8B-B14F-4D97-AF65-F5344CB8AC3E}">
        <p14:creationId xmlns:p14="http://schemas.microsoft.com/office/powerpoint/2010/main" val="378032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nSpc>
                <a:spcPct val="100000"/>
              </a:lnSpc>
            </a:pPr>
            <a:r>
              <a:rPr lang="en-US" dirty="0"/>
              <a:t>The Parties recognize and respect the rights of parents </a:t>
            </a:r>
            <a:br>
              <a:rPr lang="en-US" dirty="0"/>
            </a:br>
            <a:r>
              <a:rPr lang="en-US" dirty="0"/>
              <a:t>to decide where their children will be enrolled to receive the benefit of an education program (BCTEA sec 1.1 (J))</a:t>
            </a:r>
          </a:p>
          <a:p>
            <a:pPr lvl="2">
              <a:lnSpc>
                <a:spcPct val="100000"/>
              </a:lnSpc>
            </a:pPr>
            <a:r>
              <a:rPr lang="en-US" dirty="0"/>
              <a:t>FNESC LEA Template Language – Parents have the right </a:t>
            </a:r>
            <a:br>
              <a:rPr lang="en-US" dirty="0"/>
            </a:br>
            <a:r>
              <a:rPr lang="en-US" dirty="0"/>
              <a:t>to decide where their children will be enrolled to receive the benefit of an education program. (FNESC LEA template sec. 3.1 (n)) </a:t>
            </a:r>
          </a:p>
          <a:p>
            <a:pPr lvl="2">
              <a:lnSpc>
                <a:spcPct val="100000"/>
              </a:lnSpc>
            </a:pPr>
            <a:r>
              <a:rPr lang="en-US" dirty="0"/>
              <a:t>Prioritization of First Nations students is already happening in some districts</a:t>
            </a:r>
          </a:p>
          <a:p>
            <a:endParaRPr lang="en-CA" dirty="0"/>
          </a:p>
        </p:txBody>
      </p:sp>
      <p:sp>
        <p:nvSpPr>
          <p:cNvPr id="4" name="Slide Number Placeholder 3"/>
          <p:cNvSpPr>
            <a:spLocks noGrp="1"/>
          </p:cNvSpPr>
          <p:nvPr>
            <p:ph type="sldNum" sz="quarter" idx="5"/>
          </p:nvPr>
        </p:nvSpPr>
        <p:spPr/>
        <p:txBody>
          <a:bodyPr/>
          <a:lstStyle/>
          <a:p>
            <a:fld id="{4CEB795E-9948-46F8-9AAE-2909BFA4061A}" type="slidenum">
              <a:rPr lang="en-CA" smtClean="0"/>
              <a:t>13</a:t>
            </a:fld>
            <a:endParaRPr lang="en-CA" dirty="0"/>
          </a:p>
        </p:txBody>
      </p:sp>
    </p:spTree>
    <p:extLst>
      <p:ext uri="{BB962C8B-B14F-4D97-AF65-F5344CB8AC3E}">
        <p14:creationId xmlns:p14="http://schemas.microsoft.com/office/powerpoint/2010/main" val="8110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B093B4-C234-446C-9084-69C0EFF2FAF2}"/>
              </a:ext>
            </a:extLst>
          </p:cNvPr>
          <p:cNvSpPr/>
          <p:nvPr userDrawn="1"/>
        </p:nvSpPr>
        <p:spPr>
          <a:xfrm>
            <a:off x="0" y="3310291"/>
            <a:ext cx="12192000" cy="1223136"/>
          </a:xfrm>
          <a:prstGeom prst="rect">
            <a:avLst/>
          </a:prstGeom>
          <a:blipFill dpi="0" rotWithShape="1">
            <a:blip r:embed="rId2">
              <a:alphaModFix amt="8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 name="Title 1">
            <a:extLst>
              <a:ext uri="{FF2B5EF4-FFF2-40B4-BE49-F238E27FC236}">
                <a16:creationId xmlns:a16="http://schemas.microsoft.com/office/drawing/2014/main" id="{402952B2-49EC-41FD-9F40-E5373336B088}"/>
              </a:ext>
            </a:extLst>
          </p:cNvPr>
          <p:cNvSpPr>
            <a:spLocks noGrp="1"/>
          </p:cNvSpPr>
          <p:nvPr>
            <p:ph type="ctrTitle"/>
          </p:nvPr>
        </p:nvSpPr>
        <p:spPr>
          <a:xfrm>
            <a:off x="1524000" y="1310374"/>
            <a:ext cx="9144000" cy="1781568"/>
          </a:xfrm>
        </p:spPr>
        <p:txBody>
          <a:bodyPr anchor="b"/>
          <a:lstStyle>
            <a:lvl1pPr algn="ctr">
              <a:defRPr sz="6000">
                <a:solidFill>
                  <a:schemeClr val="tx1">
                    <a:lumMod val="85000"/>
                    <a:lumOff val="15000"/>
                  </a:schemeClr>
                </a:solidFill>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C635B7B7-4522-4F54-8944-94E6CC565B8B}"/>
              </a:ext>
            </a:extLst>
          </p:cNvPr>
          <p:cNvSpPr>
            <a:spLocks noGrp="1"/>
          </p:cNvSpPr>
          <p:nvPr>
            <p:ph type="subTitle" idx="1"/>
          </p:nvPr>
        </p:nvSpPr>
        <p:spPr>
          <a:xfrm>
            <a:off x="1524000" y="3640904"/>
            <a:ext cx="9144000" cy="559764"/>
          </a:xfrm>
        </p:spPr>
        <p:txBody>
          <a:bodyPr anchor="ctr">
            <a:noAutofit/>
          </a:bodyPr>
          <a:lstStyle>
            <a:lvl1pPr marL="0" indent="0" algn="ctr">
              <a:buNone/>
              <a:defRPr sz="3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11" name="Date Placeholder 3">
            <a:extLst>
              <a:ext uri="{FF2B5EF4-FFF2-40B4-BE49-F238E27FC236}">
                <a16:creationId xmlns:a16="http://schemas.microsoft.com/office/drawing/2014/main" id="{5B955A80-601D-4964-AA16-064EF015B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4B0A9-D114-48BB-8917-81A0FA71793E}" type="datetime1">
              <a:rPr lang="en-CA" smtClean="0"/>
              <a:t>2024-02-13</a:t>
            </a:fld>
            <a:endParaRPr lang="en-CA" dirty="0"/>
          </a:p>
        </p:txBody>
      </p:sp>
      <p:sp>
        <p:nvSpPr>
          <p:cNvPr id="12" name="Footer Placeholder 4">
            <a:extLst>
              <a:ext uri="{FF2B5EF4-FFF2-40B4-BE49-F238E27FC236}">
                <a16:creationId xmlns:a16="http://schemas.microsoft.com/office/drawing/2014/main" id="{CD53E3F0-AA42-41D7-8EBF-2BABB22413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13" name="Slide Number Placeholder 5">
            <a:extLst>
              <a:ext uri="{FF2B5EF4-FFF2-40B4-BE49-F238E27FC236}">
                <a16:creationId xmlns:a16="http://schemas.microsoft.com/office/drawing/2014/main" id="{11037150-1868-47DE-BCC8-DC5E17324075}"/>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000">
                <a:solidFill>
                  <a:schemeClr val="tx1">
                    <a:lumMod val="85000"/>
                    <a:lumOff val="15000"/>
                  </a:schemeClr>
                </a:solidFill>
              </a:defRPr>
            </a:lvl1pPr>
          </a:lstStyle>
          <a:p>
            <a:fld id="{70B51D39-34A8-445B-B5A0-FAFBA1D9F764}" type="slidenum">
              <a:rPr lang="en-CA" smtClean="0"/>
              <a:pPr/>
              <a:t>‹#›</a:t>
            </a:fld>
            <a:endParaRPr lang="en-CA" dirty="0"/>
          </a:p>
        </p:txBody>
      </p:sp>
      <p:pic>
        <p:nvPicPr>
          <p:cNvPr id="5" name="Picture 4">
            <a:extLst>
              <a:ext uri="{FF2B5EF4-FFF2-40B4-BE49-F238E27FC236}">
                <a16:creationId xmlns:a16="http://schemas.microsoft.com/office/drawing/2014/main" id="{4C164BE8-DBBC-4D43-86D0-414EDE200D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90304" y="4747796"/>
            <a:ext cx="1500087" cy="1496250"/>
          </a:xfrm>
          <a:prstGeom prst="rect">
            <a:avLst/>
          </a:prstGeom>
        </p:spPr>
      </p:pic>
    </p:spTree>
    <p:extLst>
      <p:ext uri="{BB962C8B-B14F-4D97-AF65-F5344CB8AC3E}">
        <p14:creationId xmlns:p14="http://schemas.microsoft.com/office/powerpoint/2010/main" val="1419663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49EB-FD61-4CD6-9E1B-93B49DA53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E1488B6-2299-48FF-8BD2-744F49133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57791FA7-4E43-42FE-B4C7-B14A026A7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C29D10-B590-43D5-AE6C-6C04F2119E53}"/>
              </a:ext>
            </a:extLst>
          </p:cNvPr>
          <p:cNvSpPr>
            <a:spLocks noGrp="1"/>
          </p:cNvSpPr>
          <p:nvPr>
            <p:ph type="dt" sz="half" idx="10"/>
          </p:nvPr>
        </p:nvSpPr>
        <p:spPr/>
        <p:txBody>
          <a:bodyPr/>
          <a:lstStyle/>
          <a:p>
            <a:fld id="{67C6F129-E772-4CC0-8551-D4944FE6EFBC}" type="datetime1">
              <a:rPr lang="en-CA" smtClean="0"/>
              <a:t>2024-02-13</a:t>
            </a:fld>
            <a:endParaRPr lang="en-CA"/>
          </a:p>
        </p:txBody>
      </p:sp>
      <p:sp>
        <p:nvSpPr>
          <p:cNvPr id="6" name="Footer Placeholder 5">
            <a:extLst>
              <a:ext uri="{FF2B5EF4-FFF2-40B4-BE49-F238E27FC236}">
                <a16:creationId xmlns:a16="http://schemas.microsoft.com/office/drawing/2014/main" id="{932825E8-6A36-4FA1-BA2D-976B71D26A1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39101AE-B49A-4C4B-A1EB-7F1710B3C5F9}"/>
              </a:ext>
            </a:extLst>
          </p:cNvPr>
          <p:cNvSpPr>
            <a:spLocks noGrp="1"/>
          </p:cNvSpPr>
          <p:nvPr>
            <p:ph type="sldNum" sz="quarter" idx="12"/>
          </p:nvPr>
        </p:nvSpPr>
        <p:spPr/>
        <p:txBody>
          <a:bodyPr/>
          <a:lstStyle/>
          <a:p>
            <a:fld id="{2FA17D3E-5A97-4B88-8117-A185EEF33E79}" type="slidenum">
              <a:rPr lang="en-CA" smtClean="0"/>
              <a:t>‹#›</a:t>
            </a:fld>
            <a:endParaRPr lang="en-CA"/>
          </a:p>
        </p:txBody>
      </p:sp>
    </p:spTree>
    <p:extLst>
      <p:ext uri="{BB962C8B-B14F-4D97-AF65-F5344CB8AC3E}">
        <p14:creationId xmlns:p14="http://schemas.microsoft.com/office/powerpoint/2010/main" val="301124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95FC-9D82-46BA-9B2A-06E72A5D257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47BE380-A3A1-4E66-9A23-BAEEA87F1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85A43F4-C61D-42A7-A459-65EA9AC71487}"/>
              </a:ext>
            </a:extLst>
          </p:cNvPr>
          <p:cNvSpPr>
            <a:spLocks noGrp="1"/>
          </p:cNvSpPr>
          <p:nvPr>
            <p:ph type="dt" sz="half" idx="10"/>
          </p:nvPr>
        </p:nvSpPr>
        <p:spPr/>
        <p:txBody>
          <a:bodyPr/>
          <a:lstStyle/>
          <a:p>
            <a:fld id="{1BC62DCD-1227-43A4-AEC2-9925B842C3D1}" type="datetime1">
              <a:rPr lang="en-CA" smtClean="0"/>
              <a:t>2024-02-13</a:t>
            </a:fld>
            <a:endParaRPr lang="en-CA"/>
          </a:p>
        </p:txBody>
      </p:sp>
      <p:sp>
        <p:nvSpPr>
          <p:cNvPr id="5" name="Footer Placeholder 4">
            <a:extLst>
              <a:ext uri="{FF2B5EF4-FFF2-40B4-BE49-F238E27FC236}">
                <a16:creationId xmlns:a16="http://schemas.microsoft.com/office/drawing/2014/main" id="{BC526E67-E906-49E0-B448-F9047D1A7CE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1D06B5C-BCF3-46B5-8507-731C898F7381}"/>
              </a:ext>
            </a:extLst>
          </p:cNvPr>
          <p:cNvSpPr>
            <a:spLocks noGrp="1"/>
          </p:cNvSpPr>
          <p:nvPr>
            <p:ph type="sldNum" sz="quarter" idx="12"/>
          </p:nvPr>
        </p:nvSpPr>
        <p:spPr/>
        <p:txBody>
          <a:bodyPr/>
          <a:lstStyle/>
          <a:p>
            <a:fld id="{2FA17D3E-5A97-4B88-8117-A185EEF33E79}" type="slidenum">
              <a:rPr lang="en-CA" smtClean="0"/>
              <a:t>‹#›</a:t>
            </a:fld>
            <a:endParaRPr lang="en-CA"/>
          </a:p>
        </p:txBody>
      </p:sp>
    </p:spTree>
    <p:extLst>
      <p:ext uri="{BB962C8B-B14F-4D97-AF65-F5344CB8AC3E}">
        <p14:creationId xmlns:p14="http://schemas.microsoft.com/office/powerpoint/2010/main" val="2964648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5F0DFE-A129-4303-9039-56CCCBC074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ADA8265-9A42-440A-A2DD-96127A6B29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3F90675-0CC9-411C-9F66-D10C2E33EDBD}"/>
              </a:ext>
            </a:extLst>
          </p:cNvPr>
          <p:cNvSpPr>
            <a:spLocks noGrp="1"/>
          </p:cNvSpPr>
          <p:nvPr>
            <p:ph type="dt" sz="half" idx="10"/>
          </p:nvPr>
        </p:nvSpPr>
        <p:spPr/>
        <p:txBody>
          <a:bodyPr/>
          <a:lstStyle/>
          <a:p>
            <a:fld id="{7D6DE154-E901-4AF8-974C-08FED64DD35A}" type="datetime1">
              <a:rPr lang="en-CA" smtClean="0"/>
              <a:t>2024-02-13</a:t>
            </a:fld>
            <a:endParaRPr lang="en-CA"/>
          </a:p>
        </p:txBody>
      </p:sp>
      <p:sp>
        <p:nvSpPr>
          <p:cNvPr id="5" name="Footer Placeholder 4">
            <a:extLst>
              <a:ext uri="{FF2B5EF4-FFF2-40B4-BE49-F238E27FC236}">
                <a16:creationId xmlns:a16="http://schemas.microsoft.com/office/drawing/2014/main" id="{CDA505FE-8861-40CA-A237-0CBE616BD04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B2B66C-4858-48DE-AFAB-260925A2B0C9}"/>
              </a:ext>
            </a:extLst>
          </p:cNvPr>
          <p:cNvSpPr>
            <a:spLocks noGrp="1"/>
          </p:cNvSpPr>
          <p:nvPr>
            <p:ph type="sldNum" sz="quarter" idx="12"/>
          </p:nvPr>
        </p:nvSpPr>
        <p:spPr/>
        <p:txBody>
          <a:bodyPr/>
          <a:lstStyle/>
          <a:p>
            <a:fld id="{2FA17D3E-5A97-4B88-8117-A185EEF33E79}" type="slidenum">
              <a:rPr lang="en-CA" smtClean="0"/>
              <a:t>‹#›</a:t>
            </a:fld>
            <a:endParaRPr lang="en-CA"/>
          </a:p>
        </p:txBody>
      </p:sp>
    </p:spTree>
    <p:extLst>
      <p:ext uri="{BB962C8B-B14F-4D97-AF65-F5344CB8AC3E}">
        <p14:creationId xmlns:p14="http://schemas.microsoft.com/office/powerpoint/2010/main" val="3122447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EF8E2C-90E0-EF4B-949C-85C40ECFCBFA}"/>
              </a:ext>
            </a:extLst>
          </p:cNvPr>
          <p:cNvSpPr txBox="1"/>
          <p:nvPr userDrawn="1"/>
        </p:nvSpPr>
        <p:spPr>
          <a:xfrm>
            <a:off x="11812105" y="125896"/>
            <a:ext cx="184731" cy="369332"/>
          </a:xfrm>
          <a:prstGeom prst="rect">
            <a:avLst/>
          </a:prstGeom>
          <a:noFill/>
        </p:spPr>
        <p:txBody>
          <a:bodyPr wrap="none" rtlCol="0">
            <a:spAutoFit/>
          </a:bodyPr>
          <a:lstStyle/>
          <a:p>
            <a:endParaRPr lang="en-US" sz="1800" dirty="0"/>
          </a:p>
        </p:txBody>
      </p:sp>
      <p:sp>
        <p:nvSpPr>
          <p:cNvPr id="8" name="TextBox 7">
            <a:extLst>
              <a:ext uri="{FF2B5EF4-FFF2-40B4-BE49-F238E27FC236}">
                <a16:creationId xmlns:a16="http://schemas.microsoft.com/office/drawing/2014/main" id="{89140126-F3B9-4048-9A8C-DB61699F87CA}"/>
              </a:ext>
            </a:extLst>
          </p:cNvPr>
          <p:cNvSpPr txBox="1"/>
          <p:nvPr userDrawn="1"/>
        </p:nvSpPr>
        <p:spPr>
          <a:xfrm>
            <a:off x="11600070" y="0"/>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2167915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ig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4EBF-2E41-74C5-E5DB-EDD41BE791A3}"/>
              </a:ext>
            </a:extLst>
          </p:cNvPr>
          <p:cNvSpPr>
            <a:spLocks noGrp="1"/>
          </p:cNvSpPr>
          <p:nvPr>
            <p:ph type="title" hasCustomPrompt="1"/>
          </p:nvPr>
        </p:nvSpPr>
        <p:spPr>
          <a:xfrm>
            <a:off x="2796396" y="2624616"/>
            <a:ext cx="6599208" cy="1450785"/>
          </a:xfrm>
          <a:prstGeom prst="rect">
            <a:avLst/>
          </a:prstGeom>
        </p:spPr>
        <p:txBody>
          <a:bodyPr anchor="ctr" anchorCtr="0">
            <a:normAutofit/>
          </a:bodyPr>
          <a:lstStyle>
            <a:lvl1pPr algn="ctr">
              <a:defRPr sz="6000" b="1" baseline="0">
                <a:solidFill>
                  <a:schemeClr val="bg1"/>
                </a:solidFill>
              </a:defRPr>
            </a:lvl1pPr>
          </a:lstStyle>
          <a:p>
            <a:r>
              <a:rPr lang="en-US" dirty="0"/>
              <a:t>Major Section Title</a:t>
            </a:r>
            <a:endParaRPr lang="en-CA" dirty="0"/>
          </a:p>
        </p:txBody>
      </p:sp>
      <p:sp>
        <p:nvSpPr>
          <p:cNvPr id="5" name="Slide Number Placeholder 5">
            <a:extLst>
              <a:ext uri="{FF2B5EF4-FFF2-40B4-BE49-F238E27FC236}">
                <a16:creationId xmlns:a16="http://schemas.microsoft.com/office/drawing/2014/main" id="{ED93E225-CEA7-465B-DA0E-566611655678}"/>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000">
                <a:solidFill>
                  <a:schemeClr val="bg1"/>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2876569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6DEEBB6-392C-423E-850E-AB71ABD7ED7C}"/>
              </a:ext>
            </a:extLst>
          </p:cNvPr>
          <p:cNvSpPr>
            <a:spLocks noGrp="1"/>
          </p:cNvSpPr>
          <p:nvPr>
            <p:ph type="dt" sz="half" idx="10"/>
          </p:nvPr>
        </p:nvSpPr>
        <p:spPr/>
        <p:txBody>
          <a:bodyPr/>
          <a:lstStyle/>
          <a:p>
            <a:fld id="{6372BC61-EBC7-40C8-83DA-EDDC936A2E3B}" type="datetime1">
              <a:rPr lang="en-CA" smtClean="0"/>
              <a:t>2024-02-13</a:t>
            </a:fld>
            <a:endParaRPr lang="en-CA"/>
          </a:p>
        </p:txBody>
      </p:sp>
      <p:sp>
        <p:nvSpPr>
          <p:cNvPr id="5" name="Footer Placeholder 4">
            <a:extLst>
              <a:ext uri="{FF2B5EF4-FFF2-40B4-BE49-F238E27FC236}">
                <a16:creationId xmlns:a16="http://schemas.microsoft.com/office/drawing/2014/main" id="{6309D3D4-3D4B-462F-A446-F0C0D23B61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65B9051-AC5D-451C-86D6-0D8E5558D6A1}"/>
              </a:ext>
            </a:extLst>
          </p:cNvPr>
          <p:cNvSpPr>
            <a:spLocks noGrp="1"/>
          </p:cNvSpPr>
          <p:nvPr>
            <p:ph type="sldNum" sz="quarter" idx="12"/>
          </p:nvPr>
        </p:nvSpPr>
        <p:spPr/>
        <p:txBody>
          <a:bodyPr/>
          <a:lstStyle>
            <a:lvl1pPr>
              <a:defRPr>
                <a:solidFill>
                  <a:schemeClr val="tx1">
                    <a:lumMod val="85000"/>
                    <a:lumOff val="15000"/>
                  </a:schemeClr>
                </a:solidFill>
              </a:defRPr>
            </a:lvl1pPr>
          </a:lstStyle>
          <a:p>
            <a:fld id="{2FA17D3E-5A97-4B88-8117-A185EEF33E79}" type="slidenum">
              <a:rPr lang="en-CA" smtClean="0"/>
              <a:pPr/>
              <a:t>‹#›</a:t>
            </a:fld>
            <a:endParaRPr lang="en-CA" dirty="0"/>
          </a:p>
        </p:txBody>
      </p:sp>
      <p:sp>
        <p:nvSpPr>
          <p:cNvPr id="7" name="Title 1">
            <a:extLst>
              <a:ext uri="{FF2B5EF4-FFF2-40B4-BE49-F238E27FC236}">
                <a16:creationId xmlns:a16="http://schemas.microsoft.com/office/drawing/2014/main" id="{91C0BC99-945F-45B5-8424-A1683EAD925E}"/>
              </a:ext>
            </a:extLst>
          </p:cNvPr>
          <p:cNvSpPr>
            <a:spLocks noGrp="1"/>
          </p:cNvSpPr>
          <p:nvPr>
            <p:ph type="ctrTitle"/>
          </p:nvPr>
        </p:nvSpPr>
        <p:spPr>
          <a:xfrm>
            <a:off x="1524000" y="2736891"/>
            <a:ext cx="9144000" cy="998223"/>
          </a:xfrm>
        </p:spPr>
        <p:txBody>
          <a:bodyPr anchor="ctr">
            <a:normAutofit/>
          </a:bodyPr>
          <a:lstStyle>
            <a:lvl1pPr algn="ctr">
              <a:defRPr sz="5400">
                <a:solidFill>
                  <a:schemeClr val="tx1">
                    <a:lumMod val="85000"/>
                    <a:lumOff val="15000"/>
                  </a:schemeClr>
                </a:solidFill>
                <a:latin typeface="+mn-lt"/>
              </a:defRPr>
            </a:lvl1pPr>
          </a:lstStyle>
          <a:p>
            <a:r>
              <a:rPr lang="en-US" dirty="0"/>
              <a:t>Click to edit Master title style</a:t>
            </a:r>
            <a:endParaRPr lang="en-CA" dirty="0"/>
          </a:p>
        </p:txBody>
      </p:sp>
    </p:spTree>
    <p:extLst>
      <p:ext uri="{BB962C8B-B14F-4D97-AF65-F5344CB8AC3E}">
        <p14:creationId xmlns:p14="http://schemas.microsoft.com/office/powerpoint/2010/main" val="293799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2D506-B953-4DB4-8987-38DCC3F03AC7}"/>
              </a:ext>
            </a:extLst>
          </p:cNvPr>
          <p:cNvSpPr>
            <a:spLocks noGrp="1"/>
          </p:cNvSpPr>
          <p:nvPr>
            <p:ph idx="1"/>
          </p:nvPr>
        </p:nvSpPr>
        <p:spPr>
          <a:xfrm>
            <a:off x="838200" y="1572426"/>
            <a:ext cx="10515600" cy="460453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EBB25801-226D-4B16-996B-EF88174BAA32}"/>
              </a:ext>
            </a:extLst>
          </p:cNvPr>
          <p:cNvSpPr>
            <a:spLocks noGrp="1"/>
          </p:cNvSpPr>
          <p:nvPr>
            <p:ph type="dt" sz="half" idx="10"/>
          </p:nvPr>
        </p:nvSpPr>
        <p:spPr/>
        <p:txBody>
          <a:bodyPr/>
          <a:lstStyle/>
          <a:p>
            <a:fld id="{14613D97-E75A-49FF-A1C0-1F81787D167D}" type="datetime1">
              <a:rPr lang="en-CA" smtClean="0"/>
              <a:t>2024-02-13</a:t>
            </a:fld>
            <a:endParaRPr lang="en-CA"/>
          </a:p>
        </p:txBody>
      </p:sp>
      <p:sp>
        <p:nvSpPr>
          <p:cNvPr id="5" name="Footer Placeholder 4">
            <a:extLst>
              <a:ext uri="{FF2B5EF4-FFF2-40B4-BE49-F238E27FC236}">
                <a16:creationId xmlns:a16="http://schemas.microsoft.com/office/drawing/2014/main" id="{AE7B2A79-ECBF-453B-8F10-1F02383AA4A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DD3BEDB-C7FF-48FC-8C6B-210E1F7CE312}"/>
              </a:ext>
            </a:extLst>
          </p:cNvPr>
          <p:cNvSpPr>
            <a:spLocks noGrp="1"/>
          </p:cNvSpPr>
          <p:nvPr>
            <p:ph type="sldNum" sz="quarter" idx="12"/>
          </p:nvPr>
        </p:nvSpPr>
        <p:spPr/>
        <p:txBody>
          <a:bodyPr/>
          <a:lstStyle>
            <a:lvl1pPr>
              <a:defRPr>
                <a:solidFill>
                  <a:schemeClr val="tx1">
                    <a:lumMod val="85000"/>
                    <a:lumOff val="15000"/>
                  </a:schemeClr>
                </a:solidFill>
              </a:defRPr>
            </a:lvl1pPr>
          </a:lstStyle>
          <a:p>
            <a:fld id="{2FA17D3E-5A97-4B88-8117-A185EEF33E79}" type="slidenum">
              <a:rPr lang="en-CA" smtClean="0"/>
              <a:pPr/>
              <a:t>‹#›</a:t>
            </a:fld>
            <a:endParaRPr lang="en-CA" dirty="0"/>
          </a:p>
        </p:txBody>
      </p:sp>
      <p:sp>
        <p:nvSpPr>
          <p:cNvPr id="8" name="Rectangle 7">
            <a:extLst>
              <a:ext uri="{FF2B5EF4-FFF2-40B4-BE49-F238E27FC236}">
                <a16:creationId xmlns:a16="http://schemas.microsoft.com/office/drawing/2014/main" id="{7E1B417F-3AEB-4017-9BA4-30FC91C8B96D}"/>
              </a:ext>
            </a:extLst>
          </p:cNvPr>
          <p:cNvSpPr/>
          <p:nvPr userDrawn="1"/>
        </p:nvSpPr>
        <p:spPr>
          <a:xfrm>
            <a:off x="0" y="-105665"/>
            <a:ext cx="12192000" cy="1223136"/>
          </a:xfrm>
          <a:prstGeom prst="rect">
            <a:avLst/>
          </a:prstGeom>
          <a:blipFill dpi="0" rotWithShape="1">
            <a:blip r:embed="rId2">
              <a:alphaModFix amt="8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9" name="Title 1">
            <a:extLst>
              <a:ext uri="{FF2B5EF4-FFF2-40B4-BE49-F238E27FC236}">
                <a16:creationId xmlns:a16="http://schemas.microsoft.com/office/drawing/2014/main" id="{AD5EB165-3107-4842-9020-7F904806BC95}"/>
              </a:ext>
            </a:extLst>
          </p:cNvPr>
          <p:cNvSpPr txBox="1">
            <a:spLocks/>
          </p:cNvSpPr>
          <p:nvPr userDrawn="1"/>
        </p:nvSpPr>
        <p:spPr>
          <a:xfrm>
            <a:off x="838200" y="251472"/>
            <a:ext cx="10515600" cy="7201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endParaRPr lang="en-CA" dirty="0"/>
          </a:p>
        </p:txBody>
      </p:sp>
      <p:sp>
        <p:nvSpPr>
          <p:cNvPr id="10" name="Title 1">
            <a:extLst>
              <a:ext uri="{FF2B5EF4-FFF2-40B4-BE49-F238E27FC236}">
                <a16:creationId xmlns:a16="http://schemas.microsoft.com/office/drawing/2014/main" id="{FBD4F6CE-0855-458F-A2C5-30118DD72B1E}"/>
              </a:ext>
            </a:extLst>
          </p:cNvPr>
          <p:cNvSpPr>
            <a:spLocks noGrp="1"/>
          </p:cNvSpPr>
          <p:nvPr>
            <p:ph type="title"/>
          </p:nvPr>
        </p:nvSpPr>
        <p:spPr>
          <a:xfrm>
            <a:off x="838200" y="176527"/>
            <a:ext cx="10515600" cy="720191"/>
          </a:xfrm>
        </p:spPr>
        <p:txBody>
          <a:bodyPr/>
          <a:lstStyle>
            <a:lvl1pPr>
              <a:defRPr>
                <a:solidFill>
                  <a:schemeClr val="bg1"/>
                </a:solidFill>
              </a:defRPr>
            </a:lvl1pPr>
          </a:lstStyle>
          <a:p>
            <a:r>
              <a:rPr lang="en-US" dirty="0"/>
              <a:t>Click to edit Master title style</a:t>
            </a:r>
            <a:endParaRPr lang="en-CA" dirty="0"/>
          </a:p>
        </p:txBody>
      </p:sp>
    </p:spTree>
    <p:extLst>
      <p:ext uri="{BB962C8B-B14F-4D97-AF65-F5344CB8AC3E}">
        <p14:creationId xmlns:p14="http://schemas.microsoft.com/office/powerpoint/2010/main" val="72057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935A88-F61B-4AEC-B8D3-BC56071C31A3}"/>
              </a:ext>
            </a:extLst>
          </p:cNvPr>
          <p:cNvSpPr>
            <a:spLocks noGrp="1"/>
          </p:cNvSpPr>
          <p:nvPr>
            <p:ph sz="half" idx="1"/>
          </p:nvPr>
        </p:nvSpPr>
        <p:spPr>
          <a:xfrm>
            <a:off x="838200" y="1578635"/>
            <a:ext cx="5181600" cy="458107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31D2EFAF-C3D9-4AC1-8ACE-6665777F2AD6}"/>
              </a:ext>
            </a:extLst>
          </p:cNvPr>
          <p:cNvSpPr>
            <a:spLocks noGrp="1"/>
          </p:cNvSpPr>
          <p:nvPr>
            <p:ph sz="half" idx="2"/>
          </p:nvPr>
        </p:nvSpPr>
        <p:spPr>
          <a:xfrm>
            <a:off x="6172200" y="1578635"/>
            <a:ext cx="5181600" cy="458107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Date Placeholder 4">
            <a:extLst>
              <a:ext uri="{FF2B5EF4-FFF2-40B4-BE49-F238E27FC236}">
                <a16:creationId xmlns:a16="http://schemas.microsoft.com/office/drawing/2014/main" id="{11D7FB35-0AF5-4CB8-B2E7-984F6E2FC640}"/>
              </a:ext>
            </a:extLst>
          </p:cNvPr>
          <p:cNvSpPr>
            <a:spLocks noGrp="1"/>
          </p:cNvSpPr>
          <p:nvPr>
            <p:ph type="dt" sz="half" idx="10"/>
          </p:nvPr>
        </p:nvSpPr>
        <p:spPr/>
        <p:txBody>
          <a:bodyPr/>
          <a:lstStyle/>
          <a:p>
            <a:fld id="{B577AB51-AF0F-4D49-8FEA-774A87C99EDF}" type="datetime1">
              <a:rPr lang="en-CA" smtClean="0"/>
              <a:t>2024-02-13</a:t>
            </a:fld>
            <a:endParaRPr lang="en-CA"/>
          </a:p>
        </p:txBody>
      </p:sp>
      <p:sp>
        <p:nvSpPr>
          <p:cNvPr id="6" name="Footer Placeholder 5">
            <a:extLst>
              <a:ext uri="{FF2B5EF4-FFF2-40B4-BE49-F238E27FC236}">
                <a16:creationId xmlns:a16="http://schemas.microsoft.com/office/drawing/2014/main" id="{40FB3EF6-1E8F-4E59-8127-52AFA10F738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FD30A47-CEDE-467D-BD98-B6D9712131A1}"/>
              </a:ext>
            </a:extLst>
          </p:cNvPr>
          <p:cNvSpPr>
            <a:spLocks noGrp="1"/>
          </p:cNvSpPr>
          <p:nvPr>
            <p:ph type="sldNum" sz="quarter" idx="12"/>
          </p:nvPr>
        </p:nvSpPr>
        <p:spPr/>
        <p:txBody>
          <a:bodyPr/>
          <a:lstStyle/>
          <a:p>
            <a:fld id="{2FA17D3E-5A97-4B88-8117-A185EEF33E79}" type="slidenum">
              <a:rPr lang="en-CA" smtClean="0"/>
              <a:t>‹#›</a:t>
            </a:fld>
            <a:endParaRPr lang="en-CA"/>
          </a:p>
        </p:txBody>
      </p:sp>
      <p:sp>
        <p:nvSpPr>
          <p:cNvPr id="8" name="Rectangle 7">
            <a:extLst>
              <a:ext uri="{FF2B5EF4-FFF2-40B4-BE49-F238E27FC236}">
                <a16:creationId xmlns:a16="http://schemas.microsoft.com/office/drawing/2014/main" id="{7B5DCE9E-C182-027D-BE43-1FD1310FF4C7}"/>
              </a:ext>
            </a:extLst>
          </p:cNvPr>
          <p:cNvSpPr/>
          <p:nvPr userDrawn="1"/>
        </p:nvSpPr>
        <p:spPr>
          <a:xfrm>
            <a:off x="0" y="-105665"/>
            <a:ext cx="12192000" cy="1223136"/>
          </a:xfrm>
          <a:prstGeom prst="rect">
            <a:avLst/>
          </a:prstGeom>
          <a:blipFill dpi="0" rotWithShape="1">
            <a:blip r:embed="rId2">
              <a:alphaModFix amt="8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9" name="Title 1">
            <a:extLst>
              <a:ext uri="{FF2B5EF4-FFF2-40B4-BE49-F238E27FC236}">
                <a16:creationId xmlns:a16="http://schemas.microsoft.com/office/drawing/2014/main" id="{BBB4ED1C-2BE4-A04B-EF32-8D0F61C9EFCC}"/>
              </a:ext>
            </a:extLst>
          </p:cNvPr>
          <p:cNvSpPr>
            <a:spLocks noGrp="1"/>
          </p:cNvSpPr>
          <p:nvPr>
            <p:ph type="title"/>
          </p:nvPr>
        </p:nvSpPr>
        <p:spPr>
          <a:xfrm>
            <a:off x="838200" y="176527"/>
            <a:ext cx="10515600" cy="720191"/>
          </a:xfrm>
        </p:spPr>
        <p:txBody>
          <a:bodyPr/>
          <a:lstStyle>
            <a:lvl1pPr>
              <a:defRPr>
                <a:solidFill>
                  <a:schemeClr val="bg1"/>
                </a:solidFill>
              </a:defRPr>
            </a:lvl1pPr>
          </a:lstStyle>
          <a:p>
            <a:r>
              <a:rPr lang="en-US" dirty="0"/>
              <a:t>Click to edit Master title style</a:t>
            </a:r>
            <a:endParaRPr lang="en-CA" dirty="0"/>
          </a:p>
        </p:txBody>
      </p:sp>
    </p:spTree>
    <p:extLst>
      <p:ext uri="{BB962C8B-B14F-4D97-AF65-F5344CB8AC3E}">
        <p14:creationId xmlns:p14="http://schemas.microsoft.com/office/powerpoint/2010/main" val="126234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31E60-5726-4574-B606-77572F824E3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FA31E1E-744E-4F5D-9E4F-15D543E5F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FECAB2-D933-4D81-9793-A0823A168F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A114C8B-6EEC-4B70-A36E-EFC8AECF77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70E4A1-ECD8-4363-94DD-4B6785F1BE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ED669B3-F52A-40B2-B2A5-F3AFC094C12A}"/>
              </a:ext>
            </a:extLst>
          </p:cNvPr>
          <p:cNvSpPr>
            <a:spLocks noGrp="1"/>
          </p:cNvSpPr>
          <p:nvPr>
            <p:ph type="dt" sz="half" idx="10"/>
          </p:nvPr>
        </p:nvSpPr>
        <p:spPr/>
        <p:txBody>
          <a:bodyPr/>
          <a:lstStyle/>
          <a:p>
            <a:fld id="{36221712-3D24-4C76-98E1-6D60D26BCDDF}" type="datetime1">
              <a:rPr lang="en-CA" smtClean="0"/>
              <a:t>2024-02-13</a:t>
            </a:fld>
            <a:endParaRPr lang="en-CA"/>
          </a:p>
        </p:txBody>
      </p:sp>
      <p:sp>
        <p:nvSpPr>
          <p:cNvPr id="8" name="Footer Placeholder 7">
            <a:extLst>
              <a:ext uri="{FF2B5EF4-FFF2-40B4-BE49-F238E27FC236}">
                <a16:creationId xmlns:a16="http://schemas.microsoft.com/office/drawing/2014/main" id="{DF664E3C-4E49-494F-A0CD-E2BA1B12949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105EE49-24A1-4BC6-A06D-2C6677421950}"/>
              </a:ext>
            </a:extLst>
          </p:cNvPr>
          <p:cNvSpPr>
            <a:spLocks noGrp="1"/>
          </p:cNvSpPr>
          <p:nvPr>
            <p:ph type="sldNum" sz="quarter" idx="12"/>
          </p:nvPr>
        </p:nvSpPr>
        <p:spPr/>
        <p:txBody>
          <a:bodyPr/>
          <a:lstStyle/>
          <a:p>
            <a:fld id="{2FA17D3E-5A97-4B88-8117-A185EEF33E79}" type="slidenum">
              <a:rPr lang="en-CA" smtClean="0"/>
              <a:t>‹#›</a:t>
            </a:fld>
            <a:endParaRPr lang="en-CA"/>
          </a:p>
        </p:txBody>
      </p:sp>
    </p:spTree>
    <p:extLst>
      <p:ext uri="{BB962C8B-B14F-4D97-AF65-F5344CB8AC3E}">
        <p14:creationId xmlns:p14="http://schemas.microsoft.com/office/powerpoint/2010/main" val="336769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DE82-4A50-49F9-96C8-DD7BE44B4059}"/>
              </a:ext>
            </a:extLst>
          </p:cNvPr>
          <p:cNvSpPr>
            <a:spLocks noGrp="1"/>
          </p:cNvSpPr>
          <p:nvPr>
            <p:ph type="title"/>
          </p:nvPr>
        </p:nvSpPr>
        <p:spPr>
          <a:xfrm>
            <a:off x="838200" y="251472"/>
            <a:ext cx="10515600" cy="720191"/>
          </a:xfrm>
        </p:spPr>
        <p:txBody>
          <a:bodyPr/>
          <a:lstStyle>
            <a:lvl1pPr>
              <a:defRPr>
                <a:solidFill>
                  <a:schemeClr val="bg1"/>
                </a:solidFill>
              </a:defRPr>
            </a:lvl1pPr>
          </a:lstStyle>
          <a:p>
            <a:r>
              <a:rPr lang="en-US"/>
              <a:t>Click to edit Master title style</a:t>
            </a:r>
            <a:endParaRPr lang="en-CA" dirty="0"/>
          </a:p>
        </p:txBody>
      </p:sp>
      <p:sp>
        <p:nvSpPr>
          <p:cNvPr id="3" name="Date Placeholder 2">
            <a:extLst>
              <a:ext uri="{FF2B5EF4-FFF2-40B4-BE49-F238E27FC236}">
                <a16:creationId xmlns:a16="http://schemas.microsoft.com/office/drawing/2014/main" id="{3864858C-8C86-476F-A43A-7EB056EFF9FF}"/>
              </a:ext>
            </a:extLst>
          </p:cNvPr>
          <p:cNvSpPr>
            <a:spLocks noGrp="1"/>
          </p:cNvSpPr>
          <p:nvPr>
            <p:ph type="dt" sz="half" idx="10"/>
          </p:nvPr>
        </p:nvSpPr>
        <p:spPr/>
        <p:txBody>
          <a:bodyPr/>
          <a:lstStyle/>
          <a:p>
            <a:fld id="{CE2CA85C-9A82-4EEB-9EDF-44599056C9C5}" type="datetime1">
              <a:rPr lang="en-CA" smtClean="0"/>
              <a:t>2024-02-13</a:t>
            </a:fld>
            <a:endParaRPr lang="en-CA"/>
          </a:p>
        </p:txBody>
      </p:sp>
      <p:sp>
        <p:nvSpPr>
          <p:cNvPr id="4" name="Footer Placeholder 3">
            <a:extLst>
              <a:ext uri="{FF2B5EF4-FFF2-40B4-BE49-F238E27FC236}">
                <a16:creationId xmlns:a16="http://schemas.microsoft.com/office/drawing/2014/main" id="{DD430C43-0080-473A-B424-989E07BF840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10AD795-A21F-4597-B830-D40B51745E2F}"/>
              </a:ext>
            </a:extLst>
          </p:cNvPr>
          <p:cNvSpPr>
            <a:spLocks noGrp="1"/>
          </p:cNvSpPr>
          <p:nvPr>
            <p:ph type="sldNum" sz="quarter" idx="12"/>
          </p:nvPr>
        </p:nvSpPr>
        <p:spPr/>
        <p:txBody>
          <a:bodyPr/>
          <a:lstStyle/>
          <a:p>
            <a:fld id="{2FA17D3E-5A97-4B88-8117-A185EEF33E79}" type="slidenum">
              <a:rPr lang="en-CA" smtClean="0"/>
              <a:t>‹#›</a:t>
            </a:fld>
            <a:endParaRPr lang="en-CA"/>
          </a:p>
        </p:txBody>
      </p:sp>
      <p:sp>
        <p:nvSpPr>
          <p:cNvPr id="7" name="Content Placeholder 2">
            <a:extLst>
              <a:ext uri="{FF2B5EF4-FFF2-40B4-BE49-F238E27FC236}">
                <a16:creationId xmlns:a16="http://schemas.microsoft.com/office/drawing/2014/main" id="{6C9EEA4F-DFCB-4317-BCB6-3C9E37FD1DF6}"/>
              </a:ext>
            </a:extLst>
          </p:cNvPr>
          <p:cNvSpPr>
            <a:spLocks noGrp="1"/>
          </p:cNvSpPr>
          <p:nvPr>
            <p:ph idx="1"/>
          </p:nvPr>
        </p:nvSpPr>
        <p:spPr>
          <a:xfrm>
            <a:off x="838200" y="1572426"/>
            <a:ext cx="10515600" cy="460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83958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2519F5-EAA6-48F7-BD44-9C0F8C3BB4EA}"/>
              </a:ext>
            </a:extLst>
          </p:cNvPr>
          <p:cNvSpPr>
            <a:spLocks noGrp="1"/>
          </p:cNvSpPr>
          <p:nvPr>
            <p:ph type="dt" sz="half" idx="10"/>
          </p:nvPr>
        </p:nvSpPr>
        <p:spPr/>
        <p:txBody>
          <a:bodyPr/>
          <a:lstStyle/>
          <a:p>
            <a:fld id="{31E2E861-1C35-4640-A213-D9118658CB05}" type="datetime1">
              <a:rPr lang="en-CA" smtClean="0"/>
              <a:t>2024-02-13</a:t>
            </a:fld>
            <a:endParaRPr lang="en-CA"/>
          </a:p>
        </p:txBody>
      </p:sp>
      <p:sp>
        <p:nvSpPr>
          <p:cNvPr id="3" name="Footer Placeholder 2">
            <a:extLst>
              <a:ext uri="{FF2B5EF4-FFF2-40B4-BE49-F238E27FC236}">
                <a16:creationId xmlns:a16="http://schemas.microsoft.com/office/drawing/2014/main" id="{72E234A5-67EA-4030-93AA-B2B607413A4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5FE1AA5-F302-4B17-B8EB-C0C13533F948}"/>
              </a:ext>
            </a:extLst>
          </p:cNvPr>
          <p:cNvSpPr>
            <a:spLocks noGrp="1"/>
          </p:cNvSpPr>
          <p:nvPr>
            <p:ph type="sldNum" sz="quarter" idx="12"/>
          </p:nvPr>
        </p:nvSpPr>
        <p:spPr/>
        <p:txBody>
          <a:bodyPr/>
          <a:lstStyle/>
          <a:p>
            <a:fld id="{2FA17D3E-5A97-4B88-8117-A185EEF33E79}" type="slidenum">
              <a:rPr lang="en-CA" smtClean="0"/>
              <a:t>‹#›</a:t>
            </a:fld>
            <a:endParaRPr lang="en-CA"/>
          </a:p>
        </p:txBody>
      </p:sp>
    </p:spTree>
    <p:extLst>
      <p:ext uri="{BB962C8B-B14F-4D97-AF65-F5344CB8AC3E}">
        <p14:creationId xmlns:p14="http://schemas.microsoft.com/office/powerpoint/2010/main" val="299209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1FDB-6507-4960-9339-3820FC5D92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18CBB44-3F95-4756-B20B-7A5DAAB7D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3AF1217-8978-4B66-AB90-0AF965F58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8A1B4E-DED9-4511-B6CA-0AC8672F1E12}"/>
              </a:ext>
            </a:extLst>
          </p:cNvPr>
          <p:cNvSpPr>
            <a:spLocks noGrp="1"/>
          </p:cNvSpPr>
          <p:nvPr>
            <p:ph type="dt" sz="half" idx="10"/>
          </p:nvPr>
        </p:nvSpPr>
        <p:spPr/>
        <p:txBody>
          <a:bodyPr/>
          <a:lstStyle/>
          <a:p>
            <a:fld id="{372766BE-B2A0-4E56-B647-DDC81341317F}" type="datetime1">
              <a:rPr lang="en-CA" smtClean="0"/>
              <a:t>2024-02-13</a:t>
            </a:fld>
            <a:endParaRPr lang="en-CA"/>
          </a:p>
        </p:txBody>
      </p:sp>
      <p:sp>
        <p:nvSpPr>
          <p:cNvPr id="6" name="Footer Placeholder 5">
            <a:extLst>
              <a:ext uri="{FF2B5EF4-FFF2-40B4-BE49-F238E27FC236}">
                <a16:creationId xmlns:a16="http://schemas.microsoft.com/office/drawing/2014/main" id="{3C1747C0-306D-4DCE-9F6B-5D81077FF85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E42FC33-5DF1-4911-B5EB-DE2715C3AB0A}"/>
              </a:ext>
            </a:extLst>
          </p:cNvPr>
          <p:cNvSpPr>
            <a:spLocks noGrp="1"/>
          </p:cNvSpPr>
          <p:nvPr>
            <p:ph type="sldNum" sz="quarter" idx="12"/>
          </p:nvPr>
        </p:nvSpPr>
        <p:spPr/>
        <p:txBody>
          <a:bodyPr/>
          <a:lstStyle/>
          <a:p>
            <a:fld id="{2FA17D3E-5A97-4B88-8117-A185EEF33E79}" type="slidenum">
              <a:rPr lang="en-CA" smtClean="0"/>
              <a:t>‹#›</a:t>
            </a:fld>
            <a:endParaRPr lang="en-CA"/>
          </a:p>
        </p:txBody>
      </p:sp>
    </p:spTree>
    <p:extLst>
      <p:ext uri="{BB962C8B-B14F-4D97-AF65-F5344CB8AC3E}">
        <p14:creationId xmlns:p14="http://schemas.microsoft.com/office/powerpoint/2010/main" val="2363843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EBB1FC-5285-4287-97C3-16C46FC5E71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8C8D956-1D40-45ED-9E27-9CBC0C3196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3B3B7074-A018-456D-A7C8-30814BBEDA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42A67E92-6A89-4BF6-A251-B52CE22E06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13FF3-AAB3-41AC-A07F-988ACC1ACE23}" type="datetime1">
              <a:rPr lang="en-CA" smtClean="0"/>
              <a:t>2024-02-13</a:t>
            </a:fld>
            <a:endParaRPr lang="en-CA" dirty="0"/>
          </a:p>
        </p:txBody>
      </p:sp>
      <p:sp>
        <p:nvSpPr>
          <p:cNvPr id="5" name="Footer Placeholder 4">
            <a:extLst>
              <a:ext uri="{FF2B5EF4-FFF2-40B4-BE49-F238E27FC236}">
                <a16:creationId xmlns:a16="http://schemas.microsoft.com/office/drawing/2014/main" id="{7029CF07-64B1-4A6A-899C-5ACDBEAA27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E9427D1B-2EEC-4BCD-A391-70C3E84D60D1}"/>
              </a:ext>
            </a:extLst>
          </p:cNvPr>
          <p:cNvSpPr>
            <a:spLocks noGrp="1"/>
          </p:cNvSpPr>
          <p:nvPr>
            <p:ph type="sldNum" sz="quarter" idx="4"/>
          </p:nvPr>
        </p:nvSpPr>
        <p:spPr>
          <a:xfrm>
            <a:off x="10528417" y="6356350"/>
            <a:ext cx="1432133" cy="365125"/>
          </a:xfrm>
          <a:prstGeom prst="rect">
            <a:avLst/>
          </a:prstGeom>
        </p:spPr>
        <p:txBody>
          <a:bodyPr vert="horz" lIns="91440" tIns="45720" rIns="91440" bIns="45720" rtlCol="0" anchor="ctr"/>
          <a:lstStyle>
            <a:lvl1pPr algn="r">
              <a:defRPr sz="2000">
                <a:solidFill>
                  <a:schemeClr val="tx1">
                    <a:lumMod val="85000"/>
                    <a:lumOff val="15000"/>
                  </a:schemeClr>
                </a:solidFill>
              </a:defRPr>
            </a:lvl1pPr>
          </a:lstStyle>
          <a:p>
            <a:fld id="{70B51D39-34A8-445B-B5A0-FAFBA1D9F764}" type="slidenum">
              <a:rPr lang="en-CA" smtClean="0"/>
              <a:pPr/>
              <a:t>‹#›</a:t>
            </a:fld>
            <a:endParaRPr lang="en-CA" dirty="0"/>
          </a:p>
        </p:txBody>
      </p:sp>
    </p:spTree>
    <p:extLst>
      <p:ext uri="{BB962C8B-B14F-4D97-AF65-F5344CB8AC3E}">
        <p14:creationId xmlns:p14="http://schemas.microsoft.com/office/powerpoint/2010/main" val="317207772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2.gov.bc.ca/assets/gov/government/ministries-organizations/ministries/indigenous-relations-reconciliation/declaration_act_action_plan.pdf"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345C1-B652-5B06-A638-EE72A5C48AE7}"/>
              </a:ext>
            </a:extLst>
          </p:cNvPr>
          <p:cNvSpPr>
            <a:spLocks noGrp="1"/>
          </p:cNvSpPr>
          <p:nvPr>
            <p:ph type="ctrTitle"/>
          </p:nvPr>
        </p:nvSpPr>
        <p:spPr>
          <a:xfrm>
            <a:off x="596766" y="1280394"/>
            <a:ext cx="11017960" cy="1781568"/>
          </a:xfrm>
        </p:spPr>
        <p:txBody>
          <a:bodyPr>
            <a:noAutofit/>
          </a:bodyPr>
          <a:lstStyle/>
          <a:p>
            <a:r>
              <a:rPr lang="en-US" sz="4800" dirty="0">
                <a:solidFill>
                  <a:schemeClr val="tx1">
                    <a:lumMod val="75000"/>
                    <a:lumOff val="25000"/>
                  </a:schemeClr>
                </a:solidFill>
                <a:latin typeface="+mn-lt"/>
              </a:rPr>
              <a:t>Transforming Public Education: </a:t>
            </a:r>
            <a:br>
              <a:rPr lang="en-US" sz="4400" dirty="0">
                <a:solidFill>
                  <a:schemeClr val="tx1">
                    <a:lumMod val="75000"/>
                    <a:lumOff val="25000"/>
                  </a:schemeClr>
                </a:solidFill>
                <a:latin typeface="+mn-lt"/>
              </a:rPr>
            </a:br>
            <a:r>
              <a:rPr lang="en-US" sz="3200" b="0" dirty="0">
                <a:solidFill>
                  <a:schemeClr val="tx1">
                    <a:lumMod val="75000"/>
                    <a:lumOff val="25000"/>
                  </a:schemeClr>
                </a:solidFill>
                <a:latin typeface="+mn-lt"/>
              </a:rPr>
              <a:t>Delivering on the BC Tripartite Education Agreement (BCTEA) and the BC Declaration Act Action Plan (DAAP) Commitments</a:t>
            </a:r>
            <a:endParaRPr lang="en-CA" sz="3200" b="0" dirty="0">
              <a:solidFill>
                <a:schemeClr val="tx1">
                  <a:lumMod val="75000"/>
                  <a:lumOff val="25000"/>
                </a:schemeClr>
              </a:solidFill>
              <a:latin typeface="+mn-lt"/>
            </a:endParaRPr>
          </a:p>
        </p:txBody>
      </p:sp>
      <p:sp>
        <p:nvSpPr>
          <p:cNvPr id="8" name="Subtitle 7">
            <a:extLst>
              <a:ext uri="{FF2B5EF4-FFF2-40B4-BE49-F238E27FC236}">
                <a16:creationId xmlns:a16="http://schemas.microsoft.com/office/drawing/2014/main" id="{47130B6A-5D0B-3980-1E89-5D8FAD76BDFA}"/>
              </a:ext>
            </a:extLst>
          </p:cNvPr>
          <p:cNvSpPr>
            <a:spLocks noGrp="1"/>
          </p:cNvSpPr>
          <p:nvPr>
            <p:ph type="subTitle" idx="1"/>
          </p:nvPr>
        </p:nvSpPr>
        <p:spPr>
          <a:xfrm>
            <a:off x="1442104" y="4872200"/>
            <a:ext cx="6997357" cy="1260911"/>
          </a:xfrm>
        </p:spPr>
        <p:txBody>
          <a:bodyPr/>
          <a:lstStyle/>
          <a:p>
            <a:pPr algn="l"/>
            <a:r>
              <a:rPr lang="en-US" sz="2200" dirty="0">
                <a:solidFill>
                  <a:schemeClr val="tx1"/>
                </a:solidFill>
              </a:rPr>
              <a:t>Jan Haugen, </a:t>
            </a:r>
            <a:r>
              <a:rPr lang="en-US" sz="2200" b="0" dirty="0">
                <a:solidFill>
                  <a:schemeClr val="tx1"/>
                </a:solidFill>
              </a:rPr>
              <a:t>Director of Executive Services and Community Support, First Nations Education Steering Committee</a:t>
            </a:r>
          </a:p>
          <a:p>
            <a:pPr algn="l">
              <a:lnSpc>
                <a:spcPct val="100000"/>
              </a:lnSpc>
            </a:pPr>
            <a:r>
              <a:rPr lang="en-US" sz="2200" dirty="0">
                <a:solidFill>
                  <a:schemeClr val="tx1"/>
                </a:solidFill>
              </a:rPr>
              <a:t>Thane Bonar, </a:t>
            </a:r>
            <a:r>
              <a:rPr lang="en-US" sz="2200" b="0" dirty="0">
                <a:solidFill>
                  <a:schemeClr val="tx1"/>
                </a:solidFill>
              </a:rPr>
              <a:t>Director of Communications and Policy, First Nations Education Steering Committee</a:t>
            </a:r>
          </a:p>
        </p:txBody>
      </p:sp>
      <p:sp>
        <p:nvSpPr>
          <p:cNvPr id="9" name="TextBox 8">
            <a:extLst>
              <a:ext uri="{FF2B5EF4-FFF2-40B4-BE49-F238E27FC236}">
                <a16:creationId xmlns:a16="http://schemas.microsoft.com/office/drawing/2014/main" id="{0DD32CEF-3A28-8390-CF31-A3F983CECE67}"/>
              </a:ext>
            </a:extLst>
          </p:cNvPr>
          <p:cNvSpPr txBox="1"/>
          <p:nvPr/>
        </p:nvSpPr>
        <p:spPr>
          <a:xfrm>
            <a:off x="2924596" y="3599848"/>
            <a:ext cx="6362300" cy="584775"/>
          </a:xfrm>
          <a:prstGeom prst="rect">
            <a:avLst/>
          </a:prstGeom>
          <a:noFill/>
        </p:spPr>
        <p:txBody>
          <a:bodyPr wrap="square" rtlCol="0">
            <a:spAutoFit/>
          </a:bodyPr>
          <a:lstStyle/>
          <a:p>
            <a:pPr algn="ctr"/>
            <a:r>
              <a:rPr lang="en-CA" sz="3200" b="1">
                <a:solidFill>
                  <a:schemeClr val="bg1"/>
                </a:solidFill>
              </a:rPr>
              <a:t>February 27, </a:t>
            </a:r>
            <a:r>
              <a:rPr lang="en-CA" sz="3200" b="1" dirty="0">
                <a:solidFill>
                  <a:schemeClr val="bg1"/>
                </a:solidFill>
              </a:rPr>
              <a:t>2024</a:t>
            </a:r>
          </a:p>
        </p:txBody>
      </p:sp>
    </p:spTree>
    <p:extLst>
      <p:ext uri="{BB962C8B-B14F-4D97-AF65-F5344CB8AC3E}">
        <p14:creationId xmlns:p14="http://schemas.microsoft.com/office/powerpoint/2010/main" val="436019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F53C29B-5901-6D85-EF8C-F44D5E584584}"/>
              </a:ext>
            </a:extLst>
          </p:cNvPr>
          <p:cNvGraphicFramePr>
            <a:graphicFrameLocks/>
          </p:cNvGraphicFramePr>
          <p:nvPr>
            <p:extLst>
              <p:ext uri="{D42A27DB-BD31-4B8C-83A1-F6EECF244321}">
                <p14:modId xmlns:p14="http://schemas.microsoft.com/office/powerpoint/2010/main" val="3119864168"/>
              </p:ext>
            </p:extLst>
          </p:nvPr>
        </p:nvGraphicFramePr>
        <p:xfrm>
          <a:off x="838200" y="1559294"/>
          <a:ext cx="10515600" cy="4797056"/>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A63E9EEE-6F32-4B10-3192-3E07970B8542}"/>
              </a:ext>
            </a:extLst>
          </p:cNvPr>
          <p:cNvCxnSpPr>
            <a:cxnSpLocks/>
          </p:cNvCxnSpPr>
          <p:nvPr/>
        </p:nvCxnSpPr>
        <p:spPr>
          <a:xfrm>
            <a:off x="1507450" y="2084560"/>
            <a:ext cx="0" cy="319970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6F9774B-5749-BAD0-2F2B-924B6B3E9BB0}"/>
              </a:ext>
            </a:extLst>
          </p:cNvPr>
          <p:cNvCxnSpPr>
            <a:cxnSpLocks/>
          </p:cNvCxnSpPr>
          <p:nvPr/>
        </p:nvCxnSpPr>
        <p:spPr>
          <a:xfrm flipH="1">
            <a:off x="4843688" y="2100360"/>
            <a:ext cx="1" cy="318390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1DBD976-1E75-A975-5C22-8E4B75A9F31C}"/>
              </a:ext>
            </a:extLst>
          </p:cNvPr>
          <p:cNvCxnSpPr>
            <a:cxnSpLocks/>
          </p:cNvCxnSpPr>
          <p:nvPr/>
        </p:nvCxnSpPr>
        <p:spPr>
          <a:xfrm>
            <a:off x="8116255" y="2100360"/>
            <a:ext cx="0" cy="318390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11696A7-29C9-2644-1ABF-C2925BF2BE28}"/>
              </a:ext>
            </a:extLst>
          </p:cNvPr>
          <p:cNvCxnSpPr>
            <a:cxnSpLocks/>
          </p:cNvCxnSpPr>
          <p:nvPr/>
        </p:nvCxnSpPr>
        <p:spPr>
          <a:xfrm>
            <a:off x="11038687" y="2100360"/>
            <a:ext cx="0" cy="326091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FFCA6DC-BC63-62CD-A9A9-AE24DF0EBA5C}"/>
              </a:ext>
            </a:extLst>
          </p:cNvPr>
          <p:cNvSpPr txBox="1"/>
          <p:nvPr/>
        </p:nvSpPr>
        <p:spPr>
          <a:xfrm>
            <a:off x="1408621" y="3066889"/>
            <a:ext cx="540533" cy="338554"/>
          </a:xfrm>
          <a:prstGeom prst="rect">
            <a:avLst/>
          </a:prstGeom>
          <a:noFill/>
        </p:spPr>
        <p:txBody>
          <a:bodyPr wrap="square" rtlCol="0">
            <a:spAutoFit/>
          </a:bodyPr>
          <a:lstStyle/>
          <a:p>
            <a:r>
              <a:rPr lang="en-CA" sz="1600" i="1" dirty="0"/>
              <a:t>26%</a:t>
            </a:r>
          </a:p>
        </p:txBody>
      </p:sp>
      <p:sp>
        <p:nvSpPr>
          <p:cNvPr id="12" name="TextBox 11">
            <a:extLst>
              <a:ext uri="{FF2B5EF4-FFF2-40B4-BE49-F238E27FC236}">
                <a16:creationId xmlns:a16="http://schemas.microsoft.com/office/drawing/2014/main" id="{190B1220-97F3-7313-EC84-5424D7B706C2}"/>
              </a:ext>
            </a:extLst>
          </p:cNvPr>
          <p:cNvSpPr txBox="1"/>
          <p:nvPr/>
        </p:nvSpPr>
        <p:spPr>
          <a:xfrm>
            <a:off x="1380470" y="3602929"/>
            <a:ext cx="540533" cy="338554"/>
          </a:xfrm>
          <a:prstGeom prst="rect">
            <a:avLst/>
          </a:prstGeom>
          <a:noFill/>
        </p:spPr>
        <p:txBody>
          <a:bodyPr wrap="square" rtlCol="0">
            <a:spAutoFit/>
          </a:bodyPr>
          <a:lstStyle/>
          <a:p>
            <a:r>
              <a:rPr lang="en-CA" sz="1600" i="1" dirty="0"/>
              <a:t>18%</a:t>
            </a:r>
          </a:p>
        </p:txBody>
      </p:sp>
      <p:sp>
        <p:nvSpPr>
          <p:cNvPr id="13" name="TextBox 12">
            <a:extLst>
              <a:ext uri="{FF2B5EF4-FFF2-40B4-BE49-F238E27FC236}">
                <a16:creationId xmlns:a16="http://schemas.microsoft.com/office/drawing/2014/main" id="{099E78E5-8326-752F-D550-74BE0715BC5B}"/>
              </a:ext>
            </a:extLst>
          </p:cNvPr>
          <p:cNvSpPr txBox="1"/>
          <p:nvPr/>
        </p:nvSpPr>
        <p:spPr>
          <a:xfrm>
            <a:off x="1408621" y="4308246"/>
            <a:ext cx="436338" cy="338554"/>
          </a:xfrm>
          <a:prstGeom prst="rect">
            <a:avLst/>
          </a:prstGeom>
          <a:noFill/>
        </p:spPr>
        <p:txBody>
          <a:bodyPr wrap="square" rtlCol="0">
            <a:spAutoFit/>
          </a:bodyPr>
          <a:lstStyle/>
          <a:p>
            <a:r>
              <a:rPr lang="en-CA" sz="1600" i="1" dirty="0"/>
              <a:t>8%</a:t>
            </a:r>
          </a:p>
        </p:txBody>
      </p:sp>
      <p:sp>
        <p:nvSpPr>
          <p:cNvPr id="19" name="TextBox 18">
            <a:extLst>
              <a:ext uri="{FF2B5EF4-FFF2-40B4-BE49-F238E27FC236}">
                <a16:creationId xmlns:a16="http://schemas.microsoft.com/office/drawing/2014/main" id="{1EF7AAD8-8467-5BF6-92E9-DC3C0BA82BBA}"/>
              </a:ext>
            </a:extLst>
          </p:cNvPr>
          <p:cNvSpPr txBox="1"/>
          <p:nvPr/>
        </p:nvSpPr>
        <p:spPr>
          <a:xfrm>
            <a:off x="4582151" y="2788203"/>
            <a:ext cx="540533" cy="338554"/>
          </a:xfrm>
          <a:prstGeom prst="rect">
            <a:avLst/>
          </a:prstGeom>
          <a:noFill/>
        </p:spPr>
        <p:txBody>
          <a:bodyPr wrap="square" rtlCol="0">
            <a:spAutoFit/>
          </a:bodyPr>
          <a:lstStyle/>
          <a:p>
            <a:r>
              <a:rPr lang="en-CA" sz="1600" i="1" dirty="0"/>
              <a:t>29%</a:t>
            </a:r>
          </a:p>
        </p:txBody>
      </p:sp>
      <p:sp>
        <p:nvSpPr>
          <p:cNvPr id="20" name="TextBox 19">
            <a:extLst>
              <a:ext uri="{FF2B5EF4-FFF2-40B4-BE49-F238E27FC236}">
                <a16:creationId xmlns:a16="http://schemas.microsoft.com/office/drawing/2014/main" id="{37F837F8-AAFC-7C3A-445B-108ABF5B85FF}"/>
              </a:ext>
            </a:extLst>
          </p:cNvPr>
          <p:cNvSpPr txBox="1"/>
          <p:nvPr/>
        </p:nvSpPr>
        <p:spPr>
          <a:xfrm>
            <a:off x="4573422" y="3407221"/>
            <a:ext cx="540533" cy="338554"/>
          </a:xfrm>
          <a:prstGeom prst="rect">
            <a:avLst/>
          </a:prstGeom>
          <a:noFill/>
        </p:spPr>
        <p:txBody>
          <a:bodyPr wrap="square" rtlCol="0">
            <a:spAutoFit/>
          </a:bodyPr>
          <a:lstStyle/>
          <a:p>
            <a:r>
              <a:rPr lang="en-CA" sz="1600" i="1" dirty="0"/>
              <a:t>21%</a:t>
            </a:r>
          </a:p>
        </p:txBody>
      </p:sp>
      <p:sp>
        <p:nvSpPr>
          <p:cNvPr id="21" name="TextBox 20">
            <a:extLst>
              <a:ext uri="{FF2B5EF4-FFF2-40B4-BE49-F238E27FC236}">
                <a16:creationId xmlns:a16="http://schemas.microsoft.com/office/drawing/2014/main" id="{89BEE797-D660-C62A-73A7-E9218AC5D9F1}"/>
              </a:ext>
            </a:extLst>
          </p:cNvPr>
          <p:cNvSpPr txBox="1"/>
          <p:nvPr/>
        </p:nvSpPr>
        <p:spPr>
          <a:xfrm>
            <a:off x="4573422" y="4160671"/>
            <a:ext cx="540533" cy="338554"/>
          </a:xfrm>
          <a:prstGeom prst="rect">
            <a:avLst/>
          </a:prstGeom>
          <a:noFill/>
        </p:spPr>
        <p:txBody>
          <a:bodyPr wrap="square" rtlCol="0">
            <a:spAutoFit/>
          </a:bodyPr>
          <a:lstStyle/>
          <a:p>
            <a:r>
              <a:rPr lang="en-CA" sz="1600" i="1" dirty="0"/>
              <a:t>10%</a:t>
            </a:r>
          </a:p>
        </p:txBody>
      </p:sp>
      <p:sp>
        <p:nvSpPr>
          <p:cNvPr id="22" name="TextBox 21">
            <a:extLst>
              <a:ext uri="{FF2B5EF4-FFF2-40B4-BE49-F238E27FC236}">
                <a16:creationId xmlns:a16="http://schemas.microsoft.com/office/drawing/2014/main" id="{5BAF5552-D4EC-DC3C-0AFE-7B33776FE661}"/>
              </a:ext>
            </a:extLst>
          </p:cNvPr>
          <p:cNvSpPr txBox="1"/>
          <p:nvPr/>
        </p:nvSpPr>
        <p:spPr>
          <a:xfrm>
            <a:off x="7946849" y="2645428"/>
            <a:ext cx="540533" cy="338554"/>
          </a:xfrm>
          <a:prstGeom prst="rect">
            <a:avLst/>
          </a:prstGeom>
          <a:noFill/>
        </p:spPr>
        <p:txBody>
          <a:bodyPr wrap="square" rtlCol="0">
            <a:spAutoFit/>
          </a:bodyPr>
          <a:lstStyle/>
          <a:p>
            <a:r>
              <a:rPr lang="en-CA" sz="1600" i="1" dirty="0"/>
              <a:t>29%</a:t>
            </a:r>
          </a:p>
        </p:txBody>
      </p:sp>
      <p:sp>
        <p:nvSpPr>
          <p:cNvPr id="23" name="TextBox 22">
            <a:extLst>
              <a:ext uri="{FF2B5EF4-FFF2-40B4-BE49-F238E27FC236}">
                <a16:creationId xmlns:a16="http://schemas.microsoft.com/office/drawing/2014/main" id="{2AA13496-DA62-9504-9DEC-14CED557C82F}"/>
              </a:ext>
            </a:extLst>
          </p:cNvPr>
          <p:cNvSpPr txBox="1"/>
          <p:nvPr/>
        </p:nvSpPr>
        <p:spPr>
          <a:xfrm>
            <a:off x="7927579" y="3371252"/>
            <a:ext cx="540533" cy="338554"/>
          </a:xfrm>
          <a:prstGeom prst="rect">
            <a:avLst/>
          </a:prstGeom>
          <a:noFill/>
        </p:spPr>
        <p:txBody>
          <a:bodyPr wrap="square" rtlCol="0">
            <a:spAutoFit/>
          </a:bodyPr>
          <a:lstStyle/>
          <a:p>
            <a:r>
              <a:rPr lang="en-CA" sz="1600" i="1" dirty="0"/>
              <a:t>20%</a:t>
            </a:r>
          </a:p>
        </p:txBody>
      </p:sp>
      <p:sp>
        <p:nvSpPr>
          <p:cNvPr id="24" name="TextBox 23">
            <a:extLst>
              <a:ext uri="{FF2B5EF4-FFF2-40B4-BE49-F238E27FC236}">
                <a16:creationId xmlns:a16="http://schemas.microsoft.com/office/drawing/2014/main" id="{35615A4D-DEAC-0DF9-DCD2-14405DEF9354}"/>
              </a:ext>
            </a:extLst>
          </p:cNvPr>
          <p:cNvSpPr txBox="1"/>
          <p:nvPr/>
        </p:nvSpPr>
        <p:spPr>
          <a:xfrm>
            <a:off x="7867698" y="4088977"/>
            <a:ext cx="540533" cy="338554"/>
          </a:xfrm>
          <a:prstGeom prst="rect">
            <a:avLst/>
          </a:prstGeom>
          <a:noFill/>
        </p:spPr>
        <p:txBody>
          <a:bodyPr wrap="square" rtlCol="0">
            <a:spAutoFit/>
          </a:bodyPr>
          <a:lstStyle/>
          <a:p>
            <a:r>
              <a:rPr lang="en-CA" sz="1600" i="1" dirty="0"/>
              <a:t>10%</a:t>
            </a:r>
          </a:p>
        </p:txBody>
      </p:sp>
      <p:sp>
        <p:nvSpPr>
          <p:cNvPr id="25" name="TextBox 24">
            <a:extLst>
              <a:ext uri="{FF2B5EF4-FFF2-40B4-BE49-F238E27FC236}">
                <a16:creationId xmlns:a16="http://schemas.microsoft.com/office/drawing/2014/main" id="{CD01D6AE-5730-3848-890C-7679FB195210}"/>
              </a:ext>
            </a:extLst>
          </p:cNvPr>
          <p:cNvSpPr txBox="1"/>
          <p:nvPr/>
        </p:nvSpPr>
        <p:spPr>
          <a:xfrm>
            <a:off x="11127678" y="2306874"/>
            <a:ext cx="540533" cy="338554"/>
          </a:xfrm>
          <a:prstGeom prst="rect">
            <a:avLst/>
          </a:prstGeom>
          <a:noFill/>
        </p:spPr>
        <p:txBody>
          <a:bodyPr wrap="square" rtlCol="0">
            <a:spAutoFit/>
          </a:bodyPr>
          <a:lstStyle/>
          <a:p>
            <a:r>
              <a:rPr lang="en-CA" sz="1600" i="1" dirty="0"/>
              <a:t>39%</a:t>
            </a:r>
          </a:p>
        </p:txBody>
      </p:sp>
      <p:sp>
        <p:nvSpPr>
          <p:cNvPr id="26" name="TextBox 25">
            <a:extLst>
              <a:ext uri="{FF2B5EF4-FFF2-40B4-BE49-F238E27FC236}">
                <a16:creationId xmlns:a16="http://schemas.microsoft.com/office/drawing/2014/main" id="{B700C7C5-7E6F-A120-8992-B89BAEE3E2B3}"/>
              </a:ext>
            </a:extLst>
          </p:cNvPr>
          <p:cNvSpPr txBox="1"/>
          <p:nvPr/>
        </p:nvSpPr>
        <p:spPr>
          <a:xfrm>
            <a:off x="11133173" y="3090446"/>
            <a:ext cx="540533" cy="338554"/>
          </a:xfrm>
          <a:prstGeom prst="rect">
            <a:avLst/>
          </a:prstGeom>
          <a:noFill/>
        </p:spPr>
        <p:txBody>
          <a:bodyPr wrap="square" rtlCol="0">
            <a:spAutoFit/>
          </a:bodyPr>
          <a:lstStyle/>
          <a:p>
            <a:r>
              <a:rPr lang="en-CA" sz="1600" i="1" dirty="0"/>
              <a:t>28%</a:t>
            </a:r>
          </a:p>
        </p:txBody>
      </p:sp>
      <p:sp>
        <p:nvSpPr>
          <p:cNvPr id="27" name="TextBox 26">
            <a:extLst>
              <a:ext uri="{FF2B5EF4-FFF2-40B4-BE49-F238E27FC236}">
                <a16:creationId xmlns:a16="http://schemas.microsoft.com/office/drawing/2014/main" id="{D38DC111-821C-6F30-E242-B3BEC866767A}"/>
              </a:ext>
            </a:extLst>
          </p:cNvPr>
          <p:cNvSpPr txBox="1"/>
          <p:nvPr/>
        </p:nvSpPr>
        <p:spPr>
          <a:xfrm>
            <a:off x="11116641" y="3991394"/>
            <a:ext cx="540533" cy="338554"/>
          </a:xfrm>
          <a:prstGeom prst="rect">
            <a:avLst/>
          </a:prstGeom>
          <a:noFill/>
        </p:spPr>
        <p:txBody>
          <a:bodyPr wrap="square" rtlCol="0">
            <a:spAutoFit/>
          </a:bodyPr>
          <a:lstStyle/>
          <a:p>
            <a:r>
              <a:rPr lang="en-CA" sz="1600" i="1" dirty="0"/>
              <a:t>16%</a:t>
            </a:r>
          </a:p>
        </p:txBody>
      </p:sp>
      <p:sp>
        <p:nvSpPr>
          <p:cNvPr id="28" name="Oval 27">
            <a:extLst>
              <a:ext uri="{FF2B5EF4-FFF2-40B4-BE49-F238E27FC236}">
                <a16:creationId xmlns:a16="http://schemas.microsoft.com/office/drawing/2014/main" id="{27F30429-17C5-73E5-8756-C7BFF2F85031}"/>
              </a:ext>
            </a:extLst>
          </p:cNvPr>
          <p:cNvSpPr/>
          <p:nvPr/>
        </p:nvSpPr>
        <p:spPr>
          <a:xfrm>
            <a:off x="11005239" y="4082269"/>
            <a:ext cx="141057" cy="1568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6DA28E4D-F207-CB5F-2498-A927F2B5751A}"/>
              </a:ext>
            </a:extLst>
          </p:cNvPr>
          <p:cNvSpPr/>
          <p:nvPr/>
        </p:nvSpPr>
        <p:spPr>
          <a:xfrm>
            <a:off x="10961858" y="3223974"/>
            <a:ext cx="141057" cy="15680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1B70A022-6B8A-CC92-5D90-255E69ECCCAB}"/>
              </a:ext>
            </a:extLst>
          </p:cNvPr>
          <p:cNvSpPr/>
          <p:nvPr/>
        </p:nvSpPr>
        <p:spPr>
          <a:xfrm>
            <a:off x="10961858" y="2444081"/>
            <a:ext cx="141057" cy="156805"/>
          </a:xfrm>
          <a:prstGeom prst="ellips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9">
            <a:extLst>
              <a:ext uri="{FF2B5EF4-FFF2-40B4-BE49-F238E27FC236}">
                <a16:creationId xmlns:a16="http://schemas.microsoft.com/office/drawing/2014/main" id="{31C21512-0FED-FBE0-B167-C7F730AE6E30}"/>
              </a:ext>
            </a:extLst>
          </p:cNvPr>
          <p:cNvSpPr>
            <a:spLocks noGrp="1"/>
          </p:cNvSpPr>
          <p:nvPr>
            <p:ph type="title"/>
          </p:nvPr>
        </p:nvSpPr>
        <p:spPr/>
        <p:txBody>
          <a:bodyPr>
            <a:normAutofit/>
          </a:bodyPr>
          <a:lstStyle/>
          <a:p>
            <a:r>
              <a:rPr lang="en-CA" dirty="0"/>
              <a:t>Student Absence Rates</a:t>
            </a:r>
          </a:p>
        </p:txBody>
      </p:sp>
      <p:sp>
        <p:nvSpPr>
          <p:cNvPr id="2" name="Slide Number Placeholder 1">
            <a:extLst>
              <a:ext uri="{FF2B5EF4-FFF2-40B4-BE49-F238E27FC236}">
                <a16:creationId xmlns:a16="http://schemas.microsoft.com/office/drawing/2014/main" id="{E4A719E3-374C-7D90-A43D-0313669A01CB}"/>
              </a:ext>
            </a:extLst>
          </p:cNvPr>
          <p:cNvSpPr>
            <a:spLocks noGrp="1"/>
          </p:cNvSpPr>
          <p:nvPr>
            <p:ph type="sldNum" sz="quarter" idx="12"/>
          </p:nvPr>
        </p:nvSpPr>
        <p:spPr/>
        <p:txBody>
          <a:bodyPr/>
          <a:lstStyle/>
          <a:p>
            <a:fld id="{2FA17D3E-5A97-4B88-8117-A185EEF33E79}" type="slidenum">
              <a:rPr lang="en-CA" smtClean="0"/>
              <a:pPr/>
              <a:t>10</a:t>
            </a:fld>
            <a:endParaRPr lang="en-CA" dirty="0"/>
          </a:p>
        </p:txBody>
      </p:sp>
    </p:spTree>
    <p:extLst>
      <p:ext uri="{BB962C8B-B14F-4D97-AF65-F5344CB8AC3E}">
        <p14:creationId xmlns:p14="http://schemas.microsoft.com/office/powerpoint/2010/main" val="2941454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AC3071-00D9-F6E9-3CFA-90A10C962396}"/>
              </a:ext>
            </a:extLst>
          </p:cNvPr>
          <p:cNvSpPr txBox="1">
            <a:spLocks/>
          </p:cNvSpPr>
          <p:nvPr/>
        </p:nvSpPr>
        <p:spPr>
          <a:xfrm>
            <a:off x="5028533" y="915853"/>
            <a:ext cx="7962081" cy="1325563"/>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Content Placeholder 9">
            <a:extLst>
              <a:ext uri="{FF2B5EF4-FFF2-40B4-BE49-F238E27FC236}">
                <a16:creationId xmlns:a16="http://schemas.microsoft.com/office/drawing/2014/main" id="{EE51C2B9-9351-7C44-D02B-B0B9FC513F62}"/>
              </a:ext>
            </a:extLst>
          </p:cNvPr>
          <p:cNvSpPr>
            <a:spLocks noGrp="1"/>
          </p:cNvSpPr>
          <p:nvPr>
            <p:ph sz="half" idx="2"/>
          </p:nvPr>
        </p:nvSpPr>
        <p:spPr>
          <a:xfrm>
            <a:off x="4774131" y="1578635"/>
            <a:ext cx="6579669" cy="4581076"/>
          </a:xfrm>
        </p:spPr>
        <p:txBody>
          <a:bodyPr>
            <a:normAutofit fontScale="92500"/>
          </a:bodyPr>
          <a:lstStyle/>
          <a:p>
            <a:r>
              <a:rPr lang="en-US" dirty="0"/>
              <a:t>An agreement between the Province, Canada and First Nations Education Steering Committee (FNESC) to achieve systemic shifts in law and policy to support successful educational outcomes for First Nations students on and off reserve.  </a:t>
            </a:r>
          </a:p>
          <a:p>
            <a:r>
              <a:rPr lang="en-US" dirty="0"/>
              <a:t>BCTEA was signed in 2018 and includes commitments within the provincial public system including LEAs and parental choice. A number of these commitments are also reflected in the Declaration Act Action Plan.</a:t>
            </a:r>
          </a:p>
        </p:txBody>
      </p:sp>
      <p:sp>
        <p:nvSpPr>
          <p:cNvPr id="7" name="Title 6">
            <a:extLst>
              <a:ext uri="{FF2B5EF4-FFF2-40B4-BE49-F238E27FC236}">
                <a16:creationId xmlns:a16="http://schemas.microsoft.com/office/drawing/2014/main" id="{8FBA3BC7-63C7-EBE3-85B6-B0C2C437DA20}"/>
              </a:ext>
            </a:extLst>
          </p:cNvPr>
          <p:cNvSpPr>
            <a:spLocks noGrp="1"/>
          </p:cNvSpPr>
          <p:nvPr>
            <p:ph type="title"/>
          </p:nvPr>
        </p:nvSpPr>
        <p:spPr/>
        <p:txBody>
          <a:bodyPr>
            <a:normAutofit/>
          </a:bodyPr>
          <a:lstStyle/>
          <a:p>
            <a:r>
              <a:rPr lang="en-US" dirty="0"/>
              <a:t>BC Tripartite Education Agreement (BCTEA)</a:t>
            </a:r>
            <a:endParaRPr lang="en-CA" dirty="0"/>
          </a:p>
        </p:txBody>
      </p:sp>
      <p:pic>
        <p:nvPicPr>
          <p:cNvPr id="11" name="Content Placeholder 10" descr="Graphical user interface&#10;&#10;Description automatically generated">
            <a:extLst>
              <a:ext uri="{FF2B5EF4-FFF2-40B4-BE49-F238E27FC236}">
                <a16:creationId xmlns:a16="http://schemas.microsoft.com/office/drawing/2014/main" id="{D9CF9B19-8A49-0755-AD59-F5AA89E0DF8A}"/>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l="8207" r="2934"/>
          <a:stretch/>
        </p:blipFill>
        <p:spPr>
          <a:xfrm>
            <a:off x="934350" y="1578186"/>
            <a:ext cx="3317402" cy="4581525"/>
          </a:xfrm>
          <a:prstGeom prst="rect">
            <a:avLst/>
          </a:prstGeom>
        </p:spPr>
      </p:pic>
      <p:sp>
        <p:nvSpPr>
          <p:cNvPr id="2" name="Slide Number Placeholder 1">
            <a:extLst>
              <a:ext uri="{FF2B5EF4-FFF2-40B4-BE49-F238E27FC236}">
                <a16:creationId xmlns:a16="http://schemas.microsoft.com/office/drawing/2014/main" id="{C6DE606D-D954-5685-17BD-94732616BD01}"/>
              </a:ext>
            </a:extLst>
          </p:cNvPr>
          <p:cNvSpPr>
            <a:spLocks noGrp="1"/>
          </p:cNvSpPr>
          <p:nvPr>
            <p:ph type="sldNum" sz="quarter" idx="12"/>
          </p:nvPr>
        </p:nvSpPr>
        <p:spPr/>
        <p:txBody>
          <a:bodyPr/>
          <a:lstStyle/>
          <a:p>
            <a:fld id="{2FA17D3E-5A97-4B88-8117-A185EEF33E79}" type="slidenum">
              <a:rPr lang="en-CA" smtClean="0"/>
              <a:t>11</a:t>
            </a:fld>
            <a:endParaRPr lang="en-CA"/>
          </a:p>
        </p:txBody>
      </p:sp>
    </p:spTree>
    <p:extLst>
      <p:ext uri="{BB962C8B-B14F-4D97-AF65-F5344CB8AC3E}">
        <p14:creationId xmlns:p14="http://schemas.microsoft.com/office/powerpoint/2010/main" val="244148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35">
            <a:extLst>
              <a:ext uri="{FF2B5EF4-FFF2-40B4-BE49-F238E27FC236}">
                <a16:creationId xmlns:a16="http://schemas.microsoft.com/office/drawing/2014/main" id="{8203F9A0-FCE5-604C-A795-D36BBCE9869A}"/>
              </a:ext>
            </a:extLst>
          </p:cNvPr>
          <p:cNvSpPr>
            <a:spLocks/>
          </p:cNvSpPr>
          <p:nvPr/>
        </p:nvSpPr>
        <p:spPr bwMode="auto">
          <a:xfrm>
            <a:off x="5692645" y="1261592"/>
            <a:ext cx="693036" cy="559682"/>
          </a:xfrm>
          <a:custGeom>
            <a:avLst/>
            <a:gdLst>
              <a:gd name="T0" fmla="*/ 159 w 160"/>
              <a:gd name="T1" fmla="*/ 66 h 128"/>
              <a:gd name="T2" fmla="*/ 98 w 160"/>
              <a:gd name="T3" fmla="*/ 127 h 128"/>
              <a:gd name="T4" fmla="*/ 96 w 160"/>
              <a:gd name="T5" fmla="*/ 128 h 128"/>
              <a:gd name="T6" fmla="*/ 94 w 160"/>
              <a:gd name="T7" fmla="*/ 127 h 128"/>
              <a:gd name="T8" fmla="*/ 94 w 160"/>
              <a:gd name="T9" fmla="*/ 124 h 128"/>
              <a:gd name="T10" fmla="*/ 152 w 160"/>
              <a:gd name="T11" fmla="*/ 66 h 128"/>
              <a:gd name="T12" fmla="*/ 2 w 160"/>
              <a:gd name="T13" fmla="*/ 66 h 128"/>
              <a:gd name="T14" fmla="*/ 0 w 160"/>
              <a:gd name="T15" fmla="*/ 64 h 128"/>
              <a:gd name="T16" fmla="*/ 2 w 160"/>
              <a:gd name="T17" fmla="*/ 61 h 128"/>
              <a:gd name="T18" fmla="*/ 152 w 160"/>
              <a:gd name="T19" fmla="*/ 61 h 128"/>
              <a:gd name="T20" fmla="*/ 94 w 160"/>
              <a:gd name="T21" fmla="*/ 4 h 128"/>
              <a:gd name="T22" fmla="*/ 94 w 160"/>
              <a:gd name="T23" fmla="*/ 1 h 128"/>
              <a:gd name="T24" fmla="*/ 98 w 160"/>
              <a:gd name="T25" fmla="*/ 1 h 128"/>
              <a:gd name="T26" fmla="*/ 159 w 160"/>
              <a:gd name="T27" fmla="*/ 62 h 128"/>
              <a:gd name="T28" fmla="*/ 160 w 160"/>
              <a:gd name="T29" fmla="*/ 63 h 128"/>
              <a:gd name="T30" fmla="*/ 160 w 160"/>
              <a:gd name="T31" fmla="*/ 63 h 128"/>
              <a:gd name="T32" fmla="*/ 160 w 160"/>
              <a:gd name="T33" fmla="*/ 63 h 128"/>
              <a:gd name="T34" fmla="*/ 160 w 160"/>
              <a:gd name="T35" fmla="*/ 64 h 128"/>
              <a:gd name="T36" fmla="*/ 159 w 160"/>
              <a:gd name="T37"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28">
                <a:moveTo>
                  <a:pt x="159" y="66"/>
                </a:moveTo>
                <a:cubicBezTo>
                  <a:pt x="98" y="127"/>
                  <a:pt x="98" y="127"/>
                  <a:pt x="98" y="127"/>
                </a:cubicBezTo>
                <a:cubicBezTo>
                  <a:pt x="97" y="128"/>
                  <a:pt x="97" y="128"/>
                  <a:pt x="96" y="128"/>
                </a:cubicBezTo>
                <a:cubicBezTo>
                  <a:pt x="95" y="128"/>
                  <a:pt x="95" y="128"/>
                  <a:pt x="94" y="127"/>
                </a:cubicBezTo>
                <a:cubicBezTo>
                  <a:pt x="93" y="126"/>
                  <a:pt x="93" y="125"/>
                  <a:pt x="94" y="124"/>
                </a:cubicBezTo>
                <a:cubicBezTo>
                  <a:pt x="152" y="66"/>
                  <a:pt x="152" y="66"/>
                  <a:pt x="152" y="66"/>
                </a:cubicBezTo>
                <a:cubicBezTo>
                  <a:pt x="2" y="66"/>
                  <a:pt x="2" y="66"/>
                  <a:pt x="2" y="66"/>
                </a:cubicBezTo>
                <a:cubicBezTo>
                  <a:pt x="1" y="66"/>
                  <a:pt x="0" y="65"/>
                  <a:pt x="0" y="64"/>
                </a:cubicBezTo>
                <a:cubicBezTo>
                  <a:pt x="0" y="63"/>
                  <a:pt x="1" y="61"/>
                  <a:pt x="2" y="61"/>
                </a:cubicBezTo>
                <a:cubicBezTo>
                  <a:pt x="152" y="61"/>
                  <a:pt x="152" y="61"/>
                  <a:pt x="152" y="61"/>
                </a:cubicBezTo>
                <a:cubicBezTo>
                  <a:pt x="94" y="4"/>
                  <a:pt x="94" y="4"/>
                  <a:pt x="94" y="4"/>
                </a:cubicBezTo>
                <a:cubicBezTo>
                  <a:pt x="93" y="3"/>
                  <a:pt x="93" y="2"/>
                  <a:pt x="94" y="1"/>
                </a:cubicBezTo>
                <a:cubicBezTo>
                  <a:pt x="95" y="0"/>
                  <a:pt x="97" y="0"/>
                  <a:pt x="98" y="1"/>
                </a:cubicBezTo>
                <a:cubicBezTo>
                  <a:pt x="159" y="62"/>
                  <a:pt x="159" y="62"/>
                  <a:pt x="159" y="62"/>
                </a:cubicBezTo>
                <a:cubicBezTo>
                  <a:pt x="159" y="62"/>
                  <a:pt x="160" y="62"/>
                  <a:pt x="160" y="63"/>
                </a:cubicBezTo>
                <a:cubicBezTo>
                  <a:pt x="160" y="63"/>
                  <a:pt x="160" y="63"/>
                  <a:pt x="160" y="63"/>
                </a:cubicBezTo>
                <a:cubicBezTo>
                  <a:pt x="160" y="63"/>
                  <a:pt x="160" y="63"/>
                  <a:pt x="160" y="63"/>
                </a:cubicBezTo>
                <a:cubicBezTo>
                  <a:pt x="160" y="64"/>
                  <a:pt x="160" y="64"/>
                  <a:pt x="160" y="64"/>
                </a:cubicBezTo>
                <a:cubicBezTo>
                  <a:pt x="160" y="65"/>
                  <a:pt x="160" y="65"/>
                  <a:pt x="159"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Content Placeholder 11">
            <a:extLst>
              <a:ext uri="{FF2B5EF4-FFF2-40B4-BE49-F238E27FC236}">
                <a16:creationId xmlns:a16="http://schemas.microsoft.com/office/drawing/2014/main" id="{21738DF1-0C0A-6B64-FB52-155CCD2C4E14}"/>
              </a:ext>
            </a:extLst>
          </p:cNvPr>
          <p:cNvSpPr>
            <a:spLocks noGrp="1"/>
          </p:cNvSpPr>
          <p:nvPr>
            <p:ph idx="1"/>
          </p:nvPr>
        </p:nvSpPr>
        <p:spPr/>
        <p:txBody>
          <a:bodyPr>
            <a:normAutofit/>
          </a:bodyPr>
          <a:lstStyle/>
          <a:p>
            <a:pPr>
              <a:lnSpc>
                <a:spcPct val="100000"/>
              </a:lnSpc>
            </a:pPr>
            <a:r>
              <a:rPr lang="en-US" dirty="0"/>
              <a:t>Declaration Act Action Plan Action 1.6 </a:t>
            </a:r>
          </a:p>
          <a:p>
            <a:pPr lvl="1">
              <a:lnSpc>
                <a:spcPct val="100000"/>
              </a:lnSpc>
            </a:pPr>
            <a:r>
              <a:rPr lang="en-US" dirty="0"/>
              <a:t>Co-develop an approach to deliver on the BC Tripartite Education Agreement commitment, in which the Ministry of Education and Child Care and the First Nations Education Steering Committee will co-develop legislation that requires local education agreements (LEAs) with First Nations where a First Nation wants one, and that requires the application of the provincial LEA at the request of a First Nation.</a:t>
            </a:r>
          </a:p>
          <a:p>
            <a:pPr>
              <a:lnSpc>
                <a:spcPct val="100000"/>
              </a:lnSpc>
            </a:pPr>
            <a:r>
              <a:rPr lang="en-US" dirty="0"/>
              <a:t>Declaration Act Action Plan Action 4.3 </a:t>
            </a:r>
          </a:p>
          <a:p>
            <a:pPr lvl="1">
              <a:lnSpc>
                <a:spcPct val="100000"/>
              </a:lnSpc>
            </a:pPr>
            <a:r>
              <a:rPr lang="en-US" dirty="0"/>
              <a:t>Co-develop and implement a framework for the involvement of Indigenous Education Councils in school district financial planning and reporting.</a:t>
            </a:r>
          </a:p>
          <a:p>
            <a:endParaRPr lang="en-CA" dirty="0"/>
          </a:p>
        </p:txBody>
      </p:sp>
      <p:sp>
        <p:nvSpPr>
          <p:cNvPr id="2" name="Slide Number Placeholder 1">
            <a:extLst>
              <a:ext uri="{FF2B5EF4-FFF2-40B4-BE49-F238E27FC236}">
                <a16:creationId xmlns:a16="http://schemas.microsoft.com/office/drawing/2014/main" id="{107CEA76-12B6-3F17-D76A-4997EF7780C4}"/>
              </a:ext>
            </a:extLst>
          </p:cNvPr>
          <p:cNvSpPr>
            <a:spLocks noGrp="1"/>
          </p:cNvSpPr>
          <p:nvPr>
            <p:ph type="sldNum" sz="quarter" idx="12"/>
          </p:nvPr>
        </p:nvSpPr>
        <p:spPr/>
        <p:txBody>
          <a:bodyPr/>
          <a:lstStyle/>
          <a:p>
            <a:fld id="{2FA17D3E-5A97-4B88-8117-A185EEF33E79}" type="slidenum">
              <a:rPr lang="en-CA" smtClean="0"/>
              <a:t>12</a:t>
            </a:fld>
            <a:endParaRPr lang="en-CA"/>
          </a:p>
        </p:txBody>
      </p:sp>
      <p:sp>
        <p:nvSpPr>
          <p:cNvPr id="6" name="Title 5">
            <a:extLst>
              <a:ext uri="{FF2B5EF4-FFF2-40B4-BE49-F238E27FC236}">
                <a16:creationId xmlns:a16="http://schemas.microsoft.com/office/drawing/2014/main" id="{FDE27BAD-FE79-56B8-7C48-36FE22CB63A4}"/>
              </a:ext>
            </a:extLst>
          </p:cNvPr>
          <p:cNvSpPr>
            <a:spLocks noGrp="1"/>
          </p:cNvSpPr>
          <p:nvPr>
            <p:ph type="title"/>
          </p:nvPr>
        </p:nvSpPr>
        <p:spPr/>
        <p:txBody>
          <a:bodyPr>
            <a:normAutofit/>
          </a:bodyPr>
          <a:lstStyle/>
          <a:p>
            <a:r>
              <a:rPr lang="en-CA" dirty="0"/>
              <a:t>Declaration Action Plan Commitments</a:t>
            </a:r>
          </a:p>
        </p:txBody>
      </p:sp>
    </p:spTree>
    <p:extLst>
      <p:ext uri="{BB962C8B-B14F-4D97-AF65-F5344CB8AC3E}">
        <p14:creationId xmlns:p14="http://schemas.microsoft.com/office/powerpoint/2010/main" val="2721043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35">
            <a:extLst>
              <a:ext uri="{FF2B5EF4-FFF2-40B4-BE49-F238E27FC236}">
                <a16:creationId xmlns:a16="http://schemas.microsoft.com/office/drawing/2014/main" id="{8203F9A0-FCE5-604C-A795-D36BBCE9869A}"/>
              </a:ext>
            </a:extLst>
          </p:cNvPr>
          <p:cNvSpPr>
            <a:spLocks/>
          </p:cNvSpPr>
          <p:nvPr/>
        </p:nvSpPr>
        <p:spPr bwMode="auto">
          <a:xfrm>
            <a:off x="5692645" y="1261592"/>
            <a:ext cx="693036" cy="559682"/>
          </a:xfrm>
          <a:custGeom>
            <a:avLst/>
            <a:gdLst>
              <a:gd name="T0" fmla="*/ 159 w 160"/>
              <a:gd name="T1" fmla="*/ 66 h 128"/>
              <a:gd name="T2" fmla="*/ 98 w 160"/>
              <a:gd name="T3" fmla="*/ 127 h 128"/>
              <a:gd name="T4" fmla="*/ 96 w 160"/>
              <a:gd name="T5" fmla="*/ 128 h 128"/>
              <a:gd name="T6" fmla="*/ 94 w 160"/>
              <a:gd name="T7" fmla="*/ 127 h 128"/>
              <a:gd name="T8" fmla="*/ 94 w 160"/>
              <a:gd name="T9" fmla="*/ 124 h 128"/>
              <a:gd name="T10" fmla="*/ 152 w 160"/>
              <a:gd name="T11" fmla="*/ 66 h 128"/>
              <a:gd name="T12" fmla="*/ 2 w 160"/>
              <a:gd name="T13" fmla="*/ 66 h 128"/>
              <a:gd name="T14" fmla="*/ 0 w 160"/>
              <a:gd name="T15" fmla="*/ 64 h 128"/>
              <a:gd name="T16" fmla="*/ 2 w 160"/>
              <a:gd name="T17" fmla="*/ 61 h 128"/>
              <a:gd name="T18" fmla="*/ 152 w 160"/>
              <a:gd name="T19" fmla="*/ 61 h 128"/>
              <a:gd name="T20" fmla="*/ 94 w 160"/>
              <a:gd name="T21" fmla="*/ 4 h 128"/>
              <a:gd name="T22" fmla="*/ 94 w 160"/>
              <a:gd name="T23" fmla="*/ 1 h 128"/>
              <a:gd name="T24" fmla="*/ 98 w 160"/>
              <a:gd name="T25" fmla="*/ 1 h 128"/>
              <a:gd name="T26" fmla="*/ 159 w 160"/>
              <a:gd name="T27" fmla="*/ 62 h 128"/>
              <a:gd name="T28" fmla="*/ 160 w 160"/>
              <a:gd name="T29" fmla="*/ 63 h 128"/>
              <a:gd name="T30" fmla="*/ 160 w 160"/>
              <a:gd name="T31" fmla="*/ 63 h 128"/>
              <a:gd name="T32" fmla="*/ 160 w 160"/>
              <a:gd name="T33" fmla="*/ 63 h 128"/>
              <a:gd name="T34" fmla="*/ 160 w 160"/>
              <a:gd name="T35" fmla="*/ 64 h 128"/>
              <a:gd name="T36" fmla="*/ 159 w 160"/>
              <a:gd name="T37"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28">
                <a:moveTo>
                  <a:pt x="159" y="66"/>
                </a:moveTo>
                <a:cubicBezTo>
                  <a:pt x="98" y="127"/>
                  <a:pt x="98" y="127"/>
                  <a:pt x="98" y="127"/>
                </a:cubicBezTo>
                <a:cubicBezTo>
                  <a:pt x="97" y="128"/>
                  <a:pt x="97" y="128"/>
                  <a:pt x="96" y="128"/>
                </a:cubicBezTo>
                <a:cubicBezTo>
                  <a:pt x="95" y="128"/>
                  <a:pt x="95" y="128"/>
                  <a:pt x="94" y="127"/>
                </a:cubicBezTo>
                <a:cubicBezTo>
                  <a:pt x="93" y="126"/>
                  <a:pt x="93" y="125"/>
                  <a:pt x="94" y="124"/>
                </a:cubicBezTo>
                <a:cubicBezTo>
                  <a:pt x="152" y="66"/>
                  <a:pt x="152" y="66"/>
                  <a:pt x="152" y="66"/>
                </a:cubicBezTo>
                <a:cubicBezTo>
                  <a:pt x="2" y="66"/>
                  <a:pt x="2" y="66"/>
                  <a:pt x="2" y="66"/>
                </a:cubicBezTo>
                <a:cubicBezTo>
                  <a:pt x="1" y="66"/>
                  <a:pt x="0" y="65"/>
                  <a:pt x="0" y="64"/>
                </a:cubicBezTo>
                <a:cubicBezTo>
                  <a:pt x="0" y="63"/>
                  <a:pt x="1" y="61"/>
                  <a:pt x="2" y="61"/>
                </a:cubicBezTo>
                <a:cubicBezTo>
                  <a:pt x="152" y="61"/>
                  <a:pt x="152" y="61"/>
                  <a:pt x="152" y="61"/>
                </a:cubicBezTo>
                <a:cubicBezTo>
                  <a:pt x="94" y="4"/>
                  <a:pt x="94" y="4"/>
                  <a:pt x="94" y="4"/>
                </a:cubicBezTo>
                <a:cubicBezTo>
                  <a:pt x="93" y="3"/>
                  <a:pt x="93" y="2"/>
                  <a:pt x="94" y="1"/>
                </a:cubicBezTo>
                <a:cubicBezTo>
                  <a:pt x="95" y="0"/>
                  <a:pt x="97" y="0"/>
                  <a:pt x="98" y="1"/>
                </a:cubicBezTo>
                <a:cubicBezTo>
                  <a:pt x="159" y="62"/>
                  <a:pt x="159" y="62"/>
                  <a:pt x="159" y="62"/>
                </a:cubicBezTo>
                <a:cubicBezTo>
                  <a:pt x="159" y="62"/>
                  <a:pt x="160" y="62"/>
                  <a:pt x="160" y="63"/>
                </a:cubicBezTo>
                <a:cubicBezTo>
                  <a:pt x="160" y="63"/>
                  <a:pt x="160" y="63"/>
                  <a:pt x="160" y="63"/>
                </a:cubicBezTo>
                <a:cubicBezTo>
                  <a:pt x="160" y="63"/>
                  <a:pt x="160" y="63"/>
                  <a:pt x="160" y="63"/>
                </a:cubicBezTo>
                <a:cubicBezTo>
                  <a:pt x="160" y="64"/>
                  <a:pt x="160" y="64"/>
                  <a:pt x="160" y="64"/>
                </a:cubicBezTo>
                <a:cubicBezTo>
                  <a:pt x="160" y="65"/>
                  <a:pt x="160" y="65"/>
                  <a:pt x="159"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Content Placeholder 5">
            <a:extLst>
              <a:ext uri="{FF2B5EF4-FFF2-40B4-BE49-F238E27FC236}">
                <a16:creationId xmlns:a16="http://schemas.microsoft.com/office/drawing/2014/main" id="{9AB55FE5-1BAB-94F2-1836-00F53D83F0DE}"/>
              </a:ext>
            </a:extLst>
          </p:cNvPr>
          <p:cNvSpPr txBox="1">
            <a:spLocks/>
          </p:cNvSpPr>
          <p:nvPr/>
        </p:nvSpPr>
        <p:spPr>
          <a:xfrm>
            <a:off x="4948667" y="1101838"/>
            <a:ext cx="6458847" cy="5362876"/>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6000"/>
              </a:lnSpc>
              <a:spcAft>
                <a:spcPts val="800"/>
              </a:spcAft>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Content Placeholder 10">
            <a:extLst>
              <a:ext uri="{FF2B5EF4-FFF2-40B4-BE49-F238E27FC236}">
                <a16:creationId xmlns:a16="http://schemas.microsoft.com/office/drawing/2014/main" id="{833E9D8A-DBAF-5850-3CC6-D53320F2C757}"/>
              </a:ext>
            </a:extLst>
          </p:cNvPr>
          <p:cNvSpPr>
            <a:spLocks noGrp="1"/>
          </p:cNvSpPr>
          <p:nvPr>
            <p:ph idx="1"/>
          </p:nvPr>
        </p:nvSpPr>
        <p:spPr>
          <a:xfrm>
            <a:off x="838200" y="1572426"/>
            <a:ext cx="10515600" cy="4892288"/>
          </a:xfrm>
        </p:spPr>
        <p:txBody>
          <a:bodyPr>
            <a:normAutofit/>
          </a:bodyPr>
          <a:lstStyle/>
          <a:p>
            <a:pPr>
              <a:lnSpc>
                <a:spcPct val="100000"/>
              </a:lnSpc>
            </a:pPr>
            <a:r>
              <a:rPr lang="en-US" dirty="0"/>
              <a:t>Declaration Act Action Plan Action 4.4</a:t>
            </a:r>
          </a:p>
          <a:p>
            <a:pPr lvl="1">
              <a:lnSpc>
                <a:spcPct val="100000"/>
              </a:lnSpc>
            </a:pPr>
            <a:r>
              <a:rPr lang="en-US" dirty="0"/>
              <a:t>Identify, develop and implement mechanisms and approaches to enable boards of education to better support Indigenous students, including increasing and ensuring equitable access to education and safe environments.</a:t>
            </a:r>
          </a:p>
          <a:p>
            <a:pPr lvl="1">
              <a:lnSpc>
                <a:spcPct val="100000"/>
              </a:lnSpc>
            </a:pPr>
            <a:r>
              <a:rPr lang="en-US" dirty="0"/>
              <a:t>3.4 Implement.. </a:t>
            </a:r>
          </a:p>
        </p:txBody>
      </p:sp>
      <p:sp>
        <p:nvSpPr>
          <p:cNvPr id="8" name="Title 7">
            <a:extLst>
              <a:ext uri="{FF2B5EF4-FFF2-40B4-BE49-F238E27FC236}">
                <a16:creationId xmlns:a16="http://schemas.microsoft.com/office/drawing/2014/main" id="{FD64769A-E27D-0634-D045-5909023EEEC1}"/>
              </a:ext>
            </a:extLst>
          </p:cNvPr>
          <p:cNvSpPr>
            <a:spLocks noGrp="1"/>
          </p:cNvSpPr>
          <p:nvPr>
            <p:ph type="title"/>
          </p:nvPr>
        </p:nvSpPr>
        <p:spPr/>
        <p:txBody>
          <a:bodyPr>
            <a:normAutofit/>
          </a:bodyPr>
          <a:lstStyle/>
          <a:p>
            <a:r>
              <a:rPr lang="en-CA" dirty="0"/>
              <a:t>Declaration Action Plan Commitments, cont’d</a:t>
            </a:r>
          </a:p>
        </p:txBody>
      </p:sp>
      <p:sp>
        <p:nvSpPr>
          <p:cNvPr id="2" name="Slide Number Placeholder 1">
            <a:extLst>
              <a:ext uri="{FF2B5EF4-FFF2-40B4-BE49-F238E27FC236}">
                <a16:creationId xmlns:a16="http://schemas.microsoft.com/office/drawing/2014/main" id="{31529251-2C46-7807-96F2-6C53A8A4C811}"/>
              </a:ext>
            </a:extLst>
          </p:cNvPr>
          <p:cNvSpPr>
            <a:spLocks noGrp="1"/>
          </p:cNvSpPr>
          <p:nvPr>
            <p:ph type="sldNum" sz="quarter" idx="12"/>
          </p:nvPr>
        </p:nvSpPr>
        <p:spPr/>
        <p:txBody>
          <a:bodyPr/>
          <a:lstStyle/>
          <a:p>
            <a:fld id="{2FA17D3E-5A97-4B88-8117-A185EEF33E79}" type="slidenum">
              <a:rPr lang="en-CA" smtClean="0"/>
              <a:pPr/>
              <a:t>13</a:t>
            </a:fld>
            <a:endParaRPr lang="en-CA" dirty="0"/>
          </a:p>
        </p:txBody>
      </p:sp>
    </p:spTree>
    <p:extLst>
      <p:ext uri="{BB962C8B-B14F-4D97-AF65-F5344CB8AC3E}">
        <p14:creationId xmlns:p14="http://schemas.microsoft.com/office/powerpoint/2010/main" val="4132399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6C88E-9668-83C1-DE49-C02F285E190D}"/>
              </a:ext>
            </a:extLst>
          </p:cNvPr>
          <p:cNvSpPr>
            <a:spLocks noGrp="1"/>
          </p:cNvSpPr>
          <p:nvPr>
            <p:ph idx="1"/>
          </p:nvPr>
        </p:nvSpPr>
        <p:spPr/>
        <p:txBody>
          <a:bodyPr>
            <a:normAutofit/>
          </a:bodyPr>
          <a:lstStyle/>
          <a:p>
            <a:pPr marL="342900" indent="-342900">
              <a:buFont typeface="Arial" panose="020B0604020202020204" pitchFamily="34" charset="0"/>
              <a:buChar char="•"/>
            </a:pPr>
            <a:r>
              <a:rPr lang="en-CA" dirty="0"/>
              <a:t>Starting in the 2023-24 school year, all secondary students pursuing the Dogwood Diploma will be required to complete 4 credits of Indigenous-focused coursework in order to graduate. </a:t>
            </a:r>
          </a:p>
          <a:p>
            <a:pPr marL="342900" indent="-342900">
              <a:buFont typeface="Arial" panose="020B0604020202020204" pitchFamily="34" charset="0"/>
              <a:buChar char="•"/>
            </a:pPr>
            <a:r>
              <a:rPr lang="en-CA" dirty="0"/>
              <a:t>The change to the graduation program represents a systemic shift in K-12 education and a meaningful step toward reconciliation. The requirement is also an important component of a wider strategy to address racism in public institutions.</a:t>
            </a:r>
          </a:p>
          <a:p>
            <a:pPr marL="0" indent="0">
              <a:buNone/>
            </a:pPr>
            <a:endParaRPr lang="en-CA" dirty="0"/>
          </a:p>
        </p:txBody>
      </p:sp>
      <p:sp>
        <p:nvSpPr>
          <p:cNvPr id="3" name="Slide Number Placeholder 2">
            <a:extLst>
              <a:ext uri="{FF2B5EF4-FFF2-40B4-BE49-F238E27FC236}">
                <a16:creationId xmlns:a16="http://schemas.microsoft.com/office/drawing/2014/main" id="{F648D5BB-B686-038E-C43D-C77A0801B4E2}"/>
              </a:ext>
            </a:extLst>
          </p:cNvPr>
          <p:cNvSpPr>
            <a:spLocks noGrp="1"/>
          </p:cNvSpPr>
          <p:nvPr>
            <p:ph type="sldNum" sz="quarter" idx="12"/>
          </p:nvPr>
        </p:nvSpPr>
        <p:spPr/>
        <p:txBody>
          <a:bodyPr/>
          <a:lstStyle/>
          <a:p>
            <a:fld id="{2FA17D3E-5A97-4B88-8117-A185EEF33E79}" type="slidenum">
              <a:rPr lang="en-CA" smtClean="0"/>
              <a:pPr/>
              <a:t>14</a:t>
            </a:fld>
            <a:endParaRPr lang="en-CA" dirty="0"/>
          </a:p>
        </p:txBody>
      </p:sp>
      <p:sp>
        <p:nvSpPr>
          <p:cNvPr id="4" name="Title 3">
            <a:extLst>
              <a:ext uri="{FF2B5EF4-FFF2-40B4-BE49-F238E27FC236}">
                <a16:creationId xmlns:a16="http://schemas.microsoft.com/office/drawing/2014/main" id="{9BF92C45-8B35-CBB6-5367-F36D2002EEA4}"/>
              </a:ext>
            </a:extLst>
          </p:cNvPr>
          <p:cNvSpPr>
            <a:spLocks noGrp="1"/>
          </p:cNvSpPr>
          <p:nvPr>
            <p:ph type="title"/>
          </p:nvPr>
        </p:nvSpPr>
        <p:spPr/>
        <p:txBody>
          <a:bodyPr/>
          <a:lstStyle/>
          <a:p>
            <a:r>
              <a:rPr lang="en-US" dirty="0"/>
              <a:t>Indigenous-Focused Graduation Requirement</a:t>
            </a:r>
            <a:endParaRPr lang="en-CA" dirty="0"/>
          </a:p>
        </p:txBody>
      </p:sp>
    </p:spTree>
    <p:extLst>
      <p:ext uri="{BB962C8B-B14F-4D97-AF65-F5344CB8AC3E}">
        <p14:creationId xmlns:p14="http://schemas.microsoft.com/office/powerpoint/2010/main" val="2419256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209C94-502C-D8C2-7E0D-67DB306957CF}"/>
              </a:ext>
            </a:extLst>
          </p:cNvPr>
          <p:cNvSpPr>
            <a:spLocks noGrp="1"/>
          </p:cNvSpPr>
          <p:nvPr>
            <p:ph idx="1"/>
          </p:nvPr>
        </p:nvSpPr>
        <p:spPr>
          <a:xfrm>
            <a:off x="838200" y="1572426"/>
            <a:ext cx="9210575" cy="4604537"/>
          </a:xfrm>
        </p:spPr>
        <p:txBody>
          <a:bodyPr/>
          <a:lstStyle/>
          <a:p>
            <a:pPr marL="285750" indent="-285750">
              <a:buFont typeface="Arial" panose="020B0604020202020204" pitchFamily="34" charset="0"/>
              <a:buChar char="•"/>
            </a:pPr>
            <a:r>
              <a:rPr lang="en-US" sz="2000" dirty="0"/>
              <a:t>The requirement will have a significant impact on the number of students completing an Indigenous-focused course at the secondary level, a key mechanism to addressing racism in BC.</a:t>
            </a:r>
            <a:endParaRPr lang="en-CA" sz="2000" dirty="0"/>
          </a:p>
          <a:p>
            <a:pPr marL="285750" indent="-285750">
              <a:buFont typeface="Arial" panose="020B0604020202020204" pitchFamily="34" charset="0"/>
              <a:buChar char="•"/>
            </a:pPr>
            <a:r>
              <a:rPr lang="en-CA" sz="2000" dirty="0"/>
              <a:t>Includes:</a:t>
            </a:r>
          </a:p>
          <a:p>
            <a:pPr marL="742950" lvl="1" indent="-285750"/>
            <a:r>
              <a:rPr lang="en-CA" sz="2000" dirty="0"/>
              <a:t>English First Peoples 10-12 courses</a:t>
            </a:r>
          </a:p>
          <a:p>
            <a:pPr marL="742950" lvl="1" indent="-285750"/>
            <a:r>
              <a:rPr lang="en-CA" sz="2000" dirty="0"/>
              <a:t>BC First Peoples 12</a:t>
            </a:r>
          </a:p>
          <a:p>
            <a:pPr marL="742950" lvl="1" indent="-285750"/>
            <a:r>
              <a:rPr lang="en-CA" sz="2000" dirty="0"/>
              <a:t>Contemporary Indigenous Studies 12</a:t>
            </a:r>
          </a:p>
        </p:txBody>
      </p:sp>
      <p:sp>
        <p:nvSpPr>
          <p:cNvPr id="3" name="Slide Number Placeholder 2">
            <a:extLst>
              <a:ext uri="{FF2B5EF4-FFF2-40B4-BE49-F238E27FC236}">
                <a16:creationId xmlns:a16="http://schemas.microsoft.com/office/drawing/2014/main" id="{59900B3F-0CF2-79C3-04D6-BE83AA5DD038}"/>
              </a:ext>
            </a:extLst>
          </p:cNvPr>
          <p:cNvSpPr>
            <a:spLocks noGrp="1"/>
          </p:cNvSpPr>
          <p:nvPr>
            <p:ph type="sldNum" sz="quarter" idx="12"/>
          </p:nvPr>
        </p:nvSpPr>
        <p:spPr/>
        <p:txBody>
          <a:bodyPr/>
          <a:lstStyle/>
          <a:p>
            <a:fld id="{2FA17D3E-5A97-4B88-8117-A185EEF33E79}" type="slidenum">
              <a:rPr lang="en-CA" smtClean="0"/>
              <a:pPr/>
              <a:t>15</a:t>
            </a:fld>
            <a:endParaRPr lang="en-CA" dirty="0"/>
          </a:p>
        </p:txBody>
      </p:sp>
      <p:sp>
        <p:nvSpPr>
          <p:cNvPr id="4" name="Title 3">
            <a:extLst>
              <a:ext uri="{FF2B5EF4-FFF2-40B4-BE49-F238E27FC236}">
                <a16:creationId xmlns:a16="http://schemas.microsoft.com/office/drawing/2014/main" id="{D3ABDB2F-0234-4D50-5490-C809AF23E5AE}"/>
              </a:ext>
            </a:extLst>
          </p:cNvPr>
          <p:cNvSpPr>
            <a:spLocks noGrp="1"/>
          </p:cNvSpPr>
          <p:nvPr>
            <p:ph type="title"/>
          </p:nvPr>
        </p:nvSpPr>
        <p:spPr/>
        <p:txBody>
          <a:bodyPr/>
          <a:lstStyle/>
          <a:p>
            <a:r>
              <a:rPr lang="en-US" dirty="0"/>
              <a:t>Indigenous-focused Course Completions</a:t>
            </a:r>
            <a:endParaRPr lang="en-CA" dirty="0"/>
          </a:p>
        </p:txBody>
      </p:sp>
      <p:grpSp>
        <p:nvGrpSpPr>
          <p:cNvPr id="5" name="Group 4">
            <a:extLst>
              <a:ext uri="{FF2B5EF4-FFF2-40B4-BE49-F238E27FC236}">
                <a16:creationId xmlns:a16="http://schemas.microsoft.com/office/drawing/2014/main" id="{9C242E40-3937-6871-D2D7-56650434FD00}"/>
              </a:ext>
            </a:extLst>
          </p:cNvPr>
          <p:cNvGrpSpPr/>
          <p:nvPr/>
        </p:nvGrpSpPr>
        <p:grpSpPr>
          <a:xfrm>
            <a:off x="10132204" y="1553894"/>
            <a:ext cx="1828346" cy="4145280"/>
            <a:chOff x="7551420" y="2060963"/>
            <a:chExt cx="1828346" cy="4145280"/>
          </a:xfrm>
          <a:solidFill>
            <a:schemeClr val="accent2">
              <a:lumMod val="50000"/>
            </a:schemeClr>
          </a:solidFill>
        </p:grpSpPr>
        <p:sp>
          <p:nvSpPr>
            <p:cNvPr id="6" name="Rectangle 5">
              <a:extLst>
                <a:ext uri="{FF2B5EF4-FFF2-40B4-BE49-F238E27FC236}">
                  <a16:creationId xmlns:a16="http://schemas.microsoft.com/office/drawing/2014/main" id="{457C03C4-441D-8A69-E062-447A4E147043}"/>
                </a:ext>
              </a:extLst>
            </p:cNvPr>
            <p:cNvSpPr/>
            <p:nvPr/>
          </p:nvSpPr>
          <p:spPr>
            <a:xfrm>
              <a:off x="7551420" y="2060963"/>
              <a:ext cx="1813560" cy="41452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20">
              <a:extLst>
                <a:ext uri="{FF2B5EF4-FFF2-40B4-BE49-F238E27FC236}">
                  <a16:creationId xmlns:a16="http://schemas.microsoft.com/office/drawing/2014/main" id="{1C849B82-9BAF-5466-FA31-1472DE6BEFD7}"/>
                </a:ext>
              </a:extLst>
            </p:cNvPr>
            <p:cNvSpPr txBox="1"/>
            <p:nvPr/>
          </p:nvSpPr>
          <p:spPr>
            <a:xfrm>
              <a:off x="7566206" y="3751596"/>
              <a:ext cx="1813560" cy="584775"/>
            </a:xfrm>
            <a:prstGeom prst="rect">
              <a:avLst/>
            </a:prstGeom>
            <a:grp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white"/>
                  </a:solidFill>
                  <a:effectLst/>
                  <a:uLnTx/>
                  <a:uFillTx/>
                  <a:latin typeface="Calibri" panose="020F0502020204030204"/>
                  <a:ea typeface="+mn-ea"/>
                  <a:cs typeface="+mn-cs"/>
                </a:rPr>
                <a:t>49,800</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Arrow: Right 10">
            <a:extLst>
              <a:ext uri="{FF2B5EF4-FFF2-40B4-BE49-F238E27FC236}">
                <a16:creationId xmlns:a16="http://schemas.microsoft.com/office/drawing/2014/main" id="{39D32A92-65E4-FEB0-8E78-FCEDDFD57E13}"/>
              </a:ext>
            </a:extLst>
          </p:cNvPr>
          <p:cNvSpPr/>
          <p:nvPr/>
        </p:nvSpPr>
        <p:spPr>
          <a:xfrm rot="18401078">
            <a:off x="7631416" y="4244030"/>
            <a:ext cx="2671804" cy="356710"/>
          </a:xfrm>
          <a:prstGeom prst="rightArrow">
            <a:avLst>
              <a:gd name="adj1" fmla="val 50000"/>
              <a:gd name="adj2" fmla="val 6824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9">
            <a:extLst>
              <a:ext uri="{FF2B5EF4-FFF2-40B4-BE49-F238E27FC236}">
                <a16:creationId xmlns:a16="http://schemas.microsoft.com/office/drawing/2014/main" id="{A55F1DF9-06B8-9E3A-6784-94ED4392569D}"/>
              </a:ext>
            </a:extLst>
          </p:cNvPr>
          <p:cNvSpPr txBox="1"/>
          <p:nvPr/>
        </p:nvSpPr>
        <p:spPr>
          <a:xfrm>
            <a:off x="6332747" y="5588160"/>
            <a:ext cx="1813560" cy="584775"/>
          </a:xfrm>
          <a:prstGeom prst="rect">
            <a:avLst/>
          </a:prstGeom>
          <a:solidFill>
            <a:schemeClr val="accent2">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prstClr val="white"/>
                </a:solidFill>
                <a:effectLst/>
                <a:uLnTx/>
                <a:uFillTx/>
                <a:latin typeface="Calibri" panose="020F0502020204030204"/>
                <a:ea typeface="+mn-ea"/>
                <a:cs typeface="+mn-cs"/>
              </a:rPr>
              <a:t>400</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22">
            <a:extLst>
              <a:ext uri="{FF2B5EF4-FFF2-40B4-BE49-F238E27FC236}">
                <a16:creationId xmlns:a16="http://schemas.microsoft.com/office/drawing/2014/main" id="{58F5A1D7-B54A-3309-5AD9-E530977A6A86}"/>
              </a:ext>
            </a:extLst>
          </p:cNvPr>
          <p:cNvSpPr txBox="1"/>
          <p:nvPr/>
        </p:nvSpPr>
        <p:spPr>
          <a:xfrm>
            <a:off x="6374456" y="6308079"/>
            <a:ext cx="217932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Calibri" panose="020F0502020204030204"/>
                <a:ea typeface="+mn-ea"/>
                <a:cs typeface="+mn-cs"/>
              </a:rPr>
              <a:t>2020/21</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23">
            <a:extLst>
              <a:ext uri="{FF2B5EF4-FFF2-40B4-BE49-F238E27FC236}">
                <a16:creationId xmlns:a16="http://schemas.microsoft.com/office/drawing/2014/main" id="{8CDF576E-FD91-973C-A03D-455AAE28985B}"/>
              </a:ext>
            </a:extLst>
          </p:cNvPr>
          <p:cNvSpPr txBox="1"/>
          <p:nvPr/>
        </p:nvSpPr>
        <p:spPr>
          <a:xfrm>
            <a:off x="9908429" y="5938747"/>
            <a:ext cx="193548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Calibri" panose="020F0502020204030204"/>
                <a:ea typeface="+mn-ea"/>
                <a:cs typeface="+mn-cs"/>
              </a:rPr>
              <a:t>2023/24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1" u="none" strike="noStrike" kern="1200" cap="none" spc="0" normalizeH="0" baseline="0" noProof="0" dirty="0">
                <a:ln>
                  <a:noFill/>
                </a:ln>
                <a:solidFill>
                  <a:prstClr val="black"/>
                </a:solidFill>
                <a:effectLst/>
                <a:uLnTx/>
                <a:uFillTx/>
                <a:latin typeface="Calibri" panose="020F0502020204030204"/>
                <a:ea typeface="+mn-ea"/>
                <a:cs typeface="+mn-cs"/>
              </a:rPr>
              <a:t>(estimated</a:t>
            </a:r>
            <a:r>
              <a:rPr kumimoji="0" lang="en-CA" sz="2000" b="0" i="1"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459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7F9DE2-F909-044E-8BF6-A1B7AEDA82B7}"/>
              </a:ext>
            </a:extLst>
          </p:cNvPr>
          <p:cNvSpPr txBox="1"/>
          <p:nvPr/>
        </p:nvSpPr>
        <p:spPr>
          <a:xfrm>
            <a:off x="293442" y="2321342"/>
            <a:ext cx="3601090" cy="1200329"/>
          </a:xfrm>
          <a:prstGeom prst="rect">
            <a:avLst/>
          </a:prstGeom>
          <a:noFill/>
        </p:spPr>
        <p:txBody>
          <a:bodyPr wrap="square" rtlCol="0">
            <a:spAutoFit/>
          </a:bodyPr>
          <a:lstStyle/>
          <a:p>
            <a:r>
              <a:rPr lang="en-CA" sz="3600" b="1" spc="-1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br>
              <a:rPr lang="en-CA" sz="3600" b="1" spc="-15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CA"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35">
            <a:extLst>
              <a:ext uri="{FF2B5EF4-FFF2-40B4-BE49-F238E27FC236}">
                <a16:creationId xmlns:a16="http://schemas.microsoft.com/office/drawing/2014/main" id="{8203F9A0-FCE5-604C-A795-D36BBCE9869A}"/>
              </a:ext>
            </a:extLst>
          </p:cNvPr>
          <p:cNvSpPr>
            <a:spLocks/>
          </p:cNvSpPr>
          <p:nvPr/>
        </p:nvSpPr>
        <p:spPr bwMode="auto">
          <a:xfrm>
            <a:off x="5692645" y="1261592"/>
            <a:ext cx="693036" cy="559682"/>
          </a:xfrm>
          <a:custGeom>
            <a:avLst/>
            <a:gdLst>
              <a:gd name="T0" fmla="*/ 159 w 160"/>
              <a:gd name="T1" fmla="*/ 66 h 128"/>
              <a:gd name="T2" fmla="*/ 98 w 160"/>
              <a:gd name="T3" fmla="*/ 127 h 128"/>
              <a:gd name="T4" fmla="*/ 96 w 160"/>
              <a:gd name="T5" fmla="*/ 128 h 128"/>
              <a:gd name="T6" fmla="*/ 94 w 160"/>
              <a:gd name="T7" fmla="*/ 127 h 128"/>
              <a:gd name="T8" fmla="*/ 94 w 160"/>
              <a:gd name="T9" fmla="*/ 124 h 128"/>
              <a:gd name="T10" fmla="*/ 152 w 160"/>
              <a:gd name="T11" fmla="*/ 66 h 128"/>
              <a:gd name="T12" fmla="*/ 2 w 160"/>
              <a:gd name="T13" fmla="*/ 66 h 128"/>
              <a:gd name="T14" fmla="*/ 0 w 160"/>
              <a:gd name="T15" fmla="*/ 64 h 128"/>
              <a:gd name="T16" fmla="*/ 2 w 160"/>
              <a:gd name="T17" fmla="*/ 61 h 128"/>
              <a:gd name="T18" fmla="*/ 152 w 160"/>
              <a:gd name="T19" fmla="*/ 61 h 128"/>
              <a:gd name="T20" fmla="*/ 94 w 160"/>
              <a:gd name="T21" fmla="*/ 4 h 128"/>
              <a:gd name="T22" fmla="*/ 94 w 160"/>
              <a:gd name="T23" fmla="*/ 1 h 128"/>
              <a:gd name="T24" fmla="*/ 98 w 160"/>
              <a:gd name="T25" fmla="*/ 1 h 128"/>
              <a:gd name="T26" fmla="*/ 159 w 160"/>
              <a:gd name="T27" fmla="*/ 62 h 128"/>
              <a:gd name="T28" fmla="*/ 160 w 160"/>
              <a:gd name="T29" fmla="*/ 63 h 128"/>
              <a:gd name="T30" fmla="*/ 160 w 160"/>
              <a:gd name="T31" fmla="*/ 63 h 128"/>
              <a:gd name="T32" fmla="*/ 160 w 160"/>
              <a:gd name="T33" fmla="*/ 63 h 128"/>
              <a:gd name="T34" fmla="*/ 160 w 160"/>
              <a:gd name="T35" fmla="*/ 64 h 128"/>
              <a:gd name="T36" fmla="*/ 159 w 160"/>
              <a:gd name="T37"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28">
                <a:moveTo>
                  <a:pt x="159" y="66"/>
                </a:moveTo>
                <a:cubicBezTo>
                  <a:pt x="98" y="127"/>
                  <a:pt x="98" y="127"/>
                  <a:pt x="98" y="127"/>
                </a:cubicBezTo>
                <a:cubicBezTo>
                  <a:pt x="97" y="128"/>
                  <a:pt x="97" y="128"/>
                  <a:pt x="96" y="128"/>
                </a:cubicBezTo>
                <a:cubicBezTo>
                  <a:pt x="95" y="128"/>
                  <a:pt x="95" y="128"/>
                  <a:pt x="94" y="127"/>
                </a:cubicBezTo>
                <a:cubicBezTo>
                  <a:pt x="93" y="126"/>
                  <a:pt x="93" y="125"/>
                  <a:pt x="94" y="124"/>
                </a:cubicBezTo>
                <a:cubicBezTo>
                  <a:pt x="152" y="66"/>
                  <a:pt x="152" y="66"/>
                  <a:pt x="152" y="66"/>
                </a:cubicBezTo>
                <a:cubicBezTo>
                  <a:pt x="2" y="66"/>
                  <a:pt x="2" y="66"/>
                  <a:pt x="2" y="66"/>
                </a:cubicBezTo>
                <a:cubicBezTo>
                  <a:pt x="1" y="66"/>
                  <a:pt x="0" y="65"/>
                  <a:pt x="0" y="64"/>
                </a:cubicBezTo>
                <a:cubicBezTo>
                  <a:pt x="0" y="63"/>
                  <a:pt x="1" y="61"/>
                  <a:pt x="2" y="61"/>
                </a:cubicBezTo>
                <a:cubicBezTo>
                  <a:pt x="152" y="61"/>
                  <a:pt x="152" y="61"/>
                  <a:pt x="152" y="61"/>
                </a:cubicBezTo>
                <a:cubicBezTo>
                  <a:pt x="94" y="4"/>
                  <a:pt x="94" y="4"/>
                  <a:pt x="94" y="4"/>
                </a:cubicBezTo>
                <a:cubicBezTo>
                  <a:pt x="93" y="3"/>
                  <a:pt x="93" y="2"/>
                  <a:pt x="94" y="1"/>
                </a:cubicBezTo>
                <a:cubicBezTo>
                  <a:pt x="95" y="0"/>
                  <a:pt x="97" y="0"/>
                  <a:pt x="98" y="1"/>
                </a:cubicBezTo>
                <a:cubicBezTo>
                  <a:pt x="159" y="62"/>
                  <a:pt x="159" y="62"/>
                  <a:pt x="159" y="62"/>
                </a:cubicBezTo>
                <a:cubicBezTo>
                  <a:pt x="159" y="62"/>
                  <a:pt x="160" y="62"/>
                  <a:pt x="160" y="63"/>
                </a:cubicBezTo>
                <a:cubicBezTo>
                  <a:pt x="160" y="63"/>
                  <a:pt x="160" y="63"/>
                  <a:pt x="160" y="63"/>
                </a:cubicBezTo>
                <a:cubicBezTo>
                  <a:pt x="160" y="63"/>
                  <a:pt x="160" y="63"/>
                  <a:pt x="160" y="63"/>
                </a:cubicBezTo>
                <a:cubicBezTo>
                  <a:pt x="160" y="64"/>
                  <a:pt x="160" y="64"/>
                  <a:pt x="160" y="64"/>
                </a:cubicBezTo>
                <a:cubicBezTo>
                  <a:pt x="160" y="65"/>
                  <a:pt x="160" y="65"/>
                  <a:pt x="159"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Content Placeholder 10">
            <a:extLst>
              <a:ext uri="{FF2B5EF4-FFF2-40B4-BE49-F238E27FC236}">
                <a16:creationId xmlns:a16="http://schemas.microsoft.com/office/drawing/2014/main" id="{8BBD5031-D3C4-250E-7061-940925497AB3}"/>
              </a:ext>
            </a:extLst>
          </p:cNvPr>
          <p:cNvSpPr>
            <a:spLocks noGrp="1"/>
          </p:cNvSpPr>
          <p:nvPr>
            <p:ph idx="1"/>
          </p:nvPr>
        </p:nvSpPr>
        <p:spPr/>
        <p:txBody>
          <a:bodyPr>
            <a:normAutofit fontScale="77500" lnSpcReduction="20000"/>
          </a:bodyPr>
          <a:lstStyle/>
          <a:p>
            <a:pPr>
              <a:lnSpc>
                <a:spcPct val="120000"/>
              </a:lnSpc>
            </a:pPr>
            <a:r>
              <a:rPr lang="en-US" dirty="0"/>
              <a:t>“The Province is committed to a distinctions-based approach. This requires that the Province’s dealings with First Nations, Métis and Inuit Peoples be conducted in a manner that acknowledges the specific rights, interests, priorities and concerns of each, while respecting and acknowledging these distinct Peoples with unique cultures, histories, rights, laws, and governments. Section 35 of the Constitution Act, 1982, recognizes and affirms the rights of Aboriginal Peoples of Canada, while all Indigenous Peoples have human rights that are expressed in the UN Declaration. </a:t>
            </a:r>
            <a:r>
              <a:rPr lang="en-US" b="1" dirty="0"/>
              <a:t>However, not all rights are uniform or the same among or between all Indigenous Peoples. In many cases, a distinctions-based approach may require that the Province’s relationship and engagement with First Nations, Métis and Inuit Peoples include different approaches or actions and result in different outcomes.” </a:t>
            </a:r>
          </a:p>
          <a:p>
            <a:pPr marL="0" indent="0">
              <a:lnSpc>
                <a:spcPct val="120000"/>
              </a:lnSpc>
              <a:buNone/>
            </a:pPr>
            <a:r>
              <a:rPr lang="en-US" dirty="0">
                <a:hlinkClick r:id="rId2"/>
              </a:rPr>
              <a:t>DRIPA Action Plan</a:t>
            </a:r>
            <a:r>
              <a:rPr lang="en-US" dirty="0"/>
              <a:t>, p. 3, emphasis added.</a:t>
            </a:r>
          </a:p>
        </p:txBody>
      </p:sp>
      <p:sp>
        <p:nvSpPr>
          <p:cNvPr id="6" name="Title 5">
            <a:extLst>
              <a:ext uri="{FF2B5EF4-FFF2-40B4-BE49-F238E27FC236}">
                <a16:creationId xmlns:a16="http://schemas.microsoft.com/office/drawing/2014/main" id="{9A38E930-1C1F-94E5-8A3D-F1DC6D4A2811}"/>
              </a:ext>
            </a:extLst>
          </p:cNvPr>
          <p:cNvSpPr>
            <a:spLocks noGrp="1"/>
          </p:cNvSpPr>
          <p:nvPr>
            <p:ph type="title"/>
          </p:nvPr>
        </p:nvSpPr>
        <p:spPr/>
        <p:txBody>
          <a:bodyPr>
            <a:normAutofit/>
          </a:bodyPr>
          <a:lstStyle/>
          <a:p>
            <a:r>
              <a:rPr lang="en-CA" dirty="0"/>
              <a:t>Distinctions-Based Approach</a:t>
            </a:r>
          </a:p>
        </p:txBody>
      </p:sp>
      <p:sp>
        <p:nvSpPr>
          <p:cNvPr id="3" name="Slide Number Placeholder 2">
            <a:extLst>
              <a:ext uri="{FF2B5EF4-FFF2-40B4-BE49-F238E27FC236}">
                <a16:creationId xmlns:a16="http://schemas.microsoft.com/office/drawing/2014/main" id="{A0EA81E2-2762-643D-0B4B-61851B144BD3}"/>
              </a:ext>
            </a:extLst>
          </p:cNvPr>
          <p:cNvSpPr>
            <a:spLocks noGrp="1"/>
          </p:cNvSpPr>
          <p:nvPr>
            <p:ph type="sldNum" sz="quarter" idx="12"/>
          </p:nvPr>
        </p:nvSpPr>
        <p:spPr/>
        <p:txBody>
          <a:bodyPr/>
          <a:lstStyle/>
          <a:p>
            <a:fld id="{2FA17D3E-5A97-4B88-8117-A185EEF33E79}" type="slidenum">
              <a:rPr lang="en-CA" smtClean="0"/>
              <a:pPr/>
              <a:t>16</a:t>
            </a:fld>
            <a:endParaRPr lang="en-CA" dirty="0"/>
          </a:p>
        </p:txBody>
      </p:sp>
    </p:spTree>
    <p:extLst>
      <p:ext uri="{BB962C8B-B14F-4D97-AF65-F5344CB8AC3E}">
        <p14:creationId xmlns:p14="http://schemas.microsoft.com/office/powerpoint/2010/main" val="3907793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F4532C-2FDC-739B-CDE2-B3FAB3B0F284}"/>
              </a:ext>
            </a:extLst>
          </p:cNvPr>
          <p:cNvSpPr txBox="1">
            <a:spLocks/>
          </p:cNvSpPr>
          <p:nvPr/>
        </p:nvSpPr>
        <p:spPr>
          <a:xfrm>
            <a:off x="585670" y="1522806"/>
            <a:ext cx="8229600" cy="60084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5A8EBA2B-1CED-25B8-D92C-EF13AD98F7C7}"/>
              </a:ext>
            </a:extLst>
          </p:cNvPr>
          <p:cNvSpPr>
            <a:spLocks noGrp="1"/>
          </p:cNvSpPr>
          <p:nvPr>
            <p:ph idx="1"/>
          </p:nvPr>
        </p:nvSpPr>
        <p:spPr/>
        <p:txBody>
          <a:bodyPr/>
          <a:lstStyle/>
          <a:p>
            <a:pPr>
              <a:lnSpc>
                <a:spcPct val="100000"/>
              </a:lnSpc>
            </a:pPr>
            <a:r>
              <a:rPr lang="en-US" dirty="0"/>
              <a:t>The First Nations Summit, UBCIC and BC AFN passed similar resolutions on the distinctions-based approach (Fall 2022)</a:t>
            </a:r>
          </a:p>
          <a:p>
            <a:pPr marL="0" indent="0">
              <a:lnSpc>
                <a:spcPct val="100000"/>
              </a:lnSpc>
              <a:buNone/>
            </a:pPr>
            <a:r>
              <a:rPr lang="en-US" dirty="0"/>
              <a:t>THEREFORE, BE IT RESOLVED:</a:t>
            </a:r>
          </a:p>
          <a:p>
            <a:pPr marL="514350" indent="-514350">
              <a:lnSpc>
                <a:spcPct val="100000"/>
              </a:lnSpc>
              <a:buFont typeface="+mj-lt"/>
              <a:buAutoNum type="arabicPeriod"/>
            </a:pPr>
            <a:r>
              <a:rPr lang="en-US" sz="2600" dirty="0"/>
              <a:t>That the First Nations Summit (FNS) Chiefs in Assembly call upon all governments to adopt a distinctions-based approach to ensure the distinct rights, interests, histories, and contexts of original First Nations as the first occupants and owners of their respective territories are recognized, while also ensuring that there is a recognition that First Nations, as territorial rights holders in BC, are distinct from Métis and/or other Indigenous peoples who are visitors to our territories.</a:t>
            </a:r>
          </a:p>
          <a:p>
            <a:endParaRPr lang="en-CA" dirty="0"/>
          </a:p>
        </p:txBody>
      </p:sp>
      <p:sp>
        <p:nvSpPr>
          <p:cNvPr id="4" name="Title 3">
            <a:extLst>
              <a:ext uri="{FF2B5EF4-FFF2-40B4-BE49-F238E27FC236}">
                <a16:creationId xmlns:a16="http://schemas.microsoft.com/office/drawing/2014/main" id="{CDF71C23-9820-5A56-A84E-AFE7D0EF569B}"/>
              </a:ext>
            </a:extLst>
          </p:cNvPr>
          <p:cNvSpPr>
            <a:spLocks noGrp="1"/>
          </p:cNvSpPr>
          <p:nvPr>
            <p:ph type="title"/>
          </p:nvPr>
        </p:nvSpPr>
        <p:spPr/>
        <p:txBody>
          <a:bodyPr>
            <a:normAutofit fontScale="90000"/>
          </a:bodyPr>
          <a:lstStyle/>
          <a:p>
            <a:r>
              <a:rPr lang="en-US" dirty="0"/>
              <a:t>Distinctions-Based Approach: First Nations Leadership Resolutions</a:t>
            </a:r>
            <a:endParaRPr lang="en-CA" dirty="0"/>
          </a:p>
        </p:txBody>
      </p:sp>
      <p:sp>
        <p:nvSpPr>
          <p:cNvPr id="2" name="Slide Number Placeholder 1">
            <a:extLst>
              <a:ext uri="{FF2B5EF4-FFF2-40B4-BE49-F238E27FC236}">
                <a16:creationId xmlns:a16="http://schemas.microsoft.com/office/drawing/2014/main" id="{AFD9952A-2AD9-BBAB-00A6-D897FEA03D2B}"/>
              </a:ext>
            </a:extLst>
          </p:cNvPr>
          <p:cNvSpPr>
            <a:spLocks noGrp="1"/>
          </p:cNvSpPr>
          <p:nvPr>
            <p:ph type="sldNum" sz="quarter" idx="12"/>
          </p:nvPr>
        </p:nvSpPr>
        <p:spPr/>
        <p:txBody>
          <a:bodyPr/>
          <a:lstStyle/>
          <a:p>
            <a:fld id="{2FA17D3E-5A97-4B88-8117-A185EEF33E79}" type="slidenum">
              <a:rPr lang="en-CA" smtClean="0"/>
              <a:pPr/>
              <a:t>17</a:t>
            </a:fld>
            <a:endParaRPr lang="en-CA" dirty="0"/>
          </a:p>
        </p:txBody>
      </p:sp>
    </p:spTree>
    <p:extLst>
      <p:ext uri="{BB962C8B-B14F-4D97-AF65-F5344CB8AC3E}">
        <p14:creationId xmlns:p14="http://schemas.microsoft.com/office/powerpoint/2010/main" val="2539316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7EE0B1D-B9A0-1953-2FEE-6C9236D1C790}"/>
              </a:ext>
            </a:extLst>
          </p:cNvPr>
          <p:cNvSpPr>
            <a:spLocks noGrp="1"/>
          </p:cNvSpPr>
          <p:nvPr>
            <p:ph idx="1"/>
          </p:nvPr>
        </p:nvSpPr>
        <p:spPr/>
        <p:txBody>
          <a:bodyPr>
            <a:normAutofit fontScale="85000" lnSpcReduction="20000"/>
          </a:bodyPr>
          <a:lstStyle/>
          <a:p>
            <a:pPr marL="514350" indent="-514350">
              <a:lnSpc>
                <a:spcPct val="110000"/>
              </a:lnSpc>
              <a:buFont typeface="+mj-lt"/>
              <a:buAutoNum type="arabicPeriod" startAt="2"/>
            </a:pPr>
            <a:r>
              <a:rPr lang="en-US" dirty="0"/>
              <a:t>That the FNS Chiefs in Assembly call upon all governments to work with the FNS, working alongside the BC Assembly of First Nations and Union of BC Indian Chiefs, as the First Nations Leadership Council, to co-develop and affirm a distinctions-based approach in all of its work to recognize, affirm, implement and respect the rights of First Nations in BC.</a:t>
            </a:r>
          </a:p>
          <a:p>
            <a:pPr marL="514350" indent="-514350">
              <a:lnSpc>
                <a:spcPct val="110000"/>
              </a:lnSpc>
              <a:buFont typeface="+mj-lt"/>
              <a:buAutoNum type="arabicPeriod" startAt="2"/>
            </a:pPr>
            <a:r>
              <a:rPr lang="en-US" dirty="0"/>
              <a:t>That the FNS Chiefs in Assembly direct the FNS Executive and staff to seek funding and/or necessary resources to advocate for and assist in the development of a distinctions-based policy to all aspects of action planning on the implementation of the United Nations Declaration on the Rights of Indigenous Peoples at the federal, provincial and municipal levels of government, that is reflective of the distinctions among Indigenous peoples in order to strengthen future state-led policy and law making.</a:t>
            </a:r>
          </a:p>
          <a:p>
            <a:endParaRPr lang="en-CA" dirty="0"/>
          </a:p>
        </p:txBody>
      </p:sp>
      <p:sp>
        <p:nvSpPr>
          <p:cNvPr id="4" name="Title 3">
            <a:extLst>
              <a:ext uri="{FF2B5EF4-FFF2-40B4-BE49-F238E27FC236}">
                <a16:creationId xmlns:a16="http://schemas.microsoft.com/office/drawing/2014/main" id="{7659A2E8-C537-091F-A270-C20C4C1E8947}"/>
              </a:ext>
            </a:extLst>
          </p:cNvPr>
          <p:cNvSpPr>
            <a:spLocks noGrp="1"/>
          </p:cNvSpPr>
          <p:nvPr>
            <p:ph type="title"/>
          </p:nvPr>
        </p:nvSpPr>
        <p:spPr/>
        <p:txBody>
          <a:bodyPr>
            <a:normAutofit fontScale="90000"/>
          </a:bodyPr>
          <a:lstStyle/>
          <a:p>
            <a:r>
              <a:rPr lang="en-US" dirty="0"/>
              <a:t>Distinctions-Based Approach: First Nations Leadership Resolutions, cont’d</a:t>
            </a:r>
            <a:endParaRPr lang="en-CA" dirty="0"/>
          </a:p>
        </p:txBody>
      </p:sp>
      <p:sp>
        <p:nvSpPr>
          <p:cNvPr id="2" name="Slide Number Placeholder 1">
            <a:extLst>
              <a:ext uri="{FF2B5EF4-FFF2-40B4-BE49-F238E27FC236}">
                <a16:creationId xmlns:a16="http://schemas.microsoft.com/office/drawing/2014/main" id="{F035C121-CDDA-1007-0363-DBEA05525BD1}"/>
              </a:ext>
            </a:extLst>
          </p:cNvPr>
          <p:cNvSpPr>
            <a:spLocks noGrp="1"/>
          </p:cNvSpPr>
          <p:nvPr>
            <p:ph type="sldNum" sz="quarter" idx="12"/>
          </p:nvPr>
        </p:nvSpPr>
        <p:spPr/>
        <p:txBody>
          <a:bodyPr/>
          <a:lstStyle/>
          <a:p>
            <a:fld id="{2FA17D3E-5A97-4B88-8117-A185EEF33E79}" type="slidenum">
              <a:rPr lang="en-CA" smtClean="0"/>
              <a:pPr/>
              <a:t>18</a:t>
            </a:fld>
            <a:endParaRPr lang="en-CA" dirty="0"/>
          </a:p>
        </p:txBody>
      </p:sp>
    </p:spTree>
    <p:extLst>
      <p:ext uri="{BB962C8B-B14F-4D97-AF65-F5344CB8AC3E}">
        <p14:creationId xmlns:p14="http://schemas.microsoft.com/office/powerpoint/2010/main" val="1104786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D4B3BD-AA0A-68E6-CC0F-C328DAC84FB8}"/>
              </a:ext>
            </a:extLst>
          </p:cNvPr>
          <p:cNvSpPr>
            <a:spLocks noGrp="1"/>
          </p:cNvSpPr>
          <p:nvPr>
            <p:ph idx="1"/>
          </p:nvPr>
        </p:nvSpPr>
        <p:spPr/>
        <p:txBody>
          <a:bodyPr>
            <a:normAutofit fontScale="92500" lnSpcReduction="10000"/>
          </a:bodyPr>
          <a:lstStyle/>
          <a:p>
            <a:r>
              <a:rPr lang="en-US" dirty="0"/>
              <a:t>The Primer, released December 2023, is intended to assist BC in building and understanding of the legal basis for, and core elements, of a distinctions-based approach with all the of the provinces relations with First Nations, Metis and Inuit. </a:t>
            </a:r>
          </a:p>
          <a:p>
            <a:r>
              <a:rPr lang="en-US" dirty="0"/>
              <a:t>First Nations leadership applauds BC for clarifying its position on Metis rights in BC. </a:t>
            </a:r>
            <a:r>
              <a:rPr lang="en-CA" dirty="0"/>
              <a:t>The Primer includes helpful direction to provincial ministries and agencies, which emphasize the importance of engaging with appropriate rights holders. </a:t>
            </a:r>
          </a:p>
          <a:p>
            <a:r>
              <a:rPr lang="en-CA" dirty="0"/>
              <a:t>Leadership assert First Nations are the only Indigenous Peoples that hold and exercise inherent, constitutional, and human rights in respect of land, water, and air, and associated jurisdiction, and it is incumbent on the provincial government to formally and unequivocally respect this.</a:t>
            </a:r>
            <a:endParaRPr lang="en-US" dirty="0"/>
          </a:p>
        </p:txBody>
      </p:sp>
      <p:sp>
        <p:nvSpPr>
          <p:cNvPr id="3" name="Slide Number Placeholder 2">
            <a:extLst>
              <a:ext uri="{FF2B5EF4-FFF2-40B4-BE49-F238E27FC236}">
                <a16:creationId xmlns:a16="http://schemas.microsoft.com/office/drawing/2014/main" id="{3B9FD183-103F-C06A-F407-568211FF3FF7}"/>
              </a:ext>
            </a:extLst>
          </p:cNvPr>
          <p:cNvSpPr>
            <a:spLocks noGrp="1"/>
          </p:cNvSpPr>
          <p:nvPr>
            <p:ph type="sldNum" sz="quarter" idx="12"/>
          </p:nvPr>
        </p:nvSpPr>
        <p:spPr/>
        <p:txBody>
          <a:bodyPr/>
          <a:lstStyle/>
          <a:p>
            <a:fld id="{2FA17D3E-5A97-4B88-8117-A185EEF33E79}" type="slidenum">
              <a:rPr lang="en-CA" smtClean="0"/>
              <a:pPr/>
              <a:t>19</a:t>
            </a:fld>
            <a:endParaRPr lang="en-CA" dirty="0"/>
          </a:p>
        </p:txBody>
      </p:sp>
      <p:sp>
        <p:nvSpPr>
          <p:cNvPr id="4" name="Title 3">
            <a:extLst>
              <a:ext uri="{FF2B5EF4-FFF2-40B4-BE49-F238E27FC236}">
                <a16:creationId xmlns:a16="http://schemas.microsoft.com/office/drawing/2014/main" id="{96E463F7-491E-DA3B-12C6-8E9763D5FA0E}"/>
              </a:ext>
            </a:extLst>
          </p:cNvPr>
          <p:cNvSpPr>
            <a:spLocks noGrp="1"/>
          </p:cNvSpPr>
          <p:nvPr>
            <p:ph type="title"/>
          </p:nvPr>
        </p:nvSpPr>
        <p:spPr/>
        <p:txBody>
          <a:bodyPr>
            <a:normAutofit fontScale="90000"/>
          </a:bodyPr>
          <a:lstStyle/>
          <a:p>
            <a:r>
              <a:rPr lang="en-US" dirty="0"/>
              <a:t>Distinctions Based Approach Primer - BC Government</a:t>
            </a:r>
            <a:endParaRPr lang="en-CA" dirty="0"/>
          </a:p>
        </p:txBody>
      </p:sp>
    </p:spTree>
    <p:extLst>
      <p:ext uri="{BB962C8B-B14F-4D97-AF65-F5344CB8AC3E}">
        <p14:creationId xmlns:p14="http://schemas.microsoft.com/office/powerpoint/2010/main" val="289037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87C45-0478-2D1A-0850-0CE5CB446F7F}"/>
              </a:ext>
            </a:extLst>
          </p:cNvPr>
          <p:cNvSpPr>
            <a:spLocks noGrp="1"/>
          </p:cNvSpPr>
          <p:nvPr>
            <p:ph type="title"/>
          </p:nvPr>
        </p:nvSpPr>
        <p:spPr/>
        <p:txBody>
          <a:bodyPr>
            <a:normAutofit fontScale="90000"/>
          </a:bodyPr>
          <a:lstStyle/>
          <a:p>
            <a:r>
              <a:rPr lang="en-US" dirty="0"/>
              <a:t>Recognition of Traditional Territory</a:t>
            </a:r>
            <a:endParaRPr lang="en-CA" dirty="0"/>
          </a:p>
        </p:txBody>
      </p:sp>
      <p:sp>
        <p:nvSpPr>
          <p:cNvPr id="3" name="Slide Number Placeholder 2">
            <a:extLst>
              <a:ext uri="{FF2B5EF4-FFF2-40B4-BE49-F238E27FC236}">
                <a16:creationId xmlns:a16="http://schemas.microsoft.com/office/drawing/2014/main" id="{E5BF9B33-1766-A9BE-D4CC-CD9668363D0B}"/>
              </a:ext>
            </a:extLst>
          </p:cNvPr>
          <p:cNvSpPr>
            <a:spLocks noGrp="1"/>
          </p:cNvSpPr>
          <p:nvPr>
            <p:ph type="sldNum" sz="quarter" idx="4"/>
          </p:nvPr>
        </p:nvSpPr>
        <p:spPr/>
        <p:txBody>
          <a:bodyPr/>
          <a:lstStyle/>
          <a:p>
            <a:fld id="{70B51D39-34A8-445B-B5A0-FAFBA1D9F764}" type="slidenum">
              <a:rPr lang="en-CA" smtClean="0"/>
              <a:pPr/>
              <a:t>2</a:t>
            </a:fld>
            <a:endParaRPr lang="en-CA" dirty="0"/>
          </a:p>
        </p:txBody>
      </p:sp>
    </p:spTree>
    <p:extLst>
      <p:ext uri="{BB962C8B-B14F-4D97-AF65-F5344CB8AC3E}">
        <p14:creationId xmlns:p14="http://schemas.microsoft.com/office/powerpoint/2010/main" val="2553741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FB5B35-4895-5D97-5131-01B1D4EECE22}"/>
              </a:ext>
            </a:extLst>
          </p:cNvPr>
          <p:cNvSpPr>
            <a:spLocks noGrp="1"/>
          </p:cNvSpPr>
          <p:nvPr>
            <p:ph idx="1"/>
          </p:nvPr>
        </p:nvSpPr>
        <p:spPr/>
        <p:txBody>
          <a:bodyPr/>
          <a:lstStyle/>
          <a:p>
            <a:r>
              <a:rPr lang="en-US" dirty="0"/>
              <a:t>FNESC and the Ministry of Education established a policy and legislation table for the purposes of developing policy and legislation to implement the actions in the Declaration of Indigenous Peoples Action Plan. </a:t>
            </a:r>
          </a:p>
          <a:p>
            <a:r>
              <a:rPr lang="en-US" dirty="0"/>
              <a:t>Three action plan items in the Action Plan translated to amendments to the School Act: </a:t>
            </a:r>
          </a:p>
          <a:p>
            <a:pPr lvl="1"/>
            <a:r>
              <a:rPr lang="en-US" dirty="0"/>
              <a:t>First Nations School of Choice</a:t>
            </a:r>
          </a:p>
          <a:p>
            <a:pPr lvl="1"/>
            <a:r>
              <a:rPr lang="en-US" dirty="0"/>
              <a:t>Local Education Agreements</a:t>
            </a:r>
          </a:p>
          <a:p>
            <a:pPr lvl="1"/>
            <a:r>
              <a:rPr lang="en-US" dirty="0"/>
              <a:t>Indigenous Education Councils</a:t>
            </a:r>
          </a:p>
          <a:p>
            <a:pPr marL="457200" lvl="1" indent="0">
              <a:buNone/>
            </a:pPr>
            <a:r>
              <a:rPr lang="en-US" sz="2800" dirty="0"/>
              <a:t>These amendments received formal royal assent in November 2023.</a:t>
            </a:r>
          </a:p>
          <a:p>
            <a:endParaRPr lang="en-CA" dirty="0"/>
          </a:p>
        </p:txBody>
      </p:sp>
      <p:sp>
        <p:nvSpPr>
          <p:cNvPr id="3" name="Slide Number Placeholder 2">
            <a:extLst>
              <a:ext uri="{FF2B5EF4-FFF2-40B4-BE49-F238E27FC236}">
                <a16:creationId xmlns:a16="http://schemas.microsoft.com/office/drawing/2014/main" id="{51FDD625-0120-15FA-76EE-573CA427ED36}"/>
              </a:ext>
            </a:extLst>
          </p:cNvPr>
          <p:cNvSpPr>
            <a:spLocks noGrp="1"/>
          </p:cNvSpPr>
          <p:nvPr>
            <p:ph type="sldNum" sz="quarter" idx="12"/>
          </p:nvPr>
        </p:nvSpPr>
        <p:spPr/>
        <p:txBody>
          <a:bodyPr/>
          <a:lstStyle/>
          <a:p>
            <a:fld id="{2FA17D3E-5A97-4B88-8117-A185EEF33E79}" type="slidenum">
              <a:rPr lang="en-CA" smtClean="0"/>
              <a:pPr/>
              <a:t>20</a:t>
            </a:fld>
            <a:endParaRPr lang="en-CA" dirty="0"/>
          </a:p>
        </p:txBody>
      </p:sp>
      <p:sp>
        <p:nvSpPr>
          <p:cNvPr id="4" name="Title 3">
            <a:extLst>
              <a:ext uri="{FF2B5EF4-FFF2-40B4-BE49-F238E27FC236}">
                <a16:creationId xmlns:a16="http://schemas.microsoft.com/office/drawing/2014/main" id="{A7FD8B51-36DB-05FA-06F0-24B986B7687C}"/>
              </a:ext>
            </a:extLst>
          </p:cNvPr>
          <p:cNvSpPr>
            <a:spLocks noGrp="1"/>
          </p:cNvSpPr>
          <p:nvPr>
            <p:ph type="title"/>
          </p:nvPr>
        </p:nvSpPr>
        <p:spPr/>
        <p:txBody>
          <a:bodyPr/>
          <a:lstStyle/>
          <a:p>
            <a:r>
              <a:rPr lang="en-US" dirty="0"/>
              <a:t>School Act Amendments Bill 40</a:t>
            </a:r>
            <a:endParaRPr lang="en-CA" dirty="0"/>
          </a:p>
        </p:txBody>
      </p:sp>
    </p:spTree>
    <p:extLst>
      <p:ext uri="{BB962C8B-B14F-4D97-AF65-F5344CB8AC3E}">
        <p14:creationId xmlns:p14="http://schemas.microsoft.com/office/powerpoint/2010/main" val="2400873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7F9DE2-F909-044E-8BF6-A1B7AEDA82B7}"/>
              </a:ext>
            </a:extLst>
          </p:cNvPr>
          <p:cNvSpPr txBox="1"/>
          <p:nvPr/>
        </p:nvSpPr>
        <p:spPr>
          <a:xfrm>
            <a:off x="293442" y="1166842"/>
            <a:ext cx="3601090" cy="1754326"/>
          </a:xfrm>
          <a:prstGeom prst="rect">
            <a:avLst/>
          </a:prstGeom>
          <a:noFill/>
        </p:spPr>
        <p:txBody>
          <a:bodyPr wrap="square" rtlCol="0">
            <a:spAutoFit/>
          </a:bodyPr>
          <a:lstStyle/>
          <a:p>
            <a:r>
              <a:rPr lang="en-CA" sz="3600" b="1" spc="-1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br>
              <a:rPr lang="en-CA" sz="3600" b="1" spc="-15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3600" b="1" spc="-1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endParaRPr lang="en-US" sz="3600" b="1" spc="-150" dirty="0">
              <a:solidFill>
                <a:srgbClr val="00B0F0"/>
              </a:solidFill>
              <a:latin typeface="Open Sans" panose="020B0606030504020204" pitchFamily="34" charset="0"/>
              <a:ea typeface="Open Sans" panose="020B0606030504020204" pitchFamily="34" charset="0"/>
              <a:cs typeface="Open Sans" panose="020B0606030504020204" pitchFamily="34" charset="0"/>
            </a:endParaRPr>
          </a:p>
          <a:p>
            <a:endParaRPr lang="en-CA"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35">
            <a:extLst>
              <a:ext uri="{FF2B5EF4-FFF2-40B4-BE49-F238E27FC236}">
                <a16:creationId xmlns:a16="http://schemas.microsoft.com/office/drawing/2014/main" id="{8203F9A0-FCE5-604C-A795-D36BBCE9869A}"/>
              </a:ext>
            </a:extLst>
          </p:cNvPr>
          <p:cNvSpPr>
            <a:spLocks/>
          </p:cNvSpPr>
          <p:nvPr/>
        </p:nvSpPr>
        <p:spPr bwMode="auto">
          <a:xfrm>
            <a:off x="5692645" y="1261592"/>
            <a:ext cx="693036" cy="559682"/>
          </a:xfrm>
          <a:custGeom>
            <a:avLst/>
            <a:gdLst>
              <a:gd name="T0" fmla="*/ 159 w 160"/>
              <a:gd name="T1" fmla="*/ 66 h 128"/>
              <a:gd name="T2" fmla="*/ 98 w 160"/>
              <a:gd name="T3" fmla="*/ 127 h 128"/>
              <a:gd name="T4" fmla="*/ 96 w 160"/>
              <a:gd name="T5" fmla="*/ 128 h 128"/>
              <a:gd name="T6" fmla="*/ 94 w 160"/>
              <a:gd name="T7" fmla="*/ 127 h 128"/>
              <a:gd name="T8" fmla="*/ 94 w 160"/>
              <a:gd name="T9" fmla="*/ 124 h 128"/>
              <a:gd name="T10" fmla="*/ 152 w 160"/>
              <a:gd name="T11" fmla="*/ 66 h 128"/>
              <a:gd name="T12" fmla="*/ 2 w 160"/>
              <a:gd name="T13" fmla="*/ 66 h 128"/>
              <a:gd name="T14" fmla="*/ 0 w 160"/>
              <a:gd name="T15" fmla="*/ 64 h 128"/>
              <a:gd name="T16" fmla="*/ 2 w 160"/>
              <a:gd name="T17" fmla="*/ 61 h 128"/>
              <a:gd name="T18" fmla="*/ 152 w 160"/>
              <a:gd name="T19" fmla="*/ 61 h 128"/>
              <a:gd name="T20" fmla="*/ 94 w 160"/>
              <a:gd name="T21" fmla="*/ 4 h 128"/>
              <a:gd name="T22" fmla="*/ 94 w 160"/>
              <a:gd name="T23" fmla="*/ 1 h 128"/>
              <a:gd name="T24" fmla="*/ 98 w 160"/>
              <a:gd name="T25" fmla="*/ 1 h 128"/>
              <a:gd name="T26" fmla="*/ 159 w 160"/>
              <a:gd name="T27" fmla="*/ 62 h 128"/>
              <a:gd name="T28" fmla="*/ 160 w 160"/>
              <a:gd name="T29" fmla="*/ 63 h 128"/>
              <a:gd name="T30" fmla="*/ 160 w 160"/>
              <a:gd name="T31" fmla="*/ 63 h 128"/>
              <a:gd name="T32" fmla="*/ 160 w 160"/>
              <a:gd name="T33" fmla="*/ 63 h 128"/>
              <a:gd name="T34" fmla="*/ 160 w 160"/>
              <a:gd name="T35" fmla="*/ 64 h 128"/>
              <a:gd name="T36" fmla="*/ 159 w 160"/>
              <a:gd name="T37"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28">
                <a:moveTo>
                  <a:pt x="159" y="66"/>
                </a:moveTo>
                <a:cubicBezTo>
                  <a:pt x="98" y="127"/>
                  <a:pt x="98" y="127"/>
                  <a:pt x="98" y="127"/>
                </a:cubicBezTo>
                <a:cubicBezTo>
                  <a:pt x="97" y="128"/>
                  <a:pt x="97" y="128"/>
                  <a:pt x="96" y="128"/>
                </a:cubicBezTo>
                <a:cubicBezTo>
                  <a:pt x="95" y="128"/>
                  <a:pt x="95" y="128"/>
                  <a:pt x="94" y="127"/>
                </a:cubicBezTo>
                <a:cubicBezTo>
                  <a:pt x="93" y="126"/>
                  <a:pt x="93" y="125"/>
                  <a:pt x="94" y="124"/>
                </a:cubicBezTo>
                <a:cubicBezTo>
                  <a:pt x="152" y="66"/>
                  <a:pt x="152" y="66"/>
                  <a:pt x="152" y="66"/>
                </a:cubicBezTo>
                <a:cubicBezTo>
                  <a:pt x="2" y="66"/>
                  <a:pt x="2" y="66"/>
                  <a:pt x="2" y="66"/>
                </a:cubicBezTo>
                <a:cubicBezTo>
                  <a:pt x="1" y="66"/>
                  <a:pt x="0" y="65"/>
                  <a:pt x="0" y="64"/>
                </a:cubicBezTo>
                <a:cubicBezTo>
                  <a:pt x="0" y="63"/>
                  <a:pt x="1" y="61"/>
                  <a:pt x="2" y="61"/>
                </a:cubicBezTo>
                <a:cubicBezTo>
                  <a:pt x="152" y="61"/>
                  <a:pt x="152" y="61"/>
                  <a:pt x="152" y="61"/>
                </a:cubicBezTo>
                <a:cubicBezTo>
                  <a:pt x="94" y="4"/>
                  <a:pt x="94" y="4"/>
                  <a:pt x="94" y="4"/>
                </a:cubicBezTo>
                <a:cubicBezTo>
                  <a:pt x="93" y="3"/>
                  <a:pt x="93" y="2"/>
                  <a:pt x="94" y="1"/>
                </a:cubicBezTo>
                <a:cubicBezTo>
                  <a:pt x="95" y="0"/>
                  <a:pt x="97" y="0"/>
                  <a:pt x="98" y="1"/>
                </a:cubicBezTo>
                <a:cubicBezTo>
                  <a:pt x="159" y="62"/>
                  <a:pt x="159" y="62"/>
                  <a:pt x="159" y="62"/>
                </a:cubicBezTo>
                <a:cubicBezTo>
                  <a:pt x="159" y="62"/>
                  <a:pt x="160" y="62"/>
                  <a:pt x="160" y="63"/>
                </a:cubicBezTo>
                <a:cubicBezTo>
                  <a:pt x="160" y="63"/>
                  <a:pt x="160" y="63"/>
                  <a:pt x="160" y="63"/>
                </a:cubicBezTo>
                <a:cubicBezTo>
                  <a:pt x="160" y="63"/>
                  <a:pt x="160" y="63"/>
                  <a:pt x="160" y="63"/>
                </a:cubicBezTo>
                <a:cubicBezTo>
                  <a:pt x="160" y="64"/>
                  <a:pt x="160" y="64"/>
                  <a:pt x="160" y="64"/>
                </a:cubicBezTo>
                <a:cubicBezTo>
                  <a:pt x="160" y="65"/>
                  <a:pt x="160" y="65"/>
                  <a:pt x="159"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Content Placeholder 10">
            <a:extLst>
              <a:ext uri="{FF2B5EF4-FFF2-40B4-BE49-F238E27FC236}">
                <a16:creationId xmlns:a16="http://schemas.microsoft.com/office/drawing/2014/main" id="{500CF45E-71CC-C41E-2AF7-7B160CB3250E}"/>
              </a:ext>
            </a:extLst>
          </p:cNvPr>
          <p:cNvSpPr>
            <a:spLocks noGrp="1"/>
          </p:cNvSpPr>
          <p:nvPr>
            <p:ph idx="1"/>
          </p:nvPr>
        </p:nvSpPr>
        <p:spPr>
          <a:xfrm>
            <a:off x="838200" y="1572426"/>
            <a:ext cx="10211602" cy="4604537"/>
          </a:xfrm>
        </p:spPr>
        <p:txBody>
          <a:bodyPr/>
          <a:lstStyle/>
          <a:p>
            <a:pPr>
              <a:lnSpc>
                <a:spcPct val="100000"/>
              </a:lnSpc>
            </a:pPr>
            <a:r>
              <a:rPr lang="en-US" dirty="0"/>
              <a:t>Boards of Education set catchment areas for all schools in their school district</a:t>
            </a:r>
          </a:p>
          <a:p>
            <a:pPr>
              <a:lnSpc>
                <a:spcPct val="100000"/>
              </a:lnSpc>
            </a:pPr>
            <a:r>
              <a:rPr lang="en-US" dirty="0"/>
              <a:t>First Nations were not considered when school districts were created nor when catchment areas were designated </a:t>
            </a:r>
          </a:p>
        </p:txBody>
      </p:sp>
      <p:sp>
        <p:nvSpPr>
          <p:cNvPr id="8" name="Title 7">
            <a:extLst>
              <a:ext uri="{FF2B5EF4-FFF2-40B4-BE49-F238E27FC236}">
                <a16:creationId xmlns:a16="http://schemas.microsoft.com/office/drawing/2014/main" id="{41EC6775-AF16-F260-5935-374AF7F6E932}"/>
              </a:ext>
            </a:extLst>
          </p:cNvPr>
          <p:cNvSpPr>
            <a:spLocks noGrp="1"/>
          </p:cNvSpPr>
          <p:nvPr>
            <p:ph type="title"/>
          </p:nvPr>
        </p:nvSpPr>
        <p:spPr/>
        <p:txBody>
          <a:bodyPr>
            <a:normAutofit/>
          </a:bodyPr>
          <a:lstStyle/>
          <a:p>
            <a:r>
              <a:rPr lang="en-US" dirty="0"/>
              <a:t>First Nations Schools of Choice – Current Context</a:t>
            </a:r>
            <a:endParaRPr lang="en-CA" dirty="0"/>
          </a:p>
        </p:txBody>
      </p:sp>
      <p:sp>
        <p:nvSpPr>
          <p:cNvPr id="3" name="Slide Number Placeholder 2">
            <a:extLst>
              <a:ext uri="{FF2B5EF4-FFF2-40B4-BE49-F238E27FC236}">
                <a16:creationId xmlns:a16="http://schemas.microsoft.com/office/drawing/2014/main" id="{C2BE2E02-57B2-147A-C61D-31BE8F69FB8F}"/>
              </a:ext>
            </a:extLst>
          </p:cNvPr>
          <p:cNvSpPr>
            <a:spLocks noGrp="1"/>
          </p:cNvSpPr>
          <p:nvPr>
            <p:ph type="sldNum" sz="quarter" idx="12"/>
          </p:nvPr>
        </p:nvSpPr>
        <p:spPr/>
        <p:txBody>
          <a:bodyPr/>
          <a:lstStyle/>
          <a:p>
            <a:fld id="{2FA17D3E-5A97-4B88-8117-A185EEF33E79}" type="slidenum">
              <a:rPr lang="en-CA" smtClean="0"/>
              <a:pPr/>
              <a:t>21</a:t>
            </a:fld>
            <a:endParaRPr lang="en-CA" dirty="0"/>
          </a:p>
        </p:txBody>
      </p:sp>
    </p:spTree>
    <p:extLst>
      <p:ext uri="{BB962C8B-B14F-4D97-AF65-F5344CB8AC3E}">
        <p14:creationId xmlns:p14="http://schemas.microsoft.com/office/powerpoint/2010/main" val="3043715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F4532C-2FDC-739B-CDE2-B3FAB3B0F284}"/>
              </a:ext>
            </a:extLst>
          </p:cNvPr>
          <p:cNvSpPr txBox="1">
            <a:spLocks/>
          </p:cNvSpPr>
          <p:nvPr/>
        </p:nvSpPr>
        <p:spPr>
          <a:xfrm>
            <a:off x="585670" y="1522806"/>
            <a:ext cx="8229600" cy="60084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B2D59B2C-8D1A-CCE2-164C-243AF0885525}"/>
              </a:ext>
            </a:extLst>
          </p:cNvPr>
          <p:cNvSpPr>
            <a:spLocks noGrp="1"/>
          </p:cNvSpPr>
          <p:nvPr>
            <p:ph idx="1"/>
          </p:nvPr>
        </p:nvSpPr>
        <p:spPr/>
        <p:txBody>
          <a:bodyPr>
            <a:normAutofit lnSpcReduction="10000"/>
          </a:bodyPr>
          <a:lstStyle/>
          <a:p>
            <a:pPr>
              <a:lnSpc>
                <a:spcPct val="100000"/>
              </a:lnSpc>
            </a:pPr>
            <a:r>
              <a:rPr lang="en-US" dirty="0"/>
              <a:t>First Nations Schools of Choice provisions set out a process for First Nations to designate a school as their school of choice for those First Nation students who live on-reserve, self-governing First Nation lands or Treaty lands</a:t>
            </a:r>
          </a:p>
          <a:p>
            <a:pPr>
              <a:lnSpc>
                <a:spcPct val="100000"/>
              </a:lnSpc>
            </a:pPr>
            <a:r>
              <a:rPr lang="en-US" dirty="0"/>
              <a:t>Ensure that a First Nation can designate an elementary, middle school (where applicable), and secondary school for their students</a:t>
            </a:r>
          </a:p>
          <a:p>
            <a:pPr>
              <a:lnSpc>
                <a:spcPct val="100000"/>
              </a:lnSpc>
            </a:pPr>
            <a:r>
              <a:rPr lang="en-US" dirty="0"/>
              <a:t>First Nations will determine which schools through their own internal processes with parents</a:t>
            </a:r>
          </a:p>
          <a:p>
            <a:pPr>
              <a:lnSpc>
                <a:spcPct val="100000"/>
              </a:lnSpc>
            </a:pPr>
            <a:r>
              <a:rPr lang="en-US" dirty="0"/>
              <a:t>The First Nation will not have to negotiate this with the board of education, the board will accommodate the First Nation students</a:t>
            </a:r>
          </a:p>
        </p:txBody>
      </p:sp>
      <p:sp>
        <p:nvSpPr>
          <p:cNvPr id="4" name="Title 3">
            <a:extLst>
              <a:ext uri="{FF2B5EF4-FFF2-40B4-BE49-F238E27FC236}">
                <a16:creationId xmlns:a16="http://schemas.microsoft.com/office/drawing/2014/main" id="{4B513918-3A5A-B4ED-B566-37753144B253}"/>
              </a:ext>
            </a:extLst>
          </p:cNvPr>
          <p:cNvSpPr>
            <a:spLocks noGrp="1"/>
          </p:cNvSpPr>
          <p:nvPr>
            <p:ph type="title"/>
          </p:nvPr>
        </p:nvSpPr>
        <p:spPr/>
        <p:txBody>
          <a:bodyPr>
            <a:normAutofit/>
          </a:bodyPr>
          <a:lstStyle/>
          <a:p>
            <a:r>
              <a:rPr lang="en-US" dirty="0"/>
              <a:t>First Nations Schools of Choice – Legislative Change</a:t>
            </a:r>
            <a:endParaRPr lang="en-CA" dirty="0"/>
          </a:p>
        </p:txBody>
      </p:sp>
      <p:sp>
        <p:nvSpPr>
          <p:cNvPr id="2" name="Slide Number Placeholder 1">
            <a:extLst>
              <a:ext uri="{FF2B5EF4-FFF2-40B4-BE49-F238E27FC236}">
                <a16:creationId xmlns:a16="http://schemas.microsoft.com/office/drawing/2014/main" id="{E31B7061-0067-8E50-D8CE-782EC0021B6A}"/>
              </a:ext>
            </a:extLst>
          </p:cNvPr>
          <p:cNvSpPr>
            <a:spLocks noGrp="1"/>
          </p:cNvSpPr>
          <p:nvPr>
            <p:ph type="sldNum" sz="quarter" idx="12"/>
          </p:nvPr>
        </p:nvSpPr>
        <p:spPr/>
        <p:txBody>
          <a:bodyPr/>
          <a:lstStyle/>
          <a:p>
            <a:fld id="{2FA17D3E-5A97-4B88-8117-A185EEF33E79}" type="slidenum">
              <a:rPr lang="en-CA" smtClean="0"/>
              <a:pPr/>
              <a:t>22</a:t>
            </a:fld>
            <a:endParaRPr lang="en-CA" dirty="0"/>
          </a:p>
        </p:txBody>
      </p:sp>
    </p:spTree>
    <p:extLst>
      <p:ext uri="{BB962C8B-B14F-4D97-AF65-F5344CB8AC3E}">
        <p14:creationId xmlns:p14="http://schemas.microsoft.com/office/powerpoint/2010/main" val="168315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F4532C-2FDC-739B-CDE2-B3FAB3B0F284}"/>
              </a:ext>
            </a:extLst>
          </p:cNvPr>
          <p:cNvSpPr txBox="1">
            <a:spLocks/>
          </p:cNvSpPr>
          <p:nvPr/>
        </p:nvSpPr>
        <p:spPr>
          <a:xfrm>
            <a:off x="585670" y="1522806"/>
            <a:ext cx="8229600" cy="60084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D8B2528D-DD5C-3398-26A7-0754DEAC6754}"/>
              </a:ext>
            </a:extLst>
          </p:cNvPr>
          <p:cNvSpPr>
            <a:spLocks noGrp="1"/>
          </p:cNvSpPr>
          <p:nvPr>
            <p:ph idx="1"/>
          </p:nvPr>
        </p:nvSpPr>
        <p:spPr>
          <a:xfrm>
            <a:off x="838200" y="1572426"/>
            <a:ext cx="10515600" cy="4510740"/>
          </a:xfrm>
        </p:spPr>
        <p:txBody>
          <a:bodyPr>
            <a:normAutofit/>
          </a:bodyPr>
          <a:lstStyle/>
          <a:p>
            <a:pPr>
              <a:lnSpc>
                <a:spcPct val="100000"/>
              </a:lnSpc>
            </a:pPr>
            <a:r>
              <a:rPr lang="en-US" dirty="0"/>
              <a:t>In some areas of the province, there may not be reasonable choices of different schools (i.e. only one middle school or high school)</a:t>
            </a:r>
          </a:p>
          <a:p>
            <a:pPr>
              <a:lnSpc>
                <a:spcPct val="100000"/>
              </a:lnSpc>
            </a:pPr>
            <a:r>
              <a:rPr lang="en-US" dirty="0"/>
              <a:t>This is an optional choice for First Nations. Other agreements between schools, First Nations, or parents/guardians of First Nations students respecting school choice are not affected by this amendment</a:t>
            </a:r>
          </a:p>
          <a:p>
            <a:endParaRPr lang="en-CA" dirty="0"/>
          </a:p>
        </p:txBody>
      </p:sp>
      <p:sp>
        <p:nvSpPr>
          <p:cNvPr id="4" name="Title 3">
            <a:extLst>
              <a:ext uri="{FF2B5EF4-FFF2-40B4-BE49-F238E27FC236}">
                <a16:creationId xmlns:a16="http://schemas.microsoft.com/office/drawing/2014/main" id="{E06F17C1-588B-8A57-DA9E-D1ACF073546A}"/>
              </a:ext>
            </a:extLst>
          </p:cNvPr>
          <p:cNvSpPr>
            <a:spLocks noGrp="1"/>
          </p:cNvSpPr>
          <p:nvPr>
            <p:ph type="title"/>
          </p:nvPr>
        </p:nvSpPr>
        <p:spPr/>
        <p:txBody>
          <a:bodyPr>
            <a:normAutofit fontScale="90000"/>
          </a:bodyPr>
          <a:lstStyle/>
          <a:p>
            <a:r>
              <a:rPr lang="en-US" dirty="0"/>
              <a:t>First Nations Schools of Choice – Next Steps and Consideration </a:t>
            </a:r>
            <a:endParaRPr lang="en-CA" dirty="0"/>
          </a:p>
        </p:txBody>
      </p:sp>
      <p:sp>
        <p:nvSpPr>
          <p:cNvPr id="2" name="Slide Number Placeholder 1">
            <a:extLst>
              <a:ext uri="{FF2B5EF4-FFF2-40B4-BE49-F238E27FC236}">
                <a16:creationId xmlns:a16="http://schemas.microsoft.com/office/drawing/2014/main" id="{A3CAF5D8-6623-2459-2F90-F456477F420D}"/>
              </a:ext>
            </a:extLst>
          </p:cNvPr>
          <p:cNvSpPr>
            <a:spLocks noGrp="1"/>
          </p:cNvSpPr>
          <p:nvPr>
            <p:ph type="sldNum" sz="quarter" idx="12"/>
          </p:nvPr>
        </p:nvSpPr>
        <p:spPr/>
        <p:txBody>
          <a:bodyPr/>
          <a:lstStyle/>
          <a:p>
            <a:fld id="{2FA17D3E-5A97-4B88-8117-A185EEF33E79}" type="slidenum">
              <a:rPr lang="en-CA" smtClean="0"/>
              <a:pPr/>
              <a:t>23</a:t>
            </a:fld>
            <a:endParaRPr lang="en-CA" dirty="0"/>
          </a:p>
        </p:txBody>
      </p:sp>
    </p:spTree>
    <p:extLst>
      <p:ext uri="{BB962C8B-B14F-4D97-AF65-F5344CB8AC3E}">
        <p14:creationId xmlns:p14="http://schemas.microsoft.com/office/powerpoint/2010/main" val="2259821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35">
            <a:extLst>
              <a:ext uri="{FF2B5EF4-FFF2-40B4-BE49-F238E27FC236}">
                <a16:creationId xmlns:a16="http://schemas.microsoft.com/office/drawing/2014/main" id="{8203F9A0-FCE5-604C-A795-D36BBCE9869A}"/>
              </a:ext>
            </a:extLst>
          </p:cNvPr>
          <p:cNvSpPr>
            <a:spLocks/>
          </p:cNvSpPr>
          <p:nvPr/>
        </p:nvSpPr>
        <p:spPr bwMode="auto">
          <a:xfrm>
            <a:off x="5692645" y="1261592"/>
            <a:ext cx="693036" cy="559682"/>
          </a:xfrm>
          <a:custGeom>
            <a:avLst/>
            <a:gdLst>
              <a:gd name="T0" fmla="*/ 159 w 160"/>
              <a:gd name="T1" fmla="*/ 66 h 128"/>
              <a:gd name="T2" fmla="*/ 98 w 160"/>
              <a:gd name="T3" fmla="*/ 127 h 128"/>
              <a:gd name="T4" fmla="*/ 96 w 160"/>
              <a:gd name="T5" fmla="*/ 128 h 128"/>
              <a:gd name="T6" fmla="*/ 94 w 160"/>
              <a:gd name="T7" fmla="*/ 127 h 128"/>
              <a:gd name="T8" fmla="*/ 94 w 160"/>
              <a:gd name="T9" fmla="*/ 124 h 128"/>
              <a:gd name="T10" fmla="*/ 152 w 160"/>
              <a:gd name="T11" fmla="*/ 66 h 128"/>
              <a:gd name="T12" fmla="*/ 2 w 160"/>
              <a:gd name="T13" fmla="*/ 66 h 128"/>
              <a:gd name="T14" fmla="*/ 0 w 160"/>
              <a:gd name="T15" fmla="*/ 64 h 128"/>
              <a:gd name="T16" fmla="*/ 2 w 160"/>
              <a:gd name="T17" fmla="*/ 61 h 128"/>
              <a:gd name="T18" fmla="*/ 152 w 160"/>
              <a:gd name="T19" fmla="*/ 61 h 128"/>
              <a:gd name="T20" fmla="*/ 94 w 160"/>
              <a:gd name="T21" fmla="*/ 4 h 128"/>
              <a:gd name="T22" fmla="*/ 94 w 160"/>
              <a:gd name="T23" fmla="*/ 1 h 128"/>
              <a:gd name="T24" fmla="*/ 98 w 160"/>
              <a:gd name="T25" fmla="*/ 1 h 128"/>
              <a:gd name="T26" fmla="*/ 159 w 160"/>
              <a:gd name="T27" fmla="*/ 62 h 128"/>
              <a:gd name="T28" fmla="*/ 160 w 160"/>
              <a:gd name="T29" fmla="*/ 63 h 128"/>
              <a:gd name="T30" fmla="*/ 160 w 160"/>
              <a:gd name="T31" fmla="*/ 63 h 128"/>
              <a:gd name="T32" fmla="*/ 160 w 160"/>
              <a:gd name="T33" fmla="*/ 63 h 128"/>
              <a:gd name="T34" fmla="*/ 160 w 160"/>
              <a:gd name="T35" fmla="*/ 64 h 128"/>
              <a:gd name="T36" fmla="*/ 159 w 160"/>
              <a:gd name="T37"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28">
                <a:moveTo>
                  <a:pt x="159" y="66"/>
                </a:moveTo>
                <a:cubicBezTo>
                  <a:pt x="98" y="127"/>
                  <a:pt x="98" y="127"/>
                  <a:pt x="98" y="127"/>
                </a:cubicBezTo>
                <a:cubicBezTo>
                  <a:pt x="97" y="128"/>
                  <a:pt x="97" y="128"/>
                  <a:pt x="96" y="128"/>
                </a:cubicBezTo>
                <a:cubicBezTo>
                  <a:pt x="95" y="128"/>
                  <a:pt x="95" y="128"/>
                  <a:pt x="94" y="127"/>
                </a:cubicBezTo>
                <a:cubicBezTo>
                  <a:pt x="93" y="126"/>
                  <a:pt x="93" y="125"/>
                  <a:pt x="94" y="124"/>
                </a:cubicBezTo>
                <a:cubicBezTo>
                  <a:pt x="152" y="66"/>
                  <a:pt x="152" y="66"/>
                  <a:pt x="152" y="66"/>
                </a:cubicBezTo>
                <a:cubicBezTo>
                  <a:pt x="2" y="66"/>
                  <a:pt x="2" y="66"/>
                  <a:pt x="2" y="66"/>
                </a:cubicBezTo>
                <a:cubicBezTo>
                  <a:pt x="1" y="66"/>
                  <a:pt x="0" y="65"/>
                  <a:pt x="0" y="64"/>
                </a:cubicBezTo>
                <a:cubicBezTo>
                  <a:pt x="0" y="63"/>
                  <a:pt x="1" y="61"/>
                  <a:pt x="2" y="61"/>
                </a:cubicBezTo>
                <a:cubicBezTo>
                  <a:pt x="152" y="61"/>
                  <a:pt x="152" y="61"/>
                  <a:pt x="152" y="61"/>
                </a:cubicBezTo>
                <a:cubicBezTo>
                  <a:pt x="94" y="4"/>
                  <a:pt x="94" y="4"/>
                  <a:pt x="94" y="4"/>
                </a:cubicBezTo>
                <a:cubicBezTo>
                  <a:pt x="93" y="3"/>
                  <a:pt x="93" y="2"/>
                  <a:pt x="94" y="1"/>
                </a:cubicBezTo>
                <a:cubicBezTo>
                  <a:pt x="95" y="0"/>
                  <a:pt x="97" y="0"/>
                  <a:pt x="98" y="1"/>
                </a:cubicBezTo>
                <a:cubicBezTo>
                  <a:pt x="159" y="62"/>
                  <a:pt x="159" y="62"/>
                  <a:pt x="159" y="62"/>
                </a:cubicBezTo>
                <a:cubicBezTo>
                  <a:pt x="159" y="62"/>
                  <a:pt x="160" y="62"/>
                  <a:pt x="160" y="63"/>
                </a:cubicBezTo>
                <a:cubicBezTo>
                  <a:pt x="160" y="63"/>
                  <a:pt x="160" y="63"/>
                  <a:pt x="160" y="63"/>
                </a:cubicBezTo>
                <a:cubicBezTo>
                  <a:pt x="160" y="63"/>
                  <a:pt x="160" y="63"/>
                  <a:pt x="160" y="63"/>
                </a:cubicBezTo>
                <a:cubicBezTo>
                  <a:pt x="160" y="64"/>
                  <a:pt x="160" y="64"/>
                  <a:pt x="160" y="64"/>
                </a:cubicBezTo>
                <a:cubicBezTo>
                  <a:pt x="160" y="65"/>
                  <a:pt x="160" y="65"/>
                  <a:pt x="159"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Content Placeholder 10">
            <a:extLst>
              <a:ext uri="{FF2B5EF4-FFF2-40B4-BE49-F238E27FC236}">
                <a16:creationId xmlns:a16="http://schemas.microsoft.com/office/drawing/2014/main" id="{B9177EB5-EAB1-BFCE-DA50-98D08A459E8E}"/>
              </a:ext>
            </a:extLst>
          </p:cNvPr>
          <p:cNvSpPr>
            <a:spLocks noGrp="1"/>
          </p:cNvSpPr>
          <p:nvPr>
            <p:ph idx="1"/>
          </p:nvPr>
        </p:nvSpPr>
        <p:spPr>
          <a:xfrm>
            <a:off x="838200" y="1572426"/>
            <a:ext cx="10515600" cy="4327859"/>
          </a:xfrm>
        </p:spPr>
        <p:txBody>
          <a:bodyPr>
            <a:normAutofit/>
          </a:bodyPr>
          <a:lstStyle/>
          <a:p>
            <a:pPr>
              <a:lnSpc>
                <a:spcPct val="100000"/>
              </a:lnSpc>
            </a:pPr>
            <a:r>
              <a:rPr lang="en-US" dirty="0"/>
              <a:t>Local Education Agreements (LEAs) between a First Nation and a Board of Education are important for a number of reasons:</a:t>
            </a:r>
          </a:p>
          <a:p>
            <a:pPr lvl="1">
              <a:lnSpc>
                <a:spcPct val="100000"/>
              </a:lnSpc>
            </a:pPr>
            <a:r>
              <a:rPr lang="en-US" dirty="0"/>
              <a:t>Support improved student attendance and outcomes</a:t>
            </a:r>
          </a:p>
          <a:p>
            <a:pPr lvl="1">
              <a:lnSpc>
                <a:spcPct val="100000"/>
              </a:lnSpc>
            </a:pPr>
            <a:r>
              <a:rPr lang="en-US" dirty="0"/>
              <a:t>Engagement on broader issues</a:t>
            </a:r>
          </a:p>
          <a:p>
            <a:pPr lvl="1">
              <a:lnSpc>
                <a:spcPct val="100000"/>
              </a:lnSpc>
            </a:pPr>
            <a:r>
              <a:rPr lang="en-US" dirty="0"/>
              <a:t>Support for the First Nation’s students</a:t>
            </a:r>
            <a:endParaRPr lang="en-CA" dirty="0"/>
          </a:p>
          <a:p>
            <a:pPr>
              <a:lnSpc>
                <a:spcPct val="100000"/>
              </a:lnSpc>
            </a:pPr>
            <a:r>
              <a:rPr lang="en-US" dirty="0"/>
              <a:t>These LEAs are formal contracts related to the purchase of services for on-reserve students attending public schools. </a:t>
            </a:r>
          </a:p>
          <a:p>
            <a:pPr>
              <a:lnSpc>
                <a:spcPct val="100000"/>
              </a:lnSpc>
            </a:pPr>
            <a:r>
              <a:rPr lang="en-US" dirty="0"/>
              <a:t>LEAs are a key mechanisms for accountability and effective working relationships between a First Nation and a Board of Education.</a:t>
            </a:r>
          </a:p>
        </p:txBody>
      </p:sp>
      <p:sp>
        <p:nvSpPr>
          <p:cNvPr id="8" name="Title 7">
            <a:extLst>
              <a:ext uri="{FF2B5EF4-FFF2-40B4-BE49-F238E27FC236}">
                <a16:creationId xmlns:a16="http://schemas.microsoft.com/office/drawing/2014/main" id="{0185BFDD-C140-1A7C-622E-71D47511FA30}"/>
              </a:ext>
            </a:extLst>
          </p:cNvPr>
          <p:cNvSpPr>
            <a:spLocks noGrp="1"/>
          </p:cNvSpPr>
          <p:nvPr>
            <p:ph type="title"/>
          </p:nvPr>
        </p:nvSpPr>
        <p:spPr/>
        <p:txBody>
          <a:bodyPr>
            <a:normAutofit/>
          </a:bodyPr>
          <a:lstStyle/>
          <a:p>
            <a:r>
              <a:rPr lang="en-US" dirty="0"/>
              <a:t>Local Education Agreement – Current Context </a:t>
            </a:r>
            <a:endParaRPr lang="en-CA" dirty="0"/>
          </a:p>
        </p:txBody>
      </p:sp>
      <p:sp>
        <p:nvSpPr>
          <p:cNvPr id="2" name="Slide Number Placeholder 1">
            <a:extLst>
              <a:ext uri="{FF2B5EF4-FFF2-40B4-BE49-F238E27FC236}">
                <a16:creationId xmlns:a16="http://schemas.microsoft.com/office/drawing/2014/main" id="{4214145B-F7E6-6B01-E719-F4F0AA4E1A91}"/>
              </a:ext>
            </a:extLst>
          </p:cNvPr>
          <p:cNvSpPr>
            <a:spLocks noGrp="1"/>
          </p:cNvSpPr>
          <p:nvPr>
            <p:ph type="sldNum" sz="quarter" idx="12"/>
          </p:nvPr>
        </p:nvSpPr>
        <p:spPr/>
        <p:txBody>
          <a:bodyPr/>
          <a:lstStyle/>
          <a:p>
            <a:fld id="{2FA17D3E-5A97-4B88-8117-A185EEF33E79}" type="slidenum">
              <a:rPr lang="en-CA" smtClean="0"/>
              <a:pPr/>
              <a:t>24</a:t>
            </a:fld>
            <a:endParaRPr lang="en-CA" dirty="0"/>
          </a:p>
        </p:txBody>
      </p:sp>
    </p:spTree>
    <p:extLst>
      <p:ext uri="{BB962C8B-B14F-4D97-AF65-F5344CB8AC3E}">
        <p14:creationId xmlns:p14="http://schemas.microsoft.com/office/powerpoint/2010/main" val="3997872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CF47FAA-0FD1-17F9-2083-F0624CD33DB6}"/>
              </a:ext>
            </a:extLst>
          </p:cNvPr>
          <p:cNvSpPr>
            <a:spLocks noGrp="1"/>
          </p:cNvSpPr>
          <p:nvPr>
            <p:ph idx="1"/>
          </p:nvPr>
        </p:nvSpPr>
        <p:spPr/>
        <p:txBody>
          <a:bodyPr>
            <a:normAutofit/>
          </a:bodyPr>
          <a:lstStyle/>
          <a:p>
            <a:pPr>
              <a:lnSpc>
                <a:spcPct val="110000"/>
              </a:lnSpc>
            </a:pPr>
            <a:r>
              <a:rPr lang="en-US" dirty="0"/>
              <a:t>First Nations may:</a:t>
            </a:r>
          </a:p>
          <a:p>
            <a:pPr lvl="1">
              <a:lnSpc>
                <a:spcPct val="110000"/>
              </a:lnSpc>
            </a:pPr>
            <a:r>
              <a:rPr lang="en-US" dirty="0"/>
              <a:t>Choose not to have an LEA</a:t>
            </a:r>
          </a:p>
          <a:p>
            <a:pPr lvl="1">
              <a:lnSpc>
                <a:spcPct val="110000"/>
              </a:lnSpc>
            </a:pPr>
            <a:r>
              <a:rPr lang="en-US" dirty="0"/>
              <a:t>Choose to remain in their existing LEA</a:t>
            </a:r>
          </a:p>
          <a:p>
            <a:pPr lvl="1">
              <a:lnSpc>
                <a:spcPct val="110000"/>
              </a:lnSpc>
            </a:pPr>
            <a:r>
              <a:rPr lang="en-US" dirty="0"/>
              <a:t>Choose to negotiate a custom LEA</a:t>
            </a:r>
          </a:p>
          <a:p>
            <a:pPr lvl="1">
              <a:lnSpc>
                <a:spcPct val="110000"/>
              </a:lnSpc>
            </a:pPr>
            <a:r>
              <a:rPr lang="en-US" dirty="0"/>
              <a:t>Apply the Model Local Education Agreement (Model LEA) at their request</a:t>
            </a:r>
          </a:p>
          <a:p>
            <a:pPr>
              <a:lnSpc>
                <a:spcPct val="110000"/>
              </a:lnSpc>
            </a:pPr>
            <a:r>
              <a:rPr lang="en-US" dirty="0"/>
              <a:t>A First Nation may choose to apply the Model LEA where:</a:t>
            </a:r>
          </a:p>
          <a:p>
            <a:pPr lvl="1">
              <a:lnSpc>
                <a:spcPct val="110000"/>
              </a:lnSpc>
            </a:pPr>
            <a:r>
              <a:rPr lang="en-US" dirty="0"/>
              <a:t>The First Nation has Nominal Roll students enrolled in the current or upcoming school year with a Board of Education, and</a:t>
            </a:r>
          </a:p>
          <a:p>
            <a:pPr lvl="1">
              <a:lnSpc>
                <a:spcPct val="110000"/>
              </a:lnSpc>
            </a:pPr>
            <a:r>
              <a:rPr lang="en-US" dirty="0"/>
              <a:t>There is no existing LEA between the First Nation and Board</a:t>
            </a:r>
          </a:p>
        </p:txBody>
      </p:sp>
      <p:sp>
        <p:nvSpPr>
          <p:cNvPr id="6" name="Title 1">
            <a:extLst>
              <a:ext uri="{FF2B5EF4-FFF2-40B4-BE49-F238E27FC236}">
                <a16:creationId xmlns:a16="http://schemas.microsoft.com/office/drawing/2014/main" id="{C9F4532C-2FDC-739B-CDE2-B3FAB3B0F284}"/>
              </a:ext>
            </a:extLst>
          </p:cNvPr>
          <p:cNvSpPr txBox="1">
            <a:spLocks/>
          </p:cNvSpPr>
          <p:nvPr/>
        </p:nvSpPr>
        <p:spPr>
          <a:xfrm>
            <a:off x="585670" y="1522806"/>
            <a:ext cx="8229600" cy="60084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4C01BF76-7B84-94D4-671A-83E8683D51CD}"/>
              </a:ext>
            </a:extLst>
          </p:cNvPr>
          <p:cNvSpPr>
            <a:spLocks noGrp="1"/>
          </p:cNvSpPr>
          <p:nvPr>
            <p:ph type="title"/>
          </p:nvPr>
        </p:nvSpPr>
        <p:spPr/>
        <p:txBody>
          <a:bodyPr>
            <a:normAutofit fontScale="90000"/>
          </a:bodyPr>
          <a:lstStyle/>
          <a:p>
            <a:r>
              <a:rPr lang="en-US" dirty="0"/>
              <a:t>Local Education Agreements (LEA) – Legislative Change</a:t>
            </a:r>
            <a:endParaRPr lang="en-CA" dirty="0"/>
          </a:p>
        </p:txBody>
      </p:sp>
      <p:sp>
        <p:nvSpPr>
          <p:cNvPr id="2" name="Slide Number Placeholder 1">
            <a:extLst>
              <a:ext uri="{FF2B5EF4-FFF2-40B4-BE49-F238E27FC236}">
                <a16:creationId xmlns:a16="http://schemas.microsoft.com/office/drawing/2014/main" id="{5B371624-87F6-2C4F-4422-07DC6B56F409}"/>
              </a:ext>
            </a:extLst>
          </p:cNvPr>
          <p:cNvSpPr>
            <a:spLocks noGrp="1"/>
          </p:cNvSpPr>
          <p:nvPr>
            <p:ph type="sldNum" sz="quarter" idx="12"/>
          </p:nvPr>
        </p:nvSpPr>
        <p:spPr/>
        <p:txBody>
          <a:bodyPr/>
          <a:lstStyle/>
          <a:p>
            <a:fld id="{2FA17D3E-5A97-4B88-8117-A185EEF33E79}" type="slidenum">
              <a:rPr lang="en-CA" smtClean="0"/>
              <a:pPr/>
              <a:t>25</a:t>
            </a:fld>
            <a:endParaRPr lang="en-CA" dirty="0"/>
          </a:p>
        </p:txBody>
      </p:sp>
    </p:spTree>
    <p:extLst>
      <p:ext uri="{BB962C8B-B14F-4D97-AF65-F5344CB8AC3E}">
        <p14:creationId xmlns:p14="http://schemas.microsoft.com/office/powerpoint/2010/main" val="2455529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F4532C-2FDC-739B-CDE2-B3FAB3B0F284}"/>
              </a:ext>
            </a:extLst>
          </p:cNvPr>
          <p:cNvSpPr txBox="1">
            <a:spLocks/>
          </p:cNvSpPr>
          <p:nvPr/>
        </p:nvSpPr>
        <p:spPr>
          <a:xfrm>
            <a:off x="585670" y="1522806"/>
            <a:ext cx="8229600" cy="60084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E06ED882-1DCF-606F-5842-E9FFB5BF93C6}"/>
              </a:ext>
            </a:extLst>
          </p:cNvPr>
          <p:cNvSpPr>
            <a:spLocks noGrp="1"/>
          </p:cNvSpPr>
          <p:nvPr>
            <p:ph idx="1"/>
          </p:nvPr>
        </p:nvSpPr>
        <p:spPr/>
        <p:txBody>
          <a:bodyPr>
            <a:normAutofit fontScale="92500" lnSpcReduction="20000"/>
          </a:bodyPr>
          <a:lstStyle/>
          <a:p>
            <a:pPr>
              <a:lnSpc>
                <a:spcPct val="120000"/>
              </a:lnSpc>
            </a:pPr>
            <a:r>
              <a:rPr lang="en-US" dirty="0"/>
              <a:t>The First Nations Education Steering Committee (FNESC) and the Ministry of Education and Child Care are co-developing the Model LEA</a:t>
            </a:r>
          </a:p>
          <a:p>
            <a:pPr>
              <a:lnSpc>
                <a:spcPct val="120000"/>
              </a:lnSpc>
            </a:pPr>
            <a:r>
              <a:rPr lang="en-US" dirty="0"/>
              <a:t>Model LEA aims to establish minimum standards for an effective LEA and includes the LEA Guiding Principles established by the BCTEA parties:</a:t>
            </a:r>
          </a:p>
          <a:p>
            <a:pPr lvl="1">
              <a:lnSpc>
                <a:spcPct val="120000"/>
              </a:lnSpc>
            </a:pPr>
            <a:r>
              <a:rPr lang="en-US" dirty="0"/>
              <a:t>Increase accountability to support improved First Nation student achievement </a:t>
            </a:r>
          </a:p>
          <a:p>
            <a:pPr lvl="1">
              <a:lnSpc>
                <a:spcPct val="120000"/>
              </a:lnSpc>
            </a:pPr>
            <a:r>
              <a:rPr lang="en-US" dirty="0"/>
              <a:t>Govern the purchase of educational services from a board of education</a:t>
            </a:r>
          </a:p>
          <a:p>
            <a:pPr lvl="1">
              <a:lnSpc>
                <a:spcPct val="120000"/>
              </a:lnSpc>
            </a:pPr>
            <a:r>
              <a:rPr lang="en-US" dirty="0"/>
              <a:t>Include processes for information sharing, collaboration and decision-making </a:t>
            </a:r>
          </a:p>
          <a:p>
            <a:pPr lvl="1">
              <a:lnSpc>
                <a:spcPct val="120000"/>
              </a:lnSpc>
            </a:pPr>
            <a:r>
              <a:rPr lang="en-US" dirty="0"/>
              <a:t>Support improved relationships between First Nations and boards of education</a:t>
            </a:r>
          </a:p>
          <a:p>
            <a:pPr>
              <a:lnSpc>
                <a:spcPct val="120000"/>
              </a:lnSpc>
            </a:pPr>
            <a:r>
              <a:rPr lang="en-US" dirty="0"/>
              <a:t>Will be available by Spring 2024 with implementation for the 2024/25 school year</a:t>
            </a:r>
          </a:p>
          <a:p>
            <a:endParaRPr lang="en-CA" dirty="0"/>
          </a:p>
        </p:txBody>
      </p:sp>
      <p:sp>
        <p:nvSpPr>
          <p:cNvPr id="4" name="Title 3">
            <a:extLst>
              <a:ext uri="{FF2B5EF4-FFF2-40B4-BE49-F238E27FC236}">
                <a16:creationId xmlns:a16="http://schemas.microsoft.com/office/drawing/2014/main" id="{FCF26205-E799-72F9-16A2-8DEF0A1A9D49}"/>
              </a:ext>
            </a:extLst>
          </p:cNvPr>
          <p:cNvSpPr>
            <a:spLocks noGrp="1"/>
          </p:cNvSpPr>
          <p:nvPr>
            <p:ph type="title"/>
          </p:nvPr>
        </p:nvSpPr>
        <p:spPr/>
        <p:txBody>
          <a:bodyPr>
            <a:normAutofit fontScale="90000"/>
          </a:bodyPr>
          <a:lstStyle/>
          <a:p>
            <a:r>
              <a:rPr lang="en-US" dirty="0"/>
              <a:t>Local Education Agreements (LEA) – Model Local Education Agreement </a:t>
            </a:r>
            <a:endParaRPr lang="en-CA" dirty="0"/>
          </a:p>
        </p:txBody>
      </p:sp>
      <p:sp>
        <p:nvSpPr>
          <p:cNvPr id="2" name="Slide Number Placeholder 1">
            <a:extLst>
              <a:ext uri="{FF2B5EF4-FFF2-40B4-BE49-F238E27FC236}">
                <a16:creationId xmlns:a16="http://schemas.microsoft.com/office/drawing/2014/main" id="{1DD00EAD-6A68-1ACD-2593-C3277987C8A7}"/>
              </a:ext>
            </a:extLst>
          </p:cNvPr>
          <p:cNvSpPr>
            <a:spLocks noGrp="1"/>
          </p:cNvSpPr>
          <p:nvPr>
            <p:ph type="sldNum" sz="quarter" idx="12"/>
          </p:nvPr>
        </p:nvSpPr>
        <p:spPr/>
        <p:txBody>
          <a:bodyPr/>
          <a:lstStyle/>
          <a:p>
            <a:fld id="{2FA17D3E-5A97-4B88-8117-A185EEF33E79}" type="slidenum">
              <a:rPr lang="en-CA" smtClean="0"/>
              <a:pPr/>
              <a:t>26</a:t>
            </a:fld>
            <a:endParaRPr lang="en-CA" dirty="0"/>
          </a:p>
        </p:txBody>
      </p:sp>
    </p:spTree>
    <p:extLst>
      <p:ext uri="{BB962C8B-B14F-4D97-AF65-F5344CB8AC3E}">
        <p14:creationId xmlns:p14="http://schemas.microsoft.com/office/powerpoint/2010/main" val="1019511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334FE39-2CC8-1DB8-58CE-040476AAD24C}"/>
              </a:ext>
            </a:extLst>
          </p:cNvPr>
          <p:cNvSpPr>
            <a:spLocks noGrp="1"/>
          </p:cNvSpPr>
          <p:nvPr>
            <p:ph idx="1"/>
          </p:nvPr>
        </p:nvSpPr>
        <p:spPr/>
        <p:txBody>
          <a:bodyPr/>
          <a:lstStyle/>
          <a:p>
            <a:pPr>
              <a:lnSpc>
                <a:spcPct val="100000"/>
              </a:lnSpc>
            </a:pPr>
            <a:r>
              <a:rPr lang="en-US" dirty="0"/>
              <a:t>Indigenous Education Councils (IECs) currently exist in most but not all of the school districts </a:t>
            </a:r>
          </a:p>
          <a:p>
            <a:pPr>
              <a:lnSpc>
                <a:spcPct val="100000"/>
              </a:lnSpc>
            </a:pPr>
            <a:r>
              <a:rPr lang="en-US" dirty="0"/>
              <a:t>IECs vary in their mandate and composition, often including district staff and Indigenous service delivery organizations</a:t>
            </a:r>
          </a:p>
          <a:p>
            <a:pPr>
              <a:lnSpc>
                <a:spcPct val="100000"/>
              </a:lnSpc>
            </a:pPr>
            <a:r>
              <a:rPr lang="en-US" dirty="0"/>
              <a:t>IECs vary in effectiveness with limited decision-making authority and exist at the discretion of the board</a:t>
            </a:r>
          </a:p>
          <a:p>
            <a:endParaRPr lang="en-CA" dirty="0"/>
          </a:p>
        </p:txBody>
      </p:sp>
      <p:sp>
        <p:nvSpPr>
          <p:cNvPr id="20" name="Freeform 35">
            <a:extLst>
              <a:ext uri="{FF2B5EF4-FFF2-40B4-BE49-F238E27FC236}">
                <a16:creationId xmlns:a16="http://schemas.microsoft.com/office/drawing/2014/main" id="{8203F9A0-FCE5-604C-A795-D36BBCE9869A}"/>
              </a:ext>
            </a:extLst>
          </p:cNvPr>
          <p:cNvSpPr>
            <a:spLocks/>
          </p:cNvSpPr>
          <p:nvPr/>
        </p:nvSpPr>
        <p:spPr bwMode="auto">
          <a:xfrm>
            <a:off x="5692645" y="1261592"/>
            <a:ext cx="693036" cy="559682"/>
          </a:xfrm>
          <a:custGeom>
            <a:avLst/>
            <a:gdLst>
              <a:gd name="T0" fmla="*/ 159 w 160"/>
              <a:gd name="T1" fmla="*/ 66 h 128"/>
              <a:gd name="T2" fmla="*/ 98 w 160"/>
              <a:gd name="T3" fmla="*/ 127 h 128"/>
              <a:gd name="T4" fmla="*/ 96 w 160"/>
              <a:gd name="T5" fmla="*/ 128 h 128"/>
              <a:gd name="T6" fmla="*/ 94 w 160"/>
              <a:gd name="T7" fmla="*/ 127 h 128"/>
              <a:gd name="T8" fmla="*/ 94 w 160"/>
              <a:gd name="T9" fmla="*/ 124 h 128"/>
              <a:gd name="T10" fmla="*/ 152 w 160"/>
              <a:gd name="T11" fmla="*/ 66 h 128"/>
              <a:gd name="T12" fmla="*/ 2 w 160"/>
              <a:gd name="T13" fmla="*/ 66 h 128"/>
              <a:gd name="T14" fmla="*/ 0 w 160"/>
              <a:gd name="T15" fmla="*/ 64 h 128"/>
              <a:gd name="T16" fmla="*/ 2 w 160"/>
              <a:gd name="T17" fmla="*/ 61 h 128"/>
              <a:gd name="T18" fmla="*/ 152 w 160"/>
              <a:gd name="T19" fmla="*/ 61 h 128"/>
              <a:gd name="T20" fmla="*/ 94 w 160"/>
              <a:gd name="T21" fmla="*/ 4 h 128"/>
              <a:gd name="T22" fmla="*/ 94 w 160"/>
              <a:gd name="T23" fmla="*/ 1 h 128"/>
              <a:gd name="T24" fmla="*/ 98 w 160"/>
              <a:gd name="T25" fmla="*/ 1 h 128"/>
              <a:gd name="T26" fmla="*/ 159 w 160"/>
              <a:gd name="T27" fmla="*/ 62 h 128"/>
              <a:gd name="T28" fmla="*/ 160 w 160"/>
              <a:gd name="T29" fmla="*/ 63 h 128"/>
              <a:gd name="T30" fmla="*/ 160 w 160"/>
              <a:gd name="T31" fmla="*/ 63 h 128"/>
              <a:gd name="T32" fmla="*/ 160 w 160"/>
              <a:gd name="T33" fmla="*/ 63 h 128"/>
              <a:gd name="T34" fmla="*/ 160 w 160"/>
              <a:gd name="T35" fmla="*/ 64 h 128"/>
              <a:gd name="T36" fmla="*/ 159 w 160"/>
              <a:gd name="T37"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28">
                <a:moveTo>
                  <a:pt x="159" y="66"/>
                </a:moveTo>
                <a:cubicBezTo>
                  <a:pt x="98" y="127"/>
                  <a:pt x="98" y="127"/>
                  <a:pt x="98" y="127"/>
                </a:cubicBezTo>
                <a:cubicBezTo>
                  <a:pt x="97" y="128"/>
                  <a:pt x="97" y="128"/>
                  <a:pt x="96" y="128"/>
                </a:cubicBezTo>
                <a:cubicBezTo>
                  <a:pt x="95" y="128"/>
                  <a:pt x="95" y="128"/>
                  <a:pt x="94" y="127"/>
                </a:cubicBezTo>
                <a:cubicBezTo>
                  <a:pt x="93" y="126"/>
                  <a:pt x="93" y="125"/>
                  <a:pt x="94" y="124"/>
                </a:cubicBezTo>
                <a:cubicBezTo>
                  <a:pt x="152" y="66"/>
                  <a:pt x="152" y="66"/>
                  <a:pt x="152" y="66"/>
                </a:cubicBezTo>
                <a:cubicBezTo>
                  <a:pt x="2" y="66"/>
                  <a:pt x="2" y="66"/>
                  <a:pt x="2" y="66"/>
                </a:cubicBezTo>
                <a:cubicBezTo>
                  <a:pt x="1" y="66"/>
                  <a:pt x="0" y="65"/>
                  <a:pt x="0" y="64"/>
                </a:cubicBezTo>
                <a:cubicBezTo>
                  <a:pt x="0" y="63"/>
                  <a:pt x="1" y="61"/>
                  <a:pt x="2" y="61"/>
                </a:cubicBezTo>
                <a:cubicBezTo>
                  <a:pt x="152" y="61"/>
                  <a:pt x="152" y="61"/>
                  <a:pt x="152" y="61"/>
                </a:cubicBezTo>
                <a:cubicBezTo>
                  <a:pt x="94" y="4"/>
                  <a:pt x="94" y="4"/>
                  <a:pt x="94" y="4"/>
                </a:cubicBezTo>
                <a:cubicBezTo>
                  <a:pt x="93" y="3"/>
                  <a:pt x="93" y="2"/>
                  <a:pt x="94" y="1"/>
                </a:cubicBezTo>
                <a:cubicBezTo>
                  <a:pt x="95" y="0"/>
                  <a:pt x="97" y="0"/>
                  <a:pt x="98" y="1"/>
                </a:cubicBezTo>
                <a:cubicBezTo>
                  <a:pt x="159" y="62"/>
                  <a:pt x="159" y="62"/>
                  <a:pt x="159" y="62"/>
                </a:cubicBezTo>
                <a:cubicBezTo>
                  <a:pt x="159" y="62"/>
                  <a:pt x="160" y="62"/>
                  <a:pt x="160" y="63"/>
                </a:cubicBezTo>
                <a:cubicBezTo>
                  <a:pt x="160" y="63"/>
                  <a:pt x="160" y="63"/>
                  <a:pt x="160" y="63"/>
                </a:cubicBezTo>
                <a:cubicBezTo>
                  <a:pt x="160" y="63"/>
                  <a:pt x="160" y="63"/>
                  <a:pt x="160" y="63"/>
                </a:cubicBezTo>
                <a:cubicBezTo>
                  <a:pt x="160" y="64"/>
                  <a:pt x="160" y="64"/>
                  <a:pt x="160" y="64"/>
                </a:cubicBezTo>
                <a:cubicBezTo>
                  <a:pt x="160" y="65"/>
                  <a:pt x="160" y="65"/>
                  <a:pt x="159" y="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7">
            <a:extLst>
              <a:ext uri="{FF2B5EF4-FFF2-40B4-BE49-F238E27FC236}">
                <a16:creationId xmlns:a16="http://schemas.microsoft.com/office/drawing/2014/main" id="{731E611F-C976-651F-C39F-60F32923E6CB}"/>
              </a:ext>
            </a:extLst>
          </p:cNvPr>
          <p:cNvSpPr>
            <a:spLocks noGrp="1"/>
          </p:cNvSpPr>
          <p:nvPr>
            <p:ph type="title"/>
          </p:nvPr>
        </p:nvSpPr>
        <p:spPr/>
        <p:txBody>
          <a:bodyPr/>
          <a:lstStyle/>
          <a:p>
            <a:r>
              <a:rPr lang="en-CA" dirty="0"/>
              <a:t>Indigenous Education Councils – Current Context</a:t>
            </a:r>
          </a:p>
        </p:txBody>
      </p:sp>
      <p:sp>
        <p:nvSpPr>
          <p:cNvPr id="2" name="Slide Number Placeholder 1">
            <a:extLst>
              <a:ext uri="{FF2B5EF4-FFF2-40B4-BE49-F238E27FC236}">
                <a16:creationId xmlns:a16="http://schemas.microsoft.com/office/drawing/2014/main" id="{8C2CA5D0-7FEC-1780-15AB-0912FB708450}"/>
              </a:ext>
            </a:extLst>
          </p:cNvPr>
          <p:cNvSpPr>
            <a:spLocks noGrp="1"/>
          </p:cNvSpPr>
          <p:nvPr>
            <p:ph type="sldNum" sz="quarter" idx="12"/>
          </p:nvPr>
        </p:nvSpPr>
        <p:spPr/>
        <p:txBody>
          <a:bodyPr/>
          <a:lstStyle/>
          <a:p>
            <a:fld id="{2FA17D3E-5A97-4B88-8117-A185EEF33E79}" type="slidenum">
              <a:rPr lang="en-CA" smtClean="0"/>
              <a:pPr/>
              <a:t>27</a:t>
            </a:fld>
            <a:endParaRPr lang="en-CA" dirty="0"/>
          </a:p>
        </p:txBody>
      </p:sp>
    </p:spTree>
    <p:extLst>
      <p:ext uri="{BB962C8B-B14F-4D97-AF65-F5344CB8AC3E}">
        <p14:creationId xmlns:p14="http://schemas.microsoft.com/office/powerpoint/2010/main" val="1303066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32F67B9-9B1F-BF9C-A1D7-FA40915C0EF0}"/>
              </a:ext>
            </a:extLst>
          </p:cNvPr>
          <p:cNvSpPr>
            <a:spLocks noGrp="1"/>
          </p:cNvSpPr>
          <p:nvPr>
            <p:ph idx="1"/>
          </p:nvPr>
        </p:nvSpPr>
        <p:spPr/>
        <p:txBody>
          <a:bodyPr>
            <a:normAutofit/>
          </a:bodyPr>
          <a:lstStyle/>
          <a:p>
            <a:r>
              <a:rPr lang="en-US" sz="2600" dirty="0"/>
              <a:t>Mandatory for School Districts to have an Indigenous Education Council</a:t>
            </a:r>
          </a:p>
          <a:p>
            <a:r>
              <a:rPr lang="en-US" sz="2600" dirty="0"/>
              <a:t>New Indigenous Education Council policy will set a provincial standard for Indigenous Education Councils</a:t>
            </a:r>
          </a:p>
          <a:p>
            <a:r>
              <a:rPr lang="en-US" sz="2600" dirty="0"/>
              <a:t>Will prioritize First Nations on whose territory the school district operates, consistent with a distinctions-based approach </a:t>
            </a:r>
          </a:p>
          <a:p>
            <a:r>
              <a:rPr lang="en-US" sz="2600" dirty="0"/>
              <a:t>The IEC will be an independent body, not a committee of the board</a:t>
            </a:r>
          </a:p>
          <a:p>
            <a:r>
              <a:rPr lang="en-US" sz="2600" dirty="0"/>
              <a:t>An IEC terms of reference will be created and set minimum requirements for the IEC</a:t>
            </a:r>
          </a:p>
          <a:p>
            <a:r>
              <a:rPr lang="en-US" sz="2600" dirty="0"/>
              <a:t>Trustees and district staff can attend Indigenous Education Council meetings, if invited, but not as voting members</a:t>
            </a:r>
          </a:p>
        </p:txBody>
      </p:sp>
      <p:sp>
        <p:nvSpPr>
          <p:cNvPr id="6" name="Title 1">
            <a:extLst>
              <a:ext uri="{FF2B5EF4-FFF2-40B4-BE49-F238E27FC236}">
                <a16:creationId xmlns:a16="http://schemas.microsoft.com/office/drawing/2014/main" id="{C9F4532C-2FDC-739B-CDE2-B3FAB3B0F284}"/>
              </a:ext>
            </a:extLst>
          </p:cNvPr>
          <p:cNvSpPr txBox="1">
            <a:spLocks/>
          </p:cNvSpPr>
          <p:nvPr/>
        </p:nvSpPr>
        <p:spPr>
          <a:xfrm>
            <a:off x="585670" y="1522806"/>
            <a:ext cx="8229600" cy="60084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8E3F12D9-58DE-3B54-22FB-E73E3F7714AF}"/>
              </a:ext>
            </a:extLst>
          </p:cNvPr>
          <p:cNvSpPr>
            <a:spLocks noGrp="1"/>
          </p:cNvSpPr>
          <p:nvPr>
            <p:ph type="title"/>
          </p:nvPr>
        </p:nvSpPr>
        <p:spPr/>
        <p:txBody>
          <a:bodyPr>
            <a:normAutofit/>
          </a:bodyPr>
          <a:lstStyle/>
          <a:p>
            <a:r>
              <a:rPr lang="en-CA" dirty="0"/>
              <a:t>Indigenous Education Councils – Legislative Change</a:t>
            </a:r>
          </a:p>
        </p:txBody>
      </p:sp>
      <p:sp>
        <p:nvSpPr>
          <p:cNvPr id="2" name="Slide Number Placeholder 1">
            <a:extLst>
              <a:ext uri="{FF2B5EF4-FFF2-40B4-BE49-F238E27FC236}">
                <a16:creationId xmlns:a16="http://schemas.microsoft.com/office/drawing/2014/main" id="{67099CDB-4FA5-9D58-5289-417DEE7068E2}"/>
              </a:ext>
            </a:extLst>
          </p:cNvPr>
          <p:cNvSpPr>
            <a:spLocks noGrp="1"/>
          </p:cNvSpPr>
          <p:nvPr>
            <p:ph type="sldNum" sz="quarter" idx="12"/>
          </p:nvPr>
        </p:nvSpPr>
        <p:spPr/>
        <p:txBody>
          <a:bodyPr/>
          <a:lstStyle/>
          <a:p>
            <a:fld id="{2FA17D3E-5A97-4B88-8117-A185EEF33E79}" type="slidenum">
              <a:rPr lang="en-CA" smtClean="0"/>
              <a:pPr/>
              <a:t>28</a:t>
            </a:fld>
            <a:endParaRPr lang="en-CA" dirty="0"/>
          </a:p>
        </p:txBody>
      </p:sp>
    </p:spTree>
    <p:extLst>
      <p:ext uri="{BB962C8B-B14F-4D97-AF65-F5344CB8AC3E}">
        <p14:creationId xmlns:p14="http://schemas.microsoft.com/office/powerpoint/2010/main" val="3653256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F4532C-2FDC-739B-CDE2-B3FAB3B0F284}"/>
              </a:ext>
            </a:extLst>
          </p:cNvPr>
          <p:cNvSpPr txBox="1">
            <a:spLocks/>
          </p:cNvSpPr>
          <p:nvPr/>
        </p:nvSpPr>
        <p:spPr>
          <a:xfrm>
            <a:off x="585670" y="1522806"/>
            <a:ext cx="8229600" cy="60084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8">
            <a:extLst>
              <a:ext uri="{FF2B5EF4-FFF2-40B4-BE49-F238E27FC236}">
                <a16:creationId xmlns:a16="http://schemas.microsoft.com/office/drawing/2014/main" id="{814F4D57-B14C-A7BD-8FCC-A04C1A985D45}"/>
              </a:ext>
            </a:extLst>
          </p:cNvPr>
          <p:cNvSpPr>
            <a:spLocks noGrp="1"/>
          </p:cNvSpPr>
          <p:nvPr>
            <p:ph idx="1"/>
          </p:nvPr>
        </p:nvSpPr>
        <p:spPr/>
        <p:txBody>
          <a:bodyPr>
            <a:normAutofit/>
          </a:bodyPr>
          <a:lstStyle/>
          <a:p>
            <a:pPr>
              <a:lnSpc>
                <a:spcPct val="100000"/>
              </a:lnSpc>
            </a:pPr>
            <a:r>
              <a:rPr lang="en-US" dirty="0"/>
              <a:t>Indigenous Education Councils purpose will include:</a:t>
            </a:r>
          </a:p>
          <a:p>
            <a:pPr lvl="1">
              <a:lnSpc>
                <a:spcPct val="100000"/>
              </a:lnSpc>
            </a:pPr>
            <a:r>
              <a:rPr lang="en-US" dirty="0"/>
              <a:t>integrating into learning environments Indigenous world views and perspectives, in particular those of the First Nations, in whose traditional territory the board operates</a:t>
            </a:r>
          </a:p>
          <a:p>
            <a:pPr lvl="1">
              <a:lnSpc>
                <a:spcPct val="100000"/>
              </a:lnSpc>
            </a:pPr>
            <a:r>
              <a:rPr lang="en-US" dirty="0"/>
              <a:t>advising the board in relation to the distinct languages, cultures, customs, traditions, practices or history of the First Nations, in whose traditional territory the board operates, through advice from the Indigenous Education Council members representing those First Nations.</a:t>
            </a:r>
          </a:p>
          <a:p>
            <a:endParaRPr lang="en-CA" dirty="0"/>
          </a:p>
        </p:txBody>
      </p:sp>
      <p:sp>
        <p:nvSpPr>
          <p:cNvPr id="4" name="Title 3">
            <a:extLst>
              <a:ext uri="{FF2B5EF4-FFF2-40B4-BE49-F238E27FC236}">
                <a16:creationId xmlns:a16="http://schemas.microsoft.com/office/drawing/2014/main" id="{28660935-F93B-22BF-81E3-A56DF845DDAC}"/>
              </a:ext>
            </a:extLst>
          </p:cNvPr>
          <p:cNvSpPr>
            <a:spLocks noGrp="1"/>
          </p:cNvSpPr>
          <p:nvPr>
            <p:ph type="title"/>
          </p:nvPr>
        </p:nvSpPr>
        <p:spPr/>
        <p:txBody>
          <a:bodyPr>
            <a:normAutofit/>
          </a:bodyPr>
          <a:lstStyle/>
          <a:p>
            <a:r>
              <a:rPr lang="en-CA" dirty="0"/>
              <a:t>Indigenous Education Councils – Legislative Change</a:t>
            </a:r>
          </a:p>
        </p:txBody>
      </p:sp>
      <p:sp>
        <p:nvSpPr>
          <p:cNvPr id="2" name="Slide Number Placeholder 1">
            <a:extLst>
              <a:ext uri="{FF2B5EF4-FFF2-40B4-BE49-F238E27FC236}">
                <a16:creationId xmlns:a16="http://schemas.microsoft.com/office/drawing/2014/main" id="{87E45813-0D59-3D29-EFF7-DB4311F27E87}"/>
              </a:ext>
            </a:extLst>
          </p:cNvPr>
          <p:cNvSpPr>
            <a:spLocks noGrp="1"/>
          </p:cNvSpPr>
          <p:nvPr>
            <p:ph type="sldNum" sz="quarter" idx="12"/>
          </p:nvPr>
        </p:nvSpPr>
        <p:spPr/>
        <p:txBody>
          <a:bodyPr/>
          <a:lstStyle/>
          <a:p>
            <a:fld id="{2FA17D3E-5A97-4B88-8117-A185EEF33E79}" type="slidenum">
              <a:rPr lang="en-CA" smtClean="0"/>
              <a:pPr/>
              <a:t>29</a:t>
            </a:fld>
            <a:endParaRPr lang="en-CA" dirty="0"/>
          </a:p>
        </p:txBody>
      </p:sp>
    </p:spTree>
    <p:extLst>
      <p:ext uri="{BB962C8B-B14F-4D97-AF65-F5344CB8AC3E}">
        <p14:creationId xmlns:p14="http://schemas.microsoft.com/office/powerpoint/2010/main" val="387047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5F299AA-5D08-D04D-809C-9F64A6379F48}"/>
              </a:ext>
            </a:extLst>
          </p:cNvPr>
          <p:cNvSpPr txBox="1">
            <a:spLocks/>
          </p:cNvSpPr>
          <p:nvPr/>
        </p:nvSpPr>
        <p:spPr>
          <a:xfrm>
            <a:off x="790926" y="1021736"/>
            <a:ext cx="7503459" cy="98966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CA" sz="4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Content Placeholder 2">
            <a:extLst>
              <a:ext uri="{FF2B5EF4-FFF2-40B4-BE49-F238E27FC236}">
                <a16:creationId xmlns:a16="http://schemas.microsoft.com/office/drawing/2014/main" id="{06F690C1-D1F9-3F42-B993-C06A25942A8A}"/>
              </a:ext>
            </a:extLst>
          </p:cNvPr>
          <p:cNvSpPr txBox="1">
            <a:spLocks/>
          </p:cNvSpPr>
          <p:nvPr/>
        </p:nvSpPr>
        <p:spPr>
          <a:xfrm>
            <a:off x="0" y="3520440"/>
            <a:ext cx="5494635" cy="3337560"/>
          </a:xfrm>
          <a:prstGeom prst="rect">
            <a:avLst/>
          </a:prstGeom>
        </p:spPr>
        <p:txBody>
          <a:bodyPr anchor="t"/>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457200" indent="-457200">
              <a:lnSpc>
                <a:spcPct val="150000"/>
              </a:lnSpc>
              <a:buClr>
                <a:schemeClr val="accent5"/>
              </a:buClr>
              <a:buFont typeface="+mj-lt"/>
              <a:buAutoNum type="arabicPeriod"/>
            </a:pPr>
            <a:endParaRPr lang="en-CA"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5">
            <a:extLst>
              <a:ext uri="{FF2B5EF4-FFF2-40B4-BE49-F238E27FC236}">
                <a16:creationId xmlns:a16="http://schemas.microsoft.com/office/drawing/2014/main" id="{4BBA0D01-C047-F910-FA45-8E536FF69332}"/>
              </a:ext>
            </a:extLst>
          </p:cNvPr>
          <p:cNvSpPr>
            <a:spLocks noGrp="1"/>
          </p:cNvSpPr>
          <p:nvPr>
            <p:ph idx="1"/>
          </p:nvPr>
        </p:nvSpPr>
        <p:spPr>
          <a:xfrm>
            <a:off x="838200" y="1572426"/>
            <a:ext cx="6361497" cy="4604537"/>
          </a:xfrm>
        </p:spPr>
        <p:txBody>
          <a:bodyPr/>
          <a:lstStyle/>
          <a:p>
            <a:pPr marL="514350" indent="-514350">
              <a:buFont typeface="+mj-lt"/>
              <a:buAutoNum type="arabicPeriod"/>
            </a:pPr>
            <a:r>
              <a:rPr lang="en-US" dirty="0"/>
              <a:t>Context</a:t>
            </a:r>
          </a:p>
          <a:p>
            <a:pPr marL="514350" indent="-514350">
              <a:buFont typeface="+mj-lt"/>
              <a:buAutoNum type="arabicPeriod"/>
            </a:pPr>
            <a:r>
              <a:rPr lang="en-US" dirty="0"/>
              <a:t>First Nations School of Choice (FN SoC)</a:t>
            </a:r>
          </a:p>
          <a:p>
            <a:pPr marL="514350" indent="-514350">
              <a:buFont typeface="+mj-lt"/>
              <a:buAutoNum type="arabicPeriod"/>
            </a:pPr>
            <a:r>
              <a:rPr lang="en-US" dirty="0"/>
              <a:t>Local Education Agreements (LEAs)</a:t>
            </a:r>
          </a:p>
          <a:p>
            <a:pPr marL="514350" indent="-514350">
              <a:buFont typeface="+mj-lt"/>
              <a:buAutoNum type="arabicPeriod"/>
            </a:pPr>
            <a:r>
              <a:rPr lang="en-US" dirty="0"/>
              <a:t>Indigenous Education Councils (IECs)</a:t>
            </a:r>
          </a:p>
          <a:p>
            <a:pPr marL="514350" indent="-514350">
              <a:buFont typeface="+mj-lt"/>
              <a:buAutoNum type="arabicPeriod"/>
            </a:pPr>
            <a:r>
              <a:rPr lang="en-US" dirty="0"/>
              <a:t>Questions</a:t>
            </a:r>
          </a:p>
          <a:p>
            <a:endParaRPr lang="en-CA" dirty="0"/>
          </a:p>
        </p:txBody>
      </p:sp>
      <p:sp>
        <p:nvSpPr>
          <p:cNvPr id="5" name="Title 4">
            <a:extLst>
              <a:ext uri="{FF2B5EF4-FFF2-40B4-BE49-F238E27FC236}">
                <a16:creationId xmlns:a16="http://schemas.microsoft.com/office/drawing/2014/main" id="{410CBAC6-B195-E9B5-8826-E7A8235C044E}"/>
              </a:ext>
            </a:extLst>
          </p:cNvPr>
          <p:cNvSpPr>
            <a:spLocks noGrp="1"/>
          </p:cNvSpPr>
          <p:nvPr>
            <p:ph type="title"/>
          </p:nvPr>
        </p:nvSpPr>
        <p:spPr/>
        <p:txBody>
          <a:bodyPr>
            <a:normAutofit/>
          </a:bodyPr>
          <a:lstStyle/>
          <a:p>
            <a:r>
              <a:rPr lang="en-CA" dirty="0"/>
              <a:t>Presentation Overview</a:t>
            </a:r>
          </a:p>
        </p:txBody>
      </p:sp>
      <p:sp>
        <p:nvSpPr>
          <p:cNvPr id="2" name="Slide Number Placeholder 1">
            <a:extLst>
              <a:ext uri="{FF2B5EF4-FFF2-40B4-BE49-F238E27FC236}">
                <a16:creationId xmlns:a16="http://schemas.microsoft.com/office/drawing/2014/main" id="{637DA55A-123C-68CC-C964-A5FBB0D9D39D}"/>
              </a:ext>
            </a:extLst>
          </p:cNvPr>
          <p:cNvSpPr>
            <a:spLocks noGrp="1"/>
          </p:cNvSpPr>
          <p:nvPr>
            <p:ph type="sldNum" sz="quarter" idx="12"/>
          </p:nvPr>
        </p:nvSpPr>
        <p:spPr/>
        <p:txBody>
          <a:bodyPr/>
          <a:lstStyle/>
          <a:p>
            <a:fld id="{2FA17D3E-5A97-4B88-8117-A185EEF33E79}" type="slidenum">
              <a:rPr lang="en-CA" smtClean="0"/>
              <a:pPr/>
              <a:t>3</a:t>
            </a:fld>
            <a:endParaRPr lang="en-CA" dirty="0"/>
          </a:p>
        </p:txBody>
      </p:sp>
      <p:pic>
        <p:nvPicPr>
          <p:cNvPr id="12" name="Picture 11" descr="A child sitting on ice with a fishing pole&#10;&#10;Description automatically generated">
            <a:extLst>
              <a:ext uri="{FF2B5EF4-FFF2-40B4-BE49-F238E27FC236}">
                <a16:creationId xmlns:a16="http://schemas.microsoft.com/office/drawing/2014/main" id="{7A5CCCA7-3809-6F17-3F4F-29001DB4B7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3939" y="1798712"/>
            <a:ext cx="3113973" cy="4151964"/>
          </a:xfrm>
          <a:prstGeom prst="rect">
            <a:avLst/>
          </a:prstGeom>
        </p:spPr>
      </p:pic>
      <p:sp>
        <p:nvSpPr>
          <p:cNvPr id="3" name="TextBox 2">
            <a:extLst>
              <a:ext uri="{FF2B5EF4-FFF2-40B4-BE49-F238E27FC236}">
                <a16:creationId xmlns:a16="http://schemas.microsoft.com/office/drawing/2014/main" id="{82A1A9E9-F779-DCDB-DE25-6EBC682AC6D2}"/>
              </a:ext>
            </a:extLst>
          </p:cNvPr>
          <p:cNvSpPr txBox="1"/>
          <p:nvPr/>
        </p:nvSpPr>
        <p:spPr>
          <a:xfrm>
            <a:off x="7041190" y="5950676"/>
            <a:ext cx="3926722" cy="307777"/>
          </a:xfrm>
          <a:prstGeom prst="rect">
            <a:avLst/>
          </a:prstGeom>
          <a:noFill/>
        </p:spPr>
        <p:txBody>
          <a:bodyPr wrap="square" rtlCol="0">
            <a:spAutoFit/>
          </a:bodyPr>
          <a:lstStyle/>
          <a:p>
            <a:pPr algn="r"/>
            <a:r>
              <a:rPr lang="en-CA" sz="1400" dirty="0" err="1"/>
              <a:t>Senpaq’cin</a:t>
            </a:r>
            <a:r>
              <a:rPr lang="en-CA" sz="1400" dirty="0"/>
              <a:t> School</a:t>
            </a:r>
          </a:p>
        </p:txBody>
      </p:sp>
    </p:spTree>
    <p:extLst>
      <p:ext uri="{BB962C8B-B14F-4D97-AF65-F5344CB8AC3E}">
        <p14:creationId xmlns:p14="http://schemas.microsoft.com/office/powerpoint/2010/main" val="113708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0812A17-3F27-BF0B-5347-4BE90A981ED1}"/>
              </a:ext>
            </a:extLst>
          </p:cNvPr>
          <p:cNvSpPr>
            <a:spLocks noGrp="1"/>
          </p:cNvSpPr>
          <p:nvPr>
            <p:ph idx="1"/>
          </p:nvPr>
        </p:nvSpPr>
        <p:spPr/>
        <p:txBody>
          <a:bodyPr>
            <a:normAutofit fontScale="92500" lnSpcReduction="10000"/>
          </a:bodyPr>
          <a:lstStyle/>
          <a:p>
            <a:pPr>
              <a:lnSpc>
                <a:spcPct val="110000"/>
              </a:lnSpc>
            </a:pPr>
            <a:r>
              <a:rPr lang="en-US" dirty="0"/>
              <a:t>Will review and approve plans and reports related to Indigenous Education Targeted Funds ($110M), and other targeted grants related to Indigenous students</a:t>
            </a:r>
          </a:p>
          <a:p>
            <a:pPr>
              <a:lnSpc>
                <a:spcPct val="110000"/>
              </a:lnSpc>
            </a:pPr>
            <a:r>
              <a:rPr lang="en-US" dirty="0"/>
              <a:t>Will advise on:</a:t>
            </a:r>
          </a:p>
          <a:p>
            <a:pPr lvl="1">
              <a:lnSpc>
                <a:spcPct val="110000"/>
              </a:lnSpc>
            </a:pPr>
            <a:r>
              <a:rPr lang="en-US" dirty="0"/>
              <a:t>Providing comprehensive and equitable educational programs and services to Indigenous students; </a:t>
            </a:r>
          </a:p>
          <a:p>
            <a:pPr lvl="1">
              <a:lnSpc>
                <a:spcPct val="110000"/>
              </a:lnSpc>
            </a:pPr>
            <a:r>
              <a:rPr lang="en-US" dirty="0"/>
              <a:t>Improving Indigenous student achievement;</a:t>
            </a:r>
          </a:p>
          <a:p>
            <a:pPr lvl="1">
              <a:lnSpc>
                <a:spcPct val="110000"/>
              </a:lnSpc>
            </a:pPr>
            <a:r>
              <a:rPr lang="en-US" dirty="0"/>
              <a:t>Integrating Indigenous world views and perspectives into learning environments, in particular those of the First Nations in whose traditional territory the board operates; and</a:t>
            </a:r>
          </a:p>
          <a:p>
            <a:pPr lvl="1">
              <a:lnSpc>
                <a:spcPct val="110000"/>
              </a:lnSpc>
            </a:pPr>
            <a:r>
              <a:rPr lang="en-US" dirty="0"/>
              <a:t>Other grants provided in relation to Indigenous students.</a:t>
            </a:r>
            <a:endParaRPr lang="en-CA" dirty="0"/>
          </a:p>
        </p:txBody>
      </p:sp>
      <p:sp>
        <p:nvSpPr>
          <p:cNvPr id="6" name="Title 1">
            <a:extLst>
              <a:ext uri="{FF2B5EF4-FFF2-40B4-BE49-F238E27FC236}">
                <a16:creationId xmlns:a16="http://schemas.microsoft.com/office/drawing/2014/main" id="{C9F4532C-2FDC-739B-CDE2-B3FAB3B0F284}"/>
              </a:ext>
            </a:extLst>
          </p:cNvPr>
          <p:cNvSpPr txBox="1">
            <a:spLocks/>
          </p:cNvSpPr>
          <p:nvPr/>
        </p:nvSpPr>
        <p:spPr>
          <a:xfrm>
            <a:off x="585670" y="1522806"/>
            <a:ext cx="8229600" cy="60084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3C7645FB-35A1-C809-2A4F-1DBD79480C69}"/>
              </a:ext>
            </a:extLst>
          </p:cNvPr>
          <p:cNvSpPr>
            <a:spLocks noGrp="1"/>
          </p:cNvSpPr>
          <p:nvPr>
            <p:ph type="title"/>
          </p:nvPr>
        </p:nvSpPr>
        <p:spPr/>
        <p:txBody>
          <a:bodyPr>
            <a:normAutofit fontScale="90000"/>
          </a:bodyPr>
          <a:lstStyle/>
          <a:p>
            <a:r>
              <a:rPr lang="en-US" dirty="0"/>
              <a:t>Indigenous Education Councils – Role and Responsibilities </a:t>
            </a:r>
            <a:endParaRPr lang="en-CA" dirty="0"/>
          </a:p>
        </p:txBody>
      </p:sp>
      <p:sp>
        <p:nvSpPr>
          <p:cNvPr id="2" name="Slide Number Placeholder 1">
            <a:extLst>
              <a:ext uri="{FF2B5EF4-FFF2-40B4-BE49-F238E27FC236}">
                <a16:creationId xmlns:a16="http://schemas.microsoft.com/office/drawing/2014/main" id="{0EA044CF-2023-FAA8-AA8A-DBF0CD1C1E0C}"/>
              </a:ext>
            </a:extLst>
          </p:cNvPr>
          <p:cNvSpPr>
            <a:spLocks noGrp="1"/>
          </p:cNvSpPr>
          <p:nvPr>
            <p:ph type="sldNum" sz="quarter" idx="12"/>
          </p:nvPr>
        </p:nvSpPr>
        <p:spPr/>
        <p:txBody>
          <a:bodyPr/>
          <a:lstStyle/>
          <a:p>
            <a:fld id="{2FA17D3E-5A97-4B88-8117-A185EEF33E79}" type="slidenum">
              <a:rPr lang="en-CA" smtClean="0"/>
              <a:pPr/>
              <a:t>30</a:t>
            </a:fld>
            <a:endParaRPr lang="en-CA" dirty="0"/>
          </a:p>
        </p:txBody>
      </p:sp>
    </p:spTree>
    <p:extLst>
      <p:ext uri="{BB962C8B-B14F-4D97-AF65-F5344CB8AC3E}">
        <p14:creationId xmlns:p14="http://schemas.microsoft.com/office/powerpoint/2010/main" val="3231595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0C8313E-FCA7-A647-1A1F-FC6BD7D268AA}"/>
              </a:ext>
            </a:extLst>
          </p:cNvPr>
          <p:cNvSpPr>
            <a:spLocks noGrp="1"/>
          </p:cNvSpPr>
          <p:nvPr>
            <p:ph idx="1"/>
          </p:nvPr>
        </p:nvSpPr>
        <p:spPr/>
        <p:txBody>
          <a:bodyPr>
            <a:normAutofit fontScale="92500" lnSpcReduction="10000"/>
          </a:bodyPr>
          <a:lstStyle/>
          <a:p>
            <a:pPr>
              <a:lnSpc>
                <a:spcPct val="110000"/>
              </a:lnSpc>
            </a:pPr>
            <a:r>
              <a:rPr lang="en-US" dirty="0"/>
              <a:t>An IEC Terms of Reference will be set out in a Ministerial Order. This is being co-developed by FNESC and the Ministry of Education.</a:t>
            </a:r>
          </a:p>
          <a:p>
            <a:pPr>
              <a:lnSpc>
                <a:spcPct val="110000"/>
              </a:lnSpc>
            </a:pPr>
            <a:r>
              <a:rPr lang="en-US" dirty="0"/>
              <a:t>This Terms of Reference will give direction and guidance to boards of education respecting such matters as the establishment and composition of the Indigenous Education Council, voting rights, and conduct of business</a:t>
            </a:r>
          </a:p>
          <a:p>
            <a:pPr>
              <a:lnSpc>
                <a:spcPct val="110000"/>
              </a:lnSpc>
            </a:pPr>
            <a:r>
              <a:rPr lang="en-US" dirty="0"/>
              <a:t>Indigenous Education Councils will be able to develop additional procedures, based on their local context, on how their meetings will be conducted (i.e. meeting schedules and location, decision-making processes, dispute resolution). These cannot be inconsistent with legislation.</a:t>
            </a:r>
          </a:p>
          <a:p>
            <a:pPr marL="0" indent="0">
              <a:buNone/>
            </a:pPr>
            <a:endParaRPr lang="en-CA" dirty="0"/>
          </a:p>
        </p:txBody>
      </p:sp>
      <p:sp>
        <p:nvSpPr>
          <p:cNvPr id="6" name="Title 5">
            <a:extLst>
              <a:ext uri="{FF2B5EF4-FFF2-40B4-BE49-F238E27FC236}">
                <a16:creationId xmlns:a16="http://schemas.microsoft.com/office/drawing/2014/main" id="{AAABCD70-8E5D-7799-F154-F0F61B1F2162}"/>
              </a:ext>
            </a:extLst>
          </p:cNvPr>
          <p:cNvSpPr>
            <a:spLocks noGrp="1"/>
          </p:cNvSpPr>
          <p:nvPr>
            <p:ph type="title"/>
          </p:nvPr>
        </p:nvSpPr>
        <p:spPr/>
        <p:txBody>
          <a:bodyPr>
            <a:normAutofit fontScale="90000"/>
          </a:bodyPr>
          <a:lstStyle/>
          <a:p>
            <a:r>
              <a:rPr lang="en-US" dirty="0"/>
              <a:t>Indigenous Education Councils – Terms and Reference </a:t>
            </a:r>
            <a:endParaRPr lang="en-CA" dirty="0"/>
          </a:p>
        </p:txBody>
      </p:sp>
      <p:sp>
        <p:nvSpPr>
          <p:cNvPr id="2" name="Slide Number Placeholder 1">
            <a:extLst>
              <a:ext uri="{FF2B5EF4-FFF2-40B4-BE49-F238E27FC236}">
                <a16:creationId xmlns:a16="http://schemas.microsoft.com/office/drawing/2014/main" id="{60A6B53C-689A-247F-6673-529A399227B8}"/>
              </a:ext>
            </a:extLst>
          </p:cNvPr>
          <p:cNvSpPr>
            <a:spLocks noGrp="1"/>
          </p:cNvSpPr>
          <p:nvPr>
            <p:ph type="sldNum" sz="quarter" idx="12"/>
          </p:nvPr>
        </p:nvSpPr>
        <p:spPr/>
        <p:txBody>
          <a:bodyPr/>
          <a:lstStyle/>
          <a:p>
            <a:fld id="{2FA17D3E-5A97-4B88-8117-A185EEF33E79}" type="slidenum">
              <a:rPr lang="en-CA" smtClean="0"/>
              <a:pPr/>
              <a:t>31</a:t>
            </a:fld>
            <a:endParaRPr lang="en-CA" dirty="0"/>
          </a:p>
        </p:txBody>
      </p:sp>
    </p:spTree>
    <p:extLst>
      <p:ext uri="{BB962C8B-B14F-4D97-AF65-F5344CB8AC3E}">
        <p14:creationId xmlns:p14="http://schemas.microsoft.com/office/powerpoint/2010/main" val="1063558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6E6BE4-7E94-2286-5DCA-03CD3AFB2B87}"/>
              </a:ext>
            </a:extLst>
          </p:cNvPr>
          <p:cNvSpPr>
            <a:spLocks noGrp="1"/>
          </p:cNvSpPr>
          <p:nvPr>
            <p:ph idx="1"/>
          </p:nvPr>
        </p:nvSpPr>
        <p:spPr/>
        <p:txBody>
          <a:bodyPr/>
          <a:lstStyle/>
          <a:p>
            <a:r>
              <a:rPr lang="en-US" dirty="0"/>
              <a:t>3.3 Conduct an external review of Indigenous- specific external racism and discrimination in the provincial public education system and create a strategy, including resources and supports, to address findings. </a:t>
            </a:r>
          </a:p>
          <a:p>
            <a:r>
              <a:rPr lang="en-US" dirty="0"/>
              <a:t>4.2 Develop and implement an effective recruitment and retention strategy to increase the number of Indigenous teachers in the K-12 public education system. </a:t>
            </a:r>
          </a:p>
          <a:p>
            <a:r>
              <a:rPr lang="en-US" dirty="0"/>
              <a:t>4.18 Co-develop and implement measures to support improved education outcomes of current and former First Nations Children and Youth in Care.</a:t>
            </a:r>
            <a:endParaRPr lang="en-CA" dirty="0"/>
          </a:p>
        </p:txBody>
      </p:sp>
      <p:sp>
        <p:nvSpPr>
          <p:cNvPr id="3" name="Slide Number Placeholder 2">
            <a:extLst>
              <a:ext uri="{FF2B5EF4-FFF2-40B4-BE49-F238E27FC236}">
                <a16:creationId xmlns:a16="http://schemas.microsoft.com/office/drawing/2014/main" id="{431C2657-CA36-A6BC-93E2-24C825A80442}"/>
              </a:ext>
            </a:extLst>
          </p:cNvPr>
          <p:cNvSpPr>
            <a:spLocks noGrp="1"/>
          </p:cNvSpPr>
          <p:nvPr>
            <p:ph type="sldNum" sz="quarter" idx="12"/>
          </p:nvPr>
        </p:nvSpPr>
        <p:spPr/>
        <p:txBody>
          <a:bodyPr/>
          <a:lstStyle/>
          <a:p>
            <a:fld id="{2FA17D3E-5A97-4B88-8117-A185EEF33E79}" type="slidenum">
              <a:rPr lang="en-CA" smtClean="0"/>
              <a:pPr/>
              <a:t>32</a:t>
            </a:fld>
            <a:endParaRPr lang="en-CA" dirty="0"/>
          </a:p>
        </p:txBody>
      </p:sp>
      <p:sp>
        <p:nvSpPr>
          <p:cNvPr id="4" name="Title 3">
            <a:extLst>
              <a:ext uri="{FF2B5EF4-FFF2-40B4-BE49-F238E27FC236}">
                <a16:creationId xmlns:a16="http://schemas.microsoft.com/office/drawing/2014/main" id="{CEF42D72-1C70-4F78-3A8E-7FDFFBAEADF9}"/>
              </a:ext>
            </a:extLst>
          </p:cNvPr>
          <p:cNvSpPr>
            <a:spLocks noGrp="1"/>
          </p:cNvSpPr>
          <p:nvPr>
            <p:ph type="title"/>
          </p:nvPr>
        </p:nvSpPr>
        <p:spPr/>
        <p:txBody>
          <a:bodyPr/>
          <a:lstStyle/>
          <a:p>
            <a:r>
              <a:rPr lang="en-US" dirty="0"/>
              <a:t>DRIPA Action Plan Next Steps</a:t>
            </a:r>
            <a:endParaRPr lang="en-CA" dirty="0"/>
          </a:p>
        </p:txBody>
      </p:sp>
    </p:spTree>
    <p:extLst>
      <p:ext uri="{BB962C8B-B14F-4D97-AF65-F5344CB8AC3E}">
        <p14:creationId xmlns:p14="http://schemas.microsoft.com/office/powerpoint/2010/main" val="2571400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E306518-D56A-30EC-81F5-3DAC1E935455}"/>
              </a:ext>
            </a:extLst>
          </p:cNvPr>
          <p:cNvSpPr>
            <a:spLocks noGrp="1"/>
          </p:cNvSpPr>
          <p:nvPr>
            <p:ph idx="1"/>
          </p:nvPr>
        </p:nvSpPr>
        <p:spPr>
          <a:xfrm>
            <a:off x="838200" y="1572426"/>
            <a:ext cx="5909109" cy="4604537"/>
          </a:xfrm>
        </p:spPr>
        <p:txBody>
          <a:bodyPr/>
          <a:lstStyle/>
          <a:p>
            <a:r>
              <a:rPr lang="en-US" dirty="0"/>
              <a:t>Co-develop policy and legislation to effectively implement new School Act amendments.</a:t>
            </a:r>
          </a:p>
          <a:p>
            <a:r>
              <a:rPr lang="en-US" dirty="0"/>
              <a:t>Support increased capacity for the public school system and First Nations to implement these changes.</a:t>
            </a:r>
          </a:p>
          <a:p>
            <a:r>
              <a:rPr lang="en-US" dirty="0"/>
              <a:t>Planning and preparation for other DRIPA Action Plan action items – 17 action items related to language and education.</a:t>
            </a:r>
          </a:p>
          <a:p>
            <a:endParaRPr lang="en-CA" dirty="0"/>
          </a:p>
        </p:txBody>
      </p:sp>
      <p:sp>
        <p:nvSpPr>
          <p:cNvPr id="6" name="Title 1">
            <a:extLst>
              <a:ext uri="{FF2B5EF4-FFF2-40B4-BE49-F238E27FC236}">
                <a16:creationId xmlns:a16="http://schemas.microsoft.com/office/drawing/2014/main" id="{C9F4532C-2FDC-739B-CDE2-B3FAB3B0F284}"/>
              </a:ext>
            </a:extLst>
          </p:cNvPr>
          <p:cNvSpPr txBox="1">
            <a:spLocks/>
          </p:cNvSpPr>
          <p:nvPr/>
        </p:nvSpPr>
        <p:spPr>
          <a:xfrm>
            <a:off x="585670" y="1522806"/>
            <a:ext cx="8229600" cy="60084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B23905D1-43B8-BCD0-A399-26237EC4FA85}"/>
              </a:ext>
            </a:extLst>
          </p:cNvPr>
          <p:cNvSpPr>
            <a:spLocks noGrp="1"/>
          </p:cNvSpPr>
          <p:nvPr>
            <p:ph type="title"/>
          </p:nvPr>
        </p:nvSpPr>
        <p:spPr/>
        <p:txBody>
          <a:bodyPr>
            <a:normAutofit/>
          </a:bodyPr>
          <a:lstStyle/>
          <a:p>
            <a:r>
              <a:rPr lang="en-US" dirty="0"/>
              <a:t>Next Steps and Considerations </a:t>
            </a:r>
            <a:endParaRPr lang="en-CA" dirty="0"/>
          </a:p>
        </p:txBody>
      </p:sp>
      <p:sp>
        <p:nvSpPr>
          <p:cNvPr id="2" name="Slide Number Placeholder 1">
            <a:extLst>
              <a:ext uri="{FF2B5EF4-FFF2-40B4-BE49-F238E27FC236}">
                <a16:creationId xmlns:a16="http://schemas.microsoft.com/office/drawing/2014/main" id="{F21EE1D5-CFB3-5000-78E8-A7A496BB3292}"/>
              </a:ext>
            </a:extLst>
          </p:cNvPr>
          <p:cNvSpPr>
            <a:spLocks noGrp="1"/>
          </p:cNvSpPr>
          <p:nvPr>
            <p:ph type="sldNum" sz="quarter" idx="12"/>
          </p:nvPr>
        </p:nvSpPr>
        <p:spPr/>
        <p:txBody>
          <a:bodyPr/>
          <a:lstStyle/>
          <a:p>
            <a:fld id="{2FA17D3E-5A97-4B88-8117-A185EEF33E79}" type="slidenum">
              <a:rPr lang="en-CA" smtClean="0"/>
              <a:pPr/>
              <a:t>33</a:t>
            </a:fld>
            <a:endParaRPr lang="en-CA" dirty="0"/>
          </a:p>
        </p:txBody>
      </p:sp>
      <p:pic>
        <p:nvPicPr>
          <p:cNvPr id="5" name="Picture 4" descr="A child holding a plant in her hand&#10;&#10;Description automatically generated">
            <a:extLst>
              <a:ext uri="{FF2B5EF4-FFF2-40B4-BE49-F238E27FC236}">
                <a16:creationId xmlns:a16="http://schemas.microsoft.com/office/drawing/2014/main" id="{A69BBEAF-930C-A8BF-4CA5-21BCF2798148}"/>
              </a:ext>
            </a:extLst>
          </p:cNvPr>
          <p:cNvPicPr>
            <a:picLocks noChangeAspect="1"/>
          </p:cNvPicPr>
          <p:nvPr/>
        </p:nvPicPr>
        <p:blipFill rotWithShape="1">
          <a:blip r:embed="rId2">
            <a:extLst>
              <a:ext uri="{28A0092B-C50C-407E-A947-70E740481C1C}">
                <a14:useLocalDpi xmlns:a14="http://schemas.microsoft.com/office/drawing/2010/main" val="0"/>
              </a:ext>
            </a:extLst>
          </a:blip>
          <a:srcRect r="11826"/>
          <a:stretch/>
        </p:blipFill>
        <p:spPr>
          <a:xfrm>
            <a:off x="7401827" y="1970621"/>
            <a:ext cx="3951973" cy="3361487"/>
          </a:xfrm>
          <a:prstGeom prst="rect">
            <a:avLst/>
          </a:prstGeom>
        </p:spPr>
      </p:pic>
      <p:sp>
        <p:nvSpPr>
          <p:cNvPr id="3" name="TextBox 2">
            <a:extLst>
              <a:ext uri="{FF2B5EF4-FFF2-40B4-BE49-F238E27FC236}">
                <a16:creationId xmlns:a16="http://schemas.microsoft.com/office/drawing/2014/main" id="{1DF692D2-F860-7127-27C0-89DD5BA269FA}"/>
              </a:ext>
            </a:extLst>
          </p:cNvPr>
          <p:cNvSpPr txBox="1"/>
          <p:nvPr/>
        </p:nvSpPr>
        <p:spPr>
          <a:xfrm>
            <a:off x="7427078" y="5344140"/>
            <a:ext cx="3926722" cy="307777"/>
          </a:xfrm>
          <a:prstGeom prst="rect">
            <a:avLst/>
          </a:prstGeom>
          <a:noFill/>
        </p:spPr>
        <p:txBody>
          <a:bodyPr wrap="square" rtlCol="0">
            <a:spAutoFit/>
          </a:bodyPr>
          <a:lstStyle/>
          <a:p>
            <a:pPr algn="r"/>
            <a:r>
              <a:rPr lang="en-CA" sz="1400" dirty="0" err="1"/>
              <a:t>Senpaq’cin</a:t>
            </a:r>
            <a:r>
              <a:rPr lang="en-CA" sz="1400" dirty="0"/>
              <a:t> School</a:t>
            </a:r>
          </a:p>
        </p:txBody>
      </p:sp>
    </p:spTree>
    <p:extLst>
      <p:ext uri="{BB962C8B-B14F-4D97-AF65-F5344CB8AC3E}">
        <p14:creationId xmlns:p14="http://schemas.microsoft.com/office/powerpoint/2010/main" val="4085977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4F49B6-79F4-C666-F701-04A63EC07102}"/>
              </a:ext>
            </a:extLst>
          </p:cNvPr>
          <p:cNvSpPr>
            <a:spLocks noGrp="1"/>
          </p:cNvSpPr>
          <p:nvPr>
            <p:ph type="title"/>
          </p:nvPr>
        </p:nvSpPr>
        <p:spPr/>
        <p:txBody>
          <a:bodyPr/>
          <a:lstStyle/>
          <a:p>
            <a:r>
              <a:rPr lang="en-US" dirty="0"/>
              <a:t>Questions</a:t>
            </a:r>
            <a:endParaRPr lang="en-CA" dirty="0"/>
          </a:p>
        </p:txBody>
      </p:sp>
      <p:sp>
        <p:nvSpPr>
          <p:cNvPr id="3" name="Slide Number Placeholder 2">
            <a:extLst>
              <a:ext uri="{FF2B5EF4-FFF2-40B4-BE49-F238E27FC236}">
                <a16:creationId xmlns:a16="http://schemas.microsoft.com/office/drawing/2014/main" id="{0C350330-9D67-FAA7-4BDA-18B41A465F6E}"/>
              </a:ext>
            </a:extLst>
          </p:cNvPr>
          <p:cNvSpPr>
            <a:spLocks noGrp="1"/>
          </p:cNvSpPr>
          <p:nvPr>
            <p:ph type="sldNum" sz="quarter" idx="4"/>
          </p:nvPr>
        </p:nvSpPr>
        <p:spPr/>
        <p:txBody>
          <a:bodyPr/>
          <a:lstStyle/>
          <a:p>
            <a:fld id="{2FA17D3E-5A97-4B88-8117-A185EEF33E79}" type="slidenum">
              <a:rPr lang="en-CA" smtClean="0"/>
              <a:pPr/>
              <a:t>34</a:t>
            </a:fld>
            <a:endParaRPr lang="en-CA" dirty="0"/>
          </a:p>
        </p:txBody>
      </p:sp>
    </p:spTree>
    <p:extLst>
      <p:ext uri="{BB962C8B-B14F-4D97-AF65-F5344CB8AC3E}">
        <p14:creationId xmlns:p14="http://schemas.microsoft.com/office/powerpoint/2010/main" val="1145639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FE1E2F-B04E-3832-5610-74BD349BAB3B}"/>
              </a:ext>
            </a:extLst>
          </p:cNvPr>
          <p:cNvSpPr>
            <a:spLocks noGrp="1"/>
          </p:cNvSpPr>
          <p:nvPr>
            <p:ph type="title"/>
          </p:nvPr>
        </p:nvSpPr>
        <p:spPr/>
        <p:txBody>
          <a:bodyPr>
            <a:normAutofit fontScale="90000"/>
          </a:bodyPr>
          <a:lstStyle/>
          <a:p>
            <a:r>
              <a:rPr lang="en-US" sz="5300" dirty="0"/>
              <a:t>Thank you for your commitment to </a:t>
            </a:r>
            <a:br>
              <a:rPr lang="en-US" sz="5300" dirty="0"/>
            </a:br>
            <a:r>
              <a:rPr lang="en-US" sz="5300" dirty="0"/>
              <a:t>First Nations education.</a:t>
            </a:r>
            <a:br>
              <a:rPr lang="en-US" sz="5300" dirty="0"/>
            </a:br>
            <a:br>
              <a:rPr lang="en-US" dirty="0"/>
            </a:br>
            <a:endParaRPr lang="en-CA" dirty="0"/>
          </a:p>
        </p:txBody>
      </p:sp>
      <p:sp>
        <p:nvSpPr>
          <p:cNvPr id="4" name="Slide Number Placeholder 3">
            <a:extLst>
              <a:ext uri="{FF2B5EF4-FFF2-40B4-BE49-F238E27FC236}">
                <a16:creationId xmlns:a16="http://schemas.microsoft.com/office/drawing/2014/main" id="{DB8E333C-1447-6FFD-9FE1-69A8DBEB1187}"/>
              </a:ext>
            </a:extLst>
          </p:cNvPr>
          <p:cNvSpPr>
            <a:spLocks noGrp="1"/>
          </p:cNvSpPr>
          <p:nvPr>
            <p:ph type="sldNum" sz="quarter" idx="4"/>
          </p:nvPr>
        </p:nvSpPr>
        <p:spPr/>
        <p:txBody>
          <a:bodyPr/>
          <a:lstStyle/>
          <a:p>
            <a:fld id="{70B51D39-34A8-445B-B5A0-FAFBA1D9F764}" type="slidenum">
              <a:rPr lang="en-CA" smtClean="0"/>
              <a:pPr/>
              <a:t>35</a:t>
            </a:fld>
            <a:endParaRPr lang="en-CA" dirty="0"/>
          </a:p>
        </p:txBody>
      </p:sp>
      <p:pic>
        <p:nvPicPr>
          <p:cNvPr id="5" name="Picture 4" descr="A black background with orange and green stripes&#10;&#10;Description automatically generated">
            <a:extLst>
              <a:ext uri="{FF2B5EF4-FFF2-40B4-BE49-F238E27FC236}">
                <a16:creationId xmlns:a16="http://schemas.microsoft.com/office/drawing/2014/main" id="{781BD017-1925-838B-9680-80969D16DE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5242" y="4075401"/>
            <a:ext cx="1901516" cy="1896652"/>
          </a:xfrm>
          <a:prstGeom prst="rect">
            <a:avLst/>
          </a:prstGeom>
        </p:spPr>
      </p:pic>
    </p:spTree>
    <p:extLst>
      <p:ext uri="{BB962C8B-B14F-4D97-AF65-F5344CB8AC3E}">
        <p14:creationId xmlns:p14="http://schemas.microsoft.com/office/powerpoint/2010/main" val="878725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BCC6E8-449C-0535-4AC3-BA44EBB9852D}"/>
              </a:ext>
            </a:extLst>
          </p:cNvPr>
          <p:cNvSpPr>
            <a:spLocks noGrp="1"/>
          </p:cNvSpPr>
          <p:nvPr>
            <p:ph type="sldNum" sz="quarter" idx="12"/>
          </p:nvPr>
        </p:nvSpPr>
        <p:spPr/>
        <p:txBody>
          <a:bodyPr/>
          <a:lstStyle/>
          <a:p>
            <a:fld id="{2FA17D3E-5A97-4B88-8117-A185EEF33E79}" type="slidenum">
              <a:rPr lang="en-CA" smtClean="0"/>
              <a:t>4</a:t>
            </a:fld>
            <a:endParaRPr lang="en-CA"/>
          </a:p>
        </p:txBody>
      </p:sp>
      <p:sp>
        <p:nvSpPr>
          <p:cNvPr id="23" name="Title 22">
            <a:extLst>
              <a:ext uri="{FF2B5EF4-FFF2-40B4-BE49-F238E27FC236}">
                <a16:creationId xmlns:a16="http://schemas.microsoft.com/office/drawing/2014/main" id="{FC69A170-46CD-3BDA-DCEB-930EFD30C7CB}"/>
              </a:ext>
            </a:extLst>
          </p:cNvPr>
          <p:cNvSpPr>
            <a:spLocks noGrp="1"/>
          </p:cNvSpPr>
          <p:nvPr>
            <p:ph type="title"/>
          </p:nvPr>
        </p:nvSpPr>
        <p:spPr/>
        <p:txBody>
          <a:bodyPr>
            <a:normAutofit/>
          </a:bodyPr>
          <a:lstStyle/>
          <a:p>
            <a:r>
              <a:rPr lang="en-CA" sz="4000" b="1" dirty="0"/>
              <a:t>Building Pride</a:t>
            </a:r>
            <a:endParaRPr lang="en-CA" dirty="0"/>
          </a:p>
        </p:txBody>
      </p:sp>
      <p:pic>
        <p:nvPicPr>
          <p:cNvPr id="7" name="Picture 6" descr="A group of boys working on a project&#10;&#10;Description automatically generated">
            <a:extLst>
              <a:ext uri="{FF2B5EF4-FFF2-40B4-BE49-F238E27FC236}">
                <a16:creationId xmlns:a16="http://schemas.microsoft.com/office/drawing/2014/main" id="{164DA9E4-A0BE-1624-1641-4CD03857D4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346" b="14117"/>
          <a:stretch/>
        </p:blipFill>
        <p:spPr>
          <a:xfrm>
            <a:off x="0" y="1113313"/>
            <a:ext cx="3931403" cy="2315688"/>
          </a:xfrm>
          <a:prstGeom prst="rect">
            <a:avLst/>
          </a:prstGeom>
        </p:spPr>
      </p:pic>
      <p:pic>
        <p:nvPicPr>
          <p:cNvPr id="17" name="Picture 16" descr="A child sitting at a table with a poster&#10;&#10;Description automatically generated">
            <a:extLst>
              <a:ext uri="{FF2B5EF4-FFF2-40B4-BE49-F238E27FC236}">
                <a16:creationId xmlns:a16="http://schemas.microsoft.com/office/drawing/2014/main" id="{6E2CB594-D239-8571-6284-EBAA05711F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4349" y="1113312"/>
            <a:ext cx="3927651" cy="5235627"/>
          </a:xfrm>
          <a:prstGeom prst="rect">
            <a:avLst/>
          </a:prstGeom>
        </p:spPr>
      </p:pic>
      <p:sp>
        <p:nvSpPr>
          <p:cNvPr id="32" name="TextBox 31">
            <a:extLst>
              <a:ext uri="{FF2B5EF4-FFF2-40B4-BE49-F238E27FC236}">
                <a16:creationId xmlns:a16="http://schemas.microsoft.com/office/drawing/2014/main" id="{D0C76E98-29BD-C472-D533-8335578171A2}"/>
              </a:ext>
            </a:extLst>
          </p:cNvPr>
          <p:cNvSpPr txBox="1"/>
          <p:nvPr/>
        </p:nvSpPr>
        <p:spPr>
          <a:xfrm>
            <a:off x="0" y="3429000"/>
            <a:ext cx="3926722" cy="307777"/>
          </a:xfrm>
          <a:prstGeom prst="rect">
            <a:avLst/>
          </a:prstGeom>
          <a:noFill/>
        </p:spPr>
        <p:txBody>
          <a:bodyPr wrap="square" rtlCol="0">
            <a:spAutoFit/>
          </a:bodyPr>
          <a:lstStyle/>
          <a:p>
            <a:pPr algn="r"/>
            <a:r>
              <a:rPr lang="en-CA" sz="1400" dirty="0" err="1"/>
              <a:t>Senpaq’cin</a:t>
            </a:r>
            <a:r>
              <a:rPr lang="en-CA" sz="1400" dirty="0"/>
              <a:t> School</a:t>
            </a:r>
          </a:p>
        </p:txBody>
      </p:sp>
      <p:sp>
        <p:nvSpPr>
          <p:cNvPr id="33" name="TextBox 32">
            <a:extLst>
              <a:ext uri="{FF2B5EF4-FFF2-40B4-BE49-F238E27FC236}">
                <a16:creationId xmlns:a16="http://schemas.microsoft.com/office/drawing/2014/main" id="{A34B0D5A-FCF5-6F19-4E58-64EE4DA7A0AB}"/>
              </a:ext>
            </a:extLst>
          </p:cNvPr>
          <p:cNvSpPr txBox="1"/>
          <p:nvPr/>
        </p:nvSpPr>
        <p:spPr>
          <a:xfrm>
            <a:off x="0" y="6348938"/>
            <a:ext cx="3926722" cy="307777"/>
          </a:xfrm>
          <a:prstGeom prst="rect">
            <a:avLst/>
          </a:prstGeom>
          <a:noFill/>
        </p:spPr>
        <p:txBody>
          <a:bodyPr wrap="square" rtlCol="0">
            <a:spAutoFit/>
          </a:bodyPr>
          <a:lstStyle/>
          <a:p>
            <a:pPr algn="r"/>
            <a:r>
              <a:rPr lang="en-CA" sz="1400" dirty="0" err="1"/>
              <a:t>Tʼlisalagiʼlakw</a:t>
            </a:r>
            <a:r>
              <a:rPr lang="en-CA" sz="1400" dirty="0"/>
              <a:t> School</a:t>
            </a:r>
          </a:p>
        </p:txBody>
      </p:sp>
      <p:sp>
        <p:nvSpPr>
          <p:cNvPr id="34" name="TextBox 33">
            <a:extLst>
              <a:ext uri="{FF2B5EF4-FFF2-40B4-BE49-F238E27FC236}">
                <a16:creationId xmlns:a16="http://schemas.microsoft.com/office/drawing/2014/main" id="{B6543423-4BCF-9F3C-C063-6D0126A5CE90}"/>
              </a:ext>
            </a:extLst>
          </p:cNvPr>
          <p:cNvSpPr txBox="1"/>
          <p:nvPr/>
        </p:nvSpPr>
        <p:spPr>
          <a:xfrm>
            <a:off x="4148172" y="6334907"/>
            <a:ext cx="3926722" cy="307777"/>
          </a:xfrm>
          <a:prstGeom prst="rect">
            <a:avLst/>
          </a:prstGeom>
          <a:noFill/>
        </p:spPr>
        <p:txBody>
          <a:bodyPr wrap="square" rtlCol="0">
            <a:spAutoFit/>
          </a:bodyPr>
          <a:lstStyle/>
          <a:p>
            <a:pPr algn="r"/>
            <a:r>
              <a:rPr lang="en-CA" sz="1400" dirty="0" err="1"/>
              <a:t>Wagalus</a:t>
            </a:r>
            <a:r>
              <a:rPr lang="en-CA" sz="1400" dirty="0"/>
              <a:t> School </a:t>
            </a:r>
          </a:p>
        </p:txBody>
      </p:sp>
      <p:pic>
        <p:nvPicPr>
          <p:cNvPr id="37" name="Picture 36" descr="A child on a toy&#10;&#10;Description automatically generated">
            <a:extLst>
              <a:ext uri="{FF2B5EF4-FFF2-40B4-BE49-F238E27FC236}">
                <a16:creationId xmlns:a16="http://schemas.microsoft.com/office/drawing/2014/main" id="{70CE5582-919F-0434-1AB1-992E8513EFC0}"/>
              </a:ext>
            </a:extLst>
          </p:cNvPr>
          <p:cNvPicPr>
            <a:picLocks noChangeAspect="1"/>
          </p:cNvPicPr>
          <p:nvPr/>
        </p:nvPicPr>
        <p:blipFill rotWithShape="1">
          <a:blip r:embed="rId4">
            <a:extLst>
              <a:ext uri="{28A0092B-C50C-407E-A947-70E740481C1C}">
                <a14:useLocalDpi xmlns:a14="http://schemas.microsoft.com/office/drawing/2010/main" val="0"/>
              </a:ext>
            </a:extLst>
          </a:blip>
          <a:srcRect l="4928" r="8799" b="305"/>
          <a:stretch/>
        </p:blipFill>
        <p:spPr>
          <a:xfrm>
            <a:off x="0" y="3920605"/>
            <a:ext cx="3926722" cy="2428333"/>
          </a:xfrm>
          <a:prstGeom prst="rect">
            <a:avLst/>
          </a:prstGeom>
        </p:spPr>
      </p:pic>
      <p:sp>
        <p:nvSpPr>
          <p:cNvPr id="38" name="TextBox 37">
            <a:extLst>
              <a:ext uri="{FF2B5EF4-FFF2-40B4-BE49-F238E27FC236}">
                <a16:creationId xmlns:a16="http://schemas.microsoft.com/office/drawing/2014/main" id="{65321EA0-EB5D-BC0A-91A5-7D9C06488D95}"/>
              </a:ext>
            </a:extLst>
          </p:cNvPr>
          <p:cNvSpPr txBox="1"/>
          <p:nvPr/>
        </p:nvSpPr>
        <p:spPr>
          <a:xfrm>
            <a:off x="8506326" y="6315633"/>
            <a:ext cx="3209586" cy="307777"/>
          </a:xfrm>
          <a:prstGeom prst="rect">
            <a:avLst/>
          </a:prstGeom>
          <a:noFill/>
        </p:spPr>
        <p:txBody>
          <a:bodyPr wrap="square" rtlCol="0">
            <a:spAutoFit/>
          </a:bodyPr>
          <a:lstStyle/>
          <a:p>
            <a:pPr algn="r"/>
            <a:r>
              <a:rPr lang="en-CA" sz="1400" dirty="0" err="1"/>
              <a:t>Senpaq’cin</a:t>
            </a:r>
            <a:r>
              <a:rPr lang="en-CA" sz="1400" dirty="0"/>
              <a:t> School</a:t>
            </a:r>
          </a:p>
        </p:txBody>
      </p:sp>
      <p:pic>
        <p:nvPicPr>
          <p:cNvPr id="42" name="Picture 41" descr="A child sitting at a table&#10;&#10;Description automatically generated">
            <a:extLst>
              <a:ext uri="{FF2B5EF4-FFF2-40B4-BE49-F238E27FC236}">
                <a16:creationId xmlns:a16="http://schemas.microsoft.com/office/drawing/2014/main" id="{9AFC3E05-752D-E045-3D9C-13ECCF15A5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489554" y="1808931"/>
            <a:ext cx="5211335" cy="3840616"/>
          </a:xfrm>
          <a:prstGeom prst="rect">
            <a:avLst/>
          </a:prstGeom>
        </p:spPr>
      </p:pic>
    </p:spTree>
    <p:extLst>
      <p:ext uri="{BB962C8B-B14F-4D97-AF65-F5344CB8AC3E}">
        <p14:creationId xmlns:p14="http://schemas.microsoft.com/office/powerpoint/2010/main" val="264094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890C8-F2A0-8AC2-EA79-5ADA8268355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16FA14-4341-9EF6-2C4E-95F85D836CBD}"/>
              </a:ext>
            </a:extLst>
          </p:cNvPr>
          <p:cNvSpPr>
            <a:spLocks noGrp="1"/>
          </p:cNvSpPr>
          <p:nvPr>
            <p:ph type="sldNum" sz="quarter" idx="12"/>
          </p:nvPr>
        </p:nvSpPr>
        <p:spPr/>
        <p:txBody>
          <a:bodyPr/>
          <a:lstStyle/>
          <a:p>
            <a:fld id="{2FA17D3E-5A97-4B88-8117-A185EEF33E79}" type="slidenum">
              <a:rPr lang="en-CA" smtClean="0"/>
              <a:t>5</a:t>
            </a:fld>
            <a:endParaRPr lang="en-CA" dirty="0"/>
          </a:p>
        </p:txBody>
      </p:sp>
      <p:sp>
        <p:nvSpPr>
          <p:cNvPr id="23" name="Title 22">
            <a:extLst>
              <a:ext uri="{FF2B5EF4-FFF2-40B4-BE49-F238E27FC236}">
                <a16:creationId xmlns:a16="http://schemas.microsoft.com/office/drawing/2014/main" id="{94256D2D-C760-09A2-5251-FFE111352056}"/>
              </a:ext>
            </a:extLst>
          </p:cNvPr>
          <p:cNvSpPr>
            <a:spLocks noGrp="1"/>
          </p:cNvSpPr>
          <p:nvPr>
            <p:ph type="title"/>
          </p:nvPr>
        </p:nvSpPr>
        <p:spPr/>
        <p:txBody>
          <a:bodyPr>
            <a:normAutofit/>
          </a:bodyPr>
          <a:lstStyle/>
          <a:p>
            <a:r>
              <a:rPr lang="en-US" dirty="0"/>
              <a:t>S</a:t>
            </a:r>
            <a:r>
              <a:rPr lang="en-CA" dirty="0" err="1"/>
              <a:t>trengthening</a:t>
            </a:r>
            <a:r>
              <a:rPr lang="en-CA" dirty="0"/>
              <a:t> Identity</a:t>
            </a:r>
          </a:p>
        </p:txBody>
      </p:sp>
      <p:pic>
        <p:nvPicPr>
          <p:cNvPr id="25" name="Picture 24" descr="A child sitting on the floor&#10;&#10;Description automatically generated">
            <a:extLst>
              <a:ext uri="{FF2B5EF4-FFF2-40B4-BE49-F238E27FC236}">
                <a16:creationId xmlns:a16="http://schemas.microsoft.com/office/drawing/2014/main" id="{3F0C684E-1786-176D-1244-E73A08F919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124" b="4506"/>
          <a:stretch/>
        </p:blipFill>
        <p:spPr>
          <a:xfrm>
            <a:off x="0" y="3946745"/>
            <a:ext cx="3818474" cy="2409605"/>
          </a:xfrm>
          <a:prstGeom prst="rect">
            <a:avLst/>
          </a:prstGeom>
        </p:spPr>
      </p:pic>
      <p:pic>
        <p:nvPicPr>
          <p:cNvPr id="26" name="Picture 25" descr="A group of children in a classroom&#10;&#10;Description automatically generated">
            <a:extLst>
              <a:ext uri="{FF2B5EF4-FFF2-40B4-BE49-F238E27FC236}">
                <a16:creationId xmlns:a16="http://schemas.microsoft.com/office/drawing/2014/main" id="{1CB39D2E-81A0-311C-B0F7-7E01E98643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415"/>
          <a:stretch/>
        </p:blipFill>
        <p:spPr>
          <a:xfrm>
            <a:off x="0" y="1112937"/>
            <a:ext cx="3830858" cy="2456901"/>
          </a:xfrm>
          <a:prstGeom prst="rect">
            <a:avLst/>
          </a:prstGeom>
        </p:spPr>
      </p:pic>
      <p:pic>
        <p:nvPicPr>
          <p:cNvPr id="27" name="Picture 26" descr="A child sitting at a table&#10;&#10;Description automatically generated">
            <a:extLst>
              <a:ext uri="{FF2B5EF4-FFF2-40B4-BE49-F238E27FC236}">
                <a16:creationId xmlns:a16="http://schemas.microsoft.com/office/drawing/2014/main" id="{595BB652-8747-5602-552E-2F14CAA730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381" t="615" r="33535" b="-615"/>
          <a:stretch/>
        </p:blipFill>
        <p:spPr>
          <a:xfrm rot="16200000">
            <a:off x="4855493" y="3162067"/>
            <a:ext cx="2409604" cy="3978962"/>
          </a:xfrm>
          <a:prstGeom prst="rect">
            <a:avLst/>
          </a:prstGeom>
        </p:spPr>
      </p:pic>
      <p:pic>
        <p:nvPicPr>
          <p:cNvPr id="29" name="Picture 28" descr="A person and a child posing for a picture&#10;&#10;Description automatically generated">
            <a:extLst>
              <a:ext uri="{FF2B5EF4-FFF2-40B4-BE49-F238E27FC236}">
                <a16:creationId xmlns:a16="http://schemas.microsoft.com/office/drawing/2014/main" id="{633CB46B-832D-356F-5AAA-60EF4A65C1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620929" y="1785280"/>
            <a:ext cx="5231381" cy="3910759"/>
          </a:xfrm>
          <a:prstGeom prst="rect">
            <a:avLst/>
          </a:prstGeom>
        </p:spPr>
      </p:pic>
      <p:sp>
        <p:nvSpPr>
          <p:cNvPr id="5" name="TextBox 4">
            <a:extLst>
              <a:ext uri="{FF2B5EF4-FFF2-40B4-BE49-F238E27FC236}">
                <a16:creationId xmlns:a16="http://schemas.microsoft.com/office/drawing/2014/main" id="{E354325D-7230-E703-8CD7-398F3D55239E}"/>
              </a:ext>
            </a:extLst>
          </p:cNvPr>
          <p:cNvSpPr txBox="1"/>
          <p:nvPr/>
        </p:nvSpPr>
        <p:spPr>
          <a:xfrm>
            <a:off x="-15961" y="3557806"/>
            <a:ext cx="3926722" cy="307777"/>
          </a:xfrm>
          <a:prstGeom prst="rect">
            <a:avLst/>
          </a:prstGeom>
          <a:noFill/>
        </p:spPr>
        <p:txBody>
          <a:bodyPr wrap="square" rtlCol="0">
            <a:spAutoFit/>
          </a:bodyPr>
          <a:lstStyle/>
          <a:p>
            <a:pPr algn="r"/>
            <a:r>
              <a:rPr lang="en-CA" sz="1400" dirty="0" err="1"/>
              <a:t>Yekooche</a:t>
            </a:r>
            <a:r>
              <a:rPr lang="en-CA" sz="1400" dirty="0"/>
              <a:t> School</a:t>
            </a:r>
          </a:p>
        </p:txBody>
      </p:sp>
      <p:sp>
        <p:nvSpPr>
          <p:cNvPr id="6" name="TextBox 5">
            <a:extLst>
              <a:ext uri="{FF2B5EF4-FFF2-40B4-BE49-F238E27FC236}">
                <a16:creationId xmlns:a16="http://schemas.microsoft.com/office/drawing/2014/main" id="{797258A8-AF27-FF74-B3FF-D7A466F7E3E9}"/>
              </a:ext>
            </a:extLst>
          </p:cNvPr>
          <p:cNvSpPr txBox="1"/>
          <p:nvPr/>
        </p:nvSpPr>
        <p:spPr>
          <a:xfrm>
            <a:off x="4098598" y="6344318"/>
            <a:ext cx="3926722" cy="307777"/>
          </a:xfrm>
          <a:prstGeom prst="rect">
            <a:avLst/>
          </a:prstGeom>
          <a:noFill/>
        </p:spPr>
        <p:txBody>
          <a:bodyPr wrap="square" rtlCol="0">
            <a:spAutoFit/>
          </a:bodyPr>
          <a:lstStyle/>
          <a:p>
            <a:pPr algn="r"/>
            <a:r>
              <a:rPr lang="en-CA" sz="1400" dirty="0"/>
              <a:t>Chilliwack Landing Preschool and </a:t>
            </a:r>
            <a:r>
              <a:rPr lang="en-CA" sz="1400" dirty="0" err="1"/>
              <a:t>Kindergaten</a:t>
            </a:r>
            <a:r>
              <a:rPr lang="en-CA" sz="1400" dirty="0"/>
              <a:t> </a:t>
            </a:r>
          </a:p>
        </p:txBody>
      </p:sp>
      <p:sp>
        <p:nvSpPr>
          <p:cNvPr id="8" name="TextBox 7">
            <a:extLst>
              <a:ext uri="{FF2B5EF4-FFF2-40B4-BE49-F238E27FC236}">
                <a16:creationId xmlns:a16="http://schemas.microsoft.com/office/drawing/2014/main" id="{DD43CD8D-4983-B454-AE12-590771E7838E}"/>
              </a:ext>
            </a:extLst>
          </p:cNvPr>
          <p:cNvSpPr txBox="1"/>
          <p:nvPr/>
        </p:nvSpPr>
        <p:spPr>
          <a:xfrm>
            <a:off x="8506326" y="6339697"/>
            <a:ext cx="3209586" cy="307777"/>
          </a:xfrm>
          <a:prstGeom prst="rect">
            <a:avLst/>
          </a:prstGeom>
          <a:noFill/>
        </p:spPr>
        <p:txBody>
          <a:bodyPr wrap="square" rtlCol="0">
            <a:spAutoFit/>
          </a:bodyPr>
          <a:lstStyle/>
          <a:p>
            <a:pPr algn="r"/>
            <a:r>
              <a:rPr lang="en-CA" sz="1400" dirty="0" err="1"/>
              <a:t>Sik</a:t>
            </a:r>
            <a:r>
              <a:rPr lang="en-CA" sz="1400" dirty="0"/>
              <a:t>-E-</a:t>
            </a:r>
            <a:r>
              <a:rPr lang="en-CA" sz="1400" dirty="0" err="1"/>
              <a:t>Dakh</a:t>
            </a:r>
            <a:r>
              <a:rPr lang="en-CA" sz="1400" dirty="0"/>
              <a:t> School</a:t>
            </a:r>
          </a:p>
        </p:txBody>
      </p:sp>
      <p:sp>
        <p:nvSpPr>
          <p:cNvPr id="10" name="TextBox 9">
            <a:extLst>
              <a:ext uri="{FF2B5EF4-FFF2-40B4-BE49-F238E27FC236}">
                <a16:creationId xmlns:a16="http://schemas.microsoft.com/office/drawing/2014/main" id="{E0712894-AC67-F3EC-5EC0-06C07C1ED5F6}"/>
              </a:ext>
            </a:extLst>
          </p:cNvPr>
          <p:cNvSpPr txBox="1"/>
          <p:nvPr/>
        </p:nvSpPr>
        <p:spPr>
          <a:xfrm>
            <a:off x="-108248" y="6344317"/>
            <a:ext cx="3926722" cy="307777"/>
          </a:xfrm>
          <a:prstGeom prst="rect">
            <a:avLst/>
          </a:prstGeom>
          <a:noFill/>
        </p:spPr>
        <p:txBody>
          <a:bodyPr wrap="square" rtlCol="0">
            <a:spAutoFit/>
          </a:bodyPr>
          <a:lstStyle/>
          <a:p>
            <a:pPr algn="r"/>
            <a:r>
              <a:rPr lang="en-CA" sz="1400" dirty="0" err="1"/>
              <a:t>Yekooche</a:t>
            </a:r>
            <a:r>
              <a:rPr lang="en-CA" sz="1400" dirty="0"/>
              <a:t> School</a:t>
            </a:r>
          </a:p>
        </p:txBody>
      </p:sp>
      <p:sp>
        <p:nvSpPr>
          <p:cNvPr id="11" name="TextBox 10">
            <a:extLst>
              <a:ext uri="{FF2B5EF4-FFF2-40B4-BE49-F238E27FC236}">
                <a16:creationId xmlns:a16="http://schemas.microsoft.com/office/drawing/2014/main" id="{B5AF3C66-6398-A5EE-448B-2EB781A32F36}"/>
              </a:ext>
            </a:extLst>
          </p:cNvPr>
          <p:cNvSpPr txBox="1"/>
          <p:nvPr/>
        </p:nvSpPr>
        <p:spPr>
          <a:xfrm>
            <a:off x="4098598" y="3537189"/>
            <a:ext cx="3926722" cy="307777"/>
          </a:xfrm>
          <a:prstGeom prst="rect">
            <a:avLst/>
          </a:prstGeom>
          <a:noFill/>
        </p:spPr>
        <p:txBody>
          <a:bodyPr wrap="square" rtlCol="0">
            <a:spAutoFit/>
          </a:bodyPr>
          <a:lstStyle/>
          <a:p>
            <a:pPr algn="r"/>
            <a:r>
              <a:rPr lang="en-CA" sz="1400" dirty="0" err="1"/>
              <a:t>Sxoxomic</a:t>
            </a:r>
            <a:r>
              <a:rPr lang="en-CA" sz="1400" dirty="0"/>
              <a:t> School</a:t>
            </a:r>
          </a:p>
        </p:txBody>
      </p:sp>
      <p:pic>
        <p:nvPicPr>
          <p:cNvPr id="14" name="Picture 13" descr="A person cutting meat with two girls&#10;&#10;Description automatically generated">
            <a:extLst>
              <a:ext uri="{FF2B5EF4-FFF2-40B4-BE49-F238E27FC236}">
                <a16:creationId xmlns:a16="http://schemas.microsoft.com/office/drawing/2014/main" id="{5AAA0CA7-CD52-6317-C845-773BB97D4EF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263"/>
          <a:stretch/>
        </p:blipFill>
        <p:spPr>
          <a:xfrm>
            <a:off x="4070813" y="1104351"/>
            <a:ext cx="3954507" cy="2444870"/>
          </a:xfrm>
          <a:prstGeom prst="rect">
            <a:avLst/>
          </a:prstGeom>
        </p:spPr>
      </p:pic>
    </p:spTree>
    <p:extLst>
      <p:ext uri="{BB962C8B-B14F-4D97-AF65-F5344CB8AC3E}">
        <p14:creationId xmlns:p14="http://schemas.microsoft.com/office/powerpoint/2010/main" val="1513990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4BC454-BBB8-B532-14C2-786F7F4C79A1}"/>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dirty="0"/>
              <a:t>FNESC was established in 1992 to advance quality education for First Nations learners. </a:t>
            </a:r>
          </a:p>
          <a:p>
            <a:pPr marL="342900" indent="-342900">
              <a:buFont typeface="Arial" panose="020B0604020202020204" pitchFamily="34" charset="0"/>
              <a:buChar char="•"/>
            </a:pPr>
            <a:r>
              <a:rPr lang="en-US" dirty="0"/>
              <a:t>FNESC has a formal protocol with the First Nations Leadership Council that recognizes FNESC as the lead policy and advocacy body, working under the direction of First Nations, to advance quality education, relevant accountability mechanisms, and improved education outcomes for all First Nation students in BC.</a:t>
            </a:r>
          </a:p>
          <a:p>
            <a:pPr marL="342900" indent="-342900">
              <a:buFont typeface="Arial" panose="020B0604020202020204" pitchFamily="34" charset="0"/>
              <a:buChar char="•"/>
            </a:pPr>
            <a:r>
              <a:rPr lang="en-US" dirty="0"/>
              <a:t>FNESC also reports to and seeks direction from the First Nations Summit, Union of BC Indian Chiefs, and BC Assembly of First Nations. Direction and guidance is often represented in formal resolutions from the three organizations.</a:t>
            </a:r>
          </a:p>
          <a:p>
            <a:pPr marL="342900" indent="-342900">
              <a:buFont typeface="Arial" panose="020B0604020202020204" pitchFamily="34" charset="0"/>
              <a:buChar char="•"/>
            </a:pPr>
            <a:r>
              <a:rPr lang="en-US" dirty="0"/>
              <a:t>FNESC has subcommittees that focus on Post-Secondary Education, Local Education Agreements, and First Nations Languages, as well as Personnel and Finance Committees.</a:t>
            </a:r>
          </a:p>
          <a:p>
            <a:endParaRPr lang="en-CA" dirty="0"/>
          </a:p>
        </p:txBody>
      </p:sp>
      <p:sp>
        <p:nvSpPr>
          <p:cNvPr id="4" name="Slide Number Placeholder 3">
            <a:extLst>
              <a:ext uri="{FF2B5EF4-FFF2-40B4-BE49-F238E27FC236}">
                <a16:creationId xmlns:a16="http://schemas.microsoft.com/office/drawing/2014/main" id="{BD9601E4-2459-E1AA-806B-97239F8145FD}"/>
              </a:ext>
            </a:extLst>
          </p:cNvPr>
          <p:cNvSpPr>
            <a:spLocks noGrp="1"/>
          </p:cNvSpPr>
          <p:nvPr>
            <p:ph type="sldNum" sz="quarter" idx="12"/>
          </p:nvPr>
        </p:nvSpPr>
        <p:spPr/>
        <p:txBody>
          <a:bodyPr/>
          <a:lstStyle/>
          <a:p>
            <a:fld id="{2FA17D3E-5A97-4B88-8117-A185EEF33E79}" type="slidenum">
              <a:rPr lang="en-CA" smtClean="0"/>
              <a:t>6</a:t>
            </a:fld>
            <a:endParaRPr lang="en-CA"/>
          </a:p>
        </p:txBody>
      </p:sp>
      <p:sp>
        <p:nvSpPr>
          <p:cNvPr id="5" name="Title 4">
            <a:extLst>
              <a:ext uri="{FF2B5EF4-FFF2-40B4-BE49-F238E27FC236}">
                <a16:creationId xmlns:a16="http://schemas.microsoft.com/office/drawing/2014/main" id="{B4790F94-EFC0-E06E-E954-6879D4E4A3DD}"/>
              </a:ext>
            </a:extLst>
          </p:cNvPr>
          <p:cNvSpPr>
            <a:spLocks noGrp="1"/>
          </p:cNvSpPr>
          <p:nvPr>
            <p:ph type="title"/>
          </p:nvPr>
        </p:nvSpPr>
        <p:spPr/>
        <p:txBody>
          <a:bodyPr/>
          <a:lstStyle/>
          <a:p>
            <a:r>
              <a:rPr lang="en-US" dirty="0"/>
              <a:t>About FNESC</a:t>
            </a:r>
            <a:endParaRPr lang="en-CA" dirty="0"/>
          </a:p>
        </p:txBody>
      </p:sp>
    </p:spTree>
    <p:extLst>
      <p:ext uri="{BB962C8B-B14F-4D97-AF65-F5344CB8AC3E}">
        <p14:creationId xmlns:p14="http://schemas.microsoft.com/office/powerpoint/2010/main" val="1489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F4532C-2FDC-739B-CDE2-B3FAB3B0F284}"/>
              </a:ext>
            </a:extLst>
          </p:cNvPr>
          <p:cNvSpPr txBox="1">
            <a:spLocks/>
          </p:cNvSpPr>
          <p:nvPr/>
        </p:nvSpPr>
        <p:spPr>
          <a:xfrm>
            <a:off x="624171" y="1572426"/>
            <a:ext cx="8229600" cy="60084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1" name="Table 12">
            <a:extLst>
              <a:ext uri="{FF2B5EF4-FFF2-40B4-BE49-F238E27FC236}">
                <a16:creationId xmlns:a16="http://schemas.microsoft.com/office/drawing/2014/main" id="{17025CB4-E842-BE6E-683C-861909E26B74}"/>
              </a:ext>
            </a:extLst>
          </p:cNvPr>
          <p:cNvGraphicFramePr>
            <a:graphicFrameLocks noGrp="1"/>
          </p:cNvGraphicFramePr>
          <p:nvPr>
            <p:extLst>
              <p:ext uri="{D42A27DB-BD31-4B8C-83A1-F6EECF244321}">
                <p14:modId xmlns:p14="http://schemas.microsoft.com/office/powerpoint/2010/main" val="921936574"/>
              </p:ext>
            </p:extLst>
          </p:nvPr>
        </p:nvGraphicFramePr>
        <p:xfrm>
          <a:off x="1036320" y="2646469"/>
          <a:ext cx="8828924" cy="3560310"/>
        </p:xfrm>
        <a:graphic>
          <a:graphicData uri="http://schemas.openxmlformats.org/drawingml/2006/table">
            <a:tbl>
              <a:tblPr firstRow="1" bandRow="1">
                <a:tableStyleId>{21E4AEA4-8DFA-4A89-87EB-49C32662AFE0}</a:tableStyleId>
              </a:tblPr>
              <a:tblGrid>
                <a:gridCol w="2207231">
                  <a:extLst>
                    <a:ext uri="{9D8B030D-6E8A-4147-A177-3AD203B41FA5}">
                      <a16:colId xmlns:a16="http://schemas.microsoft.com/office/drawing/2014/main" val="244630353"/>
                    </a:ext>
                  </a:extLst>
                </a:gridCol>
                <a:gridCol w="2207231">
                  <a:extLst>
                    <a:ext uri="{9D8B030D-6E8A-4147-A177-3AD203B41FA5}">
                      <a16:colId xmlns:a16="http://schemas.microsoft.com/office/drawing/2014/main" val="2133404165"/>
                    </a:ext>
                  </a:extLst>
                </a:gridCol>
                <a:gridCol w="2207231">
                  <a:extLst>
                    <a:ext uri="{9D8B030D-6E8A-4147-A177-3AD203B41FA5}">
                      <a16:colId xmlns:a16="http://schemas.microsoft.com/office/drawing/2014/main" val="1963182938"/>
                    </a:ext>
                  </a:extLst>
                </a:gridCol>
                <a:gridCol w="2207231">
                  <a:extLst>
                    <a:ext uri="{9D8B030D-6E8A-4147-A177-3AD203B41FA5}">
                      <a16:colId xmlns:a16="http://schemas.microsoft.com/office/drawing/2014/main" val="1984290671"/>
                    </a:ext>
                  </a:extLst>
                </a:gridCol>
              </a:tblGrid>
              <a:tr h="593385">
                <a:tc>
                  <a:txBody>
                    <a:bodyPr/>
                    <a:lstStyle/>
                    <a:p>
                      <a:pPr algn="ctr"/>
                      <a:r>
                        <a:rPr lang="en-CA" sz="2400" b="1" dirty="0"/>
                        <a:t>Year</a:t>
                      </a:r>
                    </a:p>
                  </a:txBody>
                  <a:tcPr marL="100728" marR="100728" marT="50364" marB="50364" anchor="ctr"/>
                </a:tc>
                <a:tc>
                  <a:txBody>
                    <a:bodyPr/>
                    <a:lstStyle/>
                    <a:p>
                      <a:pPr algn="ctr"/>
                      <a:r>
                        <a:rPr lang="en-CA" sz="2400" b="1" dirty="0"/>
                        <a:t>Indigenous</a:t>
                      </a:r>
                    </a:p>
                  </a:txBody>
                  <a:tcPr marL="100728" marR="100728" marT="50364" marB="50364" anchor="ctr"/>
                </a:tc>
                <a:tc>
                  <a:txBody>
                    <a:bodyPr/>
                    <a:lstStyle/>
                    <a:p>
                      <a:pPr algn="ctr"/>
                      <a:r>
                        <a:rPr lang="en-CA" sz="2400" b="1" dirty="0"/>
                        <a:t>On-Reserve</a:t>
                      </a:r>
                    </a:p>
                  </a:txBody>
                  <a:tcPr marL="100728" marR="100728" marT="50364" marB="50364" anchor="ctr"/>
                </a:tc>
                <a:tc>
                  <a:txBody>
                    <a:bodyPr/>
                    <a:lstStyle/>
                    <a:p>
                      <a:pPr algn="ctr"/>
                      <a:r>
                        <a:rPr lang="en-CA" sz="2400" b="1" dirty="0"/>
                        <a:t>Off-Reserve</a:t>
                      </a:r>
                    </a:p>
                  </a:txBody>
                  <a:tcPr marL="100728" marR="100728" marT="50364" marB="50364" anchor="ctr"/>
                </a:tc>
                <a:extLst>
                  <a:ext uri="{0D108BD9-81ED-4DB2-BD59-A6C34878D82A}">
                    <a16:rowId xmlns:a16="http://schemas.microsoft.com/office/drawing/2014/main" val="1447626550"/>
                  </a:ext>
                </a:extLst>
              </a:tr>
              <a:tr h="593385">
                <a:tc>
                  <a:txBody>
                    <a:bodyPr/>
                    <a:lstStyle/>
                    <a:p>
                      <a:pPr algn="ctr"/>
                      <a:r>
                        <a:rPr lang="en-CA" sz="2400" b="1" dirty="0"/>
                        <a:t>2018/19</a:t>
                      </a:r>
                    </a:p>
                  </a:txBody>
                  <a:tcPr marL="100728" marR="100728" marT="50364" marB="50364"/>
                </a:tc>
                <a:tc>
                  <a:txBody>
                    <a:bodyPr/>
                    <a:lstStyle/>
                    <a:p>
                      <a:pPr algn="ctr"/>
                      <a:r>
                        <a:rPr lang="en-CA" sz="2400" b="1" dirty="0"/>
                        <a:t>73,444</a:t>
                      </a:r>
                    </a:p>
                  </a:txBody>
                  <a:tcPr marL="100728" marR="100728" marT="50364" marB="50364"/>
                </a:tc>
                <a:tc>
                  <a:txBody>
                    <a:bodyPr/>
                    <a:lstStyle/>
                    <a:p>
                      <a:pPr algn="ctr"/>
                      <a:r>
                        <a:rPr lang="en-CA" sz="2400" b="1" dirty="0"/>
                        <a:t>7,993</a:t>
                      </a:r>
                    </a:p>
                  </a:txBody>
                  <a:tcPr marL="100728" marR="100728" marT="50364" marB="50364"/>
                </a:tc>
                <a:tc>
                  <a:txBody>
                    <a:bodyPr/>
                    <a:lstStyle/>
                    <a:p>
                      <a:pPr algn="ctr"/>
                      <a:r>
                        <a:rPr lang="en-CA" sz="2400" b="1" dirty="0"/>
                        <a:t>65,451</a:t>
                      </a:r>
                    </a:p>
                  </a:txBody>
                  <a:tcPr marL="100728" marR="100728" marT="50364" marB="50364"/>
                </a:tc>
                <a:extLst>
                  <a:ext uri="{0D108BD9-81ED-4DB2-BD59-A6C34878D82A}">
                    <a16:rowId xmlns:a16="http://schemas.microsoft.com/office/drawing/2014/main" val="2144137810"/>
                  </a:ext>
                </a:extLst>
              </a:tr>
              <a:tr h="593385">
                <a:tc>
                  <a:txBody>
                    <a:bodyPr/>
                    <a:lstStyle/>
                    <a:p>
                      <a:pPr algn="ctr"/>
                      <a:r>
                        <a:rPr lang="en-CA" sz="2400" b="1" dirty="0"/>
                        <a:t>2019/20</a:t>
                      </a:r>
                    </a:p>
                  </a:txBody>
                  <a:tcPr marL="100728" marR="100728" marT="50364" marB="50364"/>
                </a:tc>
                <a:tc>
                  <a:txBody>
                    <a:bodyPr/>
                    <a:lstStyle/>
                    <a:p>
                      <a:pPr algn="ctr"/>
                      <a:r>
                        <a:rPr lang="en-CA" sz="2400" b="1" dirty="0"/>
                        <a:t>73,322</a:t>
                      </a:r>
                    </a:p>
                  </a:txBody>
                  <a:tcPr marL="100728" marR="100728" marT="50364" marB="50364"/>
                </a:tc>
                <a:tc>
                  <a:txBody>
                    <a:bodyPr/>
                    <a:lstStyle/>
                    <a:p>
                      <a:pPr algn="ctr"/>
                      <a:r>
                        <a:rPr lang="en-CA" sz="2400" b="1" dirty="0"/>
                        <a:t>8,209</a:t>
                      </a:r>
                    </a:p>
                  </a:txBody>
                  <a:tcPr marL="100728" marR="100728" marT="50364" marB="50364"/>
                </a:tc>
                <a:tc>
                  <a:txBody>
                    <a:bodyPr/>
                    <a:lstStyle/>
                    <a:p>
                      <a:pPr algn="ctr"/>
                      <a:r>
                        <a:rPr lang="en-CA" sz="2400" b="1" dirty="0"/>
                        <a:t>65,113</a:t>
                      </a:r>
                    </a:p>
                  </a:txBody>
                  <a:tcPr marL="100728" marR="100728" marT="50364" marB="50364"/>
                </a:tc>
                <a:extLst>
                  <a:ext uri="{0D108BD9-81ED-4DB2-BD59-A6C34878D82A}">
                    <a16:rowId xmlns:a16="http://schemas.microsoft.com/office/drawing/2014/main" val="2635711158"/>
                  </a:ext>
                </a:extLst>
              </a:tr>
              <a:tr h="593385">
                <a:tc>
                  <a:txBody>
                    <a:bodyPr/>
                    <a:lstStyle/>
                    <a:p>
                      <a:pPr algn="ctr"/>
                      <a:r>
                        <a:rPr lang="en-CA" sz="2400" b="1" dirty="0"/>
                        <a:t>2020/21</a:t>
                      </a:r>
                    </a:p>
                  </a:txBody>
                  <a:tcPr marL="100728" marR="100728" marT="50364" marB="50364"/>
                </a:tc>
                <a:tc>
                  <a:txBody>
                    <a:bodyPr/>
                    <a:lstStyle/>
                    <a:p>
                      <a:pPr algn="ctr"/>
                      <a:r>
                        <a:rPr lang="en-CA" sz="2400" b="1" dirty="0"/>
                        <a:t>71,082</a:t>
                      </a:r>
                    </a:p>
                  </a:txBody>
                  <a:tcPr marL="100728" marR="100728" marT="50364" marB="50364"/>
                </a:tc>
                <a:tc>
                  <a:txBody>
                    <a:bodyPr/>
                    <a:lstStyle/>
                    <a:p>
                      <a:pPr algn="ctr"/>
                      <a:r>
                        <a:rPr lang="en-CA" sz="2400" b="1" dirty="0"/>
                        <a:t>7,751</a:t>
                      </a:r>
                    </a:p>
                  </a:txBody>
                  <a:tcPr marL="100728" marR="100728" marT="50364" marB="50364"/>
                </a:tc>
                <a:tc>
                  <a:txBody>
                    <a:bodyPr/>
                    <a:lstStyle/>
                    <a:p>
                      <a:pPr algn="ctr"/>
                      <a:r>
                        <a:rPr lang="en-CA" sz="2400" b="1" dirty="0"/>
                        <a:t>63,331</a:t>
                      </a:r>
                    </a:p>
                  </a:txBody>
                  <a:tcPr marL="100728" marR="100728" marT="50364" marB="50364"/>
                </a:tc>
                <a:extLst>
                  <a:ext uri="{0D108BD9-81ED-4DB2-BD59-A6C34878D82A}">
                    <a16:rowId xmlns:a16="http://schemas.microsoft.com/office/drawing/2014/main" val="2157451801"/>
                  </a:ext>
                </a:extLst>
              </a:tr>
              <a:tr h="593385">
                <a:tc>
                  <a:txBody>
                    <a:bodyPr/>
                    <a:lstStyle/>
                    <a:p>
                      <a:pPr algn="ctr"/>
                      <a:r>
                        <a:rPr lang="en-CA" sz="2400" b="1" dirty="0"/>
                        <a:t>2021/22</a:t>
                      </a:r>
                    </a:p>
                  </a:txBody>
                  <a:tcPr marL="100728" marR="100728" marT="50364" marB="50364"/>
                </a:tc>
                <a:tc>
                  <a:txBody>
                    <a:bodyPr/>
                    <a:lstStyle/>
                    <a:p>
                      <a:pPr algn="ctr"/>
                      <a:r>
                        <a:rPr lang="en-CA" sz="2400" b="1" dirty="0"/>
                        <a:t>71,470</a:t>
                      </a:r>
                    </a:p>
                  </a:txBody>
                  <a:tcPr marL="100728" marR="100728" marT="50364" marB="50364"/>
                </a:tc>
                <a:tc>
                  <a:txBody>
                    <a:bodyPr/>
                    <a:lstStyle/>
                    <a:p>
                      <a:pPr algn="ctr"/>
                      <a:r>
                        <a:rPr lang="en-CA" sz="2400" b="1" dirty="0"/>
                        <a:t>7,991</a:t>
                      </a:r>
                    </a:p>
                  </a:txBody>
                  <a:tcPr marL="100728" marR="100728" marT="50364" marB="50364"/>
                </a:tc>
                <a:tc>
                  <a:txBody>
                    <a:bodyPr/>
                    <a:lstStyle/>
                    <a:p>
                      <a:pPr algn="ctr"/>
                      <a:r>
                        <a:rPr lang="en-CA" sz="2400" b="1" dirty="0"/>
                        <a:t>63,479</a:t>
                      </a:r>
                    </a:p>
                  </a:txBody>
                  <a:tcPr marL="100728" marR="100728" marT="50364" marB="50364"/>
                </a:tc>
                <a:extLst>
                  <a:ext uri="{0D108BD9-81ED-4DB2-BD59-A6C34878D82A}">
                    <a16:rowId xmlns:a16="http://schemas.microsoft.com/office/drawing/2014/main" val="3414266680"/>
                  </a:ext>
                </a:extLst>
              </a:tr>
              <a:tr h="593385">
                <a:tc>
                  <a:txBody>
                    <a:bodyPr/>
                    <a:lstStyle/>
                    <a:p>
                      <a:pPr algn="ctr"/>
                      <a:r>
                        <a:rPr lang="en-CA" sz="2400" b="1" dirty="0"/>
                        <a:t>2022/23</a:t>
                      </a:r>
                    </a:p>
                  </a:txBody>
                  <a:tcPr marL="100728" marR="100728" marT="50364" marB="50364"/>
                </a:tc>
                <a:tc>
                  <a:txBody>
                    <a:bodyPr/>
                    <a:lstStyle/>
                    <a:p>
                      <a:pPr algn="ctr"/>
                      <a:r>
                        <a:rPr lang="en-CA" sz="2400" b="1" dirty="0"/>
                        <a:t>70,153</a:t>
                      </a:r>
                    </a:p>
                  </a:txBody>
                  <a:tcPr marL="100728" marR="100728" marT="50364" marB="50364"/>
                </a:tc>
                <a:tc>
                  <a:txBody>
                    <a:bodyPr/>
                    <a:lstStyle/>
                    <a:p>
                      <a:pPr algn="ctr"/>
                      <a:r>
                        <a:rPr lang="en-CA" sz="2400" b="1" dirty="0"/>
                        <a:t>8,073</a:t>
                      </a:r>
                    </a:p>
                  </a:txBody>
                  <a:tcPr marL="100728" marR="100728" marT="50364" marB="50364"/>
                </a:tc>
                <a:tc>
                  <a:txBody>
                    <a:bodyPr/>
                    <a:lstStyle/>
                    <a:p>
                      <a:pPr algn="ctr"/>
                      <a:r>
                        <a:rPr lang="en-CA" sz="2400" b="1" dirty="0"/>
                        <a:t>62,080</a:t>
                      </a:r>
                    </a:p>
                  </a:txBody>
                  <a:tcPr marL="100728" marR="100728" marT="50364" marB="50364"/>
                </a:tc>
                <a:extLst>
                  <a:ext uri="{0D108BD9-81ED-4DB2-BD59-A6C34878D82A}">
                    <a16:rowId xmlns:a16="http://schemas.microsoft.com/office/drawing/2014/main" val="858133561"/>
                  </a:ext>
                </a:extLst>
              </a:tr>
            </a:tbl>
          </a:graphicData>
        </a:graphic>
      </p:graphicFrame>
      <p:pic>
        <p:nvPicPr>
          <p:cNvPr id="3" name="Picture 2">
            <a:extLst>
              <a:ext uri="{FF2B5EF4-FFF2-40B4-BE49-F238E27FC236}">
                <a16:creationId xmlns:a16="http://schemas.microsoft.com/office/drawing/2014/main" id="{65B55116-2D23-04F2-C8A5-B5AAD232CCF6}"/>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71709" y="5758774"/>
            <a:ext cx="1030287" cy="532290"/>
          </a:xfrm>
          <a:prstGeom prst="rect">
            <a:avLst/>
          </a:prstGeom>
        </p:spPr>
      </p:pic>
      <p:sp>
        <p:nvSpPr>
          <p:cNvPr id="7" name="Content Placeholder 6">
            <a:extLst>
              <a:ext uri="{FF2B5EF4-FFF2-40B4-BE49-F238E27FC236}">
                <a16:creationId xmlns:a16="http://schemas.microsoft.com/office/drawing/2014/main" id="{1F336BD0-65D9-7BF2-583B-8D13635B86DA}"/>
              </a:ext>
            </a:extLst>
          </p:cNvPr>
          <p:cNvSpPr>
            <a:spLocks noGrp="1"/>
          </p:cNvSpPr>
          <p:nvPr>
            <p:ph idx="1"/>
          </p:nvPr>
        </p:nvSpPr>
        <p:spPr>
          <a:xfrm>
            <a:off x="838200" y="1572427"/>
            <a:ext cx="10515600" cy="3713148"/>
          </a:xfrm>
        </p:spPr>
        <p:txBody>
          <a:bodyPr/>
          <a:lstStyle/>
          <a:p>
            <a:r>
              <a:rPr lang="en-US" dirty="0"/>
              <a:t>Total number of students in BC public schools is 570,000. </a:t>
            </a:r>
          </a:p>
          <a:p>
            <a:r>
              <a:rPr lang="en-US" dirty="0"/>
              <a:t>Indigenous students make up 12% of the student population.</a:t>
            </a:r>
            <a:endParaRPr lang="en-CA" dirty="0"/>
          </a:p>
        </p:txBody>
      </p:sp>
      <p:sp>
        <p:nvSpPr>
          <p:cNvPr id="2" name="Title 1">
            <a:extLst>
              <a:ext uri="{FF2B5EF4-FFF2-40B4-BE49-F238E27FC236}">
                <a16:creationId xmlns:a16="http://schemas.microsoft.com/office/drawing/2014/main" id="{A7FFDF18-A078-E7C5-7F2C-68AE1706E9BA}"/>
              </a:ext>
            </a:extLst>
          </p:cNvPr>
          <p:cNvSpPr>
            <a:spLocks noGrp="1"/>
          </p:cNvSpPr>
          <p:nvPr>
            <p:ph type="title"/>
          </p:nvPr>
        </p:nvSpPr>
        <p:spPr/>
        <p:txBody>
          <a:bodyPr>
            <a:normAutofit/>
          </a:bodyPr>
          <a:lstStyle/>
          <a:p>
            <a:r>
              <a:rPr lang="en-CA" dirty="0"/>
              <a:t>Number of Learners in Public School</a:t>
            </a:r>
          </a:p>
        </p:txBody>
      </p:sp>
      <p:sp>
        <p:nvSpPr>
          <p:cNvPr id="4" name="Slide Number Placeholder 3">
            <a:extLst>
              <a:ext uri="{FF2B5EF4-FFF2-40B4-BE49-F238E27FC236}">
                <a16:creationId xmlns:a16="http://schemas.microsoft.com/office/drawing/2014/main" id="{68729085-35E6-B3BA-5A82-959AFCCE0943}"/>
              </a:ext>
            </a:extLst>
          </p:cNvPr>
          <p:cNvSpPr>
            <a:spLocks noGrp="1"/>
          </p:cNvSpPr>
          <p:nvPr>
            <p:ph type="sldNum" sz="quarter" idx="12"/>
          </p:nvPr>
        </p:nvSpPr>
        <p:spPr/>
        <p:txBody>
          <a:bodyPr/>
          <a:lstStyle/>
          <a:p>
            <a:fld id="{2FA17D3E-5A97-4B88-8117-A185EEF33E79}" type="slidenum">
              <a:rPr lang="en-CA" smtClean="0"/>
              <a:pPr/>
              <a:t>7</a:t>
            </a:fld>
            <a:endParaRPr lang="en-CA" dirty="0"/>
          </a:p>
        </p:txBody>
      </p:sp>
    </p:spTree>
    <p:extLst>
      <p:ext uri="{BB962C8B-B14F-4D97-AF65-F5344CB8AC3E}">
        <p14:creationId xmlns:p14="http://schemas.microsoft.com/office/powerpoint/2010/main" val="4272894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F4532C-2FDC-739B-CDE2-B3FAB3B0F284}"/>
              </a:ext>
            </a:extLst>
          </p:cNvPr>
          <p:cNvSpPr txBox="1">
            <a:spLocks/>
          </p:cNvSpPr>
          <p:nvPr/>
        </p:nvSpPr>
        <p:spPr>
          <a:xfrm>
            <a:off x="585670" y="1522806"/>
            <a:ext cx="8229600" cy="60084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Content Placeholder 2">
            <a:extLst>
              <a:ext uri="{FF2B5EF4-FFF2-40B4-BE49-F238E27FC236}">
                <a16:creationId xmlns:a16="http://schemas.microsoft.com/office/drawing/2014/main" id="{D71E9806-6D65-B57B-62F3-D24DCC2467AF}"/>
              </a:ext>
            </a:extLst>
          </p:cNvPr>
          <p:cNvSpPr txBox="1">
            <a:spLocks/>
          </p:cNvSpPr>
          <p:nvPr/>
        </p:nvSpPr>
        <p:spPr>
          <a:xfrm>
            <a:off x="585670" y="2314240"/>
            <a:ext cx="8797816" cy="7128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300" dirty="0"/>
          </a:p>
          <a:p>
            <a:endParaRPr lang="en-US" sz="1400" dirty="0"/>
          </a:p>
          <a:p>
            <a:endParaRPr lang="en-US" sz="1400" dirty="0"/>
          </a:p>
          <a:p>
            <a:endParaRPr lang="en-US" dirty="0"/>
          </a:p>
        </p:txBody>
      </p:sp>
      <p:pic>
        <p:nvPicPr>
          <p:cNvPr id="3" name="Picture 2">
            <a:extLst>
              <a:ext uri="{FF2B5EF4-FFF2-40B4-BE49-F238E27FC236}">
                <a16:creationId xmlns:a16="http://schemas.microsoft.com/office/drawing/2014/main" id="{CC54622A-41F9-62F7-376B-83CF9218D7FF}"/>
              </a:ext>
            </a:extLst>
          </p:cNvPr>
          <p:cNvPicPr>
            <a:picLocks noChangeAspect="1"/>
          </p:cNvPicPr>
          <p:nvPr/>
        </p:nvPicPr>
        <p:blipFill>
          <a:blip r:embed="rId3"/>
          <a:stretch>
            <a:fillRect/>
          </a:stretch>
        </p:blipFill>
        <p:spPr>
          <a:xfrm>
            <a:off x="1602377" y="1602377"/>
            <a:ext cx="8038012" cy="4241073"/>
          </a:xfrm>
          <a:prstGeom prst="rect">
            <a:avLst/>
          </a:prstGeom>
        </p:spPr>
      </p:pic>
      <p:sp>
        <p:nvSpPr>
          <p:cNvPr id="7" name="Title 6">
            <a:extLst>
              <a:ext uri="{FF2B5EF4-FFF2-40B4-BE49-F238E27FC236}">
                <a16:creationId xmlns:a16="http://schemas.microsoft.com/office/drawing/2014/main" id="{B2929A1D-B1C6-B860-3CCB-5E2083610CB3}"/>
              </a:ext>
            </a:extLst>
          </p:cNvPr>
          <p:cNvSpPr>
            <a:spLocks noGrp="1"/>
          </p:cNvSpPr>
          <p:nvPr>
            <p:ph type="title"/>
          </p:nvPr>
        </p:nvSpPr>
        <p:spPr/>
        <p:txBody>
          <a:bodyPr>
            <a:normAutofit/>
          </a:bodyPr>
          <a:lstStyle/>
          <a:p>
            <a:r>
              <a:rPr lang="en-CA" dirty="0"/>
              <a:t>Five-Year Completion Rate</a:t>
            </a:r>
          </a:p>
        </p:txBody>
      </p:sp>
      <p:sp>
        <p:nvSpPr>
          <p:cNvPr id="4" name="Slide Number Placeholder 3">
            <a:extLst>
              <a:ext uri="{FF2B5EF4-FFF2-40B4-BE49-F238E27FC236}">
                <a16:creationId xmlns:a16="http://schemas.microsoft.com/office/drawing/2014/main" id="{5119B387-4595-BA9F-6ECE-93DAECFFB4FC}"/>
              </a:ext>
            </a:extLst>
          </p:cNvPr>
          <p:cNvSpPr>
            <a:spLocks noGrp="1"/>
          </p:cNvSpPr>
          <p:nvPr>
            <p:ph type="sldNum" sz="quarter" idx="12"/>
          </p:nvPr>
        </p:nvSpPr>
        <p:spPr/>
        <p:txBody>
          <a:bodyPr/>
          <a:lstStyle/>
          <a:p>
            <a:fld id="{2FA17D3E-5A97-4B88-8117-A185EEF33E79}" type="slidenum">
              <a:rPr lang="en-CA" smtClean="0"/>
              <a:pPr/>
              <a:t>8</a:t>
            </a:fld>
            <a:endParaRPr lang="en-CA" dirty="0"/>
          </a:p>
        </p:txBody>
      </p:sp>
    </p:spTree>
    <p:extLst>
      <p:ext uri="{BB962C8B-B14F-4D97-AF65-F5344CB8AC3E}">
        <p14:creationId xmlns:p14="http://schemas.microsoft.com/office/powerpoint/2010/main" val="1654386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F4532C-2FDC-739B-CDE2-B3FAB3B0F284}"/>
              </a:ext>
            </a:extLst>
          </p:cNvPr>
          <p:cNvSpPr txBox="1">
            <a:spLocks/>
          </p:cNvSpPr>
          <p:nvPr/>
        </p:nvSpPr>
        <p:spPr>
          <a:xfrm>
            <a:off x="585669" y="1522806"/>
            <a:ext cx="10256501" cy="60084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12">
            <a:extLst>
              <a:ext uri="{FF2B5EF4-FFF2-40B4-BE49-F238E27FC236}">
                <a16:creationId xmlns:a16="http://schemas.microsoft.com/office/drawing/2014/main" id="{1CB7309D-0F17-8C82-C3D6-7742C67D4E5C}"/>
              </a:ext>
            </a:extLst>
          </p:cNvPr>
          <p:cNvGraphicFramePr>
            <a:graphicFrameLocks noGrp="1"/>
          </p:cNvGraphicFramePr>
          <p:nvPr>
            <p:extLst>
              <p:ext uri="{D42A27DB-BD31-4B8C-83A1-F6EECF244321}">
                <p14:modId xmlns:p14="http://schemas.microsoft.com/office/powerpoint/2010/main" val="3567628104"/>
              </p:ext>
            </p:extLst>
          </p:nvPr>
        </p:nvGraphicFramePr>
        <p:xfrm>
          <a:off x="778667" y="2499942"/>
          <a:ext cx="9797141" cy="3753741"/>
        </p:xfrm>
        <a:graphic>
          <a:graphicData uri="http://schemas.openxmlformats.org/drawingml/2006/table">
            <a:tbl>
              <a:tblPr firstRow="1" bandRow="1">
                <a:tableStyleId>{21E4AEA4-8DFA-4A89-87EB-49C32662AFE0}</a:tableStyleId>
              </a:tblPr>
              <a:tblGrid>
                <a:gridCol w="2313716">
                  <a:extLst>
                    <a:ext uri="{9D8B030D-6E8A-4147-A177-3AD203B41FA5}">
                      <a16:colId xmlns:a16="http://schemas.microsoft.com/office/drawing/2014/main" val="244630353"/>
                    </a:ext>
                  </a:extLst>
                </a:gridCol>
                <a:gridCol w="1777317">
                  <a:extLst>
                    <a:ext uri="{9D8B030D-6E8A-4147-A177-3AD203B41FA5}">
                      <a16:colId xmlns:a16="http://schemas.microsoft.com/office/drawing/2014/main" val="2133404165"/>
                    </a:ext>
                  </a:extLst>
                </a:gridCol>
                <a:gridCol w="1764621">
                  <a:extLst>
                    <a:ext uri="{9D8B030D-6E8A-4147-A177-3AD203B41FA5}">
                      <a16:colId xmlns:a16="http://schemas.microsoft.com/office/drawing/2014/main" val="1963182938"/>
                    </a:ext>
                  </a:extLst>
                </a:gridCol>
                <a:gridCol w="1777315">
                  <a:extLst>
                    <a:ext uri="{9D8B030D-6E8A-4147-A177-3AD203B41FA5}">
                      <a16:colId xmlns:a16="http://schemas.microsoft.com/office/drawing/2014/main" val="1984290671"/>
                    </a:ext>
                  </a:extLst>
                </a:gridCol>
                <a:gridCol w="2164172">
                  <a:extLst>
                    <a:ext uri="{9D8B030D-6E8A-4147-A177-3AD203B41FA5}">
                      <a16:colId xmlns:a16="http://schemas.microsoft.com/office/drawing/2014/main" val="2698138585"/>
                    </a:ext>
                  </a:extLst>
                </a:gridCol>
              </a:tblGrid>
              <a:tr h="896963">
                <a:tc>
                  <a:txBody>
                    <a:bodyPr/>
                    <a:lstStyle/>
                    <a:p>
                      <a:pPr algn="ctr"/>
                      <a:r>
                        <a:rPr lang="en-CA" sz="2200" b="1" dirty="0"/>
                        <a:t>Skill</a:t>
                      </a:r>
                    </a:p>
                  </a:txBody>
                  <a:tcPr anchor="ctr"/>
                </a:tc>
                <a:tc>
                  <a:txBody>
                    <a:bodyPr/>
                    <a:lstStyle/>
                    <a:p>
                      <a:pPr algn="ctr"/>
                      <a:r>
                        <a:rPr lang="en-CA" sz="2200" b="1" dirty="0"/>
                        <a:t>Aboriginal</a:t>
                      </a:r>
                    </a:p>
                  </a:txBody>
                  <a:tcPr anchor="ctr"/>
                </a:tc>
                <a:tc>
                  <a:txBody>
                    <a:bodyPr/>
                    <a:lstStyle/>
                    <a:p>
                      <a:pPr algn="ctr"/>
                      <a:r>
                        <a:rPr lang="en-CA" sz="2200" b="1" dirty="0"/>
                        <a:t>On-Reserve</a:t>
                      </a:r>
                    </a:p>
                  </a:txBody>
                  <a:tcPr anchor="ctr"/>
                </a:tc>
                <a:tc>
                  <a:txBody>
                    <a:bodyPr/>
                    <a:lstStyle/>
                    <a:p>
                      <a:pPr algn="ctr"/>
                      <a:r>
                        <a:rPr lang="en-CA" sz="2200" b="1" dirty="0"/>
                        <a:t>Off-Reserve</a:t>
                      </a:r>
                    </a:p>
                  </a:txBody>
                  <a:tcPr anchor="ctr"/>
                </a:tc>
                <a:tc>
                  <a:txBody>
                    <a:bodyPr/>
                    <a:lstStyle/>
                    <a:p>
                      <a:pPr algn="ctr"/>
                      <a:r>
                        <a:rPr lang="en-CA" sz="2200" b="1" dirty="0"/>
                        <a:t>Non-Aboriginal</a:t>
                      </a:r>
                    </a:p>
                  </a:txBody>
                  <a:tcPr anchor="ctr"/>
                </a:tc>
                <a:extLst>
                  <a:ext uri="{0D108BD9-81ED-4DB2-BD59-A6C34878D82A}">
                    <a16:rowId xmlns:a16="http://schemas.microsoft.com/office/drawing/2014/main" val="1447626550"/>
                  </a:ext>
                </a:extLst>
              </a:tr>
              <a:tr h="666389">
                <a:tc>
                  <a:txBody>
                    <a:bodyPr/>
                    <a:lstStyle/>
                    <a:p>
                      <a:pPr algn="l"/>
                      <a:r>
                        <a:rPr lang="en-CA" sz="2200" b="1" dirty="0"/>
                        <a:t>Grade 4 Literacy</a:t>
                      </a:r>
                    </a:p>
                  </a:txBody>
                  <a:tcPr/>
                </a:tc>
                <a:tc>
                  <a:txBody>
                    <a:bodyPr/>
                    <a:lstStyle/>
                    <a:p>
                      <a:pPr algn="ctr"/>
                      <a:r>
                        <a:rPr lang="en-CA" sz="2200" b="1" dirty="0"/>
                        <a:t>59%</a:t>
                      </a:r>
                    </a:p>
                  </a:txBody>
                  <a:tcPr/>
                </a:tc>
                <a:tc>
                  <a:txBody>
                    <a:bodyPr/>
                    <a:lstStyle/>
                    <a:p>
                      <a:pPr algn="ctr"/>
                      <a:r>
                        <a:rPr lang="en-CA" sz="2200" b="1" dirty="0"/>
                        <a:t>42%</a:t>
                      </a:r>
                    </a:p>
                  </a:txBody>
                  <a:tcPr/>
                </a:tc>
                <a:tc>
                  <a:txBody>
                    <a:bodyPr/>
                    <a:lstStyle/>
                    <a:p>
                      <a:pPr algn="ctr"/>
                      <a:r>
                        <a:rPr lang="en-CA" sz="2200" b="1" dirty="0"/>
                        <a:t>61%</a:t>
                      </a:r>
                    </a:p>
                  </a:txBody>
                  <a:tcPr/>
                </a:tc>
                <a:tc>
                  <a:txBody>
                    <a:bodyPr/>
                    <a:lstStyle/>
                    <a:p>
                      <a:pPr algn="ctr"/>
                      <a:r>
                        <a:rPr lang="en-CA" sz="2200" b="1" dirty="0"/>
                        <a:t>75%</a:t>
                      </a:r>
                    </a:p>
                  </a:txBody>
                  <a:tcPr/>
                </a:tc>
                <a:extLst>
                  <a:ext uri="{0D108BD9-81ED-4DB2-BD59-A6C34878D82A}">
                    <a16:rowId xmlns:a16="http://schemas.microsoft.com/office/drawing/2014/main" val="2144137810"/>
                  </a:ext>
                </a:extLst>
              </a:tr>
              <a:tr h="666389">
                <a:tc>
                  <a:txBody>
                    <a:bodyPr/>
                    <a:lstStyle/>
                    <a:p>
                      <a:pPr algn="l"/>
                      <a:r>
                        <a:rPr lang="en-CA" sz="2200" b="1" dirty="0"/>
                        <a:t>Grade 4 Numeracy</a:t>
                      </a:r>
                    </a:p>
                  </a:txBody>
                  <a:tcPr/>
                </a:tc>
                <a:tc>
                  <a:txBody>
                    <a:bodyPr/>
                    <a:lstStyle/>
                    <a:p>
                      <a:pPr algn="ctr"/>
                      <a:r>
                        <a:rPr lang="en-CA" sz="2200" b="1" dirty="0"/>
                        <a:t>44%</a:t>
                      </a:r>
                    </a:p>
                  </a:txBody>
                  <a:tcPr/>
                </a:tc>
                <a:tc>
                  <a:txBody>
                    <a:bodyPr/>
                    <a:lstStyle/>
                    <a:p>
                      <a:pPr algn="ctr"/>
                      <a:r>
                        <a:rPr lang="en-CA" sz="2200" b="1" dirty="0"/>
                        <a:t>24%</a:t>
                      </a:r>
                    </a:p>
                  </a:txBody>
                  <a:tcPr/>
                </a:tc>
                <a:tc>
                  <a:txBody>
                    <a:bodyPr/>
                    <a:lstStyle/>
                    <a:p>
                      <a:pPr algn="ctr"/>
                      <a:r>
                        <a:rPr lang="en-CA" sz="2200" b="1" dirty="0"/>
                        <a:t>46%</a:t>
                      </a:r>
                    </a:p>
                  </a:txBody>
                  <a:tcPr/>
                </a:tc>
                <a:tc>
                  <a:txBody>
                    <a:bodyPr/>
                    <a:lstStyle/>
                    <a:p>
                      <a:pPr algn="ctr"/>
                      <a:r>
                        <a:rPr lang="en-CA" sz="2200" b="1" dirty="0"/>
                        <a:t>65%</a:t>
                      </a:r>
                    </a:p>
                  </a:txBody>
                  <a:tcPr/>
                </a:tc>
                <a:extLst>
                  <a:ext uri="{0D108BD9-81ED-4DB2-BD59-A6C34878D82A}">
                    <a16:rowId xmlns:a16="http://schemas.microsoft.com/office/drawing/2014/main" val="2635711158"/>
                  </a:ext>
                </a:extLst>
              </a:tr>
              <a:tr h="666389">
                <a:tc>
                  <a:txBody>
                    <a:bodyPr/>
                    <a:lstStyle/>
                    <a:p>
                      <a:pPr algn="l"/>
                      <a:r>
                        <a:rPr lang="en-CA" sz="2200" b="1" dirty="0"/>
                        <a:t>Grade 7 Literacy</a:t>
                      </a:r>
                    </a:p>
                  </a:txBody>
                  <a:tcPr/>
                </a:tc>
                <a:tc>
                  <a:txBody>
                    <a:bodyPr/>
                    <a:lstStyle/>
                    <a:p>
                      <a:pPr algn="ctr"/>
                      <a:r>
                        <a:rPr lang="en-CA" sz="2200" b="1" dirty="0"/>
                        <a:t>50%</a:t>
                      </a:r>
                    </a:p>
                  </a:txBody>
                  <a:tcPr/>
                </a:tc>
                <a:tc>
                  <a:txBody>
                    <a:bodyPr/>
                    <a:lstStyle/>
                    <a:p>
                      <a:pPr algn="ctr"/>
                      <a:r>
                        <a:rPr lang="en-CA" sz="2200" b="1" dirty="0"/>
                        <a:t>28%</a:t>
                      </a:r>
                    </a:p>
                  </a:txBody>
                  <a:tcPr/>
                </a:tc>
                <a:tc>
                  <a:txBody>
                    <a:bodyPr/>
                    <a:lstStyle/>
                    <a:p>
                      <a:pPr algn="ctr"/>
                      <a:r>
                        <a:rPr lang="en-CA" sz="2200" b="1" dirty="0"/>
                        <a:t>54%</a:t>
                      </a:r>
                    </a:p>
                  </a:txBody>
                  <a:tcPr/>
                </a:tc>
                <a:tc>
                  <a:txBody>
                    <a:bodyPr/>
                    <a:lstStyle/>
                    <a:p>
                      <a:pPr algn="ctr"/>
                      <a:r>
                        <a:rPr lang="en-CA" sz="2200" b="1" dirty="0"/>
                        <a:t>72%</a:t>
                      </a:r>
                    </a:p>
                  </a:txBody>
                  <a:tcPr/>
                </a:tc>
                <a:extLst>
                  <a:ext uri="{0D108BD9-81ED-4DB2-BD59-A6C34878D82A}">
                    <a16:rowId xmlns:a16="http://schemas.microsoft.com/office/drawing/2014/main" val="2157451801"/>
                  </a:ext>
                </a:extLst>
              </a:tr>
              <a:tr h="666389">
                <a:tc>
                  <a:txBody>
                    <a:bodyPr/>
                    <a:lstStyle/>
                    <a:p>
                      <a:pPr algn="l"/>
                      <a:r>
                        <a:rPr lang="en-CA" sz="2200" b="1" dirty="0"/>
                        <a:t>Grade 7 Numeracy</a:t>
                      </a:r>
                    </a:p>
                  </a:txBody>
                  <a:tcPr/>
                </a:tc>
                <a:tc>
                  <a:txBody>
                    <a:bodyPr/>
                    <a:lstStyle/>
                    <a:p>
                      <a:pPr algn="ctr"/>
                      <a:r>
                        <a:rPr lang="en-CA" sz="2200" b="1" dirty="0"/>
                        <a:t>36%</a:t>
                      </a:r>
                    </a:p>
                  </a:txBody>
                  <a:tcPr/>
                </a:tc>
                <a:tc>
                  <a:txBody>
                    <a:bodyPr/>
                    <a:lstStyle/>
                    <a:p>
                      <a:pPr algn="ctr"/>
                      <a:r>
                        <a:rPr lang="en-CA" sz="2200" b="1" dirty="0"/>
                        <a:t>17%</a:t>
                      </a:r>
                    </a:p>
                  </a:txBody>
                  <a:tcPr/>
                </a:tc>
                <a:tc>
                  <a:txBody>
                    <a:bodyPr/>
                    <a:lstStyle/>
                    <a:p>
                      <a:pPr algn="ctr"/>
                      <a:r>
                        <a:rPr lang="en-CA" sz="2200" b="1" dirty="0"/>
                        <a:t>39%</a:t>
                      </a:r>
                    </a:p>
                  </a:txBody>
                  <a:tcPr/>
                </a:tc>
                <a:tc>
                  <a:txBody>
                    <a:bodyPr/>
                    <a:lstStyle/>
                    <a:p>
                      <a:pPr algn="ctr"/>
                      <a:r>
                        <a:rPr lang="en-CA" sz="2200" b="1" dirty="0"/>
                        <a:t>60%</a:t>
                      </a:r>
                    </a:p>
                  </a:txBody>
                  <a:tcPr/>
                </a:tc>
                <a:extLst>
                  <a:ext uri="{0D108BD9-81ED-4DB2-BD59-A6C34878D82A}">
                    <a16:rowId xmlns:a16="http://schemas.microsoft.com/office/drawing/2014/main" val="3414266680"/>
                  </a:ext>
                </a:extLst>
              </a:tr>
            </a:tbl>
          </a:graphicData>
        </a:graphic>
      </p:graphicFrame>
      <p:sp>
        <p:nvSpPr>
          <p:cNvPr id="7" name="Content Placeholder 6">
            <a:extLst>
              <a:ext uri="{FF2B5EF4-FFF2-40B4-BE49-F238E27FC236}">
                <a16:creationId xmlns:a16="http://schemas.microsoft.com/office/drawing/2014/main" id="{29A9CC0D-DE95-E7A1-FEE5-B25AD77D1813}"/>
              </a:ext>
            </a:extLst>
          </p:cNvPr>
          <p:cNvSpPr>
            <a:spLocks noGrp="1"/>
          </p:cNvSpPr>
          <p:nvPr>
            <p:ph idx="1"/>
          </p:nvPr>
        </p:nvSpPr>
        <p:spPr>
          <a:xfrm>
            <a:off x="959370" y="1149531"/>
            <a:ext cx="10394430" cy="1805426"/>
          </a:xfrm>
        </p:spPr>
        <p:txBody>
          <a:bodyPr/>
          <a:lstStyle/>
          <a:p>
            <a:r>
              <a:rPr lang="en-US" dirty="0"/>
              <a:t>The Foundation Skills Assessment is a provincial assessment conducted annually for grades 4 and 7. </a:t>
            </a:r>
          </a:p>
          <a:p>
            <a:r>
              <a:rPr lang="en-US" dirty="0"/>
              <a:t>“On Track” and “Extending” Expectations, 2022/23</a:t>
            </a:r>
          </a:p>
          <a:p>
            <a:endParaRPr lang="en-CA" dirty="0"/>
          </a:p>
        </p:txBody>
      </p:sp>
      <p:sp>
        <p:nvSpPr>
          <p:cNvPr id="5" name="Title 4">
            <a:extLst>
              <a:ext uri="{FF2B5EF4-FFF2-40B4-BE49-F238E27FC236}">
                <a16:creationId xmlns:a16="http://schemas.microsoft.com/office/drawing/2014/main" id="{77A48CF0-4460-C89B-7044-0A22DAD8586A}"/>
              </a:ext>
            </a:extLst>
          </p:cNvPr>
          <p:cNvSpPr>
            <a:spLocks noGrp="1"/>
          </p:cNvSpPr>
          <p:nvPr>
            <p:ph type="title"/>
          </p:nvPr>
        </p:nvSpPr>
        <p:spPr/>
        <p:txBody>
          <a:bodyPr>
            <a:normAutofit/>
          </a:bodyPr>
          <a:lstStyle/>
          <a:p>
            <a:r>
              <a:rPr lang="en-CA" dirty="0"/>
              <a:t>Foundation Skills Assessment, 2022/23</a:t>
            </a:r>
          </a:p>
        </p:txBody>
      </p:sp>
      <p:sp>
        <p:nvSpPr>
          <p:cNvPr id="2" name="Slide Number Placeholder 1">
            <a:extLst>
              <a:ext uri="{FF2B5EF4-FFF2-40B4-BE49-F238E27FC236}">
                <a16:creationId xmlns:a16="http://schemas.microsoft.com/office/drawing/2014/main" id="{D9E34F69-31F7-293C-15DA-875CAADBC8BC}"/>
              </a:ext>
            </a:extLst>
          </p:cNvPr>
          <p:cNvSpPr>
            <a:spLocks noGrp="1"/>
          </p:cNvSpPr>
          <p:nvPr>
            <p:ph type="sldNum" sz="quarter" idx="12"/>
          </p:nvPr>
        </p:nvSpPr>
        <p:spPr/>
        <p:txBody>
          <a:bodyPr/>
          <a:lstStyle/>
          <a:p>
            <a:fld id="{2FA17D3E-5A97-4B88-8117-A185EEF33E79}" type="slidenum">
              <a:rPr lang="en-CA" smtClean="0"/>
              <a:pPr/>
              <a:t>9</a:t>
            </a:fld>
            <a:endParaRPr lang="en-CA" dirty="0"/>
          </a:p>
        </p:txBody>
      </p:sp>
    </p:spTree>
    <p:extLst>
      <p:ext uri="{BB962C8B-B14F-4D97-AF65-F5344CB8AC3E}">
        <p14:creationId xmlns:p14="http://schemas.microsoft.com/office/powerpoint/2010/main" val="1742659318"/>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472C4"/>
      </a:accent1>
      <a:accent2>
        <a:srgbClr val="DB6D1D"/>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098B063-D881-4F43-B0B4-C5064F0526B1}" vid="{C0E00F3D-AC57-4601-A2B1-8ACE600D8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E0985E0E8053409F77BEC4CA9E46DF" ma:contentTypeVersion="8" ma:contentTypeDescription="Create a new document." ma:contentTypeScope="" ma:versionID="70c8b661d78a65db6b9a5af84fab8385">
  <xsd:schema xmlns:xsd="http://www.w3.org/2001/XMLSchema" xmlns:xs="http://www.w3.org/2001/XMLSchema" xmlns:p="http://schemas.microsoft.com/office/2006/metadata/properties" xmlns:ns3="4856d995-da0d-4028-bb6a-ab0483932d8f" xmlns:ns4="83ffe9d1-00a2-4a1f-9c5e-73facec63ee7" targetNamespace="http://schemas.microsoft.com/office/2006/metadata/properties" ma:root="true" ma:fieldsID="0c31064ecae656669b172b7a39193f67" ns3:_="" ns4:_="">
    <xsd:import namespace="4856d995-da0d-4028-bb6a-ab0483932d8f"/>
    <xsd:import namespace="83ffe9d1-00a2-4a1f-9c5e-73facec63ee7"/>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56d995-da0d-4028-bb6a-ab0483932d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ffe9d1-00a2-4a1f-9c5e-73facec63ee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856d995-da0d-4028-bb6a-ab0483932d8f" xsi:nil="true"/>
  </documentManagement>
</p:properties>
</file>

<file path=customXml/itemProps1.xml><?xml version="1.0" encoding="utf-8"?>
<ds:datastoreItem xmlns:ds="http://schemas.openxmlformats.org/officeDocument/2006/customXml" ds:itemID="{531DE75F-4162-4009-B8D4-65A3E012CB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56d995-da0d-4028-bb6a-ab0483932d8f"/>
    <ds:schemaRef ds:uri="83ffe9d1-00a2-4a1f-9c5e-73facec63e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5CC901-65B9-4934-BC4D-6D46AE2C8B1D}">
  <ds:schemaRefs>
    <ds:schemaRef ds:uri="http://schemas.microsoft.com/sharepoint/v3/contenttype/forms"/>
  </ds:schemaRefs>
</ds:datastoreItem>
</file>

<file path=customXml/itemProps3.xml><?xml version="1.0" encoding="utf-8"?>
<ds:datastoreItem xmlns:ds="http://schemas.openxmlformats.org/officeDocument/2006/customXml" ds:itemID="{0E8D249C-3598-4A7F-BB08-4FE725C359E4}">
  <ds:schemaRefs>
    <ds:schemaRef ds:uri="http://purl.org/dc/dcmitype/"/>
    <ds:schemaRef ds:uri="4856d995-da0d-4028-bb6a-ab0483932d8f"/>
    <ds:schemaRef ds:uri="http://schemas.microsoft.com/office/2006/documentManagement/types"/>
    <ds:schemaRef ds:uri="83ffe9d1-00a2-4a1f-9c5e-73facec63ee7"/>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5088</TotalTime>
  <Words>2788</Words>
  <Application>Microsoft Office PowerPoint</Application>
  <PresentationFormat>Widescreen</PresentationFormat>
  <Paragraphs>278</Paragraphs>
  <Slides>35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Open Sans</vt:lpstr>
      <vt:lpstr>1_Office Theme</vt:lpstr>
      <vt:lpstr>Transforming Public Education:  Delivering on the BC Tripartite Education Agreement (BCTEA) and the BC Declaration Act Action Plan (DAAP) Commitments</vt:lpstr>
      <vt:lpstr>Recognition of Traditional Territory</vt:lpstr>
      <vt:lpstr>Presentation Overview</vt:lpstr>
      <vt:lpstr>Building Pride</vt:lpstr>
      <vt:lpstr>Strengthening Identity</vt:lpstr>
      <vt:lpstr>About FNESC</vt:lpstr>
      <vt:lpstr>Number of Learners in Public School</vt:lpstr>
      <vt:lpstr>Five-Year Completion Rate</vt:lpstr>
      <vt:lpstr>Foundation Skills Assessment, 2022/23</vt:lpstr>
      <vt:lpstr>Student Absence Rates</vt:lpstr>
      <vt:lpstr>BC Tripartite Education Agreement (BCTEA)</vt:lpstr>
      <vt:lpstr>Declaration Action Plan Commitments</vt:lpstr>
      <vt:lpstr>Declaration Action Plan Commitments, cont’d</vt:lpstr>
      <vt:lpstr>Indigenous-Focused Graduation Requirement</vt:lpstr>
      <vt:lpstr>Indigenous-focused Course Completions</vt:lpstr>
      <vt:lpstr>Distinctions-Based Approach</vt:lpstr>
      <vt:lpstr>Distinctions-Based Approach: First Nations Leadership Resolutions</vt:lpstr>
      <vt:lpstr>Distinctions-Based Approach: First Nations Leadership Resolutions, cont’d</vt:lpstr>
      <vt:lpstr>Distinctions Based Approach Primer - BC Government</vt:lpstr>
      <vt:lpstr>School Act Amendments Bill 40</vt:lpstr>
      <vt:lpstr>First Nations Schools of Choice – Current Context</vt:lpstr>
      <vt:lpstr>First Nations Schools of Choice – Legislative Change</vt:lpstr>
      <vt:lpstr>First Nations Schools of Choice – Next Steps and Consideration </vt:lpstr>
      <vt:lpstr>Local Education Agreement – Current Context </vt:lpstr>
      <vt:lpstr>Local Education Agreements (LEA) – Legislative Change</vt:lpstr>
      <vt:lpstr>Local Education Agreements (LEA) – Model Local Education Agreement </vt:lpstr>
      <vt:lpstr>Indigenous Education Councils – Current Context</vt:lpstr>
      <vt:lpstr>Indigenous Education Councils – Legislative Change</vt:lpstr>
      <vt:lpstr>Indigenous Education Councils – Legislative Change</vt:lpstr>
      <vt:lpstr>Indigenous Education Councils – Role and Responsibilities </vt:lpstr>
      <vt:lpstr>Indigenous Education Councils – Terms and Reference </vt:lpstr>
      <vt:lpstr>DRIPA Action Plan Next Steps</vt:lpstr>
      <vt:lpstr>Next Steps and Considerations </vt:lpstr>
      <vt:lpstr>Questions</vt:lpstr>
      <vt:lpstr>Thank you for your commitment to  First Nations education.  </vt:lpstr>
    </vt:vector>
  </TitlesOfParts>
  <Company>Province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2017</dc:title>
  <dc:creator>Scott MacDonald</dc:creator>
  <cp:lastModifiedBy>Jan Haugen</cp:lastModifiedBy>
  <cp:revision>49</cp:revision>
  <cp:lastPrinted>2024-02-12T16:51:46Z</cp:lastPrinted>
  <dcterms:created xsi:type="dcterms:W3CDTF">2017-07-23T19:06:57Z</dcterms:created>
  <dcterms:modified xsi:type="dcterms:W3CDTF">2024-02-13T18:09:41Z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0x01010098E0985E0E8053409F77BEC4CA9E46DF</vt:lpwstr>
  </property>
  <property fmtid="{D5CDD505-2E9C-101B-9397-08002B2CF9AE}" pid="3" name="MediaServiceImageTags">
    <vt:lpwstr/>
  </property>
</Properties>
</file>