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9.xml" ContentType="application/vnd.openxmlformats-officedocument.presentationml.notesSlide+xml"/>
  <Override PartName="/ppt/webextensions/webextension1.xml" ContentType="application/vnd.ms-office.webextension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87" r:id="rId4"/>
  </p:sldMasterIdLst>
  <p:notesMasterIdLst>
    <p:notesMasterId r:id="rId25"/>
  </p:notesMasterIdLst>
  <p:handoutMasterIdLst>
    <p:handoutMasterId r:id="rId26"/>
  </p:handoutMasterIdLst>
  <p:sldIdLst>
    <p:sldId id="272" r:id="rId5"/>
    <p:sldId id="273" r:id="rId6"/>
    <p:sldId id="283" r:id="rId7"/>
    <p:sldId id="293" r:id="rId8"/>
    <p:sldId id="302" r:id="rId9"/>
    <p:sldId id="288" r:id="rId10"/>
    <p:sldId id="289" r:id="rId11"/>
    <p:sldId id="304" r:id="rId12"/>
    <p:sldId id="303" r:id="rId13"/>
    <p:sldId id="292" r:id="rId14"/>
    <p:sldId id="294" r:id="rId15"/>
    <p:sldId id="295" r:id="rId16"/>
    <p:sldId id="300" r:id="rId17"/>
    <p:sldId id="305" r:id="rId18"/>
    <p:sldId id="299" r:id="rId19"/>
    <p:sldId id="306" r:id="rId20"/>
    <p:sldId id="297" r:id="rId21"/>
    <p:sldId id="286" r:id="rId22"/>
    <p:sldId id="309" r:id="rId23"/>
    <p:sldId id="307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E9DC17-E602-D863-D152-235A72471370}" name="Jon Medow" initials="" userId="S::Jon@medow.ca::d5d8734d-0095-47d3-925a-38e08a37dda0" providerId="AD"/>
  <p188:author id="{6F8523AB-D2EF-6D22-B558-5740D5EED2D5}" name="Chloe Cayabyab" initials="" userId="S::chloe.cayabyab@medow.ca::fe791aae-14aa-40ef-b08e-fe7bc78b91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6B4"/>
    <a:srgbClr val="ADC499"/>
    <a:srgbClr val="588DB0"/>
    <a:srgbClr val="A6BA92"/>
    <a:srgbClr val="2C739B"/>
    <a:srgbClr val="727F64"/>
    <a:srgbClr val="5CB344"/>
    <a:srgbClr val="4D80A3"/>
    <a:srgbClr val="FFFAEE"/>
    <a:srgbClr val="FFF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BD469-765C-514B-BD00-9D378FD52E2D}" v="14" dt="2025-02-19T21:42:58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11"/>
    <p:restoredTop sz="96093"/>
  </p:normalViewPr>
  <p:slideViewPr>
    <p:cSldViewPr snapToGrid="0">
      <p:cViewPr>
        <p:scale>
          <a:sx n="69" d="100"/>
          <a:sy n="69" d="100"/>
        </p:scale>
        <p:origin x="1432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F64FA-30F4-AA4B-B743-2D1292E4A68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DCA7EB6-4487-244D-8038-03A667EDCAB5}">
      <dgm:prSet/>
      <dgm:spPr/>
      <dgm:t>
        <a:bodyPr/>
        <a:lstStyle/>
        <a:p>
          <a:r>
            <a:rPr lang="en-CA"/>
            <a:t>About Medow Consulting</a:t>
          </a:r>
        </a:p>
      </dgm:t>
    </dgm:pt>
    <dgm:pt modelId="{9719A31F-447D-8A42-8002-C7553F0E6D0B}" type="parTrans" cxnId="{BE354BBC-31D6-2140-A3AB-A68E694A85B0}">
      <dgm:prSet/>
      <dgm:spPr/>
      <dgm:t>
        <a:bodyPr/>
        <a:lstStyle/>
        <a:p>
          <a:endParaRPr lang="en-US"/>
        </a:p>
      </dgm:t>
    </dgm:pt>
    <dgm:pt modelId="{C2B3C1BC-5899-884C-8EB3-67D2F491BAF5}" type="sibTrans" cxnId="{BE354BBC-31D6-2140-A3AB-A68E694A85B0}">
      <dgm:prSet/>
      <dgm:spPr/>
      <dgm:t>
        <a:bodyPr/>
        <a:lstStyle/>
        <a:p>
          <a:endParaRPr lang="en-US"/>
        </a:p>
      </dgm:t>
    </dgm:pt>
    <dgm:pt modelId="{909589EB-613E-3742-8986-15D54E7CA191}">
      <dgm:prSet/>
      <dgm:spPr/>
      <dgm:t>
        <a:bodyPr/>
        <a:lstStyle/>
        <a:p>
          <a:r>
            <a:rPr lang="en-CA"/>
            <a:t>About First Nations Institutes (FNIs)</a:t>
          </a:r>
        </a:p>
      </dgm:t>
    </dgm:pt>
    <dgm:pt modelId="{1CAF2B69-4044-ED4F-BEB6-6D0B41F14D20}" type="parTrans" cxnId="{0A66F9B5-622A-744E-B317-43F598D6D80C}">
      <dgm:prSet/>
      <dgm:spPr/>
      <dgm:t>
        <a:bodyPr/>
        <a:lstStyle/>
        <a:p>
          <a:endParaRPr lang="en-US"/>
        </a:p>
      </dgm:t>
    </dgm:pt>
    <dgm:pt modelId="{F614ABEB-AC9F-8E43-B41D-B166BBE066AF}" type="sibTrans" cxnId="{0A66F9B5-622A-744E-B317-43F598D6D80C}">
      <dgm:prSet/>
      <dgm:spPr/>
      <dgm:t>
        <a:bodyPr/>
        <a:lstStyle/>
        <a:p>
          <a:endParaRPr lang="en-US"/>
        </a:p>
      </dgm:t>
    </dgm:pt>
    <dgm:pt modelId="{DDDB64BC-1978-AA4E-A347-10CFCCF3A7AB}">
      <dgm:prSet/>
      <dgm:spPr/>
      <dgm:t>
        <a:bodyPr/>
        <a:lstStyle/>
        <a:p>
          <a:r>
            <a:rPr lang="en-CA"/>
            <a:t>2018: Institutions Costing Study</a:t>
          </a:r>
        </a:p>
      </dgm:t>
    </dgm:pt>
    <dgm:pt modelId="{20474A33-7D02-F94A-9774-664FEC65643F}" type="parTrans" cxnId="{EE9C50F2-1192-2243-A7B3-DADAC07A23B6}">
      <dgm:prSet/>
      <dgm:spPr/>
      <dgm:t>
        <a:bodyPr/>
        <a:lstStyle/>
        <a:p>
          <a:endParaRPr lang="en-US"/>
        </a:p>
      </dgm:t>
    </dgm:pt>
    <dgm:pt modelId="{F0AE2B30-D1DF-1C4D-B550-59B4ACEC3532}" type="sibTrans" cxnId="{EE9C50F2-1192-2243-A7B3-DADAC07A23B6}">
      <dgm:prSet/>
      <dgm:spPr/>
      <dgm:t>
        <a:bodyPr/>
        <a:lstStyle/>
        <a:p>
          <a:endParaRPr lang="en-US"/>
        </a:p>
      </dgm:t>
    </dgm:pt>
    <dgm:pt modelId="{6344B637-0CAB-BF47-9217-CCA3FF4E3A53}">
      <dgm:prSet/>
      <dgm:spPr/>
      <dgm:t>
        <a:bodyPr/>
        <a:lstStyle/>
        <a:p>
          <a:r>
            <a:rPr lang="en-CA"/>
            <a:t>2025: Assessing Structural Funding Availability Study</a:t>
          </a:r>
        </a:p>
      </dgm:t>
    </dgm:pt>
    <dgm:pt modelId="{33229AE3-1556-BD4E-8AAC-4641D0DED33E}" type="parTrans" cxnId="{5F496574-396C-4D40-961E-6DA97B5E043A}">
      <dgm:prSet/>
      <dgm:spPr/>
      <dgm:t>
        <a:bodyPr/>
        <a:lstStyle/>
        <a:p>
          <a:endParaRPr lang="en-US"/>
        </a:p>
      </dgm:t>
    </dgm:pt>
    <dgm:pt modelId="{85460244-B1B4-204F-90A6-1ECCFBB61D95}" type="sibTrans" cxnId="{5F496574-396C-4D40-961E-6DA97B5E043A}">
      <dgm:prSet/>
      <dgm:spPr/>
      <dgm:t>
        <a:bodyPr/>
        <a:lstStyle/>
        <a:p>
          <a:endParaRPr lang="en-US"/>
        </a:p>
      </dgm:t>
    </dgm:pt>
    <dgm:pt modelId="{7C11AD64-38A2-2142-A25F-844BED6B107F}">
      <dgm:prSet/>
      <dgm:spPr/>
      <dgm:t>
        <a:bodyPr/>
        <a:lstStyle/>
        <a:p>
          <a:r>
            <a:rPr lang="en-CA"/>
            <a:t>AFN: PSE Policy Context</a:t>
          </a:r>
        </a:p>
      </dgm:t>
    </dgm:pt>
    <dgm:pt modelId="{7D2D81F7-6BC8-B54F-93DB-954D6CD28D94}" type="parTrans" cxnId="{BF4CE4C7-66F6-6949-BFFD-320440E8B287}">
      <dgm:prSet/>
      <dgm:spPr/>
      <dgm:t>
        <a:bodyPr/>
        <a:lstStyle/>
        <a:p>
          <a:endParaRPr lang="en-US"/>
        </a:p>
      </dgm:t>
    </dgm:pt>
    <dgm:pt modelId="{9F112278-A224-0549-80AE-6C95580DBEFB}" type="sibTrans" cxnId="{BF4CE4C7-66F6-6949-BFFD-320440E8B287}">
      <dgm:prSet/>
      <dgm:spPr/>
      <dgm:t>
        <a:bodyPr/>
        <a:lstStyle/>
        <a:p>
          <a:endParaRPr lang="en-US"/>
        </a:p>
      </dgm:t>
    </dgm:pt>
    <dgm:pt modelId="{9A63F74E-0699-C44A-8A05-0E57B95C9E75}">
      <dgm:prSet/>
      <dgm:spPr/>
      <dgm:t>
        <a:bodyPr/>
        <a:lstStyle/>
        <a:p>
          <a:r>
            <a:rPr lang="en-CA"/>
            <a:t>Discussion: Role of Adequately Funded FNIs</a:t>
          </a:r>
        </a:p>
      </dgm:t>
    </dgm:pt>
    <dgm:pt modelId="{2D99F4E1-B309-FB4F-B45F-44B04A3B6E6E}" type="parTrans" cxnId="{320E5D48-2344-114D-A5C1-C2DD7B01B78E}">
      <dgm:prSet/>
      <dgm:spPr/>
      <dgm:t>
        <a:bodyPr/>
        <a:lstStyle/>
        <a:p>
          <a:endParaRPr lang="en-US"/>
        </a:p>
      </dgm:t>
    </dgm:pt>
    <dgm:pt modelId="{E8BABD46-ABA3-0343-8F62-92BA0B360A89}" type="sibTrans" cxnId="{320E5D48-2344-114D-A5C1-C2DD7B01B78E}">
      <dgm:prSet/>
      <dgm:spPr/>
      <dgm:t>
        <a:bodyPr/>
        <a:lstStyle/>
        <a:p>
          <a:endParaRPr lang="en-US"/>
        </a:p>
      </dgm:t>
    </dgm:pt>
    <dgm:pt modelId="{F3FA3635-B4A9-B546-8C89-BA1AD2E98AB2}" type="pres">
      <dgm:prSet presAssocID="{258F64FA-30F4-AA4B-B743-2D1292E4A688}" presName="linear" presStyleCnt="0">
        <dgm:presLayoutVars>
          <dgm:animLvl val="lvl"/>
          <dgm:resizeHandles val="exact"/>
        </dgm:presLayoutVars>
      </dgm:prSet>
      <dgm:spPr/>
    </dgm:pt>
    <dgm:pt modelId="{6EF62C8D-A197-5444-88F1-0E58F9C83294}" type="pres">
      <dgm:prSet presAssocID="{6DCA7EB6-4487-244D-8038-03A667EDCAB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4041BB-2E56-6A4C-959D-EB7D786B9D9E}" type="pres">
      <dgm:prSet presAssocID="{C2B3C1BC-5899-884C-8EB3-67D2F491BAF5}" presName="spacer" presStyleCnt="0"/>
      <dgm:spPr/>
    </dgm:pt>
    <dgm:pt modelId="{E0BFE06D-686B-9D48-BDB7-84AA333610C8}" type="pres">
      <dgm:prSet presAssocID="{909589EB-613E-3742-8986-15D54E7CA1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84092E-5EC7-4D44-8A47-9DBCCB90D022}" type="pres">
      <dgm:prSet presAssocID="{F614ABEB-AC9F-8E43-B41D-B166BBE066AF}" presName="spacer" presStyleCnt="0"/>
      <dgm:spPr/>
    </dgm:pt>
    <dgm:pt modelId="{B1860C8A-74D7-7244-969F-353D9535BA71}" type="pres">
      <dgm:prSet presAssocID="{DDDB64BC-1978-AA4E-A347-10CFCCF3A7A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8DEE58A-B35A-EB42-A959-863FCD374F3C}" type="pres">
      <dgm:prSet presAssocID="{F0AE2B30-D1DF-1C4D-B550-59B4ACEC3532}" presName="spacer" presStyleCnt="0"/>
      <dgm:spPr/>
    </dgm:pt>
    <dgm:pt modelId="{7EB531BE-7C09-244D-8BC4-123499F856C8}" type="pres">
      <dgm:prSet presAssocID="{6344B637-0CAB-BF47-9217-CCA3FF4E3A5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1BD57E4-BFBE-D143-BCF8-9E10DFD5D882}" type="pres">
      <dgm:prSet presAssocID="{85460244-B1B4-204F-90A6-1ECCFBB61D95}" presName="spacer" presStyleCnt="0"/>
      <dgm:spPr/>
    </dgm:pt>
    <dgm:pt modelId="{B1B8F7C6-F180-1744-BE5E-11641CECDB6E}" type="pres">
      <dgm:prSet presAssocID="{7C11AD64-38A2-2142-A25F-844BED6B107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42BDA8-B2DF-AD46-989D-0EB8B92D5097}" type="pres">
      <dgm:prSet presAssocID="{9F112278-A224-0549-80AE-6C95580DBEFB}" presName="spacer" presStyleCnt="0"/>
      <dgm:spPr/>
    </dgm:pt>
    <dgm:pt modelId="{6E8ED996-7F0D-B74F-89E0-285A879B8784}" type="pres">
      <dgm:prSet presAssocID="{9A63F74E-0699-C44A-8A05-0E57B95C9E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9A65608-F0BB-CD40-8EFE-018D2A752252}" type="presOf" srcId="{6344B637-0CAB-BF47-9217-CCA3FF4E3A53}" destId="{7EB531BE-7C09-244D-8BC4-123499F856C8}" srcOrd="0" destOrd="0" presId="urn:microsoft.com/office/officeart/2005/8/layout/vList2"/>
    <dgm:cxn modelId="{F8B6DA33-9F76-944C-8219-041B9E59CD97}" type="presOf" srcId="{7C11AD64-38A2-2142-A25F-844BED6B107F}" destId="{B1B8F7C6-F180-1744-BE5E-11641CECDB6E}" srcOrd="0" destOrd="0" presId="urn:microsoft.com/office/officeart/2005/8/layout/vList2"/>
    <dgm:cxn modelId="{320E5D48-2344-114D-A5C1-C2DD7B01B78E}" srcId="{258F64FA-30F4-AA4B-B743-2D1292E4A688}" destId="{9A63F74E-0699-C44A-8A05-0E57B95C9E75}" srcOrd="5" destOrd="0" parTransId="{2D99F4E1-B309-FB4F-B45F-44B04A3B6E6E}" sibTransId="{E8BABD46-ABA3-0343-8F62-92BA0B360A89}"/>
    <dgm:cxn modelId="{DF3A744A-77B1-DA4F-B771-B575C4CFC207}" type="presOf" srcId="{DDDB64BC-1978-AA4E-A347-10CFCCF3A7AB}" destId="{B1860C8A-74D7-7244-969F-353D9535BA71}" srcOrd="0" destOrd="0" presId="urn:microsoft.com/office/officeart/2005/8/layout/vList2"/>
    <dgm:cxn modelId="{CC65E562-DE11-DB45-B2C3-DC3121589F9F}" type="presOf" srcId="{9A63F74E-0699-C44A-8A05-0E57B95C9E75}" destId="{6E8ED996-7F0D-B74F-89E0-285A879B8784}" srcOrd="0" destOrd="0" presId="urn:microsoft.com/office/officeart/2005/8/layout/vList2"/>
    <dgm:cxn modelId="{5F496574-396C-4D40-961E-6DA97B5E043A}" srcId="{258F64FA-30F4-AA4B-B743-2D1292E4A688}" destId="{6344B637-0CAB-BF47-9217-CCA3FF4E3A53}" srcOrd="3" destOrd="0" parTransId="{33229AE3-1556-BD4E-8AAC-4641D0DED33E}" sibTransId="{85460244-B1B4-204F-90A6-1ECCFBB61D95}"/>
    <dgm:cxn modelId="{D4D7D88B-CEC7-2F4F-A136-9725D2328CA1}" type="presOf" srcId="{6DCA7EB6-4487-244D-8038-03A667EDCAB5}" destId="{6EF62C8D-A197-5444-88F1-0E58F9C83294}" srcOrd="0" destOrd="0" presId="urn:microsoft.com/office/officeart/2005/8/layout/vList2"/>
    <dgm:cxn modelId="{BBD99494-027D-5042-845B-D2DEE4BB1873}" type="presOf" srcId="{909589EB-613E-3742-8986-15D54E7CA191}" destId="{E0BFE06D-686B-9D48-BDB7-84AA333610C8}" srcOrd="0" destOrd="0" presId="urn:microsoft.com/office/officeart/2005/8/layout/vList2"/>
    <dgm:cxn modelId="{0A66F9B5-622A-744E-B317-43F598D6D80C}" srcId="{258F64FA-30F4-AA4B-B743-2D1292E4A688}" destId="{909589EB-613E-3742-8986-15D54E7CA191}" srcOrd="1" destOrd="0" parTransId="{1CAF2B69-4044-ED4F-BEB6-6D0B41F14D20}" sibTransId="{F614ABEB-AC9F-8E43-B41D-B166BBE066AF}"/>
    <dgm:cxn modelId="{BE354BBC-31D6-2140-A3AB-A68E694A85B0}" srcId="{258F64FA-30F4-AA4B-B743-2D1292E4A688}" destId="{6DCA7EB6-4487-244D-8038-03A667EDCAB5}" srcOrd="0" destOrd="0" parTransId="{9719A31F-447D-8A42-8002-C7553F0E6D0B}" sibTransId="{C2B3C1BC-5899-884C-8EB3-67D2F491BAF5}"/>
    <dgm:cxn modelId="{BF4CE4C7-66F6-6949-BFFD-320440E8B287}" srcId="{258F64FA-30F4-AA4B-B743-2D1292E4A688}" destId="{7C11AD64-38A2-2142-A25F-844BED6B107F}" srcOrd="4" destOrd="0" parTransId="{7D2D81F7-6BC8-B54F-93DB-954D6CD28D94}" sibTransId="{9F112278-A224-0549-80AE-6C95580DBEFB}"/>
    <dgm:cxn modelId="{A44128E9-B0E1-864A-9CE1-B9AEA58C79C6}" type="presOf" srcId="{258F64FA-30F4-AA4B-B743-2D1292E4A688}" destId="{F3FA3635-B4A9-B546-8C89-BA1AD2E98AB2}" srcOrd="0" destOrd="0" presId="urn:microsoft.com/office/officeart/2005/8/layout/vList2"/>
    <dgm:cxn modelId="{EE9C50F2-1192-2243-A7B3-DADAC07A23B6}" srcId="{258F64FA-30F4-AA4B-B743-2D1292E4A688}" destId="{DDDB64BC-1978-AA4E-A347-10CFCCF3A7AB}" srcOrd="2" destOrd="0" parTransId="{20474A33-7D02-F94A-9774-664FEC65643F}" sibTransId="{F0AE2B30-D1DF-1C4D-B550-59B4ACEC3532}"/>
    <dgm:cxn modelId="{4678C983-924B-6747-B7DD-C75A6B277530}" type="presParOf" srcId="{F3FA3635-B4A9-B546-8C89-BA1AD2E98AB2}" destId="{6EF62C8D-A197-5444-88F1-0E58F9C83294}" srcOrd="0" destOrd="0" presId="urn:microsoft.com/office/officeart/2005/8/layout/vList2"/>
    <dgm:cxn modelId="{397C5B73-44DE-4F4D-98CD-242F39FB5F57}" type="presParOf" srcId="{F3FA3635-B4A9-B546-8C89-BA1AD2E98AB2}" destId="{F54041BB-2E56-6A4C-959D-EB7D786B9D9E}" srcOrd="1" destOrd="0" presId="urn:microsoft.com/office/officeart/2005/8/layout/vList2"/>
    <dgm:cxn modelId="{A48F0A29-46C5-A54B-9D4E-0C1ADF23AD75}" type="presParOf" srcId="{F3FA3635-B4A9-B546-8C89-BA1AD2E98AB2}" destId="{E0BFE06D-686B-9D48-BDB7-84AA333610C8}" srcOrd="2" destOrd="0" presId="urn:microsoft.com/office/officeart/2005/8/layout/vList2"/>
    <dgm:cxn modelId="{F4624D20-98ED-BF42-8B04-A0E4B201C144}" type="presParOf" srcId="{F3FA3635-B4A9-B546-8C89-BA1AD2E98AB2}" destId="{6A84092E-5EC7-4D44-8A47-9DBCCB90D022}" srcOrd="3" destOrd="0" presId="urn:microsoft.com/office/officeart/2005/8/layout/vList2"/>
    <dgm:cxn modelId="{8D6976BA-55C4-B140-BA08-8B5836392F99}" type="presParOf" srcId="{F3FA3635-B4A9-B546-8C89-BA1AD2E98AB2}" destId="{B1860C8A-74D7-7244-969F-353D9535BA71}" srcOrd="4" destOrd="0" presId="urn:microsoft.com/office/officeart/2005/8/layout/vList2"/>
    <dgm:cxn modelId="{4D05F04A-19A6-634C-BD01-EA10C6ACDAAF}" type="presParOf" srcId="{F3FA3635-B4A9-B546-8C89-BA1AD2E98AB2}" destId="{08DEE58A-B35A-EB42-A959-863FCD374F3C}" srcOrd="5" destOrd="0" presId="urn:microsoft.com/office/officeart/2005/8/layout/vList2"/>
    <dgm:cxn modelId="{5A7C250F-4043-304C-A341-149F74B9542F}" type="presParOf" srcId="{F3FA3635-B4A9-B546-8C89-BA1AD2E98AB2}" destId="{7EB531BE-7C09-244D-8BC4-123499F856C8}" srcOrd="6" destOrd="0" presId="urn:microsoft.com/office/officeart/2005/8/layout/vList2"/>
    <dgm:cxn modelId="{90807FF4-D6F6-A147-B700-43A6740BBF1F}" type="presParOf" srcId="{F3FA3635-B4A9-B546-8C89-BA1AD2E98AB2}" destId="{81BD57E4-BFBE-D143-BCF8-9E10DFD5D882}" srcOrd="7" destOrd="0" presId="urn:microsoft.com/office/officeart/2005/8/layout/vList2"/>
    <dgm:cxn modelId="{8ACB36D3-16F5-7E4A-BA72-0184B34AEC96}" type="presParOf" srcId="{F3FA3635-B4A9-B546-8C89-BA1AD2E98AB2}" destId="{B1B8F7C6-F180-1744-BE5E-11641CECDB6E}" srcOrd="8" destOrd="0" presId="urn:microsoft.com/office/officeart/2005/8/layout/vList2"/>
    <dgm:cxn modelId="{2667877B-CD54-5847-BC4F-DD75F57731FD}" type="presParOf" srcId="{F3FA3635-B4A9-B546-8C89-BA1AD2E98AB2}" destId="{B442BDA8-B2DF-AD46-989D-0EB8B92D5097}" srcOrd="9" destOrd="0" presId="urn:microsoft.com/office/officeart/2005/8/layout/vList2"/>
    <dgm:cxn modelId="{FCA464EB-1501-8346-82FD-82C229173904}" type="presParOf" srcId="{F3FA3635-B4A9-B546-8C89-BA1AD2E98AB2}" destId="{6E8ED996-7F0D-B74F-89E0-285A879B878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085D2A-5A83-D040-94D1-416136EC0066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BCA28F0-DC05-314B-8B28-AAFDCA2B6CF5}">
      <dgm:prSet/>
      <dgm:spPr/>
      <dgm:t>
        <a:bodyPr/>
        <a:lstStyle/>
        <a:p>
          <a:r>
            <a:rPr lang="en-US">
              <a:latin typeface="Franklin Gothic Book" panose="020B0503020102020204" pitchFamily="34" charset="0"/>
            </a:rPr>
            <a:t>Both result from FNI advocacy and co-creation with provincial governments</a:t>
          </a:r>
          <a:endParaRPr lang="en-CA">
            <a:latin typeface="Franklin Gothic Book" panose="020B0503020102020204" pitchFamily="34" charset="0"/>
          </a:endParaRPr>
        </a:p>
      </dgm:t>
    </dgm:pt>
    <dgm:pt modelId="{1C22518B-8CB3-6247-8AAE-6A77AF3D87D0}" type="parTrans" cxnId="{CE5AD4F5-D39C-764D-A66F-705670631716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D5BFABFF-9E49-5144-B0C0-9B0BE542F502}" type="sibTrans" cxnId="{CE5AD4F5-D39C-764D-A66F-705670631716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E5B587B3-D0AA-D245-B7D8-8477A6D2BD4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Franklin Gothic Book" panose="020B0503020102020204" pitchFamily="34" charset="0"/>
            </a:rPr>
            <a:t>Other provinces may provide funding through programs (not legislated)</a:t>
          </a:r>
          <a:endParaRPr lang="en-CA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C5FE48F2-42C7-0842-A01A-4CE4DFDCD50A}" type="parTrans" cxnId="{554588A8-15A1-D745-9027-2A1464E1D1C1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85B5042C-72FF-9C43-BBF9-E13438724072}" type="sibTrans" cxnId="{554588A8-15A1-D745-9027-2A1464E1D1C1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DFA43E89-2E74-CF49-AE34-D2B178C9D38D}" type="pres">
      <dgm:prSet presAssocID="{2A085D2A-5A83-D040-94D1-416136EC0066}" presName="linear" presStyleCnt="0">
        <dgm:presLayoutVars>
          <dgm:animLvl val="lvl"/>
          <dgm:resizeHandles val="exact"/>
        </dgm:presLayoutVars>
      </dgm:prSet>
      <dgm:spPr/>
    </dgm:pt>
    <dgm:pt modelId="{8F3691B4-5FDA-F048-9BAD-23EAB7D22400}" type="pres">
      <dgm:prSet presAssocID="{2BCA28F0-DC05-314B-8B28-AAFDCA2B6C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E18FDE-FA52-7245-B415-63629D50D258}" type="pres">
      <dgm:prSet presAssocID="{D5BFABFF-9E49-5144-B0C0-9B0BE542F502}" presName="spacer" presStyleCnt="0"/>
      <dgm:spPr/>
    </dgm:pt>
    <dgm:pt modelId="{6F48C71F-1454-EA40-960C-92B7AF3E3A1A}" type="pres">
      <dgm:prSet presAssocID="{E5B587B3-D0AA-D245-B7D8-8477A6D2BD4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5CB16F-360E-5D43-8F45-EE6E31B3A2AE}" type="presOf" srcId="{E5B587B3-D0AA-D245-B7D8-8477A6D2BD48}" destId="{6F48C71F-1454-EA40-960C-92B7AF3E3A1A}" srcOrd="0" destOrd="0" presId="urn:microsoft.com/office/officeart/2005/8/layout/vList2"/>
    <dgm:cxn modelId="{15DE6692-6BAB-A64A-9DDC-599BD930CB46}" type="presOf" srcId="{2BCA28F0-DC05-314B-8B28-AAFDCA2B6CF5}" destId="{8F3691B4-5FDA-F048-9BAD-23EAB7D22400}" srcOrd="0" destOrd="0" presId="urn:microsoft.com/office/officeart/2005/8/layout/vList2"/>
    <dgm:cxn modelId="{554588A8-15A1-D745-9027-2A1464E1D1C1}" srcId="{2A085D2A-5A83-D040-94D1-416136EC0066}" destId="{E5B587B3-D0AA-D245-B7D8-8477A6D2BD48}" srcOrd="1" destOrd="0" parTransId="{C5FE48F2-42C7-0842-A01A-4CE4DFDCD50A}" sibTransId="{85B5042C-72FF-9C43-BBF9-E13438724072}"/>
    <dgm:cxn modelId="{FEBE92C5-11C0-EB4A-B3F7-9C1EC1176559}" type="presOf" srcId="{2A085D2A-5A83-D040-94D1-416136EC0066}" destId="{DFA43E89-2E74-CF49-AE34-D2B178C9D38D}" srcOrd="0" destOrd="0" presId="urn:microsoft.com/office/officeart/2005/8/layout/vList2"/>
    <dgm:cxn modelId="{CE5AD4F5-D39C-764D-A66F-705670631716}" srcId="{2A085D2A-5A83-D040-94D1-416136EC0066}" destId="{2BCA28F0-DC05-314B-8B28-AAFDCA2B6CF5}" srcOrd="0" destOrd="0" parTransId="{1C22518B-8CB3-6247-8AAE-6A77AF3D87D0}" sibTransId="{D5BFABFF-9E49-5144-B0C0-9B0BE542F502}"/>
    <dgm:cxn modelId="{95071259-9FF2-3A42-8E4C-2329DF874011}" type="presParOf" srcId="{DFA43E89-2E74-CF49-AE34-D2B178C9D38D}" destId="{8F3691B4-5FDA-F048-9BAD-23EAB7D22400}" srcOrd="0" destOrd="0" presId="urn:microsoft.com/office/officeart/2005/8/layout/vList2"/>
    <dgm:cxn modelId="{516B5D2A-0C11-6D41-919B-EE7280900495}" type="presParOf" srcId="{DFA43E89-2E74-CF49-AE34-D2B178C9D38D}" destId="{B8E18FDE-FA52-7245-B415-63629D50D258}" srcOrd="1" destOrd="0" presId="urn:microsoft.com/office/officeart/2005/8/layout/vList2"/>
    <dgm:cxn modelId="{D223E916-9FCF-4949-9FF8-9106B971C1D2}" type="presParOf" srcId="{DFA43E89-2E74-CF49-AE34-D2B178C9D38D}" destId="{6F48C71F-1454-EA40-960C-92B7AF3E3A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Bottom line on FNI funding</a:t>
          </a:r>
          <a:endParaRPr lang="en-CA" sz="23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 sz="2300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 sz="2300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ScaleY="66789" custLinFactNeighborX="-538" custLinFactNeighborY="-31580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D87A39-3ABD-C641-9334-342361417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FE8A2-FBA3-FF47-BC84-00A1DB1E2DD7}" type="pres">
      <dgm:prSet presAssocID="{53D87A39-3ABD-C641-9334-342361417A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8F29D-107C-E942-B0B9-9C211A9B291B}" type="presOf" srcId="{53D87A39-3ABD-C641-9334-342361417A6E}" destId="{919FE8A2-FBA3-FF47-BC84-00A1DB1E2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Institutions Costing (2018</a:t>
          </a:r>
          <a:r>
            <a:rPr lang="en-US" sz="2400" b="1" dirty="0"/>
            <a:t>)</a:t>
          </a:r>
          <a:endParaRPr lang="en-CA" sz="24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LinFactNeighborX="-1458" custLinFactNeighborY="-60249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Institutions Costing (2018) Continued</a:t>
          </a:r>
          <a:endParaRPr lang="en-CA" sz="23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ScaleY="77051" custLinFactY="-1318" custLinFactNeighborX="54490" custLinFactNeighborY="-100000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E6C9B-CBB7-CD40-9173-4ACBD0FEB3F0}" type="doc">
      <dgm:prSet loTypeId="urn:microsoft.com/office/officeart/2005/8/layout/process4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556411B-4139-C246-B710-2B9AC520C83D}">
      <dgm:prSet custT="1"/>
      <dgm:spPr/>
      <dgm:t>
        <a:bodyPr/>
        <a:lstStyle/>
        <a:p>
          <a:r>
            <a:rPr lang="en-CA" sz="1800" b="1" dirty="0">
              <a:solidFill>
                <a:schemeClr val="tx1"/>
              </a:solidFill>
            </a:rPr>
            <a:t>Costing model</a:t>
          </a:r>
          <a:r>
            <a:rPr lang="en-CA" sz="1800" dirty="0">
              <a:solidFill>
                <a:schemeClr val="tx1"/>
              </a:solidFill>
            </a:rPr>
            <a:t>: Based on four weighted variables: 1) </a:t>
          </a:r>
          <a:r>
            <a:rPr lang="en-CA" sz="1800" b="0" dirty="0">
              <a:solidFill>
                <a:schemeClr val="tx1"/>
              </a:solidFill>
            </a:rPr>
            <a:t>research mission, 2) program offerings, 3) institutional size, 4) rural/remote status</a:t>
          </a:r>
          <a:r>
            <a:rPr lang="en-CA" sz="1800" b="1" dirty="0">
              <a:solidFill>
                <a:schemeClr val="tx1"/>
              </a:solidFill>
            </a:rPr>
            <a:t> + </a:t>
          </a:r>
          <a:r>
            <a:rPr lang="en-CA" sz="1800" dirty="0">
              <a:solidFill>
                <a:schemeClr val="tx1"/>
              </a:solidFill>
            </a:rPr>
            <a:t>unique cost elements for FNIs</a:t>
          </a:r>
          <a:endParaRPr lang="en-CA" sz="1800" b="1" dirty="0">
            <a:solidFill>
              <a:schemeClr val="tx1"/>
            </a:solidFill>
          </a:endParaRPr>
        </a:p>
      </dgm:t>
    </dgm:pt>
    <dgm:pt modelId="{6350A1AB-E2C5-C543-BC84-098FAAF71076}" type="parTrans" cxnId="{CE6360DA-FDD3-F94F-B73B-A0770F529FDF}">
      <dgm:prSet/>
      <dgm:spPr/>
      <dgm:t>
        <a:bodyPr/>
        <a:lstStyle/>
        <a:p>
          <a:endParaRPr lang="en-US" sz="1800"/>
        </a:p>
      </dgm:t>
    </dgm:pt>
    <dgm:pt modelId="{E4FC0937-29B4-0F46-98BA-454390618F29}" type="sibTrans" cxnId="{CE6360DA-FDD3-F94F-B73B-A0770F529FDF}">
      <dgm:prSet/>
      <dgm:spPr/>
      <dgm:t>
        <a:bodyPr/>
        <a:lstStyle/>
        <a:p>
          <a:endParaRPr lang="en-US" sz="1800"/>
        </a:p>
      </dgm:t>
    </dgm:pt>
    <dgm:pt modelId="{6B0C8161-B40C-5B4F-B255-54B2A019D3DF}">
      <dgm:prSet custT="1"/>
      <dgm:spPr/>
      <dgm:t>
        <a:bodyPr/>
        <a:lstStyle/>
        <a:p>
          <a:r>
            <a:rPr lang="en-CA" sz="1800" b="1"/>
            <a:t>Results: </a:t>
          </a:r>
          <a:r>
            <a:rPr lang="en-CA" sz="1800" b="0"/>
            <a:t>Projected a</a:t>
          </a:r>
          <a:r>
            <a:rPr lang="en-CA" sz="1800"/>
            <a:t>nnual operating cost of roughly $22,000 - $67,600 ($2018) per FTE for FNIs with differing missions, programs, size, and location</a:t>
          </a:r>
        </a:p>
      </dgm:t>
    </dgm:pt>
    <dgm:pt modelId="{4FC0F912-E3CC-0A47-AA01-1A9288787623}" type="parTrans" cxnId="{F01093D8-1F33-6F46-8704-A05172AE21BA}">
      <dgm:prSet/>
      <dgm:spPr/>
      <dgm:t>
        <a:bodyPr/>
        <a:lstStyle/>
        <a:p>
          <a:endParaRPr lang="en-US" sz="1800"/>
        </a:p>
      </dgm:t>
    </dgm:pt>
    <dgm:pt modelId="{C8511D33-1CCA-0749-A721-207F73F2E787}" type="sibTrans" cxnId="{F01093D8-1F33-6F46-8704-A05172AE21BA}">
      <dgm:prSet/>
      <dgm:spPr/>
      <dgm:t>
        <a:bodyPr/>
        <a:lstStyle/>
        <a:p>
          <a:endParaRPr lang="en-US" sz="1800"/>
        </a:p>
      </dgm:t>
    </dgm:pt>
    <dgm:pt modelId="{80265930-EC1E-964F-92E4-9F69D78F6E8D}">
      <dgm:prSet custT="1"/>
      <dgm:spPr/>
      <dgm:t>
        <a:bodyPr/>
        <a:lstStyle/>
        <a:p>
          <a:r>
            <a:rPr lang="en-CA" sz="1800" b="1"/>
            <a:t>However</a:t>
          </a:r>
          <a:r>
            <a:rPr lang="en-CA" sz="1800"/>
            <a:t>: “With limited exceptions, existing funding sources for FNIs are not intended to support on-going institutional sustainability, but rather to support specific and time-limited program delivery.”</a:t>
          </a:r>
        </a:p>
      </dgm:t>
    </dgm:pt>
    <dgm:pt modelId="{1FAFA849-9A39-7C47-802D-BD2B11B10A51}" type="parTrans" cxnId="{532E60E7-6C2F-F44F-9EB1-BF7218DAF520}">
      <dgm:prSet/>
      <dgm:spPr/>
      <dgm:t>
        <a:bodyPr/>
        <a:lstStyle/>
        <a:p>
          <a:endParaRPr lang="en-US" sz="1800"/>
        </a:p>
      </dgm:t>
    </dgm:pt>
    <dgm:pt modelId="{F4E376BD-C0B4-2541-A40C-B601E8905BB4}" type="sibTrans" cxnId="{532E60E7-6C2F-F44F-9EB1-BF7218DAF520}">
      <dgm:prSet/>
      <dgm:spPr/>
      <dgm:t>
        <a:bodyPr/>
        <a:lstStyle/>
        <a:p>
          <a:endParaRPr lang="en-US" sz="1800"/>
        </a:p>
      </dgm:t>
    </dgm:pt>
    <dgm:pt modelId="{95D1D05A-658B-7E48-AA26-9115C8A89433}">
      <dgm:prSet custT="1"/>
      <dgm:spPr/>
      <dgm:t>
        <a:bodyPr/>
        <a:lstStyle/>
        <a:p>
          <a:r>
            <a:rPr lang="en-CA" sz="1800"/>
            <a:t>Findings remains broadly applicable seven years later</a:t>
          </a:r>
        </a:p>
      </dgm:t>
    </dgm:pt>
    <dgm:pt modelId="{7924E845-4B95-644A-9CAB-81161E1A0D00}" type="parTrans" cxnId="{3881E7A4-CB65-0841-A96A-42CA8D3ADC45}">
      <dgm:prSet/>
      <dgm:spPr/>
      <dgm:t>
        <a:bodyPr/>
        <a:lstStyle/>
        <a:p>
          <a:endParaRPr lang="en-US" sz="1800"/>
        </a:p>
      </dgm:t>
    </dgm:pt>
    <dgm:pt modelId="{E57F0899-02A9-4448-918E-C66AE342C4F0}" type="sibTrans" cxnId="{3881E7A4-CB65-0841-A96A-42CA8D3ADC45}">
      <dgm:prSet/>
      <dgm:spPr/>
      <dgm:t>
        <a:bodyPr/>
        <a:lstStyle/>
        <a:p>
          <a:endParaRPr lang="en-US" sz="1800"/>
        </a:p>
      </dgm:t>
    </dgm:pt>
    <dgm:pt modelId="{FD27A32D-163C-564D-8B73-EDF494ABF05C}" type="pres">
      <dgm:prSet presAssocID="{1CAE6C9B-CBB7-CD40-9173-4ACBD0FEB3F0}" presName="Name0" presStyleCnt="0">
        <dgm:presLayoutVars>
          <dgm:dir/>
          <dgm:animLvl val="lvl"/>
          <dgm:resizeHandles val="exact"/>
        </dgm:presLayoutVars>
      </dgm:prSet>
      <dgm:spPr/>
    </dgm:pt>
    <dgm:pt modelId="{EC17AF54-B5CF-A24E-8D5B-524486C7083E}" type="pres">
      <dgm:prSet presAssocID="{95D1D05A-658B-7E48-AA26-9115C8A89433}" presName="boxAndChildren" presStyleCnt="0"/>
      <dgm:spPr/>
    </dgm:pt>
    <dgm:pt modelId="{F6120A56-B7AD-3A42-A216-1645C7ACA018}" type="pres">
      <dgm:prSet presAssocID="{95D1D05A-658B-7E48-AA26-9115C8A89433}" presName="parentTextBox" presStyleLbl="node1" presStyleIdx="0" presStyleCnt="4"/>
      <dgm:spPr/>
    </dgm:pt>
    <dgm:pt modelId="{C15D07A1-BEA2-9846-9302-8EFCC9C3225A}" type="pres">
      <dgm:prSet presAssocID="{F4E376BD-C0B4-2541-A40C-B601E8905BB4}" presName="sp" presStyleCnt="0"/>
      <dgm:spPr/>
    </dgm:pt>
    <dgm:pt modelId="{709E7349-CAB8-A04F-81A1-4EFEB6718C29}" type="pres">
      <dgm:prSet presAssocID="{80265930-EC1E-964F-92E4-9F69D78F6E8D}" presName="arrowAndChildren" presStyleCnt="0"/>
      <dgm:spPr/>
    </dgm:pt>
    <dgm:pt modelId="{BD1069A7-AB53-574C-918F-34208AA1BC3D}" type="pres">
      <dgm:prSet presAssocID="{80265930-EC1E-964F-92E4-9F69D78F6E8D}" presName="parentTextArrow" presStyleLbl="node1" presStyleIdx="1" presStyleCnt="4"/>
      <dgm:spPr/>
    </dgm:pt>
    <dgm:pt modelId="{5EC61822-91DE-664A-A63E-5D8C36F74474}" type="pres">
      <dgm:prSet presAssocID="{C8511D33-1CCA-0749-A721-207F73F2E787}" presName="sp" presStyleCnt="0"/>
      <dgm:spPr/>
    </dgm:pt>
    <dgm:pt modelId="{C9970622-6086-A544-95C7-B2D8DD725B01}" type="pres">
      <dgm:prSet presAssocID="{6B0C8161-B40C-5B4F-B255-54B2A019D3DF}" presName="arrowAndChildren" presStyleCnt="0"/>
      <dgm:spPr/>
    </dgm:pt>
    <dgm:pt modelId="{5E1D028D-7B6B-BC4B-BAD9-E9AB377A6EB2}" type="pres">
      <dgm:prSet presAssocID="{6B0C8161-B40C-5B4F-B255-54B2A019D3DF}" presName="parentTextArrow" presStyleLbl="node1" presStyleIdx="2" presStyleCnt="4"/>
      <dgm:spPr/>
    </dgm:pt>
    <dgm:pt modelId="{DD3C1050-827A-6543-9CD3-16DDD9BC0403}" type="pres">
      <dgm:prSet presAssocID="{E4FC0937-29B4-0F46-98BA-454390618F29}" presName="sp" presStyleCnt="0"/>
      <dgm:spPr/>
    </dgm:pt>
    <dgm:pt modelId="{78436D24-12FC-9849-A444-983E78FB7637}" type="pres">
      <dgm:prSet presAssocID="{7556411B-4139-C246-B710-2B9AC520C83D}" presName="arrowAndChildren" presStyleCnt="0"/>
      <dgm:spPr/>
    </dgm:pt>
    <dgm:pt modelId="{4402AC07-F7B0-B54D-B256-6108288FC63F}" type="pres">
      <dgm:prSet presAssocID="{7556411B-4139-C246-B710-2B9AC520C83D}" presName="parentTextArrow" presStyleLbl="node1" presStyleIdx="3" presStyleCnt="4"/>
      <dgm:spPr/>
    </dgm:pt>
  </dgm:ptLst>
  <dgm:cxnLst>
    <dgm:cxn modelId="{BB19040A-905D-804C-A8BB-D04383EBB3BE}" type="presOf" srcId="{95D1D05A-658B-7E48-AA26-9115C8A89433}" destId="{F6120A56-B7AD-3A42-A216-1645C7ACA018}" srcOrd="0" destOrd="0" presId="urn:microsoft.com/office/officeart/2005/8/layout/process4"/>
    <dgm:cxn modelId="{E8EC9A2F-59D4-0A46-80F4-6BA5878F272C}" type="presOf" srcId="{1CAE6C9B-CBB7-CD40-9173-4ACBD0FEB3F0}" destId="{FD27A32D-163C-564D-8B73-EDF494ABF05C}" srcOrd="0" destOrd="0" presId="urn:microsoft.com/office/officeart/2005/8/layout/process4"/>
    <dgm:cxn modelId="{41F4903D-DBE0-6643-A8C9-9614B61D914E}" type="presOf" srcId="{80265930-EC1E-964F-92E4-9F69D78F6E8D}" destId="{BD1069A7-AB53-574C-918F-34208AA1BC3D}" srcOrd="0" destOrd="0" presId="urn:microsoft.com/office/officeart/2005/8/layout/process4"/>
    <dgm:cxn modelId="{629F8C63-E713-6D48-985C-C1F6EEB57B95}" type="presOf" srcId="{7556411B-4139-C246-B710-2B9AC520C83D}" destId="{4402AC07-F7B0-B54D-B256-6108288FC63F}" srcOrd="0" destOrd="0" presId="urn:microsoft.com/office/officeart/2005/8/layout/process4"/>
    <dgm:cxn modelId="{25234B80-67A5-DB41-9F19-0D4DE138D9D3}" type="presOf" srcId="{6B0C8161-B40C-5B4F-B255-54B2A019D3DF}" destId="{5E1D028D-7B6B-BC4B-BAD9-E9AB377A6EB2}" srcOrd="0" destOrd="0" presId="urn:microsoft.com/office/officeart/2005/8/layout/process4"/>
    <dgm:cxn modelId="{3881E7A4-CB65-0841-A96A-42CA8D3ADC45}" srcId="{1CAE6C9B-CBB7-CD40-9173-4ACBD0FEB3F0}" destId="{95D1D05A-658B-7E48-AA26-9115C8A89433}" srcOrd="3" destOrd="0" parTransId="{7924E845-4B95-644A-9CAB-81161E1A0D00}" sibTransId="{E57F0899-02A9-4448-918E-C66AE342C4F0}"/>
    <dgm:cxn modelId="{F01093D8-1F33-6F46-8704-A05172AE21BA}" srcId="{1CAE6C9B-CBB7-CD40-9173-4ACBD0FEB3F0}" destId="{6B0C8161-B40C-5B4F-B255-54B2A019D3DF}" srcOrd="1" destOrd="0" parTransId="{4FC0F912-E3CC-0A47-AA01-1A9288787623}" sibTransId="{C8511D33-1CCA-0749-A721-207F73F2E787}"/>
    <dgm:cxn modelId="{CE6360DA-FDD3-F94F-B73B-A0770F529FDF}" srcId="{1CAE6C9B-CBB7-CD40-9173-4ACBD0FEB3F0}" destId="{7556411B-4139-C246-B710-2B9AC520C83D}" srcOrd="0" destOrd="0" parTransId="{6350A1AB-E2C5-C543-BC84-098FAAF71076}" sibTransId="{E4FC0937-29B4-0F46-98BA-454390618F29}"/>
    <dgm:cxn modelId="{532E60E7-6C2F-F44F-9EB1-BF7218DAF520}" srcId="{1CAE6C9B-CBB7-CD40-9173-4ACBD0FEB3F0}" destId="{80265930-EC1E-964F-92E4-9F69D78F6E8D}" srcOrd="2" destOrd="0" parTransId="{1FAFA849-9A39-7C47-802D-BD2B11B10A51}" sibTransId="{F4E376BD-C0B4-2541-A40C-B601E8905BB4}"/>
    <dgm:cxn modelId="{F70B46EB-700B-184C-BC6D-6072E98818A1}" type="presParOf" srcId="{FD27A32D-163C-564D-8B73-EDF494ABF05C}" destId="{EC17AF54-B5CF-A24E-8D5B-524486C7083E}" srcOrd="0" destOrd="0" presId="urn:microsoft.com/office/officeart/2005/8/layout/process4"/>
    <dgm:cxn modelId="{45D30C3D-55F5-9946-8DE7-9C485A8456B7}" type="presParOf" srcId="{EC17AF54-B5CF-A24E-8D5B-524486C7083E}" destId="{F6120A56-B7AD-3A42-A216-1645C7ACA018}" srcOrd="0" destOrd="0" presId="urn:microsoft.com/office/officeart/2005/8/layout/process4"/>
    <dgm:cxn modelId="{B844481F-1FC3-3E4B-96C9-CAF19225F025}" type="presParOf" srcId="{FD27A32D-163C-564D-8B73-EDF494ABF05C}" destId="{C15D07A1-BEA2-9846-9302-8EFCC9C3225A}" srcOrd="1" destOrd="0" presId="urn:microsoft.com/office/officeart/2005/8/layout/process4"/>
    <dgm:cxn modelId="{52FF7BA7-77DD-9546-8D49-81A502CEC690}" type="presParOf" srcId="{FD27A32D-163C-564D-8B73-EDF494ABF05C}" destId="{709E7349-CAB8-A04F-81A1-4EFEB6718C29}" srcOrd="2" destOrd="0" presId="urn:microsoft.com/office/officeart/2005/8/layout/process4"/>
    <dgm:cxn modelId="{E918DBBC-33BB-7742-9424-C78DC24FE977}" type="presParOf" srcId="{709E7349-CAB8-A04F-81A1-4EFEB6718C29}" destId="{BD1069A7-AB53-574C-918F-34208AA1BC3D}" srcOrd="0" destOrd="0" presId="urn:microsoft.com/office/officeart/2005/8/layout/process4"/>
    <dgm:cxn modelId="{689B40A7-DB36-4244-83A1-9213C18C7F59}" type="presParOf" srcId="{FD27A32D-163C-564D-8B73-EDF494ABF05C}" destId="{5EC61822-91DE-664A-A63E-5D8C36F74474}" srcOrd="3" destOrd="0" presId="urn:microsoft.com/office/officeart/2005/8/layout/process4"/>
    <dgm:cxn modelId="{78EDF491-071E-A747-97C4-B9042E570A37}" type="presParOf" srcId="{FD27A32D-163C-564D-8B73-EDF494ABF05C}" destId="{C9970622-6086-A544-95C7-B2D8DD725B01}" srcOrd="4" destOrd="0" presId="urn:microsoft.com/office/officeart/2005/8/layout/process4"/>
    <dgm:cxn modelId="{A3243B5B-A87B-674E-89D5-1C4108343145}" type="presParOf" srcId="{C9970622-6086-A544-95C7-B2D8DD725B01}" destId="{5E1D028D-7B6B-BC4B-BAD9-E9AB377A6EB2}" srcOrd="0" destOrd="0" presId="urn:microsoft.com/office/officeart/2005/8/layout/process4"/>
    <dgm:cxn modelId="{EA86E362-E97D-4247-9CDB-09D467D2FE4E}" type="presParOf" srcId="{FD27A32D-163C-564D-8B73-EDF494ABF05C}" destId="{DD3C1050-827A-6543-9CD3-16DDD9BC0403}" srcOrd="5" destOrd="0" presId="urn:microsoft.com/office/officeart/2005/8/layout/process4"/>
    <dgm:cxn modelId="{CDC850EB-A27D-CB46-9323-0E4408C36116}" type="presParOf" srcId="{FD27A32D-163C-564D-8B73-EDF494ABF05C}" destId="{78436D24-12FC-9849-A444-983E78FB7637}" srcOrd="6" destOrd="0" presId="urn:microsoft.com/office/officeart/2005/8/layout/process4"/>
    <dgm:cxn modelId="{E28A00A6-8DB0-D64E-8579-F5E785C7DBCA}" type="presParOf" srcId="{78436D24-12FC-9849-A444-983E78FB7637}" destId="{4402AC07-F7B0-B54D-B256-6108288FC63F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/>
      <dgm:spPr>
        <a:solidFill>
          <a:srgbClr val="4D80A2"/>
        </a:solidFill>
      </dgm:spPr>
      <dgm:t>
        <a:bodyPr/>
        <a:lstStyle/>
        <a:p>
          <a:pPr algn="ctr"/>
          <a:r>
            <a:rPr lang="en-US" b="1" dirty="0"/>
            <a:t>Assessing Structural Funding Availability (2025)</a:t>
          </a:r>
          <a:endParaRPr lang="en-CA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LinFactNeighborY="-1397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Assessing Structural Funding Availability (2025) Continued</a:t>
          </a:r>
          <a:endParaRPr lang="en-CA" sz="23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ScaleY="135656" custLinFactNeighborX="8789" custLinFactNeighborY="-5271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D87A39-3ABD-C641-9334-342361417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FE8A2-FBA3-FF47-BC84-00A1DB1E2DD7}" type="pres">
      <dgm:prSet presAssocID="{53D87A39-3ABD-C641-9334-342361417A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8F29D-107C-E942-B0B9-9C211A9B291B}" type="presOf" srcId="{53D87A39-3ABD-C641-9334-342361417A6E}" destId="{919FE8A2-FBA3-FF47-BC84-00A1DB1E2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D87A39-3ABD-C641-9334-342361417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FE8A2-FBA3-FF47-BC84-00A1DB1E2DD7}" type="pres">
      <dgm:prSet presAssocID="{53D87A39-3ABD-C641-9334-342361417A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8F29D-107C-E942-B0B9-9C211A9B291B}" type="presOf" srcId="{53D87A39-3ABD-C641-9334-342361417A6E}" destId="{919FE8A2-FBA3-FF47-BC84-00A1DB1E2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3200" b="1" dirty="0"/>
            <a:t>About Medow Consulting</a:t>
          </a:r>
          <a:endParaRPr lang="en-CA" sz="32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 sz="1200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 sz="1200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LinFactNeighborY="57636">
        <dgm:presLayoutVars>
          <dgm:chMax val="0"/>
          <dgm:bulletEnabled val="1"/>
        </dgm:presLayoutVars>
      </dgm:prSet>
      <dgm:spPr>
        <a:prstGeom prst="round2DiagRect">
          <a:avLst/>
        </a:prstGeom>
      </dgm:spPr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D87A39-3ABD-C641-9334-342361417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FE8A2-FBA3-FF47-BC84-00A1DB1E2DD7}" type="pres">
      <dgm:prSet presAssocID="{53D87A39-3ABD-C641-9334-342361417A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8F29D-107C-E942-B0B9-9C211A9B291B}" type="presOf" srcId="{53D87A39-3ABD-C641-9334-342361417A6E}" destId="{919FE8A2-FBA3-FF47-BC84-00A1DB1E2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D87A39-3ABD-C641-9334-342361417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9FE8A2-FBA3-FF47-BC84-00A1DB1E2DD7}" type="pres">
      <dgm:prSet presAssocID="{53D87A39-3ABD-C641-9334-342361417A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88F29D-107C-E942-B0B9-9C211A9B291B}" type="presOf" srcId="{53D87A39-3ABD-C641-9334-342361417A6E}" destId="{919FE8A2-FBA3-FF47-BC84-00A1DB1E2D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FNIs at a Glance</a:t>
          </a:r>
          <a:endParaRPr lang="en-CA" sz="23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FA57CF2B-FDB0-DD4F-984B-7C5171273187}" type="pres">
      <dgm:prSet presAssocID="{DFFE487F-03BD-5E4D-99CD-F88622F90929}" presName="Name0" presStyleCnt="0">
        <dgm:presLayoutVars>
          <dgm:dir/>
          <dgm:resizeHandles val="exact"/>
        </dgm:presLayoutVars>
      </dgm:prSet>
      <dgm:spPr/>
    </dgm:pt>
    <dgm:pt modelId="{D60662B7-E86A-1648-80F6-7C4846AF6F74}" type="pres">
      <dgm:prSet presAssocID="{22074A5A-DBF0-3B4C-A63B-DE27D926ADD1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AC68B2F-1DB5-6F47-98D2-70138A526A7D}" type="presOf" srcId="{DFFE487F-03BD-5E4D-99CD-F88622F90929}" destId="{FA57CF2B-FDB0-DD4F-984B-7C5171273187}" srcOrd="0" destOrd="0" presId="urn:microsoft.com/office/officeart/2005/8/layout/hChevron3"/>
    <dgm:cxn modelId="{40318995-345D-544B-BCC4-D66177233C62}" type="presOf" srcId="{22074A5A-DBF0-3B4C-A63B-DE27D926ADD1}" destId="{D60662B7-E86A-1648-80F6-7C4846AF6F74}" srcOrd="0" destOrd="0" presId="urn:microsoft.com/office/officeart/2005/8/layout/hChevron3"/>
    <dgm:cxn modelId="{11DC6A60-00BD-8446-9A87-98C82B728768}" type="presParOf" srcId="{FA57CF2B-FDB0-DD4F-984B-7C5171273187}" destId="{D60662B7-E86A-1648-80F6-7C4846AF6F7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By the Numbers</a:t>
          </a:r>
          <a:endParaRPr lang="en-CA" sz="23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LinFactY="-15034" custLinFactNeighborX="17621" custLinFactNeighborY="-100000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0EEA28-8F12-8443-B9DE-FC2F2B1F95C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43C7F-5B07-EC4E-BA19-2F71B10585FB}">
      <dgm:prSet custT="1"/>
      <dgm:spPr/>
      <dgm:t>
        <a:bodyPr/>
        <a:lstStyle/>
        <a:p>
          <a:r>
            <a:rPr lang="en-US" sz="2400" dirty="0"/>
            <a:t>According to Conference Board of Canada (2020): </a:t>
          </a:r>
          <a:endParaRPr lang="en-CA" sz="2400" dirty="0"/>
        </a:p>
      </dgm:t>
    </dgm:pt>
    <dgm:pt modelId="{8D6DEC1D-40A0-7843-8F21-F4D12E967ADB}" type="parTrans" cxnId="{EF84C1D7-F496-454B-BEA1-0095074031F2}">
      <dgm:prSet/>
      <dgm:spPr/>
      <dgm:t>
        <a:bodyPr/>
        <a:lstStyle/>
        <a:p>
          <a:endParaRPr lang="en-US"/>
        </a:p>
      </dgm:t>
    </dgm:pt>
    <dgm:pt modelId="{84CD5F00-CB13-4448-9816-6479CA34D727}" type="sibTrans" cxnId="{EF84C1D7-F496-454B-BEA1-0095074031F2}">
      <dgm:prSet/>
      <dgm:spPr/>
      <dgm:t>
        <a:bodyPr/>
        <a:lstStyle/>
        <a:p>
          <a:endParaRPr lang="en-US"/>
        </a:p>
      </dgm:t>
    </dgm:pt>
    <dgm:pt modelId="{426586FD-1F0A-0F4A-A90F-9E32D5EA8B80}">
      <dgm:prSet/>
      <dgm:spPr/>
      <dgm:t>
        <a:bodyPr/>
        <a:lstStyle/>
        <a:p>
          <a:r>
            <a:rPr lang="en-US" dirty="0"/>
            <a:t>About 80 “Indigenous Institutes” serving around 10,000 students a year</a:t>
          </a:r>
          <a:endParaRPr lang="en-CA" dirty="0"/>
        </a:p>
      </dgm:t>
    </dgm:pt>
    <dgm:pt modelId="{D92544FA-2C0E-C74E-A634-816C6ADBD009}" type="parTrans" cxnId="{B5C26E8A-5E4A-5042-B4A6-0D73454BFAF3}">
      <dgm:prSet/>
      <dgm:spPr/>
      <dgm:t>
        <a:bodyPr/>
        <a:lstStyle/>
        <a:p>
          <a:endParaRPr lang="en-US"/>
        </a:p>
      </dgm:t>
    </dgm:pt>
    <dgm:pt modelId="{5906C266-A215-D54D-B3BC-CA36E0A1DC2A}" type="sibTrans" cxnId="{B5C26E8A-5E4A-5042-B4A6-0D73454BFAF3}">
      <dgm:prSet/>
      <dgm:spPr/>
      <dgm:t>
        <a:bodyPr/>
        <a:lstStyle/>
        <a:p>
          <a:endParaRPr lang="en-US"/>
        </a:p>
      </dgm:t>
    </dgm:pt>
    <dgm:pt modelId="{8C567CD4-96D8-A548-9F41-DD0824C980A3}">
      <dgm:prSet/>
      <dgm:spPr/>
      <dgm:t>
        <a:bodyPr/>
        <a:lstStyle/>
        <a:p>
          <a:r>
            <a:rPr lang="en-US" dirty="0"/>
            <a:t>More than 25 have a two-decade track record or longer</a:t>
          </a:r>
          <a:endParaRPr lang="en-CA" dirty="0"/>
        </a:p>
      </dgm:t>
    </dgm:pt>
    <dgm:pt modelId="{D7CDD109-355E-6646-A9D0-1003BFA15EF6}" type="parTrans" cxnId="{3A752D2C-7CC9-1349-95A0-9B17595D2018}">
      <dgm:prSet/>
      <dgm:spPr/>
      <dgm:t>
        <a:bodyPr/>
        <a:lstStyle/>
        <a:p>
          <a:endParaRPr lang="en-US"/>
        </a:p>
      </dgm:t>
    </dgm:pt>
    <dgm:pt modelId="{70109928-D363-F04C-B6E2-024DF287BFA5}" type="sibTrans" cxnId="{3A752D2C-7CC9-1349-95A0-9B17595D2018}">
      <dgm:prSet/>
      <dgm:spPr/>
      <dgm:t>
        <a:bodyPr/>
        <a:lstStyle/>
        <a:p>
          <a:endParaRPr lang="en-US"/>
        </a:p>
      </dgm:t>
    </dgm:pt>
    <dgm:pt modelId="{CB9684A1-9F08-E748-9952-D1BD36A634A0}">
      <dgm:prSet/>
      <dgm:spPr/>
      <dgm:t>
        <a:bodyPr/>
        <a:lstStyle/>
        <a:p>
          <a:r>
            <a:rPr lang="en-US" dirty="0"/>
            <a:t>Some Institutes serve one community, other serve wide regions with multiple campuses</a:t>
          </a:r>
          <a:endParaRPr lang="en-CA" dirty="0"/>
        </a:p>
      </dgm:t>
    </dgm:pt>
    <dgm:pt modelId="{0CF37560-69C0-764B-8578-84B8EA483893}" type="parTrans" cxnId="{673D3009-DC9A-3F49-8D19-D56C0231EDC2}">
      <dgm:prSet/>
      <dgm:spPr/>
      <dgm:t>
        <a:bodyPr/>
        <a:lstStyle/>
        <a:p>
          <a:endParaRPr lang="en-US"/>
        </a:p>
      </dgm:t>
    </dgm:pt>
    <dgm:pt modelId="{EBBCD861-5CB8-7543-8086-66BDB58D461C}" type="sibTrans" cxnId="{673D3009-DC9A-3F49-8D19-D56C0231EDC2}">
      <dgm:prSet/>
      <dgm:spPr/>
      <dgm:t>
        <a:bodyPr/>
        <a:lstStyle/>
        <a:p>
          <a:endParaRPr lang="en-US"/>
        </a:p>
      </dgm:t>
    </dgm:pt>
    <dgm:pt modelId="{735B77EF-0D66-8A4D-87E0-67D4AB8FF427}" type="pres">
      <dgm:prSet presAssocID="{E90EEA28-8F12-8443-B9DE-FC2F2B1F95C5}" presName="linear" presStyleCnt="0">
        <dgm:presLayoutVars>
          <dgm:dir/>
          <dgm:animLvl val="lvl"/>
          <dgm:resizeHandles val="exact"/>
        </dgm:presLayoutVars>
      </dgm:prSet>
      <dgm:spPr/>
    </dgm:pt>
    <dgm:pt modelId="{D6DC30AF-0AA2-B24F-955A-7C3F4CD7446D}" type="pres">
      <dgm:prSet presAssocID="{09143C7F-5B07-EC4E-BA19-2F71B10585FB}" presName="parentLin" presStyleCnt="0"/>
      <dgm:spPr/>
    </dgm:pt>
    <dgm:pt modelId="{C94B9CC7-AF2A-BD4F-A75B-0F328E745BB6}" type="pres">
      <dgm:prSet presAssocID="{09143C7F-5B07-EC4E-BA19-2F71B10585FB}" presName="parentLeftMargin" presStyleLbl="node1" presStyleIdx="0" presStyleCnt="1"/>
      <dgm:spPr/>
    </dgm:pt>
    <dgm:pt modelId="{F671EF2C-8CBC-8047-BB0A-EBCB8AB5117A}" type="pres">
      <dgm:prSet presAssocID="{09143C7F-5B07-EC4E-BA19-2F71B10585FB}" presName="parentText" presStyleLbl="node1" presStyleIdx="0" presStyleCnt="1" custScaleX="109952">
        <dgm:presLayoutVars>
          <dgm:chMax val="0"/>
          <dgm:bulletEnabled val="1"/>
        </dgm:presLayoutVars>
      </dgm:prSet>
      <dgm:spPr/>
    </dgm:pt>
    <dgm:pt modelId="{7BD3A60D-E008-B545-A149-AEED001236C5}" type="pres">
      <dgm:prSet presAssocID="{09143C7F-5B07-EC4E-BA19-2F71B10585FB}" presName="negativeSpace" presStyleCnt="0"/>
      <dgm:spPr/>
    </dgm:pt>
    <dgm:pt modelId="{5990775B-B956-FC4D-8F09-25710067305A}" type="pres">
      <dgm:prSet presAssocID="{09143C7F-5B07-EC4E-BA19-2F71B10585F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73D3009-DC9A-3F49-8D19-D56C0231EDC2}" srcId="{09143C7F-5B07-EC4E-BA19-2F71B10585FB}" destId="{CB9684A1-9F08-E748-9952-D1BD36A634A0}" srcOrd="2" destOrd="0" parTransId="{0CF37560-69C0-764B-8578-84B8EA483893}" sibTransId="{EBBCD861-5CB8-7543-8086-66BDB58D461C}"/>
    <dgm:cxn modelId="{2FE35223-F361-1649-89ED-8987178FC3D0}" type="presOf" srcId="{426586FD-1F0A-0F4A-A90F-9E32D5EA8B80}" destId="{5990775B-B956-FC4D-8F09-25710067305A}" srcOrd="0" destOrd="0" presId="urn:microsoft.com/office/officeart/2005/8/layout/list1"/>
    <dgm:cxn modelId="{3A752D2C-7CC9-1349-95A0-9B17595D2018}" srcId="{09143C7F-5B07-EC4E-BA19-2F71B10585FB}" destId="{8C567CD4-96D8-A548-9F41-DD0824C980A3}" srcOrd="1" destOrd="0" parTransId="{D7CDD109-355E-6646-A9D0-1003BFA15EF6}" sibTransId="{70109928-D363-F04C-B6E2-024DF287BFA5}"/>
    <dgm:cxn modelId="{DBAAC455-10A4-4545-9666-EB0A2389AE14}" type="presOf" srcId="{CB9684A1-9F08-E748-9952-D1BD36A634A0}" destId="{5990775B-B956-FC4D-8F09-25710067305A}" srcOrd="0" destOrd="2" presId="urn:microsoft.com/office/officeart/2005/8/layout/list1"/>
    <dgm:cxn modelId="{598B9E6F-77F1-294F-A81B-28DED357C6DD}" type="presOf" srcId="{E90EEA28-8F12-8443-B9DE-FC2F2B1F95C5}" destId="{735B77EF-0D66-8A4D-87E0-67D4AB8FF427}" srcOrd="0" destOrd="0" presId="urn:microsoft.com/office/officeart/2005/8/layout/list1"/>
    <dgm:cxn modelId="{B5C26E8A-5E4A-5042-B4A6-0D73454BFAF3}" srcId="{09143C7F-5B07-EC4E-BA19-2F71B10585FB}" destId="{426586FD-1F0A-0F4A-A90F-9E32D5EA8B80}" srcOrd="0" destOrd="0" parTransId="{D92544FA-2C0E-C74E-A634-816C6ADBD009}" sibTransId="{5906C266-A215-D54D-B3BC-CA36E0A1DC2A}"/>
    <dgm:cxn modelId="{D4780A95-44E3-8347-B127-CDDAC529BC39}" type="presOf" srcId="{8C567CD4-96D8-A548-9F41-DD0824C980A3}" destId="{5990775B-B956-FC4D-8F09-25710067305A}" srcOrd="0" destOrd="1" presId="urn:microsoft.com/office/officeart/2005/8/layout/list1"/>
    <dgm:cxn modelId="{E6CABD99-D2F6-1A45-8320-DCC93DD94779}" type="presOf" srcId="{09143C7F-5B07-EC4E-BA19-2F71B10585FB}" destId="{F671EF2C-8CBC-8047-BB0A-EBCB8AB5117A}" srcOrd="1" destOrd="0" presId="urn:microsoft.com/office/officeart/2005/8/layout/list1"/>
    <dgm:cxn modelId="{56F8F49F-AE30-A344-95CF-2FB62255D844}" type="presOf" srcId="{09143C7F-5B07-EC4E-BA19-2F71B10585FB}" destId="{C94B9CC7-AF2A-BD4F-A75B-0F328E745BB6}" srcOrd="0" destOrd="0" presId="urn:microsoft.com/office/officeart/2005/8/layout/list1"/>
    <dgm:cxn modelId="{EF84C1D7-F496-454B-BEA1-0095074031F2}" srcId="{E90EEA28-8F12-8443-B9DE-FC2F2B1F95C5}" destId="{09143C7F-5B07-EC4E-BA19-2F71B10585FB}" srcOrd="0" destOrd="0" parTransId="{8D6DEC1D-40A0-7843-8F21-F4D12E967ADB}" sibTransId="{84CD5F00-CB13-4448-9816-6479CA34D727}"/>
    <dgm:cxn modelId="{444D0F34-1029-6D47-AFE8-8C0E6042273F}" type="presParOf" srcId="{735B77EF-0D66-8A4D-87E0-67D4AB8FF427}" destId="{D6DC30AF-0AA2-B24F-955A-7C3F4CD7446D}" srcOrd="0" destOrd="0" presId="urn:microsoft.com/office/officeart/2005/8/layout/list1"/>
    <dgm:cxn modelId="{6F07D800-2BB5-904D-8BE7-94707BAFAE5E}" type="presParOf" srcId="{D6DC30AF-0AA2-B24F-955A-7C3F4CD7446D}" destId="{C94B9CC7-AF2A-BD4F-A75B-0F328E745BB6}" srcOrd="0" destOrd="0" presId="urn:microsoft.com/office/officeart/2005/8/layout/list1"/>
    <dgm:cxn modelId="{8847DE8D-1E33-3E41-A03E-B815D9EAE621}" type="presParOf" srcId="{D6DC30AF-0AA2-B24F-955A-7C3F4CD7446D}" destId="{F671EF2C-8CBC-8047-BB0A-EBCB8AB5117A}" srcOrd="1" destOrd="0" presId="urn:microsoft.com/office/officeart/2005/8/layout/list1"/>
    <dgm:cxn modelId="{20B95941-E52B-6B42-8ED5-6ACCAC47E994}" type="presParOf" srcId="{735B77EF-0D66-8A4D-87E0-67D4AB8FF427}" destId="{7BD3A60D-E008-B545-A149-AEED001236C5}" srcOrd="1" destOrd="0" presId="urn:microsoft.com/office/officeart/2005/8/layout/list1"/>
    <dgm:cxn modelId="{B5142A24-CEED-0440-B288-6204D657971A}" type="presParOf" srcId="{735B77EF-0D66-8A4D-87E0-67D4AB8FF427}" destId="{5990775B-B956-FC4D-8F09-25710067305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/>
            <a:t>Relationships to non-First Nations governments and PSE systems</a:t>
          </a:r>
          <a:endParaRPr lang="en-CA" sz="2300" dirty="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LinFactNeighborX="-711" custLinFactNeighborY="-28057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29761B-BF7C-904C-8AF7-E9B904F1F67B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0A9C0-3CCF-DF44-AA7B-F91B048B9919}">
      <dgm:prSet custT="1"/>
      <dgm:spPr>
        <a:solidFill>
          <a:srgbClr val="4D80A2"/>
        </a:solidFill>
      </dgm:spPr>
      <dgm:t>
        <a:bodyPr/>
        <a:lstStyle/>
        <a:p>
          <a:r>
            <a:rPr lang="en-US" sz="1800" dirty="0"/>
            <a:t>Majority of FNIs are independently mandated and operated (may receive federal or provincial funding)</a:t>
          </a:r>
          <a:endParaRPr lang="en-CA" sz="1800" dirty="0"/>
        </a:p>
      </dgm:t>
    </dgm:pt>
    <dgm:pt modelId="{5CF82A2C-1182-2942-8822-9074AF584140}" type="parTrans" cxnId="{884E015B-EED0-7442-939F-5F2B85AF2405}">
      <dgm:prSet/>
      <dgm:spPr/>
      <dgm:t>
        <a:bodyPr/>
        <a:lstStyle/>
        <a:p>
          <a:endParaRPr lang="en-US" sz="1800"/>
        </a:p>
      </dgm:t>
    </dgm:pt>
    <dgm:pt modelId="{57839DA6-F338-C14B-83B2-302E63CC0169}" type="sibTrans" cxnId="{884E015B-EED0-7442-939F-5F2B85AF2405}">
      <dgm:prSet/>
      <dgm:spPr/>
      <dgm:t>
        <a:bodyPr/>
        <a:lstStyle/>
        <a:p>
          <a:endParaRPr lang="en-US" sz="1800"/>
        </a:p>
      </dgm:t>
    </dgm:pt>
    <dgm:pt modelId="{41B45286-1EBD-F746-8677-65EB93AF3FF2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Six Nations Polytechnic (ON)</a:t>
          </a:r>
          <a:endParaRPr lang="en-CA" sz="1800" dirty="0">
            <a:solidFill>
              <a:schemeClr val="tx1"/>
            </a:solidFill>
          </a:endParaRPr>
        </a:p>
      </dgm:t>
    </dgm:pt>
    <dgm:pt modelId="{D9283229-E3CE-444E-8975-479C8FD6A4F5}" type="parTrans" cxnId="{70131817-C9D9-2546-9690-7FD46EAA35E1}">
      <dgm:prSet/>
      <dgm:spPr/>
      <dgm:t>
        <a:bodyPr/>
        <a:lstStyle/>
        <a:p>
          <a:endParaRPr lang="en-US" sz="1800"/>
        </a:p>
      </dgm:t>
    </dgm:pt>
    <dgm:pt modelId="{D4DC174D-B37C-544E-8026-AB60AFB68EF9}" type="sibTrans" cxnId="{70131817-C9D9-2546-9690-7FD46EAA35E1}">
      <dgm:prSet/>
      <dgm:spPr/>
      <dgm:t>
        <a:bodyPr/>
        <a:lstStyle/>
        <a:p>
          <a:endParaRPr lang="en-US" sz="1800"/>
        </a:p>
      </dgm:t>
    </dgm:pt>
    <dgm:pt modelId="{DD8651B4-3E56-3D41-AA1A-4B1601D303A6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Red Crow Community College (AB)</a:t>
          </a:r>
          <a:endParaRPr lang="en-CA" sz="1800" dirty="0">
            <a:solidFill>
              <a:schemeClr val="tx1"/>
            </a:solidFill>
          </a:endParaRPr>
        </a:p>
      </dgm:t>
    </dgm:pt>
    <dgm:pt modelId="{03D0E6DC-12CE-7046-B915-BE1C31E8A709}" type="parTrans" cxnId="{BE91CDC8-C319-5046-85D7-1AFFC428C87E}">
      <dgm:prSet/>
      <dgm:spPr/>
      <dgm:t>
        <a:bodyPr/>
        <a:lstStyle/>
        <a:p>
          <a:endParaRPr lang="en-US" sz="1800"/>
        </a:p>
      </dgm:t>
    </dgm:pt>
    <dgm:pt modelId="{CACB3D85-B667-E244-9243-99A95D4F595A}" type="sibTrans" cxnId="{BE91CDC8-C319-5046-85D7-1AFFC428C87E}">
      <dgm:prSet/>
      <dgm:spPr/>
      <dgm:t>
        <a:bodyPr/>
        <a:lstStyle/>
        <a:p>
          <a:endParaRPr lang="en-US" sz="1800"/>
        </a:p>
      </dgm:t>
    </dgm:pt>
    <dgm:pt modelId="{8B738C67-9BD4-E648-9341-ECAE800503E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CA" sz="1800"/>
            <a:t>A few FNIs are part of provincial PSE systems, funded as public institutions</a:t>
          </a:r>
        </a:p>
      </dgm:t>
    </dgm:pt>
    <dgm:pt modelId="{BD2AB09F-4D2D-C948-8432-5D8D4F5F15B2}" type="parTrans" cxnId="{4010BC25-0B6F-0045-BEFC-7635C719D520}">
      <dgm:prSet/>
      <dgm:spPr/>
      <dgm:t>
        <a:bodyPr/>
        <a:lstStyle/>
        <a:p>
          <a:endParaRPr lang="en-US" sz="1800"/>
        </a:p>
      </dgm:t>
    </dgm:pt>
    <dgm:pt modelId="{C5F12DDE-995A-2A4E-B051-EF8FB862246B}" type="sibTrans" cxnId="{4010BC25-0B6F-0045-BEFC-7635C719D520}">
      <dgm:prSet/>
      <dgm:spPr/>
      <dgm:t>
        <a:bodyPr/>
        <a:lstStyle/>
        <a:p>
          <a:endParaRPr lang="en-US" sz="1800"/>
        </a:p>
      </dgm:t>
    </dgm:pt>
    <dgm:pt modelId="{388B1A16-B220-C54C-82AA-F726F3AAA7D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Nicola Valley Institute of Technology (BC)</a:t>
          </a:r>
          <a:endParaRPr lang="en-CA" sz="1800" dirty="0">
            <a:solidFill>
              <a:schemeClr val="tx1"/>
            </a:solidFill>
          </a:endParaRPr>
        </a:p>
      </dgm:t>
    </dgm:pt>
    <dgm:pt modelId="{F00425A6-1EBB-5849-9820-1F5C26F278CF}" type="parTrans" cxnId="{FCA39CF2-1557-CD4D-B4DE-4110F338FEE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91E7D268-E9A1-A040-8E68-C7AC12B226A4}" type="sibTrans" cxnId="{FCA39CF2-1557-CD4D-B4DE-4110F338FEEE}">
      <dgm:prSet/>
      <dgm:spPr/>
      <dgm:t>
        <a:bodyPr/>
        <a:lstStyle/>
        <a:p>
          <a:endParaRPr lang="en-US" sz="1800"/>
        </a:p>
      </dgm:t>
    </dgm:pt>
    <dgm:pt modelId="{5D399B51-482B-0040-9B91-25FC15BB931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Saskatchewan Indian Institute of Technologies</a:t>
          </a:r>
          <a:r>
            <a:rPr lang="en-CA" sz="180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 (SK)</a:t>
          </a:r>
          <a:endParaRPr lang="en-CA" sz="1800" dirty="0">
            <a:solidFill>
              <a:schemeClr val="tx1"/>
            </a:solidFill>
          </a:endParaRPr>
        </a:p>
      </dgm:t>
    </dgm:pt>
    <dgm:pt modelId="{4BEC3843-E59F-6A48-AE79-9C8CE82BE9ED}" type="parTrans" cxnId="{1BA30340-97A2-C74A-85DC-9CAC87CD711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069F6FD2-4AA6-9545-BB1C-7E7120CA0ED9}" type="sibTrans" cxnId="{1BA30340-97A2-C74A-85DC-9CAC87CD711C}">
      <dgm:prSet/>
      <dgm:spPr/>
      <dgm:t>
        <a:bodyPr/>
        <a:lstStyle/>
        <a:p>
          <a:endParaRPr lang="en-US" sz="1800"/>
        </a:p>
      </dgm:t>
    </dgm:pt>
    <dgm:pt modelId="{1EF3D8E9-3702-3A4B-8231-5EE1752E40A1}">
      <dgm:prSet custT="1"/>
      <dgm:spPr>
        <a:solidFill>
          <a:schemeClr val="accent6">
            <a:lumMod val="75000"/>
            <a:alpha val="43137"/>
          </a:schemeClr>
        </a:solidFill>
      </dgm:spPr>
      <dgm:t>
        <a:bodyPr/>
        <a:lstStyle/>
        <a:p>
          <a:r>
            <a:rPr lang="en-US" sz="1800" dirty="0"/>
            <a:t>One FNI receives annual federal operating funding</a:t>
          </a:r>
          <a:endParaRPr lang="en-CA" sz="1800" dirty="0"/>
        </a:p>
      </dgm:t>
    </dgm:pt>
    <dgm:pt modelId="{AAF9745B-C248-4748-960E-F219EE535A20}" type="parTrans" cxnId="{BD2FFB5A-6ED0-874D-BB0A-3A7E0D6312CC}">
      <dgm:prSet/>
      <dgm:spPr/>
      <dgm:t>
        <a:bodyPr/>
        <a:lstStyle/>
        <a:p>
          <a:endParaRPr lang="en-US" sz="1800"/>
        </a:p>
      </dgm:t>
    </dgm:pt>
    <dgm:pt modelId="{FE0A05C9-3FAD-6848-9435-9ACE479029E4}" type="sibTrans" cxnId="{BD2FFB5A-6ED0-874D-BB0A-3A7E0D6312CC}">
      <dgm:prSet/>
      <dgm:spPr/>
      <dgm:t>
        <a:bodyPr/>
        <a:lstStyle/>
        <a:p>
          <a:endParaRPr lang="en-US" sz="1800"/>
        </a:p>
      </dgm:t>
    </dgm:pt>
    <dgm:pt modelId="{09F49587-8A43-C24F-866A-58E4F497FEE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First Nations University of Canada (SK)</a:t>
          </a:r>
          <a:endParaRPr lang="en-CA" sz="1800" dirty="0">
            <a:solidFill>
              <a:schemeClr val="tx1"/>
            </a:solidFill>
          </a:endParaRPr>
        </a:p>
      </dgm:t>
    </dgm:pt>
    <dgm:pt modelId="{9DCA4799-6DE0-BC4C-91B6-F86E5C3FF8E9}" type="parTrans" cxnId="{3D44AB07-1D90-324D-B724-164F019865E2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800"/>
        </a:p>
      </dgm:t>
    </dgm:pt>
    <dgm:pt modelId="{0FD8A867-7F0B-F84C-BACF-520867891445}" type="sibTrans" cxnId="{3D44AB07-1D90-324D-B724-164F019865E2}">
      <dgm:prSet/>
      <dgm:spPr/>
      <dgm:t>
        <a:bodyPr/>
        <a:lstStyle/>
        <a:p>
          <a:endParaRPr lang="en-US" sz="1800"/>
        </a:p>
      </dgm:t>
    </dgm:pt>
    <dgm:pt modelId="{DF046F1B-7A06-9C49-95C7-1D7A5A967843}" type="pres">
      <dgm:prSet presAssocID="{D429761B-BF7C-904C-8AF7-E9B904F1F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E6BAEC-B9E8-8F4E-9386-163E16054010}" type="pres">
      <dgm:prSet presAssocID="{D860A9C0-3CCF-DF44-AA7B-F91B048B9919}" presName="hierRoot1" presStyleCnt="0">
        <dgm:presLayoutVars>
          <dgm:hierBranch val="init"/>
        </dgm:presLayoutVars>
      </dgm:prSet>
      <dgm:spPr/>
    </dgm:pt>
    <dgm:pt modelId="{C42C7849-0A33-0344-A5EB-7FA6E03782E6}" type="pres">
      <dgm:prSet presAssocID="{D860A9C0-3CCF-DF44-AA7B-F91B048B9919}" presName="rootComposite1" presStyleCnt="0"/>
      <dgm:spPr/>
    </dgm:pt>
    <dgm:pt modelId="{EBD4F072-1901-5249-9F2D-F9401356F0E1}" type="pres">
      <dgm:prSet presAssocID="{D860A9C0-3CCF-DF44-AA7B-F91B048B9919}" presName="rootText1" presStyleLbl="node0" presStyleIdx="0" presStyleCnt="3" custScaleX="221537" custScaleY="186366">
        <dgm:presLayoutVars>
          <dgm:chPref val="3"/>
        </dgm:presLayoutVars>
      </dgm:prSet>
      <dgm:spPr>
        <a:prstGeom prst="round2DiagRect">
          <a:avLst/>
        </a:prstGeom>
      </dgm:spPr>
    </dgm:pt>
    <dgm:pt modelId="{4005763C-9DE5-3D4E-B096-EF5A5BF19388}" type="pres">
      <dgm:prSet presAssocID="{D860A9C0-3CCF-DF44-AA7B-F91B048B9919}" presName="rootConnector1" presStyleLbl="node1" presStyleIdx="0" presStyleCnt="0"/>
      <dgm:spPr/>
    </dgm:pt>
    <dgm:pt modelId="{5B010D37-05F7-2D48-8FDE-59AB67B314C1}" type="pres">
      <dgm:prSet presAssocID="{D860A9C0-3CCF-DF44-AA7B-F91B048B9919}" presName="hierChild2" presStyleCnt="0"/>
      <dgm:spPr/>
    </dgm:pt>
    <dgm:pt modelId="{6811E13B-5B55-0D41-955F-C660D298DF93}" type="pres">
      <dgm:prSet presAssocID="{D9283229-E3CE-444E-8975-479C8FD6A4F5}" presName="Name37" presStyleLbl="parChTrans1D2" presStyleIdx="0" presStyleCnt="5"/>
      <dgm:spPr/>
    </dgm:pt>
    <dgm:pt modelId="{EFCF88A5-9BCD-3444-8800-E90A1B5F8226}" type="pres">
      <dgm:prSet presAssocID="{41B45286-1EBD-F746-8677-65EB93AF3FF2}" presName="hierRoot2" presStyleCnt="0">
        <dgm:presLayoutVars>
          <dgm:hierBranch val="init"/>
        </dgm:presLayoutVars>
      </dgm:prSet>
      <dgm:spPr/>
    </dgm:pt>
    <dgm:pt modelId="{22D71B4D-A42B-DB44-93D2-F9B0EA85BBAF}" type="pres">
      <dgm:prSet presAssocID="{41B45286-1EBD-F746-8677-65EB93AF3FF2}" presName="rootComposite" presStyleCnt="0"/>
      <dgm:spPr/>
    </dgm:pt>
    <dgm:pt modelId="{7DE63E5A-1655-4240-A3FC-C15D105E4843}" type="pres">
      <dgm:prSet presAssocID="{41B45286-1EBD-F746-8677-65EB93AF3FF2}" presName="rootText" presStyleLbl="node2" presStyleIdx="0" presStyleCnt="5" custScaleX="118452" custScaleY="173673">
        <dgm:presLayoutVars>
          <dgm:chPref val="3"/>
        </dgm:presLayoutVars>
      </dgm:prSet>
      <dgm:spPr>
        <a:prstGeom prst="round2DiagRect">
          <a:avLst/>
        </a:prstGeom>
      </dgm:spPr>
    </dgm:pt>
    <dgm:pt modelId="{E62BA00B-5836-5C42-884A-43F5DEE04416}" type="pres">
      <dgm:prSet presAssocID="{41B45286-1EBD-F746-8677-65EB93AF3FF2}" presName="rootConnector" presStyleLbl="node2" presStyleIdx="0" presStyleCnt="5"/>
      <dgm:spPr/>
    </dgm:pt>
    <dgm:pt modelId="{151D1CA0-47E2-EE46-8EC6-C0E8CF92E5B1}" type="pres">
      <dgm:prSet presAssocID="{41B45286-1EBD-F746-8677-65EB93AF3FF2}" presName="hierChild4" presStyleCnt="0"/>
      <dgm:spPr/>
    </dgm:pt>
    <dgm:pt modelId="{FA08E3A6-14BB-1044-B641-DFD938AC28B5}" type="pres">
      <dgm:prSet presAssocID="{41B45286-1EBD-F746-8677-65EB93AF3FF2}" presName="hierChild5" presStyleCnt="0"/>
      <dgm:spPr/>
    </dgm:pt>
    <dgm:pt modelId="{A9CA9012-1F75-BF4A-8821-3B06999F390A}" type="pres">
      <dgm:prSet presAssocID="{03D0E6DC-12CE-7046-B915-BE1C31E8A709}" presName="Name37" presStyleLbl="parChTrans1D2" presStyleIdx="1" presStyleCnt="5"/>
      <dgm:spPr/>
    </dgm:pt>
    <dgm:pt modelId="{A70764E8-0BB8-1348-80C4-A362392CD095}" type="pres">
      <dgm:prSet presAssocID="{DD8651B4-3E56-3D41-AA1A-4B1601D303A6}" presName="hierRoot2" presStyleCnt="0">
        <dgm:presLayoutVars>
          <dgm:hierBranch val="init"/>
        </dgm:presLayoutVars>
      </dgm:prSet>
      <dgm:spPr/>
    </dgm:pt>
    <dgm:pt modelId="{B0B1CE26-4A91-9146-98BB-610E4AB82965}" type="pres">
      <dgm:prSet presAssocID="{DD8651B4-3E56-3D41-AA1A-4B1601D303A6}" presName="rootComposite" presStyleCnt="0"/>
      <dgm:spPr/>
    </dgm:pt>
    <dgm:pt modelId="{7F2DF649-F09A-484F-880B-9AD0721C3FA3}" type="pres">
      <dgm:prSet presAssocID="{DD8651B4-3E56-3D41-AA1A-4B1601D303A6}" presName="rootText" presStyleLbl="node2" presStyleIdx="1" presStyleCnt="5" custScaleX="115298" custScaleY="172260">
        <dgm:presLayoutVars>
          <dgm:chPref val="3"/>
        </dgm:presLayoutVars>
      </dgm:prSet>
      <dgm:spPr>
        <a:prstGeom prst="round2DiagRect">
          <a:avLst/>
        </a:prstGeom>
      </dgm:spPr>
    </dgm:pt>
    <dgm:pt modelId="{F6421D7C-8C51-E441-A894-07148AA57EBB}" type="pres">
      <dgm:prSet presAssocID="{DD8651B4-3E56-3D41-AA1A-4B1601D303A6}" presName="rootConnector" presStyleLbl="node2" presStyleIdx="1" presStyleCnt="5"/>
      <dgm:spPr/>
    </dgm:pt>
    <dgm:pt modelId="{519BA92C-20F9-924A-A6F2-030B294CFF5B}" type="pres">
      <dgm:prSet presAssocID="{DD8651B4-3E56-3D41-AA1A-4B1601D303A6}" presName="hierChild4" presStyleCnt="0"/>
      <dgm:spPr/>
    </dgm:pt>
    <dgm:pt modelId="{BBA213BA-6866-0C4A-B751-1A7E248FAFEE}" type="pres">
      <dgm:prSet presAssocID="{DD8651B4-3E56-3D41-AA1A-4B1601D303A6}" presName="hierChild5" presStyleCnt="0"/>
      <dgm:spPr/>
    </dgm:pt>
    <dgm:pt modelId="{601D1506-6732-0449-887A-7331957C5A05}" type="pres">
      <dgm:prSet presAssocID="{D860A9C0-3CCF-DF44-AA7B-F91B048B9919}" presName="hierChild3" presStyleCnt="0"/>
      <dgm:spPr/>
    </dgm:pt>
    <dgm:pt modelId="{982D9539-8ECA-5A4A-8456-90EA75921F55}" type="pres">
      <dgm:prSet presAssocID="{8B738C67-9BD4-E648-9341-ECAE800503E7}" presName="hierRoot1" presStyleCnt="0">
        <dgm:presLayoutVars>
          <dgm:hierBranch val="init"/>
        </dgm:presLayoutVars>
      </dgm:prSet>
      <dgm:spPr/>
    </dgm:pt>
    <dgm:pt modelId="{05264F1C-649B-2645-805C-9F5E5C67AFAD}" type="pres">
      <dgm:prSet presAssocID="{8B738C67-9BD4-E648-9341-ECAE800503E7}" presName="rootComposite1" presStyleCnt="0"/>
      <dgm:spPr/>
    </dgm:pt>
    <dgm:pt modelId="{E0477C57-0A66-5448-A7C9-9B83B1B3AA07}" type="pres">
      <dgm:prSet presAssocID="{8B738C67-9BD4-E648-9341-ECAE800503E7}" presName="rootText1" presStyleLbl="node0" presStyleIdx="1" presStyleCnt="3" custScaleX="244072" custScaleY="204997" custLinFactNeighborX="-9571" custLinFactNeighborY="-2127">
        <dgm:presLayoutVars>
          <dgm:chPref val="3"/>
        </dgm:presLayoutVars>
      </dgm:prSet>
      <dgm:spPr>
        <a:prstGeom prst="round2DiagRect">
          <a:avLst/>
        </a:prstGeom>
      </dgm:spPr>
    </dgm:pt>
    <dgm:pt modelId="{A8B325FA-541E-CF4C-805B-99197999043B}" type="pres">
      <dgm:prSet presAssocID="{8B738C67-9BD4-E648-9341-ECAE800503E7}" presName="rootConnector1" presStyleLbl="node1" presStyleIdx="0" presStyleCnt="0"/>
      <dgm:spPr/>
    </dgm:pt>
    <dgm:pt modelId="{AE813E2F-B243-D247-AF5D-E26B2B80CDF1}" type="pres">
      <dgm:prSet presAssocID="{8B738C67-9BD4-E648-9341-ECAE800503E7}" presName="hierChild2" presStyleCnt="0"/>
      <dgm:spPr/>
    </dgm:pt>
    <dgm:pt modelId="{E6855B75-C945-A547-99C3-FC648B5DE5F0}" type="pres">
      <dgm:prSet presAssocID="{F00425A6-1EBB-5849-9820-1F5C26F278CF}" presName="Name37" presStyleLbl="parChTrans1D2" presStyleIdx="2" presStyleCnt="5"/>
      <dgm:spPr/>
    </dgm:pt>
    <dgm:pt modelId="{322D44E1-1416-EF47-9A07-78BF776BAA12}" type="pres">
      <dgm:prSet presAssocID="{388B1A16-B220-C54C-82AA-F726F3AAA7D7}" presName="hierRoot2" presStyleCnt="0">
        <dgm:presLayoutVars>
          <dgm:hierBranch val="init"/>
        </dgm:presLayoutVars>
      </dgm:prSet>
      <dgm:spPr/>
    </dgm:pt>
    <dgm:pt modelId="{1DCB81EC-6689-9140-B582-49D96CC87C9F}" type="pres">
      <dgm:prSet presAssocID="{388B1A16-B220-C54C-82AA-F726F3AAA7D7}" presName="rootComposite" presStyleCnt="0"/>
      <dgm:spPr/>
    </dgm:pt>
    <dgm:pt modelId="{B5D5A8E6-BBFE-3A46-8457-3CF96B7C6904}" type="pres">
      <dgm:prSet presAssocID="{388B1A16-B220-C54C-82AA-F726F3AAA7D7}" presName="rootText" presStyleLbl="node2" presStyleIdx="2" presStyleCnt="5" custScaleX="112528" custScaleY="191831">
        <dgm:presLayoutVars>
          <dgm:chPref val="3"/>
        </dgm:presLayoutVars>
      </dgm:prSet>
      <dgm:spPr>
        <a:prstGeom prst="round2DiagRect">
          <a:avLst/>
        </a:prstGeom>
      </dgm:spPr>
    </dgm:pt>
    <dgm:pt modelId="{56C4800E-E093-FE45-BB68-3C88EAE42DA8}" type="pres">
      <dgm:prSet presAssocID="{388B1A16-B220-C54C-82AA-F726F3AAA7D7}" presName="rootConnector" presStyleLbl="node2" presStyleIdx="2" presStyleCnt="5"/>
      <dgm:spPr/>
    </dgm:pt>
    <dgm:pt modelId="{9475221A-671D-4A4A-A762-C49D335CF594}" type="pres">
      <dgm:prSet presAssocID="{388B1A16-B220-C54C-82AA-F726F3AAA7D7}" presName="hierChild4" presStyleCnt="0"/>
      <dgm:spPr/>
    </dgm:pt>
    <dgm:pt modelId="{9953E0B6-DE6D-EA40-BABB-08190CF72346}" type="pres">
      <dgm:prSet presAssocID="{388B1A16-B220-C54C-82AA-F726F3AAA7D7}" presName="hierChild5" presStyleCnt="0"/>
      <dgm:spPr/>
    </dgm:pt>
    <dgm:pt modelId="{A919B122-966D-2C4D-8DAC-1DF905D5C864}" type="pres">
      <dgm:prSet presAssocID="{4BEC3843-E59F-6A48-AE79-9C8CE82BE9ED}" presName="Name37" presStyleLbl="parChTrans1D2" presStyleIdx="3" presStyleCnt="5"/>
      <dgm:spPr/>
    </dgm:pt>
    <dgm:pt modelId="{5128D3CD-9439-5C48-8FF1-27EF4EC6FF51}" type="pres">
      <dgm:prSet presAssocID="{5D399B51-482B-0040-9B91-25FC15BB931A}" presName="hierRoot2" presStyleCnt="0">
        <dgm:presLayoutVars>
          <dgm:hierBranch val="init"/>
        </dgm:presLayoutVars>
      </dgm:prSet>
      <dgm:spPr/>
    </dgm:pt>
    <dgm:pt modelId="{C785920E-45DC-A84C-8A98-C8147F8CD562}" type="pres">
      <dgm:prSet presAssocID="{5D399B51-482B-0040-9B91-25FC15BB931A}" presName="rootComposite" presStyleCnt="0"/>
      <dgm:spPr/>
    </dgm:pt>
    <dgm:pt modelId="{4A6FFEC8-4A63-5D40-8F60-915E6437F981}" type="pres">
      <dgm:prSet presAssocID="{5D399B51-482B-0040-9B91-25FC15BB931A}" presName="rootText" presStyleLbl="node2" presStyleIdx="3" presStyleCnt="5" custScaleX="122457" custScaleY="177416">
        <dgm:presLayoutVars>
          <dgm:chPref val="3"/>
        </dgm:presLayoutVars>
      </dgm:prSet>
      <dgm:spPr>
        <a:prstGeom prst="round2DiagRect">
          <a:avLst/>
        </a:prstGeom>
      </dgm:spPr>
    </dgm:pt>
    <dgm:pt modelId="{EBA47E07-0A31-2A44-8841-DCCAB57F0033}" type="pres">
      <dgm:prSet presAssocID="{5D399B51-482B-0040-9B91-25FC15BB931A}" presName="rootConnector" presStyleLbl="node2" presStyleIdx="3" presStyleCnt="5"/>
      <dgm:spPr/>
    </dgm:pt>
    <dgm:pt modelId="{EF2A07A3-32D6-E546-ACD3-6A054821FEAB}" type="pres">
      <dgm:prSet presAssocID="{5D399B51-482B-0040-9B91-25FC15BB931A}" presName="hierChild4" presStyleCnt="0"/>
      <dgm:spPr/>
    </dgm:pt>
    <dgm:pt modelId="{F2A222D8-7577-534A-A4D7-20552E7E4B9F}" type="pres">
      <dgm:prSet presAssocID="{5D399B51-482B-0040-9B91-25FC15BB931A}" presName="hierChild5" presStyleCnt="0"/>
      <dgm:spPr/>
    </dgm:pt>
    <dgm:pt modelId="{0881DDA4-DECD-7446-8622-D89190C793DC}" type="pres">
      <dgm:prSet presAssocID="{8B738C67-9BD4-E648-9341-ECAE800503E7}" presName="hierChild3" presStyleCnt="0"/>
      <dgm:spPr/>
    </dgm:pt>
    <dgm:pt modelId="{678896A3-7EC4-5141-9FF7-CD4BF07D66CB}" type="pres">
      <dgm:prSet presAssocID="{1EF3D8E9-3702-3A4B-8231-5EE1752E40A1}" presName="hierRoot1" presStyleCnt="0">
        <dgm:presLayoutVars>
          <dgm:hierBranch val="init"/>
        </dgm:presLayoutVars>
      </dgm:prSet>
      <dgm:spPr/>
    </dgm:pt>
    <dgm:pt modelId="{BE4A3E0B-7D22-AA45-BF10-BD32FE4FA3C7}" type="pres">
      <dgm:prSet presAssocID="{1EF3D8E9-3702-3A4B-8231-5EE1752E40A1}" presName="rootComposite1" presStyleCnt="0"/>
      <dgm:spPr/>
    </dgm:pt>
    <dgm:pt modelId="{6ABDC7D9-837D-9040-84D7-B52BD72D8524}" type="pres">
      <dgm:prSet presAssocID="{1EF3D8E9-3702-3A4B-8231-5EE1752E40A1}" presName="rootText1" presStyleLbl="node0" presStyleIdx="2" presStyleCnt="3" custScaleX="205399" custScaleY="167288">
        <dgm:presLayoutVars>
          <dgm:chPref val="3"/>
        </dgm:presLayoutVars>
      </dgm:prSet>
      <dgm:spPr>
        <a:prstGeom prst="round2DiagRect">
          <a:avLst/>
        </a:prstGeom>
      </dgm:spPr>
    </dgm:pt>
    <dgm:pt modelId="{207788EE-FB74-464B-8C81-FDA49CF227CC}" type="pres">
      <dgm:prSet presAssocID="{1EF3D8E9-3702-3A4B-8231-5EE1752E40A1}" presName="rootConnector1" presStyleLbl="node1" presStyleIdx="0" presStyleCnt="0"/>
      <dgm:spPr/>
    </dgm:pt>
    <dgm:pt modelId="{6F49288B-EF77-6245-BC03-DABABC80BA21}" type="pres">
      <dgm:prSet presAssocID="{1EF3D8E9-3702-3A4B-8231-5EE1752E40A1}" presName="hierChild2" presStyleCnt="0"/>
      <dgm:spPr/>
    </dgm:pt>
    <dgm:pt modelId="{DBA84BBD-0715-1F44-B735-438745F7633C}" type="pres">
      <dgm:prSet presAssocID="{9DCA4799-6DE0-BC4C-91B6-F86E5C3FF8E9}" presName="Name37" presStyleLbl="parChTrans1D2" presStyleIdx="4" presStyleCnt="5"/>
      <dgm:spPr/>
    </dgm:pt>
    <dgm:pt modelId="{A2269973-B7EA-EF46-B12C-24B992BCAD5C}" type="pres">
      <dgm:prSet presAssocID="{09F49587-8A43-C24F-866A-58E4F497FEEB}" presName="hierRoot2" presStyleCnt="0">
        <dgm:presLayoutVars>
          <dgm:hierBranch val="init"/>
        </dgm:presLayoutVars>
      </dgm:prSet>
      <dgm:spPr/>
    </dgm:pt>
    <dgm:pt modelId="{5CACD6AB-F8FF-EB40-ACBF-E1A2089650F2}" type="pres">
      <dgm:prSet presAssocID="{09F49587-8A43-C24F-866A-58E4F497FEEB}" presName="rootComposite" presStyleCnt="0"/>
      <dgm:spPr/>
    </dgm:pt>
    <dgm:pt modelId="{BAFA71FC-9969-8045-A032-D410F0E01762}" type="pres">
      <dgm:prSet presAssocID="{09F49587-8A43-C24F-866A-58E4F497FEEB}" presName="rootText" presStyleLbl="node2" presStyleIdx="4" presStyleCnt="5" custScaleX="124671" custScaleY="140984">
        <dgm:presLayoutVars>
          <dgm:chPref val="3"/>
        </dgm:presLayoutVars>
      </dgm:prSet>
      <dgm:spPr>
        <a:prstGeom prst="round2DiagRect">
          <a:avLst/>
        </a:prstGeom>
      </dgm:spPr>
    </dgm:pt>
    <dgm:pt modelId="{DB425476-19A9-5741-9D9E-E0CAF2D0A063}" type="pres">
      <dgm:prSet presAssocID="{09F49587-8A43-C24F-866A-58E4F497FEEB}" presName="rootConnector" presStyleLbl="node2" presStyleIdx="4" presStyleCnt="5"/>
      <dgm:spPr/>
    </dgm:pt>
    <dgm:pt modelId="{C0BA6F96-C523-044A-9B2D-840AD726A075}" type="pres">
      <dgm:prSet presAssocID="{09F49587-8A43-C24F-866A-58E4F497FEEB}" presName="hierChild4" presStyleCnt="0"/>
      <dgm:spPr/>
    </dgm:pt>
    <dgm:pt modelId="{5F82DC05-F69B-2746-ABB5-C11C6648F227}" type="pres">
      <dgm:prSet presAssocID="{09F49587-8A43-C24F-866A-58E4F497FEEB}" presName="hierChild5" presStyleCnt="0"/>
      <dgm:spPr/>
    </dgm:pt>
    <dgm:pt modelId="{719F35F5-E45C-8A48-8317-C57B8B921E36}" type="pres">
      <dgm:prSet presAssocID="{1EF3D8E9-3702-3A4B-8231-5EE1752E40A1}" presName="hierChild3" presStyleCnt="0"/>
      <dgm:spPr/>
    </dgm:pt>
  </dgm:ptLst>
  <dgm:cxnLst>
    <dgm:cxn modelId="{98A2F304-9BE4-2446-8A0C-B0A9D1CDF66D}" type="presOf" srcId="{03D0E6DC-12CE-7046-B915-BE1C31E8A709}" destId="{A9CA9012-1F75-BF4A-8821-3B06999F390A}" srcOrd="0" destOrd="0" presId="urn:microsoft.com/office/officeart/2005/8/layout/orgChart1"/>
    <dgm:cxn modelId="{3D44AB07-1D90-324D-B724-164F019865E2}" srcId="{1EF3D8E9-3702-3A4B-8231-5EE1752E40A1}" destId="{09F49587-8A43-C24F-866A-58E4F497FEEB}" srcOrd="0" destOrd="0" parTransId="{9DCA4799-6DE0-BC4C-91B6-F86E5C3FF8E9}" sibTransId="{0FD8A867-7F0B-F84C-BACF-520867891445}"/>
    <dgm:cxn modelId="{DA67070E-2FE1-0E48-A4C2-318F9F840E61}" type="presOf" srcId="{5D399B51-482B-0040-9B91-25FC15BB931A}" destId="{4A6FFEC8-4A63-5D40-8F60-915E6437F981}" srcOrd="0" destOrd="0" presId="urn:microsoft.com/office/officeart/2005/8/layout/orgChart1"/>
    <dgm:cxn modelId="{70131817-C9D9-2546-9690-7FD46EAA35E1}" srcId="{D860A9C0-3CCF-DF44-AA7B-F91B048B9919}" destId="{41B45286-1EBD-F746-8677-65EB93AF3FF2}" srcOrd="0" destOrd="0" parTransId="{D9283229-E3CE-444E-8975-479C8FD6A4F5}" sibTransId="{D4DC174D-B37C-544E-8026-AB60AFB68EF9}"/>
    <dgm:cxn modelId="{4DD0EE17-E0E2-C44A-A887-F6B2BB84875A}" type="presOf" srcId="{1EF3D8E9-3702-3A4B-8231-5EE1752E40A1}" destId="{207788EE-FB74-464B-8C81-FDA49CF227CC}" srcOrd="1" destOrd="0" presId="urn:microsoft.com/office/officeart/2005/8/layout/orgChart1"/>
    <dgm:cxn modelId="{4010BC25-0B6F-0045-BEFC-7635C719D520}" srcId="{D429761B-BF7C-904C-8AF7-E9B904F1F67B}" destId="{8B738C67-9BD4-E648-9341-ECAE800503E7}" srcOrd="1" destOrd="0" parTransId="{BD2AB09F-4D2D-C948-8432-5D8D4F5F15B2}" sibTransId="{C5F12DDE-995A-2A4E-B051-EF8FB862246B}"/>
    <dgm:cxn modelId="{FAB90031-A250-8545-9700-4CE73B8E9C09}" type="presOf" srcId="{41B45286-1EBD-F746-8677-65EB93AF3FF2}" destId="{E62BA00B-5836-5C42-884A-43F5DEE04416}" srcOrd="1" destOrd="0" presId="urn:microsoft.com/office/officeart/2005/8/layout/orgChart1"/>
    <dgm:cxn modelId="{D65C6835-0BE8-2540-8559-531EE6CE41B7}" type="presOf" srcId="{41B45286-1EBD-F746-8677-65EB93AF3FF2}" destId="{7DE63E5A-1655-4240-A3FC-C15D105E4843}" srcOrd="0" destOrd="0" presId="urn:microsoft.com/office/officeart/2005/8/layout/orgChart1"/>
    <dgm:cxn modelId="{1BA30340-97A2-C74A-85DC-9CAC87CD711C}" srcId="{8B738C67-9BD4-E648-9341-ECAE800503E7}" destId="{5D399B51-482B-0040-9B91-25FC15BB931A}" srcOrd="1" destOrd="0" parTransId="{4BEC3843-E59F-6A48-AE79-9C8CE82BE9ED}" sibTransId="{069F6FD2-4AA6-9545-BB1C-7E7120CA0ED9}"/>
    <dgm:cxn modelId="{BD2FFB5A-6ED0-874D-BB0A-3A7E0D6312CC}" srcId="{D429761B-BF7C-904C-8AF7-E9B904F1F67B}" destId="{1EF3D8E9-3702-3A4B-8231-5EE1752E40A1}" srcOrd="2" destOrd="0" parTransId="{AAF9745B-C248-4748-960E-F219EE535A20}" sibTransId="{FE0A05C9-3FAD-6848-9435-9ACE479029E4}"/>
    <dgm:cxn modelId="{884E015B-EED0-7442-939F-5F2B85AF2405}" srcId="{D429761B-BF7C-904C-8AF7-E9B904F1F67B}" destId="{D860A9C0-3CCF-DF44-AA7B-F91B048B9919}" srcOrd="0" destOrd="0" parTransId="{5CF82A2C-1182-2942-8822-9074AF584140}" sibTransId="{57839DA6-F338-C14B-83B2-302E63CC0169}"/>
    <dgm:cxn modelId="{5FD1885F-04CC-AC45-96C0-3ACB49790440}" type="presOf" srcId="{09F49587-8A43-C24F-866A-58E4F497FEEB}" destId="{DB425476-19A9-5741-9D9E-E0CAF2D0A063}" srcOrd="1" destOrd="0" presId="urn:microsoft.com/office/officeart/2005/8/layout/orgChart1"/>
    <dgm:cxn modelId="{1371AF6E-DB3E-1A48-BF70-136C0A504FA5}" type="presOf" srcId="{4BEC3843-E59F-6A48-AE79-9C8CE82BE9ED}" destId="{A919B122-966D-2C4D-8DAC-1DF905D5C864}" srcOrd="0" destOrd="0" presId="urn:microsoft.com/office/officeart/2005/8/layout/orgChart1"/>
    <dgm:cxn modelId="{0FD0F684-7996-174E-9348-8681599C173D}" type="presOf" srcId="{D860A9C0-3CCF-DF44-AA7B-F91B048B9919}" destId="{4005763C-9DE5-3D4E-B096-EF5A5BF19388}" srcOrd="1" destOrd="0" presId="urn:microsoft.com/office/officeart/2005/8/layout/orgChart1"/>
    <dgm:cxn modelId="{1176FC9D-11C9-9547-AB88-A47D6A440903}" type="presOf" srcId="{9DCA4799-6DE0-BC4C-91B6-F86E5C3FF8E9}" destId="{DBA84BBD-0715-1F44-B735-438745F7633C}" srcOrd="0" destOrd="0" presId="urn:microsoft.com/office/officeart/2005/8/layout/orgChart1"/>
    <dgm:cxn modelId="{F6557AA4-363E-804A-ACE3-72E2A094BB63}" type="presOf" srcId="{DD8651B4-3E56-3D41-AA1A-4B1601D303A6}" destId="{7F2DF649-F09A-484F-880B-9AD0721C3FA3}" srcOrd="0" destOrd="0" presId="urn:microsoft.com/office/officeart/2005/8/layout/orgChart1"/>
    <dgm:cxn modelId="{B60C87AB-957A-8C4B-9305-F571078C7D9E}" type="presOf" srcId="{D429761B-BF7C-904C-8AF7-E9B904F1F67B}" destId="{DF046F1B-7A06-9C49-95C7-1D7A5A967843}" srcOrd="0" destOrd="0" presId="urn:microsoft.com/office/officeart/2005/8/layout/orgChart1"/>
    <dgm:cxn modelId="{8D2499C6-2FC2-E241-84EA-2D2ACC9238E1}" type="presOf" srcId="{388B1A16-B220-C54C-82AA-F726F3AAA7D7}" destId="{B5D5A8E6-BBFE-3A46-8457-3CF96B7C6904}" srcOrd="0" destOrd="0" presId="urn:microsoft.com/office/officeart/2005/8/layout/orgChart1"/>
    <dgm:cxn modelId="{BE91CDC8-C319-5046-85D7-1AFFC428C87E}" srcId="{D860A9C0-3CCF-DF44-AA7B-F91B048B9919}" destId="{DD8651B4-3E56-3D41-AA1A-4B1601D303A6}" srcOrd="1" destOrd="0" parTransId="{03D0E6DC-12CE-7046-B915-BE1C31E8A709}" sibTransId="{CACB3D85-B667-E244-9243-99A95D4F595A}"/>
    <dgm:cxn modelId="{1E0A9ECB-A772-9443-AF1A-608DFEC921F3}" type="presOf" srcId="{388B1A16-B220-C54C-82AA-F726F3AAA7D7}" destId="{56C4800E-E093-FE45-BB68-3C88EAE42DA8}" srcOrd="1" destOrd="0" presId="urn:microsoft.com/office/officeart/2005/8/layout/orgChart1"/>
    <dgm:cxn modelId="{EDDB41CC-F4BB-BC48-9C6F-D8CEFE815442}" type="presOf" srcId="{1EF3D8E9-3702-3A4B-8231-5EE1752E40A1}" destId="{6ABDC7D9-837D-9040-84D7-B52BD72D8524}" srcOrd="0" destOrd="0" presId="urn:microsoft.com/office/officeart/2005/8/layout/orgChart1"/>
    <dgm:cxn modelId="{56D501DA-9826-1B44-A6FF-63EC9F79D03E}" type="presOf" srcId="{09F49587-8A43-C24F-866A-58E4F497FEEB}" destId="{BAFA71FC-9969-8045-A032-D410F0E01762}" srcOrd="0" destOrd="0" presId="urn:microsoft.com/office/officeart/2005/8/layout/orgChart1"/>
    <dgm:cxn modelId="{3F8A0EE2-E101-EA4E-BAC0-538CA53A863F}" type="presOf" srcId="{5D399B51-482B-0040-9B91-25FC15BB931A}" destId="{EBA47E07-0A31-2A44-8841-DCCAB57F0033}" srcOrd="1" destOrd="0" presId="urn:microsoft.com/office/officeart/2005/8/layout/orgChart1"/>
    <dgm:cxn modelId="{BE3832E4-5B4C-B842-B323-E9B33E66315B}" type="presOf" srcId="{D9283229-E3CE-444E-8975-479C8FD6A4F5}" destId="{6811E13B-5B55-0D41-955F-C660D298DF93}" srcOrd="0" destOrd="0" presId="urn:microsoft.com/office/officeart/2005/8/layout/orgChart1"/>
    <dgm:cxn modelId="{D88AA3E7-437A-6749-9374-CA19E3C13026}" type="presOf" srcId="{DD8651B4-3E56-3D41-AA1A-4B1601D303A6}" destId="{F6421D7C-8C51-E441-A894-07148AA57EBB}" srcOrd="1" destOrd="0" presId="urn:microsoft.com/office/officeart/2005/8/layout/orgChart1"/>
    <dgm:cxn modelId="{A21984F2-331B-1046-9BC6-800139E2EBB8}" type="presOf" srcId="{D860A9C0-3CCF-DF44-AA7B-F91B048B9919}" destId="{EBD4F072-1901-5249-9F2D-F9401356F0E1}" srcOrd="0" destOrd="0" presId="urn:microsoft.com/office/officeart/2005/8/layout/orgChart1"/>
    <dgm:cxn modelId="{FCA39CF2-1557-CD4D-B4DE-4110F338FEEE}" srcId="{8B738C67-9BD4-E648-9341-ECAE800503E7}" destId="{388B1A16-B220-C54C-82AA-F726F3AAA7D7}" srcOrd="0" destOrd="0" parTransId="{F00425A6-1EBB-5849-9820-1F5C26F278CF}" sibTransId="{91E7D268-E9A1-A040-8E68-C7AC12B226A4}"/>
    <dgm:cxn modelId="{2B1D69F4-4A61-9942-B798-FA10AF1A0EBB}" type="presOf" srcId="{F00425A6-1EBB-5849-9820-1F5C26F278CF}" destId="{E6855B75-C945-A547-99C3-FC648B5DE5F0}" srcOrd="0" destOrd="0" presId="urn:microsoft.com/office/officeart/2005/8/layout/orgChart1"/>
    <dgm:cxn modelId="{BD1D16FB-DBB3-C744-8F00-77A67BD19242}" type="presOf" srcId="{8B738C67-9BD4-E648-9341-ECAE800503E7}" destId="{E0477C57-0A66-5448-A7C9-9B83B1B3AA07}" srcOrd="0" destOrd="0" presId="urn:microsoft.com/office/officeart/2005/8/layout/orgChart1"/>
    <dgm:cxn modelId="{90EDE2FB-1FB4-7547-9370-C23D557ECE07}" type="presOf" srcId="{8B738C67-9BD4-E648-9341-ECAE800503E7}" destId="{A8B325FA-541E-CF4C-805B-99197999043B}" srcOrd="1" destOrd="0" presId="urn:microsoft.com/office/officeart/2005/8/layout/orgChart1"/>
    <dgm:cxn modelId="{933225E7-4BDB-EA47-98C5-CD221ECB84EC}" type="presParOf" srcId="{DF046F1B-7A06-9C49-95C7-1D7A5A967843}" destId="{7CE6BAEC-B9E8-8F4E-9386-163E16054010}" srcOrd="0" destOrd="0" presId="urn:microsoft.com/office/officeart/2005/8/layout/orgChart1"/>
    <dgm:cxn modelId="{27A69C8B-CD09-0945-BBEB-41F5CF5C1DEC}" type="presParOf" srcId="{7CE6BAEC-B9E8-8F4E-9386-163E16054010}" destId="{C42C7849-0A33-0344-A5EB-7FA6E03782E6}" srcOrd="0" destOrd="0" presId="urn:microsoft.com/office/officeart/2005/8/layout/orgChart1"/>
    <dgm:cxn modelId="{AA4EA335-50FA-3F4D-A950-2DA8E36D513D}" type="presParOf" srcId="{C42C7849-0A33-0344-A5EB-7FA6E03782E6}" destId="{EBD4F072-1901-5249-9F2D-F9401356F0E1}" srcOrd="0" destOrd="0" presId="urn:microsoft.com/office/officeart/2005/8/layout/orgChart1"/>
    <dgm:cxn modelId="{163C2415-1725-6348-9CB6-D12A44DD8AE9}" type="presParOf" srcId="{C42C7849-0A33-0344-A5EB-7FA6E03782E6}" destId="{4005763C-9DE5-3D4E-B096-EF5A5BF19388}" srcOrd="1" destOrd="0" presId="urn:microsoft.com/office/officeart/2005/8/layout/orgChart1"/>
    <dgm:cxn modelId="{86F33721-FE6C-EF43-8465-1874026AAB7A}" type="presParOf" srcId="{7CE6BAEC-B9E8-8F4E-9386-163E16054010}" destId="{5B010D37-05F7-2D48-8FDE-59AB67B314C1}" srcOrd="1" destOrd="0" presId="urn:microsoft.com/office/officeart/2005/8/layout/orgChart1"/>
    <dgm:cxn modelId="{7227B1F7-3AA7-164C-BCA7-E83286BC8FC4}" type="presParOf" srcId="{5B010D37-05F7-2D48-8FDE-59AB67B314C1}" destId="{6811E13B-5B55-0D41-955F-C660D298DF93}" srcOrd="0" destOrd="0" presId="urn:microsoft.com/office/officeart/2005/8/layout/orgChart1"/>
    <dgm:cxn modelId="{840CD12B-B175-1A41-BAE3-D9D4A43824ED}" type="presParOf" srcId="{5B010D37-05F7-2D48-8FDE-59AB67B314C1}" destId="{EFCF88A5-9BCD-3444-8800-E90A1B5F8226}" srcOrd="1" destOrd="0" presId="urn:microsoft.com/office/officeart/2005/8/layout/orgChart1"/>
    <dgm:cxn modelId="{8E7386C1-A632-D74C-8CE6-C123D0D2A2C7}" type="presParOf" srcId="{EFCF88A5-9BCD-3444-8800-E90A1B5F8226}" destId="{22D71B4D-A42B-DB44-93D2-F9B0EA85BBAF}" srcOrd="0" destOrd="0" presId="urn:microsoft.com/office/officeart/2005/8/layout/orgChart1"/>
    <dgm:cxn modelId="{1DC40A38-40AA-C44F-97C7-D46CC02B5637}" type="presParOf" srcId="{22D71B4D-A42B-DB44-93D2-F9B0EA85BBAF}" destId="{7DE63E5A-1655-4240-A3FC-C15D105E4843}" srcOrd="0" destOrd="0" presId="urn:microsoft.com/office/officeart/2005/8/layout/orgChart1"/>
    <dgm:cxn modelId="{EBAE1924-7FD8-5E46-A02A-9FF725E3FC8A}" type="presParOf" srcId="{22D71B4D-A42B-DB44-93D2-F9B0EA85BBAF}" destId="{E62BA00B-5836-5C42-884A-43F5DEE04416}" srcOrd="1" destOrd="0" presId="urn:microsoft.com/office/officeart/2005/8/layout/orgChart1"/>
    <dgm:cxn modelId="{A512CBEC-64B9-5B4D-861F-9ECD86025663}" type="presParOf" srcId="{EFCF88A5-9BCD-3444-8800-E90A1B5F8226}" destId="{151D1CA0-47E2-EE46-8EC6-C0E8CF92E5B1}" srcOrd="1" destOrd="0" presId="urn:microsoft.com/office/officeart/2005/8/layout/orgChart1"/>
    <dgm:cxn modelId="{EE5B3B81-21E5-C94C-89BC-109C078C8DED}" type="presParOf" srcId="{EFCF88A5-9BCD-3444-8800-E90A1B5F8226}" destId="{FA08E3A6-14BB-1044-B641-DFD938AC28B5}" srcOrd="2" destOrd="0" presId="urn:microsoft.com/office/officeart/2005/8/layout/orgChart1"/>
    <dgm:cxn modelId="{75E8DD55-3A0F-AF47-A9F1-64A6A9F36199}" type="presParOf" srcId="{5B010D37-05F7-2D48-8FDE-59AB67B314C1}" destId="{A9CA9012-1F75-BF4A-8821-3B06999F390A}" srcOrd="2" destOrd="0" presId="urn:microsoft.com/office/officeart/2005/8/layout/orgChart1"/>
    <dgm:cxn modelId="{E72398F6-FEBD-9948-9792-7DFC2ECDD77E}" type="presParOf" srcId="{5B010D37-05F7-2D48-8FDE-59AB67B314C1}" destId="{A70764E8-0BB8-1348-80C4-A362392CD095}" srcOrd="3" destOrd="0" presId="urn:microsoft.com/office/officeart/2005/8/layout/orgChart1"/>
    <dgm:cxn modelId="{0B65E0F8-F60F-C641-9AD3-80AAE93C9C16}" type="presParOf" srcId="{A70764E8-0BB8-1348-80C4-A362392CD095}" destId="{B0B1CE26-4A91-9146-98BB-610E4AB82965}" srcOrd="0" destOrd="0" presId="urn:microsoft.com/office/officeart/2005/8/layout/orgChart1"/>
    <dgm:cxn modelId="{03FA9DCF-BD3A-4442-BF15-7B9CA6E13CFD}" type="presParOf" srcId="{B0B1CE26-4A91-9146-98BB-610E4AB82965}" destId="{7F2DF649-F09A-484F-880B-9AD0721C3FA3}" srcOrd="0" destOrd="0" presId="urn:microsoft.com/office/officeart/2005/8/layout/orgChart1"/>
    <dgm:cxn modelId="{85B78CF4-A5AA-9743-A8B4-F7F1F9A662AD}" type="presParOf" srcId="{B0B1CE26-4A91-9146-98BB-610E4AB82965}" destId="{F6421D7C-8C51-E441-A894-07148AA57EBB}" srcOrd="1" destOrd="0" presId="urn:microsoft.com/office/officeart/2005/8/layout/orgChart1"/>
    <dgm:cxn modelId="{56ACF0C2-FDCE-864A-830E-EF7339FC6E06}" type="presParOf" srcId="{A70764E8-0BB8-1348-80C4-A362392CD095}" destId="{519BA92C-20F9-924A-A6F2-030B294CFF5B}" srcOrd="1" destOrd="0" presId="urn:microsoft.com/office/officeart/2005/8/layout/orgChart1"/>
    <dgm:cxn modelId="{FEBBFA8C-9E4B-C24A-93B5-5CBF4174C723}" type="presParOf" srcId="{A70764E8-0BB8-1348-80C4-A362392CD095}" destId="{BBA213BA-6866-0C4A-B751-1A7E248FAFEE}" srcOrd="2" destOrd="0" presId="urn:microsoft.com/office/officeart/2005/8/layout/orgChart1"/>
    <dgm:cxn modelId="{0434C582-BA46-0045-AAE5-0A1CFD66E2AE}" type="presParOf" srcId="{7CE6BAEC-B9E8-8F4E-9386-163E16054010}" destId="{601D1506-6732-0449-887A-7331957C5A05}" srcOrd="2" destOrd="0" presId="urn:microsoft.com/office/officeart/2005/8/layout/orgChart1"/>
    <dgm:cxn modelId="{E9904634-5FCB-D140-BD40-FCFC4BFBD2E2}" type="presParOf" srcId="{DF046F1B-7A06-9C49-95C7-1D7A5A967843}" destId="{982D9539-8ECA-5A4A-8456-90EA75921F55}" srcOrd="1" destOrd="0" presId="urn:microsoft.com/office/officeart/2005/8/layout/orgChart1"/>
    <dgm:cxn modelId="{13F5E2F1-0B3F-0C48-98C4-A6F86339D184}" type="presParOf" srcId="{982D9539-8ECA-5A4A-8456-90EA75921F55}" destId="{05264F1C-649B-2645-805C-9F5E5C67AFAD}" srcOrd="0" destOrd="0" presId="urn:microsoft.com/office/officeart/2005/8/layout/orgChart1"/>
    <dgm:cxn modelId="{99F6DCCB-1B2D-C949-9A29-1B6B76E536E1}" type="presParOf" srcId="{05264F1C-649B-2645-805C-9F5E5C67AFAD}" destId="{E0477C57-0A66-5448-A7C9-9B83B1B3AA07}" srcOrd="0" destOrd="0" presId="urn:microsoft.com/office/officeart/2005/8/layout/orgChart1"/>
    <dgm:cxn modelId="{76B552CF-AE78-F24F-9FD1-382D4BE5BFD2}" type="presParOf" srcId="{05264F1C-649B-2645-805C-9F5E5C67AFAD}" destId="{A8B325FA-541E-CF4C-805B-99197999043B}" srcOrd="1" destOrd="0" presId="urn:microsoft.com/office/officeart/2005/8/layout/orgChart1"/>
    <dgm:cxn modelId="{040B5055-0F35-D84F-A52F-A5AE4E3E2294}" type="presParOf" srcId="{982D9539-8ECA-5A4A-8456-90EA75921F55}" destId="{AE813E2F-B243-D247-AF5D-E26B2B80CDF1}" srcOrd="1" destOrd="0" presId="urn:microsoft.com/office/officeart/2005/8/layout/orgChart1"/>
    <dgm:cxn modelId="{16E8EBE0-1923-8644-B8D6-BE444664FEC4}" type="presParOf" srcId="{AE813E2F-B243-D247-AF5D-E26B2B80CDF1}" destId="{E6855B75-C945-A547-99C3-FC648B5DE5F0}" srcOrd="0" destOrd="0" presId="urn:microsoft.com/office/officeart/2005/8/layout/orgChart1"/>
    <dgm:cxn modelId="{F84C9BDC-78A3-9044-B2DA-29B0914896AD}" type="presParOf" srcId="{AE813E2F-B243-D247-AF5D-E26B2B80CDF1}" destId="{322D44E1-1416-EF47-9A07-78BF776BAA12}" srcOrd="1" destOrd="0" presId="urn:microsoft.com/office/officeart/2005/8/layout/orgChart1"/>
    <dgm:cxn modelId="{F6BE2ACD-69B9-F141-9ABE-310F2FF5A53D}" type="presParOf" srcId="{322D44E1-1416-EF47-9A07-78BF776BAA12}" destId="{1DCB81EC-6689-9140-B582-49D96CC87C9F}" srcOrd="0" destOrd="0" presId="urn:microsoft.com/office/officeart/2005/8/layout/orgChart1"/>
    <dgm:cxn modelId="{DC182D31-D2C6-6148-A0DA-1398B90DDB77}" type="presParOf" srcId="{1DCB81EC-6689-9140-B582-49D96CC87C9F}" destId="{B5D5A8E6-BBFE-3A46-8457-3CF96B7C6904}" srcOrd="0" destOrd="0" presId="urn:microsoft.com/office/officeart/2005/8/layout/orgChart1"/>
    <dgm:cxn modelId="{A6C6CF91-C026-5844-AC91-F3182E6DE0CE}" type="presParOf" srcId="{1DCB81EC-6689-9140-B582-49D96CC87C9F}" destId="{56C4800E-E093-FE45-BB68-3C88EAE42DA8}" srcOrd="1" destOrd="0" presId="urn:microsoft.com/office/officeart/2005/8/layout/orgChart1"/>
    <dgm:cxn modelId="{B0D99C3B-67B9-C343-A9AF-B40A2D40B2DA}" type="presParOf" srcId="{322D44E1-1416-EF47-9A07-78BF776BAA12}" destId="{9475221A-671D-4A4A-A762-C49D335CF594}" srcOrd="1" destOrd="0" presId="urn:microsoft.com/office/officeart/2005/8/layout/orgChart1"/>
    <dgm:cxn modelId="{59C2ADA6-55AF-D447-BAA2-09F4B8043977}" type="presParOf" srcId="{322D44E1-1416-EF47-9A07-78BF776BAA12}" destId="{9953E0B6-DE6D-EA40-BABB-08190CF72346}" srcOrd="2" destOrd="0" presId="urn:microsoft.com/office/officeart/2005/8/layout/orgChart1"/>
    <dgm:cxn modelId="{D3D37D81-B017-3F42-AA46-B417AEBB25B4}" type="presParOf" srcId="{AE813E2F-B243-D247-AF5D-E26B2B80CDF1}" destId="{A919B122-966D-2C4D-8DAC-1DF905D5C864}" srcOrd="2" destOrd="0" presId="urn:microsoft.com/office/officeart/2005/8/layout/orgChart1"/>
    <dgm:cxn modelId="{4EF7B3FA-446E-9C4C-98BD-A7045B89EF27}" type="presParOf" srcId="{AE813E2F-B243-D247-AF5D-E26B2B80CDF1}" destId="{5128D3CD-9439-5C48-8FF1-27EF4EC6FF51}" srcOrd="3" destOrd="0" presId="urn:microsoft.com/office/officeart/2005/8/layout/orgChart1"/>
    <dgm:cxn modelId="{C1400274-1670-2348-9CCC-666C8132A423}" type="presParOf" srcId="{5128D3CD-9439-5C48-8FF1-27EF4EC6FF51}" destId="{C785920E-45DC-A84C-8A98-C8147F8CD562}" srcOrd="0" destOrd="0" presId="urn:microsoft.com/office/officeart/2005/8/layout/orgChart1"/>
    <dgm:cxn modelId="{1AC4D4F6-95AD-7443-95E3-CC4502159C1D}" type="presParOf" srcId="{C785920E-45DC-A84C-8A98-C8147F8CD562}" destId="{4A6FFEC8-4A63-5D40-8F60-915E6437F981}" srcOrd="0" destOrd="0" presId="urn:microsoft.com/office/officeart/2005/8/layout/orgChart1"/>
    <dgm:cxn modelId="{2D15D995-C9CD-AA4F-9004-FEC9B31F16CA}" type="presParOf" srcId="{C785920E-45DC-A84C-8A98-C8147F8CD562}" destId="{EBA47E07-0A31-2A44-8841-DCCAB57F0033}" srcOrd="1" destOrd="0" presId="urn:microsoft.com/office/officeart/2005/8/layout/orgChart1"/>
    <dgm:cxn modelId="{9A57C818-D7A1-404C-97BF-1C0A151E7150}" type="presParOf" srcId="{5128D3CD-9439-5C48-8FF1-27EF4EC6FF51}" destId="{EF2A07A3-32D6-E546-ACD3-6A054821FEAB}" srcOrd="1" destOrd="0" presId="urn:microsoft.com/office/officeart/2005/8/layout/orgChart1"/>
    <dgm:cxn modelId="{6E62ACB6-BAE8-7546-A1CB-C6B79B035189}" type="presParOf" srcId="{5128D3CD-9439-5C48-8FF1-27EF4EC6FF51}" destId="{F2A222D8-7577-534A-A4D7-20552E7E4B9F}" srcOrd="2" destOrd="0" presId="urn:microsoft.com/office/officeart/2005/8/layout/orgChart1"/>
    <dgm:cxn modelId="{7465490F-EC3D-C246-90CC-D77A07B3A689}" type="presParOf" srcId="{982D9539-8ECA-5A4A-8456-90EA75921F55}" destId="{0881DDA4-DECD-7446-8622-D89190C793DC}" srcOrd="2" destOrd="0" presId="urn:microsoft.com/office/officeart/2005/8/layout/orgChart1"/>
    <dgm:cxn modelId="{BAE7497C-4D7B-6947-BB4D-BEA33B6EEA1E}" type="presParOf" srcId="{DF046F1B-7A06-9C49-95C7-1D7A5A967843}" destId="{678896A3-7EC4-5141-9FF7-CD4BF07D66CB}" srcOrd="2" destOrd="0" presId="urn:microsoft.com/office/officeart/2005/8/layout/orgChart1"/>
    <dgm:cxn modelId="{8F16C7AE-E62A-8242-A97A-EE80F383BD4A}" type="presParOf" srcId="{678896A3-7EC4-5141-9FF7-CD4BF07D66CB}" destId="{BE4A3E0B-7D22-AA45-BF10-BD32FE4FA3C7}" srcOrd="0" destOrd="0" presId="urn:microsoft.com/office/officeart/2005/8/layout/orgChart1"/>
    <dgm:cxn modelId="{CF270FF1-FDD3-5B42-BA3A-DDCAF4193F56}" type="presParOf" srcId="{BE4A3E0B-7D22-AA45-BF10-BD32FE4FA3C7}" destId="{6ABDC7D9-837D-9040-84D7-B52BD72D8524}" srcOrd="0" destOrd="0" presId="urn:microsoft.com/office/officeart/2005/8/layout/orgChart1"/>
    <dgm:cxn modelId="{A8D9CF6E-8D28-0B40-80E6-FBB9D00F33A2}" type="presParOf" srcId="{BE4A3E0B-7D22-AA45-BF10-BD32FE4FA3C7}" destId="{207788EE-FB74-464B-8C81-FDA49CF227CC}" srcOrd="1" destOrd="0" presId="urn:microsoft.com/office/officeart/2005/8/layout/orgChart1"/>
    <dgm:cxn modelId="{F9C297EB-2CB4-F54E-AD26-3BC39E8AD2A0}" type="presParOf" srcId="{678896A3-7EC4-5141-9FF7-CD4BF07D66CB}" destId="{6F49288B-EF77-6245-BC03-DABABC80BA21}" srcOrd="1" destOrd="0" presId="urn:microsoft.com/office/officeart/2005/8/layout/orgChart1"/>
    <dgm:cxn modelId="{A87689C4-D723-E042-92A4-D041D5A017C3}" type="presParOf" srcId="{6F49288B-EF77-6245-BC03-DABABC80BA21}" destId="{DBA84BBD-0715-1F44-B735-438745F7633C}" srcOrd="0" destOrd="0" presId="urn:microsoft.com/office/officeart/2005/8/layout/orgChart1"/>
    <dgm:cxn modelId="{BE4DA571-9066-854E-A8DE-27ACCD834D97}" type="presParOf" srcId="{6F49288B-EF77-6245-BC03-DABABC80BA21}" destId="{A2269973-B7EA-EF46-B12C-24B992BCAD5C}" srcOrd="1" destOrd="0" presId="urn:microsoft.com/office/officeart/2005/8/layout/orgChart1"/>
    <dgm:cxn modelId="{31AB73A9-B5B0-404E-9090-284FF5DB71B2}" type="presParOf" srcId="{A2269973-B7EA-EF46-B12C-24B992BCAD5C}" destId="{5CACD6AB-F8FF-EB40-ACBF-E1A2089650F2}" srcOrd="0" destOrd="0" presId="urn:microsoft.com/office/officeart/2005/8/layout/orgChart1"/>
    <dgm:cxn modelId="{ADDC726E-139C-574A-8AE8-27D04C938D9F}" type="presParOf" srcId="{5CACD6AB-F8FF-EB40-ACBF-E1A2089650F2}" destId="{BAFA71FC-9969-8045-A032-D410F0E01762}" srcOrd="0" destOrd="0" presId="urn:microsoft.com/office/officeart/2005/8/layout/orgChart1"/>
    <dgm:cxn modelId="{D287315C-B7B4-DA40-80A6-6C937D0783C9}" type="presParOf" srcId="{5CACD6AB-F8FF-EB40-ACBF-E1A2089650F2}" destId="{DB425476-19A9-5741-9D9E-E0CAF2D0A063}" srcOrd="1" destOrd="0" presId="urn:microsoft.com/office/officeart/2005/8/layout/orgChart1"/>
    <dgm:cxn modelId="{4FEC6DDD-8BC6-1A41-A66A-4F478CD10C55}" type="presParOf" srcId="{A2269973-B7EA-EF46-B12C-24B992BCAD5C}" destId="{C0BA6F96-C523-044A-9B2D-840AD726A075}" srcOrd="1" destOrd="0" presId="urn:microsoft.com/office/officeart/2005/8/layout/orgChart1"/>
    <dgm:cxn modelId="{CB6949EB-BF17-5C46-AC39-3013AF1E76AE}" type="presParOf" srcId="{A2269973-B7EA-EF46-B12C-24B992BCAD5C}" destId="{5F82DC05-F69B-2746-ABB5-C11C6648F227}" srcOrd="2" destOrd="0" presId="urn:microsoft.com/office/officeart/2005/8/layout/orgChart1"/>
    <dgm:cxn modelId="{F1A3D01E-28D3-F949-A661-B0DC7D6F02E0}" type="presParOf" srcId="{678896A3-7EC4-5141-9FF7-CD4BF07D66CB}" destId="{719F35F5-E45C-8A48-8317-C57B8B921E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/>
            <a:t>Primary Federal Funding</a:t>
          </a:r>
          <a:endParaRPr lang="en-CA" sz="2300"/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ScaleY="72091" custLinFactY="-1318" custLinFactNeighborX="54490" custLinFactNeighborY="-100000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FE487F-03BD-5E4D-99CD-F88622F909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74A5A-DBF0-3B4C-A63B-DE27D926ADD1}">
      <dgm:prSet custT="1"/>
      <dgm:spPr>
        <a:solidFill>
          <a:srgbClr val="4D80A2"/>
        </a:solidFill>
      </dgm:spPr>
      <dgm:t>
        <a:bodyPr/>
        <a:lstStyle/>
        <a:p>
          <a:pPr algn="ctr"/>
          <a:r>
            <a:rPr lang="en-US" sz="2300" b="1" dirty="0">
              <a:latin typeface="Franklin Gothic Book" panose="020B0503020102020204" pitchFamily="34" charset="0"/>
            </a:rPr>
            <a:t>Legislated funding in two provinces</a:t>
          </a:r>
          <a:endParaRPr lang="en-CA" sz="2300" dirty="0">
            <a:latin typeface="Franklin Gothic Book" panose="020B0503020102020204" pitchFamily="34" charset="0"/>
          </a:endParaRPr>
        </a:p>
      </dgm:t>
    </dgm:pt>
    <dgm:pt modelId="{1E4CCAAF-463D-4840-B0EE-BFF780F1AD54}" type="parTrans" cxnId="{FBA1DF00-164F-B447-9E61-C4E65EC8CB73}">
      <dgm:prSet/>
      <dgm:spPr/>
      <dgm:t>
        <a:bodyPr/>
        <a:lstStyle/>
        <a:p>
          <a:endParaRPr lang="en-US"/>
        </a:p>
      </dgm:t>
    </dgm:pt>
    <dgm:pt modelId="{03024CD4-243B-734D-9D1D-7D72AD328816}" type="sibTrans" cxnId="{FBA1DF00-164F-B447-9E61-C4E65EC8CB73}">
      <dgm:prSet/>
      <dgm:spPr/>
      <dgm:t>
        <a:bodyPr/>
        <a:lstStyle/>
        <a:p>
          <a:endParaRPr lang="en-US"/>
        </a:p>
      </dgm:t>
    </dgm:pt>
    <dgm:pt modelId="{AD7CD59D-10E5-D741-9AFC-97EC8723EDC7}" type="pres">
      <dgm:prSet presAssocID="{DFFE487F-03BD-5E4D-99CD-F88622F90929}" presName="linear" presStyleCnt="0">
        <dgm:presLayoutVars>
          <dgm:animLvl val="lvl"/>
          <dgm:resizeHandles val="exact"/>
        </dgm:presLayoutVars>
      </dgm:prSet>
      <dgm:spPr/>
    </dgm:pt>
    <dgm:pt modelId="{2E508E6A-2F7C-804D-A8D5-D5A8271C0BC0}" type="pres">
      <dgm:prSet presAssocID="{22074A5A-DBF0-3B4C-A63B-DE27D926ADD1}" presName="parentText" presStyleLbl="node1" presStyleIdx="0" presStyleCnt="1" custScaleY="66144" custLinFactY="-1318" custLinFactNeighborX="54490" custLinFactNeighborY="-100000">
        <dgm:presLayoutVars>
          <dgm:chMax val="0"/>
          <dgm:bulletEnabled val="1"/>
        </dgm:presLayoutVars>
      </dgm:prSet>
      <dgm:spPr/>
    </dgm:pt>
  </dgm:ptLst>
  <dgm:cxnLst>
    <dgm:cxn modelId="{FBA1DF00-164F-B447-9E61-C4E65EC8CB73}" srcId="{DFFE487F-03BD-5E4D-99CD-F88622F90929}" destId="{22074A5A-DBF0-3B4C-A63B-DE27D926ADD1}" srcOrd="0" destOrd="0" parTransId="{1E4CCAAF-463D-4840-B0EE-BFF780F1AD54}" sibTransId="{03024CD4-243B-734D-9D1D-7D72AD328816}"/>
    <dgm:cxn modelId="{A3488E8B-374D-C84E-84BD-7E468479D5AD}" type="presOf" srcId="{22074A5A-DBF0-3B4C-A63B-DE27D926ADD1}" destId="{2E508E6A-2F7C-804D-A8D5-D5A8271C0BC0}" srcOrd="0" destOrd="0" presId="urn:microsoft.com/office/officeart/2005/8/layout/vList2"/>
    <dgm:cxn modelId="{943C0DCB-3681-EB4C-9D96-C8A72B6938A0}" type="presOf" srcId="{DFFE487F-03BD-5E4D-99CD-F88622F90929}" destId="{AD7CD59D-10E5-D741-9AFC-97EC8723EDC7}" srcOrd="0" destOrd="0" presId="urn:microsoft.com/office/officeart/2005/8/layout/vList2"/>
    <dgm:cxn modelId="{1769E0B3-2D26-F747-AEB9-CAA602F14DF6}" type="presParOf" srcId="{AD7CD59D-10E5-D741-9AFC-97EC8723EDC7}" destId="{2E508E6A-2F7C-804D-A8D5-D5A8271C0B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62C8D-A197-5444-88F1-0E58F9C83294}">
      <dsp:nvSpPr>
        <dsp:cNvPr id="0" name=""/>
        <dsp:cNvSpPr/>
      </dsp:nvSpPr>
      <dsp:spPr>
        <a:xfrm>
          <a:off x="0" y="567426"/>
          <a:ext cx="6819900" cy="5405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About Medow Consulting</a:t>
          </a:r>
        </a:p>
      </dsp:txBody>
      <dsp:txXfrm>
        <a:off x="26387" y="593813"/>
        <a:ext cx="6767126" cy="487766"/>
      </dsp:txXfrm>
    </dsp:sp>
    <dsp:sp modelId="{E0BFE06D-686B-9D48-BDB7-84AA333610C8}">
      <dsp:nvSpPr>
        <dsp:cNvPr id="0" name=""/>
        <dsp:cNvSpPr/>
      </dsp:nvSpPr>
      <dsp:spPr>
        <a:xfrm>
          <a:off x="0" y="1171326"/>
          <a:ext cx="6819900" cy="540540"/>
        </a:xfrm>
        <a:prstGeom prst="roundRect">
          <a:avLst/>
        </a:prstGeom>
        <a:solidFill>
          <a:schemeClr val="accent1">
            <a:shade val="80000"/>
            <a:hueOff val="109120"/>
            <a:satOff val="-11378"/>
            <a:lumOff val="76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About First Nations Institutes (FNIs)</a:t>
          </a:r>
        </a:p>
      </dsp:txBody>
      <dsp:txXfrm>
        <a:off x="26387" y="1197713"/>
        <a:ext cx="6767126" cy="487766"/>
      </dsp:txXfrm>
    </dsp:sp>
    <dsp:sp modelId="{B1860C8A-74D7-7244-969F-353D9535BA71}">
      <dsp:nvSpPr>
        <dsp:cNvPr id="0" name=""/>
        <dsp:cNvSpPr/>
      </dsp:nvSpPr>
      <dsp:spPr>
        <a:xfrm>
          <a:off x="0" y="1775227"/>
          <a:ext cx="6819900" cy="540540"/>
        </a:xfrm>
        <a:prstGeom prst="roundRect">
          <a:avLst/>
        </a:prstGeom>
        <a:solidFill>
          <a:schemeClr val="accent1">
            <a:shade val="80000"/>
            <a:hueOff val="218239"/>
            <a:satOff val="-22757"/>
            <a:lumOff val="15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2018: Institutions Costing Study</a:t>
          </a:r>
        </a:p>
      </dsp:txBody>
      <dsp:txXfrm>
        <a:off x="26387" y="1801614"/>
        <a:ext cx="6767126" cy="487766"/>
      </dsp:txXfrm>
    </dsp:sp>
    <dsp:sp modelId="{7EB531BE-7C09-244D-8BC4-123499F856C8}">
      <dsp:nvSpPr>
        <dsp:cNvPr id="0" name=""/>
        <dsp:cNvSpPr/>
      </dsp:nvSpPr>
      <dsp:spPr>
        <a:xfrm>
          <a:off x="0" y="2379126"/>
          <a:ext cx="6819900" cy="540540"/>
        </a:xfrm>
        <a:prstGeom prst="roundRect">
          <a:avLst/>
        </a:prstGeom>
        <a:solidFill>
          <a:schemeClr val="accent1">
            <a:shade val="80000"/>
            <a:hueOff val="327359"/>
            <a:satOff val="-34135"/>
            <a:lumOff val="22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2025: Assessing Structural Funding Availability Study</a:t>
          </a:r>
        </a:p>
      </dsp:txBody>
      <dsp:txXfrm>
        <a:off x="26387" y="2405513"/>
        <a:ext cx="6767126" cy="487766"/>
      </dsp:txXfrm>
    </dsp:sp>
    <dsp:sp modelId="{B1B8F7C6-F180-1744-BE5E-11641CECDB6E}">
      <dsp:nvSpPr>
        <dsp:cNvPr id="0" name=""/>
        <dsp:cNvSpPr/>
      </dsp:nvSpPr>
      <dsp:spPr>
        <a:xfrm>
          <a:off x="0" y="2983027"/>
          <a:ext cx="6819900" cy="540540"/>
        </a:xfrm>
        <a:prstGeom prst="roundRect">
          <a:avLst/>
        </a:prstGeom>
        <a:solidFill>
          <a:schemeClr val="accent1">
            <a:shade val="80000"/>
            <a:hueOff val="436479"/>
            <a:satOff val="-45514"/>
            <a:lumOff val="30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AFN: PSE Policy Context</a:t>
          </a:r>
        </a:p>
      </dsp:txBody>
      <dsp:txXfrm>
        <a:off x="26387" y="3009414"/>
        <a:ext cx="6767126" cy="487766"/>
      </dsp:txXfrm>
    </dsp:sp>
    <dsp:sp modelId="{6E8ED996-7F0D-B74F-89E0-285A879B8784}">
      <dsp:nvSpPr>
        <dsp:cNvPr id="0" name=""/>
        <dsp:cNvSpPr/>
      </dsp:nvSpPr>
      <dsp:spPr>
        <a:xfrm>
          <a:off x="0" y="3586927"/>
          <a:ext cx="6819900" cy="540540"/>
        </a:xfrm>
        <a:prstGeom prst="round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Discussion: Role of Adequately Funded FNIs</a:t>
          </a:r>
        </a:p>
      </dsp:txBody>
      <dsp:txXfrm>
        <a:off x="26387" y="3613314"/>
        <a:ext cx="6767126" cy="4877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691B4-5FDA-F048-9BAD-23EAB7D22400}">
      <dsp:nvSpPr>
        <dsp:cNvPr id="0" name=""/>
        <dsp:cNvSpPr/>
      </dsp:nvSpPr>
      <dsp:spPr>
        <a:xfrm>
          <a:off x="0" y="287347"/>
          <a:ext cx="3708719" cy="11583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Franklin Gothic Book" panose="020B0503020102020204" pitchFamily="34" charset="0"/>
            </a:rPr>
            <a:t>Both result from FNI advocacy and co-creation with provincial governments</a:t>
          </a:r>
          <a:endParaRPr lang="en-CA" sz="2200" kern="1200">
            <a:latin typeface="Franklin Gothic Book" panose="020B0503020102020204" pitchFamily="34" charset="0"/>
          </a:endParaRPr>
        </a:p>
      </dsp:txBody>
      <dsp:txXfrm>
        <a:off x="56544" y="343891"/>
        <a:ext cx="3595631" cy="1045212"/>
      </dsp:txXfrm>
    </dsp:sp>
    <dsp:sp modelId="{6F48C71F-1454-EA40-960C-92B7AF3E3A1A}">
      <dsp:nvSpPr>
        <dsp:cNvPr id="0" name=""/>
        <dsp:cNvSpPr/>
      </dsp:nvSpPr>
      <dsp:spPr>
        <a:xfrm>
          <a:off x="0" y="1509007"/>
          <a:ext cx="3708719" cy="11583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Franklin Gothic Book" panose="020B0503020102020204" pitchFamily="34" charset="0"/>
            </a:rPr>
            <a:t>Other provinces may provide funding through programs (not legislated)</a:t>
          </a:r>
          <a:endParaRPr lang="en-CA" sz="220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56544" y="1565551"/>
        <a:ext cx="3595631" cy="10452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6702631" cy="590762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Bottom line on FNI funding</a:t>
          </a:r>
          <a:endParaRPr lang="en-CA" sz="2300" kern="1200" dirty="0"/>
        </a:p>
      </dsp:txBody>
      <dsp:txXfrm>
        <a:off x="28839" y="28839"/>
        <a:ext cx="6644953" cy="5330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6702631" cy="580320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Institutions Costing (2018</a:t>
          </a:r>
          <a:r>
            <a:rPr lang="en-US" sz="2400" b="1" kern="1200" dirty="0"/>
            <a:t>)</a:t>
          </a:r>
          <a:endParaRPr lang="en-CA" sz="2400" kern="1200" dirty="0"/>
        </a:p>
      </dsp:txBody>
      <dsp:txXfrm>
        <a:off x="28329" y="28329"/>
        <a:ext cx="6645973" cy="5236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6702631" cy="552135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Institutions Costing (2018) Continued</a:t>
          </a:r>
          <a:endParaRPr lang="en-CA" sz="2300" kern="1200" dirty="0"/>
        </a:p>
      </dsp:txBody>
      <dsp:txXfrm>
        <a:off x="26953" y="26953"/>
        <a:ext cx="6648725" cy="4982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20A56-B7AD-3A42-A216-1645C7ACA018}">
      <dsp:nvSpPr>
        <dsp:cNvPr id="0" name=""/>
        <dsp:cNvSpPr/>
      </dsp:nvSpPr>
      <dsp:spPr>
        <a:xfrm>
          <a:off x="0" y="3354194"/>
          <a:ext cx="9486899" cy="7338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Findings remains broadly applicable seven years later</a:t>
          </a:r>
        </a:p>
      </dsp:txBody>
      <dsp:txXfrm>
        <a:off x="0" y="3354194"/>
        <a:ext cx="9486899" cy="733815"/>
      </dsp:txXfrm>
    </dsp:sp>
    <dsp:sp modelId="{BD1069A7-AB53-574C-918F-34208AA1BC3D}">
      <dsp:nvSpPr>
        <dsp:cNvPr id="0" name=""/>
        <dsp:cNvSpPr/>
      </dsp:nvSpPr>
      <dsp:spPr>
        <a:xfrm rot="10800000">
          <a:off x="0" y="2236592"/>
          <a:ext cx="9486899" cy="1128608"/>
        </a:xfrm>
        <a:prstGeom prst="upArrowCallout">
          <a:avLst/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However</a:t>
          </a:r>
          <a:r>
            <a:rPr lang="en-CA" sz="1800" kern="1200"/>
            <a:t>: “With limited exceptions, existing funding sources for FNIs are not intended to support on-going institutional sustainability, but rather to support specific and time-limited program delivery.”</a:t>
          </a:r>
        </a:p>
      </dsp:txBody>
      <dsp:txXfrm rot="10800000">
        <a:off x="0" y="2236592"/>
        <a:ext cx="9486899" cy="733336"/>
      </dsp:txXfrm>
    </dsp:sp>
    <dsp:sp modelId="{5E1D028D-7B6B-BC4B-BAD9-E9AB377A6EB2}">
      <dsp:nvSpPr>
        <dsp:cNvPr id="0" name=""/>
        <dsp:cNvSpPr/>
      </dsp:nvSpPr>
      <dsp:spPr>
        <a:xfrm rot="10800000">
          <a:off x="0" y="1118991"/>
          <a:ext cx="9486899" cy="1128608"/>
        </a:xfrm>
        <a:prstGeom prst="upArrowCallout">
          <a:avLst/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Results: </a:t>
          </a:r>
          <a:r>
            <a:rPr lang="en-CA" sz="1800" b="0" kern="1200"/>
            <a:t>Projected a</a:t>
          </a:r>
          <a:r>
            <a:rPr lang="en-CA" sz="1800" kern="1200"/>
            <a:t>nnual operating cost of roughly $22,000 - $67,600 ($2018) per FTE for FNIs with differing missions, programs, size, and location</a:t>
          </a:r>
        </a:p>
      </dsp:txBody>
      <dsp:txXfrm rot="10800000">
        <a:off x="0" y="1118991"/>
        <a:ext cx="9486899" cy="733336"/>
      </dsp:txXfrm>
    </dsp:sp>
    <dsp:sp modelId="{4402AC07-F7B0-B54D-B256-6108288FC63F}">
      <dsp:nvSpPr>
        <dsp:cNvPr id="0" name=""/>
        <dsp:cNvSpPr/>
      </dsp:nvSpPr>
      <dsp:spPr>
        <a:xfrm rot="10800000">
          <a:off x="0" y="1390"/>
          <a:ext cx="9486899" cy="1128608"/>
        </a:xfrm>
        <a:prstGeom prst="upArrowCallou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solidFill>
                <a:schemeClr val="tx1"/>
              </a:solidFill>
            </a:rPr>
            <a:t>Costing model</a:t>
          </a:r>
          <a:r>
            <a:rPr lang="en-CA" sz="1800" kern="1200" dirty="0">
              <a:solidFill>
                <a:schemeClr val="tx1"/>
              </a:solidFill>
            </a:rPr>
            <a:t>: Based on four weighted variables: 1) </a:t>
          </a:r>
          <a:r>
            <a:rPr lang="en-CA" sz="1800" b="0" kern="1200" dirty="0">
              <a:solidFill>
                <a:schemeClr val="tx1"/>
              </a:solidFill>
            </a:rPr>
            <a:t>research mission, 2) program offerings, 3) institutional size, 4) rural/remote status</a:t>
          </a:r>
          <a:r>
            <a:rPr lang="en-CA" sz="1800" b="1" kern="1200" dirty="0">
              <a:solidFill>
                <a:schemeClr val="tx1"/>
              </a:solidFill>
            </a:rPr>
            <a:t> + </a:t>
          </a:r>
          <a:r>
            <a:rPr lang="en-CA" sz="1800" kern="1200" dirty="0">
              <a:solidFill>
                <a:schemeClr val="tx1"/>
              </a:solidFill>
            </a:rPr>
            <a:t>unique cost elements for FNIs</a:t>
          </a:r>
          <a:endParaRPr lang="en-CA" sz="1800" b="1" kern="1200" dirty="0">
            <a:solidFill>
              <a:schemeClr val="tx1"/>
            </a:solidFill>
          </a:endParaRPr>
        </a:p>
      </dsp:txBody>
      <dsp:txXfrm rot="10800000">
        <a:off x="0" y="1390"/>
        <a:ext cx="9486899" cy="7333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108605"/>
          <a:ext cx="6702631" cy="565110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Assessing Structural Funding Availability (2025)</a:t>
          </a:r>
          <a:endParaRPr lang="en-CA" sz="2300" kern="1200" dirty="0"/>
        </a:p>
      </dsp:txBody>
      <dsp:txXfrm>
        <a:off x="27586" y="136191"/>
        <a:ext cx="6647459" cy="5099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8247253" cy="419014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Assessing Structural Funding Availability (2025) Continued</a:t>
          </a:r>
          <a:endParaRPr lang="en-CA" sz="2300" kern="1200" dirty="0"/>
        </a:p>
      </dsp:txBody>
      <dsp:txXfrm>
        <a:off x="20455" y="20455"/>
        <a:ext cx="8206343" cy="3781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77"/>
          <a:ext cx="8104909" cy="674920"/>
        </a:xfrm>
        <a:prstGeom prst="round2Diag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About Medow Consulting</a:t>
          </a:r>
          <a:endParaRPr lang="en-CA" sz="3200" kern="1200" dirty="0"/>
        </a:p>
      </dsp:txBody>
      <dsp:txXfrm>
        <a:off x="32947" y="33024"/>
        <a:ext cx="8039015" cy="6090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662B7-E86A-1648-80F6-7C4846AF6F74}">
      <dsp:nvSpPr>
        <dsp:cNvPr id="0" name=""/>
        <dsp:cNvSpPr/>
      </dsp:nvSpPr>
      <dsp:spPr>
        <a:xfrm>
          <a:off x="3272" y="0"/>
          <a:ext cx="6696085" cy="551597"/>
        </a:xfrm>
        <a:prstGeom prst="homePlate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FNIs at a Glance</a:t>
          </a:r>
          <a:endParaRPr lang="en-CA" sz="2300" kern="1200" dirty="0"/>
        </a:p>
      </dsp:txBody>
      <dsp:txXfrm>
        <a:off x="3272" y="0"/>
        <a:ext cx="6558186" cy="551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6702631" cy="617760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By the Numbers</a:t>
          </a:r>
          <a:endParaRPr lang="en-CA" sz="2300" kern="1200" dirty="0"/>
        </a:p>
      </dsp:txBody>
      <dsp:txXfrm>
        <a:off x="30157" y="30157"/>
        <a:ext cx="6642317" cy="557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775B-B956-FC4D-8F09-25710067305A}">
      <dsp:nvSpPr>
        <dsp:cNvPr id="0" name=""/>
        <dsp:cNvSpPr/>
      </dsp:nvSpPr>
      <dsp:spPr>
        <a:xfrm>
          <a:off x="0" y="485314"/>
          <a:ext cx="9283535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05" tIns="520700" rIns="72050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About 80 “Indigenous Institutes” serving around 10,000 students a year</a:t>
          </a:r>
          <a:endParaRPr lang="en-C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More than 25 have a two-decade track record or longer</a:t>
          </a:r>
          <a:endParaRPr lang="en-C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Some Institutes serve one community, other serve wide regions with multiple campuses</a:t>
          </a:r>
          <a:endParaRPr lang="en-CA" sz="2500" kern="1200" dirty="0"/>
        </a:p>
      </dsp:txBody>
      <dsp:txXfrm>
        <a:off x="0" y="485314"/>
        <a:ext cx="9283535" cy="2598750"/>
      </dsp:txXfrm>
    </dsp:sp>
    <dsp:sp modelId="{F671EF2C-8CBC-8047-BB0A-EBCB8AB5117A}">
      <dsp:nvSpPr>
        <dsp:cNvPr id="0" name=""/>
        <dsp:cNvSpPr/>
      </dsp:nvSpPr>
      <dsp:spPr>
        <a:xfrm>
          <a:off x="464176" y="116314"/>
          <a:ext cx="714520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7" tIns="0" rIns="2456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According to Conference Board of Canada (2020): </a:t>
          </a:r>
          <a:endParaRPr lang="en-CA" sz="2400" kern="1200" dirty="0"/>
        </a:p>
      </dsp:txBody>
      <dsp:txXfrm>
        <a:off x="500202" y="152340"/>
        <a:ext cx="7073150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8809302" cy="872701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Relationships to non-First Nations governments and PSE systems</a:t>
          </a:r>
          <a:endParaRPr lang="en-CA" sz="2300" kern="1200" dirty="0"/>
        </a:p>
      </dsp:txBody>
      <dsp:txXfrm>
        <a:off x="42602" y="42602"/>
        <a:ext cx="8724098" cy="787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84BBD-0715-1F44-B735-438745F7633C}">
      <dsp:nvSpPr>
        <dsp:cNvPr id="0" name=""/>
        <dsp:cNvSpPr/>
      </dsp:nvSpPr>
      <dsp:spPr>
        <a:xfrm>
          <a:off x="9111061" y="1585130"/>
          <a:ext cx="91440" cy="296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01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919B122-966D-2C4D-8DAC-1DF905D5C864}">
      <dsp:nvSpPr>
        <dsp:cNvPr id="0" name=""/>
        <dsp:cNvSpPr/>
      </dsp:nvSpPr>
      <dsp:spPr>
        <a:xfrm>
          <a:off x="5557976" y="1835912"/>
          <a:ext cx="1076019" cy="311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99"/>
              </a:lnTo>
              <a:lnTo>
                <a:pt x="1076019" y="162999"/>
              </a:lnTo>
              <a:lnTo>
                <a:pt x="1076019" y="31100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E6855B75-C945-A547-99C3-FC648B5DE5F0}">
      <dsp:nvSpPr>
        <dsp:cNvPr id="0" name=""/>
        <dsp:cNvSpPr/>
      </dsp:nvSpPr>
      <dsp:spPr>
        <a:xfrm>
          <a:off x="4681802" y="1835912"/>
          <a:ext cx="876173" cy="311007"/>
        </a:xfrm>
        <a:custGeom>
          <a:avLst/>
          <a:gdLst/>
          <a:ahLst/>
          <a:cxnLst/>
          <a:rect l="0" t="0" r="0" b="0"/>
          <a:pathLst>
            <a:path>
              <a:moveTo>
                <a:pt x="876173" y="0"/>
              </a:moveTo>
              <a:lnTo>
                <a:pt x="876173" y="162999"/>
              </a:lnTo>
              <a:lnTo>
                <a:pt x="0" y="162999"/>
              </a:lnTo>
              <a:lnTo>
                <a:pt x="0" y="31100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A9CA9012-1F75-BF4A-8821-3B06999F390A}">
      <dsp:nvSpPr>
        <dsp:cNvPr id="0" name=""/>
        <dsp:cNvSpPr/>
      </dsp:nvSpPr>
      <dsp:spPr>
        <a:xfrm>
          <a:off x="1797207" y="1719592"/>
          <a:ext cx="982859" cy="296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08"/>
              </a:lnTo>
              <a:lnTo>
                <a:pt x="982859" y="148008"/>
              </a:lnTo>
              <a:lnTo>
                <a:pt x="982859" y="2960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1E13B-5B55-0D41-955F-C660D298DF93}">
      <dsp:nvSpPr>
        <dsp:cNvPr id="0" name=""/>
        <dsp:cNvSpPr/>
      </dsp:nvSpPr>
      <dsp:spPr>
        <a:xfrm>
          <a:off x="836577" y="1719592"/>
          <a:ext cx="960629" cy="296016"/>
        </a:xfrm>
        <a:custGeom>
          <a:avLst/>
          <a:gdLst/>
          <a:ahLst/>
          <a:cxnLst/>
          <a:rect l="0" t="0" r="0" b="0"/>
          <a:pathLst>
            <a:path>
              <a:moveTo>
                <a:pt x="960629" y="0"/>
              </a:moveTo>
              <a:lnTo>
                <a:pt x="960629" y="148008"/>
              </a:lnTo>
              <a:lnTo>
                <a:pt x="0" y="148008"/>
              </a:lnTo>
              <a:lnTo>
                <a:pt x="0" y="2960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F072-1901-5249-9F2D-F9401356F0E1}">
      <dsp:nvSpPr>
        <dsp:cNvPr id="0" name=""/>
        <dsp:cNvSpPr/>
      </dsp:nvSpPr>
      <dsp:spPr>
        <a:xfrm>
          <a:off x="235812" y="406082"/>
          <a:ext cx="3122790" cy="1313509"/>
        </a:xfrm>
        <a:prstGeom prst="round2Diag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Majority of FNIs are independently mandated and operated (may receive federal or provincial funding)</a:t>
          </a:r>
          <a:endParaRPr lang="en-CA" sz="1800" kern="1200" dirty="0"/>
        </a:p>
      </dsp:txBody>
      <dsp:txXfrm>
        <a:off x="299932" y="470202"/>
        <a:ext cx="2994550" cy="1185269"/>
      </dsp:txXfrm>
    </dsp:sp>
    <dsp:sp modelId="{7DE63E5A-1655-4240-A3FC-C15D105E4843}">
      <dsp:nvSpPr>
        <dsp:cNvPr id="0" name=""/>
        <dsp:cNvSpPr/>
      </dsp:nvSpPr>
      <dsp:spPr>
        <a:xfrm>
          <a:off x="1726" y="2015608"/>
          <a:ext cx="1669701" cy="1224049"/>
        </a:xfrm>
        <a:prstGeom prst="round2Diag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Six Nations Polytechnic (ON)</a:t>
          </a:r>
          <a:endParaRPr lang="en-CA" sz="1800" kern="1200" dirty="0">
            <a:solidFill>
              <a:schemeClr val="tx1"/>
            </a:solidFill>
          </a:endParaRPr>
        </a:p>
      </dsp:txBody>
      <dsp:txXfrm>
        <a:off x="61479" y="2075361"/>
        <a:ext cx="1550195" cy="1104543"/>
      </dsp:txXfrm>
    </dsp:sp>
    <dsp:sp modelId="{7F2DF649-F09A-484F-880B-9AD0721C3FA3}">
      <dsp:nvSpPr>
        <dsp:cNvPr id="0" name=""/>
        <dsp:cNvSpPr/>
      </dsp:nvSpPr>
      <dsp:spPr>
        <a:xfrm>
          <a:off x="1967445" y="2015608"/>
          <a:ext cx="1625242" cy="1214090"/>
        </a:xfrm>
        <a:prstGeom prst="round2Diag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Red Crow Community College (AB)</a:t>
          </a:r>
          <a:endParaRPr lang="en-CA" sz="1800" kern="1200" dirty="0">
            <a:solidFill>
              <a:schemeClr val="tx1"/>
            </a:solidFill>
          </a:endParaRPr>
        </a:p>
      </dsp:txBody>
      <dsp:txXfrm>
        <a:off x="2026712" y="2074875"/>
        <a:ext cx="1506708" cy="1095556"/>
      </dsp:txXfrm>
    </dsp:sp>
    <dsp:sp modelId="{E0477C57-0A66-5448-A7C9-9B83B1B3AA07}">
      <dsp:nvSpPr>
        <dsp:cNvPr id="0" name=""/>
        <dsp:cNvSpPr/>
      </dsp:nvSpPr>
      <dsp:spPr>
        <a:xfrm>
          <a:off x="3837754" y="391091"/>
          <a:ext cx="3440443" cy="1444820"/>
        </a:xfrm>
        <a:prstGeom prst="round2Diag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 few FNIs are part of provincial PSE systems, funded as public institutions</a:t>
          </a:r>
        </a:p>
      </dsp:txBody>
      <dsp:txXfrm>
        <a:off x="3908284" y="461621"/>
        <a:ext cx="3299383" cy="1303760"/>
      </dsp:txXfrm>
    </dsp:sp>
    <dsp:sp modelId="{B5D5A8E6-BBFE-3A46-8457-3CF96B7C6904}">
      <dsp:nvSpPr>
        <dsp:cNvPr id="0" name=""/>
        <dsp:cNvSpPr/>
      </dsp:nvSpPr>
      <dsp:spPr>
        <a:xfrm>
          <a:off x="3888704" y="2146920"/>
          <a:ext cx="1586196" cy="1352026"/>
        </a:xfrm>
        <a:prstGeom prst="round2Diag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Nicola Valley Institute of Technology (BC)</a:t>
          </a:r>
          <a:endParaRPr lang="en-CA" sz="1800" kern="1200" dirty="0">
            <a:solidFill>
              <a:schemeClr val="tx1"/>
            </a:solidFill>
          </a:endParaRPr>
        </a:p>
      </dsp:txBody>
      <dsp:txXfrm>
        <a:off x="3954704" y="2212920"/>
        <a:ext cx="1454196" cy="1220026"/>
      </dsp:txXfrm>
    </dsp:sp>
    <dsp:sp modelId="{4A6FFEC8-4A63-5D40-8F60-915E6437F981}">
      <dsp:nvSpPr>
        <dsp:cNvPr id="0" name=""/>
        <dsp:cNvSpPr/>
      </dsp:nvSpPr>
      <dsp:spPr>
        <a:xfrm>
          <a:off x="5770917" y="2146920"/>
          <a:ext cx="1726156" cy="1250429"/>
        </a:xfrm>
        <a:prstGeom prst="round2Diag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Saskatchewan Indian Institute of Technologies</a:t>
          </a:r>
          <a:r>
            <a:rPr lang="en-CA" sz="1800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</a:rPr>
            <a:t> (SK)</a:t>
          </a:r>
          <a:endParaRPr lang="en-CA" sz="1800" kern="1200" dirty="0">
            <a:solidFill>
              <a:schemeClr val="tx1"/>
            </a:solidFill>
          </a:endParaRPr>
        </a:p>
      </dsp:txBody>
      <dsp:txXfrm>
        <a:off x="5831958" y="2207961"/>
        <a:ext cx="1604074" cy="1128347"/>
      </dsp:txXfrm>
    </dsp:sp>
    <dsp:sp modelId="{6ABDC7D9-837D-9040-84D7-B52BD72D8524}">
      <dsp:nvSpPr>
        <dsp:cNvPr id="0" name=""/>
        <dsp:cNvSpPr/>
      </dsp:nvSpPr>
      <dsp:spPr>
        <a:xfrm>
          <a:off x="7709127" y="406082"/>
          <a:ext cx="2895308" cy="1179047"/>
        </a:xfrm>
        <a:prstGeom prst="round2DiagRect">
          <a:avLst/>
        </a:prstGeom>
        <a:solidFill>
          <a:schemeClr val="accent6">
            <a:lumMod val="75000"/>
            <a:alpha val="4313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 FNI receives annual federal operating funding</a:t>
          </a:r>
          <a:endParaRPr lang="en-CA" sz="1800" kern="1200" dirty="0"/>
        </a:p>
      </dsp:txBody>
      <dsp:txXfrm>
        <a:off x="7766683" y="463638"/>
        <a:ext cx="2780196" cy="1063935"/>
      </dsp:txXfrm>
    </dsp:sp>
    <dsp:sp modelId="{BAFA71FC-9969-8045-A032-D410F0E01762}">
      <dsp:nvSpPr>
        <dsp:cNvPr id="0" name=""/>
        <dsp:cNvSpPr/>
      </dsp:nvSpPr>
      <dsp:spPr>
        <a:xfrm>
          <a:off x="8278099" y="1881146"/>
          <a:ext cx="1757364" cy="993656"/>
        </a:xfrm>
        <a:prstGeom prst="round2Diag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First Nations University of Canada (SK)</a:t>
          </a:r>
          <a:endParaRPr lang="en-CA" sz="1800" kern="1200" dirty="0">
            <a:solidFill>
              <a:schemeClr val="tx1"/>
            </a:solidFill>
          </a:endParaRPr>
        </a:p>
      </dsp:txBody>
      <dsp:txXfrm>
        <a:off x="8326605" y="1929652"/>
        <a:ext cx="1660352" cy="8966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6702631" cy="637659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Primary Federal Funding</a:t>
          </a:r>
          <a:endParaRPr lang="en-CA" sz="2300" kern="1200"/>
        </a:p>
      </dsp:txBody>
      <dsp:txXfrm>
        <a:off x="31128" y="31128"/>
        <a:ext cx="6640375" cy="5754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8E6A-2F7C-804D-A8D5-D5A8271C0BC0}">
      <dsp:nvSpPr>
        <dsp:cNvPr id="0" name=""/>
        <dsp:cNvSpPr/>
      </dsp:nvSpPr>
      <dsp:spPr>
        <a:xfrm>
          <a:off x="0" y="0"/>
          <a:ext cx="6702631" cy="542777"/>
        </a:xfrm>
        <a:prstGeom prst="roundRect">
          <a:avLst/>
        </a:prstGeom>
        <a:solidFill>
          <a:srgbClr val="4D80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Franklin Gothic Book" panose="020B0503020102020204" pitchFamily="34" charset="0"/>
            </a:rPr>
            <a:t>Legislated funding in two provinces</a:t>
          </a:r>
          <a:endParaRPr lang="en-CA" sz="2300" kern="1200" dirty="0">
            <a:latin typeface="Franklin Gothic Book" panose="020B0503020102020204" pitchFamily="34" charset="0"/>
          </a:endParaRPr>
        </a:p>
      </dsp:txBody>
      <dsp:txXfrm>
        <a:off x="26496" y="26496"/>
        <a:ext cx="6649639" cy="489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2025. 2. 18.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2025. 2. 18.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9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74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89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110ED-A91A-4615-6926-E219DF39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7E20E-5E01-B98B-C370-42508F069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C88F7-2E72-B45C-5868-3698F1E24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A6A4E-9042-A40E-1D65-A24D3D9D6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38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3AC2D-C09F-806C-0FEE-6AD0E33FE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CFBE7-FB29-ACED-4A6B-40D73C42B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DBDA8-1CFC-22FA-6465-0F97FFE7E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719C0-E989-45AC-0CD6-8C0525AA2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67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DD4A0-FB05-A3C5-2C15-93B44A3F7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F5C28-29E0-A683-2EFF-3D8362C42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F7507-532A-F893-90CA-5CE26D99C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A7F5-621C-F654-38B1-477D6EA2F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40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664F-B4A3-2933-8A12-5C7122167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36B09-DD01-21FF-A17A-F82B09D3D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86ECC-A0B6-0A74-5EAD-CDC19A0B7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308C2-D852-06D1-D73F-72FFF3D7B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442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2AC61-8B9A-18BC-F167-95C3C62EB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4654B-8808-B3C0-E868-0A1EE1082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56963-10F1-995D-3D7B-960163750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F59E-D1B2-0144-30E8-40953803F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93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341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8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5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26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7B84A-13CC-282B-E4C0-1548775ED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3CF24-7E79-8B48-2A6D-5D6B3907D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83774-8804-ADA4-90BC-F832EAF7F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BC82-FE42-47B7-B107-363C7895D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29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22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24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89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36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70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C56BE-BF0D-B781-EA03-D3E4D7BE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1E15C-EA8E-98B2-0B1C-2D48273D9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415163-82CA-D9C2-97DF-7CBCD7E2C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spcAft>
                <a:spcPts val="863"/>
              </a:spcAft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23A80-A32F-CEFD-6F8F-E5CA0110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61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1C371-77EC-0B7E-1ACE-DABD3891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280A6E-9F65-C949-6F79-2BDFA84C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AF42B-DFF4-5422-6537-E8767D552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91EEE-C702-486D-BE36-4DB3BD3B4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2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423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11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27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9F8A616E-CD76-7A4C-9D30-AEBB7FEEC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4" y="4095029"/>
            <a:ext cx="3419674" cy="7309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39F32F-A1A4-1749-8166-01BC2D18A8E9}"/>
              </a:ext>
            </a:extLst>
          </p:cNvPr>
          <p:cNvGrpSpPr/>
          <p:nvPr userDrawn="1"/>
        </p:nvGrpSpPr>
        <p:grpSpPr>
          <a:xfrm>
            <a:off x="8127887" y="2794000"/>
            <a:ext cx="4064113" cy="4064000"/>
            <a:chOff x="8127887" y="2794000"/>
            <a:chExt cx="4064113" cy="4064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A75369-4241-204E-94D8-EF2FBE84CF79}"/>
                </a:ext>
              </a:extLst>
            </p:cNvPr>
            <p:cNvSpPr/>
            <p:nvPr userDrawn="1"/>
          </p:nvSpPr>
          <p:spPr>
            <a:xfrm>
              <a:off x="10159943" y="2794000"/>
              <a:ext cx="2032057" cy="2032000"/>
            </a:xfrm>
            <a:prstGeom prst="rect">
              <a:avLst/>
            </a:prstGeom>
            <a:solidFill>
              <a:srgbClr val="4D80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CA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ECCA9B6-F61F-C446-A169-CAAC181C7C43}"/>
                </a:ext>
              </a:extLst>
            </p:cNvPr>
            <p:cNvGrpSpPr/>
            <p:nvPr userDrawn="1"/>
          </p:nvGrpSpPr>
          <p:grpSpPr>
            <a:xfrm>
              <a:off x="8127887" y="2794000"/>
              <a:ext cx="4064113" cy="4064000"/>
              <a:chOff x="8127887" y="2794000"/>
              <a:chExt cx="4064113" cy="4064000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CE7B60E4-6A07-714F-BBFD-DEC542C37B50}"/>
                  </a:ext>
                </a:extLst>
              </p:cNvPr>
              <p:cNvGrpSpPr/>
              <p:nvPr userDrawn="1"/>
            </p:nvGrpSpPr>
            <p:grpSpPr>
              <a:xfrm rot="16200000">
                <a:off x="10159972" y="2793971"/>
                <a:ext cx="2032000" cy="2032057"/>
                <a:chOff x="10160000" y="2793942"/>
                <a:chExt cx="2032000" cy="2032057"/>
              </a:xfrm>
            </p:grpSpPr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7AB631B2-4882-6B4A-B464-642AA2E61D79}"/>
                    </a:ext>
                  </a:extLst>
                </p:cNvPr>
                <p:cNvSpPr/>
                <p:nvPr/>
              </p:nvSpPr>
              <p:spPr>
                <a:xfrm>
                  <a:off x="10160000" y="2793999"/>
                  <a:ext cx="2032000" cy="2032000"/>
                </a:xfrm>
                <a:custGeom>
                  <a:avLst/>
                  <a:gdLst>
                    <a:gd name="connsiteX0" fmla="*/ 0 w 2032000"/>
                    <a:gd name="connsiteY0" fmla="*/ 0 h 2032000"/>
                    <a:gd name="connsiteX1" fmla="*/ 1016000 w 2032000"/>
                    <a:gd name="connsiteY1" fmla="*/ 0 h 2032000"/>
                    <a:gd name="connsiteX2" fmla="*/ 2032000 w 2032000"/>
                    <a:gd name="connsiteY2" fmla="*/ 0 h 2032000"/>
                    <a:gd name="connsiteX3" fmla="*/ 1016000 w 2032000"/>
                    <a:gd name="connsiteY3" fmla="*/ 1016000 h 2032000"/>
                    <a:gd name="connsiteX4" fmla="*/ 0 w 2032000"/>
                    <a:gd name="connsiteY4" fmla="*/ 2032000 h 2032000"/>
                    <a:gd name="connsiteX5" fmla="*/ 0 w 2032000"/>
                    <a:gd name="connsiteY5" fmla="*/ 1016000 h 2032000"/>
                    <a:gd name="connsiteX6" fmla="*/ 0 w 2032000"/>
                    <a:gd name="connsiteY6" fmla="*/ 0 h 20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2000" h="2032000">
                      <a:moveTo>
                        <a:pt x="0" y="0"/>
                      </a:moveTo>
                      <a:lnTo>
                        <a:pt x="1016000" y="0"/>
                      </a:lnTo>
                      <a:lnTo>
                        <a:pt x="2032000" y="0"/>
                      </a:lnTo>
                      <a:lnTo>
                        <a:pt x="1016000" y="1016000"/>
                      </a:lnTo>
                      <a:lnTo>
                        <a:pt x="0" y="2032000"/>
                      </a:lnTo>
                      <a:lnTo>
                        <a:pt x="0" y="101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6528"/>
                </a:solidFill>
                <a:ln w="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90BB5848-81B1-7749-982D-70D933CC59CF}"/>
                    </a:ext>
                  </a:extLst>
                </p:cNvPr>
                <p:cNvSpPr/>
                <p:nvPr/>
              </p:nvSpPr>
              <p:spPr>
                <a:xfrm>
                  <a:off x="10160000" y="2793999"/>
                  <a:ext cx="1016000" cy="1015943"/>
                </a:xfrm>
                <a:custGeom>
                  <a:avLst/>
                  <a:gdLst>
                    <a:gd name="connsiteX0" fmla="*/ 0 w 1016000"/>
                    <a:gd name="connsiteY0" fmla="*/ 0 h 1015943"/>
                    <a:gd name="connsiteX1" fmla="*/ 508000 w 1016000"/>
                    <a:gd name="connsiteY1" fmla="*/ 0 h 1015943"/>
                    <a:gd name="connsiteX2" fmla="*/ 1016000 w 1016000"/>
                    <a:gd name="connsiteY2" fmla="*/ 0 h 1015943"/>
                    <a:gd name="connsiteX3" fmla="*/ 508000 w 1016000"/>
                    <a:gd name="connsiteY3" fmla="*/ 507944 h 1015943"/>
                    <a:gd name="connsiteX4" fmla="*/ 0 w 1016000"/>
                    <a:gd name="connsiteY4" fmla="*/ 1015944 h 1015943"/>
                    <a:gd name="connsiteX5" fmla="*/ 0 w 1016000"/>
                    <a:gd name="connsiteY5" fmla="*/ 507944 h 1015943"/>
                    <a:gd name="connsiteX6" fmla="*/ 0 w 1016000"/>
                    <a:gd name="connsiteY6" fmla="*/ 0 h 10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6000" h="1015943">
                      <a:moveTo>
                        <a:pt x="0" y="0"/>
                      </a:moveTo>
                      <a:lnTo>
                        <a:pt x="508000" y="0"/>
                      </a:lnTo>
                      <a:lnTo>
                        <a:pt x="1016000" y="0"/>
                      </a:lnTo>
                      <a:lnTo>
                        <a:pt x="508000" y="507944"/>
                      </a:lnTo>
                      <a:lnTo>
                        <a:pt x="0" y="1015944"/>
                      </a:lnTo>
                      <a:lnTo>
                        <a:pt x="0" y="5079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56B"/>
                </a:solidFill>
                <a:ln w="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E4E8372A-A9EA-3C45-8ADF-103EFC162D1E}"/>
                    </a:ext>
                  </a:extLst>
                </p:cNvPr>
                <p:cNvSpPr/>
                <p:nvPr/>
              </p:nvSpPr>
              <p:spPr>
                <a:xfrm>
                  <a:off x="10160000" y="2793942"/>
                  <a:ext cx="2032000" cy="2032000"/>
                </a:xfrm>
                <a:custGeom>
                  <a:avLst/>
                  <a:gdLst>
                    <a:gd name="connsiteX0" fmla="*/ 2032000 w 2032000"/>
                    <a:gd name="connsiteY0" fmla="*/ 2032000 h 2032000"/>
                    <a:gd name="connsiteX1" fmla="*/ 1016000 w 2032000"/>
                    <a:gd name="connsiteY1" fmla="*/ 2032000 h 2032000"/>
                    <a:gd name="connsiteX2" fmla="*/ 0 w 2032000"/>
                    <a:gd name="connsiteY2" fmla="*/ 2032000 h 2032000"/>
                    <a:gd name="connsiteX3" fmla="*/ 1016000 w 2032000"/>
                    <a:gd name="connsiteY3" fmla="*/ 1016000 h 2032000"/>
                    <a:gd name="connsiteX4" fmla="*/ 2032000 w 2032000"/>
                    <a:gd name="connsiteY4" fmla="*/ 0 h 2032000"/>
                    <a:gd name="connsiteX5" fmla="*/ 2032000 w 2032000"/>
                    <a:gd name="connsiteY5" fmla="*/ 1016000 h 2032000"/>
                    <a:gd name="connsiteX6" fmla="*/ 2032000 w 2032000"/>
                    <a:gd name="connsiteY6" fmla="*/ 2032000 h 20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2000" h="2032000">
                      <a:moveTo>
                        <a:pt x="2032000" y="2032000"/>
                      </a:moveTo>
                      <a:lnTo>
                        <a:pt x="1016000" y="2032000"/>
                      </a:lnTo>
                      <a:lnTo>
                        <a:pt x="0" y="2032000"/>
                      </a:lnTo>
                      <a:lnTo>
                        <a:pt x="1016000" y="1016000"/>
                      </a:lnTo>
                      <a:lnTo>
                        <a:pt x="2032000" y="0"/>
                      </a:lnTo>
                      <a:lnTo>
                        <a:pt x="2032000" y="1016000"/>
                      </a:lnTo>
                      <a:lnTo>
                        <a:pt x="2032000" y="2032000"/>
                      </a:lnTo>
                      <a:close/>
                    </a:path>
                  </a:pathLst>
                </a:custGeom>
                <a:solidFill>
                  <a:srgbClr val="4D80A3"/>
                </a:solidFill>
                <a:ln w="564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CA"/>
                </a:p>
              </p:txBody>
            </p:sp>
          </p:grp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8B3C1F9-57AB-4E4A-9556-8CAE4A261B9B}"/>
                  </a:ext>
                </a:extLst>
              </p:cNvPr>
              <p:cNvSpPr/>
              <p:nvPr/>
            </p:nvSpPr>
            <p:spPr>
              <a:xfrm>
                <a:off x="10160000" y="5842000"/>
                <a:ext cx="1016000" cy="1016000"/>
              </a:xfrm>
              <a:custGeom>
                <a:avLst/>
                <a:gdLst>
                  <a:gd name="connsiteX0" fmla="*/ 0 w 1016000"/>
                  <a:gd name="connsiteY0" fmla="*/ 1016000 h 1016000"/>
                  <a:gd name="connsiteX1" fmla="*/ 0 w 1016000"/>
                  <a:gd name="connsiteY1" fmla="*/ 508000 h 1016000"/>
                  <a:gd name="connsiteX2" fmla="*/ 0 w 1016000"/>
                  <a:gd name="connsiteY2" fmla="*/ 0 h 1016000"/>
                  <a:gd name="connsiteX3" fmla="*/ 508000 w 1016000"/>
                  <a:gd name="connsiteY3" fmla="*/ 508000 h 1016000"/>
                  <a:gd name="connsiteX4" fmla="*/ 1016000 w 1016000"/>
                  <a:gd name="connsiteY4" fmla="*/ 1016000 h 1016000"/>
                  <a:gd name="connsiteX5" fmla="*/ 508000 w 1016000"/>
                  <a:gd name="connsiteY5" fmla="*/ 1016000 h 1016000"/>
                  <a:gd name="connsiteX6" fmla="*/ 0 w 1016000"/>
                  <a:gd name="connsiteY6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000" h="1016000">
                    <a:moveTo>
                      <a:pt x="0" y="1016000"/>
                    </a:moveTo>
                    <a:lnTo>
                      <a:pt x="0" y="508000"/>
                    </a:lnTo>
                    <a:lnTo>
                      <a:pt x="0" y="0"/>
                    </a:lnTo>
                    <a:lnTo>
                      <a:pt x="508000" y="508000"/>
                    </a:lnTo>
                    <a:lnTo>
                      <a:pt x="1016000" y="1016000"/>
                    </a:lnTo>
                    <a:lnTo>
                      <a:pt x="508000" y="1016000"/>
                    </a:lnTo>
                    <a:lnTo>
                      <a:pt x="0" y="1016000"/>
                    </a:lnTo>
                    <a:close/>
                  </a:path>
                </a:pathLst>
              </a:custGeom>
              <a:solidFill>
                <a:srgbClr val="33556B"/>
              </a:solidFill>
              <a:ln w="5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1868DDF-6C01-E14C-ADA7-792078FD9EFD}"/>
                  </a:ext>
                </a:extLst>
              </p:cNvPr>
              <p:cNvSpPr/>
              <p:nvPr/>
            </p:nvSpPr>
            <p:spPr>
              <a:xfrm>
                <a:off x="10160000" y="4826000"/>
                <a:ext cx="2032000" cy="1016000"/>
              </a:xfrm>
              <a:custGeom>
                <a:avLst/>
                <a:gdLst>
                  <a:gd name="connsiteX0" fmla="*/ 0 w 2032000"/>
                  <a:gd name="connsiteY0" fmla="*/ 0 h 1016000"/>
                  <a:gd name="connsiteX1" fmla="*/ 2032000 w 2032000"/>
                  <a:gd name="connsiteY1" fmla="*/ 0 h 1016000"/>
                  <a:gd name="connsiteX2" fmla="*/ 2032000 w 2032000"/>
                  <a:gd name="connsiteY2" fmla="*/ 1016000 h 1016000"/>
                  <a:gd name="connsiteX3" fmla="*/ 0 w 2032000"/>
                  <a:gd name="connsiteY3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0" h="1016000">
                    <a:moveTo>
                      <a:pt x="0" y="0"/>
                    </a:moveTo>
                    <a:lnTo>
                      <a:pt x="2032000" y="0"/>
                    </a:lnTo>
                    <a:lnTo>
                      <a:pt x="2032000" y="1016000"/>
                    </a:lnTo>
                    <a:lnTo>
                      <a:pt x="0" y="1016000"/>
                    </a:lnTo>
                    <a:close/>
                  </a:path>
                </a:pathLst>
              </a:custGeom>
              <a:solidFill>
                <a:srgbClr val="4D80A3"/>
              </a:solidFill>
              <a:ln w="5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E5645805-006E-BA45-A621-DBDA3DE46D0E}"/>
                  </a:ext>
                </a:extLst>
              </p:cNvPr>
              <p:cNvSpPr/>
              <p:nvPr/>
            </p:nvSpPr>
            <p:spPr>
              <a:xfrm>
                <a:off x="11176000" y="5842000"/>
                <a:ext cx="1016000" cy="1016000"/>
              </a:xfrm>
              <a:custGeom>
                <a:avLst/>
                <a:gdLst>
                  <a:gd name="connsiteX0" fmla="*/ 0 w 1016000"/>
                  <a:gd name="connsiteY0" fmla="*/ 0 h 1016000"/>
                  <a:gd name="connsiteX1" fmla="*/ 1016000 w 1016000"/>
                  <a:gd name="connsiteY1" fmla="*/ 0 h 1016000"/>
                  <a:gd name="connsiteX2" fmla="*/ 1016000 w 1016000"/>
                  <a:gd name="connsiteY2" fmla="*/ 1016000 h 1016000"/>
                  <a:gd name="connsiteX3" fmla="*/ 0 w 1016000"/>
                  <a:gd name="connsiteY3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0" h="10160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1016000"/>
                    </a:lnTo>
                    <a:lnTo>
                      <a:pt x="0" y="1016000"/>
                    </a:lnTo>
                    <a:close/>
                  </a:path>
                </a:pathLst>
              </a:custGeom>
              <a:solidFill>
                <a:srgbClr val="B06528"/>
              </a:solidFill>
              <a:ln w="5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76C8BE9-4A14-2649-843C-0AA4564563BA}"/>
                  </a:ext>
                </a:extLst>
              </p:cNvPr>
              <p:cNvSpPr/>
              <p:nvPr/>
            </p:nvSpPr>
            <p:spPr>
              <a:xfrm>
                <a:off x="9143943" y="4826000"/>
                <a:ext cx="1016000" cy="2032000"/>
              </a:xfrm>
              <a:custGeom>
                <a:avLst/>
                <a:gdLst>
                  <a:gd name="connsiteX0" fmla="*/ 0 w 1016000"/>
                  <a:gd name="connsiteY0" fmla="*/ 0 h 2032000"/>
                  <a:gd name="connsiteX1" fmla="*/ 1016000 w 1016000"/>
                  <a:gd name="connsiteY1" fmla="*/ 0 h 2032000"/>
                  <a:gd name="connsiteX2" fmla="*/ 1016000 w 1016000"/>
                  <a:gd name="connsiteY2" fmla="*/ 2032000 h 2032000"/>
                  <a:gd name="connsiteX3" fmla="*/ 0 w 1016000"/>
                  <a:gd name="connsiteY3" fmla="*/ 2032000 h 20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0" h="20320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2032000"/>
                    </a:lnTo>
                    <a:lnTo>
                      <a:pt x="0" y="2032000"/>
                    </a:lnTo>
                    <a:close/>
                  </a:path>
                </a:pathLst>
              </a:custGeom>
              <a:solidFill>
                <a:srgbClr val="B06528"/>
              </a:solidFill>
              <a:ln w="5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AAD82024-AAE4-A04B-9A8B-2AD7DAE85DED}"/>
                  </a:ext>
                </a:extLst>
              </p:cNvPr>
              <p:cNvSpPr/>
              <p:nvPr/>
            </p:nvSpPr>
            <p:spPr>
              <a:xfrm rot="10800000">
                <a:off x="8127887" y="5842000"/>
                <a:ext cx="1016000" cy="1016000"/>
              </a:xfrm>
              <a:custGeom>
                <a:avLst/>
                <a:gdLst>
                  <a:gd name="connsiteX0" fmla="*/ 0 w 1016000"/>
                  <a:gd name="connsiteY0" fmla="*/ 0 h 1016000"/>
                  <a:gd name="connsiteX1" fmla="*/ 1016000 w 1016000"/>
                  <a:gd name="connsiteY1" fmla="*/ 0 h 1016000"/>
                  <a:gd name="connsiteX2" fmla="*/ 1016000 w 1016000"/>
                  <a:gd name="connsiteY2" fmla="*/ 1016000 h 1016000"/>
                  <a:gd name="connsiteX3" fmla="*/ 0 w 1016000"/>
                  <a:gd name="connsiteY3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0" h="1016000">
                    <a:moveTo>
                      <a:pt x="0" y="0"/>
                    </a:moveTo>
                    <a:lnTo>
                      <a:pt x="1016000" y="0"/>
                    </a:lnTo>
                    <a:lnTo>
                      <a:pt x="1016000" y="1016000"/>
                    </a:lnTo>
                    <a:lnTo>
                      <a:pt x="0" y="1016000"/>
                    </a:lnTo>
                    <a:close/>
                  </a:path>
                </a:pathLst>
              </a:custGeom>
              <a:solidFill>
                <a:srgbClr val="33556B"/>
              </a:solidFill>
              <a:ln w="56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A9D72-5FEF-4947-BFAA-77BC5CF06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0" y="1371895"/>
            <a:ext cx="7700963" cy="177741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latinLnBrk="0">
              <a:buNone/>
              <a:defRPr sz="6000" b="1">
                <a:solidFill>
                  <a:srgbClr val="263343"/>
                </a:solidFill>
                <a:latin typeface="Orpheus Pro" panose="02000000000000000000" pitchFamily="2" charset="77"/>
              </a:defRPr>
            </a:lvl1pPr>
            <a:lvl2pPr>
              <a:defRPr b="1">
                <a:solidFill>
                  <a:srgbClr val="263343"/>
                </a:solidFill>
                <a:latin typeface="Orpheus Pro" panose="02000000000000000000" pitchFamily="2" charset="77"/>
              </a:defRPr>
            </a:lvl2pPr>
            <a:lvl3pPr>
              <a:defRPr b="1">
                <a:solidFill>
                  <a:srgbClr val="263343"/>
                </a:solidFill>
                <a:latin typeface="Orpheus Pro" panose="02000000000000000000" pitchFamily="2" charset="77"/>
              </a:defRPr>
            </a:lvl3pPr>
            <a:lvl4pPr>
              <a:defRPr b="1">
                <a:solidFill>
                  <a:srgbClr val="263343"/>
                </a:solidFill>
                <a:latin typeface="Orpheus Pro" panose="02000000000000000000" pitchFamily="2" charset="77"/>
              </a:defRPr>
            </a:lvl4pPr>
            <a:lvl5pPr>
              <a:defRPr b="1">
                <a:solidFill>
                  <a:srgbClr val="263343"/>
                </a:solidFill>
                <a:latin typeface="Orpheus Pro" panose="02000000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77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20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85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685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03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64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94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935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01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50EE8-09CB-7B43-9C58-D1277D769847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E947A5-DEA2-864F-B32F-BC8ED4DFC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6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diagramLayout" Target="../diagrams/layout1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DCB9F-E8FD-FE18-15BF-497E461D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B41D6B-1F7B-94AE-26A3-23EC2AD878D4}"/>
              </a:ext>
            </a:extLst>
          </p:cNvPr>
          <p:cNvSpPr txBox="1">
            <a:spLocks/>
          </p:cNvSpPr>
          <p:nvPr/>
        </p:nvSpPr>
        <p:spPr>
          <a:xfrm>
            <a:off x="1426909" y="2262691"/>
            <a:ext cx="6371135" cy="27742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D80A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the Case for Equitable Funding for First Nations Institutes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4D80A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063558-ECBA-76D9-B710-9EFD5008160E}"/>
              </a:ext>
            </a:extLst>
          </p:cNvPr>
          <p:cNvGrpSpPr/>
          <p:nvPr/>
        </p:nvGrpSpPr>
        <p:grpSpPr>
          <a:xfrm>
            <a:off x="1426909" y="5135930"/>
            <a:ext cx="5834821" cy="852526"/>
            <a:chOff x="652445" y="4300846"/>
            <a:chExt cx="5834821" cy="852526"/>
          </a:xfrm>
          <a:solidFill>
            <a:srgbClr val="4D80A3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5693C6A-F3D3-5485-0073-31ACC860AC0B}"/>
                </a:ext>
              </a:extLst>
            </p:cNvPr>
            <p:cNvSpPr/>
            <p:nvPr/>
          </p:nvSpPr>
          <p:spPr>
            <a:xfrm>
              <a:off x="652445" y="4300846"/>
              <a:ext cx="5834821" cy="8525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FB7E98-3EE9-C4A2-74B5-28CEE0A89724}"/>
                </a:ext>
              </a:extLst>
            </p:cNvPr>
            <p:cNvSpPr txBox="1"/>
            <p:nvPr/>
          </p:nvSpPr>
          <p:spPr>
            <a:xfrm>
              <a:off x="787263" y="4326999"/>
              <a:ext cx="5565184" cy="800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Research Update and Discussion </a:t>
              </a:r>
            </a:p>
            <a:p>
              <a:r>
                <a:rPr lang="en-US" sz="1400" dirty="0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Jon </a:t>
              </a:r>
              <a:r>
                <a:rPr lang="en-US" sz="1400" dirty="0" err="1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Medow</a:t>
              </a:r>
              <a:r>
                <a:rPr lang="en-US" sz="1400" dirty="0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, President (</a:t>
              </a:r>
              <a:r>
                <a:rPr lang="en-US" sz="1400" dirty="0" err="1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Medow</a:t>
              </a:r>
              <a:r>
                <a:rPr lang="en-US" sz="1400" dirty="0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 Consulting)</a:t>
              </a:r>
            </a:p>
            <a:p>
              <a:r>
                <a:rPr lang="en-US" sz="1400" dirty="0">
                  <a:solidFill>
                    <a:srgbClr val="FFFAEE"/>
                  </a:solidFill>
                  <a:latin typeface="Franklin Gothic Medium" panose="020B0603020102020204" pitchFamily="34" charset="0"/>
                </a:rPr>
                <a:t>AFN Education Forum – February 20, 2025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4F2C70A-E98A-DDC4-A63F-01BC0DC85074}"/>
              </a:ext>
            </a:extLst>
          </p:cNvPr>
          <p:cNvSpPr/>
          <p:nvPr/>
        </p:nvSpPr>
        <p:spPr>
          <a:xfrm>
            <a:off x="10341574" y="0"/>
            <a:ext cx="271849" cy="6858000"/>
          </a:xfrm>
          <a:prstGeom prst="rect">
            <a:avLst/>
          </a:prstGeom>
          <a:solidFill>
            <a:srgbClr val="3D75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2FA40-1FDB-9BC3-FDC6-8D978761F73D}"/>
              </a:ext>
            </a:extLst>
          </p:cNvPr>
          <p:cNvSpPr/>
          <p:nvPr/>
        </p:nvSpPr>
        <p:spPr>
          <a:xfrm>
            <a:off x="9933800" y="-17487"/>
            <a:ext cx="271849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04BAA-8AFB-5463-C752-09B9B2CDEA2A}"/>
              </a:ext>
            </a:extLst>
          </p:cNvPr>
          <p:cNvSpPr/>
          <p:nvPr/>
        </p:nvSpPr>
        <p:spPr>
          <a:xfrm>
            <a:off x="9526026" y="0"/>
            <a:ext cx="271849" cy="6858000"/>
          </a:xfrm>
          <a:prstGeom prst="rect">
            <a:avLst/>
          </a:prstGeom>
          <a:solidFill>
            <a:srgbClr val="2A4B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A641331-CFEA-F8B6-46B3-87A264A41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365519" y="1357676"/>
            <a:ext cx="1862556" cy="4205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9CCCC6-61DB-0BC7-5A1C-99F0BD0E3E4D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B5CED4-FE51-9E38-FFB8-DFA6E2820C28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68114C5F-6AD4-88EC-A5F3-9FA2311EBCA5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D86D15-2E82-0ECE-81DC-DF00EF48A76C}"/>
              </a:ext>
            </a:extLst>
          </p:cNvPr>
          <p:cNvGrpSpPr/>
          <p:nvPr/>
        </p:nvGrpSpPr>
        <p:grpSpPr>
          <a:xfrm>
            <a:off x="1726120" y="-1"/>
            <a:ext cx="1734947" cy="873196"/>
            <a:chOff x="0" y="0"/>
            <a:chExt cx="1734947" cy="8731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E5D743-E827-3A0A-A6CC-70AE43FC4EFF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835F320-18D8-A283-6AC8-89F7C4DB0B10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63522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743F9-ECC1-750C-DB26-19CB048EA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0F555F-3F81-BE9B-862E-B659ED17E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665276"/>
              </p:ext>
            </p:extLst>
          </p:nvPr>
        </p:nvGraphicFramePr>
        <p:xfrm>
          <a:off x="2708647" y="672398"/>
          <a:ext cx="6702631" cy="59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5F86385B-AB9E-E60A-5821-934570D76948}"/>
              </a:ext>
            </a:extLst>
          </p:cNvPr>
          <p:cNvGrpSpPr/>
          <p:nvPr/>
        </p:nvGrpSpPr>
        <p:grpSpPr>
          <a:xfrm>
            <a:off x="518334" y="2839793"/>
            <a:ext cx="11347147" cy="2441031"/>
            <a:chOff x="518334" y="2839794"/>
            <a:chExt cx="11347147" cy="1583322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4588DC8-998E-DBC0-10BC-8B47E5C074AE}"/>
                </a:ext>
              </a:extLst>
            </p:cNvPr>
            <p:cNvSpPr/>
            <p:nvPr/>
          </p:nvSpPr>
          <p:spPr>
            <a:xfrm>
              <a:off x="518334" y="2839794"/>
              <a:ext cx="2638871" cy="158332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Communities and Nations have founded FNIs to advance First Nations Control of First Nations Education without committed financial support; have sought funding overtime</a:t>
              </a:r>
              <a:endParaRPr lang="en-CA" kern="12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AC330B-0B6B-3C7E-A1B2-0500022C1343}"/>
                </a:ext>
              </a:extLst>
            </p:cNvPr>
            <p:cNvSpPr/>
            <p:nvPr/>
          </p:nvSpPr>
          <p:spPr>
            <a:xfrm>
              <a:off x="3421092" y="2839794"/>
              <a:ext cx="2638871" cy="158332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81866"/>
                <a:satOff val="-18964"/>
                <a:lumOff val="12740"/>
                <a:alphaOff val="0"/>
              </a:schemeClr>
            </a:fillRef>
            <a:effectRef idx="0">
              <a:schemeClr val="accent1">
                <a:shade val="80000"/>
                <a:hueOff val="181866"/>
                <a:satOff val="-18964"/>
                <a:lumOff val="1274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Large majority of FNIs are outside a stable, equitable funding framework and this hinders growth and development</a:t>
              </a:r>
              <a:endParaRPr lang="en-CA" kern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5781324-09CC-320B-9FE7-F10D4600C886}"/>
                </a:ext>
              </a:extLst>
            </p:cNvPr>
            <p:cNvSpPr/>
            <p:nvPr/>
          </p:nvSpPr>
          <p:spPr>
            <a:xfrm>
              <a:off x="6323851" y="2839794"/>
              <a:ext cx="2638871" cy="1583322"/>
            </a:xfrm>
            <a:prstGeom prst="round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63732"/>
                <a:satOff val="-37928"/>
                <a:lumOff val="25481"/>
                <a:alphaOff val="0"/>
              </a:schemeClr>
            </a:fillRef>
            <a:effectRef idx="0">
              <a:schemeClr val="accent1">
                <a:shade val="80000"/>
                <a:hueOff val="363732"/>
                <a:satOff val="-37928"/>
                <a:lumOff val="254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/>
                <a:t>FNIs have not benefited from the same current and historic government investment as non-Indigenous post-secondary institutions: start-up, capital, operating funding</a:t>
              </a:r>
              <a:endParaRPr lang="en-CA" kern="1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7650FC4-1E7F-41FE-C399-73B71D9A935A}"/>
                </a:ext>
              </a:extLst>
            </p:cNvPr>
            <p:cNvSpPr/>
            <p:nvPr/>
          </p:nvSpPr>
          <p:spPr>
            <a:xfrm>
              <a:off x="9226610" y="2839794"/>
              <a:ext cx="2638871" cy="1583322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fillRef>
            <a:effectRef idx="0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/>
                <a:t>Work</a:t>
              </a:r>
              <a:r>
                <a:rPr lang="en-US" kern="1200"/>
                <a:t> continues for FNI funding consistent with “</a:t>
              </a:r>
              <a:r>
                <a:rPr lang="en-CA" kern="1200"/>
                <a:t>Constitutional, Treaty and international obligations” to support First Nations Control of First Nations Education</a:t>
              </a:r>
              <a:r>
                <a:rPr lang="en-CA"/>
                <a:t> 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70FF0-085C-8F74-C37F-36A0C32F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F640B5-05CB-9DA2-53F7-C5AAA1AE75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4D19E0-14AA-05C5-A323-5A1E05762FDA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BFABAE-235A-0A94-5892-9A2685B3417D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737CB8C-30D6-D85B-2116-1477F8A4D680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 descr="Contract outline">
            <a:extLst>
              <a:ext uri="{FF2B5EF4-FFF2-40B4-BE49-F238E27FC236}">
                <a16:creationId xmlns:a16="http://schemas.microsoft.com/office/drawing/2014/main" id="{22809D01-B9F9-6EC9-D0F2-A53AB9AB2A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82200" y="1747924"/>
            <a:ext cx="1052970" cy="1052970"/>
          </a:xfrm>
          <a:prstGeom prst="rect">
            <a:avLst/>
          </a:prstGeom>
        </p:spPr>
      </p:pic>
      <p:pic>
        <p:nvPicPr>
          <p:cNvPr id="18" name="Graphic 17" descr="Bank with solid fill">
            <a:extLst>
              <a:ext uri="{FF2B5EF4-FFF2-40B4-BE49-F238E27FC236}">
                <a16:creationId xmlns:a16="http://schemas.microsoft.com/office/drawing/2014/main" id="{9739C110-486E-14E7-9580-F0F3F0CBE4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05863" y="1747924"/>
            <a:ext cx="1074846" cy="1074846"/>
          </a:xfrm>
          <a:prstGeom prst="rect">
            <a:avLst/>
          </a:prstGeom>
        </p:spPr>
      </p:pic>
      <p:pic>
        <p:nvPicPr>
          <p:cNvPr id="20" name="Graphic 19" descr="Money outline">
            <a:extLst>
              <a:ext uri="{FF2B5EF4-FFF2-40B4-BE49-F238E27FC236}">
                <a16:creationId xmlns:a16="http://schemas.microsoft.com/office/drawing/2014/main" id="{82634FF4-CE6F-CB03-488F-7FE0F811FF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88179" y="1691712"/>
            <a:ext cx="1187270" cy="1187270"/>
          </a:xfrm>
          <a:prstGeom prst="rect">
            <a:avLst/>
          </a:prstGeom>
        </p:spPr>
      </p:pic>
      <p:pic>
        <p:nvPicPr>
          <p:cNvPr id="22" name="Graphic 21" descr="Remote learning language outline">
            <a:extLst>
              <a:ext uri="{FF2B5EF4-FFF2-40B4-BE49-F238E27FC236}">
                <a16:creationId xmlns:a16="http://schemas.microsoft.com/office/drawing/2014/main" id="{E491F179-DED9-28F5-65A1-A9CB393A98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0370" y="1691712"/>
            <a:ext cx="1187270" cy="11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1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293FF-6944-83DD-48C3-BAAFCA96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5343C4-75DD-C325-0F58-22E79D9E2CB3}"/>
              </a:ext>
            </a:extLst>
          </p:cNvPr>
          <p:cNvGrpSpPr/>
          <p:nvPr/>
        </p:nvGrpSpPr>
        <p:grpSpPr>
          <a:xfrm>
            <a:off x="1286836" y="1746598"/>
            <a:ext cx="9144000" cy="2386800"/>
            <a:chOff x="-107950" y="-72051"/>
            <a:chExt cx="9144000" cy="23868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574480A-F4A8-07A8-A32B-12470F943CCC}"/>
                </a:ext>
              </a:extLst>
            </p:cNvPr>
            <p:cNvSpPr/>
            <p:nvPr/>
          </p:nvSpPr>
          <p:spPr>
            <a:xfrm>
              <a:off x="-107950" y="-72051"/>
              <a:ext cx="9144000" cy="23868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9BA2B1F-8986-77C7-7756-C52BAF3040AA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B23538-2A9E-4DC0-6E5F-D3C2964C7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65902"/>
              </p:ext>
            </p:extLst>
          </p:nvPr>
        </p:nvGraphicFramePr>
        <p:xfrm>
          <a:off x="838200" y="2452873"/>
          <a:ext cx="10515600" cy="12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DF5F5-C0A6-252C-5788-A61B4A96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D9D3B1-9448-7871-1133-9165FFB5E1D5}"/>
              </a:ext>
            </a:extLst>
          </p:cNvPr>
          <p:cNvGrpSpPr/>
          <p:nvPr/>
        </p:nvGrpSpPr>
        <p:grpSpPr>
          <a:xfrm>
            <a:off x="1517650" y="1935963"/>
            <a:ext cx="9144000" cy="2386800"/>
            <a:chOff x="0" y="800"/>
            <a:chExt cx="9144000" cy="238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63A1BB0-CD4D-A815-1DEE-EB0C866938C6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rgbClr val="4D8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147F9ED-E2FF-B190-04AA-16E9C3A1203C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>
                  <a:latin typeface="Franklin Gothic Book" panose="020B0503020102020204" pitchFamily="34" charset="0"/>
                </a:rPr>
                <a:t>Our Research on FNI Funding</a:t>
              </a:r>
              <a:endParaRPr lang="en-CA" sz="6000" b="1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75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EBB4-7D5F-3B66-0FF4-A77CD448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21D39-5CFA-4CA2-C3A5-D0DB31CCB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189145"/>
              </p:ext>
            </p:extLst>
          </p:nvPr>
        </p:nvGraphicFramePr>
        <p:xfrm>
          <a:off x="2421853" y="713927"/>
          <a:ext cx="6702631" cy="59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BD44312A-2CCC-9900-6329-D293480AEF5F}"/>
              </a:ext>
            </a:extLst>
          </p:cNvPr>
          <p:cNvGrpSpPr/>
          <p:nvPr/>
        </p:nvGrpSpPr>
        <p:grpSpPr>
          <a:xfrm>
            <a:off x="557716" y="2060998"/>
            <a:ext cx="9654925" cy="3387130"/>
            <a:chOff x="1305176" y="2168560"/>
            <a:chExt cx="9040057" cy="319838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B8FFE48-B894-B901-E9BD-8467079CF7E2}"/>
                </a:ext>
              </a:extLst>
            </p:cNvPr>
            <p:cNvSpPr/>
            <p:nvPr/>
          </p:nvSpPr>
          <p:spPr>
            <a:xfrm>
              <a:off x="5825205" y="3490206"/>
              <a:ext cx="3198382" cy="5550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7545"/>
                  </a:lnTo>
                  <a:lnTo>
                    <a:pt x="3198382" y="277545"/>
                  </a:lnTo>
                  <a:lnTo>
                    <a:pt x="3198382" y="555091"/>
                  </a:lnTo>
                </a:path>
              </a:pathLst>
            </a:custGeom>
            <a:noFill/>
            <a:ln>
              <a:prstDash val="sysDot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C04B81-251D-3C26-BDB0-BA7A68D39C20}"/>
                </a:ext>
              </a:extLst>
            </p:cNvPr>
            <p:cNvSpPr/>
            <p:nvPr/>
          </p:nvSpPr>
          <p:spPr>
            <a:xfrm>
              <a:off x="2626822" y="3490206"/>
              <a:ext cx="3198382" cy="55509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98382" y="0"/>
                  </a:moveTo>
                  <a:lnTo>
                    <a:pt x="3198382" y="277545"/>
                  </a:lnTo>
                  <a:lnTo>
                    <a:pt x="0" y="277545"/>
                  </a:lnTo>
                  <a:lnTo>
                    <a:pt x="0" y="555091"/>
                  </a:lnTo>
                </a:path>
              </a:pathLst>
            </a:custGeom>
            <a:noFill/>
            <a:ln>
              <a:prstDash val="sysDot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6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D35D2A0-1DF6-A88C-32D6-63CCF2CC4A91}"/>
                </a:ext>
              </a:extLst>
            </p:cNvPr>
            <p:cNvSpPr/>
            <p:nvPr/>
          </p:nvSpPr>
          <p:spPr>
            <a:xfrm>
              <a:off x="4503559" y="2168560"/>
              <a:ext cx="2643291" cy="1321645"/>
            </a:xfrm>
            <a:prstGeom prst="roundRect">
              <a:avLst/>
            </a:prstGeom>
            <a:solidFill>
              <a:srgbClr val="588DB0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chemeClr val="bg1"/>
                  </a:solidFill>
                </a:rPr>
                <a:t>Approach</a:t>
              </a:r>
              <a:r>
                <a:rPr lang="en-US" sz="1600" kern="1200">
                  <a:solidFill>
                    <a:schemeClr val="bg1"/>
                  </a:solidFill>
                </a:rPr>
                <a:t>: outline a high level “</a:t>
              </a:r>
              <a:r>
                <a:rPr lang="en-US" sz="1600" b="1" kern="1200">
                  <a:solidFill>
                    <a:schemeClr val="bg1"/>
                  </a:solidFill>
                </a:rPr>
                <a:t>costing model</a:t>
              </a:r>
              <a:r>
                <a:rPr lang="en-US" sz="1600" kern="1200">
                  <a:solidFill>
                    <a:schemeClr val="bg1"/>
                  </a:solidFill>
                </a:rPr>
                <a:t>” for FNIs based on:</a:t>
              </a:r>
              <a:endParaRPr lang="en-CA" sz="1600" kern="12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667C9AC-759F-88B8-8B3B-D9BE258FE5AA}"/>
                </a:ext>
              </a:extLst>
            </p:cNvPr>
            <p:cNvSpPr/>
            <p:nvPr/>
          </p:nvSpPr>
          <p:spPr>
            <a:xfrm>
              <a:off x="1305176" y="4045297"/>
              <a:ext cx="2643291" cy="132164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Analysis of three First Nations Institutes (First Nations University of Canada, Six Nations Polytechnic, Red Crow Community College) 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CC7F42-7A10-0802-307C-93D2AE7616FC}"/>
                </a:ext>
              </a:extLst>
            </p:cNvPr>
            <p:cNvSpPr/>
            <p:nvPr/>
          </p:nvSpPr>
          <p:spPr>
            <a:xfrm>
              <a:off x="4503559" y="4045297"/>
              <a:ext cx="2643291" cy="1321645"/>
            </a:xfrm>
            <a:prstGeom prst="roundRect">
              <a:avLst/>
            </a:prstGeom>
            <a:solidFill>
              <a:srgbClr val="A6BA92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Analysis of international Indigenous post-secondary systems in the United States and New Zealand/Aotearoa 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F1868AA-161B-2D11-5BD9-71BDD70FE669}"/>
                </a:ext>
              </a:extLst>
            </p:cNvPr>
            <p:cNvSpPr/>
            <p:nvPr/>
          </p:nvSpPr>
          <p:spPr>
            <a:xfrm>
              <a:off x="7701942" y="4045297"/>
              <a:ext cx="2643291" cy="1321645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7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Broad consideration of the cost-drivers of PSE across Canadian jurisdictions and in international context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D44A0-BE07-7850-E712-1F17FD3E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99D980-3A79-F5CD-3D5A-160B37508D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0F7F42-61D4-8D3F-5EF9-E7AB4FD10F31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101640-6684-70E7-0DCA-4EDB2B494329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7F75B43D-D12F-099A-EB05-38C0BE910A6C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886194B-3132-1C68-CB65-C5A052BB3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0957" y="1011580"/>
            <a:ext cx="2022843" cy="25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E993-05F9-9346-C09F-E70BD721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07B9B7-CB74-81E5-C5CC-312322ACB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797393"/>
              </p:ext>
            </p:extLst>
          </p:nvPr>
        </p:nvGraphicFramePr>
        <p:xfrm>
          <a:off x="2744684" y="501651"/>
          <a:ext cx="6702631" cy="55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5CF50EB-FDE9-10FA-8C7F-C645CFA65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137690"/>
              </p:ext>
            </p:extLst>
          </p:nvPr>
        </p:nvGraphicFramePr>
        <p:xfrm>
          <a:off x="1511301" y="1587501"/>
          <a:ext cx="94869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13B66-7399-8FBA-309B-38504D06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3EAD222-ECC4-2124-674B-79A1A5A650D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3EC02BE-C43D-4DDA-AAB2-A77A63C55972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3BB79A-9C5A-4A07-749E-8CA93392F2A0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17E02A8-2DAD-FEC4-6B08-B22AFE29171E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44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4B4D-8DF3-965C-D003-ABB45095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512F12-3ECA-FF74-A1C5-D4BEF3F68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662497"/>
              </p:ext>
            </p:extLst>
          </p:nvPr>
        </p:nvGraphicFramePr>
        <p:xfrm>
          <a:off x="2744684" y="419311"/>
          <a:ext cx="6702631" cy="79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1D0D9-1B38-FCC6-DC86-7F1950E3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E01D04-568C-8EF7-9329-FC07AB5BCC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6CE89E-9500-529F-EE97-3DE3E0E26063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4BBFC3-6EAD-8D95-AB57-A7278B7176F1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D539B75-5C07-BED8-578A-9E63EC5EA50C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DCB2BCB-82D2-C9F2-7A8D-16213D9A82AF}"/>
              </a:ext>
            </a:extLst>
          </p:cNvPr>
          <p:cNvSpPr/>
          <p:nvPr/>
        </p:nvSpPr>
        <p:spPr>
          <a:xfrm>
            <a:off x="1083349" y="2398247"/>
            <a:ext cx="1981200" cy="2413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Our 2018 </a:t>
            </a:r>
            <a:r>
              <a:rPr lang="en-US" dirty="0">
                <a:solidFill>
                  <a:schemeClr val="tx1"/>
                </a:solidFill>
              </a:rPr>
              <a:t>research focused on cost of operating FNIs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26C6E5-FB83-6DB3-3795-AF83F93289D1}"/>
              </a:ext>
            </a:extLst>
          </p:cNvPr>
          <p:cNvSpPr/>
          <p:nvPr/>
        </p:nvSpPr>
        <p:spPr>
          <a:xfrm>
            <a:off x="3629272" y="2398247"/>
            <a:ext cx="2909454" cy="2413000"/>
          </a:xfrm>
          <a:prstGeom prst="roundRect">
            <a:avLst/>
          </a:prstGeom>
          <a:solidFill>
            <a:srgbClr val="588D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7150" fontAlgn="base"/>
            <a:r>
              <a:rPr lang="en-US" dirty="0">
                <a:latin typeface="Franklin Gothic Book" panose="020B0503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The c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urrent 2025 research focuses on understanding structural funding gaps between FNIs </a:t>
            </a:r>
            <a:r>
              <a:rPr lang="en-US" dirty="0">
                <a:latin typeface="Franklin Gothic Book" panose="020B0503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and </a:t>
            </a:r>
            <a:r>
              <a:rPr lang="en-CA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non-Indigenous post-secondary institutions (PSIs).</a:t>
            </a:r>
            <a:endParaRPr lang="en-CA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EFF75D-9DE5-EF2B-6FC0-B77C8C52CB3B}"/>
              </a:ext>
            </a:extLst>
          </p:cNvPr>
          <p:cNvCxnSpPr>
            <a:stCxn id="2" idx="3"/>
            <a:endCxn id="11" idx="1"/>
          </p:cNvCxnSpPr>
          <p:nvPr/>
        </p:nvCxnSpPr>
        <p:spPr>
          <a:xfrm>
            <a:off x="3064549" y="3604747"/>
            <a:ext cx="56472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D97F988-4A0E-1D82-B12E-10D8EE17461B}"/>
              </a:ext>
            </a:extLst>
          </p:cNvPr>
          <p:cNvSpPr/>
          <p:nvPr/>
        </p:nvSpPr>
        <p:spPr>
          <a:xfrm>
            <a:off x="7147227" y="1530821"/>
            <a:ext cx="1853611" cy="1698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gaps in funding sources and delivery mechanisms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6722B9-F3B7-0DCE-AFAC-C4F051077E81}"/>
              </a:ext>
            </a:extLst>
          </p:cNvPr>
          <p:cNvSpPr/>
          <p:nvPr/>
        </p:nvSpPr>
        <p:spPr>
          <a:xfrm>
            <a:off x="7262994" y="4017497"/>
            <a:ext cx="1728606" cy="1698250"/>
          </a:xfrm>
          <a:prstGeom prst="ellipse">
            <a:avLst/>
          </a:prstGeom>
          <a:solidFill>
            <a:srgbClr val="96A6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Evaluate the impacts of these gaps on FNIs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A14AA5-E87B-0BE8-2059-72053ACB9D4C}"/>
              </a:ext>
            </a:extLst>
          </p:cNvPr>
          <p:cNvSpPr/>
          <p:nvPr/>
        </p:nvSpPr>
        <p:spPr>
          <a:xfrm>
            <a:off x="8798301" y="2276653"/>
            <a:ext cx="2568290" cy="2730335"/>
          </a:xfrm>
          <a:prstGeom prst="ellipse">
            <a:avLst/>
          </a:prstGeom>
          <a:solidFill>
            <a:srgbClr val="ADC4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Uncover key distinctions in funding mechanisms between FNIs and non-Indigenous post-secondary institutions (PSIs)</a:t>
            </a:r>
            <a:r>
              <a:rPr lang="en-CA" sz="1600" dirty="0">
                <a:effectLst/>
              </a:rPr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71F103-529D-4EC6-3695-212A33A934E0}"/>
              </a:ext>
            </a:extLst>
          </p:cNvPr>
          <p:cNvCxnSpPr>
            <a:cxnSpLocks/>
            <a:stCxn id="11" idx="3"/>
            <a:endCxn id="19" idx="2"/>
          </p:cNvCxnSpPr>
          <p:nvPr/>
        </p:nvCxnSpPr>
        <p:spPr>
          <a:xfrm flipV="1">
            <a:off x="6538726" y="2379946"/>
            <a:ext cx="608501" cy="122480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11231E-5D40-FB56-84C9-D78DF4F8A325}"/>
              </a:ext>
            </a:extLst>
          </p:cNvPr>
          <p:cNvCxnSpPr>
            <a:cxnSpLocks/>
            <a:stCxn id="11" idx="3"/>
            <a:endCxn id="21" idx="2"/>
          </p:cNvCxnSpPr>
          <p:nvPr/>
        </p:nvCxnSpPr>
        <p:spPr>
          <a:xfrm>
            <a:off x="6538726" y="3604747"/>
            <a:ext cx="2259575" cy="37074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4D67AC-77CB-5C62-41D6-8BAE7DB25078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6538726" y="3604747"/>
            <a:ext cx="977416" cy="66145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AEF46E5-1984-7B37-1B6D-FE88FEAB8A28}"/>
              </a:ext>
            </a:extLst>
          </p:cNvPr>
          <p:cNvSpPr txBox="1"/>
          <p:nvPr/>
        </p:nvSpPr>
        <p:spPr>
          <a:xfrm>
            <a:off x="3629272" y="4965535"/>
            <a:ext cx="353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0" fontAlgn="base">
              <a:buSzPts val="1000"/>
              <a:tabLst>
                <a:tab pos="457200" algn="l"/>
              </a:tabLst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Indigenous Institutes Consortium is serving as project special advisor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6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C616-D6C3-A667-75CF-B46435967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94692E-E265-4709-EABD-E587A6F2D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23332"/>
              </p:ext>
            </p:extLst>
          </p:nvPr>
        </p:nvGraphicFramePr>
        <p:xfrm>
          <a:off x="2593594" y="422459"/>
          <a:ext cx="8247253" cy="45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1486-99D5-2EBD-DC2B-AE0CB9A5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907" y="2424916"/>
            <a:ext cx="9283535" cy="3200380"/>
          </a:xfrm>
        </p:spPr>
        <p:txBody>
          <a:bodyPr>
            <a:normAutofit/>
          </a:bodyPr>
          <a:lstStyle/>
          <a:p>
            <a:pPr lvl="2"/>
            <a:endParaRPr lang="en-US" dirty="0">
              <a:latin typeface="Franklin Gothic Book" panose="020B0503020102020204" pitchFamily="34" charset="0"/>
            </a:endParaRPr>
          </a:p>
          <a:p>
            <a:pPr lvl="2"/>
            <a:endParaRPr lang="en-US" dirty="0">
              <a:latin typeface="Franklin Gothic Book" panose="020B05030201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FEE69-551E-0EBD-791C-753C1714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40CFC62-EEDB-62AA-1FA8-457F0541E0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329784" y="6368061"/>
            <a:ext cx="1565277" cy="3534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4514F6-6803-DC3A-7A49-3B2DD5E6DD45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AE67E3-1863-E69A-FE8E-13B1BC0D509A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EA7A5AA-5CD1-16D8-7BB4-1FE96E0C770F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diagram of a diagram&#10;&#10;AI-generated content may be incorrect.">
            <a:extLst>
              <a:ext uri="{FF2B5EF4-FFF2-40B4-BE49-F238E27FC236}">
                <a16:creationId xmlns:a16="http://schemas.microsoft.com/office/drawing/2014/main" id="{722D8852-15D6-B1E0-0E9B-F87B680117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8129" r="1566" b="13681"/>
          <a:stretch/>
        </p:blipFill>
        <p:spPr>
          <a:xfrm>
            <a:off x="125601" y="909994"/>
            <a:ext cx="11772399" cy="537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02495-5221-BABD-7988-29569E55F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6BE3F3-BBCA-E87E-0E4C-170CED132C35}"/>
              </a:ext>
            </a:extLst>
          </p:cNvPr>
          <p:cNvGrpSpPr/>
          <p:nvPr/>
        </p:nvGrpSpPr>
        <p:grpSpPr>
          <a:xfrm>
            <a:off x="1297104" y="1819449"/>
            <a:ext cx="9144000" cy="2386800"/>
            <a:chOff x="0" y="800"/>
            <a:chExt cx="9144000" cy="23868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BF61128-0B72-0160-2E9F-479B1A2612EF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CE6CC3B-4C4B-14B1-EACA-F33B3C95475B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1D2F31E-4CA8-A0A4-8CA2-98CC818B5B5D}"/>
              </a:ext>
            </a:extLst>
          </p:cNvPr>
          <p:cNvGraphicFramePr/>
          <p:nvPr/>
        </p:nvGraphicFramePr>
        <p:xfrm>
          <a:off x="838200" y="2452873"/>
          <a:ext cx="10515600" cy="12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84F07-1A97-5CB8-8B74-5476E593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E69968-A31D-23B5-3D93-D70C96292ED2}"/>
              </a:ext>
            </a:extLst>
          </p:cNvPr>
          <p:cNvGrpSpPr/>
          <p:nvPr/>
        </p:nvGrpSpPr>
        <p:grpSpPr>
          <a:xfrm>
            <a:off x="1517650" y="1935963"/>
            <a:ext cx="9144000" cy="2386800"/>
            <a:chOff x="0" y="800"/>
            <a:chExt cx="9144000" cy="238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DC6128D-1083-EB4F-D87A-F8923BC0C500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rgbClr val="4D8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ECACDE2D-EB01-0161-EF3F-B97391A432A1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IIC Special Advisor Role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64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5B504-6B20-17C6-4F76-D08A834DE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C94E30-8ED2-1A35-016D-D3DD9E77E103}"/>
              </a:ext>
            </a:extLst>
          </p:cNvPr>
          <p:cNvGrpSpPr/>
          <p:nvPr/>
        </p:nvGrpSpPr>
        <p:grpSpPr>
          <a:xfrm>
            <a:off x="1263650" y="1759357"/>
            <a:ext cx="9144000" cy="2386800"/>
            <a:chOff x="0" y="800"/>
            <a:chExt cx="9144000" cy="23868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9213AA1-970E-2E7E-3C99-F63572E64C8E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A6A65A1-39E0-AA03-104F-A3151A760FFC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11CF64-BEDD-1BFC-128E-1E4A5EBA0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174032"/>
              </p:ext>
            </p:extLst>
          </p:nvPr>
        </p:nvGraphicFramePr>
        <p:xfrm>
          <a:off x="838200" y="2452873"/>
          <a:ext cx="10515600" cy="12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FABC2-CC3B-8192-5EBB-9052DC51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F35E29-A693-C95B-3A5D-28F5160D6463}"/>
              </a:ext>
            </a:extLst>
          </p:cNvPr>
          <p:cNvGrpSpPr/>
          <p:nvPr/>
        </p:nvGrpSpPr>
        <p:grpSpPr>
          <a:xfrm>
            <a:off x="1517650" y="1935963"/>
            <a:ext cx="9144000" cy="2386800"/>
            <a:chOff x="0" y="800"/>
            <a:chExt cx="9144000" cy="238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B5BC8AB-A7F7-9C60-43B2-0F052D4A441C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rgbClr val="4D8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D2381430-955C-4F52-F278-325EF4DBD6BC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PSE Policy Context in Brief (AFN)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2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BABA48-7FC8-0F2E-B275-B608CBF47FC8}"/>
              </a:ext>
            </a:extLst>
          </p:cNvPr>
          <p:cNvGrpSpPr/>
          <p:nvPr/>
        </p:nvGrpSpPr>
        <p:grpSpPr>
          <a:xfrm>
            <a:off x="1370051" y="1759357"/>
            <a:ext cx="9144000" cy="2386800"/>
            <a:chOff x="0" y="800"/>
            <a:chExt cx="9144000" cy="23868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5FCDD08-5F92-B594-194D-21953E89EF6B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E3462AE-6661-F266-84EE-0556F6994FBE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2BF1CE-7E63-C560-01C1-701694E48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359212"/>
              </p:ext>
            </p:extLst>
          </p:nvPr>
        </p:nvGraphicFramePr>
        <p:xfrm>
          <a:off x="838200" y="2452873"/>
          <a:ext cx="10515600" cy="12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2744F-4ADA-4AF0-87B9-D796ECDD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B64DA-2215-1F77-CE18-3D26B87BCD5C}"/>
              </a:ext>
            </a:extLst>
          </p:cNvPr>
          <p:cNvGrpSpPr/>
          <p:nvPr/>
        </p:nvGrpSpPr>
        <p:grpSpPr>
          <a:xfrm>
            <a:off x="1517650" y="1935963"/>
            <a:ext cx="9144000" cy="2386800"/>
            <a:chOff x="0" y="800"/>
            <a:chExt cx="9144000" cy="238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3C0DE1F-93BF-C4ED-A484-5FF9E7E7D0EA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rgbClr val="4D8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500648EA-6610-2CE8-52AD-B14BFD5D7BE5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Discussion: Role of Adequately Funded FNIs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65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94FBB4-B5F7-4B15-9151-4F02727F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FD57E99C-3F29-4121-A866-B9EB0BCDA5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1000" y="215899"/>
              <a:ext cx="11430000" cy="64262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FD57E99C-3F29-4121-A866-B9EB0BCDA5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00" y="215899"/>
                <a:ext cx="11430000" cy="64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98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D738E2-783E-7804-0117-694ADDEF99CB}"/>
              </a:ext>
            </a:extLst>
          </p:cNvPr>
          <p:cNvSpPr/>
          <p:nvPr/>
        </p:nvSpPr>
        <p:spPr>
          <a:xfrm>
            <a:off x="12700" y="0"/>
            <a:ext cx="1231899" cy="1117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2863A3EB-5D1A-E49D-4726-9DC934A2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85" y="2334555"/>
            <a:ext cx="3822032" cy="2188889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4D80A2"/>
                </a:solidFill>
                <a:latin typeface="Franklin Gothic Medium" panose="020B0603020102020204" pitchFamily="34" charset="0"/>
              </a:rPr>
              <a:t>Agenda</a:t>
            </a:r>
          </a:p>
        </p:txBody>
      </p:sp>
      <p:pic>
        <p:nvPicPr>
          <p:cNvPr id="29" name="Picture 2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AC8E89-6DC5-7BEE-0320-074133D80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9045918" y="601138"/>
            <a:ext cx="2307882" cy="52108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43E4300-468E-B40C-25DC-34A1CAD93F19}"/>
              </a:ext>
            </a:extLst>
          </p:cNvPr>
          <p:cNvSpPr/>
          <p:nvPr/>
        </p:nvSpPr>
        <p:spPr>
          <a:xfrm rot="10800000" flipH="1">
            <a:off x="0" y="5665165"/>
            <a:ext cx="1117982" cy="1267689"/>
          </a:xfrm>
          <a:prstGeom prst="rtTriangle">
            <a:avLst/>
          </a:prstGeom>
          <a:solidFill>
            <a:srgbClr val="4D80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724115B-5298-BADE-9030-2ECC853ABBAB}"/>
              </a:ext>
            </a:extLst>
          </p:cNvPr>
          <p:cNvSpPr/>
          <p:nvPr/>
        </p:nvSpPr>
        <p:spPr>
          <a:xfrm flipH="1">
            <a:off x="1244599" y="0"/>
            <a:ext cx="1092201" cy="1117980"/>
          </a:xfrm>
          <a:prstGeom prst="rtTriangle">
            <a:avLst/>
          </a:prstGeom>
          <a:solidFill>
            <a:srgbClr val="4D80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F8675F-5767-94F6-9BBA-E12E16F844BC}"/>
              </a:ext>
            </a:extLst>
          </p:cNvPr>
          <p:cNvSpPr/>
          <p:nvPr/>
        </p:nvSpPr>
        <p:spPr>
          <a:xfrm>
            <a:off x="1148682" y="5665164"/>
            <a:ext cx="1231899" cy="11928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9B9EB74-A041-EA7F-33DD-39DC2C6BC3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59168"/>
              </p:ext>
            </p:extLst>
          </p:nvPr>
        </p:nvGraphicFramePr>
        <p:xfrm>
          <a:off x="4223418" y="1391837"/>
          <a:ext cx="6819900" cy="469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AC93C0-2403-2FBA-7AB7-11FAC234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E947A5-DEA2-864F-B32F-BC8ED4DFCC54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110F05-9C0F-B539-6F7D-B83A8920692E}"/>
              </a:ext>
            </a:extLst>
          </p:cNvPr>
          <p:cNvGrpSpPr/>
          <p:nvPr/>
        </p:nvGrpSpPr>
        <p:grpSpPr>
          <a:xfrm>
            <a:off x="1092584" y="2334555"/>
            <a:ext cx="1244216" cy="240919"/>
            <a:chOff x="1011382" y="2596192"/>
            <a:chExt cx="1244216" cy="2409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EA9E07-CA41-686F-FA95-80618B4EBFBF}"/>
                </a:ext>
              </a:extLst>
            </p:cNvPr>
            <p:cNvSpPr/>
            <p:nvPr/>
          </p:nvSpPr>
          <p:spPr>
            <a:xfrm>
              <a:off x="1011382" y="2601584"/>
              <a:ext cx="233217" cy="235527"/>
            </a:xfrm>
            <a:prstGeom prst="ellipse">
              <a:avLst/>
            </a:prstGeom>
            <a:solidFill>
              <a:srgbClr val="4D80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4B6399-F1EE-96E7-583F-748010FE4364}"/>
                </a:ext>
              </a:extLst>
            </p:cNvPr>
            <p:cNvSpPr/>
            <p:nvPr/>
          </p:nvSpPr>
          <p:spPr>
            <a:xfrm>
              <a:off x="1539878" y="2596192"/>
              <a:ext cx="233217" cy="235527"/>
            </a:xfrm>
            <a:prstGeom prst="ellipse">
              <a:avLst/>
            </a:prstGeom>
            <a:solidFill>
              <a:srgbClr val="4D80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35FA3C8-C3F7-7FF2-B250-03B698064DC8}"/>
                </a:ext>
              </a:extLst>
            </p:cNvPr>
            <p:cNvSpPr/>
            <p:nvPr/>
          </p:nvSpPr>
          <p:spPr>
            <a:xfrm>
              <a:off x="2022381" y="2596192"/>
              <a:ext cx="233217" cy="235527"/>
            </a:xfrm>
            <a:prstGeom prst="ellipse">
              <a:avLst/>
            </a:prstGeom>
            <a:solidFill>
              <a:srgbClr val="4D80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18985BD-566A-3AF6-B641-369DE8A4EFA1}"/>
              </a:ext>
            </a:extLst>
          </p:cNvPr>
          <p:cNvSpPr/>
          <p:nvPr/>
        </p:nvSpPr>
        <p:spPr>
          <a:xfrm>
            <a:off x="2706007" y="5665164"/>
            <a:ext cx="1095909" cy="1150646"/>
          </a:xfrm>
          <a:prstGeom prst="ellipse">
            <a:avLst/>
          </a:prstGeom>
          <a:solidFill>
            <a:srgbClr val="4D80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2E8F8-122F-FBBA-04A4-F9E531EBF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851BEC-CE77-373E-D061-08ABA6BF41B8}"/>
              </a:ext>
            </a:extLst>
          </p:cNvPr>
          <p:cNvGrpSpPr/>
          <p:nvPr/>
        </p:nvGrpSpPr>
        <p:grpSpPr>
          <a:xfrm>
            <a:off x="1303608" y="1759357"/>
            <a:ext cx="9144000" cy="2386800"/>
            <a:chOff x="0" y="800"/>
            <a:chExt cx="9144000" cy="23868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4777EC4-B1A7-47AF-608A-058D400F0DF2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53CA682-6A75-BC3D-AF62-214E85AD955F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49CDE6-6BD5-D5E9-451B-5B226499A2D3}"/>
              </a:ext>
            </a:extLst>
          </p:cNvPr>
          <p:cNvGraphicFramePr/>
          <p:nvPr/>
        </p:nvGraphicFramePr>
        <p:xfrm>
          <a:off x="838200" y="2452873"/>
          <a:ext cx="10515600" cy="12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1D90E-70F6-1F66-99CD-0CB3DBE5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89C6B-76EE-8870-F739-7EDBD2051911}"/>
              </a:ext>
            </a:extLst>
          </p:cNvPr>
          <p:cNvGrpSpPr/>
          <p:nvPr/>
        </p:nvGrpSpPr>
        <p:grpSpPr>
          <a:xfrm>
            <a:off x="1517650" y="1935963"/>
            <a:ext cx="9144000" cy="2386800"/>
            <a:chOff x="0" y="800"/>
            <a:chExt cx="9144000" cy="238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77AAF39-53E4-6FFC-D87A-7058D21E3226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rgbClr val="4D8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1300AA2A-AAB5-8C34-6530-62838FE15E6E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Thank you! </a:t>
              </a:r>
              <a:r>
                <a:rPr lang="en-US" sz="6000" b="1" dirty="0" err="1">
                  <a:latin typeface="Franklin Gothic Book" panose="020B0503020102020204" pitchFamily="34" charset="0"/>
                </a:rPr>
                <a:t>Miigwech</a:t>
              </a:r>
              <a:r>
                <a:rPr lang="en-US" sz="6000" b="1" dirty="0">
                  <a:latin typeface="Franklin Gothic Book" panose="020B0503020102020204" pitchFamily="34" charset="0"/>
                </a:rPr>
                <a:t>! </a:t>
              </a:r>
              <a:r>
                <a:rPr lang="en-US" sz="6000" b="1" dirty="0" err="1">
                  <a:latin typeface="Franklin Gothic Book" panose="020B0503020102020204" pitchFamily="34" charset="0"/>
                </a:rPr>
                <a:t>Niá:wen</a:t>
              </a:r>
              <a:r>
                <a:rPr lang="en-US" sz="6000" b="1" dirty="0">
                  <a:latin typeface="Franklin Gothic Book" panose="020B0503020102020204" pitchFamily="34" charset="0"/>
                </a:rPr>
                <a:t>!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1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15A762-0BCC-A061-A0F4-CB13E0B98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337060"/>
              </p:ext>
            </p:extLst>
          </p:nvPr>
        </p:nvGraphicFramePr>
        <p:xfrm>
          <a:off x="2133600" y="1025236"/>
          <a:ext cx="8104909" cy="67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97DA59C-BD77-9F11-80D0-97BEC70A0231}"/>
              </a:ext>
            </a:extLst>
          </p:cNvPr>
          <p:cNvGrpSpPr/>
          <p:nvPr/>
        </p:nvGrpSpPr>
        <p:grpSpPr>
          <a:xfrm>
            <a:off x="2782586" y="2379916"/>
            <a:ext cx="6626828" cy="2859127"/>
            <a:chOff x="2741116" y="2429569"/>
            <a:chExt cx="6626828" cy="285912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82DB53-0083-C1A9-71B3-192F506AE1DC}"/>
                </a:ext>
              </a:extLst>
            </p:cNvPr>
            <p:cNvSpPr/>
            <p:nvPr/>
          </p:nvSpPr>
          <p:spPr>
            <a:xfrm>
              <a:off x="2741116" y="2429569"/>
              <a:ext cx="2842175" cy="1048860"/>
            </a:xfrm>
            <a:custGeom>
              <a:avLst/>
              <a:gdLst>
                <a:gd name="connsiteX0" fmla="*/ 0 w 2842175"/>
                <a:gd name="connsiteY0" fmla="*/ 142109 h 1421087"/>
                <a:gd name="connsiteX1" fmla="*/ 142109 w 2842175"/>
                <a:gd name="connsiteY1" fmla="*/ 0 h 1421087"/>
                <a:gd name="connsiteX2" fmla="*/ 2700066 w 2842175"/>
                <a:gd name="connsiteY2" fmla="*/ 0 h 1421087"/>
                <a:gd name="connsiteX3" fmla="*/ 2842175 w 2842175"/>
                <a:gd name="connsiteY3" fmla="*/ 142109 h 1421087"/>
                <a:gd name="connsiteX4" fmla="*/ 2842175 w 2842175"/>
                <a:gd name="connsiteY4" fmla="*/ 1278978 h 1421087"/>
                <a:gd name="connsiteX5" fmla="*/ 2700066 w 2842175"/>
                <a:gd name="connsiteY5" fmla="*/ 1421087 h 1421087"/>
                <a:gd name="connsiteX6" fmla="*/ 142109 w 2842175"/>
                <a:gd name="connsiteY6" fmla="*/ 1421087 h 1421087"/>
                <a:gd name="connsiteX7" fmla="*/ 0 w 2842175"/>
                <a:gd name="connsiteY7" fmla="*/ 1278978 h 1421087"/>
                <a:gd name="connsiteX8" fmla="*/ 0 w 2842175"/>
                <a:gd name="connsiteY8" fmla="*/ 142109 h 142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175" h="1421087">
                  <a:moveTo>
                    <a:pt x="0" y="142109"/>
                  </a:moveTo>
                  <a:cubicBezTo>
                    <a:pt x="0" y="63624"/>
                    <a:pt x="63624" y="0"/>
                    <a:pt x="142109" y="0"/>
                  </a:cubicBezTo>
                  <a:lnTo>
                    <a:pt x="2700066" y="0"/>
                  </a:lnTo>
                  <a:cubicBezTo>
                    <a:pt x="2778551" y="0"/>
                    <a:pt x="2842175" y="63624"/>
                    <a:pt x="2842175" y="142109"/>
                  </a:cubicBezTo>
                  <a:lnTo>
                    <a:pt x="2842175" y="1278978"/>
                  </a:lnTo>
                  <a:cubicBezTo>
                    <a:pt x="2842175" y="1357463"/>
                    <a:pt x="2778551" y="1421087"/>
                    <a:pt x="2700066" y="1421087"/>
                  </a:cubicBezTo>
                  <a:lnTo>
                    <a:pt x="142109" y="1421087"/>
                  </a:lnTo>
                  <a:cubicBezTo>
                    <a:pt x="63624" y="1421087"/>
                    <a:pt x="0" y="1357463"/>
                    <a:pt x="0" y="1278978"/>
                  </a:cubicBezTo>
                  <a:lnTo>
                    <a:pt x="0" y="1421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202" tIns="87342" rIns="110202" bIns="8734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latin typeface="Franklin Gothic Book" panose="020B0503020102020204" pitchFamily="34" charset="0"/>
                </a:rPr>
                <a:t>       Mission</a:t>
              </a:r>
              <a:r>
                <a:rPr lang="en-US" sz="3600" kern="1200" dirty="0">
                  <a:latin typeface="Franklin Gothic Book" panose="020B0503020102020204" pitchFamily="34" charset="0"/>
                </a:rPr>
                <a:t>:</a:t>
              </a:r>
              <a:endParaRPr lang="en-CA" sz="3600" kern="1200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C302DF-73D9-38E5-2198-E72164C96B95}"/>
                </a:ext>
              </a:extLst>
            </p:cNvPr>
            <p:cNvSpPr/>
            <p:nvPr/>
          </p:nvSpPr>
          <p:spPr>
            <a:xfrm>
              <a:off x="2741116" y="3867609"/>
              <a:ext cx="3074109" cy="1421087"/>
            </a:xfrm>
            <a:custGeom>
              <a:avLst/>
              <a:gdLst>
                <a:gd name="connsiteX0" fmla="*/ 0 w 2273740"/>
                <a:gd name="connsiteY0" fmla="*/ 142109 h 1421087"/>
                <a:gd name="connsiteX1" fmla="*/ 142109 w 2273740"/>
                <a:gd name="connsiteY1" fmla="*/ 0 h 1421087"/>
                <a:gd name="connsiteX2" fmla="*/ 2131631 w 2273740"/>
                <a:gd name="connsiteY2" fmla="*/ 0 h 1421087"/>
                <a:gd name="connsiteX3" fmla="*/ 2273740 w 2273740"/>
                <a:gd name="connsiteY3" fmla="*/ 142109 h 1421087"/>
                <a:gd name="connsiteX4" fmla="*/ 2273740 w 2273740"/>
                <a:gd name="connsiteY4" fmla="*/ 1278978 h 1421087"/>
                <a:gd name="connsiteX5" fmla="*/ 2131631 w 2273740"/>
                <a:gd name="connsiteY5" fmla="*/ 1421087 h 1421087"/>
                <a:gd name="connsiteX6" fmla="*/ 142109 w 2273740"/>
                <a:gd name="connsiteY6" fmla="*/ 1421087 h 1421087"/>
                <a:gd name="connsiteX7" fmla="*/ 0 w 2273740"/>
                <a:gd name="connsiteY7" fmla="*/ 1278978 h 1421087"/>
                <a:gd name="connsiteX8" fmla="*/ 0 w 2273740"/>
                <a:gd name="connsiteY8" fmla="*/ 142109 h 142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740" h="1421087">
                  <a:moveTo>
                    <a:pt x="0" y="142109"/>
                  </a:moveTo>
                  <a:cubicBezTo>
                    <a:pt x="0" y="63624"/>
                    <a:pt x="63624" y="0"/>
                    <a:pt x="142109" y="0"/>
                  </a:cubicBezTo>
                  <a:lnTo>
                    <a:pt x="2131631" y="0"/>
                  </a:lnTo>
                  <a:cubicBezTo>
                    <a:pt x="2210116" y="0"/>
                    <a:pt x="2273740" y="63624"/>
                    <a:pt x="2273740" y="142109"/>
                  </a:cubicBezTo>
                  <a:lnTo>
                    <a:pt x="2273740" y="1278978"/>
                  </a:lnTo>
                  <a:cubicBezTo>
                    <a:pt x="2273740" y="1357463"/>
                    <a:pt x="2210116" y="1421087"/>
                    <a:pt x="2131631" y="1421087"/>
                  </a:cubicBezTo>
                  <a:lnTo>
                    <a:pt x="142109" y="1421087"/>
                  </a:lnTo>
                  <a:cubicBezTo>
                    <a:pt x="63624" y="1421087"/>
                    <a:pt x="0" y="1357463"/>
                    <a:pt x="0" y="1278978"/>
                  </a:cubicBezTo>
                  <a:lnTo>
                    <a:pt x="0" y="142109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292" tIns="59402" rIns="68292" bIns="5940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 dirty="0">
                  <a:latin typeface="Franklin Gothic Book" panose="020B0503020102020204" pitchFamily="34" charset="0"/>
                </a:rPr>
                <a:t>We support organizations of all forms to shape public policy and program delivery through solutions-focused analysis, engagement, and strategy.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27A7D5-1AA7-9810-388D-582268AD3EEB}"/>
                </a:ext>
              </a:extLst>
            </p:cNvPr>
            <p:cNvSpPr/>
            <p:nvPr/>
          </p:nvSpPr>
          <p:spPr>
            <a:xfrm>
              <a:off x="6293836" y="2429569"/>
              <a:ext cx="2842175" cy="1048860"/>
            </a:xfrm>
            <a:custGeom>
              <a:avLst/>
              <a:gdLst>
                <a:gd name="connsiteX0" fmla="*/ 0 w 2842175"/>
                <a:gd name="connsiteY0" fmla="*/ 142109 h 1421087"/>
                <a:gd name="connsiteX1" fmla="*/ 142109 w 2842175"/>
                <a:gd name="connsiteY1" fmla="*/ 0 h 1421087"/>
                <a:gd name="connsiteX2" fmla="*/ 2700066 w 2842175"/>
                <a:gd name="connsiteY2" fmla="*/ 0 h 1421087"/>
                <a:gd name="connsiteX3" fmla="*/ 2842175 w 2842175"/>
                <a:gd name="connsiteY3" fmla="*/ 142109 h 1421087"/>
                <a:gd name="connsiteX4" fmla="*/ 2842175 w 2842175"/>
                <a:gd name="connsiteY4" fmla="*/ 1278978 h 1421087"/>
                <a:gd name="connsiteX5" fmla="*/ 2700066 w 2842175"/>
                <a:gd name="connsiteY5" fmla="*/ 1421087 h 1421087"/>
                <a:gd name="connsiteX6" fmla="*/ 142109 w 2842175"/>
                <a:gd name="connsiteY6" fmla="*/ 1421087 h 1421087"/>
                <a:gd name="connsiteX7" fmla="*/ 0 w 2842175"/>
                <a:gd name="connsiteY7" fmla="*/ 1278978 h 1421087"/>
                <a:gd name="connsiteX8" fmla="*/ 0 w 2842175"/>
                <a:gd name="connsiteY8" fmla="*/ 142109 h 142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2175" h="1421087">
                  <a:moveTo>
                    <a:pt x="0" y="142109"/>
                  </a:moveTo>
                  <a:cubicBezTo>
                    <a:pt x="0" y="63624"/>
                    <a:pt x="63624" y="0"/>
                    <a:pt x="142109" y="0"/>
                  </a:cubicBezTo>
                  <a:lnTo>
                    <a:pt x="2700066" y="0"/>
                  </a:lnTo>
                  <a:cubicBezTo>
                    <a:pt x="2778551" y="0"/>
                    <a:pt x="2842175" y="63624"/>
                    <a:pt x="2842175" y="142109"/>
                  </a:cubicBezTo>
                  <a:lnTo>
                    <a:pt x="2842175" y="1278978"/>
                  </a:lnTo>
                  <a:cubicBezTo>
                    <a:pt x="2842175" y="1357463"/>
                    <a:pt x="2778551" y="1421087"/>
                    <a:pt x="2700066" y="1421087"/>
                  </a:cubicBezTo>
                  <a:lnTo>
                    <a:pt x="142109" y="1421087"/>
                  </a:lnTo>
                  <a:cubicBezTo>
                    <a:pt x="63624" y="1421087"/>
                    <a:pt x="0" y="1357463"/>
                    <a:pt x="0" y="1278978"/>
                  </a:cubicBezTo>
                  <a:lnTo>
                    <a:pt x="0" y="14210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202" tIns="87342" rIns="110202" bIns="8734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    Vision:</a:t>
              </a:r>
              <a:endParaRPr lang="en-CA" sz="3600" b="1" kern="1200" dirty="0">
                <a:solidFill>
                  <a:prstClr val="white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C58E09-E60A-7509-67EA-C8D6A3777FC2}"/>
                </a:ext>
              </a:extLst>
            </p:cNvPr>
            <p:cNvSpPr/>
            <p:nvPr/>
          </p:nvSpPr>
          <p:spPr>
            <a:xfrm>
              <a:off x="6293836" y="3867608"/>
              <a:ext cx="3074108" cy="1421087"/>
            </a:xfrm>
            <a:custGeom>
              <a:avLst/>
              <a:gdLst>
                <a:gd name="connsiteX0" fmla="*/ 0 w 2273740"/>
                <a:gd name="connsiteY0" fmla="*/ 142109 h 1421087"/>
                <a:gd name="connsiteX1" fmla="*/ 142109 w 2273740"/>
                <a:gd name="connsiteY1" fmla="*/ 0 h 1421087"/>
                <a:gd name="connsiteX2" fmla="*/ 2131631 w 2273740"/>
                <a:gd name="connsiteY2" fmla="*/ 0 h 1421087"/>
                <a:gd name="connsiteX3" fmla="*/ 2273740 w 2273740"/>
                <a:gd name="connsiteY3" fmla="*/ 142109 h 1421087"/>
                <a:gd name="connsiteX4" fmla="*/ 2273740 w 2273740"/>
                <a:gd name="connsiteY4" fmla="*/ 1278978 h 1421087"/>
                <a:gd name="connsiteX5" fmla="*/ 2131631 w 2273740"/>
                <a:gd name="connsiteY5" fmla="*/ 1421087 h 1421087"/>
                <a:gd name="connsiteX6" fmla="*/ 142109 w 2273740"/>
                <a:gd name="connsiteY6" fmla="*/ 1421087 h 1421087"/>
                <a:gd name="connsiteX7" fmla="*/ 0 w 2273740"/>
                <a:gd name="connsiteY7" fmla="*/ 1278978 h 1421087"/>
                <a:gd name="connsiteX8" fmla="*/ 0 w 2273740"/>
                <a:gd name="connsiteY8" fmla="*/ 142109 h 142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740" h="1421087">
                  <a:moveTo>
                    <a:pt x="0" y="142109"/>
                  </a:moveTo>
                  <a:cubicBezTo>
                    <a:pt x="0" y="63624"/>
                    <a:pt x="63624" y="0"/>
                    <a:pt x="142109" y="0"/>
                  </a:cubicBezTo>
                  <a:lnTo>
                    <a:pt x="2131631" y="0"/>
                  </a:lnTo>
                  <a:cubicBezTo>
                    <a:pt x="2210116" y="0"/>
                    <a:pt x="2273740" y="63624"/>
                    <a:pt x="2273740" y="142109"/>
                  </a:cubicBezTo>
                  <a:lnTo>
                    <a:pt x="2273740" y="1278978"/>
                  </a:lnTo>
                  <a:cubicBezTo>
                    <a:pt x="2273740" y="1357463"/>
                    <a:pt x="2210116" y="1421087"/>
                    <a:pt x="2131631" y="1421087"/>
                  </a:cubicBezTo>
                  <a:lnTo>
                    <a:pt x="142109" y="1421087"/>
                  </a:lnTo>
                  <a:cubicBezTo>
                    <a:pt x="63624" y="1421087"/>
                    <a:pt x="0" y="1357463"/>
                    <a:pt x="0" y="1278978"/>
                  </a:cubicBezTo>
                  <a:lnTo>
                    <a:pt x="0" y="142109"/>
                  </a:ln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292" tIns="59402" rIns="68292" bIns="5940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 dirty="0">
                  <a:latin typeface="Franklin Gothic Book" panose="020B0503020102020204" pitchFamily="34" charset="0"/>
                </a:rPr>
                <a:t>To advance solutions that improve the lives of individuals, our communities, and societies.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26C21-02BF-A862-C331-926312CC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9924475-A5F1-0CB4-7D87-FE01D515E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68D7301-5E64-321C-6A61-D0297882012F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A67195-EEBE-16BA-47FF-5166AFB87E11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00CA8F6E-EB23-BBBE-D545-B5761522AAF0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Graphic 10" descr="Compass outline">
            <a:extLst>
              <a:ext uri="{FF2B5EF4-FFF2-40B4-BE49-F238E27FC236}">
                <a16:creationId xmlns:a16="http://schemas.microsoft.com/office/drawing/2014/main" id="{F4CC19D4-0AD1-E438-542B-50DD60AF3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03066" y="2565369"/>
            <a:ext cx="677954" cy="677954"/>
          </a:xfrm>
          <a:prstGeom prst="rect">
            <a:avLst/>
          </a:prstGeom>
        </p:spPr>
      </p:pic>
      <p:pic>
        <p:nvPicPr>
          <p:cNvPr id="20" name="Graphic 19" descr="Fluorescent Light Bulb outline">
            <a:extLst>
              <a:ext uri="{FF2B5EF4-FFF2-40B4-BE49-F238E27FC236}">
                <a16:creationId xmlns:a16="http://schemas.microsoft.com/office/drawing/2014/main" id="{1E14035D-0EDC-60CA-40E8-600AF05618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72678" y="2447146"/>
            <a:ext cx="914400" cy="9793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A5D997-6312-7862-411F-8E25B6890CB6}"/>
              </a:ext>
            </a:extLst>
          </p:cNvPr>
          <p:cNvCxnSpPr/>
          <p:nvPr/>
        </p:nvCxnSpPr>
        <p:spPr>
          <a:xfrm>
            <a:off x="4231758" y="3445730"/>
            <a:ext cx="0" cy="35527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9D9B19-D2B1-824D-87B8-AA3B2B3A0C46}"/>
              </a:ext>
            </a:extLst>
          </p:cNvPr>
          <p:cNvCxnSpPr/>
          <p:nvPr/>
        </p:nvCxnSpPr>
        <p:spPr>
          <a:xfrm>
            <a:off x="7756393" y="3426526"/>
            <a:ext cx="0" cy="35527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C8170A-FEEC-5034-85FE-92FBB2534074}"/>
              </a:ext>
            </a:extLst>
          </p:cNvPr>
          <p:cNvCxnSpPr>
            <a:cxnSpLocks/>
          </p:cNvCxnSpPr>
          <p:nvPr/>
        </p:nvCxnSpPr>
        <p:spPr>
          <a:xfrm>
            <a:off x="5624761" y="2929936"/>
            <a:ext cx="71054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6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0E8AF-7895-CDB6-DCC3-AE431F933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C63F3-CF7F-B92A-3577-8C0C356A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F9969C-A695-60B0-40A3-733772FD71C8}"/>
              </a:ext>
            </a:extLst>
          </p:cNvPr>
          <p:cNvGrpSpPr/>
          <p:nvPr/>
        </p:nvGrpSpPr>
        <p:grpSpPr>
          <a:xfrm>
            <a:off x="1517650" y="1935963"/>
            <a:ext cx="9144000" cy="2386800"/>
            <a:chOff x="0" y="800"/>
            <a:chExt cx="9144000" cy="23868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83F553E-8DB0-EEDF-EB9A-8BCF21A18B86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8120623E-AC76-90C2-D2A0-03FD494F4AD0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489288-C53B-9F11-A665-0D054B6406FF}"/>
              </a:ext>
            </a:extLst>
          </p:cNvPr>
          <p:cNvGrpSpPr/>
          <p:nvPr/>
        </p:nvGrpSpPr>
        <p:grpSpPr>
          <a:xfrm>
            <a:off x="1670050" y="2088363"/>
            <a:ext cx="9144000" cy="2386800"/>
            <a:chOff x="0" y="800"/>
            <a:chExt cx="9144000" cy="23868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514BCAA9-8CE3-CBEA-D050-D584EB7A6756}"/>
                </a:ext>
              </a:extLst>
            </p:cNvPr>
            <p:cNvSpPr/>
            <p:nvPr/>
          </p:nvSpPr>
          <p:spPr>
            <a:xfrm>
              <a:off x="0" y="800"/>
              <a:ext cx="9144000" cy="2386800"/>
            </a:xfrm>
            <a:prstGeom prst="roundRect">
              <a:avLst/>
            </a:prstGeom>
            <a:solidFill>
              <a:srgbClr val="4D8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C0B5F49-FD20-FA30-5B56-05535F836330}"/>
                </a:ext>
              </a:extLst>
            </p:cNvPr>
            <p:cNvSpPr txBox="1"/>
            <p:nvPr/>
          </p:nvSpPr>
          <p:spPr>
            <a:xfrm>
              <a:off x="110164" y="117314"/>
              <a:ext cx="8910972" cy="2153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228600" rIns="228600" bIns="228600" numCol="1" spcCol="1270" anchor="ctr" anchorCtr="0">
              <a:noAutofit/>
            </a:bodyPr>
            <a:lstStyle/>
            <a:p>
              <a:pPr lvl="0" algn="ctr"/>
              <a:r>
                <a:rPr lang="en-US" sz="6000" b="1" dirty="0">
                  <a:latin typeface="Franklin Gothic Book" panose="020B0503020102020204" pitchFamily="34" charset="0"/>
                </a:rPr>
                <a:t>About First Nations Institutes (FNIs)</a:t>
              </a:r>
              <a:endParaRPr lang="en-CA" sz="6000" b="1" dirty="0"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65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E81D2-4446-86CD-DD6C-0EA39D9D1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63EEF4-693E-0353-3DF6-17807370F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830407"/>
              </p:ext>
            </p:extLst>
          </p:nvPr>
        </p:nvGraphicFramePr>
        <p:xfrm>
          <a:off x="2744684" y="895752"/>
          <a:ext cx="6702631" cy="551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2E15-B0E0-ADE0-0782-4F9DD878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F5E72DF-7033-1012-7E50-42B7417777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466143" y="6057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A3001F5-67CF-99B6-C058-14308F760C16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4BD04D-E5CE-057E-5CC4-E7983B169426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37DBCC1-F95E-3C37-4A20-C681CC8C0EB6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A5AA4F-E97B-2700-B7E2-DAA8C8D04EA3}"/>
              </a:ext>
            </a:extLst>
          </p:cNvPr>
          <p:cNvGrpSpPr/>
          <p:nvPr/>
        </p:nvGrpSpPr>
        <p:grpSpPr>
          <a:xfrm>
            <a:off x="292100" y="1921510"/>
            <a:ext cx="3504867" cy="2113747"/>
            <a:chOff x="787506" y="1888760"/>
            <a:chExt cx="3504867" cy="21137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159334-E04C-0199-1909-218397CE104B}"/>
                </a:ext>
              </a:extLst>
            </p:cNvPr>
            <p:cNvSpPr/>
            <p:nvPr/>
          </p:nvSpPr>
          <p:spPr>
            <a:xfrm>
              <a:off x="1381513" y="1888760"/>
              <a:ext cx="2910860" cy="21137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  <a:latin typeface="Franklin Gothic Book" panose="020B0503020102020204" pitchFamily="34" charset="0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Founded beginning in 1970s (First Nations Control of First Nations Education) </a:t>
              </a:r>
            </a:p>
            <a:p>
              <a:pPr algn="ctr"/>
              <a:endParaRPr lang="en-US" dirty="0">
                <a:latin typeface="Franklin Gothic Book" panose="020B05030201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810E20-0DFC-B7E5-9BF5-77E4F1660CCB}"/>
                </a:ext>
              </a:extLst>
            </p:cNvPr>
            <p:cNvSpPr/>
            <p:nvPr/>
          </p:nvSpPr>
          <p:spPr>
            <a:xfrm>
              <a:off x="787506" y="2020857"/>
              <a:ext cx="3504863" cy="6671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Franklin Gothic Book" panose="020B0503020102020204" pitchFamily="34" charset="0"/>
                </a:rPr>
                <a:t>First Nations mandated and governed post-secondary institutions </a:t>
              </a:r>
              <a:endParaRPr lang="en-CA" sz="1600" b="1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5CE8305-C018-FBD2-2C63-FB56C89F80B1}"/>
              </a:ext>
            </a:extLst>
          </p:cNvPr>
          <p:cNvSpPr/>
          <p:nvPr/>
        </p:nvSpPr>
        <p:spPr>
          <a:xfrm>
            <a:off x="4449308" y="1888760"/>
            <a:ext cx="2910861" cy="40734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12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2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2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2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6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Credentials</a:t>
            </a: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: high school to PhD (lifelong learning)</a:t>
            </a:r>
          </a:p>
          <a:p>
            <a:pPr lvl="0"/>
            <a:endParaRPr lang="en-CA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Focus</a:t>
            </a:r>
            <a:r>
              <a:rPr lang="en-US" sz="16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Education, health, trades, business, First Nations languages &amp; more </a:t>
            </a:r>
          </a:p>
          <a:p>
            <a:pPr lvl="0"/>
            <a:endParaRPr lang="en-CA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Flexible delivery</a:t>
            </a:r>
            <a:r>
              <a:rPr lang="en-US" sz="16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In-person, online, blended, in-community </a:t>
            </a:r>
          </a:p>
          <a:p>
            <a:pPr lvl="0"/>
            <a:endParaRPr lang="en-CA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Demand-driven</a:t>
            </a:r>
            <a:r>
              <a:rPr lang="en-US" sz="1600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Respond to </a:t>
            </a:r>
            <a:r>
              <a:rPr lang="en-US" sz="160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labour</a:t>
            </a: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market and community needs</a:t>
            </a:r>
            <a:endParaRPr lang="en-CA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650A2F-A7CB-2EEE-85B7-92F6EABEB703}"/>
              </a:ext>
            </a:extLst>
          </p:cNvPr>
          <p:cNvSpPr/>
          <p:nvPr/>
        </p:nvSpPr>
        <p:spPr>
          <a:xfrm>
            <a:off x="4287187" y="2163183"/>
            <a:ext cx="3082973" cy="473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Wide variety of programs: </a:t>
            </a:r>
            <a:endParaRPr lang="en-CA" sz="16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C5C03D-596D-2E3D-14F4-B1EEE946241C}"/>
              </a:ext>
            </a:extLst>
          </p:cNvPr>
          <p:cNvSpPr/>
          <p:nvPr/>
        </p:nvSpPr>
        <p:spPr>
          <a:xfrm>
            <a:off x="8012514" y="1888760"/>
            <a:ext cx="2488367" cy="3028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Culture and language-based learning and wrap-around support </a:t>
            </a:r>
            <a:endParaRPr lang="en-CA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lvl="0"/>
            <a:endParaRPr lang="en-US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Focus on supporting transitions into PSE for First Nations learners (pathways and bridging)</a:t>
            </a:r>
            <a:endParaRPr lang="en-CA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4FA002-E475-FDD5-D407-E1432B7389D5}"/>
              </a:ext>
            </a:extLst>
          </p:cNvPr>
          <p:cNvSpPr/>
          <p:nvPr/>
        </p:nvSpPr>
        <p:spPr>
          <a:xfrm>
            <a:off x="7860381" y="2053607"/>
            <a:ext cx="2640501" cy="535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Community responsive: </a:t>
            </a:r>
            <a:endParaRPr lang="en-CA" sz="16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388BF-9E63-88C3-E63E-9B5FF3341790}"/>
              </a:ext>
            </a:extLst>
          </p:cNvPr>
          <p:cNvCxnSpPr>
            <a:cxnSpLocks/>
          </p:cNvCxnSpPr>
          <p:nvPr/>
        </p:nvCxnSpPr>
        <p:spPr>
          <a:xfrm>
            <a:off x="3796966" y="3429000"/>
            <a:ext cx="65234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5D7F08-83EE-3A4B-89CE-DCF0F64C4D2A}"/>
              </a:ext>
            </a:extLst>
          </p:cNvPr>
          <p:cNvCxnSpPr>
            <a:cxnSpLocks/>
          </p:cNvCxnSpPr>
          <p:nvPr/>
        </p:nvCxnSpPr>
        <p:spPr>
          <a:xfrm>
            <a:off x="7360169" y="3427805"/>
            <a:ext cx="64235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3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0C63A-88C1-17A2-9DE1-0AFD8EC4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1B4B91-E528-9005-44EE-8C987074F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58841"/>
              </p:ext>
            </p:extLst>
          </p:nvPr>
        </p:nvGraphicFramePr>
        <p:xfrm>
          <a:off x="2957946" y="775860"/>
          <a:ext cx="6702631" cy="62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5714A64-44C1-B70C-8394-BCDB97FEF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078789"/>
              </p:ext>
            </p:extLst>
          </p:nvPr>
        </p:nvGraphicFramePr>
        <p:xfrm>
          <a:off x="1667493" y="2018516"/>
          <a:ext cx="9283535" cy="320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35267-0996-5D63-0B77-1D765BB3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89037A8-D9A0-6F47-0002-59B8D54481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C5B5A2-9A69-C798-18F2-EF07C62EB52F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7D2C65-BB31-9F7F-8E74-5518D565B28B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10E22F5-D7B2-1C4E-C8AE-25606A524284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94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EEDD-B67E-C2B8-BBA5-29ACF1200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04EB7C-B8AC-20A0-5284-EF77DD025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604477"/>
              </p:ext>
            </p:extLst>
          </p:nvPr>
        </p:nvGraphicFramePr>
        <p:xfrm>
          <a:off x="1834203" y="916653"/>
          <a:ext cx="8809302" cy="873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E3968DA-5226-327B-7A97-00C15F123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899832"/>
              </p:ext>
            </p:extLst>
          </p:nvPr>
        </p:nvGraphicFramePr>
        <p:xfrm>
          <a:off x="935773" y="1933010"/>
          <a:ext cx="10606163" cy="390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EC8F4-CEFF-08A6-3244-1F1B364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B4DFE03-7530-BC56-311E-23D85C998A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650064" y="583527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5E524E-DA5A-2417-F208-E27A3A62352D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85D1F5-70AD-6164-F88E-53AA9E7DEA7E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1C2C43E-723D-4A0A-6AB2-B05590912708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70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3DBC1-A904-BB42-138C-0408F1607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2A434C-BB42-900F-32DA-371235F6F388}"/>
              </a:ext>
            </a:extLst>
          </p:cNvPr>
          <p:cNvSpPr/>
          <p:nvPr/>
        </p:nvSpPr>
        <p:spPr>
          <a:xfrm>
            <a:off x="3252945" y="3535297"/>
            <a:ext cx="6729255" cy="106859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E7B5F2-1AAC-A303-8A6C-521DF109E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500869"/>
              </p:ext>
            </p:extLst>
          </p:nvPr>
        </p:nvGraphicFramePr>
        <p:xfrm>
          <a:off x="2744684" y="895751"/>
          <a:ext cx="6702631" cy="64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D042-6AD4-8FFA-5D4F-846C74D1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0C73DAB-BF54-788B-825A-67C42CF238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471166" y="6095810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3333C6-94E5-FAE3-6D89-9AC2F2AA4346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EB9808-1824-2978-4B52-09541BF84751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C3734EC1-735F-F860-D7F4-110EDD365823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047E42-26CB-EBD9-22CF-82DE8E17A48F}"/>
              </a:ext>
            </a:extLst>
          </p:cNvPr>
          <p:cNvSpPr/>
          <p:nvPr/>
        </p:nvSpPr>
        <p:spPr>
          <a:xfrm>
            <a:off x="1126888" y="3570943"/>
            <a:ext cx="2357009" cy="9953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US" b="1" dirty="0">
                <a:latin typeface="Franklin Gothic Book" panose="020B0503020102020204" pitchFamily="34" charset="0"/>
              </a:rPr>
              <a:t>Post-Secondary Student Support Program</a:t>
            </a:r>
            <a:endParaRPr lang="en-CA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9751F-2621-4E96-DECA-9D604600A4FB}"/>
              </a:ext>
            </a:extLst>
          </p:cNvPr>
          <p:cNvSpPr txBox="1"/>
          <p:nvPr/>
        </p:nvSpPr>
        <p:spPr>
          <a:xfrm>
            <a:off x="3483897" y="3745473"/>
            <a:ext cx="5665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Funding to First Nations PSE students (including to pay tuition, which supports FNIs)</a:t>
            </a:r>
            <a:endParaRPr lang="en-CA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A110F4-8DC7-72D2-2D6B-B92A5B50E2DB}"/>
              </a:ext>
            </a:extLst>
          </p:cNvPr>
          <p:cNvSpPr txBox="1"/>
          <p:nvPr/>
        </p:nvSpPr>
        <p:spPr>
          <a:xfrm>
            <a:off x="5118537" y="48014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Annual operating grant (Since 19XX)</a:t>
            </a:r>
            <a:endParaRPr lang="en-CA" sz="1800" dirty="0">
              <a:latin typeface="Franklin Gothic Book" panose="020B05030201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6F5A13-D49A-3EE1-7498-BC263CB46BA7}"/>
              </a:ext>
            </a:extLst>
          </p:cNvPr>
          <p:cNvSpPr/>
          <p:nvPr/>
        </p:nvSpPr>
        <p:spPr>
          <a:xfrm>
            <a:off x="2427890" y="1909390"/>
            <a:ext cx="7262210" cy="1384995"/>
          </a:xfrm>
          <a:prstGeom prst="rect">
            <a:avLst/>
          </a:prstGeom>
          <a:solidFill>
            <a:schemeClr val="bg1"/>
          </a:solidFill>
          <a:ln>
            <a:solidFill>
              <a:srgbClr val="4D80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251A47-B9CD-BACE-E990-EB4478D45BE2}"/>
              </a:ext>
            </a:extLst>
          </p:cNvPr>
          <p:cNvSpPr txBox="1"/>
          <p:nvPr/>
        </p:nvSpPr>
        <p:spPr>
          <a:xfrm>
            <a:off x="3019021" y="1940167"/>
            <a:ext cx="65409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Proposal-based</a:t>
            </a:r>
            <a:r>
              <a:rPr lang="en-CA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 with </a:t>
            </a:r>
            <a:r>
              <a:rPr lang="en-US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$500,000 maximum</a:t>
            </a:r>
            <a:endParaRPr lang="en-CA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Funds PSE programs “…tailored to First Nations cultural and educational needs”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FNIs are among several eligible First Nations recipients </a:t>
            </a:r>
            <a:endParaRPr lang="en-CA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“Not intended as a source of core operational funding”</a:t>
            </a:r>
            <a:endParaRPr lang="en-CA" sz="160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EC049D-2F30-FF3A-5D18-088EA55556AA}"/>
              </a:ext>
            </a:extLst>
          </p:cNvPr>
          <p:cNvSpPr/>
          <p:nvPr/>
        </p:nvSpPr>
        <p:spPr>
          <a:xfrm>
            <a:off x="581006" y="2024764"/>
            <a:ext cx="2307882" cy="1154246"/>
          </a:xfrm>
          <a:prstGeom prst="roundRect">
            <a:avLst/>
          </a:prstGeom>
          <a:solidFill>
            <a:srgbClr val="4D80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Post-Secondary Partnerships Program</a:t>
            </a:r>
            <a:endParaRPr lang="en-CA" b="1" dirty="0">
              <a:latin typeface="Franklin Gothic Book" panose="020B0503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F87DD4-D9A6-A26D-E4AF-15898CFCD353}"/>
              </a:ext>
            </a:extLst>
          </p:cNvPr>
          <p:cNvSpPr/>
          <p:nvPr/>
        </p:nvSpPr>
        <p:spPr>
          <a:xfrm>
            <a:off x="3483897" y="4834065"/>
            <a:ext cx="6994081" cy="1068593"/>
          </a:xfrm>
          <a:prstGeom prst="rect">
            <a:avLst/>
          </a:prstGeom>
          <a:solidFill>
            <a:schemeClr val="bg1"/>
          </a:solidFill>
          <a:ln>
            <a:solidFill>
              <a:srgbClr val="A6BA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4A3DB66-22F2-6845-3FE3-E854279F8DF3}"/>
              </a:ext>
            </a:extLst>
          </p:cNvPr>
          <p:cNvSpPr/>
          <p:nvPr/>
        </p:nvSpPr>
        <p:spPr>
          <a:xfrm>
            <a:off x="1625107" y="4902884"/>
            <a:ext cx="2045122" cy="931488"/>
          </a:xfrm>
          <a:prstGeom prst="roundRect">
            <a:avLst/>
          </a:prstGeom>
          <a:solidFill>
            <a:srgbClr val="A6BA9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First Nations University of Canada</a:t>
            </a:r>
            <a:endParaRPr lang="en-CA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1841A2-F5A6-C123-FE7E-A4070D5D1B56}"/>
              </a:ext>
            </a:extLst>
          </p:cNvPr>
          <p:cNvSpPr txBox="1"/>
          <p:nvPr/>
        </p:nvSpPr>
        <p:spPr>
          <a:xfrm>
            <a:off x="4025022" y="5170792"/>
            <a:ext cx="5665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Annual operating funding</a:t>
            </a:r>
            <a:endParaRPr lang="en-CA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1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3EF3-601E-E877-404C-8FFA22ADD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55B393-3BD2-FADD-6027-B2B2CF7BF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06885"/>
              </p:ext>
            </p:extLst>
          </p:nvPr>
        </p:nvGraphicFramePr>
        <p:xfrm>
          <a:off x="2744684" y="895752"/>
          <a:ext cx="6702631" cy="54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D4B5-2231-B948-F4F3-B6FE471A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47A5-DEA2-864F-B32F-BC8ED4DFCC5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2EAA139-9464-5CC7-B1D4-EA0EE71B81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38081" r="35721" b="36443"/>
          <a:stretch/>
        </p:blipFill>
        <p:spPr>
          <a:xfrm>
            <a:off x="438151" y="6017832"/>
            <a:ext cx="2307882" cy="52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368BA7-4A24-3699-262C-435AF32DDA57}"/>
              </a:ext>
            </a:extLst>
          </p:cNvPr>
          <p:cNvGrpSpPr/>
          <p:nvPr/>
        </p:nvGrpSpPr>
        <p:grpSpPr>
          <a:xfrm>
            <a:off x="0" y="0"/>
            <a:ext cx="1734947" cy="873196"/>
            <a:chOff x="0" y="0"/>
            <a:chExt cx="1734947" cy="8731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E37C6B-637D-1C0B-9EBA-711CA118FBA0}"/>
                </a:ext>
              </a:extLst>
            </p:cNvPr>
            <p:cNvSpPr/>
            <p:nvPr/>
          </p:nvSpPr>
          <p:spPr>
            <a:xfrm>
              <a:off x="0" y="0"/>
              <a:ext cx="876302" cy="8731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322BD37D-780A-7D82-0863-3209C5719BD0}"/>
                </a:ext>
              </a:extLst>
            </p:cNvPr>
            <p:cNvSpPr/>
            <p:nvPr/>
          </p:nvSpPr>
          <p:spPr>
            <a:xfrm flipH="1">
              <a:off x="858647" y="0"/>
              <a:ext cx="876300" cy="873196"/>
            </a:xfrm>
            <a:prstGeom prst="rtTriangle">
              <a:avLst/>
            </a:prstGeom>
            <a:solidFill>
              <a:srgbClr val="4D80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3A0C6-DC8E-DA33-BA70-C860901613A8}"/>
              </a:ext>
            </a:extLst>
          </p:cNvPr>
          <p:cNvSpPr/>
          <p:nvPr/>
        </p:nvSpPr>
        <p:spPr>
          <a:xfrm>
            <a:off x="858647" y="2402789"/>
            <a:ext cx="3634174" cy="3451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CA" sz="1400" b="0" i="0" dirty="0">
              <a:latin typeface="Franklin Gothic Book" panose="020B0503020102020204" pitchFamily="34" charset="0"/>
            </a:endParaRPr>
          </a:p>
          <a:p>
            <a:pPr lvl="0"/>
            <a:endParaRPr lang="en-CA" sz="1400" b="0" i="0" dirty="0"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b="0" i="0" dirty="0">
                <a:latin typeface="Franklin Gothic Book" panose="020B0503020102020204" pitchFamily="34" charset="0"/>
              </a:rPr>
              <a:t>Nine Indigenous Institutes receive “regular and on-going operating funding”</a:t>
            </a:r>
          </a:p>
          <a:p>
            <a:pPr lvl="0"/>
            <a:endParaRPr lang="en-CA" dirty="0">
              <a:latin typeface="Franklin Gothic Book" panose="020B05030201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Establishes a framework for Indigenous Institutes to independently deliver provincially-recognized PSE credentials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B73D0F-144B-57DF-383D-25BA2C683411}"/>
              </a:ext>
            </a:extLst>
          </p:cNvPr>
          <p:cNvSpPr/>
          <p:nvPr/>
        </p:nvSpPr>
        <p:spPr>
          <a:xfrm>
            <a:off x="4706494" y="2653864"/>
            <a:ext cx="3072984" cy="30573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Establishes on ongoing operational funding and interim capacity funding</a:t>
            </a:r>
            <a:endParaRPr lang="en-CA" dirty="0">
              <a:latin typeface="Franklin Gothic Book" panose="020B0503020102020204" pitchFamily="34" charset="0"/>
            </a:endParaRPr>
          </a:p>
          <a:p>
            <a:pPr algn="ctr"/>
            <a:endParaRPr lang="en-US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329EA28-030A-7A64-DAEF-F39C273B3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56138"/>
              </p:ext>
            </p:extLst>
          </p:nvPr>
        </p:nvGraphicFramePr>
        <p:xfrm>
          <a:off x="8066633" y="2651416"/>
          <a:ext cx="3708719" cy="295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42D370-2326-CE56-7A6D-3F8308AAF568}"/>
              </a:ext>
            </a:extLst>
          </p:cNvPr>
          <p:cNvSpPr/>
          <p:nvPr/>
        </p:nvSpPr>
        <p:spPr>
          <a:xfrm>
            <a:off x="1296797" y="1882796"/>
            <a:ext cx="2419617" cy="735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Ontario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: </a:t>
            </a:r>
            <a:r>
              <a:rPr lang="en-US" i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Indigenous Institutes Act, 2017</a:t>
            </a:r>
            <a:endParaRPr lang="en-CA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FA1ABB-13FA-4582-1CA7-01C5669FDC04}"/>
              </a:ext>
            </a:extLst>
          </p:cNvPr>
          <p:cNvSpPr/>
          <p:nvPr/>
        </p:nvSpPr>
        <p:spPr>
          <a:xfrm>
            <a:off x="4844651" y="2069045"/>
            <a:ext cx="2796670" cy="1169638"/>
          </a:xfrm>
          <a:prstGeom prst="roundRect">
            <a:avLst/>
          </a:prstGeom>
          <a:solidFill>
            <a:srgbClr val="4D80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British Columbia: </a:t>
            </a:r>
            <a:r>
              <a:rPr lang="en-US" i="1" dirty="0">
                <a:latin typeface="Franklin Gothic Book" panose="020B0503020102020204" pitchFamily="34" charset="0"/>
              </a:rPr>
              <a:t>First Nations Mandated Post-Secondary Institutes Act, 2024</a:t>
            </a:r>
            <a:endParaRPr lang="en-CA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5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dps3yj13cgm62jycfpawbqm28x24pp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l - Medow Consulting - IIC Marketing and Communications Presentation (July 29, 2024)" id="{2932C322-BA44-3D43-A384-FBA4ACBFFD10}" vid="{63C58669-194D-CE4C-8911-ABE12A1D4C23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webextension1.xml><?xml version="1.0" encoding="utf-8"?>
<we:webextension xmlns:we="http://schemas.microsoft.com/office/webextensions/webextension/2010/11" id="{1CCB70B4-710A-DF45-A748-A4227FDC6FA4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mhb87swb466o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6E18D1A67624B8BF84A968836D5BB" ma:contentTypeVersion="18" ma:contentTypeDescription="Create a new document." ma:contentTypeScope="" ma:versionID="cbe538d8f009e4b88c00a3b0312ec98b">
  <xsd:schema xmlns:xsd="http://www.w3.org/2001/XMLSchema" xmlns:xs="http://www.w3.org/2001/XMLSchema" xmlns:p="http://schemas.microsoft.com/office/2006/metadata/properties" xmlns:ns2="d24f89b0-18f7-40ba-a081-1ffff2838327" xmlns:ns3="8bb0c30c-0416-4c8e-af55-f36c4a78f14a" targetNamespace="http://schemas.microsoft.com/office/2006/metadata/properties" ma:root="true" ma:fieldsID="6cbd0d545edd879fbfc732a645a78fc8" ns2:_="" ns3:_="">
    <xsd:import namespace="d24f89b0-18f7-40ba-a081-1ffff2838327"/>
    <xsd:import namespace="8bb0c30c-0416-4c8e-af55-f36c4a78f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f89b0-18f7-40ba-a081-1ffff2838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8a7b9c-a3af-4698-add9-fa20c57685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0c30c-0416-4c8e-af55-f36c4a78f14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31e834-be10-412c-bd4a-a17c2b6bf260}" ma:internalName="TaxCatchAll" ma:showField="CatchAllData" ma:web="8bb0c30c-0416-4c8e-af55-f36c4a78f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4f89b0-18f7-40ba-a081-1ffff2838327">
      <Terms xmlns="http://schemas.microsoft.com/office/infopath/2007/PartnerControls"/>
    </lcf76f155ced4ddcb4097134ff3c332f>
    <TaxCatchAll xmlns="8bb0c30c-0416-4c8e-af55-f36c4a78f14a" xsi:nil="true"/>
  </documentManagement>
</p:properties>
</file>

<file path=customXml/itemProps1.xml><?xml version="1.0" encoding="utf-8"?>
<ds:datastoreItem xmlns:ds="http://schemas.openxmlformats.org/officeDocument/2006/customXml" ds:itemID="{8D96E393-1339-4D26-9B91-C63BBA2E1534}">
  <ds:schemaRefs>
    <ds:schemaRef ds:uri="8bb0c30c-0416-4c8e-af55-f36c4a78f14a"/>
    <ds:schemaRef ds:uri="d24f89b0-18f7-40ba-a081-1ffff28383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071433-5A93-4D18-977D-E6B25616D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51FA2-04F8-459E-8C8E-ACE3897AA36D}">
  <ds:schemaRefs>
    <ds:schemaRef ds:uri="http://schemas.microsoft.com/office/2006/documentManagement/types"/>
    <ds:schemaRef ds:uri="8bb0c30c-0416-4c8e-af55-f36c4a78f14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d24f89b0-18f7-40ba-a081-1ffff2838327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3709</TotalTime>
  <Words>973</Words>
  <Application>Microsoft Macintosh PowerPoint</Application>
  <PresentationFormat>Widescreen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맑은 고딕</vt:lpstr>
      <vt:lpstr>Aptos</vt:lpstr>
      <vt:lpstr>Aptos Display</vt:lpstr>
      <vt:lpstr>Arial</vt:lpstr>
      <vt:lpstr>Franklin Gothic Book</vt:lpstr>
      <vt:lpstr>Franklin Gothic Medium</vt:lpstr>
      <vt:lpstr>Noto Sans</vt:lpstr>
      <vt:lpstr>Orpheus Pro</vt:lpstr>
      <vt:lpstr>Roboto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Chloe Cayabyab</dc:creator>
  <cp:lastModifiedBy>Chloe Cayabyab</cp:lastModifiedBy>
  <cp:revision>3</cp:revision>
  <dcterms:created xsi:type="dcterms:W3CDTF">2025-02-05T21:26:38Z</dcterms:created>
  <dcterms:modified xsi:type="dcterms:W3CDTF">2025-02-19T21:45:37Z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0x0101008D36E18D1A67624B8BF84A968836D5BB</vt:lpwstr>
  </property>
  <property fmtid="{D5CDD505-2E9C-101B-9397-08002B2CF9AE}" pid="3" name="MediaServiceImageTags">
    <vt:lpwstr/>
  </property>
</Properties>
</file>