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89" r:id="rId3"/>
    <p:sldId id="290" r:id="rId4"/>
    <p:sldId id="258" r:id="rId5"/>
    <p:sldId id="291" r:id="rId6"/>
    <p:sldId id="292" r:id="rId7"/>
    <p:sldId id="293" r:id="rId8"/>
    <p:sldId id="294" r:id="rId9"/>
    <p:sldId id="295" r:id="rId10"/>
    <p:sldId id="296" r:id="rId11"/>
    <p:sldId id="297" r:id="rId12"/>
    <p:sldId id="298" r:id="rId13"/>
    <p:sldId id="299" r:id="rId14"/>
    <p:sldId id="300"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4709"/>
  </p:normalViewPr>
  <p:slideViewPr>
    <p:cSldViewPr snapToGrid="0">
      <p:cViewPr varScale="1">
        <p:scale>
          <a:sx n="106" d="100"/>
          <a:sy n="106" d="100"/>
        </p:scale>
        <p:origin x="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Frawley-Henry" userId="ec306f54-1db3-41c6-9051-174ac0b2a72d" providerId="ADAL" clId="{50842482-D3DD-4EF8-84E8-29EF08FF4DC9}"/>
    <pc:docChg chg="undo custSel modSld">
      <pc:chgData name="Marie Frawley-Henry" userId="ec306f54-1db3-41c6-9051-174ac0b2a72d" providerId="ADAL" clId="{50842482-D3DD-4EF8-84E8-29EF08FF4DC9}" dt="2024-11-15T00:22:58.431" v="1328" actId="1076"/>
      <pc:docMkLst>
        <pc:docMk/>
      </pc:docMkLst>
      <pc:sldChg chg="modSp mod">
        <pc:chgData name="Marie Frawley-Henry" userId="ec306f54-1db3-41c6-9051-174ac0b2a72d" providerId="ADAL" clId="{50842482-D3DD-4EF8-84E8-29EF08FF4DC9}" dt="2024-11-15T00:21:08.746" v="1295" actId="6549"/>
        <pc:sldMkLst>
          <pc:docMk/>
          <pc:sldMk cId="1997879397" sldId="276"/>
        </pc:sldMkLst>
        <pc:spChg chg="mod">
          <ac:chgData name="Marie Frawley-Henry" userId="ec306f54-1db3-41c6-9051-174ac0b2a72d" providerId="ADAL" clId="{50842482-D3DD-4EF8-84E8-29EF08FF4DC9}" dt="2024-11-15T00:21:08.746" v="1295" actId="6549"/>
          <ac:spMkLst>
            <pc:docMk/>
            <pc:sldMk cId="1997879397" sldId="276"/>
            <ac:spMk id="4" creationId="{07BEEFF7-AC4A-2DEF-A96D-3BC929FF94BA}"/>
          </ac:spMkLst>
        </pc:spChg>
        <pc:spChg chg="mod">
          <ac:chgData name="Marie Frawley-Henry" userId="ec306f54-1db3-41c6-9051-174ac0b2a72d" providerId="ADAL" clId="{50842482-D3DD-4EF8-84E8-29EF08FF4DC9}" dt="2024-11-15T00:20:29.567" v="1254" actId="20577"/>
          <ac:spMkLst>
            <pc:docMk/>
            <pc:sldMk cId="1997879397" sldId="276"/>
            <ac:spMk id="6" creationId="{0B41E01F-48B7-E561-372C-EE05982A5382}"/>
          </ac:spMkLst>
        </pc:spChg>
      </pc:sldChg>
      <pc:sldChg chg="modSp mod">
        <pc:chgData name="Marie Frawley-Henry" userId="ec306f54-1db3-41c6-9051-174ac0b2a72d" providerId="ADAL" clId="{50842482-D3DD-4EF8-84E8-29EF08FF4DC9}" dt="2024-11-15T00:22:58.431" v="1328" actId="1076"/>
        <pc:sldMkLst>
          <pc:docMk/>
          <pc:sldMk cId="1387833092" sldId="290"/>
        </pc:sldMkLst>
        <pc:spChg chg="mod">
          <ac:chgData name="Marie Frawley-Henry" userId="ec306f54-1db3-41c6-9051-174ac0b2a72d" providerId="ADAL" clId="{50842482-D3DD-4EF8-84E8-29EF08FF4DC9}" dt="2024-11-15T00:22:58.431" v="1328" actId="1076"/>
          <ac:spMkLst>
            <pc:docMk/>
            <pc:sldMk cId="1387833092" sldId="290"/>
            <ac:spMk id="2" creationId="{33730A11-B5B8-2F8F-B4DE-998884B9DF15}"/>
          </ac:spMkLst>
        </pc:spChg>
      </pc:sldChg>
      <pc:sldChg chg="modSp mod">
        <pc:chgData name="Marie Frawley-Henry" userId="ec306f54-1db3-41c6-9051-174ac0b2a72d" providerId="ADAL" clId="{50842482-D3DD-4EF8-84E8-29EF08FF4DC9}" dt="2024-11-14T23:19:43.108" v="495" actId="20577"/>
        <pc:sldMkLst>
          <pc:docMk/>
          <pc:sldMk cId="2898299763" sldId="292"/>
        </pc:sldMkLst>
        <pc:spChg chg="mod">
          <ac:chgData name="Marie Frawley-Henry" userId="ec306f54-1db3-41c6-9051-174ac0b2a72d" providerId="ADAL" clId="{50842482-D3DD-4EF8-84E8-29EF08FF4DC9}" dt="2024-11-14T23:19:43.108" v="495" actId="20577"/>
          <ac:spMkLst>
            <pc:docMk/>
            <pc:sldMk cId="2898299763" sldId="292"/>
            <ac:spMk id="3" creationId="{D323AFE4-F35D-2FAB-1149-60FBC168EA5B}"/>
          </ac:spMkLst>
        </pc:spChg>
      </pc:sldChg>
      <pc:sldChg chg="modSp mod">
        <pc:chgData name="Marie Frawley-Henry" userId="ec306f54-1db3-41c6-9051-174ac0b2a72d" providerId="ADAL" clId="{50842482-D3DD-4EF8-84E8-29EF08FF4DC9}" dt="2024-11-14T23:26:58.620" v="504" actId="20577"/>
        <pc:sldMkLst>
          <pc:docMk/>
          <pc:sldMk cId="2724345394" sldId="293"/>
        </pc:sldMkLst>
        <pc:spChg chg="mod">
          <ac:chgData name="Marie Frawley-Henry" userId="ec306f54-1db3-41c6-9051-174ac0b2a72d" providerId="ADAL" clId="{50842482-D3DD-4EF8-84E8-29EF08FF4DC9}" dt="2024-11-14T23:26:58.620" v="504" actId="20577"/>
          <ac:spMkLst>
            <pc:docMk/>
            <pc:sldMk cId="2724345394" sldId="293"/>
            <ac:spMk id="3" creationId="{C93B1666-3B57-0C96-1A15-C675A118A053}"/>
          </ac:spMkLst>
        </pc:spChg>
      </pc:sldChg>
      <pc:sldChg chg="modSp mod">
        <pc:chgData name="Marie Frawley-Henry" userId="ec306f54-1db3-41c6-9051-174ac0b2a72d" providerId="ADAL" clId="{50842482-D3DD-4EF8-84E8-29EF08FF4DC9}" dt="2024-11-14T23:42:13.937" v="533" actId="6549"/>
        <pc:sldMkLst>
          <pc:docMk/>
          <pc:sldMk cId="3748255105" sldId="294"/>
        </pc:sldMkLst>
        <pc:spChg chg="mod">
          <ac:chgData name="Marie Frawley-Henry" userId="ec306f54-1db3-41c6-9051-174ac0b2a72d" providerId="ADAL" clId="{50842482-D3DD-4EF8-84E8-29EF08FF4DC9}" dt="2024-11-14T23:42:13.937" v="533" actId="6549"/>
          <ac:spMkLst>
            <pc:docMk/>
            <pc:sldMk cId="3748255105" sldId="294"/>
            <ac:spMk id="3" creationId="{29391CBB-358D-7402-75E7-0F7F10E44396}"/>
          </ac:spMkLst>
        </pc:spChg>
      </pc:sldChg>
      <pc:sldChg chg="addSp modSp mod">
        <pc:chgData name="Marie Frawley-Henry" userId="ec306f54-1db3-41c6-9051-174ac0b2a72d" providerId="ADAL" clId="{50842482-D3DD-4EF8-84E8-29EF08FF4DC9}" dt="2024-11-15T00:07:14.053" v="893" actId="20577"/>
        <pc:sldMkLst>
          <pc:docMk/>
          <pc:sldMk cId="3634129369" sldId="295"/>
        </pc:sldMkLst>
        <pc:spChg chg="mod">
          <ac:chgData name="Marie Frawley-Henry" userId="ec306f54-1db3-41c6-9051-174ac0b2a72d" providerId="ADAL" clId="{50842482-D3DD-4EF8-84E8-29EF08FF4DC9}" dt="2024-11-15T00:02:47.579" v="696" actId="20577"/>
          <ac:spMkLst>
            <pc:docMk/>
            <pc:sldMk cId="3634129369" sldId="295"/>
            <ac:spMk id="2" creationId="{77C5468C-DD3A-18F8-D5DB-B17C2E133079}"/>
          </ac:spMkLst>
        </pc:spChg>
        <pc:spChg chg="mod">
          <ac:chgData name="Marie Frawley-Henry" userId="ec306f54-1db3-41c6-9051-174ac0b2a72d" providerId="ADAL" clId="{50842482-D3DD-4EF8-84E8-29EF08FF4DC9}" dt="2024-11-15T00:06:10.200" v="887" actId="5793"/>
          <ac:spMkLst>
            <pc:docMk/>
            <pc:sldMk cId="3634129369" sldId="295"/>
            <ac:spMk id="3" creationId="{0830CB2A-51F3-985A-B210-8FF60C6B68F1}"/>
          </ac:spMkLst>
        </pc:spChg>
        <pc:spChg chg="add mod">
          <ac:chgData name="Marie Frawley-Henry" userId="ec306f54-1db3-41c6-9051-174ac0b2a72d" providerId="ADAL" clId="{50842482-D3DD-4EF8-84E8-29EF08FF4DC9}" dt="2024-11-15T00:07:14.053" v="893" actId="20577"/>
          <ac:spMkLst>
            <pc:docMk/>
            <pc:sldMk cId="3634129369" sldId="295"/>
            <ac:spMk id="5" creationId="{A03B5E62-4CBF-AAE9-8C7B-3152F154B206}"/>
          </ac:spMkLst>
        </pc:spChg>
      </pc:sldChg>
      <pc:sldChg chg="addSp modSp mod">
        <pc:chgData name="Marie Frawley-Henry" userId="ec306f54-1db3-41c6-9051-174ac0b2a72d" providerId="ADAL" clId="{50842482-D3DD-4EF8-84E8-29EF08FF4DC9}" dt="2024-11-15T00:16:40.427" v="1206" actId="255"/>
        <pc:sldMkLst>
          <pc:docMk/>
          <pc:sldMk cId="1136662340" sldId="296"/>
        </pc:sldMkLst>
        <pc:spChg chg="mod">
          <ac:chgData name="Marie Frawley-Henry" userId="ec306f54-1db3-41c6-9051-174ac0b2a72d" providerId="ADAL" clId="{50842482-D3DD-4EF8-84E8-29EF08FF4DC9}" dt="2024-11-15T00:08:03.007" v="905" actId="20577"/>
          <ac:spMkLst>
            <pc:docMk/>
            <pc:sldMk cId="1136662340" sldId="296"/>
            <ac:spMk id="2" creationId="{81C21A51-6375-3977-EABD-3CD200FF1F4F}"/>
          </ac:spMkLst>
        </pc:spChg>
        <pc:spChg chg="mod">
          <ac:chgData name="Marie Frawley-Henry" userId="ec306f54-1db3-41c6-9051-174ac0b2a72d" providerId="ADAL" clId="{50842482-D3DD-4EF8-84E8-29EF08FF4DC9}" dt="2024-11-15T00:16:40.427" v="1206" actId="255"/>
          <ac:spMkLst>
            <pc:docMk/>
            <pc:sldMk cId="1136662340" sldId="296"/>
            <ac:spMk id="3" creationId="{761967D4-9476-887D-79CF-77EF1064EE1D}"/>
          </ac:spMkLst>
        </pc:spChg>
        <pc:spChg chg="add mod">
          <ac:chgData name="Marie Frawley-Henry" userId="ec306f54-1db3-41c6-9051-174ac0b2a72d" providerId="ADAL" clId="{50842482-D3DD-4EF8-84E8-29EF08FF4DC9}" dt="2024-11-15T00:16:26.903" v="1205" actId="14100"/>
          <ac:spMkLst>
            <pc:docMk/>
            <pc:sldMk cId="1136662340" sldId="296"/>
            <ac:spMk id="5" creationId="{79524B18-327B-074C-4332-5926BEA08C80}"/>
          </ac:spMkLst>
        </pc:spChg>
      </pc:sldChg>
      <pc:sldChg chg="modSp mod">
        <pc:chgData name="Marie Frawley-Henry" userId="ec306f54-1db3-41c6-9051-174ac0b2a72d" providerId="ADAL" clId="{50842482-D3DD-4EF8-84E8-29EF08FF4DC9}" dt="2024-11-15T00:17:21.405" v="1214" actId="1076"/>
        <pc:sldMkLst>
          <pc:docMk/>
          <pc:sldMk cId="1723988255" sldId="297"/>
        </pc:sldMkLst>
        <pc:spChg chg="mod">
          <ac:chgData name="Marie Frawley-Henry" userId="ec306f54-1db3-41c6-9051-174ac0b2a72d" providerId="ADAL" clId="{50842482-D3DD-4EF8-84E8-29EF08FF4DC9}" dt="2024-11-15T00:17:10.468" v="1210" actId="14100"/>
          <ac:spMkLst>
            <pc:docMk/>
            <pc:sldMk cId="1723988255" sldId="297"/>
            <ac:spMk id="2" creationId="{CFF36F50-15F1-2CBE-80DD-987B72BEA587}"/>
          </ac:spMkLst>
        </pc:spChg>
        <pc:spChg chg="mod">
          <ac:chgData name="Marie Frawley-Henry" userId="ec306f54-1db3-41c6-9051-174ac0b2a72d" providerId="ADAL" clId="{50842482-D3DD-4EF8-84E8-29EF08FF4DC9}" dt="2024-11-15T00:17:21.405" v="1214" actId="1076"/>
          <ac:spMkLst>
            <pc:docMk/>
            <pc:sldMk cId="1723988255" sldId="297"/>
            <ac:spMk id="4" creationId="{02EE33CB-E42F-9353-65CB-52B6DED8827B}"/>
          </ac:spMkLst>
        </pc:spChg>
      </pc:sldChg>
      <pc:sldChg chg="modSp mod">
        <pc:chgData name="Marie Frawley-Henry" userId="ec306f54-1db3-41c6-9051-174ac0b2a72d" providerId="ADAL" clId="{50842482-D3DD-4EF8-84E8-29EF08FF4DC9}" dt="2024-11-15T00:17:45.739" v="1220" actId="113"/>
        <pc:sldMkLst>
          <pc:docMk/>
          <pc:sldMk cId="1054834223" sldId="298"/>
        </pc:sldMkLst>
        <pc:spChg chg="mod">
          <ac:chgData name="Marie Frawley-Henry" userId="ec306f54-1db3-41c6-9051-174ac0b2a72d" providerId="ADAL" clId="{50842482-D3DD-4EF8-84E8-29EF08FF4DC9}" dt="2024-11-15T00:17:45.739" v="1220" actId="113"/>
          <ac:spMkLst>
            <pc:docMk/>
            <pc:sldMk cId="1054834223" sldId="298"/>
            <ac:spMk id="2" creationId="{505C6674-9270-7DD0-48EF-BAF2B9D8E346}"/>
          </ac:spMkLst>
        </pc:spChg>
      </pc:sldChg>
      <pc:sldChg chg="modSp mod">
        <pc:chgData name="Marie Frawley-Henry" userId="ec306f54-1db3-41c6-9051-174ac0b2a72d" providerId="ADAL" clId="{50842482-D3DD-4EF8-84E8-29EF08FF4DC9}" dt="2024-11-15T00:18:17.793" v="1225" actId="14100"/>
        <pc:sldMkLst>
          <pc:docMk/>
          <pc:sldMk cId="54269527" sldId="299"/>
        </pc:sldMkLst>
        <pc:spChg chg="mod">
          <ac:chgData name="Marie Frawley-Henry" userId="ec306f54-1db3-41c6-9051-174ac0b2a72d" providerId="ADAL" clId="{50842482-D3DD-4EF8-84E8-29EF08FF4DC9}" dt="2024-11-15T00:18:17.793" v="1225" actId="14100"/>
          <ac:spMkLst>
            <pc:docMk/>
            <pc:sldMk cId="54269527" sldId="299"/>
            <ac:spMk id="2" creationId="{6E478D47-0D18-DB5F-574B-AA6A907D5B59}"/>
          </ac:spMkLst>
        </pc:spChg>
      </pc:sldChg>
      <pc:sldChg chg="modSp mod">
        <pc:chgData name="Marie Frawley-Henry" userId="ec306f54-1db3-41c6-9051-174ac0b2a72d" providerId="ADAL" clId="{50842482-D3DD-4EF8-84E8-29EF08FF4DC9}" dt="2024-11-15T00:18:40.322" v="1231" actId="1076"/>
        <pc:sldMkLst>
          <pc:docMk/>
          <pc:sldMk cId="1919228026" sldId="300"/>
        </pc:sldMkLst>
        <pc:spChg chg="mod">
          <ac:chgData name="Marie Frawley-Henry" userId="ec306f54-1db3-41c6-9051-174ac0b2a72d" providerId="ADAL" clId="{50842482-D3DD-4EF8-84E8-29EF08FF4DC9}" dt="2024-11-15T00:18:35.921" v="1230" actId="255"/>
          <ac:spMkLst>
            <pc:docMk/>
            <pc:sldMk cId="1919228026" sldId="300"/>
            <ac:spMk id="2" creationId="{D67CA5B4-A55A-3DD6-626C-3914A32B4719}"/>
          </ac:spMkLst>
        </pc:spChg>
        <pc:spChg chg="mod">
          <ac:chgData name="Marie Frawley-Henry" userId="ec306f54-1db3-41c6-9051-174ac0b2a72d" providerId="ADAL" clId="{50842482-D3DD-4EF8-84E8-29EF08FF4DC9}" dt="2024-11-15T00:18:40.322" v="1231" actId="1076"/>
          <ac:spMkLst>
            <pc:docMk/>
            <pc:sldMk cId="1919228026" sldId="300"/>
            <ac:spMk id="3" creationId="{16ECCB68-B290-4710-E55F-977343E86C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10113-67A1-1A44-98C5-0711ED96FCD8}" type="doc">
      <dgm:prSet loTypeId="urn:microsoft.com/office/officeart/2005/8/layout/cycle4" loCatId="" qsTypeId="urn:microsoft.com/office/officeart/2005/8/quickstyle/simple4" qsCatId="simple" csTypeId="urn:microsoft.com/office/officeart/2005/8/colors/accent2_2" csCatId="accent2" phldr="1"/>
      <dgm:spPr/>
      <dgm:t>
        <a:bodyPr/>
        <a:lstStyle/>
        <a:p>
          <a:endParaRPr lang="en-US"/>
        </a:p>
      </dgm:t>
    </dgm:pt>
    <dgm:pt modelId="{0FC82D85-0690-B144-82E4-F4A80E9EB5F7}">
      <dgm:prSet phldrT="[Text]"/>
      <dgm:spPr/>
      <dgm:t>
        <a:bodyPr/>
        <a:lstStyle/>
        <a:p>
          <a:pPr>
            <a:buFont typeface="+mj-lt"/>
            <a:buAutoNum type="arabicPeriod"/>
          </a:pPr>
          <a:r>
            <a:rPr lang="en-CA" b="1" dirty="0">
              <a:effectLst/>
              <a:latin typeface="Aptos" panose="020B0004020202020204" pitchFamily="34" charset="0"/>
              <a:ea typeface="Aptos" panose="020B0004020202020204" pitchFamily="34" charset="0"/>
              <a:cs typeface="Times New Roman" panose="02020603050405020304" pitchFamily="18" charset="0"/>
            </a:rPr>
            <a:t>349 billion $ Infrastructure Gap</a:t>
          </a:r>
          <a:endParaRPr lang="en-US" dirty="0"/>
        </a:p>
      </dgm:t>
    </dgm:pt>
    <dgm:pt modelId="{E8AD6767-65A1-224F-B8BF-F08AC314200E}" type="parTrans" cxnId="{3C2EF56E-9DC8-6241-A039-4484CAFB60B8}">
      <dgm:prSet/>
      <dgm:spPr/>
      <dgm:t>
        <a:bodyPr/>
        <a:lstStyle/>
        <a:p>
          <a:endParaRPr lang="en-US"/>
        </a:p>
      </dgm:t>
    </dgm:pt>
    <dgm:pt modelId="{18C9B0A0-9DBC-4246-A1F1-27724E1E4495}" type="sibTrans" cxnId="{3C2EF56E-9DC8-6241-A039-4484CAFB60B8}">
      <dgm:prSet/>
      <dgm:spPr/>
      <dgm:t>
        <a:bodyPr/>
        <a:lstStyle/>
        <a:p>
          <a:endParaRPr lang="en-US"/>
        </a:p>
      </dgm:t>
    </dgm:pt>
    <dgm:pt modelId="{7734395F-8AC4-4548-BA68-829D7D5CD34F}">
      <dgm:prSet phldrT="[Text]"/>
      <dgm:spPr/>
      <dgm:t>
        <a:bodyPr/>
        <a:lstStyle/>
        <a:p>
          <a:pPr>
            <a:buFont typeface="+mj-lt"/>
            <a:buAutoNum type="arabicPeriod"/>
          </a:pPr>
          <a:r>
            <a:rPr lang="en-CA" b="1" dirty="0">
              <a:effectLst/>
              <a:latin typeface="Aptos" panose="020B0004020202020204" pitchFamily="34" charset="0"/>
              <a:ea typeface="Aptos" panose="020B0004020202020204" pitchFamily="34" charset="0"/>
              <a:cs typeface="Times New Roman" panose="02020603050405020304" pitchFamily="18" charset="0"/>
            </a:rPr>
            <a:t>Lack of FN Disability Data</a:t>
          </a:r>
          <a:endParaRPr lang="en-US" dirty="0"/>
        </a:p>
      </dgm:t>
    </dgm:pt>
    <dgm:pt modelId="{7723AB87-E747-F244-9AA0-246565655A98}" type="parTrans" cxnId="{C6C2C2CB-FAAD-F845-804D-0C793B0E42E6}">
      <dgm:prSet/>
      <dgm:spPr/>
      <dgm:t>
        <a:bodyPr/>
        <a:lstStyle/>
        <a:p>
          <a:endParaRPr lang="en-US"/>
        </a:p>
      </dgm:t>
    </dgm:pt>
    <dgm:pt modelId="{F3FC9301-EC93-D040-BE43-278561A11B72}" type="sibTrans" cxnId="{C6C2C2CB-FAAD-F845-804D-0C793B0E42E6}">
      <dgm:prSet/>
      <dgm:spPr/>
      <dgm:t>
        <a:bodyPr/>
        <a:lstStyle/>
        <a:p>
          <a:endParaRPr lang="en-US"/>
        </a:p>
      </dgm:t>
    </dgm:pt>
    <dgm:pt modelId="{B646CDB2-1F49-BC45-8906-3FAFA8BE984C}">
      <dgm:prSet phldrT="[Text]" custT="1"/>
      <dgm:spPr/>
      <dgm:t>
        <a:bodyPr/>
        <a:lstStyle/>
        <a:p>
          <a:pPr>
            <a:buFont typeface="Arial" panose="020B0604020202020204" pitchFamily="34" charset="0"/>
            <a:buChar char="•"/>
          </a:pPr>
          <a:r>
            <a:rPr lang="en-US" sz="1600" dirty="0"/>
            <a:t>ACA uses Canadian census disability data to guide development</a:t>
          </a:r>
        </a:p>
      </dgm:t>
    </dgm:pt>
    <dgm:pt modelId="{A5215048-420D-B746-8D8F-BE32570253C1}" type="parTrans" cxnId="{4BE0F26A-051F-5049-8D7E-DB1BA20CDD85}">
      <dgm:prSet/>
      <dgm:spPr/>
      <dgm:t>
        <a:bodyPr/>
        <a:lstStyle/>
        <a:p>
          <a:endParaRPr lang="en-US"/>
        </a:p>
      </dgm:t>
    </dgm:pt>
    <dgm:pt modelId="{E991E710-41D9-EA46-BF65-0E0F1C7021E8}" type="sibTrans" cxnId="{4BE0F26A-051F-5049-8D7E-DB1BA20CDD85}">
      <dgm:prSet/>
      <dgm:spPr/>
      <dgm:t>
        <a:bodyPr/>
        <a:lstStyle/>
        <a:p>
          <a:endParaRPr lang="en-US"/>
        </a:p>
      </dgm:t>
    </dgm:pt>
    <dgm:pt modelId="{B631DBF2-BD8C-B741-8A3F-0AA13CC083FC}">
      <dgm:prSet phldrT="[Text]"/>
      <dgm:spPr/>
      <dgm:t>
        <a:bodyPr/>
        <a:lstStyle/>
        <a:p>
          <a:r>
            <a:rPr lang="en-CA" b="1" dirty="0">
              <a:latin typeface="Aptos" panose="020B0004020202020204" pitchFamily="34" charset="0"/>
              <a:ea typeface="Aptos" panose="020B0004020202020204" pitchFamily="34" charset="0"/>
              <a:cs typeface="Times New Roman" panose="02020603050405020304" pitchFamily="18" charset="0"/>
            </a:rPr>
            <a:t>Colonial Policy</a:t>
          </a:r>
          <a:r>
            <a:rPr lang="en-CA" b="1" dirty="0">
              <a:effectLst/>
              <a:latin typeface="Aptos" panose="020B0004020202020204" pitchFamily="34" charset="0"/>
              <a:ea typeface="Aptos" panose="020B0004020202020204" pitchFamily="34" charset="0"/>
              <a:cs typeface="Times New Roman" panose="02020603050405020304" pitchFamily="18" charset="0"/>
            </a:rPr>
            <a:t> Infringing on I</a:t>
          </a:r>
          <a:r>
            <a:rPr lang="en-CA" b="1" dirty="0">
              <a:latin typeface="Aptos" panose="020B0004020202020204" pitchFamily="34" charset="0"/>
              <a:ea typeface="Aptos" panose="020B0004020202020204" pitchFamily="34" charset="0"/>
              <a:cs typeface="Times New Roman" panose="02020603050405020304" pitchFamily="18" charset="0"/>
            </a:rPr>
            <a:t>nherent and Treaty Rights</a:t>
          </a:r>
          <a:endParaRPr lang="en-US" dirty="0"/>
        </a:p>
      </dgm:t>
    </dgm:pt>
    <dgm:pt modelId="{D45B61D2-C044-0749-95FE-0FFE1E970E2B}" type="parTrans" cxnId="{F32C14CB-3E30-D143-A4D8-0236DF054DAD}">
      <dgm:prSet/>
      <dgm:spPr/>
      <dgm:t>
        <a:bodyPr/>
        <a:lstStyle/>
        <a:p>
          <a:endParaRPr lang="en-US"/>
        </a:p>
      </dgm:t>
    </dgm:pt>
    <dgm:pt modelId="{F61F877F-32A8-1946-8A1D-59357A3D70E1}" type="sibTrans" cxnId="{F32C14CB-3E30-D143-A4D8-0236DF054DAD}">
      <dgm:prSet/>
      <dgm:spPr/>
      <dgm:t>
        <a:bodyPr/>
        <a:lstStyle/>
        <a:p>
          <a:endParaRPr lang="en-US"/>
        </a:p>
      </dgm:t>
    </dgm:pt>
    <dgm:pt modelId="{EF2354CC-C0E5-524B-BCEB-0F490317E4C9}">
      <dgm:prSet phldrT="[Text]" custT="1"/>
      <dgm:spPr/>
      <dgm:t>
        <a:bodyPr/>
        <a:lstStyle/>
        <a:p>
          <a:r>
            <a:rPr lang="en-CA" sz="1600" i="1" dirty="0">
              <a:effectLst/>
              <a:latin typeface="Aptos" panose="020B0004020202020204" pitchFamily="34" charset="0"/>
              <a:ea typeface="Times New Roman" panose="02020603050405020304" pitchFamily="18" charset="0"/>
            </a:rPr>
            <a:t>ACA</a:t>
          </a:r>
          <a:r>
            <a:rPr lang="en-CA" sz="1600" dirty="0">
              <a:effectLst/>
              <a:latin typeface="Aptos" panose="020B0004020202020204" pitchFamily="34" charset="0"/>
              <a:ea typeface="Times New Roman" panose="02020603050405020304" pitchFamily="18" charset="0"/>
            </a:rPr>
            <a:t> does not contain a non-derogation clause</a:t>
          </a:r>
          <a:endParaRPr lang="en-US" sz="1600" dirty="0"/>
        </a:p>
      </dgm:t>
    </dgm:pt>
    <dgm:pt modelId="{5EFD9013-AB55-F749-8D61-797CAFE697E2}" type="parTrans" cxnId="{CB5BD20C-B247-064B-9872-010713A9B085}">
      <dgm:prSet/>
      <dgm:spPr/>
      <dgm:t>
        <a:bodyPr/>
        <a:lstStyle/>
        <a:p>
          <a:endParaRPr lang="en-US"/>
        </a:p>
      </dgm:t>
    </dgm:pt>
    <dgm:pt modelId="{3C1CE3A4-5465-AF44-A9D8-7785DE61FBBC}" type="sibTrans" cxnId="{CB5BD20C-B247-064B-9872-010713A9B085}">
      <dgm:prSet/>
      <dgm:spPr/>
      <dgm:t>
        <a:bodyPr/>
        <a:lstStyle/>
        <a:p>
          <a:endParaRPr lang="en-US"/>
        </a:p>
      </dgm:t>
    </dgm:pt>
    <dgm:pt modelId="{AE465473-B3A7-B743-A956-B7E988429571}">
      <dgm:prSet phldrT="[Text]"/>
      <dgm:spPr/>
      <dgm:t>
        <a:bodyPr/>
        <a:lstStyle/>
        <a:p>
          <a:pPr>
            <a:buFont typeface="+mj-lt"/>
            <a:buAutoNum type="arabicPeriod"/>
          </a:pPr>
          <a:r>
            <a:rPr lang="en-CA" b="1" dirty="0">
              <a:effectLst/>
              <a:latin typeface="Aptos" panose="020B0004020202020204" pitchFamily="34" charset="0"/>
              <a:ea typeface="Aptos" panose="020B0004020202020204" pitchFamily="34" charset="0"/>
              <a:cs typeface="Times New Roman" panose="02020603050405020304" pitchFamily="18" charset="0"/>
            </a:rPr>
            <a:t>Misdiagnosis Crisis in FN</a:t>
          </a:r>
          <a:endParaRPr lang="en-US" dirty="0"/>
        </a:p>
      </dgm:t>
    </dgm:pt>
    <dgm:pt modelId="{5802F86E-F5AE-3F41-B883-1D500BD15F49}" type="parTrans" cxnId="{8D7A5FF7-EF5C-4D4C-9164-BF5901A47518}">
      <dgm:prSet/>
      <dgm:spPr/>
      <dgm:t>
        <a:bodyPr/>
        <a:lstStyle/>
        <a:p>
          <a:endParaRPr lang="en-US"/>
        </a:p>
      </dgm:t>
    </dgm:pt>
    <dgm:pt modelId="{B67CB880-58DE-9241-9B6C-83EFF1B94563}" type="sibTrans" cxnId="{8D7A5FF7-EF5C-4D4C-9164-BF5901A47518}">
      <dgm:prSet/>
      <dgm:spPr/>
      <dgm:t>
        <a:bodyPr/>
        <a:lstStyle/>
        <a:p>
          <a:endParaRPr lang="en-US"/>
        </a:p>
      </dgm:t>
    </dgm:pt>
    <dgm:pt modelId="{DCC932BA-01DC-B54C-A301-9A487053305B}">
      <dgm:prSet phldrT="[Text]" custT="1"/>
      <dgm:spPr/>
      <dgm:t>
        <a:bodyPr/>
        <a:lstStyle/>
        <a:p>
          <a:pPr>
            <a:buFont typeface="Arial" panose="020B0604020202020204" pitchFamily="34" charset="0"/>
            <a:buChar char="•"/>
          </a:pPr>
          <a:r>
            <a:rPr lang="en-US" sz="1600" dirty="0"/>
            <a:t>ACA requires a diagnosis from FNPWD for eligibility – ACA assumes persons with disabilities are diagnosed.</a:t>
          </a:r>
        </a:p>
      </dgm:t>
    </dgm:pt>
    <dgm:pt modelId="{D67F2C2C-2FCA-E44D-8101-2A55A53E1ED4}" type="parTrans" cxnId="{5954C225-C208-BF47-ABC6-4C5F91870848}">
      <dgm:prSet/>
      <dgm:spPr/>
      <dgm:t>
        <a:bodyPr/>
        <a:lstStyle/>
        <a:p>
          <a:endParaRPr lang="en-US"/>
        </a:p>
      </dgm:t>
    </dgm:pt>
    <dgm:pt modelId="{44577654-B0F6-F646-9467-0B6C11815F75}" type="sibTrans" cxnId="{5954C225-C208-BF47-ABC6-4C5F91870848}">
      <dgm:prSet/>
      <dgm:spPr/>
      <dgm:t>
        <a:bodyPr/>
        <a:lstStyle/>
        <a:p>
          <a:endParaRPr lang="en-US"/>
        </a:p>
      </dgm:t>
    </dgm:pt>
    <dgm:pt modelId="{58B61838-B154-164A-BF93-06E4EABC5CE5}">
      <dgm:prSet/>
      <dgm:spPr/>
    </dgm:pt>
    <dgm:pt modelId="{534686FE-6F06-D54A-88D9-1056F1759529}" type="parTrans" cxnId="{1C33BC80-3839-3C48-992F-118EF533D8BB}">
      <dgm:prSet/>
      <dgm:spPr/>
      <dgm:t>
        <a:bodyPr/>
        <a:lstStyle/>
        <a:p>
          <a:endParaRPr lang="en-US"/>
        </a:p>
      </dgm:t>
    </dgm:pt>
    <dgm:pt modelId="{CF087CF6-FA07-4C4C-BD26-B5202546E55D}" type="sibTrans" cxnId="{1C33BC80-3839-3C48-992F-118EF533D8BB}">
      <dgm:prSet/>
      <dgm:spPr/>
      <dgm:t>
        <a:bodyPr/>
        <a:lstStyle/>
        <a:p>
          <a:endParaRPr lang="en-US"/>
        </a:p>
      </dgm:t>
    </dgm:pt>
    <dgm:pt modelId="{37BECAFA-AEFB-FE40-8D4E-AEF3DBEF8087}">
      <dgm:prSet phldrT="[Text]" custT="1"/>
      <dgm:spPr/>
      <dgm:t>
        <a:bodyPr/>
        <a:lstStyle/>
        <a:p>
          <a:pPr>
            <a:buFont typeface="Arial" panose="020B0604020202020204" pitchFamily="34" charset="0"/>
            <a:buChar char="•"/>
          </a:pPr>
          <a:r>
            <a:rPr lang="en-US" sz="1600" dirty="0"/>
            <a:t>The majority of FNPWD do not have access to accurate assessments or diagnosis. </a:t>
          </a:r>
        </a:p>
      </dgm:t>
    </dgm:pt>
    <dgm:pt modelId="{85EE614C-7AD1-F445-BC7F-DF265387D1F2}" type="parTrans" cxnId="{E160B36C-DA20-9440-B96C-9AA0E7F29DA7}">
      <dgm:prSet/>
      <dgm:spPr/>
      <dgm:t>
        <a:bodyPr/>
        <a:lstStyle/>
        <a:p>
          <a:endParaRPr lang="en-US"/>
        </a:p>
      </dgm:t>
    </dgm:pt>
    <dgm:pt modelId="{5339FCC8-F983-D044-9D81-FCD344731A7D}" type="sibTrans" cxnId="{E160B36C-DA20-9440-B96C-9AA0E7F29DA7}">
      <dgm:prSet/>
      <dgm:spPr/>
      <dgm:t>
        <a:bodyPr/>
        <a:lstStyle/>
        <a:p>
          <a:endParaRPr lang="en-US"/>
        </a:p>
      </dgm:t>
    </dgm:pt>
    <dgm:pt modelId="{AC038734-2E58-F142-8063-C22B7CBE1E56}">
      <dgm:prSet phldrT="[Text]" custT="1"/>
      <dgm:spPr/>
      <dgm:t>
        <a:bodyPr/>
        <a:lstStyle/>
        <a:p>
          <a:pPr>
            <a:buFont typeface="Arial" panose="020B0604020202020204" pitchFamily="34" charset="0"/>
            <a:buChar char="•"/>
          </a:pPr>
          <a:r>
            <a:rPr lang="en-US" sz="1600" dirty="0"/>
            <a:t>There is no First Nations disability data. </a:t>
          </a:r>
        </a:p>
      </dgm:t>
    </dgm:pt>
    <dgm:pt modelId="{8B253063-5F8C-7B4E-9179-D9F9ADA72E27}" type="parTrans" cxnId="{5B5CBF67-70D6-5147-8009-3D73072A8402}">
      <dgm:prSet/>
      <dgm:spPr/>
      <dgm:t>
        <a:bodyPr/>
        <a:lstStyle/>
        <a:p>
          <a:endParaRPr lang="en-US"/>
        </a:p>
      </dgm:t>
    </dgm:pt>
    <dgm:pt modelId="{A49EE82B-31B2-6B4F-9A9C-3D1D8087654A}" type="sibTrans" cxnId="{5B5CBF67-70D6-5147-8009-3D73072A8402}">
      <dgm:prSet/>
      <dgm:spPr/>
      <dgm:t>
        <a:bodyPr/>
        <a:lstStyle/>
        <a:p>
          <a:endParaRPr lang="en-US"/>
        </a:p>
      </dgm:t>
    </dgm:pt>
    <dgm:pt modelId="{E050620F-EDBD-564C-830F-4A332CEA2DAD}">
      <dgm:prSet phldrT="[Text]" custT="1"/>
      <dgm:spPr/>
      <dgm:t>
        <a:bodyPr/>
        <a:lstStyle/>
        <a:p>
          <a:pPr>
            <a:buFont typeface="Arial" panose="020B0604020202020204" pitchFamily="34" charset="0"/>
            <a:buChar char="•"/>
          </a:pPr>
          <a:r>
            <a:rPr lang="en-US" sz="1600" dirty="0"/>
            <a:t>There is no reason to indicate First Nations have the same rates and    types of disability as non-First      Nations Canadians. </a:t>
          </a:r>
        </a:p>
      </dgm:t>
    </dgm:pt>
    <dgm:pt modelId="{562770C9-96F2-304D-9576-36D6E9D557EE}" type="parTrans" cxnId="{9E02B2A1-CBCA-174B-83AA-5F8789E3DB76}">
      <dgm:prSet/>
      <dgm:spPr/>
      <dgm:t>
        <a:bodyPr/>
        <a:lstStyle/>
        <a:p>
          <a:endParaRPr lang="en-US"/>
        </a:p>
      </dgm:t>
    </dgm:pt>
    <dgm:pt modelId="{FCD2A212-89B7-4547-A438-E975B28720E6}" type="sibTrans" cxnId="{9E02B2A1-CBCA-174B-83AA-5F8789E3DB76}">
      <dgm:prSet/>
      <dgm:spPr/>
      <dgm:t>
        <a:bodyPr/>
        <a:lstStyle/>
        <a:p>
          <a:endParaRPr lang="en-US"/>
        </a:p>
      </dgm:t>
    </dgm:pt>
    <dgm:pt modelId="{1FA9C949-3D71-0B4F-B17A-3AE0BA2A6028}">
      <dgm:prSet custT="1"/>
      <dgm:spPr/>
      <dgm:t>
        <a:bodyPr/>
        <a:lstStyle/>
        <a:p>
          <a:r>
            <a:rPr lang="en-CA" sz="1600" dirty="0">
              <a:effectLst/>
              <a:latin typeface="Aptos" panose="020B0004020202020204" pitchFamily="34" charset="0"/>
              <a:ea typeface="Times New Roman" panose="02020603050405020304" pitchFamily="18" charset="0"/>
            </a:rPr>
            <a:t>ACA continues to update and develop regulations with no formal input from First Nations.</a:t>
          </a:r>
          <a:endParaRPr lang="en-US" sz="1600" dirty="0"/>
        </a:p>
      </dgm:t>
    </dgm:pt>
    <dgm:pt modelId="{24116130-6A55-894F-995B-D348C7EFCF10}" type="parTrans" cxnId="{558F9E10-D871-B24A-8DA2-05D154795CCD}">
      <dgm:prSet/>
      <dgm:spPr/>
      <dgm:t>
        <a:bodyPr/>
        <a:lstStyle/>
        <a:p>
          <a:endParaRPr lang="en-US"/>
        </a:p>
      </dgm:t>
    </dgm:pt>
    <dgm:pt modelId="{CCEC99B4-9ABD-E64C-89FB-CBA9625278AF}" type="sibTrans" cxnId="{558F9E10-D871-B24A-8DA2-05D154795CCD}">
      <dgm:prSet/>
      <dgm:spPr/>
      <dgm:t>
        <a:bodyPr/>
        <a:lstStyle/>
        <a:p>
          <a:endParaRPr lang="en-US"/>
        </a:p>
      </dgm:t>
    </dgm:pt>
    <dgm:pt modelId="{8301FE75-B6CB-364B-8B20-A9E6BB4024E3}">
      <dgm:prSet custT="1"/>
      <dgm:spPr/>
      <dgm:t>
        <a:bodyPr/>
        <a:lstStyle/>
        <a:p>
          <a:r>
            <a:rPr lang="en-CA" sz="1600" dirty="0">
              <a:effectLst/>
              <a:latin typeface="Aptos" panose="020B0004020202020204" pitchFamily="34" charset="0"/>
              <a:ea typeface="Times New Roman" panose="02020603050405020304" pitchFamily="18" charset="0"/>
            </a:rPr>
            <a:t>Accessibility Commissioner has broad administrative powers </a:t>
          </a:r>
          <a:endParaRPr lang="en-US" sz="1600" dirty="0"/>
        </a:p>
      </dgm:t>
    </dgm:pt>
    <dgm:pt modelId="{0980E150-F126-974C-86DC-DE43192464AA}" type="parTrans" cxnId="{7E096A43-31D5-1D41-92F1-8C29C52FBA35}">
      <dgm:prSet/>
      <dgm:spPr/>
      <dgm:t>
        <a:bodyPr/>
        <a:lstStyle/>
        <a:p>
          <a:endParaRPr lang="en-US"/>
        </a:p>
      </dgm:t>
    </dgm:pt>
    <dgm:pt modelId="{831CDDA3-8794-C441-858D-ED8FA364F3C0}" type="sibTrans" cxnId="{7E096A43-31D5-1D41-92F1-8C29C52FBA35}">
      <dgm:prSet/>
      <dgm:spPr/>
      <dgm:t>
        <a:bodyPr/>
        <a:lstStyle/>
        <a:p>
          <a:endParaRPr lang="en-US"/>
        </a:p>
      </dgm:t>
    </dgm:pt>
    <dgm:pt modelId="{35D30261-5F2A-FC4D-B9D3-542E5AE5054C}">
      <dgm:prSet phldrT="[Text]" custT="1"/>
      <dgm:spPr/>
      <dgm:t>
        <a:bodyPr/>
        <a:lstStyle/>
        <a:p>
          <a:pPr>
            <a:buFont typeface="Arial" panose="020B0604020202020204" pitchFamily="34" charset="0"/>
            <a:buChar char="•"/>
          </a:pPr>
          <a:r>
            <a:rPr lang="en-US" sz="1600" dirty="0"/>
            <a:t>ACA Standards are developed using Canadian Infrastructure as a starting point</a:t>
          </a:r>
        </a:p>
      </dgm:t>
    </dgm:pt>
    <dgm:pt modelId="{8E5C616A-DA41-1F4B-9E77-157C88CBB2F2}" type="sibTrans" cxnId="{84E75160-F372-7B46-A11E-DDE0DC9AEAF8}">
      <dgm:prSet/>
      <dgm:spPr/>
      <dgm:t>
        <a:bodyPr/>
        <a:lstStyle/>
        <a:p>
          <a:endParaRPr lang="en-US"/>
        </a:p>
      </dgm:t>
    </dgm:pt>
    <dgm:pt modelId="{7ACC7E13-D39C-C44A-B064-8FA1071BB85B}" type="parTrans" cxnId="{84E75160-F372-7B46-A11E-DDE0DC9AEAF8}">
      <dgm:prSet/>
      <dgm:spPr/>
      <dgm:t>
        <a:bodyPr/>
        <a:lstStyle/>
        <a:p>
          <a:endParaRPr lang="en-US"/>
        </a:p>
      </dgm:t>
    </dgm:pt>
    <dgm:pt modelId="{6B0AAC09-2029-5D4F-ADF3-352735857793}">
      <dgm:prSet phldrT="[Text]" custT="1"/>
      <dgm:spPr/>
      <dgm:t>
        <a:bodyPr/>
        <a:lstStyle/>
        <a:p>
          <a:pPr>
            <a:buFont typeface="Arial" panose="020B0604020202020204" pitchFamily="34" charset="0"/>
            <a:buChar char="•"/>
          </a:pPr>
          <a:r>
            <a:rPr lang="en-US" sz="1600" dirty="0"/>
            <a:t>First Nations will be subject to fines (up to 250k per violation) for lacking infrastructure on-par with Canada.</a:t>
          </a:r>
        </a:p>
      </dgm:t>
    </dgm:pt>
    <dgm:pt modelId="{B4F96A95-9F12-6B4C-80FD-6DD4D216B8CE}" type="sibTrans" cxnId="{70CBFFAD-E2D9-6241-B9A9-B7F86843E2F3}">
      <dgm:prSet/>
      <dgm:spPr/>
      <dgm:t>
        <a:bodyPr/>
        <a:lstStyle/>
        <a:p>
          <a:endParaRPr lang="en-US"/>
        </a:p>
      </dgm:t>
    </dgm:pt>
    <dgm:pt modelId="{A3C7713F-28E7-C649-9572-B14D81F83879}" type="parTrans" cxnId="{70CBFFAD-E2D9-6241-B9A9-B7F86843E2F3}">
      <dgm:prSet/>
      <dgm:spPr/>
      <dgm:t>
        <a:bodyPr/>
        <a:lstStyle/>
        <a:p>
          <a:endParaRPr lang="en-US"/>
        </a:p>
      </dgm:t>
    </dgm:pt>
    <dgm:pt modelId="{64834751-B9EE-0246-95CD-7AD7FF7A8C87}">
      <dgm:prSet phldrT="[Text]"/>
      <dgm:spPr/>
      <dgm:t>
        <a:bodyPr/>
        <a:lstStyle/>
        <a:p>
          <a:pPr>
            <a:buFont typeface="+mj-lt"/>
            <a:buAutoNum type="arabicPeriod"/>
          </a:pPr>
          <a:endParaRPr lang="en-US" sz="1000" dirty="0">
            <a:solidFill>
              <a:schemeClr val="tx1"/>
            </a:solidFill>
          </a:endParaRPr>
        </a:p>
      </dgm:t>
    </dgm:pt>
    <dgm:pt modelId="{C0D4C9E6-33B6-F84C-A685-4A43938D87ED}" type="sibTrans" cxnId="{2D0AE35A-0A26-BA4D-AC94-61282472CC2D}">
      <dgm:prSet/>
      <dgm:spPr/>
      <dgm:t>
        <a:bodyPr/>
        <a:lstStyle/>
        <a:p>
          <a:endParaRPr lang="en-US"/>
        </a:p>
      </dgm:t>
    </dgm:pt>
    <dgm:pt modelId="{280751E6-10A5-EE47-819C-88F54C506A18}" type="parTrans" cxnId="{2D0AE35A-0A26-BA4D-AC94-61282472CC2D}">
      <dgm:prSet/>
      <dgm:spPr/>
      <dgm:t>
        <a:bodyPr/>
        <a:lstStyle/>
        <a:p>
          <a:endParaRPr lang="en-US"/>
        </a:p>
      </dgm:t>
    </dgm:pt>
    <dgm:pt modelId="{7332A23B-BF6B-DA4F-AB09-18A32DEADAB6}" type="pres">
      <dgm:prSet presAssocID="{40610113-67A1-1A44-98C5-0711ED96FCD8}" presName="cycleMatrixDiagram" presStyleCnt="0">
        <dgm:presLayoutVars>
          <dgm:chMax val="1"/>
          <dgm:dir/>
          <dgm:animLvl val="lvl"/>
          <dgm:resizeHandles val="exact"/>
        </dgm:presLayoutVars>
      </dgm:prSet>
      <dgm:spPr/>
    </dgm:pt>
    <dgm:pt modelId="{2F146353-BF19-114D-ABC4-C8A7E95D429A}" type="pres">
      <dgm:prSet presAssocID="{40610113-67A1-1A44-98C5-0711ED96FCD8}" presName="children" presStyleCnt="0"/>
      <dgm:spPr/>
    </dgm:pt>
    <dgm:pt modelId="{97CCB1EF-5FD3-9248-81C6-171E177D9FB4}" type="pres">
      <dgm:prSet presAssocID="{40610113-67A1-1A44-98C5-0711ED96FCD8}" presName="child1group" presStyleCnt="0"/>
      <dgm:spPr/>
    </dgm:pt>
    <dgm:pt modelId="{5806EF3C-AC00-0D40-A651-8A1A772768CC}" type="pres">
      <dgm:prSet presAssocID="{40610113-67A1-1A44-98C5-0711ED96FCD8}" presName="child1" presStyleLbl="bgAcc1" presStyleIdx="0" presStyleCnt="4" custScaleX="172822" custScaleY="128732" custLinFactNeighborX="-45074" custLinFactNeighborY="44781"/>
      <dgm:spPr/>
    </dgm:pt>
    <dgm:pt modelId="{12BAD6C1-7B9F-B948-AE25-3A7B93AADA51}" type="pres">
      <dgm:prSet presAssocID="{40610113-67A1-1A44-98C5-0711ED96FCD8}" presName="child1Text" presStyleLbl="bgAcc1" presStyleIdx="0" presStyleCnt="4">
        <dgm:presLayoutVars>
          <dgm:bulletEnabled val="1"/>
        </dgm:presLayoutVars>
      </dgm:prSet>
      <dgm:spPr/>
    </dgm:pt>
    <dgm:pt modelId="{67148C12-1399-D14F-99D2-F27295251FD4}" type="pres">
      <dgm:prSet presAssocID="{40610113-67A1-1A44-98C5-0711ED96FCD8}" presName="child2group" presStyleCnt="0"/>
      <dgm:spPr/>
    </dgm:pt>
    <dgm:pt modelId="{862B227C-8BD0-5F41-A6AA-DFEAAFCED4AB}" type="pres">
      <dgm:prSet presAssocID="{40610113-67A1-1A44-98C5-0711ED96FCD8}" presName="child2" presStyleLbl="bgAcc1" presStyleIdx="1" presStyleCnt="4" custScaleX="226867" custScaleY="134133" custLinFactNeighborX="49864" custLinFactNeighborY="44288"/>
      <dgm:spPr/>
    </dgm:pt>
    <dgm:pt modelId="{42E864D6-4A22-9F49-BDF6-E508950F52EB}" type="pres">
      <dgm:prSet presAssocID="{40610113-67A1-1A44-98C5-0711ED96FCD8}" presName="child2Text" presStyleLbl="bgAcc1" presStyleIdx="1" presStyleCnt="4">
        <dgm:presLayoutVars>
          <dgm:bulletEnabled val="1"/>
        </dgm:presLayoutVars>
      </dgm:prSet>
      <dgm:spPr/>
    </dgm:pt>
    <dgm:pt modelId="{853531FD-A857-0F41-8C96-21E237F98053}" type="pres">
      <dgm:prSet presAssocID="{40610113-67A1-1A44-98C5-0711ED96FCD8}" presName="child3group" presStyleCnt="0"/>
      <dgm:spPr/>
    </dgm:pt>
    <dgm:pt modelId="{D2286B2D-8733-E54B-AA48-3B035FEA53F8}" type="pres">
      <dgm:prSet presAssocID="{40610113-67A1-1A44-98C5-0711ED96FCD8}" presName="child3" presStyleLbl="bgAcc1" presStyleIdx="2" presStyleCnt="4" custScaleX="225056" custScaleY="149103" custLinFactNeighborX="51583" custLinFactNeighborY="-19609"/>
      <dgm:spPr/>
    </dgm:pt>
    <dgm:pt modelId="{C4666674-6D4C-404E-922A-7B4AEABEFD31}" type="pres">
      <dgm:prSet presAssocID="{40610113-67A1-1A44-98C5-0711ED96FCD8}" presName="child3Text" presStyleLbl="bgAcc1" presStyleIdx="2" presStyleCnt="4">
        <dgm:presLayoutVars>
          <dgm:bulletEnabled val="1"/>
        </dgm:presLayoutVars>
      </dgm:prSet>
      <dgm:spPr/>
    </dgm:pt>
    <dgm:pt modelId="{910FF137-434C-D246-B683-9904EE797654}" type="pres">
      <dgm:prSet presAssocID="{40610113-67A1-1A44-98C5-0711ED96FCD8}" presName="child4group" presStyleCnt="0"/>
      <dgm:spPr/>
    </dgm:pt>
    <dgm:pt modelId="{8DF42C5E-BD6B-5349-8A8F-C287BA7E826D}" type="pres">
      <dgm:prSet presAssocID="{40610113-67A1-1A44-98C5-0711ED96FCD8}" presName="child4" presStyleLbl="bgAcc1" presStyleIdx="3" presStyleCnt="4" custScaleX="176905" custScaleY="151264" custLinFactNeighborX="-46005" custLinFactNeighborY="-18814"/>
      <dgm:spPr/>
    </dgm:pt>
    <dgm:pt modelId="{AA8B396D-0D8E-B442-9416-C987F72C41C9}" type="pres">
      <dgm:prSet presAssocID="{40610113-67A1-1A44-98C5-0711ED96FCD8}" presName="child4Text" presStyleLbl="bgAcc1" presStyleIdx="3" presStyleCnt="4">
        <dgm:presLayoutVars>
          <dgm:bulletEnabled val="1"/>
        </dgm:presLayoutVars>
      </dgm:prSet>
      <dgm:spPr/>
    </dgm:pt>
    <dgm:pt modelId="{A5248F4B-ACC7-8B4F-BBF4-551D7446A0FA}" type="pres">
      <dgm:prSet presAssocID="{40610113-67A1-1A44-98C5-0711ED96FCD8}" presName="childPlaceholder" presStyleCnt="0"/>
      <dgm:spPr/>
    </dgm:pt>
    <dgm:pt modelId="{FC160436-131C-3847-9DBE-EA4066BC30E8}" type="pres">
      <dgm:prSet presAssocID="{40610113-67A1-1A44-98C5-0711ED96FCD8}" presName="circle" presStyleCnt="0"/>
      <dgm:spPr/>
    </dgm:pt>
    <dgm:pt modelId="{1E55F911-D420-4F44-9F4E-A8D89BEA3016}" type="pres">
      <dgm:prSet presAssocID="{40610113-67A1-1A44-98C5-0711ED96FCD8}" presName="quadrant1" presStyleLbl="node1" presStyleIdx="0" presStyleCnt="4" custScaleX="86702" custScaleY="85756">
        <dgm:presLayoutVars>
          <dgm:chMax val="1"/>
          <dgm:bulletEnabled val="1"/>
        </dgm:presLayoutVars>
      </dgm:prSet>
      <dgm:spPr/>
    </dgm:pt>
    <dgm:pt modelId="{EDB8C6B2-776D-EC44-AEB2-3DB4E33D8085}" type="pres">
      <dgm:prSet presAssocID="{40610113-67A1-1A44-98C5-0711ED96FCD8}" presName="quadrant2" presStyleLbl="node1" presStyleIdx="1" presStyleCnt="4" custScaleX="86702" custScaleY="87596">
        <dgm:presLayoutVars>
          <dgm:chMax val="1"/>
          <dgm:bulletEnabled val="1"/>
        </dgm:presLayoutVars>
      </dgm:prSet>
      <dgm:spPr/>
    </dgm:pt>
    <dgm:pt modelId="{2A1C96C7-1E3D-A94B-BBA0-4C3E447E1683}" type="pres">
      <dgm:prSet presAssocID="{40610113-67A1-1A44-98C5-0711ED96FCD8}" presName="quadrant3" presStyleLbl="node1" presStyleIdx="2" presStyleCnt="4" custScaleX="88541" custScaleY="87647">
        <dgm:presLayoutVars>
          <dgm:chMax val="1"/>
          <dgm:bulletEnabled val="1"/>
        </dgm:presLayoutVars>
      </dgm:prSet>
      <dgm:spPr/>
    </dgm:pt>
    <dgm:pt modelId="{868A3224-9003-EB47-ABE7-69FD5579D3B5}" type="pres">
      <dgm:prSet presAssocID="{40610113-67A1-1A44-98C5-0711ED96FCD8}" presName="quadrant4" presStyleLbl="node1" presStyleIdx="3" presStyleCnt="4" custScaleX="91301" custScaleY="90406">
        <dgm:presLayoutVars>
          <dgm:chMax val="1"/>
          <dgm:bulletEnabled val="1"/>
        </dgm:presLayoutVars>
      </dgm:prSet>
      <dgm:spPr/>
    </dgm:pt>
    <dgm:pt modelId="{23832480-7431-3D45-A31D-48613F3C63D4}" type="pres">
      <dgm:prSet presAssocID="{40610113-67A1-1A44-98C5-0711ED96FCD8}" presName="quadrantPlaceholder" presStyleCnt="0"/>
      <dgm:spPr/>
    </dgm:pt>
    <dgm:pt modelId="{5C37B272-FD65-8648-8375-2601D402A27C}" type="pres">
      <dgm:prSet presAssocID="{40610113-67A1-1A44-98C5-0711ED96FCD8}" presName="center1" presStyleLbl="fgShp" presStyleIdx="0" presStyleCnt="2"/>
      <dgm:spPr/>
    </dgm:pt>
    <dgm:pt modelId="{FC38C448-8C6B-0A46-B946-07B047D5A442}" type="pres">
      <dgm:prSet presAssocID="{40610113-67A1-1A44-98C5-0711ED96FCD8}" presName="center2" presStyleLbl="fgShp" presStyleIdx="1" presStyleCnt="2"/>
      <dgm:spPr/>
    </dgm:pt>
  </dgm:ptLst>
  <dgm:cxnLst>
    <dgm:cxn modelId="{CB5BD20C-B247-064B-9872-010713A9B085}" srcId="{B631DBF2-BD8C-B741-8A3F-0AA13CC083FC}" destId="{EF2354CC-C0E5-524B-BCEB-0F490317E4C9}" srcOrd="0" destOrd="0" parTransId="{5EFD9013-AB55-F749-8D61-797CAFE697E2}" sibTransId="{3C1CE3A4-5465-AF44-A9D8-7785DE61FBBC}"/>
    <dgm:cxn modelId="{C584A10D-8600-4347-AD54-28DD3823CD81}" type="presOf" srcId="{EF2354CC-C0E5-524B-BCEB-0F490317E4C9}" destId="{D2286B2D-8733-E54B-AA48-3B035FEA53F8}" srcOrd="0" destOrd="0" presId="urn:microsoft.com/office/officeart/2005/8/layout/cycle4"/>
    <dgm:cxn modelId="{558F9E10-D871-B24A-8DA2-05D154795CCD}" srcId="{B631DBF2-BD8C-B741-8A3F-0AA13CC083FC}" destId="{1FA9C949-3D71-0B4F-B17A-3AE0BA2A6028}" srcOrd="2" destOrd="0" parTransId="{24116130-6A55-894F-995B-D348C7EFCF10}" sibTransId="{CCEC99B4-9ABD-E64C-89FB-CBA9625278AF}"/>
    <dgm:cxn modelId="{9FDE671F-FB5F-3E48-92D2-6D846A7449B9}" type="presOf" srcId="{AE465473-B3A7-B743-A956-B7E988429571}" destId="{868A3224-9003-EB47-ABE7-69FD5579D3B5}" srcOrd="0" destOrd="0" presId="urn:microsoft.com/office/officeart/2005/8/layout/cycle4"/>
    <dgm:cxn modelId="{A2199725-0105-2B46-933E-68CCAA591605}" type="presOf" srcId="{0FC82D85-0690-B144-82E4-F4A80E9EB5F7}" destId="{1E55F911-D420-4F44-9F4E-A8D89BEA3016}" srcOrd="0" destOrd="0" presId="urn:microsoft.com/office/officeart/2005/8/layout/cycle4"/>
    <dgm:cxn modelId="{5954C225-C208-BF47-ABC6-4C5F91870848}" srcId="{AE465473-B3A7-B743-A956-B7E988429571}" destId="{DCC932BA-01DC-B54C-A301-9A487053305B}" srcOrd="0" destOrd="0" parTransId="{D67F2C2C-2FCA-E44D-8101-2A55A53E1ED4}" sibTransId="{44577654-B0F6-F646-9467-0B6C11815F75}"/>
    <dgm:cxn modelId="{0F389626-E75E-9E48-837D-7C4B1043669F}" type="presOf" srcId="{8301FE75-B6CB-364B-8B20-A9E6BB4024E3}" destId="{C4666674-6D4C-404E-922A-7B4AEABEFD31}" srcOrd="1" destOrd="1" presId="urn:microsoft.com/office/officeart/2005/8/layout/cycle4"/>
    <dgm:cxn modelId="{2F7BB43F-04AB-FE45-821D-7602281D2D04}" type="presOf" srcId="{35D30261-5F2A-FC4D-B9D3-542E5AE5054C}" destId="{5806EF3C-AC00-0D40-A651-8A1A772768CC}" srcOrd="0" destOrd="0" presId="urn:microsoft.com/office/officeart/2005/8/layout/cycle4"/>
    <dgm:cxn modelId="{7E096A43-31D5-1D41-92F1-8C29C52FBA35}" srcId="{B631DBF2-BD8C-B741-8A3F-0AA13CC083FC}" destId="{8301FE75-B6CB-364B-8B20-A9E6BB4024E3}" srcOrd="1" destOrd="0" parTransId="{0980E150-F126-974C-86DC-DE43192464AA}" sibTransId="{831CDDA3-8794-C441-858D-ED8FA364F3C0}"/>
    <dgm:cxn modelId="{E4273A46-6FEC-3948-BE19-5B8BB1F95658}" type="presOf" srcId="{AC038734-2E58-F142-8063-C22B7CBE1E56}" destId="{42E864D6-4A22-9F49-BDF6-E508950F52EB}" srcOrd="1" destOrd="1" presId="urn:microsoft.com/office/officeart/2005/8/layout/cycle4"/>
    <dgm:cxn modelId="{A9C13051-D102-8A47-8E41-FF42E7E41B90}" type="presOf" srcId="{37BECAFA-AEFB-FE40-8D4E-AEF3DBEF8087}" destId="{AA8B396D-0D8E-B442-9416-C987F72C41C9}" srcOrd="1" destOrd="1" presId="urn:microsoft.com/office/officeart/2005/8/layout/cycle4"/>
    <dgm:cxn modelId="{7C4AE052-5395-CA47-81BA-59A449EAC72B}" type="presOf" srcId="{B646CDB2-1F49-BC45-8906-3FAFA8BE984C}" destId="{42E864D6-4A22-9F49-BDF6-E508950F52EB}" srcOrd="1" destOrd="0" presId="urn:microsoft.com/office/officeart/2005/8/layout/cycle4"/>
    <dgm:cxn modelId="{5D10BF55-7583-314E-BFBB-2B5C9956A6A2}" type="presOf" srcId="{DCC932BA-01DC-B54C-A301-9A487053305B}" destId="{8DF42C5E-BD6B-5349-8A8F-C287BA7E826D}" srcOrd="0" destOrd="0" presId="urn:microsoft.com/office/officeart/2005/8/layout/cycle4"/>
    <dgm:cxn modelId="{2D0AE35A-0A26-BA4D-AC94-61282472CC2D}" srcId="{0FC82D85-0690-B144-82E4-F4A80E9EB5F7}" destId="{64834751-B9EE-0246-95CD-7AD7FF7A8C87}" srcOrd="2" destOrd="0" parTransId="{280751E6-10A5-EE47-819C-88F54C506A18}" sibTransId="{C0D4C9E6-33B6-F84C-A685-4A43938D87ED}"/>
    <dgm:cxn modelId="{84E75160-F372-7B46-A11E-DDE0DC9AEAF8}" srcId="{0FC82D85-0690-B144-82E4-F4A80E9EB5F7}" destId="{35D30261-5F2A-FC4D-B9D3-542E5AE5054C}" srcOrd="0" destOrd="0" parTransId="{7ACC7E13-D39C-C44A-B064-8FA1071BB85B}" sibTransId="{8E5C616A-DA41-1F4B-9E77-157C88CBB2F2}"/>
    <dgm:cxn modelId="{5B5CBF67-70D6-5147-8009-3D73072A8402}" srcId="{7734395F-8AC4-4548-BA68-829D7D5CD34F}" destId="{AC038734-2E58-F142-8063-C22B7CBE1E56}" srcOrd="1" destOrd="0" parTransId="{8B253063-5F8C-7B4E-9179-D9F9ADA72E27}" sibTransId="{A49EE82B-31B2-6B4F-9A9C-3D1D8087654A}"/>
    <dgm:cxn modelId="{4BE0F26A-051F-5049-8D7E-DB1BA20CDD85}" srcId="{7734395F-8AC4-4548-BA68-829D7D5CD34F}" destId="{B646CDB2-1F49-BC45-8906-3FAFA8BE984C}" srcOrd="0" destOrd="0" parTransId="{A5215048-420D-B746-8D8F-BE32570253C1}" sibTransId="{E991E710-41D9-EA46-BF65-0E0F1C7021E8}"/>
    <dgm:cxn modelId="{E160B36C-DA20-9440-B96C-9AA0E7F29DA7}" srcId="{AE465473-B3A7-B743-A956-B7E988429571}" destId="{37BECAFA-AEFB-FE40-8D4E-AEF3DBEF8087}" srcOrd="1" destOrd="0" parTransId="{85EE614C-7AD1-F445-BC7F-DF265387D1F2}" sibTransId="{5339FCC8-F983-D044-9D81-FCD344731A7D}"/>
    <dgm:cxn modelId="{3C2EF56E-9DC8-6241-A039-4484CAFB60B8}" srcId="{40610113-67A1-1A44-98C5-0711ED96FCD8}" destId="{0FC82D85-0690-B144-82E4-F4A80E9EB5F7}" srcOrd="0" destOrd="0" parTransId="{E8AD6767-65A1-224F-B8BF-F08AC314200E}" sibTransId="{18C9B0A0-9DBC-4246-A1F1-27724E1E4495}"/>
    <dgm:cxn modelId="{D5916B6F-0927-E440-A767-5F527D7FB3AC}" type="presOf" srcId="{8301FE75-B6CB-364B-8B20-A9E6BB4024E3}" destId="{D2286B2D-8733-E54B-AA48-3B035FEA53F8}" srcOrd="0" destOrd="1" presId="urn:microsoft.com/office/officeart/2005/8/layout/cycle4"/>
    <dgm:cxn modelId="{43CCB576-3114-584C-98CE-B43B2B366B43}" type="presOf" srcId="{35D30261-5F2A-FC4D-B9D3-542E5AE5054C}" destId="{12BAD6C1-7B9F-B948-AE25-3A7B93AADA51}" srcOrd="1" destOrd="0" presId="urn:microsoft.com/office/officeart/2005/8/layout/cycle4"/>
    <dgm:cxn modelId="{131F0578-F3F6-4444-AC52-432347870517}" type="presOf" srcId="{DCC932BA-01DC-B54C-A301-9A487053305B}" destId="{AA8B396D-0D8E-B442-9416-C987F72C41C9}" srcOrd="1" destOrd="0" presId="urn:microsoft.com/office/officeart/2005/8/layout/cycle4"/>
    <dgm:cxn modelId="{C9D4DB7A-585D-6942-B54B-60FAF5C9E5B4}" type="presOf" srcId="{E050620F-EDBD-564C-830F-4A332CEA2DAD}" destId="{42E864D6-4A22-9F49-BDF6-E508950F52EB}" srcOrd="1" destOrd="2" presId="urn:microsoft.com/office/officeart/2005/8/layout/cycle4"/>
    <dgm:cxn modelId="{2E6CDA7C-CC42-F248-B24C-CAD5DEE2EB1B}" type="presOf" srcId="{EF2354CC-C0E5-524B-BCEB-0F490317E4C9}" destId="{C4666674-6D4C-404E-922A-7B4AEABEFD31}" srcOrd="1" destOrd="0" presId="urn:microsoft.com/office/officeart/2005/8/layout/cycle4"/>
    <dgm:cxn modelId="{1C33BC80-3839-3C48-992F-118EF533D8BB}" srcId="{40610113-67A1-1A44-98C5-0711ED96FCD8}" destId="{58B61838-B154-164A-BF93-06E4EABC5CE5}" srcOrd="4" destOrd="0" parTransId="{534686FE-6F06-D54A-88D9-1056F1759529}" sibTransId="{CF087CF6-FA07-4C4C-BD26-B5202546E55D}"/>
    <dgm:cxn modelId="{9F848D85-D8C3-7E41-B492-629632F648DA}" type="presOf" srcId="{B631DBF2-BD8C-B741-8A3F-0AA13CC083FC}" destId="{2A1C96C7-1E3D-A94B-BBA0-4C3E447E1683}" srcOrd="0" destOrd="0" presId="urn:microsoft.com/office/officeart/2005/8/layout/cycle4"/>
    <dgm:cxn modelId="{A3C5D799-9403-E94F-B746-20F1EA2FE943}" type="presOf" srcId="{40610113-67A1-1A44-98C5-0711ED96FCD8}" destId="{7332A23B-BF6B-DA4F-AB09-18A32DEADAB6}" srcOrd="0" destOrd="0" presId="urn:microsoft.com/office/officeart/2005/8/layout/cycle4"/>
    <dgm:cxn modelId="{83CFCB9A-5D1B-8742-96A1-6D324C36E986}" type="presOf" srcId="{AC038734-2E58-F142-8063-C22B7CBE1E56}" destId="{862B227C-8BD0-5F41-A6AA-DFEAAFCED4AB}" srcOrd="0" destOrd="1" presId="urn:microsoft.com/office/officeart/2005/8/layout/cycle4"/>
    <dgm:cxn modelId="{3011B69B-844F-2F4E-B7EC-0017EBCB6062}" type="presOf" srcId="{1FA9C949-3D71-0B4F-B17A-3AE0BA2A6028}" destId="{D2286B2D-8733-E54B-AA48-3B035FEA53F8}" srcOrd="0" destOrd="2" presId="urn:microsoft.com/office/officeart/2005/8/layout/cycle4"/>
    <dgm:cxn modelId="{99A8479E-C7A0-324A-BBED-7A5414BB9502}" type="presOf" srcId="{B646CDB2-1F49-BC45-8906-3FAFA8BE984C}" destId="{862B227C-8BD0-5F41-A6AA-DFEAAFCED4AB}" srcOrd="0" destOrd="0" presId="urn:microsoft.com/office/officeart/2005/8/layout/cycle4"/>
    <dgm:cxn modelId="{9E02B2A1-CBCA-174B-83AA-5F8789E3DB76}" srcId="{7734395F-8AC4-4548-BA68-829D7D5CD34F}" destId="{E050620F-EDBD-564C-830F-4A332CEA2DAD}" srcOrd="2" destOrd="0" parTransId="{562770C9-96F2-304D-9576-36D6E9D557EE}" sibTransId="{FCD2A212-89B7-4547-A438-E975B28720E6}"/>
    <dgm:cxn modelId="{D00FD6AD-CD09-D649-9387-F2E633BC8542}" type="presOf" srcId="{1FA9C949-3D71-0B4F-B17A-3AE0BA2A6028}" destId="{C4666674-6D4C-404E-922A-7B4AEABEFD31}" srcOrd="1" destOrd="2" presId="urn:microsoft.com/office/officeart/2005/8/layout/cycle4"/>
    <dgm:cxn modelId="{70CBFFAD-E2D9-6241-B9A9-B7F86843E2F3}" srcId="{0FC82D85-0690-B144-82E4-F4A80E9EB5F7}" destId="{6B0AAC09-2029-5D4F-ADF3-352735857793}" srcOrd="1" destOrd="0" parTransId="{A3C7713F-28E7-C649-9572-B14D81F83879}" sibTransId="{B4F96A95-9F12-6B4C-80FD-6DD4D216B8CE}"/>
    <dgm:cxn modelId="{BFFAB4C4-653D-8D4B-A5D8-1C735C6B5E9F}" type="presOf" srcId="{E050620F-EDBD-564C-830F-4A332CEA2DAD}" destId="{862B227C-8BD0-5F41-A6AA-DFEAAFCED4AB}" srcOrd="0" destOrd="2" presId="urn:microsoft.com/office/officeart/2005/8/layout/cycle4"/>
    <dgm:cxn modelId="{F32C14CB-3E30-D143-A4D8-0236DF054DAD}" srcId="{40610113-67A1-1A44-98C5-0711ED96FCD8}" destId="{B631DBF2-BD8C-B741-8A3F-0AA13CC083FC}" srcOrd="2" destOrd="0" parTransId="{D45B61D2-C044-0749-95FE-0FFE1E970E2B}" sibTransId="{F61F877F-32A8-1946-8A1D-59357A3D70E1}"/>
    <dgm:cxn modelId="{C6C2C2CB-FAAD-F845-804D-0C793B0E42E6}" srcId="{40610113-67A1-1A44-98C5-0711ED96FCD8}" destId="{7734395F-8AC4-4548-BA68-829D7D5CD34F}" srcOrd="1" destOrd="0" parTransId="{7723AB87-E747-F244-9AA0-246565655A98}" sibTransId="{F3FC9301-EC93-D040-BE43-278561A11B72}"/>
    <dgm:cxn modelId="{74AC95D3-4798-344E-A919-6D971360298A}" type="presOf" srcId="{6B0AAC09-2029-5D4F-ADF3-352735857793}" destId="{5806EF3C-AC00-0D40-A651-8A1A772768CC}" srcOrd="0" destOrd="1" presId="urn:microsoft.com/office/officeart/2005/8/layout/cycle4"/>
    <dgm:cxn modelId="{A5CFA1D6-35EC-8146-8001-3E8F27B73814}" type="presOf" srcId="{7734395F-8AC4-4548-BA68-829D7D5CD34F}" destId="{EDB8C6B2-776D-EC44-AEB2-3DB4E33D8085}" srcOrd="0" destOrd="0" presId="urn:microsoft.com/office/officeart/2005/8/layout/cycle4"/>
    <dgm:cxn modelId="{7D28B1DF-4ED1-FC49-AD24-C9AFAF03AC5C}" type="presOf" srcId="{64834751-B9EE-0246-95CD-7AD7FF7A8C87}" destId="{5806EF3C-AC00-0D40-A651-8A1A772768CC}" srcOrd="0" destOrd="2" presId="urn:microsoft.com/office/officeart/2005/8/layout/cycle4"/>
    <dgm:cxn modelId="{CF898CE5-D313-874A-8AB4-44B05DFF1217}" type="presOf" srcId="{37BECAFA-AEFB-FE40-8D4E-AEF3DBEF8087}" destId="{8DF42C5E-BD6B-5349-8A8F-C287BA7E826D}" srcOrd="0" destOrd="1" presId="urn:microsoft.com/office/officeart/2005/8/layout/cycle4"/>
    <dgm:cxn modelId="{EAE32DE9-164C-8A4B-82D7-3D7B6E4F3315}" type="presOf" srcId="{6B0AAC09-2029-5D4F-ADF3-352735857793}" destId="{12BAD6C1-7B9F-B948-AE25-3A7B93AADA51}" srcOrd="1" destOrd="1" presId="urn:microsoft.com/office/officeart/2005/8/layout/cycle4"/>
    <dgm:cxn modelId="{32A95BEC-C296-3C4A-B948-074153710774}" type="presOf" srcId="{64834751-B9EE-0246-95CD-7AD7FF7A8C87}" destId="{12BAD6C1-7B9F-B948-AE25-3A7B93AADA51}" srcOrd="1" destOrd="2" presId="urn:microsoft.com/office/officeart/2005/8/layout/cycle4"/>
    <dgm:cxn modelId="{8D7A5FF7-EF5C-4D4C-9164-BF5901A47518}" srcId="{40610113-67A1-1A44-98C5-0711ED96FCD8}" destId="{AE465473-B3A7-B743-A956-B7E988429571}" srcOrd="3" destOrd="0" parTransId="{5802F86E-F5AE-3F41-B883-1D500BD15F49}" sibTransId="{B67CB880-58DE-9241-9B6C-83EFF1B94563}"/>
    <dgm:cxn modelId="{DAE38C96-BA89-5645-B382-6940D3AC03E9}" type="presParOf" srcId="{7332A23B-BF6B-DA4F-AB09-18A32DEADAB6}" destId="{2F146353-BF19-114D-ABC4-C8A7E95D429A}" srcOrd="0" destOrd="0" presId="urn:microsoft.com/office/officeart/2005/8/layout/cycle4"/>
    <dgm:cxn modelId="{D0F1F698-CAA3-D34C-A6C2-3B2A05A18A5B}" type="presParOf" srcId="{2F146353-BF19-114D-ABC4-C8A7E95D429A}" destId="{97CCB1EF-5FD3-9248-81C6-171E177D9FB4}" srcOrd="0" destOrd="0" presId="urn:microsoft.com/office/officeart/2005/8/layout/cycle4"/>
    <dgm:cxn modelId="{8EE9CDF0-D514-BE4E-B8AF-FB9D5B88D67F}" type="presParOf" srcId="{97CCB1EF-5FD3-9248-81C6-171E177D9FB4}" destId="{5806EF3C-AC00-0D40-A651-8A1A772768CC}" srcOrd="0" destOrd="0" presId="urn:microsoft.com/office/officeart/2005/8/layout/cycle4"/>
    <dgm:cxn modelId="{70B8A760-A874-2646-AE7D-DF1F4A425CBB}" type="presParOf" srcId="{97CCB1EF-5FD3-9248-81C6-171E177D9FB4}" destId="{12BAD6C1-7B9F-B948-AE25-3A7B93AADA51}" srcOrd="1" destOrd="0" presId="urn:microsoft.com/office/officeart/2005/8/layout/cycle4"/>
    <dgm:cxn modelId="{231BA670-B6B2-B84F-A1D9-2EE3E452B3B8}" type="presParOf" srcId="{2F146353-BF19-114D-ABC4-C8A7E95D429A}" destId="{67148C12-1399-D14F-99D2-F27295251FD4}" srcOrd="1" destOrd="0" presId="urn:microsoft.com/office/officeart/2005/8/layout/cycle4"/>
    <dgm:cxn modelId="{A40AD75F-87CD-BD46-AE40-7AADF73FF418}" type="presParOf" srcId="{67148C12-1399-D14F-99D2-F27295251FD4}" destId="{862B227C-8BD0-5F41-A6AA-DFEAAFCED4AB}" srcOrd="0" destOrd="0" presId="urn:microsoft.com/office/officeart/2005/8/layout/cycle4"/>
    <dgm:cxn modelId="{DE68D485-F6FC-9945-92B3-10AC4F021CC0}" type="presParOf" srcId="{67148C12-1399-D14F-99D2-F27295251FD4}" destId="{42E864D6-4A22-9F49-BDF6-E508950F52EB}" srcOrd="1" destOrd="0" presId="urn:microsoft.com/office/officeart/2005/8/layout/cycle4"/>
    <dgm:cxn modelId="{2A12516A-94D3-C646-90C5-CC88E8B1E4C7}" type="presParOf" srcId="{2F146353-BF19-114D-ABC4-C8A7E95D429A}" destId="{853531FD-A857-0F41-8C96-21E237F98053}" srcOrd="2" destOrd="0" presId="urn:microsoft.com/office/officeart/2005/8/layout/cycle4"/>
    <dgm:cxn modelId="{A0676E52-C58A-4E48-96B8-F213B9983030}" type="presParOf" srcId="{853531FD-A857-0F41-8C96-21E237F98053}" destId="{D2286B2D-8733-E54B-AA48-3B035FEA53F8}" srcOrd="0" destOrd="0" presId="urn:microsoft.com/office/officeart/2005/8/layout/cycle4"/>
    <dgm:cxn modelId="{F2779317-1DC5-AE4B-9F28-AAC2308D86FE}" type="presParOf" srcId="{853531FD-A857-0F41-8C96-21E237F98053}" destId="{C4666674-6D4C-404E-922A-7B4AEABEFD31}" srcOrd="1" destOrd="0" presId="urn:microsoft.com/office/officeart/2005/8/layout/cycle4"/>
    <dgm:cxn modelId="{7E3AD8A0-42D3-B64F-AB20-40F8A239A6BA}" type="presParOf" srcId="{2F146353-BF19-114D-ABC4-C8A7E95D429A}" destId="{910FF137-434C-D246-B683-9904EE797654}" srcOrd="3" destOrd="0" presId="urn:microsoft.com/office/officeart/2005/8/layout/cycle4"/>
    <dgm:cxn modelId="{F05C16A5-76CA-864C-9335-6CB079A403A9}" type="presParOf" srcId="{910FF137-434C-D246-B683-9904EE797654}" destId="{8DF42C5E-BD6B-5349-8A8F-C287BA7E826D}" srcOrd="0" destOrd="0" presId="urn:microsoft.com/office/officeart/2005/8/layout/cycle4"/>
    <dgm:cxn modelId="{3F25BCBA-C99B-5840-B571-2C89EF1D82A8}" type="presParOf" srcId="{910FF137-434C-D246-B683-9904EE797654}" destId="{AA8B396D-0D8E-B442-9416-C987F72C41C9}" srcOrd="1" destOrd="0" presId="urn:microsoft.com/office/officeart/2005/8/layout/cycle4"/>
    <dgm:cxn modelId="{CD36B33E-3136-F644-9502-F8531D91B8E3}" type="presParOf" srcId="{2F146353-BF19-114D-ABC4-C8A7E95D429A}" destId="{A5248F4B-ACC7-8B4F-BBF4-551D7446A0FA}" srcOrd="4" destOrd="0" presId="urn:microsoft.com/office/officeart/2005/8/layout/cycle4"/>
    <dgm:cxn modelId="{06CD73C6-9CFE-C44B-944B-3FB5F3359946}" type="presParOf" srcId="{7332A23B-BF6B-DA4F-AB09-18A32DEADAB6}" destId="{FC160436-131C-3847-9DBE-EA4066BC30E8}" srcOrd="1" destOrd="0" presId="urn:microsoft.com/office/officeart/2005/8/layout/cycle4"/>
    <dgm:cxn modelId="{501447C3-569D-3049-A876-3915E26C8731}" type="presParOf" srcId="{FC160436-131C-3847-9DBE-EA4066BC30E8}" destId="{1E55F911-D420-4F44-9F4E-A8D89BEA3016}" srcOrd="0" destOrd="0" presId="urn:microsoft.com/office/officeart/2005/8/layout/cycle4"/>
    <dgm:cxn modelId="{D5097C39-38EB-C948-86FB-2AF9172DDDAB}" type="presParOf" srcId="{FC160436-131C-3847-9DBE-EA4066BC30E8}" destId="{EDB8C6B2-776D-EC44-AEB2-3DB4E33D8085}" srcOrd="1" destOrd="0" presId="urn:microsoft.com/office/officeart/2005/8/layout/cycle4"/>
    <dgm:cxn modelId="{1A75CDD9-DF1B-1443-88F2-D206BC383CD0}" type="presParOf" srcId="{FC160436-131C-3847-9DBE-EA4066BC30E8}" destId="{2A1C96C7-1E3D-A94B-BBA0-4C3E447E1683}" srcOrd="2" destOrd="0" presId="urn:microsoft.com/office/officeart/2005/8/layout/cycle4"/>
    <dgm:cxn modelId="{63CC1510-EF44-DD43-B77A-6C8C4562E50E}" type="presParOf" srcId="{FC160436-131C-3847-9DBE-EA4066BC30E8}" destId="{868A3224-9003-EB47-ABE7-69FD5579D3B5}" srcOrd="3" destOrd="0" presId="urn:microsoft.com/office/officeart/2005/8/layout/cycle4"/>
    <dgm:cxn modelId="{5B5AA033-DEAF-6141-B51A-11C884911D76}" type="presParOf" srcId="{FC160436-131C-3847-9DBE-EA4066BC30E8}" destId="{23832480-7431-3D45-A31D-48613F3C63D4}" srcOrd="4" destOrd="0" presId="urn:microsoft.com/office/officeart/2005/8/layout/cycle4"/>
    <dgm:cxn modelId="{91846E33-1444-B64C-8302-269F5516A53D}" type="presParOf" srcId="{7332A23B-BF6B-DA4F-AB09-18A32DEADAB6}" destId="{5C37B272-FD65-8648-8375-2601D402A27C}" srcOrd="2" destOrd="0" presId="urn:microsoft.com/office/officeart/2005/8/layout/cycle4"/>
    <dgm:cxn modelId="{1BBC56B7-44D6-5D43-A1F9-6EC02AC4F976}" type="presParOf" srcId="{7332A23B-BF6B-DA4F-AB09-18A32DEADAB6}" destId="{FC38C448-8C6B-0A46-B946-07B047D5A44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6B2D-8733-E54B-AA48-3B035FEA53F8}">
      <dsp:nvSpPr>
        <dsp:cNvPr id="0" name=""/>
        <dsp:cNvSpPr/>
      </dsp:nvSpPr>
      <dsp:spPr>
        <a:xfrm>
          <a:off x="6220117" y="2618636"/>
          <a:ext cx="5474148" cy="23492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CA" sz="1600" i="1" kern="1200" dirty="0">
              <a:effectLst/>
              <a:latin typeface="Aptos" panose="020B0004020202020204" pitchFamily="34" charset="0"/>
              <a:ea typeface="Times New Roman" panose="02020603050405020304" pitchFamily="18" charset="0"/>
            </a:rPr>
            <a:t>ACA</a:t>
          </a:r>
          <a:r>
            <a:rPr lang="en-CA" sz="1600" kern="1200" dirty="0">
              <a:effectLst/>
              <a:latin typeface="Aptos" panose="020B0004020202020204" pitchFamily="34" charset="0"/>
              <a:ea typeface="Times New Roman" panose="02020603050405020304" pitchFamily="18" charset="0"/>
            </a:rPr>
            <a:t> does not contain a non-derogation clause</a:t>
          </a:r>
          <a:endParaRPr lang="en-US" sz="1600" kern="1200" dirty="0"/>
        </a:p>
        <a:p>
          <a:pPr marL="171450" lvl="1" indent="-171450" algn="l" defTabSz="711200">
            <a:lnSpc>
              <a:spcPct val="90000"/>
            </a:lnSpc>
            <a:spcBef>
              <a:spcPct val="0"/>
            </a:spcBef>
            <a:spcAft>
              <a:spcPct val="15000"/>
            </a:spcAft>
            <a:buChar char="•"/>
          </a:pPr>
          <a:r>
            <a:rPr lang="en-CA" sz="1600" kern="1200" dirty="0">
              <a:effectLst/>
              <a:latin typeface="Aptos" panose="020B0004020202020204" pitchFamily="34" charset="0"/>
              <a:ea typeface="Times New Roman" panose="02020603050405020304" pitchFamily="18" charset="0"/>
            </a:rPr>
            <a:t>Accessibility Commissioner has broad administrative powers </a:t>
          </a:r>
          <a:endParaRPr lang="en-US" sz="1600" kern="1200" dirty="0"/>
        </a:p>
        <a:p>
          <a:pPr marL="171450" lvl="1" indent="-171450" algn="l" defTabSz="711200">
            <a:lnSpc>
              <a:spcPct val="90000"/>
            </a:lnSpc>
            <a:spcBef>
              <a:spcPct val="0"/>
            </a:spcBef>
            <a:spcAft>
              <a:spcPct val="15000"/>
            </a:spcAft>
            <a:buChar char="•"/>
          </a:pPr>
          <a:r>
            <a:rPr lang="en-CA" sz="1600" kern="1200" dirty="0">
              <a:effectLst/>
              <a:latin typeface="Aptos" panose="020B0004020202020204" pitchFamily="34" charset="0"/>
              <a:ea typeface="Times New Roman" panose="02020603050405020304" pitchFamily="18" charset="0"/>
            </a:rPr>
            <a:t>ACA continues to update and develop regulations with no formal input from First Nations.</a:t>
          </a:r>
          <a:endParaRPr lang="en-US" sz="1600" kern="1200" dirty="0"/>
        </a:p>
      </dsp:txBody>
      <dsp:txXfrm>
        <a:off x="7913968" y="3257562"/>
        <a:ext cx="3728692" cy="1658750"/>
      </dsp:txXfrm>
    </dsp:sp>
    <dsp:sp modelId="{8DF42C5E-BD6B-5349-8A8F-C287BA7E826D}">
      <dsp:nvSpPr>
        <dsp:cNvPr id="0" name=""/>
        <dsp:cNvSpPr/>
      </dsp:nvSpPr>
      <dsp:spPr>
        <a:xfrm>
          <a:off x="463466" y="2614137"/>
          <a:ext cx="4302947" cy="238333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ACA requires a diagnosis from FNPWD for eligibility – ACA assumes persons with disabilities are diagnosed.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The majority of FNPWD do not have access to accurate assessments or diagnosis. </a:t>
          </a:r>
        </a:p>
      </dsp:txBody>
      <dsp:txXfrm>
        <a:off x="515820" y="3262324"/>
        <a:ext cx="2907355" cy="1682791"/>
      </dsp:txXfrm>
    </dsp:sp>
    <dsp:sp modelId="{862B227C-8BD0-5F41-A6AA-DFEAAFCED4AB}">
      <dsp:nvSpPr>
        <dsp:cNvPr id="0" name=""/>
        <dsp:cNvSpPr/>
      </dsp:nvSpPr>
      <dsp:spPr>
        <a:xfrm>
          <a:off x="6156280" y="395165"/>
          <a:ext cx="5518198" cy="21134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ACA uses Canadian census disability data to guide development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There is no First Nations disability data.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There is no reason to indicate First Nations have the same rates and    types of disability as non-First      Nations Canadians. </a:t>
          </a:r>
        </a:p>
      </dsp:txBody>
      <dsp:txXfrm>
        <a:off x="7858165" y="441590"/>
        <a:ext cx="3769888" cy="1492210"/>
      </dsp:txXfrm>
    </dsp:sp>
    <dsp:sp modelId="{5806EF3C-AC00-0D40-A651-8A1A772768CC}">
      <dsp:nvSpPr>
        <dsp:cNvPr id="0" name=""/>
        <dsp:cNvSpPr/>
      </dsp:nvSpPr>
      <dsp:spPr>
        <a:xfrm>
          <a:off x="535767" y="445482"/>
          <a:ext cx="4203635" cy="20283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ACA Standards are developed using Canadian Infrastructure as a starting point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First Nations will be subject to fines (up to 250k per violation) for lacking infrastructure on-par with Canada.</a:t>
          </a:r>
        </a:p>
        <a:p>
          <a:pPr marL="57150" lvl="1" indent="-57150" algn="l" defTabSz="444500">
            <a:lnSpc>
              <a:spcPct val="90000"/>
            </a:lnSpc>
            <a:spcBef>
              <a:spcPct val="0"/>
            </a:spcBef>
            <a:spcAft>
              <a:spcPct val="15000"/>
            </a:spcAft>
            <a:buFont typeface="+mj-lt"/>
            <a:buAutoNum type="arabicPeriod"/>
          </a:pPr>
          <a:endParaRPr lang="en-US" sz="1000" kern="1200" dirty="0">
            <a:solidFill>
              <a:schemeClr val="tx1"/>
            </a:solidFill>
          </a:endParaRPr>
        </a:p>
      </dsp:txBody>
      <dsp:txXfrm>
        <a:off x="580322" y="490037"/>
        <a:ext cx="2853434" cy="1432126"/>
      </dsp:txXfrm>
    </dsp:sp>
    <dsp:sp modelId="{1E55F911-D420-4F44-9F4E-A8D89BEA3016}">
      <dsp:nvSpPr>
        <dsp:cNvPr id="0" name=""/>
        <dsp:cNvSpPr/>
      </dsp:nvSpPr>
      <dsp:spPr>
        <a:xfrm>
          <a:off x="3982560" y="466236"/>
          <a:ext cx="1848485" cy="1828316"/>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349 billion $ Infrastructure Gap</a:t>
          </a:r>
          <a:endParaRPr lang="en-US" sz="1300" kern="1200" dirty="0"/>
        </a:p>
      </dsp:txBody>
      <dsp:txXfrm>
        <a:off x="4523969" y="1001737"/>
        <a:ext cx="1307076" cy="1292815"/>
      </dsp:txXfrm>
    </dsp:sp>
    <dsp:sp modelId="{EDB8C6B2-776D-EC44-AEB2-3DB4E33D8085}">
      <dsp:nvSpPr>
        <dsp:cNvPr id="0" name=""/>
        <dsp:cNvSpPr/>
      </dsp:nvSpPr>
      <dsp:spPr>
        <a:xfrm rot="5400000">
          <a:off x="6203504" y="456152"/>
          <a:ext cx="1867545" cy="1848485"/>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Lack of FN Disability Data</a:t>
          </a:r>
          <a:endParaRPr lang="en-US" sz="1300" kern="1200" dirty="0"/>
        </a:p>
      </dsp:txBody>
      <dsp:txXfrm rot="-5400000">
        <a:off x="6213034" y="993613"/>
        <a:ext cx="1307076" cy="1320554"/>
      </dsp:txXfrm>
    </dsp:sp>
    <dsp:sp modelId="{2A1C96C7-1E3D-A94B-BBA0-4C3E447E1683}">
      <dsp:nvSpPr>
        <dsp:cNvPr id="0" name=""/>
        <dsp:cNvSpPr/>
      </dsp:nvSpPr>
      <dsp:spPr>
        <a:xfrm rot="10800000">
          <a:off x="6193431" y="2676552"/>
          <a:ext cx="1887692" cy="1868632"/>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b="1" kern="1200" dirty="0">
              <a:latin typeface="Aptos" panose="020B0004020202020204" pitchFamily="34" charset="0"/>
              <a:ea typeface="Aptos" panose="020B0004020202020204" pitchFamily="34" charset="0"/>
              <a:cs typeface="Times New Roman" panose="02020603050405020304" pitchFamily="18" charset="0"/>
            </a:rPr>
            <a:t>Colonial Policy</a:t>
          </a: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 Infringing on I</a:t>
          </a:r>
          <a:r>
            <a:rPr lang="en-CA" sz="1300" b="1" kern="1200" dirty="0">
              <a:latin typeface="Aptos" panose="020B0004020202020204" pitchFamily="34" charset="0"/>
              <a:ea typeface="Aptos" panose="020B0004020202020204" pitchFamily="34" charset="0"/>
              <a:cs typeface="Times New Roman" panose="02020603050405020304" pitchFamily="18" charset="0"/>
            </a:rPr>
            <a:t>nherent and Treaty Rights</a:t>
          </a:r>
          <a:endParaRPr lang="en-US" sz="1300" kern="1200" dirty="0"/>
        </a:p>
      </dsp:txBody>
      <dsp:txXfrm rot="10800000">
        <a:off x="6193431" y="2676552"/>
        <a:ext cx="1334800" cy="1321322"/>
      </dsp:txXfrm>
    </dsp:sp>
    <dsp:sp modelId="{868A3224-9003-EB47-ABE7-69FD5579D3B5}">
      <dsp:nvSpPr>
        <dsp:cNvPr id="0" name=""/>
        <dsp:cNvSpPr/>
      </dsp:nvSpPr>
      <dsp:spPr>
        <a:xfrm rot="16200000">
          <a:off x="3943075" y="2637601"/>
          <a:ext cx="1927454" cy="1946536"/>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Misdiagnosis Crisis in FN</a:t>
          </a:r>
          <a:endParaRPr lang="en-US" sz="1300" kern="1200" dirty="0"/>
        </a:p>
      </dsp:txBody>
      <dsp:txXfrm rot="5400000">
        <a:off x="4503662" y="2647142"/>
        <a:ext cx="1376409" cy="1362916"/>
      </dsp:txXfrm>
    </dsp:sp>
    <dsp:sp modelId="{5C37B272-FD65-8648-8375-2601D402A27C}">
      <dsp:nvSpPr>
        <dsp:cNvPr id="0" name=""/>
        <dsp:cNvSpPr/>
      </dsp:nvSpPr>
      <dsp:spPr>
        <a:xfrm>
          <a:off x="5653987" y="2052491"/>
          <a:ext cx="736105" cy="640091"/>
        </a:xfrm>
        <a:prstGeom prst="circular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C38C448-8C6B-0A46-B946-07B047D5A442}">
      <dsp:nvSpPr>
        <dsp:cNvPr id="0" name=""/>
        <dsp:cNvSpPr/>
      </dsp:nvSpPr>
      <dsp:spPr>
        <a:xfrm rot="10800000">
          <a:off x="5653987" y="2298680"/>
          <a:ext cx="736105" cy="640091"/>
        </a:xfrm>
        <a:prstGeom prst="circular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23B91-21D1-3446-88A1-9B173C1A553D}" type="datetimeFigureOut">
              <a:rPr lang="en-US" smtClean="0"/>
              <a:t>11/29/24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4F01-6038-DC44-91F1-DC7DDAAB7A73}" type="slidenum">
              <a:rPr lang="en-US" smtClean="0"/>
              <a:t>‹#›</a:t>
            </a:fld>
            <a:endParaRPr lang="en-US"/>
          </a:p>
        </p:txBody>
      </p:sp>
    </p:spTree>
    <p:extLst>
      <p:ext uri="{BB962C8B-B14F-4D97-AF65-F5344CB8AC3E}">
        <p14:creationId xmlns:p14="http://schemas.microsoft.com/office/powerpoint/2010/main" val="392596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Barrier 1: Infrastructure Gap in First Nations</a:t>
            </a:r>
          </a:p>
          <a:p>
            <a:r>
              <a:rPr lang="en-CA" sz="1200" kern="100" dirty="0">
                <a:effectLst/>
                <a:ea typeface="Aptos" panose="020B0004020202020204" pitchFamily="34" charset="0"/>
                <a:cs typeface="Times New Roman" panose="02020603050405020304" pitchFamily="18" charset="0"/>
              </a:rPr>
              <a:t>The </a:t>
            </a:r>
            <a:r>
              <a:rPr lang="en-CA" sz="1200" b="1" kern="100" dirty="0">
                <a:effectLst/>
                <a:ea typeface="Aptos" panose="020B0004020202020204" pitchFamily="34" charset="0"/>
                <a:cs typeface="Times New Roman" panose="02020603050405020304" pitchFamily="18" charset="0"/>
              </a:rPr>
              <a:t>$349 </a:t>
            </a:r>
            <a:r>
              <a:rPr lang="en-CA" sz="1200" kern="100" dirty="0">
                <a:effectLst/>
                <a:ea typeface="Aptos" panose="020B0004020202020204" pitchFamily="34" charset="0"/>
                <a:cs typeface="Times New Roman" panose="02020603050405020304" pitchFamily="18" charset="0"/>
              </a:rPr>
              <a:t>billion infrastructure gap between First Nations and the rest of Canada, creates deeper barriers to First Nations access to healthcare, education, housing,  and employment.  </a:t>
            </a:r>
          </a:p>
          <a:p>
            <a:r>
              <a:rPr lang="en-CA" sz="1200" kern="100" dirty="0">
                <a:effectLst/>
                <a:ea typeface="Aptos" panose="020B0004020202020204" pitchFamily="34" charset="0"/>
                <a:cs typeface="Times New Roman" panose="02020603050405020304" pitchFamily="18" charset="0"/>
              </a:rPr>
              <a:t> The ACA does not provide funding for retrofitting First Nations infrastructure to meet accessibility standards.</a:t>
            </a:r>
          </a:p>
          <a:p>
            <a:r>
              <a:rPr lang="en-CA" sz="1200" kern="100" dirty="0">
                <a:ea typeface="Aptos" panose="020B0004020202020204" pitchFamily="34" charset="0"/>
                <a:cs typeface="Times New Roman" panose="02020603050405020304" pitchFamily="18" charset="0"/>
              </a:rPr>
              <a:t>The ACA will have the authority to impose financial penalties from </a:t>
            </a:r>
            <a:r>
              <a:rPr lang="en-CA" sz="1200" b="1" kern="100" dirty="0">
                <a:ea typeface="Aptos" panose="020B0004020202020204" pitchFamily="34" charset="0"/>
                <a:cs typeface="Times New Roman" panose="02020603050405020304" pitchFamily="18" charset="0"/>
              </a:rPr>
              <a:t>$250.00 </a:t>
            </a:r>
            <a:r>
              <a:rPr lang="en-CA" sz="1200" kern="100" dirty="0">
                <a:ea typeface="Aptos" panose="020B0004020202020204" pitchFamily="34" charset="0"/>
                <a:cs typeface="Times New Roman" panose="02020603050405020304" pitchFamily="18" charset="0"/>
              </a:rPr>
              <a:t>up to </a:t>
            </a:r>
            <a:r>
              <a:rPr lang="en-CA" sz="1200" b="1" dirty="0"/>
              <a:t>$250,000</a:t>
            </a:r>
            <a:r>
              <a:rPr lang="en-CA" sz="1200" dirty="0"/>
              <a:t> per violation, potentially compounding over time if issues are not resolved.</a:t>
            </a:r>
            <a:r>
              <a:rPr lang="en-CA" sz="1200" kern="100" dirty="0">
                <a:ea typeface="Aptos" panose="020B0004020202020204" pitchFamily="34" charset="0"/>
                <a:cs typeface="Times New Roman" panose="02020603050405020304" pitchFamily="18" charset="0"/>
              </a:rPr>
              <a:t> </a:t>
            </a:r>
          </a:p>
          <a:p>
            <a:r>
              <a:rPr lang="en-CA" sz="1200" dirty="0"/>
              <a:t>If a First Nation is unable to comply due to inadequate infrastructure, enforcing penalties may further entrench poverty, exclusion and isolation. </a:t>
            </a:r>
          </a:p>
          <a:p>
            <a:r>
              <a:rPr lang="en-CA" sz="1200" dirty="0"/>
              <a:t>The colonial ACA policies continue to create barriers for First Nations due to chronic underfunding for First Nations persons with disabilities (FNPWD), whereby First Nations will be unjustly penalized and fined for not being accessible according to the current ACA legislation. </a:t>
            </a:r>
          </a:p>
          <a:p>
            <a:endParaRPr lang="en-CA" sz="1200" dirty="0"/>
          </a:p>
          <a:p>
            <a:endParaRPr lang="en-CA" sz="1200" dirty="0"/>
          </a:p>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Barrier 2: Misdiagnosis is Dire in First Nations</a:t>
            </a:r>
            <a:endParaRPr lang="en-US" sz="1200" dirty="0"/>
          </a:p>
          <a:p>
            <a:endParaRPr lang="en-CA" sz="1200" b="1" kern="100" dirty="0">
              <a:effectLst/>
              <a:latin typeface="Aptos" panose="020B0004020202020204" pitchFamily="34" charset="0"/>
              <a:cs typeface="Times New Roman" panose="02020603050405020304" pitchFamily="18" charset="0"/>
            </a:endParaRPr>
          </a:p>
          <a:p>
            <a:r>
              <a:rPr lang="en-CA" sz="1200" kern="100" dirty="0">
                <a:effectLst/>
                <a:ea typeface="Aptos" panose="020B0004020202020204" pitchFamily="34" charset="0"/>
                <a:cs typeface="Times New Roman" panose="02020603050405020304" pitchFamily="18" charset="0"/>
              </a:rPr>
              <a:t>FNPWD face a dire situation of misdiagnosis In First Nations due to culturally invalid/ unreliable diagnostic tools.</a:t>
            </a:r>
          </a:p>
          <a:p>
            <a:r>
              <a:rPr lang="en-CA" sz="1200" kern="100" dirty="0">
                <a:effectLst/>
                <a:ea typeface="Aptos" panose="020B0004020202020204" pitchFamily="34" charset="0"/>
                <a:cs typeface="Times New Roman" panose="02020603050405020304" pitchFamily="18" charset="0"/>
              </a:rPr>
              <a:t> Diagnostic tools are not normed for First Nations populations, leading to high rates of misdiagnosis and resulting in inadequate support.</a:t>
            </a:r>
          </a:p>
          <a:p>
            <a:r>
              <a:rPr lang="en-CA" sz="1200" kern="100" dirty="0">
                <a:effectLst/>
                <a:ea typeface="Aptos" panose="020B0004020202020204" pitchFamily="34" charset="0"/>
                <a:cs typeface="Times New Roman" panose="02020603050405020304" pitchFamily="18" charset="0"/>
              </a:rPr>
              <a:t> Support professionals are not trained in First Nations worldviews, leading to racism and the pathologizing of normal cultural behaviors.</a:t>
            </a:r>
          </a:p>
          <a:p>
            <a:r>
              <a:rPr lang="en-CA" sz="1200" kern="100" dirty="0">
                <a:effectLst/>
                <a:ea typeface="Aptos" panose="020B0004020202020204" pitchFamily="34" charset="0"/>
                <a:cs typeface="Times New Roman" panose="02020603050405020304" pitchFamily="18" charset="0"/>
              </a:rPr>
              <a:t> Trauma and intergenerational trauma are not considered in the diagnosis process, despite their significant role implicated in the wellness of FNPWD.</a:t>
            </a:r>
          </a:p>
          <a:p>
            <a:pPr marL="0" indent="0">
              <a:buNone/>
            </a:pPr>
            <a:endParaRPr lang="en-CA" sz="1200" b="1" kern="100" dirty="0">
              <a:effectLst/>
              <a:ea typeface="Aptos" panose="020B0004020202020204" pitchFamily="34" charset="0"/>
              <a:cs typeface="Times New Roman" panose="02020603050405020304" pitchFamily="18" charset="0"/>
            </a:endParaRPr>
          </a:p>
          <a:p>
            <a:pPr marL="0" indent="0">
              <a:buNone/>
            </a:pPr>
            <a:r>
              <a:rPr lang="en-CA" sz="1200" b="1" kern="100" dirty="0">
                <a:effectLst/>
                <a:ea typeface="Aptos" panose="020B0004020202020204" pitchFamily="34" charset="0"/>
                <a:cs typeface="Times New Roman" panose="02020603050405020304" pitchFamily="18" charset="0"/>
              </a:rPr>
              <a:t>Key Barriers and Impacts:  </a:t>
            </a:r>
          </a:p>
          <a:p>
            <a:r>
              <a:rPr lang="en-CA" sz="1200" kern="100" dirty="0">
                <a:effectLst/>
                <a:ea typeface="Aptos" panose="020B0004020202020204" pitchFamily="34" charset="0"/>
                <a:cs typeface="Times New Roman" panose="02020603050405020304" pitchFamily="18" charset="0"/>
              </a:rPr>
              <a:t>Misdiagnosis prevents FNPWD from receiving correct treatments and support programs, worsening the already significant barriers they face.</a:t>
            </a:r>
          </a:p>
          <a:p>
            <a:r>
              <a:rPr lang="en-CA" sz="1200" kern="100" dirty="0">
                <a:effectLst/>
                <a:ea typeface="Aptos" panose="020B0004020202020204" pitchFamily="34" charset="0"/>
                <a:cs typeface="Times New Roman" panose="02020603050405020304" pitchFamily="18" charset="0"/>
              </a:rPr>
              <a:t>Misdiagnosis perpetuates systemic racism and discrimination </a:t>
            </a:r>
            <a:r>
              <a:rPr lang="en-CA" sz="1200" kern="100" dirty="0">
                <a:ea typeface="Aptos" panose="020B0004020202020204" pitchFamily="34" charset="0"/>
                <a:cs typeface="Times New Roman" panose="02020603050405020304" pitchFamily="18" charset="0"/>
              </a:rPr>
              <a:t>across sectors including Education, Health, Social Services, Justice and Employment among others.</a:t>
            </a:r>
          </a:p>
          <a:p>
            <a:r>
              <a:rPr lang="en-CA" sz="1200" kern="100" dirty="0">
                <a:effectLst/>
                <a:ea typeface="Aptos" panose="020B0004020202020204" pitchFamily="34" charset="0"/>
                <a:cs typeface="Times New Roman" panose="02020603050405020304" pitchFamily="18" charset="0"/>
              </a:rPr>
              <a:t>Many FNPWD </a:t>
            </a:r>
            <a:r>
              <a:rPr lang="en-CA" sz="1200" kern="100" dirty="0">
                <a:ea typeface="Aptos" panose="020B0004020202020204" pitchFamily="34" charset="0"/>
                <a:cs typeface="Times New Roman" panose="02020603050405020304" pitchFamily="18" charset="0"/>
              </a:rPr>
              <a:t>are not counted, their voices are not included because of the issue of misdiagnosis. </a:t>
            </a:r>
            <a:endParaRPr lang="en-CA" sz="1200" kern="100" dirty="0">
              <a:effectLst/>
              <a:ea typeface="Aptos" panose="020B0004020202020204" pitchFamily="34" charset="0"/>
              <a:cs typeface="Times New Roman" panose="02020603050405020304" pitchFamily="18" charset="0"/>
            </a:endParaRPr>
          </a:p>
          <a:p>
            <a:endParaRPr lang="en-CA" sz="1200" b="1" kern="100" dirty="0">
              <a:effectLst/>
              <a:latin typeface="Aptos" panose="020B0004020202020204" pitchFamily="34" charset="0"/>
              <a:cs typeface="Times New Roman" panose="02020603050405020304" pitchFamily="18" charset="0"/>
            </a:endParaRPr>
          </a:p>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Barrier 3: Lack of Disability Data in First Nations</a:t>
            </a:r>
            <a:endParaRPr lang="en-CA" sz="1200" b="1" kern="100" dirty="0">
              <a:effectLst/>
              <a:latin typeface="Aptos" panose="020B0004020202020204" pitchFamily="34" charset="0"/>
              <a:cs typeface="Times New Roman" panose="02020603050405020304" pitchFamily="18" charset="0"/>
            </a:endParaRPr>
          </a:p>
          <a:p>
            <a:endParaRPr lang="en-US" dirty="0"/>
          </a:p>
          <a:p>
            <a:pPr>
              <a:buFont typeface="Arial" panose="020B0604020202020204" pitchFamily="34" charset="0"/>
              <a:buChar char="•"/>
            </a:pPr>
            <a:r>
              <a:rPr lang="en-CA" sz="1200" dirty="0"/>
              <a:t>In contrast to data used in the development of the ACA, First Nations do not have any census or population disability data.</a:t>
            </a:r>
          </a:p>
          <a:p>
            <a:pPr>
              <a:buFont typeface="Arial" panose="020B0604020202020204" pitchFamily="34" charset="0"/>
              <a:buChar char="•"/>
            </a:pPr>
            <a:endParaRPr lang="en-CA" sz="1200" dirty="0"/>
          </a:p>
          <a:p>
            <a:pPr>
              <a:buFont typeface="Arial" panose="020B0604020202020204" pitchFamily="34" charset="0"/>
              <a:buChar char="•"/>
            </a:pPr>
            <a:r>
              <a:rPr lang="en-CA" sz="1200" dirty="0"/>
              <a:t>FNPWD are often misdiagnosed or undiagnosed, and there are no mechanisms in place to account for this.</a:t>
            </a:r>
          </a:p>
          <a:p>
            <a:pPr>
              <a:buFont typeface="Arial" panose="020B0604020202020204" pitchFamily="34" charset="0"/>
              <a:buChar char="•"/>
            </a:pPr>
            <a:endParaRPr lang="en-CA" sz="1200" dirty="0"/>
          </a:p>
          <a:p>
            <a:r>
              <a:rPr lang="en-CA" sz="1200" dirty="0"/>
              <a:t>This lack of accountability and lack of ways to be heard, creates a significant gap between the services available to non-Indigenous Canadians with disabilities and FNPWD.</a:t>
            </a:r>
            <a:r>
              <a:rPr lang="en-CA" sz="1200" kern="100" dirty="0">
                <a:effectLst/>
                <a:ea typeface="Aptos" panose="020B0004020202020204" pitchFamily="34" charset="0"/>
                <a:cs typeface="Times New Roman" panose="02020603050405020304" pitchFamily="18" charset="0"/>
              </a:rPr>
              <a:t> </a:t>
            </a:r>
          </a:p>
          <a:p>
            <a:endParaRPr lang="en-CA" sz="1200" dirty="0"/>
          </a:p>
          <a:p>
            <a:pPr marL="0" indent="0">
              <a:buNone/>
            </a:pPr>
            <a:r>
              <a:rPr lang="en-CA" sz="1200" b="1" i="1" dirty="0"/>
              <a:t>Key Barriers and Impacts:</a:t>
            </a:r>
          </a:p>
          <a:p>
            <a:r>
              <a:rPr lang="en-CA" sz="1200" kern="100" dirty="0">
                <a:ea typeface="Aptos" panose="020B0004020202020204" pitchFamily="34" charset="0"/>
                <a:cs typeface="Times New Roman" panose="02020603050405020304" pitchFamily="18" charset="0"/>
              </a:rPr>
              <a:t>Colonial frameworks such as the ACA cannot respond to the needs of FNPWD as there is no data from First Nations, no First Nations Disability organizations, and no formal mechanisms to hold accountable representative consultations with First Nations.   </a:t>
            </a:r>
            <a:endParaRPr lang="en-CA" sz="1200" kern="100" dirty="0">
              <a:effectLst/>
              <a:ea typeface="Aptos" panose="020B0004020202020204" pitchFamily="34" charset="0"/>
              <a:cs typeface="Times New Roman" panose="02020603050405020304" pitchFamily="18" charset="0"/>
            </a:endParaRPr>
          </a:p>
          <a:p>
            <a:r>
              <a:rPr lang="en-CA" sz="1200" dirty="0"/>
              <a:t>The lack of data and engagements with FNPWD means that First Nations are left out of meaningful developments of ACA’s accessibility standards and regulations developments.  </a:t>
            </a:r>
          </a:p>
          <a:p>
            <a:r>
              <a:rPr lang="en-CA" sz="1200" kern="100" dirty="0">
                <a:effectLst/>
                <a:ea typeface="Aptos" panose="020B0004020202020204" pitchFamily="34" charset="0"/>
                <a:cs typeface="Times New Roman" panose="02020603050405020304" pitchFamily="18" charset="0"/>
              </a:rPr>
              <a:t>Without data, First Nations cannot hold the government accountable for providing adequate programs and resources. </a:t>
            </a:r>
          </a:p>
          <a:p>
            <a:endParaRPr lang="en-CA" sz="1200" kern="100" dirty="0">
              <a:effectLst/>
              <a:ea typeface="Aptos" panose="020B0004020202020204" pitchFamily="34" charset="0"/>
              <a:cs typeface="Times New Roman" panose="02020603050405020304" pitchFamily="18" charset="0"/>
            </a:endParaRPr>
          </a:p>
          <a:p>
            <a:r>
              <a:rPr lang="en-CA" sz="1200" b="1" kern="100" dirty="0">
                <a:latin typeface="Aptos" panose="020B0004020202020204" pitchFamily="34" charset="0"/>
                <a:ea typeface="Aptos" panose="020B0004020202020204" pitchFamily="34" charset="0"/>
                <a:cs typeface="Times New Roman" panose="02020603050405020304" pitchFamily="18" charset="0"/>
              </a:rPr>
              <a:t>Barrier 4: Colonial Policy</a:t>
            </a:r>
            <a:r>
              <a:rPr lang="en-CA" sz="1200" b="1" kern="100" dirty="0">
                <a:effectLst/>
                <a:latin typeface="Aptos" panose="020B0004020202020204" pitchFamily="34" charset="0"/>
                <a:ea typeface="Aptos" panose="020B0004020202020204" pitchFamily="34" charset="0"/>
                <a:cs typeface="Times New Roman" panose="02020603050405020304" pitchFamily="18" charset="0"/>
              </a:rPr>
              <a:t> Infringing on First Nations I</a:t>
            </a:r>
            <a:r>
              <a:rPr lang="en-CA" sz="1200" b="1" kern="100" dirty="0">
                <a:latin typeface="Aptos" panose="020B0004020202020204" pitchFamily="34" charset="0"/>
                <a:ea typeface="Aptos" panose="020B0004020202020204" pitchFamily="34" charset="0"/>
                <a:cs typeface="Times New Roman" panose="02020603050405020304" pitchFamily="18" charset="0"/>
              </a:rPr>
              <a:t>nherent and Treaty Rights</a:t>
            </a:r>
          </a:p>
          <a:p>
            <a:endParaRPr lang="en-CA" sz="1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CA" sz="1200" kern="0" dirty="0">
                <a:effectLst/>
                <a:latin typeface="Aptos" panose="020B0004020202020204" pitchFamily="34" charset="0"/>
                <a:ea typeface="Times New Roman" panose="02020603050405020304" pitchFamily="18" charset="0"/>
              </a:rPr>
              <a:t>The </a:t>
            </a:r>
            <a:r>
              <a:rPr lang="en-CA" sz="1200" i="1" kern="0" dirty="0">
                <a:effectLst/>
                <a:latin typeface="Aptos" panose="020B0004020202020204" pitchFamily="34" charset="0"/>
                <a:ea typeface="Times New Roman" panose="02020603050405020304" pitchFamily="18" charset="0"/>
              </a:rPr>
              <a:t>ACA</a:t>
            </a:r>
            <a:r>
              <a:rPr lang="en-CA" sz="1200" kern="0" dirty="0">
                <a:effectLst/>
                <a:latin typeface="Aptos" panose="020B0004020202020204" pitchFamily="34" charset="0"/>
                <a:ea typeface="Times New Roman" panose="02020603050405020304" pitchFamily="18" charset="0"/>
              </a:rPr>
              <a:t> does not contain a non-derogation clause stating that nothing in the legislation affects Aboriginal or treaty rights. It therefore infringes on First Nations ability to self-determine and self-govern in relation to accessibility issues and FNPWD. </a:t>
            </a:r>
          </a:p>
          <a:p>
            <a:r>
              <a:rPr lang="en-CA" sz="1200" kern="0" dirty="0">
                <a:effectLst/>
                <a:latin typeface="Aptos" panose="020B0004020202020204" pitchFamily="34" charset="0"/>
                <a:ea typeface="Times New Roman" panose="02020603050405020304" pitchFamily="18" charset="0"/>
              </a:rPr>
              <a:t>The legislation gives broad administration and enforcement powers to the Accessibility Commissioner, including the power to inspect First Nations at any time and the ability to levy significant fines. </a:t>
            </a:r>
          </a:p>
          <a:p>
            <a:r>
              <a:rPr lang="en-CA" sz="1200" kern="0" dirty="0">
                <a:latin typeface="Aptos" panose="020B0004020202020204" pitchFamily="34" charset="0"/>
                <a:ea typeface="Times New Roman" panose="02020603050405020304" pitchFamily="18" charset="0"/>
              </a:rPr>
              <a:t>The ACA does not consider a</a:t>
            </a:r>
            <a:r>
              <a:rPr lang="en-CA" sz="1200" kern="0" dirty="0">
                <a:effectLst/>
                <a:latin typeface="Aptos" panose="020B0004020202020204" pitchFamily="34" charset="0"/>
                <a:ea typeface="Times New Roman" panose="02020603050405020304" pitchFamily="18" charset="0"/>
              </a:rPr>
              <a:t> First Nations lens in considering and implementing accessibility and disability measures and ongoing legislative developments. </a:t>
            </a:r>
          </a:p>
          <a:p>
            <a:r>
              <a:rPr lang="en-CA" sz="1200" kern="0" dirty="0">
                <a:effectLst/>
                <a:latin typeface="Aptos" panose="020B0004020202020204" pitchFamily="34" charset="0"/>
                <a:ea typeface="Times New Roman" panose="02020603050405020304" pitchFamily="18" charset="0"/>
              </a:rPr>
              <a:t>Further research is needed to determine the cost and capacity required to make a fully accessible First Nations </a:t>
            </a:r>
            <a:r>
              <a:rPr lang="en-CA" sz="1200" kern="0" dirty="0">
                <a:latin typeface="Aptos" panose="020B0004020202020204" pitchFamily="34" charset="0"/>
                <a:ea typeface="Times New Roman" panose="02020603050405020304" pitchFamily="18" charset="0"/>
              </a:rPr>
              <a:t>including meeting the needs of </a:t>
            </a:r>
            <a:r>
              <a:rPr lang="en-CA" sz="1200" kern="0" dirty="0">
                <a:effectLst/>
                <a:latin typeface="Aptos" panose="020B0004020202020204" pitchFamily="34" charset="0"/>
                <a:ea typeface="Times New Roman" panose="02020603050405020304" pitchFamily="18" charset="0"/>
              </a:rPr>
              <a:t>varying urban, rural, and remote First Nations. </a:t>
            </a:r>
          </a:p>
          <a:p>
            <a:br>
              <a:rPr lang="en-CA" sz="1200" kern="100" dirty="0">
                <a:effectLst/>
                <a:latin typeface="Aptos" panose="020B0004020202020204" pitchFamily="34" charset="0"/>
                <a:ea typeface="Aptos" panose="020B0004020202020204" pitchFamily="34" charset="0"/>
                <a:cs typeface="Times New Roman" panose="02020603050405020304" pitchFamily="18" charset="0"/>
              </a:rPr>
            </a:br>
            <a:r>
              <a:rPr lang="en-CA" sz="1200" kern="100" dirty="0">
                <a:effectLst/>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A7E793F-0076-4C84-AE7E-5381EBE701B7}" type="slidenum">
              <a:rPr lang="en-CA" smtClean="0"/>
              <a:t>4</a:t>
            </a:fld>
            <a:endParaRPr lang="en-CA"/>
          </a:p>
        </p:txBody>
      </p:sp>
    </p:spTree>
    <p:extLst>
      <p:ext uri="{BB962C8B-B14F-4D97-AF65-F5344CB8AC3E}">
        <p14:creationId xmlns:p14="http://schemas.microsoft.com/office/powerpoint/2010/main" val="4126320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11/29/24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frawley@afn.ca" TargetMode="External"/><Relationship Id="rId2" Type="http://schemas.openxmlformats.org/officeDocument/2006/relationships/hyperlink" Target="mailto:cjoseph@afn.ca" TargetMode="External"/><Relationship Id="rId1" Type="http://schemas.openxmlformats.org/officeDocument/2006/relationships/slideLayout" Target="../slideLayouts/slideLayout2.xml"/><Relationship Id="rId4" Type="http://schemas.openxmlformats.org/officeDocument/2006/relationships/hyperlink" Target="http://www.afn.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1427921" y="2379357"/>
            <a:ext cx="9336158" cy="3692180"/>
          </a:xfrm>
        </p:spPr>
        <p:txBody>
          <a:bodyPr/>
          <a:lstStyle/>
          <a:p>
            <a:pPr marL="0" indent="0" algn="ctr">
              <a:buNone/>
            </a:pPr>
            <a:r>
              <a:rPr lang="en-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Rejecting the Accessible Canada Act </a:t>
            </a:r>
            <a:br>
              <a:rPr lang="en-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and Advancing Distinct First Nations Accessibility Legislation </a:t>
            </a:r>
            <a:endParaRPr lang="en-US" sz="400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4F38CA94-0EFC-893E-D417-A1AA5E19BA3E}"/>
              </a:ext>
            </a:extLst>
          </p:cNvPr>
          <p:cNvSpPr txBox="1">
            <a:spLocks/>
          </p:cNvSpPr>
          <p:nvPr/>
        </p:nvSpPr>
        <p:spPr>
          <a:xfrm>
            <a:off x="1524000" y="4276580"/>
            <a:ext cx="9144000" cy="2373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i="1">
              <a:solidFill>
                <a:schemeClr val="bg1"/>
              </a:solidFill>
            </a:endParaRPr>
          </a:p>
          <a:p>
            <a:pPr marL="0" indent="0" algn="ctr">
              <a:buNone/>
            </a:pPr>
            <a:r>
              <a:rPr lang="en-US" i="1">
                <a:solidFill>
                  <a:schemeClr val="bg1"/>
                </a:solidFill>
              </a:rPr>
              <a:t>December </a:t>
            </a:r>
            <a:r>
              <a:rPr lang="en-US" i="1" dirty="0">
                <a:solidFill>
                  <a:schemeClr val="bg1"/>
                </a:solidFill>
              </a:rPr>
              <a:t>2,  2024 </a:t>
            </a:r>
          </a:p>
          <a:p>
            <a:endParaRPr lang="en-US" dirty="0"/>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1A51-6375-3977-EABD-3CD200FF1F4F}"/>
              </a:ext>
            </a:extLst>
          </p:cNvPr>
          <p:cNvSpPr>
            <a:spLocks noGrp="1"/>
          </p:cNvSpPr>
          <p:nvPr>
            <p:ph type="title"/>
          </p:nvPr>
        </p:nvSpPr>
        <p:spPr>
          <a:xfrm>
            <a:off x="115410" y="1906108"/>
            <a:ext cx="12076590" cy="578675"/>
          </a:xfrm>
        </p:spPr>
        <p:txBody>
          <a:bodyPr/>
          <a:lstStyle/>
          <a:p>
            <a:r>
              <a:rPr lang="en-US" sz="3200" b="1" dirty="0">
                <a:latin typeface="Aptos" panose="020B0004020202020204" pitchFamily="34" charset="0"/>
              </a:rPr>
              <a:t>AFN 2025 Pre-Budget Submission for Accessibility Disability </a:t>
            </a:r>
            <a:endParaRPr lang="en-US" sz="3200" dirty="0">
              <a:latin typeface="Aptos" panose="020B0004020202020204" pitchFamily="34" charset="0"/>
            </a:endParaRPr>
          </a:p>
        </p:txBody>
      </p:sp>
      <p:sp>
        <p:nvSpPr>
          <p:cNvPr id="3" name="Content Placeholder 2">
            <a:extLst>
              <a:ext uri="{FF2B5EF4-FFF2-40B4-BE49-F238E27FC236}">
                <a16:creationId xmlns:a16="http://schemas.microsoft.com/office/drawing/2014/main" id="{761967D4-9476-887D-79CF-77EF1064EE1D}"/>
              </a:ext>
            </a:extLst>
          </p:cNvPr>
          <p:cNvSpPr>
            <a:spLocks noGrp="1"/>
          </p:cNvSpPr>
          <p:nvPr>
            <p:ph idx="1"/>
          </p:nvPr>
        </p:nvSpPr>
        <p:spPr>
          <a:xfrm>
            <a:off x="7022237" y="2527128"/>
            <a:ext cx="4324050" cy="3692180"/>
          </a:xfrm>
        </p:spPr>
        <p:txBody>
          <a:bodyPr/>
          <a:lstStyle/>
          <a:p>
            <a:r>
              <a:rPr lang="en-CA" sz="2200" dirty="0">
                <a:effectLst/>
                <a:ea typeface="Calibri" panose="020F0502020204030204" pitchFamily="34" charset="0"/>
                <a:cs typeface="Calibri" panose="020F0502020204030204" pitchFamily="34" charset="0"/>
              </a:rPr>
              <a:t>This work requires commitment to multi-year funding to First Nations governments and regions, and timely research and data collection to determine the state of First Nations accessibility/disability.   </a:t>
            </a:r>
            <a:endParaRPr lang="en-CA" sz="2200" dirty="0">
              <a:effectLst/>
              <a:ea typeface="Calibri" panose="020F0502020204030204" pitchFamily="34" charset="0"/>
              <a:cs typeface="Times New Roman" panose="02020603050405020304" pitchFamily="18" charset="0"/>
            </a:endParaRPr>
          </a:p>
          <a:p>
            <a:r>
              <a:rPr lang="en-CA" sz="2200" dirty="0">
                <a:effectLst/>
                <a:ea typeface="Calibri" panose="020F0502020204030204" pitchFamily="34" charset="0"/>
                <a:cs typeface="Calibri" panose="020F0502020204030204" pitchFamily="34" charset="0"/>
              </a:rPr>
              <a:t>The AFN proposes </a:t>
            </a:r>
            <a:r>
              <a:rPr lang="en-CA" sz="2200" b="1" dirty="0">
                <a:effectLst/>
                <a:ea typeface="Calibri" panose="020F0502020204030204" pitchFamily="34" charset="0"/>
                <a:cs typeface="Calibri" panose="020F0502020204030204" pitchFamily="34" charset="0"/>
              </a:rPr>
              <a:t>$2.9 billion</a:t>
            </a:r>
            <a:r>
              <a:rPr lang="en-CA" sz="2200" dirty="0">
                <a:effectLst/>
                <a:ea typeface="Calibri" panose="020F0502020204030204" pitchFamily="34" charset="0"/>
                <a:cs typeface="Calibri" panose="020F0502020204030204" pitchFamily="34" charset="0"/>
              </a:rPr>
              <a:t> over 5 years (escalating annually) to be deployed through several federal departments  </a:t>
            </a:r>
            <a:endParaRPr lang="en-CA" sz="2200" dirty="0">
              <a:effectLst/>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79524B18-327B-074C-4332-5926BEA08C80}"/>
              </a:ext>
            </a:extLst>
          </p:cNvPr>
          <p:cNvSpPr txBox="1"/>
          <p:nvPr/>
        </p:nvSpPr>
        <p:spPr>
          <a:xfrm>
            <a:off x="411333" y="2492696"/>
            <a:ext cx="6610904" cy="3816429"/>
          </a:xfrm>
          <a:prstGeom prst="rect">
            <a:avLst/>
          </a:prstGeom>
          <a:noFill/>
        </p:spPr>
        <p:txBody>
          <a:bodyPr wrap="square">
            <a:spAutoFit/>
          </a:bodyPr>
          <a:lstStyle/>
          <a:p>
            <a:r>
              <a:rPr lang="en-CA" sz="2200" dirty="0">
                <a:ea typeface="Calibri" panose="020F0502020204030204" pitchFamily="34" charset="0"/>
                <a:cs typeface="Calibri" panose="020F0502020204030204" pitchFamily="34" charset="0"/>
              </a:rPr>
              <a:t>Federal i</a:t>
            </a:r>
            <a:r>
              <a:rPr lang="en-CA" sz="2200" dirty="0">
                <a:effectLst/>
                <a:ea typeface="Calibri" panose="020F0502020204030204" pitchFamily="34" charset="0"/>
                <a:cs typeface="Calibri" panose="020F0502020204030204" pitchFamily="34" charset="0"/>
              </a:rPr>
              <a:t>nvestments are required to:</a:t>
            </a:r>
          </a:p>
          <a:p>
            <a:pPr marL="342900" indent="-342900">
              <a:buFont typeface="Arial" panose="020B0604020202020204" pitchFamily="34" charset="0"/>
              <a:buChar char="•"/>
            </a:pPr>
            <a:r>
              <a:rPr lang="en-CA" sz="2200" dirty="0">
                <a:ea typeface="Calibri" panose="020F0502020204030204" pitchFamily="34" charset="0"/>
                <a:cs typeface="Calibri" panose="020F0502020204030204" pitchFamily="34" charset="0"/>
              </a:rPr>
              <a:t>B</a:t>
            </a:r>
            <a:r>
              <a:rPr lang="en-CA" sz="2200" dirty="0">
                <a:effectLst/>
                <a:ea typeface="Calibri" panose="020F0502020204030204" pitchFamily="34" charset="0"/>
                <a:cs typeface="Calibri" panose="020F0502020204030204" pitchFamily="34" charset="0"/>
              </a:rPr>
              <a:t>uild fully accessible First Nations</a:t>
            </a:r>
          </a:p>
          <a:p>
            <a:pPr marL="342900" indent="-342900">
              <a:buFont typeface="Arial" panose="020B0604020202020204" pitchFamily="34" charset="0"/>
              <a:buChar char="•"/>
            </a:pPr>
            <a:r>
              <a:rPr lang="en-CA" sz="2200" dirty="0">
                <a:effectLst/>
                <a:ea typeface="Calibri" panose="020F0502020204030204" pitchFamily="34" charset="0"/>
                <a:cs typeface="Calibri" panose="020F0502020204030204" pitchFamily="34" charset="0"/>
              </a:rPr>
              <a:t>Advance Distinct First Nations Accessibility Legislation. </a:t>
            </a:r>
            <a:r>
              <a:rPr lang="en-CA" sz="2200" dirty="0">
                <a:ea typeface="Calibri" panose="020F0502020204030204" pitchFamily="34" charset="0"/>
                <a:cs typeface="Calibri" panose="020F0502020204030204" pitchFamily="34" charset="0"/>
              </a:rPr>
              <a:t>E</a:t>
            </a:r>
            <a:r>
              <a:rPr lang="en-CA" sz="2200" dirty="0">
                <a:effectLst/>
                <a:ea typeface="Calibri" panose="020F0502020204030204" pitchFamily="34" charset="0"/>
                <a:cs typeface="Calibri" panose="020F0502020204030204" pitchFamily="34" charset="0"/>
              </a:rPr>
              <a:t>nable First Nations to  meet modern accessibility standards.</a:t>
            </a:r>
            <a:endParaRPr lang="en-CA" sz="22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2200" dirty="0">
                <a:ea typeface="Calibri" panose="020F0502020204030204" pitchFamily="34" charset="0"/>
                <a:cs typeface="Calibri" panose="020F0502020204030204" pitchFamily="34" charset="0"/>
              </a:rPr>
              <a:t>E</a:t>
            </a:r>
            <a:r>
              <a:rPr lang="en-CA" sz="2200" dirty="0">
                <a:effectLst/>
                <a:ea typeface="Calibri" panose="020F0502020204030204" pitchFamily="34" charset="0"/>
                <a:cs typeface="Calibri" panose="020F0502020204030204" pitchFamily="34" charset="0"/>
              </a:rPr>
              <a:t>stablish First Nations Regional Disability Networks</a:t>
            </a:r>
            <a:endParaRPr lang="en-CA" sz="22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2200" dirty="0">
                <a:ea typeface="Calibri" panose="020F0502020204030204" pitchFamily="34" charset="0"/>
                <a:cs typeface="Calibri" panose="020F0502020204030204" pitchFamily="34" charset="0"/>
              </a:rPr>
              <a:t>C</a:t>
            </a:r>
            <a:r>
              <a:rPr lang="en-CA" sz="2200" dirty="0">
                <a:effectLst/>
                <a:ea typeface="Calibri" panose="020F0502020204030204" pitchFamily="34" charset="0"/>
                <a:cs typeface="Calibri" panose="020F0502020204030204" pitchFamily="34" charset="0"/>
              </a:rPr>
              <a:t>lose the infrastructure gaps that create barriers to accessibility</a:t>
            </a:r>
          </a:p>
          <a:p>
            <a:pPr marL="285750" indent="-285750">
              <a:buFont typeface="Arial" panose="020B0604020202020204" pitchFamily="34" charset="0"/>
              <a:buChar char="•"/>
            </a:pPr>
            <a:r>
              <a:rPr lang="en-US" sz="2200" kern="100" dirty="0">
                <a:ea typeface="Aptos" panose="020B0004020202020204" pitchFamily="34" charset="0"/>
                <a:cs typeface="Aptos" panose="020B0004020202020204" pitchFamily="34" charset="0"/>
              </a:rPr>
              <a:t>Meet </a:t>
            </a:r>
            <a:r>
              <a:rPr lang="en-US" sz="2200" kern="100" dirty="0">
                <a:effectLst/>
                <a:ea typeface="Aptos" panose="020B0004020202020204" pitchFamily="34" charset="0"/>
                <a:cs typeface="Aptos" panose="020B0004020202020204" pitchFamily="34" charset="0"/>
              </a:rPr>
              <a:t>obligations under the  United Nations Declaration Action Plan and the United Nations Convention on the Rights of Persons with Disabilities.</a:t>
            </a:r>
            <a:endParaRPr lang="en-CA" sz="2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666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6F50-15F1-2CBE-80DD-987B72BEA587}"/>
              </a:ext>
            </a:extLst>
          </p:cNvPr>
          <p:cNvSpPr>
            <a:spLocks noGrp="1"/>
          </p:cNvSpPr>
          <p:nvPr>
            <p:ph type="title"/>
          </p:nvPr>
        </p:nvSpPr>
        <p:spPr>
          <a:xfrm>
            <a:off x="204186" y="1906108"/>
            <a:ext cx="11904956" cy="578675"/>
          </a:xfrm>
        </p:spPr>
        <p:txBody>
          <a:bodyPr/>
          <a:lstStyle/>
          <a:p>
            <a:r>
              <a:rPr lang="en-US" sz="3200" b="1" kern="100" dirty="0">
                <a:effectLst/>
                <a:latin typeface="Aptos" panose="020B0004020202020204" pitchFamily="34" charset="0"/>
                <a:ea typeface="Aptos" panose="020B0004020202020204" pitchFamily="34" charset="0"/>
                <a:cs typeface="Aptos" panose="020B0004020202020204" pitchFamily="34" charset="0"/>
              </a:rPr>
              <a:t>The United Nations Convention on the Rights of Persons with Disabilities – AFN’s </a:t>
            </a:r>
            <a:r>
              <a:rPr lang="en-US" sz="3200" b="1" kern="100" dirty="0">
                <a:latin typeface="Aptos" panose="020B0004020202020204" pitchFamily="34" charset="0"/>
                <a:ea typeface="Aptos" panose="020B0004020202020204" pitchFamily="34" charset="0"/>
                <a:cs typeface="Aptos" panose="020B0004020202020204" pitchFamily="34" charset="0"/>
              </a:rPr>
              <a:t>Ongoing Advocacy </a:t>
            </a:r>
            <a:br>
              <a:rPr lang="en-US" sz="2400" b="1" kern="100" dirty="0">
                <a:ea typeface="Aptos" panose="020B0004020202020204" pitchFamily="34" charset="0"/>
                <a:cs typeface="Aptos" panose="020B0004020202020204" pitchFamily="34" charset="0"/>
              </a:rPr>
            </a:br>
            <a:endParaRPr lang="en-US" sz="2400" dirty="0"/>
          </a:p>
        </p:txBody>
      </p:sp>
      <p:sp>
        <p:nvSpPr>
          <p:cNvPr id="4" name="Content Placeholder 2">
            <a:extLst>
              <a:ext uri="{FF2B5EF4-FFF2-40B4-BE49-F238E27FC236}">
                <a16:creationId xmlns:a16="http://schemas.microsoft.com/office/drawing/2014/main" id="{02EE33CB-E42F-9353-65CB-52B6DED8827B}"/>
              </a:ext>
            </a:extLst>
          </p:cNvPr>
          <p:cNvSpPr>
            <a:spLocks noGrp="1"/>
          </p:cNvSpPr>
          <p:nvPr>
            <p:ph idx="1"/>
          </p:nvPr>
        </p:nvSpPr>
        <p:spPr>
          <a:xfrm>
            <a:off x="319597" y="2859478"/>
            <a:ext cx="11327907" cy="3692180"/>
          </a:xfrm>
        </p:spPr>
        <p:txBody>
          <a:bodyPr>
            <a:noAutofit/>
          </a:bodyPr>
          <a:lstStyle/>
          <a:p>
            <a:r>
              <a:rPr lang="en-US" sz="2000" b="0" i="0" dirty="0">
                <a:solidFill>
                  <a:srgbClr val="333333"/>
                </a:solidFill>
                <a:effectLst/>
                <a:latin typeface="Aptos" panose="020B0004020202020204" pitchFamily="34" charset="0"/>
              </a:rPr>
              <a:t>Canada committed to ratifying the </a:t>
            </a:r>
            <a:r>
              <a:rPr lang="en-US" sz="2000" b="1" i="0" dirty="0">
                <a:solidFill>
                  <a:srgbClr val="333333"/>
                </a:solidFill>
                <a:effectLst/>
                <a:latin typeface="Aptos" panose="020B0004020202020204" pitchFamily="34" charset="0"/>
              </a:rPr>
              <a:t>United Nations Convention on the Rights of Persons with Disabilities</a:t>
            </a:r>
            <a:r>
              <a:rPr lang="en-US" sz="2000" b="0" i="0" dirty="0">
                <a:solidFill>
                  <a:srgbClr val="333333"/>
                </a:solidFill>
                <a:effectLst/>
                <a:latin typeface="Aptos" panose="020B0004020202020204" pitchFamily="34" charset="0"/>
              </a:rPr>
              <a:t> (UN-CRPD) in 2010.</a:t>
            </a:r>
          </a:p>
          <a:p>
            <a:r>
              <a:rPr lang="en-US" sz="2000" b="0" i="0" dirty="0">
                <a:solidFill>
                  <a:srgbClr val="1F1F1F"/>
                </a:solidFill>
                <a:effectLst/>
                <a:latin typeface="Aptos" panose="020B0004020202020204" pitchFamily="34" charset="0"/>
              </a:rPr>
              <a:t>Canada further committed to addressing the rights of persons with disabilities by introducing the ACA in 2019.</a:t>
            </a:r>
          </a:p>
          <a:p>
            <a:r>
              <a:rPr lang="en-CA" sz="2000" dirty="0">
                <a:effectLst/>
                <a:latin typeface="Aptos" panose="020B0004020202020204" pitchFamily="34" charset="0"/>
                <a:ea typeface="Times New Roman" panose="02020603050405020304" pitchFamily="18" charset="0"/>
                <a:cs typeface="Times New Roman" panose="02020603050405020304" pitchFamily="18" charset="0"/>
              </a:rPr>
              <a:t>Canada is set to be reviewed by the </a:t>
            </a:r>
            <a:r>
              <a:rPr lang="en-CA" sz="2000" b="1" dirty="0">
                <a:effectLst/>
                <a:latin typeface="Aptos" panose="020B0004020202020204" pitchFamily="34" charset="0"/>
                <a:ea typeface="Times New Roman" panose="02020603050405020304" pitchFamily="18" charset="0"/>
                <a:cs typeface="Times New Roman" panose="02020603050405020304" pitchFamily="18" charset="0"/>
              </a:rPr>
              <a:t>UN Committee on the Rights of Persons with Disabilities </a:t>
            </a:r>
            <a:r>
              <a:rPr lang="en-CA" sz="2000" dirty="0">
                <a:effectLst/>
                <a:latin typeface="Aptos" panose="020B0004020202020204" pitchFamily="34" charset="0"/>
                <a:ea typeface="Times New Roman" panose="02020603050405020304" pitchFamily="18" charset="0"/>
                <a:cs typeface="Times New Roman" panose="02020603050405020304" pitchFamily="18" charset="0"/>
              </a:rPr>
              <a:t>on March 10, 2025. </a:t>
            </a:r>
          </a:p>
          <a:p>
            <a:r>
              <a:rPr lang="en-CA" sz="2000" dirty="0">
                <a:effectLst/>
                <a:latin typeface="Aptos" panose="020B0004020202020204" pitchFamily="34" charset="0"/>
                <a:ea typeface="Times New Roman" panose="02020603050405020304" pitchFamily="18" charset="0"/>
                <a:cs typeface="Times New Roman" panose="02020603050405020304" pitchFamily="18" charset="0"/>
              </a:rPr>
              <a:t>During this review, Canada will present its report on its fulfillment of its responsibilities under the UN-CRPD. </a:t>
            </a:r>
          </a:p>
          <a:p>
            <a:r>
              <a:rPr lang="en-CA" sz="2000" dirty="0">
                <a:latin typeface="Aptos" panose="020B0004020202020204" pitchFamily="34" charset="0"/>
                <a:ea typeface="Times New Roman" panose="02020603050405020304" pitchFamily="18" charset="0"/>
                <a:cs typeface="Times New Roman" panose="02020603050405020304" pitchFamily="18" charset="0"/>
              </a:rPr>
              <a:t>The AFN is working to submit by </a:t>
            </a:r>
            <a:r>
              <a:rPr lang="en-CA" sz="2000" b="1" dirty="0">
                <a:latin typeface="Aptos" panose="020B0004020202020204" pitchFamily="34" charset="0"/>
                <a:ea typeface="Times New Roman" panose="02020603050405020304" pitchFamily="18" charset="0"/>
                <a:cs typeface="Times New Roman" panose="02020603050405020304" pitchFamily="18" charset="0"/>
              </a:rPr>
              <a:t>January 24, 2025, </a:t>
            </a:r>
            <a:r>
              <a:rPr lang="en-CA" sz="2000" dirty="0">
                <a:latin typeface="Aptos" panose="020B0004020202020204" pitchFamily="34" charset="0"/>
                <a:ea typeface="Times New Roman" panose="02020603050405020304" pitchFamily="18" charset="0"/>
                <a:cs typeface="Times New Roman" panose="02020603050405020304" pitchFamily="18" charset="0"/>
              </a:rPr>
              <a:t>a Shadow Report or Parallel Report to the Committee to address the human rights situation of FNPWD and to highlight the monumental </a:t>
            </a:r>
            <a:r>
              <a:rPr lang="en-CA" sz="2000" dirty="0">
                <a:effectLst/>
                <a:latin typeface="Aptos" panose="020B0004020202020204" pitchFamily="34" charset="0"/>
                <a:ea typeface="Times New Roman" panose="02020603050405020304" pitchFamily="18" charset="0"/>
                <a:cs typeface="Times New Roman" panose="02020603050405020304" pitchFamily="18" charset="0"/>
              </a:rPr>
              <a:t>barriers to building fully accessible First Nations governments. </a:t>
            </a:r>
          </a:p>
        </p:txBody>
      </p:sp>
    </p:spTree>
    <p:extLst>
      <p:ext uri="{BB962C8B-B14F-4D97-AF65-F5344CB8AC3E}">
        <p14:creationId xmlns:p14="http://schemas.microsoft.com/office/powerpoint/2010/main" val="172398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6674-9270-7DD0-48EF-BAF2B9D8E346}"/>
              </a:ext>
            </a:extLst>
          </p:cNvPr>
          <p:cNvSpPr>
            <a:spLocks noGrp="1"/>
          </p:cNvSpPr>
          <p:nvPr>
            <p:ph type="title"/>
          </p:nvPr>
        </p:nvSpPr>
        <p:spPr>
          <a:xfrm>
            <a:off x="292964" y="1906108"/>
            <a:ext cx="11762912" cy="578675"/>
          </a:xfrm>
        </p:spPr>
        <p:txBody>
          <a:bodyPr/>
          <a:lstStyle/>
          <a:p>
            <a:r>
              <a:rPr lang="en-CA" sz="3200" kern="100" dirty="0">
                <a:latin typeface="Aptos" panose="020B0004020202020204" pitchFamily="34" charset="0"/>
                <a:ea typeface="Aptos" panose="020B0004020202020204" pitchFamily="34" charset="0"/>
                <a:cs typeface="Times New Roman" panose="02020603050405020304" pitchFamily="18" charset="0"/>
              </a:rPr>
              <a:t>DR #09, Rejecting the Acc</a:t>
            </a:r>
            <a:r>
              <a:rPr lang="en-CA" sz="3200" dirty="0">
                <a:effectLst/>
                <a:latin typeface="Aptos" panose="020B0004020202020204" pitchFamily="34" charset="0"/>
                <a:ea typeface="Aptos" panose="020B0004020202020204" pitchFamily="34" charset="0"/>
                <a:cs typeface="Times New Roman" panose="02020603050405020304" pitchFamily="18" charset="0"/>
              </a:rPr>
              <a:t>essible Canada Act and Advancing Distinct First Nations Accessibility Legislation </a:t>
            </a:r>
            <a:br>
              <a:rPr lang="en-CA" sz="2400" b="1" i="1"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2A59256B-A609-9500-6DC1-8ACD076C41C0}"/>
              </a:ext>
            </a:extLst>
          </p:cNvPr>
          <p:cNvSpPr>
            <a:spLocks noGrp="1"/>
          </p:cNvSpPr>
          <p:nvPr>
            <p:ph idx="1"/>
          </p:nvPr>
        </p:nvSpPr>
        <p:spPr>
          <a:xfrm>
            <a:off x="1126843" y="3000346"/>
            <a:ext cx="9336158" cy="3692180"/>
          </a:xfrm>
        </p:spPr>
        <p:txBody>
          <a:bodyPr/>
          <a:lstStyle/>
          <a:p>
            <a:pPr marL="0" indent="0">
              <a:buNone/>
            </a:pPr>
            <a:r>
              <a:rPr lang="en-CA" sz="2400" b="1" kern="100" dirty="0">
                <a:latin typeface="Aptos" panose="020B0004020202020204" pitchFamily="34" charset="0"/>
                <a:ea typeface="Aptos" panose="020B0004020202020204" pitchFamily="34" charset="0"/>
                <a:cs typeface="Times New Roman" panose="02020603050405020304" pitchFamily="18" charset="0"/>
              </a:rPr>
              <a:t>T</a:t>
            </a: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herefore Be it Resolved:</a:t>
            </a:r>
          </a:p>
          <a:p>
            <a:pPr marL="0" indent="0">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1. Reject the application of the Accessible Canada Act (ACA) in First Nations by 2026, given the Act's reliance on colonial frameworks, and its incompatibility with First Nations’ cultural worldview and governance systems, and the lack of infrastructure, data, and culturally appropriate services in First Nations.</a:t>
            </a:r>
          </a:p>
          <a:p>
            <a:pPr marL="0" indent="0">
              <a:buNone/>
            </a:pPr>
            <a:endParaRPr lang="en-US" dirty="0"/>
          </a:p>
        </p:txBody>
      </p:sp>
    </p:spTree>
    <p:extLst>
      <p:ext uri="{BB962C8B-B14F-4D97-AF65-F5344CB8AC3E}">
        <p14:creationId xmlns:p14="http://schemas.microsoft.com/office/powerpoint/2010/main" val="105483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88BF-3C21-0FB6-65B5-538671468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78D47-0D18-DB5F-574B-AA6A907D5B59}"/>
              </a:ext>
            </a:extLst>
          </p:cNvPr>
          <p:cNvSpPr>
            <a:spLocks noGrp="1"/>
          </p:cNvSpPr>
          <p:nvPr>
            <p:ph type="title"/>
          </p:nvPr>
        </p:nvSpPr>
        <p:spPr>
          <a:xfrm>
            <a:off x="266330" y="1906108"/>
            <a:ext cx="11434439" cy="578675"/>
          </a:xfrm>
        </p:spPr>
        <p:txBody>
          <a:bodyPr/>
          <a:lstStyle/>
          <a:p>
            <a:r>
              <a:rPr lang="en-CA" sz="3200" kern="100" dirty="0">
                <a:latin typeface="Aptos" panose="020B0004020202020204" pitchFamily="34" charset="0"/>
                <a:ea typeface="Aptos" panose="020B0004020202020204" pitchFamily="34" charset="0"/>
                <a:cs typeface="Times New Roman" panose="02020603050405020304" pitchFamily="18" charset="0"/>
              </a:rPr>
              <a:t>DR #09, Rejecting the Acc</a:t>
            </a:r>
            <a:r>
              <a:rPr lang="en-CA" sz="3200" dirty="0">
                <a:effectLst/>
                <a:latin typeface="Aptos" panose="020B0004020202020204" pitchFamily="34" charset="0"/>
                <a:ea typeface="Aptos" panose="020B0004020202020204" pitchFamily="34" charset="0"/>
                <a:cs typeface="Times New Roman" panose="02020603050405020304" pitchFamily="18" charset="0"/>
              </a:rPr>
              <a:t>essible Canada Act and Advancing Distinct First Nations Accessibility Legislation</a:t>
            </a:r>
            <a:br>
              <a:rPr lang="en-CA" sz="2400" b="1" i="1"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E0CC8B62-1BC0-F5F9-3413-87FCABF298A6}"/>
              </a:ext>
            </a:extLst>
          </p:cNvPr>
          <p:cNvSpPr>
            <a:spLocks noGrp="1"/>
          </p:cNvSpPr>
          <p:nvPr>
            <p:ph idx="1"/>
          </p:nvPr>
        </p:nvSpPr>
        <p:spPr>
          <a:xfrm>
            <a:off x="1126843" y="2933111"/>
            <a:ext cx="9336158" cy="3692180"/>
          </a:xfrm>
        </p:spPr>
        <p:txBody>
          <a:bodyPr/>
          <a:lstStyle/>
          <a:p>
            <a:pPr marL="0" indent="0">
              <a:buNone/>
            </a:pPr>
            <a:r>
              <a:rPr lang="en-CA" sz="2400" b="1" kern="100" dirty="0">
                <a:latin typeface="Aptos" panose="020B0004020202020204" pitchFamily="34" charset="0"/>
                <a:ea typeface="Aptos" panose="020B0004020202020204" pitchFamily="34" charset="0"/>
                <a:cs typeface="Times New Roman" panose="02020603050405020304" pitchFamily="18" charset="0"/>
              </a:rPr>
              <a:t>T</a:t>
            </a: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herefore Be it Resolved:</a:t>
            </a:r>
          </a:p>
          <a:p>
            <a:pPr marL="0" indent="0">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2. Direct the Assembly of First Nations (AFN) to advocate for the development of Distinct First Nations Accessibility Legislation, supported by sustainable funding and adequate mechanisms to hold the GoC accountable for failing to provide the necessary services, programs, and infrastructure for First Nations persons with disabilities (FNPWD) blocking their rightful access to human rights and creating barriers to achieving accessibility in First Nations. </a:t>
            </a:r>
          </a:p>
          <a:p>
            <a:endParaRPr lang="en-US" dirty="0"/>
          </a:p>
        </p:txBody>
      </p:sp>
    </p:spTree>
    <p:extLst>
      <p:ext uri="{BB962C8B-B14F-4D97-AF65-F5344CB8AC3E}">
        <p14:creationId xmlns:p14="http://schemas.microsoft.com/office/powerpoint/2010/main" val="5426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7A24D-16D5-260E-F1BB-74F55754E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CA5B4-A55A-3DD6-626C-3914A32B4719}"/>
              </a:ext>
            </a:extLst>
          </p:cNvPr>
          <p:cNvSpPr>
            <a:spLocks noGrp="1"/>
          </p:cNvSpPr>
          <p:nvPr>
            <p:ph type="title"/>
          </p:nvPr>
        </p:nvSpPr>
        <p:spPr>
          <a:xfrm>
            <a:off x="310099" y="2030395"/>
            <a:ext cx="11674755" cy="578675"/>
          </a:xfrm>
        </p:spPr>
        <p:txBody>
          <a:bodyPr/>
          <a:lstStyle/>
          <a:p>
            <a:r>
              <a:rPr lang="en-CA" sz="3200" kern="100" dirty="0">
                <a:latin typeface="Aptos" panose="020B0004020202020204" pitchFamily="34" charset="0"/>
                <a:ea typeface="Aptos" panose="020B0004020202020204" pitchFamily="34" charset="0"/>
                <a:cs typeface="Times New Roman" panose="02020603050405020304" pitchFamily="18" charset="0"/>
              </a:rPr>
              <a:t>DR #09, Rejecting the Acc</a:t>
            </a:r>
            <a:r>
              <a:rPr lang="en-CA" sz="3200" dirty="0">
                <a:effectLst/>
                <a:latin typeface="Aptos" panose="020B0004020202020204" pitchFamily="34" charset="0"/>
                <a:ea typeface="Aptos" panose="020B0004020202020204" pitchFamily="34" charset="0"/>
                <a:cs typeface="Times New Roman" panose="02020603050405020304" pitchFamily="18" charset="0"/>
              </a:rPr>
              <a:t>essible Canada Act and Advancing Distinct First Nations Accessibility Legislation</a:t>
            </a:r>
            <a:br>
              <a:rPr lang="en-CA" sz="2400" b="0" i="1" dirty="0">
                <a:effectLst/>
                <a:latin typeface="Aptos" panose="020B0004020202020204" pitchFamily="34" charset="0"/>
                <a:ea typeface="Aptos" panose="020B0004020202020204" pitchFamily="34" charset="0"/>
                <a:cs typeface="Times New Roman" panose="02020603050405020304" pitchFamily="18" charset="0"/>
              </a:rPr>
            </a:br>
            <a:endParaRPr lang="en-US" sz="2400" b="0" dirty="0"/>
          </a:p>
        </p:txBody>
      </p:sp>
      <p:sp>
        <p:nvSpPr>
          <p:cNvPr id="3" name="Content Placeholder 2">
            <a:extLst>
              <a:ext uri="{FF2B5EF4-FFF2-40B4-BE49-F238E27FC236}">
                <a16:creationId xmlns:a16="http://schemas.microsoft.com/office/drawing/2014/main" id="{16ECCB68-B290-4710-E55F-977343E86CFA}"/>
              </a:ext>
            </a:extLst>
          </p:cNvPr>
          <p:cNvSpPr>
            <a:spLocks noGrp="1"/>
          </p:cNvSpPr>
          <p:nvPr>
            <p:ph idx="1"/>
          </p:nvPr>
        </p:nvSpPr>
        <p:spPr>
          <a:xfrm>
            <a:off x="1091332" y="3519298"/>
            <a:ext cx="9336158" cy="3692180"/>
          </a:xfrm>
        </p:spPr>
        <p:txBody>
          <a:bodyPr/>
          <a:lstStyle/>
          <a:p>
            <a:pPr marL="0" indent="0">
              <a:buNone/>
            </a:pPr>
            <a:r>
              <a:rPr lang="en-CA" sz="2400" b="1" kern="100" dirty="0">
                <a:latin typeface="Aptos" panose="020B0004020202020204" pitchFamily="34" charset="0"/>
                <a:ea typeface="Aptos" panose="020B0004020202020204" pitchFamily="34" charset="0"/>
                <a:cs typeface="Times New Roman" panose="02020603050405020304" pitchFamily="18" charset="0"/>
              </a:rPr>
              <a:t>T</a:t>
            </a: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herefore Be it Resolved:</a:t>
            </a:r>
          </a:p>
          <a:p>
            <a:pPr marL="0" indent="0">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3. Call on the Government of Canada to provide long-term and sustainable funding for the creation of accessible infrastructure, healthcare, and disability services on-reserve, recognizing the right of First Nations to govern these services. </a:t>
            </a:r>
          </a:p>
          <a:p>
            <a:endParaRPr lang="en-US" dirty="0"/>
          </a:p>
        </p:txBody>
      </p:sp>
    </p:spTree>
    <p:extLst>
      <p:ext uri="{BB962C8B-B14F-4D97-AF65-F5344CB8AC3E}">
        <p14:creationId xmlns:p14="http://schemas.microsoft.com/office/powerpoint/2010/main" val="191922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EEFF7-AC4A-2DEF-A96D-3BC929FF94BA}"/>
              </a:ext>
            </a:extLst>
          </p:cNvPr>
          <p:cNvSpPr>
            <a:spLocks noGrp="1"/>
          </p:cNvSpPr>
          <p:nvPr>
            <p:ph type="title"/>
          </p:nvPr>
        </p:nvSpPr>
        <p:spPr>
          <a:xfrm>
            <a:off x="1427956" y="2063509"/>
            <a:ext cx="9336087" cy="623997"/>
          </a:xfrm>
        </p:spPr>
        <p:txBody>
          <a:bodyPr>
            <a:noAutofit/>
          </a:bodyPr>
          <a:lstStyle/>
          <a:p>
            <a:pPr algn="ctr"/>
            <a:r>
              <a:rPr lang="en-US" dirty="0" err="1">
                <a:latin typeface="Aptos" panose="020B0004020202020204" pitchFamily="34" charset="0"/>
              </a:rPr>
              <a:t>Miigwetch</a:t>
            </a:r>
            <a:r>
              <a:rPr lang="en-US" dirty="0">
                <a:latin typeface="Aptos" panose="020B0004020202020204" pitchFamily="34" charset="0"/>
              </a:rPr>
              <a:t>!</a:t>
            </a:r>
          </a:p>
        </p:txBody>
      </p:sp>
      <p:sp>
        <p:nvSpPr>
          <p:cNvPr id="3" name="Content Placeholder 2">
            <a:extLst>
              <a:ext uri="{FF2B5EF4-FFF2-40B4-BE49-F238E27FC236}">
                <a16:creationId xmlns:a16="http://schemas.microsoft.com/office/drawing/2014/main" id="{F79D7791-54DF-3C4D-8098-7D6D95025E03}"/>
              </a:ext>
            </a:extLst>
          </p:cNvPr>
          <p:cNvSpPr>
            <a:spLocks noGrp="1"/>
          </p:cNvSpPr>
          <p:nvPr>
            <p:ph idx="1"/>
          </p:nvPr>
        </p:nvSpPr>
        <p:spPr>
          <a:xfrm>
            <a:off x="1452155" y="3820426"/>
            <a:ext cx="4536816" cy="2033510"/>
          </a:xfrm>
        </p:spPr>
        <p:txBody>
          <a:bodyPr>
            <a:normAutofit lnSpcReduction="10000"/>
          </a:bodyPr>
          <a:lstStyle/>
          <a:p>
            <a:pPr marL="0" lvl="1" indent="0">
              <a:lnSpc>
                <a:spcPct val="120000"/>
              </a:lnSpc>
              <a:spcBef>
                <a:spcPts val="0"/>
              </a:spcBef>
              <a:buNone/>
            </a:pPr>
            <a:r>
              <a:rPr lang="en-US" sz="3000" b="1" dirty="0">
                <a:latin typeface="Aptos" panose="020B0004020202020204" pitchFamily="34" charset="0"/>
              </a:rPr>
              <a:t>Cheyenne Joseph</a:t>
            </a:r>
          </a:p>
          <a:p>
            <a:pPr marL="0" lvl="1" indent="0">
              <a:lnSpc>
                <a:spcPct val="120000"/>
              </a:lnSpc>
              <a:spcBef>
                <a:spcPts val="0"/>
              </a:spcBef>
              <a:buNone/>
            </a:pPr>
            <a:r>
              <a:rPr lang="en-US" sz="3000" dirty="0">
                <a:latin typeface="Aptos" panose="020B0004020202020204" pitchFamily="34" charset="0"/>
              </a:rPr>
              <a:t>Director, AFN Health </a:t>
            </a:r>
            <a:r>
              <a:rPr lang="en-US" sz="3000" dirty="0" err="1">
                <a:latin typeface="Aptos" panose="020B0004020202020204" pitchFamily="34" charset="0"/>
                <a:hlinkClick r:id="rId2"/>
              </a:rPr>
              <a:t>cjoseph@afn.ca</a:t>
            </a:r>
            <a:r>
              <a:rPr lang="en-US" sz="3000" dirty="0">
                <a:latin typeface="Aptos" panose="020B0004020202020204" pitchFamily="34" charset="0"/>
              </a:rPr>
              <a:t> </a:t>
            </a:r>
          </a:p>
          <a:p>
            <a:pPr marL="0" lvl="1" indent="0">
              <a:lnSpc>
                <a:spcPct val="120000"/>
              </a:lnSpc>
              <a:spcBef>
                <a:spcPts val="0"/>
              </a:spcBef>
              <a:buNone/>
            </a:pPr>
            <a:r>
              <a:rPr lang="en-US" sz="2000" dirty="0">
                <a:latin typeface="Aptos" panose="020B0004020202020204" pitchFamily="34" charset="0"/>
              </a:rPr>
              <a:t>				             </a:t>
            </a:r>
          </a:p>
          <a:p>
            <a:pPr marL="0" indent="0">
              <a:spcBef>
                <a:spcPts val="0"/>
              </a:spcBef>
              <a:buNone/>
            </a:pPr>
            <a:endParaRPr lang="en-US" dirty="0">
              <a:latin typeface="Aptos" panose="020B0004020202020204" pitchFamily="34" charset="0"/>
            </a:endParaRPr>
          </a:p>
        </p:txBody>
      </p:sp>
      <p:sp>
        <p:nvSpPr>
          <p:cNvPr id="2" name="Content Placeholder 2">
            <a:extLst>
              <a:ext uri="{FF2B5EF4-FFF2-40B4-BE49-F238E27FC236}">
                <a16:creationId xmlns:a16="http://schemas.microsoft.com/office/drawing/2014/main" id="{84392D71-1E35-5A70-60CB-51EE22C428EB}"/>
              </a:ext>
            </a:extLst>
          </p:cNvPr>
          <p:cNvSpPr txBox="1">
            <a:spLocks/>
          </p:cNvSpPr>
          <p:nvPr/>
        </p:nvSpPr>
        <p:spPr>
          <a:xfrm>
            <a:off x="1320892" y="3017026"/>
            <a:ext cx="9336158" cy="826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latin typeface="Aptos" panose="020B0004020202020204" pitchFamily="34" charset="0"/>
              </a:rPr>
              <a:t>Questions?</a:t>
            </a:r>
          </a:p>
        </p:txBody>
      </p:sp>
      <p:sp>
        <p:nvSpPr>
          <p:cNvPr id="6" name="Content Placeholder 2">
            <a:extLst>
              <a:ext uri="{FF2B5EF4-FFF2-40B4-BE49-F238E27FC236}">
                <a16:creationId xmlns:a16="http://schemas.microsoft.com/office/drawing/2014/main" id="{0B41E01F-48B7-E561-372C-EE05982A5382}"/>
              </a:ext>
            </a:extLst>
          </p:cNvPr>
          <p:cNvSpPr txBox="1">
            <a:spLocks/>
          </p:cNvSpPr>
          <p:nvPr/>
        </p:nvSpPr>
        <p:spPr>
          <a:xfrm>
            <a:off x="6690353" y="3990289"/>
            <a:ext cx="5065229" cy="1613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b="1" dirty="0">
                <a:latin typeface="Aptos" panose="020B0004020202020204" pitchFamily="34" charset="0"/>
              </a:rPr>
              <a:t>Marie Frawley-Henry</a:t>
            </a:r>
            <a:r>
              <a:rPr lang="en-US" sz="2800" dirty="0">
                <a:latin typeface="Aptos" panose="020B0004020202020204" pitchFamily="34" charset="0"/>
              </a:rPr>
              <a:t> </a:t>
            </a:r>
          </a:p>
          <a:p>
            <a:pPr marL="457200" lvl="1" indent="0">
              <a:buFont typeface="Arial" panose="020B0604020202020204" pitchFamily="34" charset="0"/>
              <a:buNone/>
            </a:pPr>
            <a:r>
              <a:rPr lang="en-US" sz="2800" dirty="0">
                <a:latin typeface="Aptos" panose="020B0004020202020204" pitchFamily="34" charset="0"/>
              </a:rPr>
              <a:t>Senior Policy Analyst – AFN             </a:t>
            </a:r>
          </a:p>
          <a:p>
            <a:pPr marL="457200" lvl="1" indent="0">
              <a:buNone/>
            </a:pPr>
            <a:r>
              <a:rPr lang="en-US" sz="2400" dirty="0">
                <a:latin typeface="Aptos" panose="020B0004020202020204" pitchFamily="34" charset="0"/>
              </a:rPr>
              <a:t>	</a:t>
            </a:r>
            <a:r>
              <a:rPr lang="en-US" sz="2800" dirty="0">
                <a:latin typeface="Aptos" panose="020B0004020202020204" pitchFamily="34" charset="0"/>
                <a:hlinkClick r:id="rId3"/>
              </a:rPr>
              <a:t>mfrawley@afn.ca</a:t>
            </a:r>
            <a:endParaRPr lang="en-US" sz="2800" dirty="0">
              <a:latin typeface="Aptos" panose="020B0004020202020204" pitchFamily="34" charset="0"/>
            </a:endParaRPr>
          </a:p>
          <a:p>
            <a:pPr marL="457200" lvl="1" indent="0">
              <a:buFont typeface="Arial" panose="020B0604020202020204" pitchFamily="34" charset="0"/>
              <a:buNone/>
            </a:pPr>
            <a:endParaRPr lang="en-US" sz="2800" dirty="0">
              <a:latin typeface="Aptos" panose="020B0004020202020204" pitchFamily="34" charset="0"/>
            </a:endParaRPr>
          </a:p>
        </p:txBody>
      </p:sp>
      <p:sp>
        <p:nvSpPr>
          <p:cNvPr id="5" name="Content Placeholder 2">
            <a:extLst>
              <a:ext uri="{FF2B5EF4-FFF2-40B4-BE49-F238E27FC236}">
                <a16:creationId xmlns:a16="http://schemas.microsoft.com/office/drawing/2014/main" id="{6CCFA8E2-344E-BB4A-775A-76634CAF01BC}"/>
              </a:ext>
            </a:extLst>
          </p:cNvPr>
          <p:cNvSpPr txBox="1">
            <a:spLocks/>
          </p:cNvSpPr>
          <p:nvPr/>
        </p:nvSpPr>
        <p:spPr>
          <a:xfrm>
            <a:off x="7278188" y="3843788"/>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endParaRPr lang="en-US" sz="1800" dirty="0"/>
          </a:p>
        </p:txBody>
      </p:sp>
      <p:sp>
        <p:nvSpPr>
          <p:cNvPr id="8" name="TextBox 7">
            <a:extLst>
              <a:ext uri="{FF2B5EF4-FFF2-40B4-BE49-F238E27FC236}">
                <a16:creationId xmlns:a16="http://schemas.microsoft.com/office/drawing/2014/main" id="{3079580D-DC93-695E-6EB3-5ED9A7DB0AE8}"/>
              </a:ext>
            </a:extLst>
          </p:cNvPr>
          <p:cNvSpPr txBox="1"/>
          <p:nvPr/>
        </p:nvSpPr>
        <p:spPr>
          <a:xfrm>
            <a:off x="3047418" y="5785392"/>
            <a:ext cx="6097162" cy="369332"/>
          </a:xfrm>
          <a:prstGeom prst="rect">
            <a:avLst/>
          </a:prstGeom>
          <a:noFill/>
        </p:spPr>
        <p:txBody>
          <a:bodyPr wrap="square">
            <a:spAutoFit/>
          </a:bodyPr>
          <a:lstStyle/>
          <a:p>
            <a:pPr marL="0" indent="0" algn="ctr">
              <a:buFont typeface="Arial" panose="020B0604020202020204" pitchFamily="34" charset="0"/>
              <a:buNone/>
            </a:pPr>
            <a:r>
              <a:rPr lang="en-US" sz="1800" dirty="0">
                <a:latin typeface="Aptos" panose="020B0004020202020204" pitchFamily="34" charset="0"/>
              </a:rPr>
              <a:t>For additional information: </a:t>
            </a:r>
            <a:r>
              <a:rPr lang="en-US" sz="1800" dirty="0" err="1">
                <a:latin typeface="Aptos" panose="020B0004020202020204" pitchFamily="34" charset="0"/>
                <a:hlinkClick r:id="rId4"/>
              </a:rPr>
              <a:t>www.afn.ca</a:t>
            </a:r>
            <a:endParaRPr lang="en-US" sz="1800" dirty="0">
              <a:latin typeface="Aptos" panose="020B0004020202020204" pitchFamily="34" charset="0"/>
            </a:endParaRPr>
          </a:p>
        </p:txBody>
      </p:sp>
    </p:spTree>
    <p:extLst>
      <p:ext uri="{BB962C8B-B14F-4D97-AF65-F5344CB8AC3E}">
        <p14:creationId xmlns:p14="http://schemas.microsoft.com/office/powerpoint/2010/main" val="19978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p:txBody>
          <a:bodyPr/>
          <a:lstStyle/>
          <a:p>
            <a:r>
              <a:rPr lang="en-CA" sz="4000" b="1" kern="100" dirty="0">
                <a:effectLst/>
                <a:latin typeface="Aptos" panose="020B0004020202020204" pitchFamily="34" charset="0"/>
                <a:ea typeface="Aptos" panose="020B0004020202020204" pitchFamily="34" charset="0"/>
                <a:cs typeface="Times New Roman" panose="02020603050405020304" pitchFamily="18" charset="0"/>
              </a:rPr>
              <a:t>Dialogue Session Overview: </a:t>
            </a:r>
            <a:br>
              <a:rPr lang="en-CA" sz="1800" b="1" kern="100" dirty="0">
                <a:effectLst/>
                <a:latin typeface="Aptos" panose="020B0004020202020204" pitchFamily="34" charset="0"/>
                <a:ea typeface="Aptos" panose="020B0004020202020204" pitchFamily="34" charset="0"/>
                <a:cs typeface="Times New Roman" panose="02020603050405020304" pitchFamily="18" charset="0"/>
              </a:rPr>
            </a:b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nvPr>
        </p:nvSpPr>
        <p:spPr>
          <a:xfrm>
            <a:off x="1126843" y="2664170"/>
            <a:ext cx="10088003" cy="3692180"/>
          </a:xfrm>
        </p:spPr>
        <p:txBody>
          <a:bodyPr/>
          <a:lstStyle/>
          <a:p>
            <a:pPr>
              <a:lnSpc>
                <a:spcPct val="115000"/>
              </a:lnSpc>
            </a:pPr>
            <a:r>
              <a:rPr lang="en-US" sz="2000" dirty="0">
                <a:effectLst/>
                <a:latin typeface="Aptos" panose="020B0004020202020204" pitchFamily="34" charset="0"/>
                <a:ea typeface="Calibri" panose="020F0502020204030204" pitchFamily="34" charset="0"/>
                <a:cs typeface="Times New Roman" panose="02020603050405020304" pitchFamily="18" charset="0"/>
              </a:rPr>
              <a:t>The Accessible Canada Act (ACA) and Distinct First Nations Legislation m</a:t>
            </a:r>
            <a:r>
              <a:rPr lang="en-US" sz="2000" dirty="0">
                <a:latin typeface="Aptos" panose="020B0004020202020204" pitchFamily="34" charset="0"/>
                <a:ea typeface="Calibri" panose="020F0502020204030204" pitchFamily="34" charset="0"/>
                <a:cs typeface="Times New Roman" panose="02020603050405020304" pitchFamily="18" charset="0"/>
              </a:rPr>
              <a:t>andates </a:t>
            </a:r>
            <a:endParaRPr lang="en-US" sz="20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15000"/>
              </a:lnSpc>
            </a:pPr>
            <a:r>
              <a:rPr lang="en-CA" sz="2000" kern="100" dirty="0">
                <a:latin typeface="Aptos" panose="020B0004020202020204" pitchFamily="34" charset="0"/>
                <a:ea typeface="Aptos" panose="020B0004020202020204" pitchFamily="34" charset="0"/>
                <a:cs typeface="Times New Roman" panose="02020603050405020304" pitchFamily="18" charset="0"/>
              </a:rPr>
              <a:t>4 </a:t>
            </a:r>
            <a:r>
              <a:rPr lang="en-CA" sz="2000" kern="100" dirty="0">
                <a:effectLst/>
                <a:latin typeface="Aptos" panose="020B0004020202020204" pitchFamily="34" charset="0"/>
                <a:ea typeface="Aptos" panose="020B0004020202020204" pitchFamily="34" charset="0"/>
                <a:cs typeface="Times New Roman" panose="02020603050405020304" pitchFamily="18" charset="0"/>
              </a:rPr>
              <a:t>Systemic Barriers</a:t>
            </a:r>
            <a:r>
              <a:rPr lang="en-CA" sz="2000" kern="100" dirty="0">
                <a:latin typeface="Aptos" panose="020B0004020202020204" pitchFamily="34" charset="0"/>
                <a:ea typeface="Aptos" panose="020B0004020202020204" pitchFamily="34" charset="0"/>
                <a:cs typeface="Times New Roman" panose="02020603050405020304" pitchFamily="18" charset="0"/>
              </a:rPr>
              <a:t> that prevent Canada’s ACA from being an adequate legal tool to build accessible First Nations governments. </a:t>
            </a:r>
          </a:p>
          <a:p>
            <a:pPr>
              <a:lnSpc>
                <a:spcPct val="115000"/>
              </a:lnSpc>
            </a:pPr>
            <a:r>
              <a:rPr lang="en-US" sz="2000" dirty="0">
                <a:latin typeface="Aptos" panose="020B0004020202020204" pitchFamily="34" charset="0"/>
                <a:ea typeface="Calibri" panose="020F0502020204030204" pitchFamily="34" charset="0"/>
                <a:cs typeface="Times New Roman" panose="02020603050405020304" pitchFamily="18" charset="0"/>
              </a:rPr>
              <a:t>Pre-Budget Advocacy–on Accessibility/ Disability Inclusion </a:t>
            </a:r>
            <a:endParaRPr lang="en-CA" sz="2000" dirty="0">
              <a:latin typeface="Aptos" panose="020B0004020202020204" pitchFamily="34" charset="0"/>
              <a:ea typeface="Calibri" panose="020F0502020204030204" pitchFamily="34" charset="0"/>
              <a:cs typeface="Times New Roman" panose="02020603050405020304" pitchFamily="18" charset="0"/>
            </a:endParaRPr>
          </a:p>
          <a:p>
            <a:pPr>
              <a:lnSpc>
                <a:spcPct val="115000"/>
              </a:lnSpc>
            </a:pPr>
            <a:r>
              <a:rPr lang="en-US" sz="2000" dirty="0">
                <a:latin typeface="Aptos" panose="020B0004020202020204" pitchFamily="34" charset="0"/>
                <a:ea typeface="Calibri" panose="020F0502020204030204" pitchFamily="34" charset="0"/>
                <a:cs typeface="Times New Roman" panose="02020603050405020304" pitchFamily="18" charset="0"/>
              </a:rPr>
              <a:t>Key mechanisms to hold the Government of Canada to account for human rights  negligence of First Nations persons with disabilities and First Nations governments. </a:t>
            </a:r>
          </a:p>
          <a:p>
            <a:pPr>
              <a:lnSpc>
                <a:spcPct val="100000"/>
              </a:lnSpc>
            </a:pPr>
            <a:r>
              <a:rPr lang="en-US" sz="2000" dirty="0">
                <a:effectLst/>
                <a:latin typeface="Aptos" panose="020B0004020202020204" pitchFamily="34" charset="0"/>
                <a:ea typeface="Calibri" panose="020F0502020204030204" pitchFamily="34" charset="0"/>
                <a:cs typeface="Times New Roman" panose="02020603050405020304" pitchFamily="18" charset="0"/>
              </a:rPr>
              <a:t>Shadow Report to United Nations Convention on the Rights of Persons with Disabilities </a:t>
            </a:r>
            <a:endParaRPr lang="en-CA" sz="2000" dirty="0">
              <a:effectLst/>
              <a:latin typeface="Aptos" panose="020B0004020202020204" pitchFamily="34" charset="0"/>
              <a:ea typeface="Calibri" panose="020F0502020204030204" pitchFamily="34" charset="0"/>
              <a:cs typeface="Times New Roman" panose="02020603050405020304" pitchFamily="18" charset="0"/>
            </a:endParaRPr>
          </a:p>
          <a:p>
            <a:r>
              <a:rPr lang="en-US" sz="2000" dirty="0">
                <a:latin typeface="Aptos" panose="020B0004020202020204" pitchFamily="34" charset="0"/>
                <a:ea typeface="Calibri" panose="020F0502020204030204" pitchFamily="34" charset="0"/>
                <a:cs typeface="Times New Roman" panose="02020603050405020304" pitchFamily="18" charset="0"/>
              </a:rPr>
              <a:t>DR #09, </a:t>
            </a:r>
            <a:r>
              <a:rPr lang="en-US" sz="2000" i="1" dirty="0">
                <a:latin typeface="Aptos" panose="020B0004020202020204" pitchFamily="34" charset="0"/>
                <a:ea typeface="Calibri" panose="020F0502020204030204" pitchFamily="34" charset="0"/>
                <a:cs typeface="Times New Roman" panose="02020603050405020304" pitchFamily="18" charset="0"/>
              </a:rPr>
              <a:t>Rejecting the Accessibility Canada Act and Advancing Distinct First Nations Accessibility Legislation </a:t>
            </a:r>
            <a:endParaRPr lang="en-US" sz="2000" i="1" dirty="0">
              <a:latin typeface="Aptos" panose="020B0004020202020204" pitchFamily="34" charset="0"/>
            </a:endParaRPr>
          </a:p>
          <a:p>
            <a:endParaRPr lang="en-US" dirty="0"/>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0A11-B5B8-2F8F-B4DE-998884B9DF15}"/>
              </a:ext>
            </a:extLst>
          </p:cNvPr>
          <p:cNvSpPr>
            <a:spLocks noGrp="1"/>
          </p:cNvSpPr>
          <p:nvPr>
            <p:ph type="title"/>
          </p:nvPr>
        </p:nvSpPr>
        <p:spPr>
          <a:xfrm>
            <a:off x="483805" y="1838850"/>
            <a:ext cx="10281037" cy="578675"/>
          </a:xfrm>
        </p:spPr>
        <p:txBody>
          <a:bodyPr/>
          <a:lstStyle/>
          <a:p>
            <a:r>
              <a:rPr lang="en-CA" sz="3600" b="1" kern="100" dirty="0">
                <a:effectLst/>
                <a:latin typeface="Aptos" panose="020B0004020202020204" pitchFamily="34" charset="0"/>
                <a:ea typeface="Aptos" panose="020B0004020202020204" pitchFamily="34" charset="0"/>
                <a:cs typeface="Times New Roman" panose="02020603050405020304" pitchFamily="18" charset="0"/>
              </a:rPr>
              <a:t>The</a:t>
            </a:r>
            <a:r>
              <a:rPr lang="en-CA" sz="3600" kern="100" dirty="0">
                <a:effectLst/>
                <a:latin typeface="Aptos" panose="020B0004020202020204" pitchFamily="34" charset="0"/>
                <a:ea typeface="Aptos" panose="020B0004020202020204" pitchFamily="34" charset="0"/>
                <a:cs typeface="Times New Roman" panose="02020603050405020304" pitchFamily="18" charset="0"/>
              </a:rPr>
              <a:t> </a:t>
            </a:r>
            <a:r>
              <a:rPr lang="en-CA" sz="3600" b="1" kern="100" dirty="0">
                <a:effectLst/>
                <a:latin typeface="Aptos" panose="020B0004020202020204" pitchFamily="34" charset="0"/>
                <a:ea typeface="Aptos" panose="020B0004020202020204" pitchFamily="34" charset="0"/>
                <a:cs typeface="Times New Roman" panose="02020603050405020304" pitchFamily="18" charset="0"/>
              </a:rPr>
              <a:t>Accessible Canada Act and First Nations: </a:t>
            </a:r>
            <a:br>
              <a:rPr lang="en-CA" sz="3200" b="1" kern="100" dirty="0">
                <a:effectLst/>
                <a:latin typeface="Aptos" panose="020B0004020202020204" pitchFamily="34" charset="0"/>
                <a:ea typeface="Aptos" panose="020B0004020202020204" pitchFamily="34" charset="0"/>
                <a:cs typeface="Times New Roman" panose="02020603050405020304" pitchFamily="18" charset="0"/>
              </a:rPr>
            </a:b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68CA682-12B4-ADC2-FE52-275E8522760A}"/>
              </a:ext>
            </a:extLst>
          </p:cNvPr>
          <p:cNvSpPr>
            <a:spLocks noGrp="1"/>
          </p:cNvSpPr>
          <p:nvPr>
            <p:ph idx="1"/>
          </p:nvPr>
        </p:nvSpPr>
        <p:spPr>
          <a:xfrm>
            <a:off x="181964" y="2641310"/>
            <a:ext cx="5914036" cy="3692180"/>
          </a:xfrm>
        </p:spPr>
        <p:txBody>
          <a:bodyPr/>
          <a:lstStyle/>
          <a:p>
            <a:r>
              <a:rPr lang="en-CA" sz="1800" kern="100" dirty="0">
                <a:effectLst/>
                <a:latin typeface="Aptos" panose="020B0004020202020204" pitchFamily="34" charset="0"/>
                <a:ea typeface="Aptos" panose="020B0004020202020204" pitchFamily="34" charset="0"/>
                <a:cs typeface="Times New Roman" panose="02020603050405020304" pitchFamily="18" charset="0"/>
              </a:rPr>
              <a:t>The Accessible Canada Act (ACA) was introduced in 2019 to create a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barrier-free</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Canada for persons with disabilities.</a:t>
            </a:r>
          </a:p>
          <a:p>
            <a:r>
              <a:rPr lang="en-CA" sz="1800" kern="100" dirty="0">
                <a:effectLst/>
                <a:latin typeface="Aptos" panose="020B0004020202020204" pitchFamily="34" charset="0"/>
                <a:ea typeface="Aptos" panose="020B0004020202020204" pitchFamily="34" charset="0"/>
                <a:cs typeface="Times New Roman" panose="02020603050405020304" pitchFamily="18" charset="0"/>
              </a:rPr>
              <a:t> It establishes accessibility standards in seven areas: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employment,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built environment (i.e. Band  Offices, community centres, etc.)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information and communication technologies,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procurement of goods and services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programs and services</a:t>
            </a:r>
            <a:r>
              <a:rPr lang="en-CA" sz="1800" kern="100" dirty="0">
                <a:latin typeface="Aptos" panose="020B0004020202020204" pitchFamily="34" charset="0"/>
                <a:ea typeface="Aptos" panose="020B0004020202020204" pitchFamily="34" charset="0"/>
                <a:cs typeface="Times New Roman" panose="02020603050405020304" pitchFamily="18" charset="0"/>
              </a:rPr>
              <a:t>, </a:t>
            </a:r>
          </a:p>
          <a:p>
            <a:pPr lvl="1">
              <a:buFont typeface="Wingdings" panose="05000000000000000000" pitchFamily="2" charset="2"/>
              <a:buChar char="Ø"/>
            </a:pPr>
            <a:r>
              <a:rPr lang="en-CA" sz="1800" kern="100" dirty="0">
                <a:latin typeface="Aptos" panose="020B0004020202020204" pitchFamily="34" charset="0"/>
                <a:ea typeface="Aptos" panose="020B0004020202020204" pitchFamily="34" charset="0"/>
                <a:cs typeface="Times New Roman" panose="02020603050405020304" pitchFamily="18" charset="0"/>
              </a:rPr>
              <a:t>transportation, and </a:t>
            </a:r>
          </a:p>
          <a:p>
            <a:pPr lvl="1">
              <a:buFont typeface="Wingdings" panose="05000000000000000000" pitchFamily="2" charset="2"/>
              <a:buChar char="Ø"/>
            </a:pPr>
            <a:r>
              <a:rPr lang="en-CA" sz="1800" kern="100" dirty="0">
                <a:latin typeface="Aptos" panose="020B0004020202020204" pitchFamily="34" charset="0"/>
                <a:ea typeface="Aptos" panose="020B0004020202020204" pitchFamily="34" charset="0"/>
                <a:cs typeface="Times New Roman" panose="02020603050405020304" pitchFamily="18" charset="0"/>
              </a:rPr>
              <a:t>communications, other than IT. </a:t>
            </a:r>
          </a:p>
          <a:p>
            <a:pPr marL="0" indent="0">
              <a:buNone/>
            </a:pPr>
            <a:endParaRPr lang="en-US" dirty="0"/>
          </a:p>
        </p:txBody>
      </p:sp>
      <p:sp>
        <p:nvSpPr>
          <p:cNvPr id="5" name="TextBox 4">
            <a:extLst>
              <a:ext uri="{FF2B5EF4-FFF2-40B4-BE49-F238E27FC236}">
                <a16:creationId xmlns:a16="http://schemas.microsoft.com/office/drawing/2014/main" id="{842FAA34-F68D-1A32-CB74-B4DE94F22943}"/>
              </a:ext>
            </a:extLst>
          </p:cNvPr>
          <p:cNvSpPr txBox="1"/>
          <p:nvPr/>
        </p:nvSpPr>
        <p:spPr>
          <a:xfrm>
            <a:off x="6096000" y="2456075"/>
            <a:ext cx="6097904" cy="2585323"/>
          </a:xfrm>
          <a:prstGeom prst="rect">
            <a:avLst/>
          </a:prstGeom>
          <a:noFill/>
        </p:spPr>
        <p:txBody>
          <a:bodyPr wrap="square">
            <a:spAutoFit/>
          </a:bodyPr>
          <a:lstStyle/>
          <a:p>
            <a:pPr marL="457200" lvl="1" indent="0">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First Nations Band Councils are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exempt</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from the ACA until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2026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but will be </a:t>
            </a:r>
            <a:r>
              <a:rPr lang="en-CA" sz="1800" u="sng" kern="100" dirty="0">
                <a:effectLst/>
                <a:latin typeface="Aptos" panose="020B0004020202020204" pitchFamily="34" charset="0"/>
                <a:ea typeface="Aptos" panose="020B0004020202020204" pitchFamily="34" charset="0"/>
                <a:cs typeface="Times New Roman" panose="02020603050405020304" pitchFamily="18" charset="0"/>
              </a:rPr>
              <a:t>subject to compliance</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r>
              <a:rPr lang="en-CA" sz="1800" kern="100" dirty="0">
                <a:latin typeface="Aptos" panose="020B0004020202020204" pitchFamily="34" charset="0"/>
                <a:ea typeface="Aptos" panose="020B0004020202020204" pitchFamily="34" charset="0"/>
                <a:cs typeface="Times New Roman" panose="02020603050405020304" pitchFamily="18" charset="0"/>
              </a:rPr>
              <a:t>-</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including fines of up to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$250,000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per violation for noncompliance.</a:t>
            </a:r>
          </a:p>
          <a:p>
            <a:pPr marL="285750" indent="-285750">
              <a:buFont typeface="Arial" panose="020B0604020202020204" pitchFamily="34" charset="0"/>
              <a:buChar char="•"/>
            </a:pPr>
            <a:endParaRPr lang="en-CA"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First Nations face the challenge of addressing a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$349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billion infrastructure gap, among other barriers which includes major deficiencies in accessibility.</a:t>
            </a:r>
          </a:p>
        </p:txBody>
      </p:sp>
    </p:spTree>
    <p:extLst>
      <p:ext uri="{BB962C8B-B14F-4D97-AF65-F5344CB8AC3E}">
        <p14:creationId xmlns:p14="http://schemas.microsoft.com/office/powerpoint/2010/main" val="138783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64C72-9F08-44E6-628E-ED55431BE99F}"/>
              </a:ext>
            </a:extLst>
          </p:cNvPr>
          <p:cNvSpPr>
            <a:spLocks noGrp="1"/>
          </p:cNvSpPr>
          <p:nvPr>
            <p:ph idx="1"/>
          </p:nvPr>
        </p:nvSpPr>
        <p:spPr>
          <a:xfrm>
            <a:off x="597568" y="1690688"/>
            <a:ext cx="10515600" cy="4172317"/>
          </a:xfrm>
        </p:spPr>
        <p:txBody>
          <a:bodyPr/>
          <a:lstStyle/>
          <a:p>
            <a:pPr marL="0" indent="0">
              <a:buNone/>
            </a:pP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sz="2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aphicFrame>
        <p:nvGraphicFramePr>
          <p:cNvPr id="4" name="Diagram 3">
            <a:extLst>
              <a:ext uri="{FF2B5EF4-FFF2-40B4-BE49-F238E27FC236}">
                <a16:creationId xmlns:a16="http://schemas.microsoft.com/office/drawing/2014/main" id="{6FE6FC64-7CAC-4995-A735-1D2F1BA079F1}"/>
              </a:ext>
            </a:extLst>
          </p:cNvPr>
          <p:cNvGraphicFramePr/>
          <p:nvPr>
            <p:extLst>
              <p:ext uri="{D42A27DB-BD31-4B8C-83A1-F6EECF244321}">
                <p14:modId xmlns:p14="http://schemas.microsoft.com/office/powerpoint/2010/main" val="2045708899"/>
              </p:ext>
            </p:extLst>
          </p:nvPr>
        </p:nvGraphicFramePr>
        <p:xfrm>
          <a:off x="147918" y="1475535"/>
          <a:ext cx="12044081" cy="499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07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E8CC-11A2-E7A9-AF08-8FDD9167C816}"/>
              </a:ext>
            </a:extLst>
          </p:cNvPr>
          <p:cNvSpPr>
            <a:spLocks noGrp="1"/>
          </p:cNvSpPr>
          <p:nvPr>
            <p:ph type="title"/>
          </p:nvPr>
        </p:nvSpPr>
        <p:spPr/>
        <p:txBody>
          <a:bodyPr/>
          <a:lstStyle/>
          <a:p>
            <a:r>
              <a:rPr lang="en-CA" sz="3200" b="1" kern="100" dirty="0">
                <a:effectLst/>
                <a:latin typeface="Aptos" panose="020B0004020202020204" pitchFamily="34" charset="0"/>
                <a:ea typeface="Aptos" panose="020B0004020202020204" pitchFamily="34" charset="0"/>
                <a:cs typeface="Times New Roman" panose="02020603050405020304" pitchFamily="18" charset="0"/>
              </a:rPr>
              <a:t>Barrier 1: Infrastructure Gap in First Nations</a:t>
            </a:r>
            <a:endParaRPr lang="en-US" sz="3200" dirty="0"/>
          </a:p>
        </p:txBody>
      </p:sp>
      <p:sp>
        <p:nvSpPr>
          <p:cNvPr id="3" name="Content Placeholder 2">
            <a:extLst>
              <a:ext uri="{FF2B5EF4-FFF2-40B4-BE49-F238E27FC236}">
                <a16:creationId xmlns:a16="http://schemas.microsoft.com/office/drawing/2014/main" id="{CFB752E0-B64C-325D-D041-03C228F1D89F}"/>
              </a:ext>
            </a:extLst>
          </p:cNvPr>
          <p:cNvSpPr>
            <a:spLocks noGrp="1"/>
          </p:cNvSpPr>
          <p:nvPr>
            <p:ph idx="1"/>
          </p:nvPr>
        </p:nvSpPr>
        <p:spPr/>
        <p:txBody>
          <a:bodyPr/>
          <a:lstStyle/>
          <a:p>
            <a:r>
              <a:rPr lang="en-CA" sz="2000" kern="100" dirty="0">
                <a:effectLst/>
                <a:ea typeface="Aptos" panose="020B0004020202020204" pitchFamily="34" charset="0"/>
                <a:cs typeface="Times New Roman" panose="02020603050405020304" pitchFamily="18" charset="0"/>
              </a:rPr>
              <a:t>The </a:t>
            </a:r>
            <a:r>
              <a:rPr lang="en-CA" sz="2000" b="1" kern="100" dirty="0">
                <a:effectLst/>
                <a:ea typeface="Aptos" panose="020B0004020202020204" pitchFamily="34" charset="0"/>
                <a:cs typeface="Times New Roman" panose="02020603050405020304" pitchFamily="18" charset="0"/>
              </a:rPr>
              <a:t>$349 </a:t>
            </a:r>
            <a:r>
              <a:rPr lang="en-CA" sz="2000" kern="100" dirty="0">
                <a:effectLst/>
                <a:ea typeface="Aptos" panose="020B0004020202020204" pitchFamily="34" charset="0"/>
                <a:cs typeface="Times New Roman" panose="02020603050405020304" pitchFamily="18" charset="0"/>
              </a:rPr>
              <a:t>billion infrastructure gap between First Nations and the rest of Canada, creates deeper barriers to First Nations access to healthcare, education, housing,  and employment.  </a:t>
            </a:r>
          </a:p>
          <a:p>
            <a:r>
              <a:rPr lang="en-CA" sz="2000" kern="100" dirty="0">
                <a:ea typeface="Aptos" panose="020B0004020202020204" pitchFamily="34" charset="0"/>
                <a:cs typeface="Times New Roman" panose="02020603050405020304" pitchFamily="18" charset="0"/>
              </a:rPr>
              <a:t>The ACA will have the authority to impose financial penalties from </a:t>
            </a:r>
            <a:r>
              <a:rPr lang="en-CA" sz="2000" b="1" kern="100" dirty="0">
                <a:ea typeface="Aptos" panose="020B0004020202020204" pitchFamily="34" charset="0"/>
                <a:cs typeface="Times New Roman" panose="02020603050405020304" pitchFamily="18" charset="0"/>
              </a:rPr>
              <a:t>$250.00 </a:t>
            </a:r>
            <a:r>
              <a:rPr lang="en-CA" sz="2000" kern="100" dirty="0">
                <a:ea typeface="Aptos" panose="020B0004020202020204" pitchFamily="34" charset="0"/>
                <a:cs typeface="Times New Roman" panose="02020603050405020304" pitchFamily="18" charset="0"/>
              </a:rPr>
              <a:t>up to </a:t>
            </a:r>
            <a:r>
              <a:rPr lang="en-CA" sz="2000" b="1" dirty="0"/>
              <a:t>$250,000</a:t>
            </a:r>
            <a:r>
              <a:rPr lang="en-CA" sz="2000" dirty="0"/>
              <a:t> per violation, potentially compounding over time if issues are not resolved.</a:t>
            </a:r>
            <a:r>
              <a:rPr lang="en-CA" sz="2000" kern="100" dirty="0">
                <a:ea typeface="Aptos" panose="020B0004020202020204" pitchFamily="34" charset="0"/>
                <a:cs typeface="Times New Roman" panose="02020603050405020304" pitchFamily="18" charset="0"/>
              </a:rPr>
              <a:t> </a:t>
            </a:r>
          </a:p>
          <a:p>
            <a:r>
              <a:rPr lang="en-CA" sz="2000" dirty="0"/>
              <a:t>If a First Nation is unable to comply due to inadequate infrastructure, enforcing penalties may further entrench poverty, exclusion and isolation. </a:t>
            </a:r>
          </a:p>
          <a:p>
            <a:r>
              <a:rPr lang="en-CA" sz="2000" dirty="0"/>
              <a:t>The colonial ACA policies continue to create barriers for First Nations due to chronic underfunding for First Nations persons with disabilities (FNPWD), whereby First Nations will be unjustly penalized and fined for not being accessible according to the current ACA legislation. </a:t>
            </a:r>
            <a:endParaRPr lang="en-US" sz="2000" dirty="0"/>
          </a:p>
          <a:p>
            <a:endParaRPr lang="en-US" dirty="0"/>
          </a:p>
        </p:txBody>
      </p:sp>
    </p:spTree>
    <p:extLst>
      <p:ext uri="{BB962C8B-B14F-4D97-AF65-F5344CB8AC3E}">
        <p14:creationId xmlns:p14="http://schemas.microsoft.com/office/powerpoint/2010/main" val="41743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CB52-18FC-828E-D520-2333007F7584}"/>
              </a:ext>
            </a:extLst>
          </p:cNvPr>
          <p:cNvSpPr>
            <a:spLocks noGrp="1"/>
          </p:cNvSpPr>
          <p:nvPr>
            <p:ph type="title"/>
          </p:nvPr>
        </p:nvSpPr>
        <p:spPr/>
        <p:txBody>
          <a:bodyPr/>
          <a:lstStyle/>
          <a:p>
            <a:r>
              <a:rPr lang="en-CA" sz="3200" b="1" kern="100" dirty="0">
                <a:effectLst/>
                <a:latin typeface="Aptos" panose="020B0004020202020204" pitchFamily="34" charset="0"/>
                <a:ea typeface="Aptos" panose="020B0004020202020204" pitchFamily="34" charset="0"/>
                <a:cs typeface="Times New Roman" panose="02020603050405020304" pitchFamily="18" charset="0"/>
              </a:rPr>
              <a:t>Barrier 2: Misdiagnosis is Dire in First Nations</a:t>
            </a:r>
            <a:endParaRPr lang="en-US" sz="3200" dirty="0"/>
          </a:p>
        </p:txBody>
      </p:sp>
      <p:sp>
        <p:nvSpPr>
          <p:cNvPr id="3" name="Content Placeholder 2">
            <a:extLst>
              <a:ext uri="{FF2B5EF4-FFF2-40B4-BE49-F238E27FC236}">
                <a16:creationId xmlns:a16="http://schemas.microsoft.com/office/drawing/2014/main" id="{D323AFE4-F35D-2FAB-1149-60FBC168EA5B}"/>
              </a:ext>
            </a:extLst>
          </p:cNvPr>
          <p:cNvSpPr>
            <a:spLocks noGrp="1"/>
          </p:cNvSpPr>
          <p:nvPr>
            <p:ph idx="1"/>
          </p:nvPr>
        </p:nvSpPr>
        <p:spPr/>
        <p:txBody>
          <a:bodyPr/>
          <a:lstStyle/>
          <a:p>
            <a:r>
              <a:rPr lang="en-CA" sz="2000" kern="100" dirty="0">
                <a:ea typeface="Aptos" panose="020B0004020202020204" pitchFamily="34" charset="0"/>
                <a:cs typeface="Times New Roman" panose="02020603050405020304" pitchFamily="18" charset="0"/>
              </a:rPr>
              <a:t>Mental Health and Addiction is in a state of crisis in First Nations</a:t>
            </a:r>
          </a:p>
          <a:p>
            <a:r>
              <a:rPr lang="en-CA" sz="2000" kern="100" dirty="0">
                <a:ea typeface="Aptos" panose="020B0004020202020204" pitchFamily="34" charset="0"/>
                <a:cs typeface="Times New Roman" panose="02020603050405020304" pitchFamily="18" charset="0"/>
              </a:rPr>
              <a:t>The Canadian Psychological Association reported that First Nations citizens are not afforded services equal to that of non-First Nations citizens. </a:t>
            </a:r>
          </a:p>
          <a:p>
            <a:r>
              <a:rPr lang="en-CA" sz="2000" kern="100" dirty="0">
                <a:ea typeface="Aptos" panose="020B0004020202020204" pitchFamily="34" charset="0"/>
                <a:cs typeface="Times New Roman" panose="02020603050405020304" pitchFamily="18" charset="0"/>
              </a:rPr>
              <a:t>First Nations citizens are often not being correctly assessed or diagnosed. </a:t>
            </a:r>
          </a:p>
          <a:p>
            <a:r>
              <a:rPr lang="en-CA" sz="2000" kern="100" dirty="0">
                <a:ea typeface="Aptos" panose="020B0004020202020204" pitchFamily="34" charset="0"/>
                <a:cs typeface="Times New Roman" panose="02020603050405020304" pitchFamily="18" charset="0"/>
              </a:rPr>
              <a:t>Without a proper assessment, First Nations citizens can not receive necessary treatments or supports, or access critical services and they go unseen and unheard.</a:t>
            </a:r>
          </a:p>
          <a:p>
            <a:r>
              <a:rPr lang="en-CA" sz="2000" kern="100" dirty="0">
                <a:effectLst/>
                <a:ea typeface="Aptos" panose="020B0004020202020204" pitchFamily="34" charset="0"/>
                <a:cs typeface="Times New Roman" panose="02020603050405020304" pitchFamily="18" charset="0"/>
              </a:rPr>
              <a:t>Being wrongly diagnosed or misdiagnosed perpetuates systemic harms </a:t>
            </a:r>
            <a:r>
              <a:rPr lang="en-CA" sz="2000" kern="100" dirty="0">
                <a:ea typeface="Aptos" panose="020B0004020202020204" pitchFamily="34" charset="0"/>
                <a:cs typeface="Times New Roman" panose="02020603050405020304" pitchFamily="18" charset="0"/>
              </a:rPr>
              <a:t>across systems  including Education, Health, Social Services, Justice and Employment, among others.</a:t>
            </a:r>
          </a:p>
          <a:p>
            <a:endParaRPr lang="en-US" dirty="0"/>
          </a:p>
        </p:txBody>
      </p:sp>
    </p:spTree>
    <p:extLst>
      <p:ext uri="{BB962C8B-B14F-4D97-AF65-F5344CB8AC3E}">
        <p14:creationId xmlns:p14="http://schemas.microsoft.com/office/powerpoint/2010/main" val="289829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CC6D-5A45-9DC6-AB8A-80830B2E8065}"/>
              </a:ext>
            </a:extLst>
          </p:cNvPr>
          <p:cNvSpPr>
            <a:spLocks noGrp="1"/>
          </p:cNvSpPr>
          <p:nvPr>
            <p:ph type="title"/>
          </p:nvPr>
        </p:nvSpPr>
        <p:spPr/>
        <p:txBody>
          <a:bodyPr/>
          <a:lstStyle/>
          <a:p>
            <a:r>
              <a:rPr lang="en-CA" sz="3200" b="1" kern="100" dirty="0">
                <a:effectLst/>
                <a:latin typeface="Aptos" panose="020B0004020202020204" pitchFamily="34" charset="0"/>
                <a:ea typeface="Aptos" panose="020B0004020202020204" pitchFamily="34" charset="0"/>
                <a:cs typeface="Times New Roman" panose="02020603050405020304" pitchFamily="18" charset="0"/>
              </a:rPr>
              <a:t>Barrier 3: Lack of Disability Data in First Nations</a:t>
            </a:r>
            <a:endParaRPr lang="en-US" sz="3200" dirty="0"/>
          </a:p>
        </p:txBody>
      </p:sp>
      <p:sp>
        <p:nvSpPr>
          <p:cNvPr id="3" name="Content Placeholder 2">
            <a:extLst>
              <a:ext uri="{FF2B5EF4-FFF2-40B4-BE49-F238E27FC236}">
                <a16:creationId xmlns:a16="http://schemas.microsoft.com/office/drawing/2014/main" id="{C93B1666-3B57-0C96-1A15-C675A118A053}"/>
              </a:ext>
            </a:extLst>
          </p:cNvPr>
          <p:cNvSpPr>
            <a:spLocks noGrp="1"/>
          </p:cNvSpPr>
          <p:nvPr>
            <p:ph idx="1"/>
          </p:nvPr>
        </p:nvSpPr>
        <p:spPr/>
        <p:txBody>
          <a:bodyPr/>
          <a:lstStyle/>
          <a:p>
            <a:pPr>
              <a:buFont typeface="Arial" panose="020B0604020202020204" pitchFamily="34" charset="0"/>
              <a:buChar char="•"/>
            </a:pPr>
            <a:r>
              <a:rPr lang="en-CA" sz="2000" dirty="0"/>
              <a:t>Canadian census data informed the development of the ACA; and First Nations do not have any disability census data.</a:t>
            </a:r>
          </a:p>
          <a:p>
            <a:r>
              <a:rPr lang="en-CA" sz="2000" kern="100" dirty="0">
                <a:ea typeface="Aptos" panose="020B0004020202020204" pitchFamily="34" charset="0"/>
                <a:cs typeface="Times New Roman" panose="02020603050405020304" pitchFamily="18" charset="0"/>
              </a:rPr>
              <a:t>With no data from First Nations and no First Nations Disability organizations, there are no formal mechanisms to consult with FNPWD or to be accountable to them. </a:t>
            </a:r>
            <a:endParaRPr lang="en-CA" sz="2000" kern="100" dirty="0">
              <a:effectLst/>
              <a:ea typeface="Aptos" panose="020B0004020202020204" pitchFamily="34" charset="0"/>
              <a:cs typeface="Times New Roman" panose="02020603050405020304" pitchFamily="18" charset="0"/>
            </a:endParaRPr>
          </a:p>
          <a:p>
            <a:r>
              <a:rPr lang="en-CA" sz="2000" dirty="0"/>
              <a:t>The lack of data and engagements with FNPWD means that First Nations are left out of meaningful developments of ACA’s accessibility standards and regulations developments.  </a:t>
            </a:r>
          </a:p>
          <a:p>
            <a:r>
              <a:rPr lang="en-CA" sz="2000" kern="100" dirty="0">
                <a:effectLst/>
                <a:ea typeface="Aptos" panose="020B0004020202020204" pitchFamily="34" charset="0"/>
                <a:cs typeface="Times New Roman" panose="02020603050405020304" pitchFamily="18" charset="0"/>
              </a:rPr>
              <a:t>Without data, First Nations cannot hold the government accountable for providing adequate programs and resources.  </a:t>
            </a:r>
          </a:p>
          <a:p>
            <a:pPr marL="0" indent="0">
              <a:buNone/>
            </a:pPr>
            <a:endParaRPr lang="en-US" dirty="0"/>
          </a:p>
        </p:txBody>
      </p:sp>
    </p:spTree>
    <p:extLst>
      <p:ext uri="{BB962C8B-B14F-4D97-AF65-F5344CB8AC3E}">
        <p14:creationId xmlns:p14="http://schemas.microsoft.com/office/powerpoint/2010/main" val="27243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B439F-30EF-C6A7-00D1-F85CD5265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70BE8-871E-38A8-03EC-C028AFBD414E}"/>
              </a:ext>
            </a:extLst>
          </p:cNvPr>
          <p:cNvSpPr>
            <a:spLocks noGrp="1"/>
          </p:cNvSpPr>
          <p:nvPr>
            <p:ph type="title"/>
          </p:nvPr>
        </p:nvSpPr>
        <p:spPr/>
        <p:txBody>
          <a:bodyPr/>
          <a:lstStyle/>
          <a:p>
            <a:r>
              <a:rPr lang="en-CA" sz="2800" b="1" kern="100" dirty="0">
                <a:latin typeface="Aptos" panose="020B0004020202020204" pitchFamily="34" charset="0"/>
                <a:ea typeface="Aptos" panose="020B0004020202020204" pitchFamily="34" charset="0"/>
                <a:cs typeface="Times New Roman" panose="02020603050405020304" pitchFamily="18" charset="0"/>
              </a:rPr>
              <a:t>Barrier 4: Colonial Policy</a:t>
            </a:r>
            <a:r>
              <a:rPr lang="en-CA" sz="2800" b="1" kern="100" dirty="0">
                <a:effectLst/>
                <a:latin typeface="Aptos" panose="020B0004020202020204" pitchFamily="34" charset="0"/>
                <a:ea typeface="Aptos" panose="020B0004020202020204" pitchFamily="34" charset="0"/>
                <a:cs typeface="Times New Roman" panose="02020603050405020304" pitchFamily="18" charset="0"/>
              </a:rPr>
              <a:t> Infringing on First Nations I</a:t>
            </a:r>
            <a:r>
              <a:rPr lang="en-CA" sz="2800" b="1" kern="100" dirty="0">
                <a:latin typeface="Aptos" panose="020B0004020202020204" pitchFamily="34" charset="0"/>
                <a:ea typeface="Aptos" panose="020B0004020202020204" pitchFamily="34" charset="0"/>
                <a:cs typeface="Times New Roman" panose="02020603050405020304" pitchFamily="18" charset="0"/>
              </a:rPr>
              <a:t>nherent and Treaty Rights</a:t>
            </a:r>
            <a:endParaRPr lang="en-US" sz="2800" dirty="0"/>
          </a:p>
        </p:txBody>
      </p:sp>
      <p:sp>
        <p:nvSpPr>
          <p:cNvPr id="3" name="Content Placeholder 2">
            <a:extLst>
              <a:ext uri="{FF2B5EF4-FFF2-40B4-BE49-F238E27FC236}">
                <a16:creationId xmlns:a16="http://schemas.microsoft.com/office/drawing/2014/main" id="{29391CBB-358D-7402-75E7-0F7F10E44396}"/>
              </a:ext>
            </a:extLst>
          </p:cNvPr>
          <p:cNvSpPr>
            <a:spLocks noGrp="1"/>
          </p:cNvSpPr>
          <p:nvPr>
            <p:ph idx="1"/>
          </p:nvPr>
        </p:nvSpPr>
        <p:spPr>
          <a:xfrm>
            <a:off x="1126843" y="2798640"/>
            <a:ext cx="9336158" cy="3692180"/>
          </a:xfrm>
        </p:spPr>
        <p:txBody>
          <a:bodyPr/>
          <a:lstStyle/>
          <a:p>
            <a:r>
              <a:rPr lang="en-CA" sz="2000" kern="0" dirty="0">
                <a:effectLst/>
                <a:latin typeface="Aptos" panose="020B0004020202020204" pitchFamily="34" charset="0"/>
                <a:ea typeface="Times New Roman" panose="02020603050405020304" pitchFamily="18" charset="0"/>
              </a:rPr>
              <a:t>The </a:t>
            </a:r>
            <a:r>
              <a:rPr lang="en-CA" sz="2000" i="1" kern="0" dirty="0">
                <a:effectLst/>
                <a:latin typeface="Aptos" panose="020B0004020202020204" pitchFamily="34" charset="0"/>
                <a:ea typeface="Times New Roman" panose="02020603050405020304" pitchFamily="18" charset="0"/>
              </a:rPr>
              <a:t>ACA</a:t>
            </a:r>
            <a:r>
              <a:rPr lang="en-CA" sz="2000" kern="0" dirty="0">
                <a:effectLst/>
                <a:latin typeface="Aptos" panose="020B0004020202020204" pitchFamily="34" charset="0"/>
                <a:ea typeface="Times New Roman" panose="02020603050405020304" pitchFamily="18" charset="0"/>
              </a:rPr>
              <a:t> does not contain a non-derogation clause stating that nothing in the legislation affects Aboriginal or treaty rights. </a:t>
            </a:r>
          </a:p>
          <a:p>
            <a:r>
              <a:rPr lang="en-CA" sz="2000" kern="0" dirty="0">
                <a:effectLst/>
                <a:latin typeface="Aptos" panose="020B0004020202020204" pitchFamily="34" charset="0"/>
                <a:ea typeface="Times New Roman" panose="02020603050405020304" pitchFamily="18" charset="0"/>
              </a:rPr>
              <a:t>It therefore infringes on First Nations ability to self-determine and self-govern in relation to accessibility issues and the rights of FNPWD.</a:t>
            </a:r>
          </a:p>
          <a:p>
            <a:r>
              <a:rPr lang="en-CA" sz="2000" kern="0" dirty="0">
                <a:effectLst/>
                <a:latin typeface="Aptos" panose="020B0004020202020204" pitchFamily="34" charset="0"/>
                <a:ea typeface="Times New Roman" panose="02020603050405020304" pitchFamily="18" charset="0"/>
              </a:rPr>
              <a:t>The legislation gives broad administration and enforcement powers to the Accessibility Commissioner, including the power to inspect First Nations at any time and the ability to levy significant fines. </a:t>
            </a:r>
          </a:p>
          <a:p>
            <a:r>
              <a:rPr lang="en-CA" sz="2000" kern="0" dirty="0">
                <a:effectLst/>
                <a:latin typeface="Aptos" panose="020B0004020202020204" pitchFamily="34" charset="0"/>
                <a:ea typeface="Times New Roman" panose="02020603050405020304" pitchFamily="18" charset="0"/>
              </a:rPr>
              <a:t>Further research is needed to determine the cost and capacity required to make a fully accessible First Nations </a:t>
            </a:r>
            <a:r>
              <a:rPr lang="en-CA" sz="2000" kern="0" dirty="0">
                <a:latin typeface="Aptos" panose="020B0004020202020204" pitchFamily="34" charset="0"/>
                <a:ea typeface="Times New Roman" panose="02020603050405020304" pitchFamily="18" charset="0"/>
              </a:rPr>
              <a:t>including meeting the needs of </a:t>
            </a:r>
            <a:r>
              <a:rPr lang="en-CA" sz="2000" kern="0" dirty="0">
                <a:effectLst/>
                <a:latin typeface="Aptos" panose="020B0004020202020204" pitchFamily="34" charset="0"/>
                <a:ea typeface="Times New Roman" panose="02020603050405020304" pitchFamily="18" charset="0"/>
              </a:rPr>
              <a:t>varying urban, rural, and remote First Nations. </a:t>
            </a:r>
          </a:p>
          <a:p>
            <a:endParaRPr lang="en-US" dirty="0"/>
          </a:p>
        </p:txBody>
      </p:sp>
    </p:spTree>
    <p:extLst>
      <p:ext uri="{BB962C8B-B14F-4D97-AF65-F5344CB8AC3E}">
        <p14:creationId xmlns:p14="http://schemas.microsoft.com/office/powerpoint/2010/main" val="374825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468C-DD3A-18F8-D5DB-B17C2E133079}"/>
              </a:ext>
            </a:extLst>
          </p:cNvPr>
          <p:cNvSpPr>
            <a:spLocks noGrp="1"/>
          </p:cNvSpPr>
          <p:nvPr>
            <p:ph type="title"/>
          </p:nvPr>
        </p:nvSpPr>
        <p:spPr>
          <a:xfrm>
            <a:off x="223521" y="1953521"/>
            <a:ext cx="11568854" cy="578675"/>
          </a:xfrm>
        </p:spPr>
        <p:txBody>
          <a:bodyPr/>
          <a:lstStyle/>
          <a:p>
            <a:r>
              <a:rPr lang="en-US" sz="3200" b="1" dirty="0">
                <a:latin typeface="Aptos" panose="020B0004020202020204" pitchFamily="34" charset="0"/>
              </a:rPr>
              <a:t>No Mechanisms to hold Government of Canada to Account</a:t>
            </a:r>
            <a:endParaRPr lang="en-US" sz="3200" dirty="0">
              <a:latin typeface="Aptos" panose="020B0004020202020204" pitchFamily="34" charset="0"/>
            </a:endParaRPr>
          </a:p>
        </p:txBody>
      </p:sp>
      <p:sp>
        <p:nvSpPr>
          <p:cNvPr id="3" name="Content Placeholder 2">
            <a:extLst>
              <a:ext uri="{FF2B5EF4-FFF2-40B4-BE49-F238E27FC236}">
                <a16:creationId xmlns:a16="http://schemas.microsoft.com/office/drawing/2014/main" id="{0830CB2A-51F3-985A-B210-8FF60C6B68F1}"/>
              </a:ext>
            </a:extLst>
          </p:cNvPr>
          <p:cNvSpPr>
            <a:spLocks noGrp="1"/>
          </p:cNvSpPr>
          <p:nvPr>
            <p:ph idx="1"/>
          </p:nvPr>
        </p:nvSpPr>
        <p:spPr>
          <a:xfrm>
            <a:off x="5492592" y="2641937"/>
            <a:ext cx="6042396" cy="3367735"/>
          </a:xfrm>
        </p:spPr>
        <p:txBody>
          <a:bodyPr/>
          <a:lstStyle/>
          <a:p>
            <a:r>
              <a:rPr lang="en-US" sz="1800" kern="100" dirty="0">
                <a:effectLst/>
                <a:latin typeface="Aptos" panose="020B0004020202020204" pitchFamily="34" charset="0"/>
                <a:ea typeface="Aptos" panose="020B0004020202020204" pitchFamily="34" charset="0"/>
                <a:cs typeface="Aptos" panose="020B0004020202020204" pitchFamily="34" charset="0"/>
              </a:rPr>
              <a:t>The ACA is about reducing barriers and increasing opportunities for people with disabilities</a:t>
            </a:r>
            <a:r>
              <a:rPr lang="en-US" sz="1800" kern="100" dirty="0">
                <a:latin typeface="Aptos" panose="020B0004020202020204" pitchFamily="34" charset="0"/>
                <a:ea typeface="Aptos" panose="020B0004020202020204" pitchFamily="34" charset="0"/>
                <a:cs typeface="Aptos" panose="020B0004020202020204" pitchFamily="34" charset="0"/>
              </a:rPr>
              <a:t>, but AFN found that d</a:t>
            </a:r>
            <a:r>
              <a:rPr lang="en-US" sz="1800" kern="100" dirty="0">
                <a:effectLst/>
                <a:latin typeface="Aptos" panose="020B0004020202020204" pitchFamily="34" charset="0"/>
                <a:ea typeface="Aptos" panose="020B0004020202020204" pitchFamily="34" charset="0"/>
                <a:cs typeface="Aptos" panose="020B0004020202020204" pitchFamily="34" charset="0"/>
              </a:rPr>
              <a:t>isability polices in Canada (including the ACA continue to create barriers to First Nations and the ACA)</a:t>
            </a:r>
          </a:p>
          <a:p>
            <a:r>
              <a:rPr lang="en-CA" sz="1800" kern="100" dirty="0">
                <a:solidFill>
                  <a:srgbClr val="000000"/>
                </a:solidFill>
                <a:latin typeface="Aptos" panose="020B0004020202020204" pitchFamily="34" charset="0"/>
                <a:ea typeface="Calibri" panose="020F0502020204030204" pitchFamily="34" charset="0"/>
              </a:rPr>
              <a:t>Instead of being fined by the ACA, how can First Nations hold the GoC to account for creating colonial barriers to accessibility experienced in First Nations. </a:t>
            </a:r>
            <a:endParaRPr lang="en-CA"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1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5" name="TextBox 4">
            <a:extLst>
              <a:ext uri="{FF2B5EF4-FFF2-40B4-BE49-F238E27FC236}">
                <a16:creationId xmlns:a16="http://schemas.microsoft.com/office/drawing/2014/main" id="{A03B5E62-4CBF-AAE9-8C7B-3152F154B206}"/>
              </a:ext>
            </a:extLst>
          </p:cNvPr>
          <p:cNvSpPr txBox="1"/>
          <p:nvPr/>
        </p:nvSpPr>
        <p:spPr>
          <a:xfrm>
            <a:off x="223521" y="2729652"/>
            <a:ext cx="4708050" cy="2585323"/>
          </a:xfrm>
          <a:prstGeom prst="rect">
            <a:avLst/>
          </a:prstGeom>
          <a:noFill/>
        </p:spPr>
        <p:txBody>
          <a:bodyPr wrap="square">
            <a:spAutoFit/>
          </a:bodyPr>
          <a:lstStyle/>
          <a:p>
            <a:pPr marL="285750" indent="-285750">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All federal disability polices continue to be fast tracked without meaningful resources for engagements with FNPWD</a:t>
            </a:r>
            <a:r>
              <a:rPr lang="en-US" sz="1800" kern="1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r>
              <a:rPr lang="en-US" sz="1800" kern="100" dirty="0">
                <a:effectLst/>
                <a:latin typeface="Aptos" panose="020B0004020202020204" pitchFamily="34" charset="0"/>
                <a:ea typeface="Aptos" panose="020B0004020202020204" pitchFamily="34" charset="0"/>
                <a:cs typeface="Aptos" panose="020B0004020202020204" pitchFamily="34" charset="0"/>
              </a:rPr>
              <a:t>and First Nations governments on several federal disability policies:  </a:t>
            </a:r>
          </a:p>
          <a:p>
            <a:r>
              <a:rPr lang="en-US" sz="1800" kern="100" dirty="0">
                <a:effectLst/>
                <a:latin typeface="Aptos" panose="020B0004020202020204" pitchFamily="34" charset="0"/>
                <a:ea typeface="Aptos" panose="020B0004020202020204" pitchFamily="34" charset="0"/>
                <a:cs typeface="Aptos" panose="020B0004020202020204" pitchFamily="34" charset="0"/>
              </a:rPr>
              <a:t> </a:t>
            </a:r>
          </a:p>
          <a:p>
            <a:pPr marL="342900" indent="-342900">
              <a:buAutoNum type="arabicParenR"/>
            </a:pPr>
            <a:r>
              <a:rPr lang="en-US" b="1" kern="100" dirty="0">
                <a:effectLst/>
                <a:latin typeface="Aptos" panose="020B0004020202020204" pitchFamily="34" charset="0"/>
                <a:ea typeface="Aptos" panose="020B0004020202020204" pitchFamily="34" charset="0"/>
                <a:cs typeface="Aptos" panose="020B0004020202020204" pitchFamily="34" charset="0"/>
              </a:rPr>
              <a:t>Canada Disability Tax Credit </a:t>
            </a:r>
          </a:p>
          <a:p>
            <a:pPr marL="342900" indent="-342900">
              <a:buAutoNum type="arabicParenR"/>
            </a:pPr>
            <a:r>
              <a:rPr lang="en-US" b="1" kern="100" dirty="0">
                <a:effectLst/>
                <a:latin typeface="Aptos" panose="020B0004020202020204" pitchFamily="34" charset="0"/>
                <a:ea typeface="Aptos" panose="020B0004020202020204" pitchFamily="34" charset="0"/>
                <a:cs typeface="Aptos" panose="020B0004020202020204" pitchFamily="34" charset="0"/>
              </a:rPr>
              <a:t>Canada Disability Benefit</a:t>
            </a:r>
            <a:r>
              <a:rPr lang="en-US" kern="100" dirty="0">
                <a:effectLst/>
                <a:latin typeface="Aptos" panose="020B0004020202020204" pitchFamily="34" charset="0"/>
                <a:ea typeface="Aptos" panose="020B0004020202020204" pitchFamily="34" charset="0"/>
                <a:cs typeface="Aptos" panose="020B0004020202020204" pitchFamily="34" charset="0"/>
              </a:rPr>
              <a:t>, among others. </a:t>
            </a:r>
          </a:p>
          <a:p>
            <a:endParaRPr lang="en-CA" kern="100" dirty="0">
              <a:solidFill>
                <a:srgbClr val="000000"/>
              </a:solidFill>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363412936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TotalTime>
  <Words>2149</Words>
  <Application>Microsoft Macintosh PowerPoint</Application>
  <PresentationFormat>Widescreen</PresentationFormat>
  <Paragraphs>142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Wingdings</vt:lpstr>
      <vt:lpstr>1_Custom Design</vt:lpstr>
      <vt:lpstr>PowerPoint Presentation</vt:lpstr>
      <vt:lpstr>Dialogue Session Overview:    </vt:lpstr>
      <vt:lpstr>The Accessible Canada Act and First Nations:    </vt:lpstr>
      <vt:lpstr>PowerPoint Presentation</vt:lpstr>
      <vt:lpstr>Barrier 1: Infrastructure Gap in First Nations</vt:lpstr>
      <vt:lpstr>Barrier 2: Misdiagnosis is Dire in First Nations</vt:lpstr>
      <vt:lpstr>Barrier 3: Lack of Disability Data in First Nations</vt:lpstr>
      <vt:lpstr>Barrier 4: Colonial Policy Infringing on First Nations Inherent and Treaty Rights</vt:lpstr>
      <vt:lpstr>No Mechanisms to hold Government of Canada to Account</vt:lpstr>
      <vt:lpstr>AFN 2025 Pre-Budget Submission for Accessibility Disability </vt:lpstr>
      <vt:lpstr>The United Nations Convention on the Rights of Persons with Disabilities – AFN’s Ongoing Advocacy  </vt:lpstr>
      <vt:lpstr>DR #09, Rejecting the Accessible Canada Act and Advancing Distinct First Nations Accessibility Legislation  </vt:lpstr>
      <vt:lpstr>DR #09, Rejecting the Accessible Canada Act and Advancing Distinct First Nations Accessibility Legislation </vt:lpstr>
      <vt:lpstr>DR #09, Rejecting the Accessible Canada Act and Advancing Distinct First Nations Accessibility Legislation </vt:lpstr>
      <vt:lpstr>Miigwetch!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16</cp:revision>
  <dcterms:created xsi:type="dcterms:W3CDTF">2024-07-08T15:38:23Z</dcterms:created>
  <dcterms:modified xsi:type="dcterms:W3CDTF">2024-11-29T16:57:39Z</dcterms:modified>
</cp:coreProperties>
</file>