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8"/>
  </p:notesMasterIdLst>
  <p:sldIdLst>
    <p:sldId id="256" r:id="rId2"/>
    <p:sldId id="258" r:id="rId3"/>
    <p:sldId id="421" r:id="rId4"/>
    <p:sldId id="402" r:id="rId5"/>
    <p:sldId id="418" r:id="rId6"/>
    <p:sldId id="317" r:id="rId7"/>
    <p:sldId id="318" r:id="rId8"/>
    <p:sldId id="384" r:id="rId9"/>
    <p:sldId id="259" r:id="rId10"/>
    <p:sldId id="388" r:id="rId11"/>
    <p:sldId id="257" r:id="rId12"/>
    <p:sldId id="414" r:id="rId13"/>
    <p:sldId id="419" r:id="rId14"/>
    <p:sldId id="420" r:id="rId15"/>
    <p:sldId id="288" r:id="rId16"/>
    <p:sldId id="300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6700"/>
    <a:srgbClr val="A3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290D47-90E3-024E-98C5-F4EA98276971}" v="30" dt="2025-02-14T02:12:30.4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15"/>
    <p:restoredTop sz="94610"/>
  </p:normalViewPr>
  <p:slideViewPr>
    <p:cSldViewPr snapToGrid="0">
      <p:cViewPr varScale="1">
        <p:scale>
          <a:sx n="84" d="100"/>
          <a:sy n="84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95C3F0-BCF5-4E6F-BDA4-66EFA6538B7D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2B34610-3156-4444-AF58-F43903AF0CFD}">
      <dgm:prSet/>
      <dgm:spPr/>
      <dgm:t>
        <a:bodyPr/>
        <a:lstStyle/>
        <a:p>
          <a:r>
            <a:rPr lang="en-CA"/>
            <a:t>The James Smith Cree Nation critical incident left 11 fatalities and 17 injured.</a:t>
          </a:r>
          <a:endParaRPr lang="en-US"/>
        </a:p>
      </dgm:t>
    </dgm:pt>
    <dgm:pt modelId="{33AA434D-76F4-4E27-8736-CB3A0CA23337}" type="parTrans" cxnId="{0C54CEA2-EFD5-41ED-8768-12368760403F}">
      <dgm:prSet/>
      <dgm:spPr/>
      <dgm:t>
        <a:bodyPr/>
        <a:lstStyle/>
        <a:p>
          <a:endParaRPr lang="en-US"/>
        </a:p>
      </dgm:t>
    </dgm:pt>
    <dgm:pt modelId="{805EF8DB-4BCF-4B56-A829-E3601AB6DF0B}" type="sibTrans" cxnId="{0C54CEA2-EFD5-41ED-8768-12368760403F}">
      <dgm:prSet/>
      <dgm:spPr/>
      <dgm:t>
        <a:bodyPr/>
        <a:lstStyle/>
        <a:p>
          <a:endParaRPr lang="en-US"/>
        </a:p>
      </dgm:t>
    </dgm:pt>
    <dgm:pt modelId="{AFB7940F-6E01-4E47-B8EF-A41F66325ABC}">
      <dgm:prSet/>
      <dgm:spPr/>
      <dgm:t>
        <a:bodyPr/>
        <a:lstStyle/>
        <a:p>
          <a:r>
            <a:rPr lang="en-CA"/>
            <a:t>RCMP investigators documented, examined, and processed 42 different crime scenes, buildings, and vehicles.</a:t>
          </a:r>
          <a:endParaRPr lang="en-US"/>
        </a:p>
      </dgm:t>
    </dgm:pt>
    <dgm:pt modelId="{D5157F57-4BFE-4D44-8D0C-9169229BCF51}" type="parTrans" cxnId="{2317E037-4E78-4B2E-8BAD-5675B7EE07BC}">
      <dgm:prSet/>
      <dgm:spPr/>
      <dgm:t>
        <a:bodyPr/>
        <a:lstStyle/>
        <a:p>
          <a:endParaRPr lang="en-US"/>
        </a:p>
      </dgm:t>
    </dgm:pt>
    <dgm:pt modelId="{2BDDADD0-EE36-4AA8-B327-28D6A947FB1C}" type="sibTrans" cxnId="{2317E037-4E78-4B2E-8BAD-5675B7EE07BC}">
      <dgm:prSet/>
      <dgm:spPr/>
      <dgm:t>
        <a:bodyPr/>
        <a:lstStyle/>
        <a:p>
          <a:endParaRPr lang="en-US"/>
        </a:p>
      </dgm:t>
    </dgm:pt>
    <dgm:pt modelId="{035C950A-CCA2-42E8-93D6-6957DCB9667E}">
      <dgm:prSet/>
      <dgm:spPr/>
      <dgm:t>
        <a:bodyPr/>
        <a:lstStyle/>
        <a:p>
          <a:r>
            <a:rPr lang="en-CA" dirty="0"/>
            <a:t>Over 1250 investigated tasks were identified.</a:t>
          </a:r>
          <a:endParaRPr lang="en-US" dirty="0"/>
        </a:p>
      </dgm:t>
    </dgm:pt>
    <dgm:pt modelId="{70176EA3-120E-4905-8919-D2846D962C9C}" type="parTrans" cxnId="{9E3D80A2-1CAA-41E3-90C1-36C9EF9A1C73}">
      <dgm:prSet/>
      <dgm:spPr/>
      <dgm:t>
        <a:bodyPr/>
        <a:lstStyle/>
        <a:p>
          <a:endParaRPr lang="en-US"/>
        </a:p>
      </dgm:t>
    </dgm:pt>
    <dgm:pt modelId="{156D2099-A997-4E3B-883F-9303C768F755}" type="sibTrans" cxnId="{9E3D80A2-1CAA-41E3-90C1-36C9EF9A1C73}">
      <dgm:prSet/>
      <dgm:spPr/>
      <dgm:t>
        <a:bodyPr/>
        <a:lstStyle/>
        <a:p>
          <a:endParaRPr lang="en-US"/>
        </a:p>
      </dgm:t>
    </dgm:pt>
    <dgm:pt modelId="{42D99E61-DFE7-409B-824A-8361DF373351}">
      <dgm:prSet/>
      <dgm:spPr/>
      <dgm:t>
        <a:bodyPr/>
        <a:lstStyle/>
        <a:p>
          <a:r>
            <a:rPr lang="en-US" dirty="0"/>
            <a:t>697 exhibits were seized during the course of crime scenes processing </a:t>
          </a:r>
        </a:p>
      </dgm:t>
    </dgm:pt>
    <dgm:pt modelId="{E4B9CEA4-4679-4A1F-9DA0-524A97ED3BA1}" type="parTrans" cxnId="{7C69490F-29E3-478B-8BA2-6DACBD6F4D63}">
      <dgm:prSet/>
      <dgm:spPr/>
      <dgm:t>
        <a:bodyPr/>
        <a:lstStyle/>
        <a:p>
          <a:endParaRPr lang="en-US"/>
        </a:p>
      </dgm:t>
    </dgm:pt>
    <dgm:pt modelId="{DE5D94E2-620E-47DA-9B1F-E93B215857F2}" type="sibTrans" cxnId="{7C69490F-29E3-478B-8BA2-6DACBD6F4D63}">
      <dgm:prSet/>
      <dgm:spPr/>
      <dgm:t>
        <a:bodyPr/>
        <a:lstStyle/>
        <a:p>
          <a:endParaRPr lang="en-US"/>
        </a:p>
      </dgm:t>
    </dgm:pt>
    <dgm:pt modelId="{B7A1AEBD-8C16-4877-BABE-661D41ADF575}">
      <dgm:prSet/>
      <dgm:spPr/>
      <dgm:t>
        <a:bodyPr/>
        <a:lstStyle/>
        <a:p>
          <a:r>
            <a:rPr lang="en-US" dirty="0"/>
            <a:t>257 witness interviews completed by investigators and RCMP </a:t>
          </a:r>
          <a:r>
            <a:rPr lang="en-US" dirty="0" err="1"/>
            <a:t>Behavioural</a:t>
          </a:r>
          <a:r>
            <a:rPr lang="en-US" dirty="0"/>
            <a:t> Sciences branch experts. </a:t>
          </a:r>
        </a:p>
      </dgm:t>
    </dgm:pt>
    <dgm:pt modelId="{672EA8B5-9969-41A5-9D84-2726B52A537E}" type="parTrans" cxnId="{5EE855C8-C53A-479B-B455-7BB446FCA9E1}">
      <dgm:prSet/>
      <dgm:spPr/>
      <dgm:t>
        <a:bodyPr/>
        <a:lstStyle/>
        <a:p>
          <a:endParaRPr lang="en-US"/>
        </a:p>
      </dgm:t>
    </dgm:pt>
    <dgm:pt modelId="{978BFB36-F471-4A5F-AC67-7F280776BB61}" type="sibTrans" cxnId="{5EE855C8-C53A-479B-B455-7BB446FCA9E1}">
      <dgm:prSet/>
      <dgm:spPr/>
      <dgm:t>
        <a:bodyPr/>
        <a:lstStyle/>
        <a:p>
          <a:endParaRPr lang="en-US"/>
        </a:p>
      </dgm:t>
    </dgm:pt>
    <dgm:pt modelId="{924B9B35-473E-2F49-B6E7-B52F52DE6207}">
      <dgm:prSet/>
      <dgm:spPr/>
      <dgm:t>
        <a:bodyPr/>
        <a:lstStyle/>
        <a:p>
          <a:r>
            <a:rPr lang="en-CA" dirty="0"/>
            <a:t>Inquests</a:t>
          </a:r>
          <a:r>
            <a:rPr lang="en-CA" baseline="0" dirty="0"/>
            <a:t> completed in January 2023.</a:t>
          </a:r>
          <a:endParaRPr lang="en-CA" dirty="0"/>
        </a:p>
      </dgm:t>
    </dgm:pt>
    <dgm:pt modelId="{F3A428A7-96A8-DB4A-953E-B7CA21714124}" type="parTrans" cxnId="{DB8BB9C4-CF97-AB42-97A6-89E438DB441A}">
      <dgm:prSet/>
      <dgm:spPr/>
      <dgm:t>
        <a:bodyPr/>
        <a:lstStyle/>
        <a:p>
          <a:endParaRPr lang="en-US"/>
        </a:p>
      </dgm:t>
    </dgm:pt>
    <dgm:pt modelId="{85C01B46-F7B2-E644-91DB-2B048A4F46BB}" type="sibTrans" cxnId="{DB8BB9C4-CF97-AB42-97A6-89E438DB441A}">
      <dgm:prSet/>
      <dgm:spPr/>
      <dgm:t>
        <a:bodyPr/>
        <a:lstStyle/>
        <a:p>
          <a:endParaRPr lang="en-US"/>
        </a:p>
      </dgm:t>
    </dgm:pt>
    <dgm:pt modelId="{41F4E39C-19DB-7144-BA0A-AFDF4AF38FC2}" type="pres">
      <dgm:prSet presAssocID="{0695C3F0-BCF5-4E6F-BDA4-66EFA6538B7D}" presName="vert0" presStyleCnt="0">
        <dgm:presLayoutVars>
          <dgm:dir/>
          <dgm:animOne val="branch"/>
          <dgm:animLvl val="lvl"/>
        </dgm:presLayoutVars>
      </dgm:prSet>
      <dgm:spPr/>
    </dgm:pt>
    <dgm:pt modelId="{CF01A17A-0EB5-474F-81C9-22BD6EFE20E2}" type="pres">
      <dgm:prSet presAssocID="{92B34610-3156-4444-AF58-F43903AF0CFD}" presName="thickLine" presStyleLbl="alignNode1" presStyleIdx="0" presStyleCnt="6"/>
      <dgm:spPr/>
    </dgm:pt>
    <dgm:pt modelId="{DFA5B14F-326A-7141-8D5B-20A35CA8C41C}" type="pres">
      <dgm:prSet presAssocID="{92B34610-3156-4444-AF58-F43903AF0CFD}" presName="horz1" presStyleCnt="0"/>
      <dgm:spPr/>
    </dgm:pt>
    <dgm:pt modelId="{515416C2-FF92-A64D-A583-27D2D9ED2529}" type="pres">
      <dgm:prSet presAssocID="{92B34610-3156-4444-AF58-F43903AF0CFD}" presName="tx1" presStyleLbl="revTx" presStyleIdx="0" presStyleCnt="6"/>
      <dgm:spPr/>
    </dgm:pt>
    <dgm:pt modelId="{C11CC218-E93B-A14A-9CDF-17E53F9282F7}" type="pres">
      <dgm:prSet presAssocID="{92B34610-3156-4444-AF58-F43903AF0CFD}" presName="vert1" presStyleCnt="0"/>
      <dgm:spPr/>
    </dgm:pt>
    <dgm:pt modelId="{FA110F6A-EE47-F440-A0DF-41F9EF2AC155}" type="pres">
      <dgm:prSet presAssocID="{AFB7940F-6E01-4E47-B8EF-A41F66325ABC}" presName="thickLine" presStyleLbl="alignNode1" presStyleIdx="1" presStyleCnt="6"/>
      <dgm:spPr/>
    </dgm:pt>
    <dgm:pt modelId="{B294C6A1-FC10-C64F-8DE1-BDEA8800BAEF}" type="pres">
      <dgm:prSet presAssocID="{AFB7940F-6E01-4E47-B8EF-A41F66325ABC}" presName="horz1" presStyleCnt="0"/>
      <dgm:spPr/>
    </dgm:pt>
    <dgm:pt modelId="{C6E734BE-2F5D-7E41-AD38-62182B9F5511}" type="pres">
      <dgm:prSet presAssocID="{AFB7940F-6E01-4E47-B8EF-A41F66325ABC}" presName="tx1" presStyleLbl="revTx" presStyleIdx="1" presStyleCnt="6"/>
      <dgm:spPr/>
    </dgm:pt>
    <dgm:pt modelId="{ECD6F178-701B-0F43-8881-D9603CB42C02}" type="pres">
      <dgm:prSet presAssocID="{AFB7940F-6E01-4E47-B8EF-A41F66325ABC}" presName="vert1" presStyleCnt="0"/>
      <dgm:spPr/>
    </dgm:pt>
    <dgm:pt modelId="{D0F01C3E-F3E1-5341-AD5D-D417A9B670FA}" type="pres">
      <dgm:prSet presAssocID="{035C950A-CCA2-42E8-93D6-6957DCB9667E}" presName="thickLine" presStyleLbl="alignNode1" presStyleIdx="2" presStyleCnt="6"/>
      <dgm:spPr/>
    </dgm:pt>
    <dgm:pt modelId="{BE8EE1E8-C62F-6647-A5A7-1BC5E708BA79}" type="pres">
      <dgm:prSet presAssocID="{035C950A-CCA2-42E8-93D6-6957DCB9667E}" presName="horz1" presStyleCnt="0"/>
      <dgm:spPr/>
    </dgm:pt>
    <dgm:pt modelId="{6294496C-DE59-2448-AE48-8F454BEFB568}" type="pres">
      <dgm:prSet presAssocID="{035C950A-CCA2-42E8-93D6-6957DCB9667E}" presName="tx1" presStyleLbl="revTx" presStyleIdx="2" presStyleCnt="6"/>
      <dgm:spPr/>
    </dgm:pt>
    <dgm:pt modelId="{66A26602-6895-1C49-9E28-7EB8A4283F49}" type="pres">
      <dgm:prSet presAssocID="{035C950A-CCA2-42E8-93D6-6957DCB9667E}" presName="vert1" presStyleCnt="0"/>
      <dgm:spPr/>
    </dgm:pt>
    <dgm:pt modelId="{D6A00ADD-F7C0-4543-9813-589582569DB6}" type="pres">
      <dgm:prSet presAssocID="{42D99E61-DFE7-409B-824A-8361DF373351}" presName="thickLine" presStyleLbl="alignNode1" presStyleIdx="3" presStyleCnt="6"/>
      <dgm:spPr/>
    </dgm:pt>
    <dgm:pt modelId="{BF675C2C-9113-8847-BDF6-F20FBA7F577D}" type="pres">
      <dgm:prSet presAssocID="{42D99E61-DFE7-409B-824A-8361DF373351}" presName="horz1" presStyleCnt="0"/>
      <dgm:spPr/>
    </dgm:pt>
    <dgm:pt modelId="{9F55723F-D24F-724E-A40F-3F1A518354BC}" type="pres">
      <dgm:prSet presAssocID="{42D99E61-DFE7-409B-824A-8361DF373351}" presName="tx1" presStyleLbl="revTx" presStyleIdx="3" presStyleCnt="6"/>
      <dgm:spPr/>
    </dgm:pt>
    <dgm:pt modelId="{70BFC701-4DA3-7A48-9DB7-01E914AD2CF9}" type="pres">
      <dgm:prSet presAssocID="{42D99E61-DFE7-409B-824A-8361DF373351}" presName="vert1" presStyleCnt="0"/>
      <dgm:spPr/>
    </dgm:pt>
    <dgm:pt modelId="{919163FC-DFEC-9040-85D3-B65899D8AD75}" type="pres">
      <dgm:prSet presAssocID="{B7A1AEBD-8C16-4877-BABE-661D41ADF575}" presName="thickLine" presStyleLbl="alignNode1" presStyleIdx="4" presStyleCnt="6"/>
      <dgm:spPr/>
    </dgm:pt>
    <dgm:pt modelId="{E9B24A3B-0BA8-3E42-AAD6-15D9FBAB3816}" type="pres">
      <dgm:prSet presAssocID="{B7A1AEBD-8C16-4877-BABE-661D41ADF575}" presName="horz1" presStyleCnt="0"/>
      <dgm:spPr/>
    </dgm:pt>
    <dgm:pt modelId="{E364A0D0-6428-1746-824B-9F6DF4357EF3}" type="pres">
      <dgm:prSet presAssocID="{B7A1AEBD-8C16-4877-BABE-661D41ADF575}" presName="tx1" presStyleLbl="revTx" presStyleIdx="4" presStyleCnt="6"/>
      <dgm:spPr/>
    </dgm:pt>
    <dgm:pt modelId="{4F0F7BF7-B5FD-5347-A2CB-79070905CCDC}" type="pres">
      <dgm:prSet presAssocID="{B7A1AEBD-8C16-4877-BABE-661D41ADF575}" presName="vert1" presStyleCnt="0"/>
      <dgm:spPr/>
    </dgm:pt>
    <dgm:pt modelId="{76481021-C4B7-3D44-A257-B122C21A0E13}" type="pres">
      <dgm:prSet presAssocID="{924B9B35-473E-2F49-B6E7-B52F52DE6207}" presName="thickLine" presStyleLbl="alignNode1" presStyleIdx="5" presStyleCnt="6"/>
      <dgm:spPr/>
    </dgm:pt>
    <dgm:pt modelId="{5BE6E5FD-BE68-7341-9695-491D2BFFDA55}" type="pres">
      <dgm:prSet presAssocID="{924B9B35-473E-2F49-B6E7-B52F52DE6207}" presName="horz1" presStyleCnt="0"/>
      <dgm:spPr/>
    </dgm:pt>
    <dgm:pt modelId="{7E96A955-EFA5-784B-9369-71D55175FFE3}" type="pres">
      <dgm:prSet presAssocID="{924B9B35-473E-2F49-B6E7-B52F52DE6207}" presName="tx1" presStyleLbl="revTx" presStyleIdx="5" presStyleCnt="6"/>
      <dgm:spPr/>
    </dgm:pt>
    <dgm:pt modelId="{F6F9A6F6-B8D8-684B-BA6E-AECC6D120519}" type="pres">
      <dgm:prSet presAssocID="{924B9B35-473E-2F49-B6E7-B52F52DE6207}" presName="vert1" presStyleCnt="0"/>
      <dgm:spPr/>
    </dgm:pt>
  </dgm:ptLst>
  <dgm:cxnLst>
    <dgm:cxn modelId="{F4E0800C-CC0A-A74B-A2BA-9E96FDCE3BC6}" type="presOf" srcId="{B7A1AEBD-8C16-4877-BABE-661D41ADF575}" destId="{E364A0D0-6428-1746-824B-9F6DF4357EF3}" srcOrd="0" destOrd="0" presId="urn:microsoft.com/office/officeart/2008/layout/LinedList"/>
    <dgm:cxn modelId="{7C69490F-29E3-478B-8BA2-6DACBD6F4D63}" srcId="{0695C3F0-BCF5-4E6F-BDA4-66EFA6538B7D}" destId="{42D99E61-DFE7-409B-824A-8361DF373351}" srcOrd="3" destOrd="0" parTransId="{E4B9CEA4-4679-4A1F-9DA0-524A97ED3BA1}" sibTransId="{DE5D94E2-620E-47DA-9B1F-E93B215857F2}"/>
    <dgm:cxn modelId="{0FC4F614-3940-3D48-9BFB-47EE4DE8A393}" type="presOf" srcId="{0695C3F0-BCF5-4E6F-BDA4-66EFA6538B7D}" destId="{41F4E39C-19DB-7144-BA0A-AFDF4AF38FC2}" srcOrd="0" destOrd="0" presId="urn:microsoft.com/office/officeart/2008/layout/LinedList"/>
    <dgm:cxn modelId="{C437BA17-4C91-864E-BF31-626BAC585258}" type="presOf" srcId="{92B34610-3156-4444-AF58-F43903AF0CFD}" destId="{515416C2-FF92-A64D-A583-27D2D9ED2529}" srcOrd="0" destOrd="0" presId="urn:microsoft.com/office/officeart/2008/layout/LinedList"/>
    <dgm:cxn modelId="{2317E037-4E78-4B2E-8BAD-5675B7EE07BC}" srcId="{0695C3F0-BCF5-4E6F-BDA4-66EFA6538B7D}" destId="{AFB7940F-6E01-4E47-B8EF-A41F66325ABC}" srcOrd="1" destOrd="0" parTransId="{D5157F57-4BFE-4D44-8D0C-9169229BCF51}" sibTransId="{2BDDADD0-EE36-4AA8-B327-28D6A947FB1C}"/>
    <dgm:cxn modelId="{ACFDD779-A8F7-D041-9705-D964ECEF42E8}" type="presOf" srcId="{924B9B35-473E-2F49-B6E7-B52F52DE6207}" destId="{7E96A955-EFA5-784B-9369-71D55175FFE3}" srcOrd="0" destOrd="0" presId="urn:microsoft.com/office/officeart/2008/layout/LinedList"/>
    <dgm:cxn modelId="{0A6B6380-BE74-1A48-8108-5C5CEDE9D9D5}" type="presOf" srcId="{035C950A-CCA2-42E8-93D6-6957DCB9667E}" destId="{6294496C-DE59-2448-AE48-8F454BEFB568}" srcOrd="0" destOrd="0" presId="urn:microsoft.com/office/officeart/2008/layout/LinedList"/>
    <dgm:cxn modelId="{0CE07590-F861-CF4B-93DA-0EEF53AE9C6D}" type="presOf" srcId="{42D99E61-DFE7-409B-824A-8361DF373351}" destId="{9F55723F-D24F-724E-A40F-3F1A518354BC}" srcOrd="0" destOrd="0" presId="urn:microsoft.com/office/officeart/2008/layout/LinedList"/>
    <dgm:cxn modelId="{9E3D80A2-1CAA-41E3-90C1-36C9EF9A1C73}" srcId="{0695C3F0-BCF5-4E6F-BDA4-66EFA6538B7D}" destId="{035C950A-CCA2-42E8-93D6-6957DCB9667E}" srcOrd="2" destOrd="0" parTransId="{70176EA3-120E-4905-8919-D2846D962C9C}" sibTransId="{156D2099-A997-4E3B-883F-9303C768F755}"/>
    <dgm:cxn modelId="{0C54CEA2-EFD5-41ED-8768-12368760403F}" srcId="{0695C3F0-BCF5-4E6F-BDA4-66EFA6538B7D}" destId="{92B34610-3156-4444-AF58-F43903AF0CFD}" srcOrd="0" destOrd="0" parTransId="{33AA434D-76F4-4E27-8736-CB3A0CA23337}" sibTransId="{805EF8DB-4BCF-4B56-A829-E3601AB6DF0B}"/>
    <dgm:cxn modelId="{DB8BB9C4-CF97-AB42-97A6-89E438DB441A}" srcId="{0695C3F0-BCF5-4E6F-BDA4-66EFA6538B7D}" destId="{924B9B35-473E-2F49-B6E7-B52F52DE6207}" srcOrd="5" destOrd="0" parTransId="{F3A428A7-96A8-DB4A-953E-B7CA21714124}" sibTransId="{85C01B46-F7B2-E644-91DB-2B048A4F46BB}"/>
    <dgm:cxn modelId="{5EE855C8-C53A-479B-B455-7BB446FCA9E1}" srcId="{0695C3F0-BCF5-4E6F-BDA4-66EFA6538B7D}" destId="{B7A1AEBD-8C16-4877-BABE-661D41ADF575}" srcOrd="4" destOrd="0" parTransId="{672EA8B5-9969-41A5-9D84-2726B52A537E}" sibTransId="{978BFB36-F471-4A5F-AC67-7F280776BB61}"/>
    <dgm:cxn modelId="{E866A2F7-BDD3-2747-B8C6-15E65530124B}" type="presOf" srcId="{AFB7940F-6E01-4E47-B8EF-A41F66325ABC}" destId="{C6E734BE-2F5D-7E41-AD38-62182B9F5511}" srcOrd="0" destOrd="0" presId="urn:microsoft.com/office/officeart/2008/layout/LinedList"/>
    <dgm:cxn modelId="{1BF77DEE-FF67-F142-B2DC-0EF432D4FAB5}" type="presParOf" srcId="{41F4E39C-19DB-7144-BA0A-AFDF4AF38FC2}" destId="{CF01A17A-0EB5-474F-81C9-22BD6EFE20E2}" srcOrd="0" destOrd="0" presId="urn:microsoft.com/office/officeart/2008/layout/LinedList"/>
    <dgm:cxn modelId="{5EC42387-7F6D-444B-A57E-E50CFF111900}" type="presParOf" srcId="{41F4E39C-19DB-7144-BA0A-AFDF4AF38FC2}" destId="{DFA5B14F-326A-7141-8D5B-20A35CA8C41C}" srcOrd="1" destOrd="0" presId="urn:microsoft.com/office/officeart/2008/layout/LinedList"/>
    <dgm:cxn modelId="{25C28428-5538-D44E-9CAC-AE208184A03E}" type="presParOf" srcId="{DFA5B14F-326A-7141-8D5B-20A35CA8C41C}" destId="{515416C2-FF92-A64D-A583-27D2D9ED2529}" srcOrd="0" destOrd="0" presId="urn:microsoft.com/office/officeart/2008/layout/LinedList"/>
    <dgm:cxn modelId="{D77E6219-BE72-CC46-81A2-C3641F84DD8C}" type="presParOf" srcId="{DFA5B14F-326A-7141-8D5B-20A35CA8C41C}" destId="{C11CC218-E93B-A14A-9CDF-17E53F9282F7}" srcOrd="1" destOrd="0" presId="urn:microsoft.com/office/officeart/2008/layout/LinedList"/>
    <dgm:cxn modelId="{6EE1E773-5D26-4942-B031-F9288D74D54E}" type="presParOf" srcId="{41F4E39C-19DB-7144-BA0A-AFDF4AF38FC2}" destId="{FA110F6A-EE47-F440-A0DF-41F9EF2AC155}" srcOrd="2" destOrd="0" presId="urn:microsoft.com/office/officeart/2008/layout/LinedList"/>
    <dgm:cxn modelId="{EED31042-AE81-8740-8B87-5FEBB1031BC6}" type="presParOf" srcId="{41F4E39C-19DB-7144-BA0A-AFDF4AF38FC2}" destId="{B294C6A1-FC10-C64F-8DE1-BDEA8800BAEF}" srcOrd="3" destOrd="0" presId="urn:microsoft.com/office/officeart/2008/layout/LinedList"/>
    <dgm:cxn modelId="{03BCC037-8BF2-184E-8D31-730DA3937B8B}" type="presParOf" srcId="{B294C6A1-FC10-C64F-8DE1-BDEA8800BAEF}" destId="{C6E734BE-2F5D-7E41-AD38-62182B9F5511}" srcOrd="0" destOrd="0" presId="urn:microsoft.com/office/officeart/2008/layout/LinedList"/>
    <dgm:cxn modelId="{7A016275-7982-FA43-8D22-38AA155E3B33}" type="presParOf" srcId="{B294C6A1-FC10-C64F-8DE1-BDEA8800BAEF}" destId="{ECD6F178-701B-0F43-8881-D9603CB42C02}" srcOrd="1" destOrd="0" presId="urn:microsoft.com/office/officeart/2008/layout/LinedList"/>
    <dgm:cxn modelId="{BCDEED17-1D7A-9246-BEE6-E1BA3DF80956}" type="presParOf" srcId="{41F4E39C-19DB-7144-BA0A-AFDF4AF38FC2}" destId="{D0F01C3E-F3E1-5341-AD5D-D417A9B670FA}" srcOrd="4" destOrd="0" presId="urn:microsoft.com/office/officeart/2008/layout/LinedList"/>
    <dgm:cxn modelId="{CD4B8633-026F-FE4C-9CC3-D2FC1F294F5E}" type="presParOf" srcId="{41F4E39C-19DB-7144-BA0A-AFDF4AF38FC2}" destId="{BE8EE1E8-C62F-6647-A5A7-1BC5E708BA79}" srcOrd="5" destOrd="0" presId="urn:microsoft.com/office/officeart/2008/layout/LinedList"/>
    <dgm:cxn modelId="{77504A94-4BA1-0540-8955-CD513F635AA2}" type="presParOf" srcId="{BE8EE1E8-C62F-6647-A5A7-1BC5E708BA79}" destId="{6294496C-DE59-2448-AE48-8F454BEFB568}" srcOrd="0" destOrd="0" presId="urn:microsoft.com/office/officeart/2008/layout/LinedList"/>
    <dgm:cxn modelId="{B9D67EF0-5D80-EF40-8AF6-B917FB8AC0C2}" type="presParOf" srcId="{BE8EE1E8-C62F-6647-A5A7-1BC5E708BA79}" destId="{66A26602-6895-1C49-9E28-7EB8A4283F49}" srcOrd="1" destOrd="0" presId="urn:microsoft.com/office/officeart/2008/layout/LinedList"/>
    <dgm:cxn modelId="{45FFD814-9F91-FD45-BD75-DF358232061C}" type="presParOf" srcId="{41F4E39C-19DB-7144-BA0A-AFDF4AF38FC2}" destId="{D6A00ADD-F7C0-4543-9813-589582569DB6}" srcOrd="6" destOrd="0" presId="urn:microsoft.com/office/officeart/2008/layout/LinedList"/>
    <dgm:cxn modelId="{87731C45-E3B2-F94D-81B4-9236216FC1FC}" type="presParOf" srcId="{41F4E39C-19DB-7144-BA0A-AFDF4AF38FC2}" destId="{BF675C2C-9113-8847-BDF6-F20FBA7F577D}" srcOrd="7" destOrd="0" presId="urn:microsoft.com/office/officeart/2008/layout/LinedList"/>
    <dgm:cxn modelId="{2CD7187D-13D9-5049-A44C-98B4040FEC2F}" type="presParOf" srcId="{BF675C2C-9113-8847-BDF6-F20FBA7F577D}" destId="{9F55723F-D24F-724E-A40F-3F1A518354BC}" srcOrd="0" destOrd="0" presId="urn:microsoft.com/office/officeart/2008/layout/LinedList"/>
    <dgm:cxn modelId="{1C11E19C-2D72-6649-9D25-5FAB9F156AD8}" type="presParOf" srcId="{BF675C2C-9113-8847-BDF6-F20FBA7F577D}" destId="{70BFC701-4DA3-7A48-9DB7-01E914AD2CF9}" srcOrd="1" destOrd="0" presId="urn:microsoft.com/office/officeart/2008/layout/LinedList"/>
    <dgm:cxn modelId="{9FC0D93C-BC76-D644-9105-63E75E5C02CD}" type="presParOf" srcId="{41F4E39C-19DB-7144-BA0A-AFDF4AF38FC2}" destId="{919163FC-DFEC-9040-85D3-B65899D8AD75}" srcOrd="8" destOrd="0" presId="urn:microsoft.com/office/officeart/2008/layout/LinedList"/>
    <dgm:cxn modelId="{A7037774-E801-F64A-B928-D7BCF8960310}" type="presParOf" srcId="{41F4E39C-19DB-7144-BA0A-AFDF4AF38FC2}" destId="{E9B24A3B-0BA8-3E42-AAD6-15D9FBAB3816}" srcOrd="9" destOrd="0" presId="urn:microsoft.com/office/officeart/2008/layout/LinedList"/>
    <dgm:cxn modelId="{58FCB8D7-9B75-674B-9FB7-A614DE1EB39E}" type="presParOf" srcId="{E9B24A3B-0BA8-3E42-AAD6-15D9FBAB3816}" destId="{E364A0D0-6428-1746-824B-9F6DF4357EF3}" srcOrd="0" destOrd="0" presId="urn:microsoft.com/office/officeart/2008/layout/LinedList"/>
    <dgm:cxn modelId="{85641F4B-EA1C-CA47-8C6A-8A22FEA60E5F}" type="presParOf" srcId="{E9B24A3B-0BA8-3E42-AAD6-15D9FBAB3816}" destId="{4F0F7BF7-B5FD-5347-A2CB-79070905CCDC}" srcOrd="1" destOrd="0" presId="urn:microsoft.com/office/officeart/2008/layout/LinedList"/>
    <dgm:cxn modelId="{82ADEF3E-FA9C-3E4A-A52E-2457859EF8CC}" type="presParOf" srcId="{41F4E39C-19DB-7144-BA0A-AFDF4AF38FC2}" destId="{76481021-C4B7-3D44-A257-B122C21A0E13}" srcOrd="10" destOrd="0" presId="urn:microsoft.com/office/officeart/2008/layout/LinedList"/>
    <dgm:cxn modelId="{505087BF-9958-F64C-80AE-BD34EA97FBBB}" type="presParOf" srcId="{41F4E39C-19DB-7144-BA0A-AFDF4AF38FC2}" destId="{5BE6E5FD-BE68-7341-9695-491D2BFFDA55}" srcOrd="11" destOrd="0" presId="urn:microsoft.com/office/officeart/2008/layout/LinedList"/>
    <dgm:cxn modelId="{CA6FEFF3-22AA-3D4B-925C-728396762899}" type="presParOf" srcId="{5BE6E5FD-BE68-7341-9695-491D2BFFDA55}" destId="{7E96A955-EFA5-784B-9369-71D55175FFE3}" srcOrd="0" destOrd="0" presId="urn:microsoft.com/office/officeart/2008/layout/LinedList"/>
    <dgm:cxn modelId="{D7E51DD9-DCDD-EF43-BD96-7900DE105940}" type="presParOf" srcId="{5BE6E5FD-BE68-7341-9695-491D2BFFDA55}" destId="{F6F9A6F6-B8D8-684B-BA6E-AECC6D12051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4950C29-AD86-4A5E-8D90-27E22253267E}" type="doc">
      <dgm:prSet loTypeId="urn:microsoft.com/office/officeart/2005/8/layout/radial3" loCatId="cycle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CA"/>
        </a:p>
      </dgm:t>
    </dgm:pt>
    <dgm:pt modelId="{BAB766D7-FC51-4859-A2F9-3040CDA8CCA4}">
      <dgm:prSet phldrT="[Text]"/>
      <dgm:spPr/>
      <dgm:t>
        <a:bodyPr/>
        <a:lstStyle/>
        <a:p>
          <a:pPr rtl="0"/>
          <a:r>
            <a:rPr lang="en-US"/>
            <a:t>Surveys</a:t>
          </a:r>
          <a:r>
            <a:rPr lang="en-US">
              <a:latin typeface="Calibri Light" panose="020F0302020204030204"/>
            </a:rPr>
            <a:t> Gathering Voices </a:t>
          </a:r>
          <a:endParaRPr lang="en-CA"/>
        </a:p>
      </dgm:t>
    </dgm:pt>
    <dgm:pt modelId="{38CE6286-D04A-4FD7-99AA-81F6C61B862C}" type="parTrans" cxnId="{F703FA6E-2A9F-40BC-A5A5-12E01EE4BA39}">
      <dgm:prSet/>
      <dgm:spPr/>
      <dgm:t>
        <a:bodyPr/>
        <a:lstStyle/>
        <a:p>
          <a:endParaRPr lang="en-CA"/>
        </a:p>
      </dgm:t>
    </dgm:pt>
    <dgm:pt modelId="{A3FFE8A1-B7E1-414F-B863-2AED15ED0A4C}" type="sibTrans" cxnId="{F703FA6E-2A9F-40BC-A5A5-12E01EE4BA39}">
      <dgm:prSet/>
      <dgm:spPr/>
      <dgm:t>
        <a:bodyPr/>
        <a:lstStyle/>
        <a:p>
          <a:endParaRPr lang="en-CA"/>
        </a:p>
      </dgm:t>
    </dgm:pt>
    <dgm:pt modelId="{76D81EF7-CBB6-439D-AE5D-98E30ECC6020}">
      <dgm:prSet phldrT="[Text]"/>
      <dgm:spPr/>
      <dgm:t>
        <a:bodyPr/>
        <a:lstStyle/>
        <a:p>
          <a:r>
            <a:rPr lang="en-US"/>
            <a:t>Students</a:t>
          </a:r>
          <a:endParaRPr lang="en-CA"/>
        </a:p>
      </dgm:t>
    </dgm:pt>
    <dgm:pt modelId="{191B491D-FA2C-40FC-BCFB-8C5F7125BB4F}" type="parTrans" cxnId="{228C75E6-5D63-4BE8-9AC6-F0DFC94311A6}">
      <dgm:prSet/>
      <dgm:spPr/>
      <dgm:t>
        <a:bodyPr/>
        <a:lstStyle/>
        <a:p>
          <a:endParaRPr lang="en-CA"/>
        </a:p>
      </dgm:t>
    </dgm:pt>
    <dgm:pt modelId="{94E370EC-6792-4964-AF95-29BFC00089F0}" type="sibTrans" cxnId="{228C75E6-5D63-4BE8-9AC6-F0DFC94311A6}">
      <dgm:prSet/>
      <dgm:spPr/>
      <dgm:t>
        <a:bodyPr/>
        <a:lstStyle/>
        <a:p>
          <a:endParaRPr lang="en-CA"/>
        </a:p>
      </dgm:t>
    </dgm:pt>
    <dgm:pt modelId="{096BE059-DEE1-42C3-9175-7CC66DC7466F}">
      <dgm:prSet phldrT="[Text]"/>
      <dgm:spPr/>
      <dgm:t>
        <a:bodyPr/>
        <a:lstStyle/>
        <a:p>
          <a:r>
            <a:rPr lang="en-US"/>
            <a:t>Teachers</a:t>
          </a:r>
          <a:endParaRPr lang="en-CA"/>
        </a:p>
      </dgm:t>
    </dgm:pt>
    <dgm:pt modelId="{CA8C4D4B-53FB-4E42-9D91-41178EFA8E95}" type="parTrans" cxnId="{9A8902BD-A03F-46A7-97F8-FF0371350173}">
      <dgm:prSet/>
      <dgm:spPr/>
      <dgm:t>
        <a:bodyPr/>
        <a:lstStyle/>
        <a:p>
          <a:endParaRPr lang="en-CA"/>
        </a:p>
      </dgm:t>
    </dgm:pt>
    <dgm:pt modelId="{A37D4302-EE02-4BA1-AA0C-56176C58662B}" type="sibTrans" cxnId="{9A8902BD-A03F-46A7-97F8-FF0371350173}">
      <dgm:prSet/>
      <dgm:spPr/>
      <dgm:t>
        <a:bodyPr/>
        <a:lstStyle/>
        <a:p>
          <a:endParaRPr lang="en-CA"/>
        </a:p>
      </dgm:t>
    </dgm:pt>
    <dgm:pt modelId="{2A60E944-8652-4856-80DF-87F36A60E05F}">
      <dgm:prSet phldrT="[Text]"/>
      <dgm:spPr/>
      <dgm:t>
        <a:bodyPr/>
        <a:lstStyle/>
        <a:p>
          <a:r>
            <a:rPr lang="en-US"/>
            <a:t>Support Staff</a:t>
          </a:r>
          <a:endParaRPr lang="en-CA"/>
        </a:p>
      </dgm:t>
    </dgm:pt>
    <dgm:pt modelId="{8639BE75-3E03-4740-97FE-47D23CA77BBA}" type="parTrans" cxnId="{FA37E3B7-13BB-4D9D-B1FE-51D9D1F7A055}">
      <dgm:prSet/>
      <dgm:spPr/>
      <dgm:t>
        <a:bodyPr/>
        <a:lstStyle/>
        <a:p>
          <a:endParaRPr lang="en-CA"/>
        </a:p>
      </dgm:t>
    </dgm:pt>
    <dgm:pt modelId="{7CC0E1D7-4737-4D8D-A9AF-778C146FD909}" type="sibTrans" cxnId="{FA37E3B7-13BB-4D9D-B1FE-51D9D1F7A055}">
      <dgm:prSet/>
      <dgm:spPr/>
      <dgm:t>
        <a:bodyPr/>
        <a:lstStyle/>
        <a:p>
          <a:endParaRPr lang="en-CA"/>
        </a:p>
      </dgm:t>
    </dgm:pt>
    <dgm:pt modelId="{D8209E09-F57A-4950-9C66-F016B23194CB}">
      <dgm:prSet phldrT="[Text]"/>
      <dgm:spPr/>
      <dgm:t>
        <a:bodyPr/>
        <a:lstStyle/>
        <a:p>
          <a:r>
            <a:rPr lang="en-US"/>
            <a:t>Parents</a:t>
          </a:r>
          <a:endParaRPr lang="en-CA"/>
        </a:p>
      </dgm:t>
    </dgm:pt>
    <dgm:pt modelId="{7C1E7FA6-8F8C-404E-98A0-5B16FFD9CA9B}" type="parTrans" cxnId="{61CDF6EF-65F6-4EBE-B653-91A015E5FBE8}">
      <dgm:prSet/>
      <dgm:spPr/>
      <dgm:t>
        <a:bodyPr/>
        <a:lstStyle/>
        <a:p>
          <a:endParaRPr lang="en-CA"/>
        </a:p>
      </dgm:t>
    </dgm:pt>
    <dgm:pt modelId="{7B85B4A5-1DFB-4987-8F56-13703E0684FE}" type="sibTrans" cxnId="{61CDF6EF-65F6-4EBE-B653-91A015E5FBE8}">
      <dgm:prSet/>
      <dgm:spPr/>
      <dgm:t>
        <a:bodyPr/>
        <a:lstStyle/>
        <a:p>
          <a:endParaRPr lang="en-CA"/>
        </a:p>
      </dgm:t>
    </dgm:pt>
    <dgm:pt modelId="{465B9DCF-F962-46E4-B79C-504074B0A681}" type="pres">
      <dgm:prSet presAssocID="{54950C29-AD86-4A5E-8D90-27E22253267E}" presName="composite" presStyleCnt="0">
        <dgm:presLayoutVars>
          <dgm:chMax val="1"/>
          <dgm:dir/>
          <dgm:resizeHandles val="exact"/>
        </dgm:presLayoutVars>
      </dgm:prSet>
      <dgm:spPr/>
    </dgm:pt>
    <dgm:pt modelId="{7CDE4FB3-877A-4480-9669-A685406036E1}" type="pres">
      <dgm:prSet presAssocID="{54950C29-AD86-4A5E-8D90-27E22253267E}" presName="radial" presStyleCnt="0">
        <dgm:presLayoutVars>
          <dgm:animLvl val="ctr"/>
        </dgm:presLayoutVars>
      </dgm:prSet>
      <dgm:spPr/>
    </dgm:pt>
    <dgm:pt modelId="{CD1D0C5E-3F46-4EA5-828B-F544FFECCF16}" type="pres">
      <dgm:prSet presAssocID="{BAB766D7-FC51-4859-A2F9-3040CDA8CCA4}" presName="centerShape" presStyleLbl="vennNode1" presStyleIdx="0" presStyleCnt="5"/>
      <dgm:spPr/>
    </dgm:pt>
    <dgm:pt modelId="{46C8B9EF-EDFD-4AE6-8BC9-A2A06D8C4818}" type="pres">
      <dgm:prSet presAssocID="{76D81EF7-CBB6-439D-AE5D-98E30ECC6020}" presName="node" presStyleLbl="vennNode1" presStyleIdx="1" presStyleCnt="5">
        <dgm:presLayoutVars>
          <dgm:bulletEnabled val="1"/>
        </dgm:presLayoutVars>
      </dgm:prSet>
      <dgm:spPr/>
    </dgm:pt>
    <dgm:pt modelId="{E763527C-B66D-4E87-AB21-6516BCD725D0}" type="pres">
      <dgm:prSet presAssocID="{096BE059-DEE1-42C3-9175-7CC66DC7466F}" presName="node" presStyleLbl="vennNode1" presStyleIdx="2" presStyleCnt="5">
        <dgm:presLayoutVars>
          <dgm:bulletEnabled val="1"/>
        </dgm:presLayoutVars>
      </dgm:prSet>
      <dgm:spPr/>
    </dgm:pt>
    <dgm:pt modelId="{EC5CDCC1-6743-4424-9822-BAB0CCF58A6F}" type="pres">
      <dgm:prSet presAssocID="{2A60E944-8652-4856-80DF-87F36A60E05F}" presName="node" presStyleLbl="vennNode1" presStyleIdx="3" presStyleCnt="5">
        <dgm:presLayoutVars>
          <dgm:bulletEnabled val="1"/>
        </dgm:presLayoutVars>
      </dgm:prSet>
      <dgm:spPr/>
    </dgm:pt>
    <dgm:pt modelId="{0D6EBE7B-FC4D-4F60-AEE5-A46B1E9B46DE}" type="pres">
      <dgm:prSet presAssocID="{D8209E09-F57A-4950-9C66-F016B23194CB}" presName="node" presStyleLbl="vennNode1" presStyleIdx="4" presStyleCnt="5">
        <dgm:presLayoutVars>
          <dgm:bulletEnabled val="1"/>
        </dgm:presLayoutVars>
      </dgm:prSet>
      <dgm:spPr/>
    </dgm:pt>
  </dgm:ptLst>
  <dgm:cxnLst>
    <dgm:cxn modelId="{A4421305-A51C-4783-99CC-9E3CDB161489}" type="presOf" srcId="{76D81EF7-CBB6-439D-AE5D-98E30ECC6020}" destId="{46C8B9EF-EDFD-4AE6-8BC9-A2A06D8C4818}" srcOrd="0" destOrd="0" presId="urn:microsoft.com/office/officeart/2005/8/layout/radial3"/>
    <dgm:cxn modelId="{419C091E-20EC-4AE3-9D1D-C8EFDF568F12}" type="presOf" srcId="{D8209E09-F57A-4950-9C66-F016B23194CB}" destId="{0D6EBE7B-FC4D-4F60-AEE5-A46B1E9B46DE}" srcOrd="0" destOrd="0" presId="urn:microsoft.com/office/officeart/2005/8/layout/radial3"/>
    <dgm:cxn modelId="{42AACD20-E220-43C7-ACEF-5DE459CB6FE8}" type="presOf" srcId="{54950C29-AD86-4A5E-8D90-27E22253267E}" destId="{465B9DCF-F962-46E4-B79C-504074B0A681}" srcOrd="0" destOrd="0" presId="urn:microsoft.com/office/officeart/2005/8/layout/radial3"/>
    <dgm:cxn modelId="{240C8130-60FF-4532-B624-0329D2314B1F}" type="presOf" srcId="{096BE059-DEE1-42C3-9175-7CC66DC7466F}" destId="{E763527C-B66D-4E87-AB21-6516BCD725D0}" srcOrd="0" destOrd="0" presId="urn:microsoft.com/office/officeart/2005/8/layout/radial3"/>
    <dgm:cxn modelId="{F703FA6E-2A9F-40BC-A5A5-12E01EE4BA39}" srcId="{54950C29-AD86-4A5E-8D90-27E22253267E}" destId="{BAB766D7-FC51-4859-A2F9-3040CDA8CCA4}" srcOrd="0" destOrd="0" parTransId="{38CE6286-D04A-4FD7-99AA-81F6C61B862C}" sibTransId="{A3FFE8A1-B7E1-414F-B863-2AED15ED0A4C}"/>
    <dgm:cxn modelId="{BE12A453-D8B9-404A-9015-21083ACE83B5}" type="presOf" srcId="{2A60E944-8652-4856-80DF-87F36A60E05F}" destId="{EC5CDCC1-6743-4424-9822-BAB0CCF58A6F}" srcOrd="0" destOrd="0" presId="urn:microsoft.com/office/officeart/2005/8/layout/radial3"/>
    <dgm:cxn modelId="{FA37E3B7-13BB-4D9D-B1FE-51D9D1F7A055}" srcId="{BAB766D7-FC51-4859-A2F9-3040CDA8CCA4}" destId="{2A60E944-8652-4856-80DF-87F36A60E05F}" srcOrd="2" destOrd="0" parTransId="{8639BE75-3E03-4740-97FE-47D23CA77BBA}" sibTransId="{7CC0E1D7-4737-4D8D-A9AF-778C146FD909}"/>
    <dgm:cxn modelId="{9A8902BD-A03F-46A7-97F8-FF0371350173}" srcId="{BAB766D7-FC51-4859-A2F9-3040CDA8CCA4}" destId="{096BE059-DEE1-42C3-9175-7CC66DC7466F}" srcOrd="1" destOrd="0" parTransId="{CA8C4D4B-53FB-4E42-9D91-41178EFA8E95}" sibTransId="{A37D4302-EE02-4BA1-AA0C-56176C58662B}"/>
    <dgm:cxn modelId="{228C75E6-5D63-4BE8-9AC6-F0DFC94311A6}" srcId="{BAB766D7-FC51-4859-A2F9-3040CDA8CCA4}" destId="{76D81EF7-CBB6-439D-AE5D-98E30ECC6020}" srcOrd="0" destOrd="0" parTransId="{191B491D-FA2C-40FC-BCFB-8C5F7125BB4F}" sibTransId="{94E370EC-6792-4964-AF95-29BFC00089F0}"/>
    <dgm:cxn modelId="{90A6F4EF-1ADC-4A9F-91D1-8ECA1C50790C}" type="presOf" srcId="{BAB766D7-FC51-4859-A2F9-3040CDA8CCA4}" destId="{CD1D0C5E-3F46-4EA5-828B-F544FFECCF16}" srcOrd="0" destOrd="0" presId="urn:microsoft.com/office/officeart/2005/8/layout/radial3"/>
    <dgm:cxn modelId="{61CDF6EF-65F6-4EBE-B653-91A015E5FBE8}" srcId="{BAB766D7-FC51-4859-A2F9-3040CDA8CCA4}" destId="{D8209E09-F57A-4950-9C66-F016B23194CB}" srcOrd="3" destOrd="0" parTransId="{7C1E7FA6-8F8C-404E-98A0-5B16FFD9CA9B}" sibTransId="{7B85B4A5-1DFB-4987-8F56-13703E0684FE}"/>
    <dgm:cxn modelId="{598F65EC-45AD-4690-B14A-99F095CE7034}" type="presParOf" srcId="{465B9DCF-F962-46E4-B79C-504074B0A681}" destId="{7CDE4FB3-877A-4480-9669-A685406036E1}" srcOrd="0" destOrd="0" presId="urn:microsoft.com/office/officeart/2005/8/layout/radial3"/>
    <dgm:cxn modelId="{814968EB-32E6-4436-B818-C255EC0D125E}" type="presParOf" srcId="{7CDE4FB3-877A-4480-9669-A685406036E1}" destId="{CD1D0C5E-3F46-4EA5-828B-F544FFECCF16}" srcOrd="0" destOrd="0" presId="urn:microsoft.com/office/officeart/2005/8/layout/radial3"/>
    <dgm:cxn modelId="{5F00BC32-3B06-4507-A5DC-903F2C849F47}" type="presParOf" srcId="{7CDE4FB3-877A-4480-9669-A685406036E1}" destId="{46C8B9EF-EDFD-4AE6-8BC9-A2A06D8C4818}" srcOrd="1" destOrd="0" presId="urn:microsoft.com/office/officeart/2005/8/layout/radial3"/>
    <dgm:cxn modelId="{DE696C24-45BA-48FE-851C-D82BB090FF1A}" type="presParOf" srcId="{7CDE4FB3-877A-4480-9669-A685406036E1}" destId="{E763527C-B66D-4E87-AB21-6516BCD725D0}" srcOrd="2" destOrd="0" presId="urn:microsoft.com/office/officeart/2005/8/layout/radial3"/>
    <dgm:cxn modelId="{F9D49F9B-D153-4052-A748-295B675B7EE4}" type="presParOf" srcId="{7CDE4FB3-877A-4480-9669-A685406036E1}" destId="{EC5CDCC1-6743-4424-9822-BAB0CCF58A6F}" srcOrd="3" destOrd="0" presId="urn:microsoft.com/office/officeart/2005/8/layout/radial3"/>
    <dgm:cxn modelId="{4EE0DB56-E0A9-441D-84DD-CD4975F8D082}" type="presParOf" srcId="{7CDE4FB3-877A-4480-9669-A685406036E1}" destId="{0D6EBE7B-FC4D-4F60-AEE5-A46B1E9B46DE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9137DA4-8457-440D-B0B3-C52BC0270C37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F6E77C0-C49F-4D20-878B-EF5F5CF6C052}">
      <dgm:prSet/>
      <dgm:spPr/>
      <dgm:t>
        <a:bodyPr/>
        <a:lstStyle/>
        <a:p>
          <a:r>
            <a:rPr lang="en-CA"/>
            <a:t>Miyawyawin – Physical and Mental Health</a:t>
          </a:r>
          <a:endParaRPr lang="en-US"/>
        </a:p>
      </dgm:t>
    </dgm:pt>
    <dgm:pt modelId="{A546B931-3DB2-4019-A81E-BE65AF23455B}" type="parTrans" cxnId="{56EFAF7D-6160-48C7-80A9-EF18FFC744A4}">
      <dgm:prSet/>
      <dgm:spPr/>
      <dgm:t>
        <a:bodyPr/>
        <a:lstStyle/>
        <a:p>
          <a:endParaRPr lang="en-US"/>
        </a:p>
      </dgm:t>
    </dgm:pt>
    <dgm:pt modelId="{C21EE1C7-3279-40BD-A0BD-25C811FE90FF}" type="sibTrans" cxnId="{56EFAF7D-6160-48C7-80A9-EF18FFC744A4}">
      <dgm:prSet/>
      <dgm:spPr/>
      <dgm:t>
        <a:bodyPr/>
        <a:lstStyle/>
        <a:p>
          <a:endParaRPr lang="en-US"/>
        </a:p>
      </dgm:t>
    </dgm:pt>
    <dgm:pt modelId="{66731F3C-5899-44CA-8CF6-D8DC58493068}">
      <dgm:prSet/>
      <dgm:spPr/>
      <dgm:t>
        <a:bodyPr/>
        <a:lstStyle/>
        <a:p>
          <a:r>
            <a:rPr lang="en-CA"/>
            <a:t>Kākīsimowin - Spiritual Health</a:t>
          </a:r>
          <a:endParaRPr lang="en-US"/>
        </a:p>
      </dgm:t>
    </dgm:pt>
    <dgm:pt modelId="{218FE3BC-C705-4A01-AF9C-14E00527C822}" type="parTrans" cxnId="{C1EB9EB3-0D0F-4EC3-A6C5-19DA2A382CF4}">
      <dgm:prSet/>
      <dgm:spPr/>
      <dgm:t>
        <a:bodyPr/>
        <a:lstStyle/>
        <a:p>
          <a:endParaRPr lang="en-US"/>
        </a:p>
      </dgm:t>
    </dgm:pt>
    <dgm:pt modelId="{98B9BC36-151E-45C6-814A-1D8F67D0B438}" type="sibTrans" cxnId="{C1EB9EB3-0D0F-4EC3-A6C5-19DA2A382CF4}">
      <dgm:prSet/>
      <dgm:spPr/>
      <dgm:t>
        <a:bodyPr/>
        <a:lstStyle/>
        <a:p>
          <a:endParaRPr lang="en-US"/>
        </a:p>
      </dgm:t>
    </dgm:pt>
    <dgm:pt modelId="{FD410EAD-E779-4B7A-A74D-ED6555306E79}">
      <dgm:prSet/>
      <dgm:spPr/>
      <dgm:t>
        <a:bodyPr/>
        <a:lstStyle/>
        <a:p>
          <a:r>
            <a:rPr lang="en-CA"/>
            <a:t>Wahkowtowin - Identity, Belonging, and Kinship</a:t>
          </a:r>
          <a:endParaRPr lang="en-US"/>
        </a:p>
      </dgm:t>
    </dgm:pt>
    <dgm:pt modelId="{CFF6EBEF-E1C4-46FC-A7C8-8BA0B7FEB8A5}" type="parTrans" cxnId="{799492AE-2990-41F3-ABFE-E829F79D0509}">
      <dgm:prSet/>
      <dgm:spPr/>
      <dgm:t>
        <a:bodyPr/>
        <a:lstStyle/>
        <a:p>
          <a:endParaRPr lang="en-US"/>
        </a:p>
      </dgm:t>
    </dgm:pt>
    <dgm:pt modelId="{882F2271-375C-4F54-B5F3-784179AA26EB}" type="sibTrans" cxnId="{799492AE-2990-41F3-ABFE-E829F79D0509}">
      <dgm:prSet/>
      <dgm:spPr/>
      <dgm:t>
        <a:bodyPr/>
        <a:lstStyle/>
        <a:p>
          <a:endParaRPr lang="en-US"/>
        </a:p>
      </dgm:t>
    </dgm:pt>
    <dgm:pt modelId="{ABEC27E6-FD53-49E3-8527-4B2017DB9760}">
      <dgm:prSet/>
      <dgm:spPr/>
      <dgm:t>
        <a:bodyPr/>
        <a:lstStyle/>
        <a:p>
          <a:r>
            <a:rPr lang="en-CA"/>
            <a:t>Nehiyaw-pimahtisowin – Land-based Learning, Cultural Learning and Language </a:t>
          </a:r>
          <a:endParaRPr lang="en-US"/>
        </a:p>
      </dgm:t>
    </dgm:pt>
    <dgm:pt modelId="{12D1CF34-30B9-4A20-8739-919BBEE056AA}" type="parTrans" cxnId="{C2E07384-61BF-4438-A10B-E2C2ED22148E}">
      <dgm:prSet/>
      <dgm:spPr/>
      <dgm:t>
        <a:bodyPr/>
        <a:lstStyle/>
        <a:p>
          <a:endParaRPr lang="en-US"/>
        </a:p>
      </dgm:t>
    </dgm:pt>
    <dgm:pt modelId="{19A42C63-40EF-46A3-8BFE-A7986C1D5ED6}" type="sibTrans" cxnId="{C2E07384-61BF-4438-A10B-E2C2ED22148E}">
      <dgm:prSet/>
      <dgm:spPr/>
      <dgm:t>
        <a:bodyPr/>
        <a:lstStyle/>
        <a:p>
          <a:endParaRPr lang="en-US"/>
        </a:p>
      </dgm:t>
    </dgm:pt>
    <dgm:pt modelId="{C3DD41C0-E7B0-C346-984E-EE650B149DB6}" type="pres">
      <dgm:prSet presAssocID="{89137DA4-8457-440D-B0B3-C52BC0270C37}" presName="vert0" presStyleCnt="0">
        <dgm:presLayoutVars>
          <dgm:dir/>
          <dgm:animOne val="branch"/>
          <dgm:animLvl val="lvl"/>
        </dgm:presLayoutVars>
      </dgm:prSet>
      <dgm:spPr/>
    </dgm:pt>
    <dgm:pt modelId="{BB22C5A4-D55F-364C-84C5-A836CE1C5597}" type="pres">
      <dgm:prSet presAssocID="{0F6E77C0-C49F-4D20-878B-EF5F5CF6C052}" presName="thickLine" presStyleLbl="alignNode1" presStyleIdx="0" presStyleCnt="4"/>
      <dgm:spPr/>
    </dgm:pt>
    <dgm:pt modelId="{2CE9DC92-7055-BB45-B23B-80C69C91F86B}" type="pres">
      <dgm:prSet presAssocID="{0F6E77C0-C49F-4D20-878B-EF5F5CF6C052}" presName="horz1" presStyleCnt="0"/>
      <dgm:spPr/>
    </dgm:pt>
    <dgm:pt modelId="{49D71FE3-8616-5A48-BA74-8EAA9FB08AB9}" type="pres">
      <dgm:prSet presAssocID="{0F6E77C0-C49F-4D20-878B-EF5F5CF6C052}" presName="tx1" presStyleLbl="revTx" presStyleIdx="0" presStyleCnt="4"/>
      <dgm:spPr/>
    </dgm:pt>
    <dgm:pt modelId="{F9E1A24E-7A56-0243-B89C-67D5C98A6B74}" type="pres">
      <dgm:prSet presAssocID="{0F6E77C0-C49F-4D20-878B-EF5F5CF6C052}" presName="vert1" presStyleCnt="0"/>
      <dgm:spPr/>
    </dgm:pt>
    <dgm:pt modelId="{9190D461-04DD-DC41-B200-B26BF08B4C58}" type="pres">
      <dgm:prSet presAssocID="{66731F3C-5899-44CA-8CF6-D8DC58493068}" presName="thickLine" presStyleLbl="alignNode1" presStyleIdx="1" presStyleCnt="4"/>
      <dgm:spPr/>
    </dgm:pt>
    <dgm:pt modelId="{B6CE0BE8-D62E-D04F-BA5C-1968B773F0D9}" type="pres">
      <dgm:prSet presAssocID="{66731F3C-5899-44CA-8CF6-D8DC58493068}" presName="horz1" presStyleCnt="0"/>
      <dgm:spPr/>
    </dgm:pt>
    <dgm:pt modelId="{5A52DA8F-3CF7-7345-AD2F-D6FAAAA7D229}" type="pres">
      <dgm:prSet presAssocID="{66731F3C-5899-44CA-8CF6-D8DC58493068}" presName="tx1" presStyleLbl="revTx" presStyleIdx="1" presStyleCnt="4"/>
      <dgm:spPr/>
    </dgm:pt>
    <dgm:pt modelId="{1518CF2F-F04B-8742-98ED-177DCE0C6105}" type="pres">
      <dgm:prSet presAssocID="{66731F3C-5899-44CA-8CF6-D8DC58493068}" presName="vert1" presStyleCnt="0"/>
      <dgm:spPr/>
    </dgm:pt>
    <dgm:pt modelId="{8567D792-ADCC-4845-8734-71DC4DEC04F7}" type="pres">
      <dgm:prSet presAssocID="{FD410EAD-E779-4B7A-A74D-ED6555306E79}" presName="thickLine" presStyleLbl="alignNode1" presStyleIdx="2" presStyleCnt="4"/>
      <dgm:spPr/>
    </dgm:pt>
    <dgm:pt modelId="{EB348FF4-95B2-C246-BFE6-CC67EEAB1285}" type="pres">
      <dgm:prSet presAssocID="{FD410EAD-E779-4B7A-A74D-ED6555306E79}" presName="horz1" presStyleCnt="0"/>
      <dgm:spPr/>
    </dgm:pt>
    <dgm:pt modelId="{A918DB19-5148-A74A-9B5F-59CA79287C8D}" type="pres">
      <dgm:prSet presAssocID="{FD410EAD-E779-4B7A-A74D-ED6555306E79}" presName="tx1" presStyleLbl="revTx" presStyleIdx="2" presStyleCnt="4"/>
      <dgm:spPr/>
    </dgm:pt>
    <dgm:pt modelId="{3B0172AD-F10D-754C-961E-A9FCB3280E2C}" type="pres">
      <dgm:prSet presAssocID="{FD410EAD-E779-4B7A-A74D-ED6555306E79}" presName="vert1" presStyleCnt="0"/>
      <dgm:spPr/>
    </dgm:pt>
    <dgm:pt modelId="{7B56EAF4-89BF-F44B-A8B9-9D0412CFA5FF}" type="pres">
      <dgm:prSet presAssocID="{ABEC27E6-FD53-49E3-8527-4B2017DB9760}" presName="thickLine" presStyleLbl="alignNode1" presStyleIdx="3" presStyleCnt="4"/>
      <dgm:spPr/>
    </dgm:pt>
    <dgm:pt modelId="{49332E3A-357F-324D-9ACE-5556A42EC103}" type="pres">
      <dgm:prSet presAssocID="{ABEC27E6-FD53-49E3-8527-4B2017DB9760}" presName="horz1" presStyleCnt="0"/>
      <dgm:spPr/>
    </dgm:pt>
    <dgm:pt modelId="{DB36BE6C-84F6-4140-A0C1-B5244E0028DD}" type="pres">
      <dgm:prSet presAssocID="{ABEC27E6-FD53-49E3-8527-4B2017DB9760}" presName="tx1" presStyleLbl="revTx" presStyleIdx="3" presStyleCnt="4"/>
      <dgm:spPr/>
    </dgm:pt>
    <dgm:pt modelId="{8BEF2979-7D31-FE40-B878-1FFB83BE5074}" type="pres">
      <dgm:prSet presAssocID="{ABEC27E6-FD53-49E3-8527-4B2017DB9760}" presName="vert1" presStyleCnt="0"/>
      <dgm:spPr/>
    </dgm:pt>
  </dgm:ptLst>
  <dgm:cxnLst>
    <dgm:cxn modelId="{E80F240F-B9A8-BC4E-9FAC-E3BFA5A1BFC6}" type="presOf" srcId="{ABEC27E6-FD53-49E3-8527-4B2017DB9760}" destId="{DB36BE6C-84F6-4140-A0C1-B5244E0028DD}" srcOrd="0" destOrd="0" presId="urn:microsoft.com/office/officeart/2008/layout/LinedList"/>
    <dgm:cxn modelId="{A3957F66-BB34-0A4E-A15D-0292589ADA3F}" type="presOf" srcId="{FD410EAD-E779-4B7A-A74D-ED6555306E79}" destId="{A918DB19-5148-A74A-9B5F-59CA79287C8D}" srcOrd="0" destOrd="0" presId="urn:microsoft.com/office/officeart/2008/layout/LinedList"/>
    <dgm:cxn modelId="{DB64F966-653A-3146-8B0D-DE3066EA35C2}" type="presOf" srcId="{89137DA4-8457-440D-B0B3-C52BC0270C37}" destId="{C3DD41C0-E7B0-C346-984E-EE650B149DB6}" srcOrd="0" destOrd="0" presId="urn:microsoft.com/office/officeart/2008/layout/LinedList"/>
    <dgm:cxn modelId="{56EFAF7D-6160-48C7-80A9-EF18FFC744A4}" srcId="{89137DA4-8457-440D-B0B3-C52BC0270C37}" destId="{0F6E77C0-C49F-4D20-878B-EF5F5CF6C052}" srcOrd="0" destOrd="0" parTransId="{A546B931-3DB2-4019-A81E-BE65AF23455B}" sibTransId="{C21EE1C7-3279-40BD-A0BD-25C811FE90FF}"/>
    <dgm:cxn modelId="{C2E07384-61BF-4438-A10B-E2C2ED22148E}" srcId="{89137DA4-8457-440D-B0B3-C52BC0270C37}" destId="{ABEC27E6-FD53-49E3-8527-4B2017DB9760}" srcOrd="3" destOrd="0" parTransId="{12D1CF34-30B9-4A20-8739-919BBEE056AA}" sibTransId="{19A42C63-40EF-46A3-8BFE-A7986C1D5ED6}"/>
    <dgm:cxn modelId="{799492AE-2990-41F3-ABFE-E829F79D0509}" srcId="{89137DA4-8457-440D-B0B3-C52BC0270C37}" destId="{FD410EAD-E779-4B7A-A74D-ED6555306E79}" srcOrd="2" destOrd="0" parTransId="{CFF6EBEF-E1C4-46FC-A7C8-8BA0B7FEB8A5}" sibTransId="{882F2271-375C-4F54-B5F3-784179AA26EB}"/>
    <dgm:cxn modelId="{C1EB9EB3-0D0F-4EC3-A6C5-19DA2A382CF4}" srcId="{89137DA4-8457-440D-B0B3-C52BC0270C37}" destId="{66731F3C-5899-44CA-8CF6-D8DC58493068}" srcOrd="1" destOrd="0" parTransId="{218FE3BC-C705-4A01-AF9C-14E00527C822}" sibTransId="{98B9BC36-151E-45C6-814A-1D8F67D0B438}"/>
    <dgm:cxn modelId="{6CF189D8-9E9A-BA45-BE65-ABC10E3D22B7}" type="presOf" srcId="{66731F3C-5899-44CA-8CF6-D8DC58493068}" destId="{5A52DA8F-3CF7-7345-AD2F-D6FAAAA7D229}" srcOrd="0" destOrd="0" presId="urn:microsoft.com/office/officeart/2008/layout/LinedList"/>
    <dgm:cxn modelId="{20C054E4-FDF9-A54D-886C-86DB271366F5}" type="presOf" srcId="{0F6E77C0-C49F-4D20-878B-EF5F5CF6C052}" destId="{49D71FE3-8616-5A48-BA74-8EAA9FB08AB9}" srcOrd="0" destOrd="0" presId="urn:microsoft.com/office/officeart/2008/layout/LinedList"/>
    <dgm:cxn modelId="{07B70EE7-4319-A449-A894-F82FF732C61E}" type="presParOf" srcId="{C3DD41C0-E7B0-C346-984E-EE650B149DB6}" destId="{BB22C5A4-D55F-364C-84C5-A836CE1C5597}" srcOrd="0" destOrd="0" presId="urn:microsoft.com/office/officeart/2008/layout/LinedList"/>
    <dgm:cxn modelId="{CB92D078-84B0-7845-B698-F36B4668678F}" type="presParOf" srcId="{C3DD41C0-E7B0-C346-984E-EE650B149DB6}" destId="{2CE9DC92-7055-BB45-B23B-80C69C91F86B}" srcOrd="1" destOrd="0" presId="urn:microsoft.com/office/officeart/2008/layout/LinedList"/>
    <dgm:cxn modelId="{79F72151-C0A6-794D-B71A-4A599D6283A7}" type="presParOf" srcId="{2CE9DC92-7055-BB45-B23B-80C69C91F86B}" destId="{49D71FE3-8616-5A48-BA74-8EAA9FB08AB9}" srcOrd="0" destOrd="0" presId="urn:microsoft.com/office/officeart/2008/layout/LinedList"/>
    <dgm:cxn modelId="{18D7B356-F030-BA47-B061-4B8B28B21825}" type="presParOf" srcId="{2CE9DC92-7055-BB45-B23B-80C69C91F86B}" destId="{F9E1A24E-7A56-0243-B89C-67D5C98A6B74}" srcOrd="1" destOrd="0" presId="urn:microsoft.com/office/officeart/2008/layout/LinedList"/>
    <dgm:cxn modelId="{D865C91D-3A16-E440-AC9F-E52D6DE7FABE}" type="presParOf" srcId="{C3DD41C0-E7B0-C346-984E-EE650B149DB6}" destId="{9190D461-04DD-DC41-B200-B26BF08B4C58}" srcOrd="2" destOrd="0" presId="urn:microsoft.com/office/officeart/2008/layout/LinedList"/>
    <dgm:cxn modelId="{8AA77D48-8995-1846-892F-C20A28E951D5}" type="presParOf" srcId="{C3DD41C0-E7B0-C346-984E-EE650B149DB6}" destId="{B6CE0BE8-D62E-D04F-BA5C-1968B773F0D9}" srcOrd="3" destOrd="0" presId="urn:microsoft.com/office/officeart/2008/layout/LinedList"/>
    <dgm:cxn modelId="{3CBDC304-AB24-2F4C-B2CD-255EBAAC5FB0}" type="presParOf" srcId="{B6CE0BE8-D62E-D04F-BA5C-1968B773F0D9}" destId="{5A52DA8F-3CF7-7345-AD2F-D6FAAAA7D229}" srcOrd="0" destOrd="0" presId="urn:microsoft.com/office/officeart/2008/layout/LinedList"/>
    <dgm:cxn modelId="{4BAB64C9-E287-7E4C-9204-E1E0AE979E90}" type="presParOf" srcId="{B6CE0BE8-D62E-D04F-BA5C-1968B773F0D9}" destId="{1518CF2F-F04B-8742-98ED-177DCE0C6105}" srcOrd="1" destOrd="0" presId="urn:microsoft.com/office/officeart/2008/layout/LinedList"/>
    <dgm:cxn modelId="{B40D5047-29D9-5B47-8D22-529B5E7B36D7}" type="presParOf" srcId="{C3DD41C0-E7B0-C346-984E-EE650B149DB6}" destId="{8567D792-ADCC-4845-8734-71DC4DEC04F7}" srcOrd="4" destOrd="0" presId="urn:microsoft.com/office/officeart/2008/layout/LinedList"/>
    <dgm:cxn modelId="{148B07B7-044D-A147-8C98-25676CC04ECC}" type="presParOf" srcId="{C3DD41C0-E7B0-C346-984E-EE650B149DB6}" destId="{EB348FF4-95B2-C246-BFE6-CC67EEAB1285}" srcOrd="5" destOrd="0" presId="urn:microsoft.com/office/officeart/2008/layout/LinedList"/>
    <dgm:cxn modelId="{BA5C5D01-29E9-854F-B309-7B88366264BE}" type="presParOf" srcId="{EB348FF4-95B2-C246-BFE6-CC67EEAB1285}" destId="{A918DB19-5148-A74A-9B5F-59CA79287C8D}" srcOrd="0" destOrd="0" presId="urn:microsoft.com/office/officeart/2008/layout/LinedList"/>
    <dgm:cxn modelId="{7F5CEA2E-25BC-2140-8193-43A829772748}" type="presParOf" srcId="{EB348FF4-95B2-C246-BFE6-CC67EEAB1285}" destId="{3B0172AD-F10D-754C-961E-A9FCB3280E2C}" srcOrd="1" destOrd="0" presId="urn:microsoft.com/office/officeart/2008/layout/LinedList"/>
    <dgm:cxn modelId="{C4621580-DD66-CE47-940D-7A8DDA3ED267}" type="presParOf" srcId="{C3DD41C0-E7B0-C346-984E-EE650B149DB6}" destId="{7B56EAF4-89BF-F44B-A8B9-9D0412CFA5FF}" srcOrd="6" destOrd="0" presId="urn:microsoft.com/office/officeart/2008/layout/LinedList"/>
    <dgm:cxn modelId="{81CE0E86-7566-2F4B-8350-E6194C8434F1}" type="presParOf" srcId="{C3DD41C0-E7B0-C346-984E-EE650B149DB6}" destId="{49332E3A-357F-324D-9ACE-5556A42EC103}" srcOrd="7" destOrd="0" presId="urn:microsoft.com/office/officeart/2008/layout/LinedList"/>
    <dgm:cxn modelId="{2D08FA89-36E7-414B-B56D-1BEDA6BD05F4}" type="presParOf" srcId="{49332E3A-357F-324D-9ACE-5556A42EC103}" destId="{DB36BE6C-84F6-4140-A0C1-B5244E0028DD}" srcOrd="0" destOrd="0" presId="urn:microsoft.com/office/officeart/2008/layout/LinedList"/>
    <dgm:cxn modelId="{F818A85B-E4BC-6B40-867B-658C22BB1D1F}" type="presParOf" srcId="{49332E3A-357F-324D-9ACE-5556A42EC103}" destId="{8BEF2979-7D31-FE40-B878-1FFB83BE507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C97261D-45C6-4BDB-B979-6FAA89E77921}" type="doc">
      <dgm:prSet loTypeId="urn:microsoft.com/office/officeart/2008/layout/LinedList" loCatId="list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74B36CA9-D779-4445-8A4F-EDDA4B62B564}">
      <dgm:prSet/>
      <dgm:spPr/>
      <dgm:t>
        <a:bodyPr/>
        <a:lstStyle/>
        <a:p>
          <a:r>
            <a:rPr lang="en-US"/>
            <a:t>Complete the Five-year  Transformational Planning in creating a Trauma Informed School</a:t>
          </a:r>
        </a:p>
      </dgm:t>
    </dgm:pt>
    <dgm:pt modelId="{199BD0EC-A063-4EC1-ADBC-0926078372A7}" type="parTrans" cxnId="{824CA022-82E0-4859-8741-94128E949147}">
      <dgm:prSet/>
      <dgm:spPr/>
      <dgm:t>
        <a:bodyPr/>
        <a:lstStyle/>
        <a:p>
          <a:endParaRPr lang="en-US"/>
        </a:p>
      </dgm:t>
    </dgm:pt>
    <dgm:pt modelId="{7A5B77D8-E779-4A57-AA0F-5B38D746FA0A}" type="sibTrans" cxnId="{824CA022-82E0-4859-8741-94128E949147}">
      <dgm:prSet/>
      <dgm:spPr/>
      <dgm:t>
        <a:bodyPr/>
        <a:lstStyle/>
        <a:p>
          <a:endParaRPr lang="en-US"/>
        </a:p>
      </dgm:t>
    </dgm:pt>
    <dgm:pt modelId="{52A12B5D-EDE7-481E-9270-8BD3B116C8BC}">
      <dgm:prSet/>
      <dgm:spPr/>
      <dgm:t>
        <a:bodyPr/>
        <a:lstStyle/>
        <a:p>
          <a:r>
            <a:rPr lang="en-US" dirty="0"/>
            <a:t>Soft Landing activities all week starting on September 4</a:t>
          </a:r>
          <a:r>
            <a:rPr lang="en-US" baseline="30000" dirty="0"/>
            <a:t>th</a:t>
          </a:r>
          <a:r>
            <a:rPr lang="en-US" dirty="0"/>
            <a:t>. Powwow, Round dance, cultural events and ceremonies, Fun activities for children. Memorial services.</a:t>
          </a:r>
        </a:p>
      </dgm:t>
    </dgm:pt>
    <dgm:pt modelId="{819E6E27-49E6-4AAC-A40F-BCA631F7DF02}" type="parTrans" cxnId="{447B9AD3-456C-4DE2-B6DB-55609301AD85}">
      <dgm:prSet/>
      <dgm:spPr/>
      <dgm:t>
        <a:bodyPr/>
        <a:lstStyle/>
        <a:p>
          <a:endParaRPr lang="en-US"/>
        </a:p>
      </dgm:t>
    </dgm:pt>
    <dgm:pt modelId="{67644130-853C-4275-9D5C-124651B10911}" type="sibTrans" cxnId="{447B9AD3-456C-4DE2-B6DB-55609301AD85}">
      <dgm:prSet/>
      <dgm:spPr/>
      <dgm:t>
        <a:bodyPr/>
        <a:lstStyle/>
        <a:p>
          <a:endParaRPr lang="en-US"/>
        </a:p>
      </dgm:t>
    </dgm:pt>
    <dgm:pt modelId="{8F401291-7667-44D5-9616-C88C4F7F198D}">
      <dgm:prSet/>
      <dgm:spPr/>
      <dgm:t>
        <a:bodyPr/>
        <a:lstStyle/>
        <a:p>
          <a:r>
            <a:rPr lang="en-US" dirty="0"/>
            <a:t>Interagency monthly meetings with Mental Health and band support staff.</a:t>
          </a:r>
        </a:p>
      </dgm:t>
    </dgm:pt>
    <dgm:pt modelId="{171D6B91-CA8B-462D-992A-ADE042EE5706}" type="parTrans" cxnId="{D8BAF292-781C-4823-95BF-5003F6966A2C}">
      <dgm:prSet/>
      <dgm:spPr/>
      <dgm:t>
        <a:bodyPr/>
        <a:lstStyle/>
        <a:p>
          <a:endParaRPr lang="en-US"/>
        </a:p>
      </dgm:t>
    </dgm:pt>
    <dgm:pt modelId="{89EA2898-5BFB-41B7-82D0-6D8EB07E47D4}" type="sibTrans" cxnId="{D8BAF292-781C-4823-95BF-5003F6966A2C}">
      <dgm:prSet/>
      <dgm:spPr/>
      <dgm:t>
        <a:bodyPr/>
        <a:lstStyle/>
        <a:p>
          <a:endParaRPr lang="en-US"/>
        </a:p>
      </dgm:t>
    </dgm:pt>
    <dgm:pt modelId="{3556DFE4-B19F-42C7-B611-D8FCD20FCAFA}">
      <dgm:prSet/>
      <dgm:spPr/>
      <dgm:t>
        <a:bodyPr/>
        <a:lstStyle/>
        <a:p>
          <a:r>
            <a:rPr lang="en-US" dirty="0"/>
            <a:t>Wellness Center established at BCCS complete with Mental Health worker, Social Worker, and guidance counselors. Resident Elders. </a:t>
          </a:r>
        </a:p>
      </dgm:t>
    </dgm:pt>
    <dgm:pt modelId="{AA2D22B8-FC8B-4096-89E2-3B21CE003E81}" type="parTrans" cxnId="{047E4610-EB78-4973-9FC0-672CE0ADC56E}">
      <dgm:prSet/>
      <dgm:spPr/>
      <dgm:t>
        <a:bodyPr/>
        <a:lstStyle/>
        <a:p>
          <a:endParaRPr lang="en-US"/>
        </a:p>
      </dgm:t>
    </dgm:pt>
    <dgm:pt modelId="{33ADFE01-70A7-43DA-BA93-A8D7B91DF23B}" type="sibTrans" cxnId="{047E4610-EB78-4973-9FC0-672CE0ADC56E}">
      <dgm:prSet/>
      <dgm:spPr/>
      <dgm:t>
        <a:bodyPr/>
        <a:lstStyle/>
        <a:p>
          <a:endParaRPr lang="en-US"/>
        </a:p>
      </dgm:t>
    </dgm:pt>
    <dgm:pt modelId="{F8964573-5512-4B2B-838E-E20B874B2868}">
      <dgm:prSet/>
      <dgm:spPr/>
      <dgm:t>
        <a:bodyPr/>
        <a:lstStyle/>
        <a:p>
          <a:r>
            <a:rPr lang="en-US" dirty="0"/>
            <a:t>Collecting Data, Making Data Driven Decisions </a:t>
          </a:r>
        </a:p>
      </dgm:t>
    </dgm:pt>
    <dgm:pt modelId="{C3FC53F3-804C-4B32-8717-754FA56326B8}" type="parTrans" cxnId="{97850958-9996-4AF7-9C84-F5E5AEFCF1B3}">
      <dgm:prSet/>
      <dgm:spPr/>
      <dgm:t>
        <a:bodyPr/>
        <a:lstStyle/>
        <a:p>
          <a:endParaRPr lang="en-US"/>
        </a:p>
      </dgm:t>
    </dgm:pt>
    <dgm:pt modelId="{237E4956-77DF-499A-AF60-0E641D0967A4}" type="sibTrans" cxnId="{97850958-9996-4AF7-9C84-F5E5AEFCF1B3}">
      <dgm:prSet/>
      <dgm:spPr/>
      <dgm:t>
        <a:bodyPr/>
        <a:lstStyle/>
        <a:p>
          <a:endParaRPr lang="en-US"/>
        </a:p>
      </dgm:t>
    </dgm:pt>
    <dgm:pt modelId="{C636E7B9-56B7-1B4D-AFC5-89990DEE933C}">
      <dgm:prSet/>
      <dgm:spPr/>
      <dgm:t>
        <a:bodyPr/>
        <a:lstStyle/>
        <a:p>
          <a:endParaRPr lang="en-US" dirty="0"/>
        </a:p>
      </dgm:t>
    </dgm:pt>
    <dgm:pt modelId="{B4B4C5A4-90B8-4E4B-AA1E-9419C3B1C4CE}" type="parTrans" cxnId="{0E9B06E9-E3E2-F549-9B92-1762A5D3442D}">
      <dgm:prSet/>
      <dgm:spPr/>
      <dgm:t>
        <a:bodyPr/>
        <a:lstStyle/>
        <a:p>
          <a:endParaRPr lang="en-US"/>
        </a:p>
      </dgm:t>
    </dgm:pt>
    <dgm:pt modelId="{3ADBAB2E-8D70-0F4D-8227-76ACF324CA92}" type="sibTrans" cxnId="{0E9B06E9-E3E2-F549-9B92-1762A5D3442D}">
      <dgm:prSet/>
      <dgm:spPr/>
      <dgm:t>
        <a:bodyPr/>
        <a:lstStyle/>
        <a:p>
          <a:endParaRPr lang="en-US"/>
        </a:p>
      </dgm:t>
    </dgm:pt>
    <dgm:pt modelId="{56F8CF1D-EC72-4EB2-B3EC-5E397FD3AB4A}" type="pres">
      <dgm:prSet presAssocID="{2C97261D-45C6-4BDB-B979-6FAA89E77921}" presName="vert0" presStyleCnt="0">
        <dgm:presLayoutVars>
          <dgm:dir/>
          <dgm:animOne val="branch"/>
          <dgm:animLvl val="lvl"/>
        </dgm:presLayoutVars>
      </dgm:prSet>
      <dgm:spPr/>
    </dgm:pt>
    <dgm:pt modelId="{784453D2-DB0C-42D1-A2F6-64C6AE64B6F0}" type="pres">
      <dgm:prSet presAssocID="{74B36CA9-D779-4445-8A4F-EDDA4B62B564}" presName="thickLine" presStyleLbl="alignNode1" presStyleIdx="0" presStyleCnt="6"/>
      <dgm:spPr/>
    </dgm:pt>
    <dgm:pt modelId="{FB231A72-E8EE-4B63-8ECD-78324F0A6A22}" type="pres">
      <dgm:prSet presAssocID="{74B36CA9-D779-4445-8A4F-EDDA4B62B564}" presName="horz1" presStyleCnt="0"/>
      <dgm:spPr/>
    </dgm:pt>
    <dgm:pt modelId="{E565221B-38E5-429F-B072-5C3A0E270F97}" type="pres">
      <dgm:prSet presAssocID="{74B36CA9-D779-4445-8A4F-EDDA4B62B564}" presName="tx1" presStyleLbl="revTx" presStyleIdx="0" presStyleCnt="6"/>
      <dgm:spPr/>
    </dgm:pt>
    <dgm:pt modelId="{5E0C54E5-09B1-40E9-8473-AE9877A9D68C}" type="pres">
      <dgm:prSet presAssocID="{74B36CA9-D779-4445-8A4F-EDDA4B62B564}" presName="vert1" presStyleCnt="0"/>
      <dgm:spPr/>
    </dgm:pt>
    <dgm:pt modelId="{DC62C5BB-C050-4689-8C86-351832ACB584}" type="pres">
      <dgm:prSet presAssocID="{52A12B5D-EDE7-481E-9270-8BD3B116C8BC}" presName="thickLine" presStyleLbl="alignNode1" presStyleIdx="1" presStyleCnt="6"/>
      <dgm:spPr/>
    </dgm:pt>
    <dgm:pt modelId="{C4EECF26-1B01-460F-A192-CB8362380C8A}" type="pres">
      <dgm:prSet presAssocID="{52A12B5D-EDE7-481E-9270-8BD3B116C8BC}" presName="horz1" presStyleCnt="0"/>
      <dgm:spPr/>
    </dgm:pt>
    <dgm:pt modelId="{C9FC76EF-8671-418F-B80E-38EEF59B2D0F}" type="pres">
      <dgm:prSet presAssocID="{52A12B5D-EDE7-481E-9270-8BD3B116C8BC}" presName="tx1" presStyleLbl="revTx" presStyleIdx="1" presStyleCnt="6"/>
      <dgm:spPr/>
    </dgm:pt>
    <dgm:pt modelId="{9EE5C6EF-EB96-4F8B-BFC7-6A80107B100B}" type="pres">
      <dgm:prSet presAssocID="{52A12B5D-EDE7-481E-9270-8BD3B116C8BC}" presName="vert1" presStyleCnt="0"/>
      <dgm:spPr/>
    </dgm:pt>
    <dgm:pt modelId="{18F6D598-EE65-4408-809B-37D8E69F646E}" type="pres">
      <dgm:prSet presAssocID="{8F401291-7667-44D5-9616-C88C4F7F198D}" presName="thickLine" presStyleLbl="alignNode1" presStyleIdx="2" presStyleCnt="6"/>
      <dgm:spPr/>
    </dgm:pt>
    <dgm:pt modelId="{8771957E-23BB-47DF-8B7A-D9A57C9AACF9}" type="pres">
      <dgm:prSet presAssocID="{8F401291-7667-44D5-9616-C88C4F7F198D}" presName="horz1" presStyleCnt="0"/>
      <dgm:spPr/>
    </dgm:pt>
    <dgm:pt modelId="{9DE78829-5723-4384-9F1D-35C0491A1D11}" type="pres">
      <dgm:prSet presAssocID="{8F401291-7667-44D5-9616-C88C4F7F198D}" presName="tx1" presStyleLbl="revTx" presStyleIdx="2" presStyleCnt="6"/>
      <dgm:spPr/>
    </dgm:pt>
    <dgm:pt modelId="{C2D97D45-BCA1-4AA9-A46C-B8B3941628FA}" type="pres">
      <dgm:prSet presAssocID="{8F401291-7667-44D5-9616-C88C4F7F198D}" presName="vert1" presStyleCnt="0"/>
      <dgm:spPr/>
    </dgm:pt>
    <dgm:pt modelId="{708BCB2D-8852-4BB8-9989-4F7765D3FB49}" type="pres">
      <dgm:prSet presAssocID="{3556DFE4-B19F-42C7-B611-D8FCD20FCAFA}" presName="thickLine" presStyleLbl="alignNode1" presStyleIdx="3" presStyleCnt="6"/>
      <dgm:spPr/>
    </dgm:pt>
    <dgm:pt modelId="{30007C96-23C5-4A99-865A-EFCF562D758A}" type="pres">
      <dgm:prSet presAssocID="{3556DFE4-B19F-42C7-B611-D8FCD20FCAFA}" presName="horz1" presStyleCnt="0"/>
      <dgm:spPr/>
    </dgm:pt>
    <dgm:pt modelId="{2F8E4176-BCD7-41D0-A8F6-86D824ACA049}" type="pres">
      <dgm:prSet presAssocID="{3556DFE4-B19F-42C7-B611-D8FCD20FCAFA}" presName="tx1" presStyleLbl="revTx" presStyleIdx="3" presStyleCnt="6"/>
      <dgm:spPr/>
    </dgm:pt>
    <dgm:pt modelId="{D1D5E0E2-2288-41A7-B770-C975098DA055}" type="pres">
      <dgm:prSet presAssocID="{3556DFE4-B19F-42C7-B611-D8FCD20FCAFA}" presName="vert1" presStyleCnt="0"/>
      <dgm:spPr/>
    </dgm:pt>
    <dgm:pt modelId="{D36F2D81-FC87-4899-8FE9-5A9422341802}" type="pres">
      <dgm:prSet presAssocID="{F8964573-5512-4B2B-838E-E20B874B2868}" presName="thickLine" presStyleLbl="alignNode1" presStyleIdx="4" presStyleCnt="6"/>
      <dgm:spPr/>
    </dgm:pt>
    <dgm:pt modelId="{59517B5D-C923-4045-982A-6591644F2691}" type="pres">
      <dgm:prSet presAssocID="{F8964573-5512-4B2B-838E-E20B874B2868}" presName="horz1" presStyleCnt="0"/>
      <dgm:spPr/>
    </dgm:pt>
    <dgm:pt modelId="{85D21B64-C52E-4907-BBAD-0A39C5D8CD85}" type="pres">
      <dgm:prSet presAssocID="{F8964573-5512-4B2B-838E-E20B874B2868}" presName="tx1" presStyleLbl="revTx" presStyleIdx="4" presStyleCnt="6"/>
      <dgm:spPr/>
    </dgm:pt>
    <dgm:pt modelId="{35ED29A7-7D1D-49F1-9992-F8CA39043BB4}" type="pres">
      <dgm:prSet presAssocID="{F8964573-5512-4B2B-838E-E20B874B2868}" presName="vert1" presStyleCnt="0"/>
      <dgm:spPr/>
    </dgm:pt>
    <dgm:pt modelId="{A56EE06B-0AB2-1046-AFCB-A633A0A6DCF7}" type="pres">
      <dgm:prSet presAssocID="{C636E7B9-56B7-1B4D-AFC5-89990DEE933C}" presName="thickLine" presStyleLbl="alignNode1" presStyleIdx="5" presStyleCnt="6"/>
      <dgm:spPr/>
    </dgm:pt>
    <dgm:pt modelId="{458DA015-6AB5-0940-BD8E-EAAD0848D5C1}" type="pres">
      <dgm:prSet presAssocID="{C636E7B9-56B7-1B4D-AFC5-89990DEE933C}" presName="horz1" presStyleCnt="0"/>
      <dgm:spPr/>
    </dgm:pt>
    <dgm:pt modelId="{2334EF61-D524-FC4C-9C13-8E3CA0FFD514}" type="pres">
      <dgm:prSet presAssocID="{C636E7B9-56B7-1B4D-AFC5-89990DEE933C}" presName="tx1" presStyleLbl="revTx" presStyleIdx="5" presStyleCnt="6"/>
      <dgm:spPr/>
    </dgm:pt>
    <dgm:pt modelId="{37F2B462-D638-4044-82B9-BD281A7EA45F}" type="pres">
      <dgm:prSet presAssocID="{C636E7B9-56B7-1B4D-AFC5-89990DEE933C}" presName="vert1" presStyleCnt="0"/>
      <dgm:spPr/>
    </dgm:pt>
  </dgm:ptLst>
  <dgm:cxnLst>
    <dgm:cxn modelId="{882E0B0D-C319-4162-9764-7A4AAB0BBD08}" type="presOf" srcId="{3556DFE4-B19F-42C7-B611-D8FCD20FCAFA}" destId="{2F8E4176-BCD7-41D0-A8F6-86D824ACA049}" srcOrd="0" destOrd="0" presId="urn:microsoft.com/office/officeart/2008/layout/LinedList"/>
    <dgm:cxn modelId="{047E4610-EB78-4973-9FC0-672CE0ADC56E}" srcId="{2C97261D-45C6-4BDB-B979-6FAA89E77921}" destId="{3556DFE4-B19F-42C7-B611-D8FCD20FCAFA}" srcOrd="3" destOrd="0" parTransId="{AA2D22B8-FC8B-4096-89E2-3B21CE003E81}" sibTransId="{33ADFE01-70A7-43DA-BA93-A8D7B91DF23B}"/>
    <dgm:cxn modelId="{202E3B16-EC1D-4EA0-A987-DB4918B908F2}" type="presOf" srcId="{F8964573-5512-4B2B-838E-E20B874B2868}" destId="{85D21B64-C52E-4907-BBAD-0A39C5D8CD85}" srcOrd="0" destOrd="0" presId="urn:microsoft.com/office/officeart/2008/layout/LinedList"/>
    <dgm:cxn modelId="{65A34D19-1467-450B-AC90-ADC669A47817}" type="presOf" srcId="{52A12B5D-EDE7-481E-9270-8BD3B116C8BC}" destId="{C9FC76EF-8671-418F-B80E-38EEF59B2D0F}" srcOrd="0" destOrd="0" presId="urn:microsoft.com/office/officeart/2008/layout/LinedList"/>
    <dgm:cxn modelId="{824CA022-82E0-4859-8741-94128E949147}" srcId="{2C97261D-45C6-4BDB-B979-6FAA89E77921}" destId="{74B36CA9-D779-4445-8A4F-EDDA4B62B564}" srcOrd="0" destOrd="0" parTransId="{199BD0EC-A063-4EC1-ADBC-0926078372A7}" sibTransId="{7A5B77D8-E779-4A57-AA0F-5B38D746FA0A}"/>
    <dgm:cxn modelId="{97850958-9996-4AF7-9C84-F5E5AEFCF1B3}" srcId="{2C97261D-45C6-4BDB-B979-6FAA89E77921}" destId="{F8964573-5512-4B2B-838E-E20B874B2868}" srcOrd="4" destOrd="0" parTransId="{C3FC53F3-804C-4B32-8717-754FA56326B8}" sibTransId="{237E4956-77DF-499A-AF60-0E641D0967A4}"/>
    <dgm:cxn modelId="{D8BAF292-781C-4823-95BF-5003F6966A2C}" srcId="{2C97261D-45C6-4BDB-B979-6FAA89E77921}" destId="{8F401291-7667-44D5-9616-C88C4F7F198D}" srcOrd="2" destOrd="0" parTransId="{171D6B91-CA8B-462D-992A-ADE042EE5706}" sibTransId="{89EA2898-5BFB-41B7-82D0-6D8EB07E47D4}"/>
    <dgm:cxn modelId="{9DD272AF-C405-F547-8434-B7E7BC15AF55}" type="presOf" srcId="{C636E7B9-56B7-1B4D-AFC5-89990DEE933C}" destId="{2334EF61-D524-FC4C-9C13-8E3CA0FFD514}" srcOrd="0" destOrd="0" presId="urn:microsoft.com/office/officeart/2008/layout/LinedList"/>
    <dgm:cxn modelId="{1EADA7D1-E0B9-437B-89DB-407C51C31AD5}" type="presOf" srcId="{8F401291-7667-44D5-9616-C88C4F7F198D}" destId="{9DE78829-5723-4384-9F1D-35C0491A1D11}" srcOrd="0" destOrd="0" presId="urn:microsoft.com/office/officeart/2008/layout/LinedList"/>
    <dgm:cxn modelId="{447B9AD3-456C-4DE2-B6DB-55609301AD85}" srcId="{2C97261D-45C6-4BDB-B979-6FAA89E77921}" destId="{52A12B5D-EDE7-481E-9270-8BD3B116C8BC}" srcOrd="1" destOrd="0" parTransId="{819E6E27-49E6-4AAC-A40F-BCA631F7DF02}" sibTransId="{67644130-853C-4275-9D5C-124651B10911}"/>
    <dgm:cxn modelId="{5D9792DA-DB91-4728-93FF-245F7B52CE1E}" type="presOf" srcId="{2C97261D-45C6-4BDB-B979-6FAA89E77921}" destId="{56F8CF1D-EC72-4EB2-B3EC-5E397FD3AB4A}" srcOrd="0" destOrd="0" presId="urn:microsoft.com/office/officeart/2008/layout/LinedList"/>
    <dgm:cxn modelId="{B01C49E5-779F-4B6B-809D-B11DE1A65660}" type="presOf" srcId="{74B36CA9-D779-4445-8A4F-EDDA4B62B564}" destId="{E565221B-38E5-429F-B072-5C3A0E270F97}" srcOrd="0" destOrd="0" presId="urn:microsoft.com/office/officeart/2008/layout/LinedList"/>
    <dgm:cxn modelId="{0E9B06E9-E3E2-F549-9B92-1762A5D3442D}" srcId="{2C97261D-45C6-4BDB-B979-6FAA89E77921}" destId="{C636E7B9-56B7-1B4D-AFC5-89990DEE933C}" srcOrd="5" destOrd="0" parTransId="{B4B4C5A4-90B8-4E4B-AA1E-9419C3B1C4CE}" sibTransId="{3ADBAB2E-8D70-0F4D-8227-76ACF324CA92}"/>
    <dgm:cxn modelId="{0179935D-C9BE-4E9C-9F83-8C2CCB1AAA01}" type="presParOf" srcId="{56F8CF1D-EC72-4EB2-B3EC-5E397FD3AB4A}" destId="{784453D2-DB0C-42D1-A2F6-64C6AE64B6F0}" srcOrd="0" destOrd="0" presId="urn:microsoft.com/office/officeart/2008/layout/LinedList"/>
    <dgm:cxn modelId="{7DD2329D-93C2-421F-8CB7-607E563A075D}" type="presParOf" srcId="{56F8CF1D-EC72-4EB2-B3EC-5E397FD3AB4A}" destId="{FB231A72-E8EE-4B63-8ECD-78324F0A6A22}" srcOrd="1" destOrd="0" presId="urn:microsoft.com/office/officeart/2008/layout/LinedList"/>
    <dgm:cxn modelId="{FD531541-37BF-41E0-A5A1-13D3C88DBCA5}" type="presParOf" srcId="{FB231A72-E8EE-4B63-8ECD-78324F0A6A22}" destId="{E565221B-38E5-429F-B072-5C3A0E270F97}" srcOrd="0" destOrd="0" presId="urn:microsoft.com/office/officeart/2008/layout/LinedList"/>
    <dgm:cxn modelId="{2855C05D-1842-4CEF-BB7B-B78B63AAF61D}" type="presParOf" srcId="{FB231A72-E8EE-4B63-8ECD-78324F0A6A22}" destId="{5E0C54E5-09B1-40E9-8473-AE9877A9D68C}" srcOrd="1" destOrd="0" presId="urn:microsoft.com/office/officeart/2008/layout/LinedList"/>
    <dgm:cxn modelId="{2D43F867-FEB3-42F4-8262-F63644B09514}" type="presParOf" srcId="{56F8CF1D-EC72-4EB2-B3EC-5E397FD3AB4A}" destId="{DC62C5BB-C050-4689-8C86-351832ACB584}" srcOrd="2" destOrd="0" presId="urn:microsoft.com/office/officeart/2008/layout/LinedList"/>
    <dgm:cxn modelId="{CE447A75-F178-4299-85CF-DA73D413929B}" type="presParOf" srcId="{56F8CF1D-EC72-4EB2-B3EC-5E397FD3AB4A}" destId="{C4EECF26-1B01-460F-A192-CB8362380C8A}" srcOrd="3" destOrd="0" presId="urn:microsoft.com/office/officeart/2008/layout/LinedList"/>
    <dgm:cxn modelId="{D38D7CDE-7618-413B-80B4-59F1958ED7F0}" type="presParOf" srcId="{C4EECF26-1B01-460F-A192-CB8362380C8A}" destId="{C9FC76EF-8671-418F-B80E-38EEF59B2D0F}" srcOrd="0" destOrd="0" presId="urn:microsoft.com/office/officeart/2008/layout/LinedList"/>
    <dgm:cxn modelId="{374E250E-8CB5-439B-8729-208E0839AD8A}" type="presParOf" srcId="{C4EECF26-1B01-460F-A192-CB8362380C8A}" destId="{9EE5C6EF-EB96-4F8B-BFC7-6A80107B100B}" srcOrd="1" destOrd="0" presId="urn:microsoft.com/office/officeart/2008/layout/LinedList"/>
    <dgm:cxn modelId="{1854D14E-E816-4963-BCB4-F20473AE269A}" type="presParOf" srcId="{56F8CF1D-EC72-4EB2-B3EC-5E397FD3AB4A}" destId="{18F6D598-EE65-4408-809B-37D8E69F646E}" srcOrd="4" destOrd="0" presId="urn:microsoft.com/office/officeart/2008/layout/LinedList"/>
    <dgm:cxn modelId="{42356ADE-81A2-4A0D-BA9D-85E865B1AB45}" type="presParOf" srcId="{56F8CF1D-EC72-4EB2-B3EC-5E397FD3AB4A}" destId="{8771957E-23BB-47DF-8B7A-D9A57C9AACF9}" srcOrd="5" destOrd="0" presId="urn:microsoft.com/office/officeart/2008/layout/LinedList"/>
    <dgm:cxn modelId="{FC53C023-C949-45FD-9C98-AE62DC25F58A}" type="presParOf" srcId="{8771957E-23BB-47DF-8B7A-D9A57C9AACF9}" destId="{9DE78829-5723-4384-9F1D-35C0491A1D11}" srcOrd="0" destOrd="0" presId="urn:microsoft.com/office/officeart/2008/layout/LinedList"/>
    <dgm:cxn modelId="{74854C02-334F-45F5-845B-35BB7D48AD13}" type="presParOf" srcId="{8771957E-23BB-47DF-8B7A-D9A57C9AACF9}" destId="{C2D97D45-BCA1-4AA9-A46C-B8B3941628FA}" srcOrd="1" destOrd="0" presId="urn:microsoft.com/office/officeart/2008/layout/LinedList"/>
    <dgm:cxn modelId="{1B866929-BB2B-43EA-B6D4-FAC045B30BEF}" type="presParOf" srcId="{56F8CF1D-EC72-4EB2-B3EC-5E397FD3AB4A}" destId="{708BCB2D-8852-4BB8-9989-4F7765D3FB49}" srcOrd="6" destOrd="0" presId="urn:microsoft.com/office/officeart/2008/layout/LinedList"/>
    <dgm:cxn modelId="{A2AB17C2-8FDA-4E1A-B921-9214F7ADE727}" type="presParOf" srcId="{56F8CF1D-EC72-4EB2-B3EC-5E397FD3AB4A}" destId="{30007C96-23C5-4A99-865A-EFCF562D758A}" srcOrd="7" destOrd="0" presId="urn:microsoft.com/office/officeart/2008/layout/LinedList"/>
    <dgm:cxn modelId="{B2A627D9-6A4B-4007-9E42-C03ACE24B63B}" type="presParOf" srcId="{30007C96-23C5-4A99-865A-EFCF562D758A}" destId="{2F8E4176-BCD7-41D0-A8F6-86D824ACA049}" srcOrd="0" destOrd="0" presId="urn:microsoft.com/office/officeart/2008/layout/LinedList"/>
    <dgm:cxn modelId="{99EE2910-6293-487C-8E8C-2B4D45DD7276}" type="presParOf" srcId="{30007C96-23C5-4A99-865A-EFCF562D758A}" destId="{D1D5E0E2-2288-41A7-B770-C975098DA055}" srcOrd="1" destOrd="0" presId="urn:microsoft.com/office/officeart/2008/layout/LinedList"/>
    <dgm:cxn modelId="{1C43DB83-54FA-4724-B14A-11614004D7EE}" type="presParOf" srcId="{56F8CF1D-EC72-4EB2-B3EC-5E397FD3AB4A}" destId="{D36F2D81-FC87-4899-8FE9-5A9422341802}" srcOrd="8" destOrd="0" presId="urn:microsoft.com/office/officeart/2008/layout/LinedList"/>
    <dgm:cxn modelId="{972791EE-F57D-4591-84E6-523A6B6C0FB1}" type="presParOf" srcId="{56F8CF1D-EC72-4EB2-B3EC-5E397FD3AB4A}" destId="{59517B5D-C923-4045-982A-6591644F2691}" srcOrd="9" destOrd="0" presId="urn:microsoft.com/office/officeart/2008/layout/LinedList"/>
    <dgm:cxn modelId="{70D71987-54F5-41CD-84AB-D7EDFE6ED0A5}" type="presParOf" srcId="{59517B5D-C923-4045-982A-6591644F2691}" destId="{85D21B64-C52E-4907-BBAD-0A39C5D8CD85}" srcOrd="0" destOrd="0" presId="urn:microsoft.com/office/officeart/2008/layout/LinedList"/>
    <dgm:cxn modelId="{D7EC01E3-D7AD-4288-B7E8-2FA152916CAA}" type="presParOf" srcId="{59517B5D-C923-4045-982A-6591644F2691}" destId="{35ED29A7-7D1D-49F1-9992-F8CA39043BB4}" srcOrd="1" destOrd="0" presId="urn:microsoft.com/office/officeart/2008/layout/LinedList"/>
    <dgm:cxn modelId="{496C116B-6129-9749-8836-37FDCE4D3CC3}" type="presParOf" srcId="{56F8CF1D-EC72-4EB2-B3EC-5E397FD3AB4A}" destId="{A56EE06B-0AB2-1046-AFCB-A633A0A6DCF7}" srcOrd="10" destOrd="0" presId="urn:microsoft.com/office/officeart/2008/layout/LinedList"/>
    <dgm:cxn modelId="{5FAA0327-DB6C-854B-9F16-81ED6A30C7F8}" type="presParOf" srcId="{56F8CF1D-EC72-4EB2-B3EC-5E397FD3AB4A}" destId="{458DA015-6AB5-0940-BD8E-EAAD0848D5C1}" srcOrd="11" destOrd="0" presId="urn:microsoft.com/office/officeart/2008/layout/LinedList"/>
    <dgm:cxn modelId="{F1F1B79E-0A87-3943-8FA3-9D25B611F8BF}" type="presParOf" srcId="{458DA015-6AB5-0940-BD8E-EAAD0848D5C1}" destId="{2334EF61-D524-FC4C-9C13-8E3CA0FFD514}" srcOrd="0" destOrd="0" presId="urn:microsoft.com/office/officeart/2008/layout/LinedList"/>
    <dgm:cxn modelId="{97994E10-9023-444F-A415-302A35325BB1}" type="presParOf" srcId="{458DA015-6AB5-0940-BD8E-EAAD0848D5C1}" destId="{37F2B462-D638-4044-82B9-BD281A7EA45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01A17A-0EB5-474F-81C9-22BD6EFE20E2}">
      <dsp:nvSpPr>
        <dsp:cNvPr id="0" name=""/>
        <dsp:cNvSpPr/>
      </dsp:nvSpPr>
      <dsp:spPr>
        <a:xfrm>
          <a:off x="0" y="2703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5416C2-FF92-A64D-A583-27D2D9ED2529}">
      <dsp:nvSpPr>
        <dsp:cNvPr id="0" name=""/>
        <dsp:cNvSpPr/>
      </dsp:nvSpPr>
      <dsp:spPr>
        <a:xfrm>
          <a:off x="0" y="2703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200" kern="1200"/>
            <a:t>The James Smith Cree Nation critical incident left 11 fatalities and 17 injured.</a:t>
          </a:r>
          <a:endParaRPr lang="en-US" sz="2200" kern="1200"/>
        </a:p>
      </dsp:txBody>
      <dsp:txXfrm>
        <a:off x="0" y="2703"/>
        <a:ext cx="6900512" cy="921789"/>
      </dsp:txXfrm>
    </dsp:sp>
    <dsp:sp modelId="{FA110F6A-EE47-F440-A0DF-41F9EF2AC155}">
      <dsp:nvSpPr>
        <dsp:cNvPr id="0" name=""/>
        <dsp:cNvSpPr/>
      </dsp:nvSpPr>
      <dsp:spPr>
        <a:xfrm>
          <a:off x="0" y="924492"/>
          <a:ext cx="6900512" cy="0"/>
        </a:xfrm>
        <a:prstGeom prst="line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accent2">
              <a:hueOff val="-291073"/>
              <a:satOff val="-16786"/>
              <a:lumOff val="17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E734BE-2F5D-7E41-AD38-62182B9F5511}">
      <dsp:nvSpPr>
        <dsp:cNvPr id="0" name=""/>
        <dsp:cNvSpPr/>
      </dsp:nvSpPr>
      <dsp:spPr>
        <a:xfrm>
          <a:off x="0" y="924492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200" kern="1200"/>
            <a:t>RCMP investigators documented, examined, and processed 42 different crime scenes, buildings, and vehicles.</a:t>
          </a:r>
          <a:endParaRPr lang="en-US" sz="2200" kern="1200"/>
        </a:p>
      </dsp:txBody>
      <dsp:txXfrm>
        <a:off x="0" y="924492"/>
        <a:ext cx="6900512" cy="921789"/>
      </dsp:txXfrm>
    </dsp:sp>
    <dsp:sp modelId="{D0F01C3E-F3E1-5341-AD5D-D417A9B670FA}">
      <dsp:nvSpPr>
        <dsp:cNvPr id="0" name=""/>
        <dsp:cNvSpPr/>
      </dsp:nvSpPr>
      <dsp:spPr>
        <a:xfrm>
          <a:off x="0" y="1846281"/>
          <a:ext cx="6900512" cy="0"/>
        </a:xfrm>
        <a:prstGeom prst="line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accent2">
              <a:hueOff val="-582145"/>
              <a:satOff val="-33571"/>
              <a:lumOff val="34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94496C-DE59-2448-AE48-8F454BEFB568}">
      <dsp:nvSpPr>
        <dsp:cNvPr id="0" name=""/>
        <dsp:cNvSpPr/>
      </dsp:nvSpPr>
      <dsp:spPr>
        <a:xfrm>
          <a:off x="0" y="1846281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200" kern="1200" dirty="0"/>
            <a:t>Over 1250 investigated tasks were identified.</a:t>
          </a:r>
          <a:endParaRPr lang="en-US" sz="2200" kern="1200" dirty="0"/>
        </a:p>
      </dsp:txBody>
      <dsp:txXfrm>
        <a:off x="0" y="1846281"/>
        <a:ext cx="6900512" cy="921789"/>
      </dsp:txXfrm>
    </dsp:sp>
    <dsp:sp modelId="{D6A00ADD-F7C0-4543-9813-589582569DB6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accent2">
              <a:hueOff val="-873218"/>
              <a:satOff val="-50357"/>
              <a:lumOff val="5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55723F-D24F-724E-A40F-3F1A518354BC}">
      <dsp:nvSpPr>
        <dsp:cNvPr id="0" name=""/>
        <dsp:cNvSpPr/>
      </dsp:nvSpPr>
      <dsp:spPr>
        <a:xfrm>
          <a:off x="0" y="2768070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697 exhibits were seized during the course of crime scenes processing </a:t>
          </a:r>
        </a:p>
      </dsp:txBody>
      <dsp:txXfrm>
        <a:off x="0" y="2768070"/>
        <a:ext cx="6900512" cy="921789"/>
      </dsp:txXfrm>
    </dsp:sp>
    <dsp:sp modelId="{919163FC-DFEC-9040-85D3-B65899D8AD75}">
      <dsp:nvSpPr>
        <dsp:cNvPr id="0" name=""/>
        <dsp:cNvSpPr/>
      </dsp:nvSpPr>
      <dsp:spPr>
        <a:xfrm>
          <a:off x="0" y="3689859"/>
          <a:ext cx="6900512" cy="0"/>
        </a:xfrm>
        <a:prstGeom prst="line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accent2">
              <a:hueOff val="-1164290"/>
              <a:satOff val="-67142"/>
              <a:lumOff val="6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64A0D0-6428-1746-824B-9F6DF4357EF3}">
      <dsp:nvSpPr>
        <dsp:cNvPr id="0" name=""/>
        <dsp:cNvSpPr/>
      </dsp:nvSpPr>
      <dsp:spPr>
        <a:xfrm>
          <a:off x="0" y="3689859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257 witness interviews completed by investigators and RCMP </a:t>
          </a:r>
          <a:r>
            <a:rPr lang="en-US" sz="2200" kern="1200" dirty="0" err="1"/>
            <a:t>Behavioural</a:t>
          </a:r>
          <a:r>
            <a:rPr lang="en-US" sz="2200" kern="1200" dirty="0"/>
            <a:t> Sciences branch experts. </a:t>
          </a:r>
        </a:p>
      </dsp:txBody>
      <dsp:txXfrm>
        <a:off x="0" y="3689859"/>
        <a:ext cx="6900512" cy="921789"/>
      </dsp:txXfrm>
    </dsp:sp>
    <dsp:sp modelId="{76481021-C4B7-3D44-A257-B122C21A0E13}">
      <dsp:nvSpPr>
        <dsp:cNvPr id="0" name=""/>
        <dsp:cNvSpPr/>
      </dsp:nvSpPr>
      <dsp:spPr>
        <a:xfrm>
          <a:off x="0" y="4611648"/>
          <a:ext cx="690051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96A955-EFA5-784B-9369-71D55175FFE3}">
      <dsp:nvSpPr>
        <dsp:cNvPr id="0" name=""/>
        <dsp:cNvSpPr/>
      </dsp:nvSpPr>
      <dsp:spPr>
        <a:xfrm>
          <a:off x="0" y="4611648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200" kern="1200" dirty="0"/>
            <a:t>Inquests</a:t>
          </a:r>
          <a:r>
            <a:rPr lang="en-CA" sz="2200" kern="1200" baseline="0" dirty="0"/>
            <a:t> completed in January 2023.</a:t>
          </a:r>
          <a:endParaRPr lang="en-CA" sz="2200" kern="1200" dirty="0"/>
        </a:p>
      </dsp:txBody>
      <dsp:txXfrm>
        <a:off x="0" y="4611648"/>
        <a:ext cx="6900512" cy="9217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1D0C5E-3F46-4EA5-828B-F544FFECCF16}">
      <dsp:nvSpPr>
        <dsp:cNvPr id="0" name=""/>
        <dsp:cNvSpPr/>
      </dsp:nvSpPr>
      <dsp:spPr>
        <a:xfrm>
          <a:off x="2561166" y="1206500"/>
          <a:ext cx="3005666" cy="3005666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1733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Surveys</a:t>
          </a:r>
          <a:r>
            <a:rPr lang="en-US" sz="3900" kern="1200">
              <a:latin typeface="Calibri Light" panose="020F0302020204030204"/>
            </a:rPr>
            <a:t> Gathering Voices </a:t>
          </a:r>
          <a:endParaRPr lang="en-CA" sz="3900" kern="1200"/>
        </a:p>
      </dsp:txBody>
      <dsp:txXfrm>
        <a:off x="3001336" y="1646670"/>
        <a:ext cx="2125326" cy="2125326"/>
      </dsp:txXfrm>
    </dsp:sp>
    <dsp:sp modelId="{46C8B9EF-EDFD-4AE6-8BC9-A2A06D8C4818}">
      <dsp:nvSpPr>
        <dsp:cNvPr id="0" name=""/>
        <dsp:cNvSpPr/>
      </dsp:nvSpPr>
      <dsp:spPr>
        <a:xfrm>
          <a:off x="3312583" y="536"/>
          <a:ext cx="1502833" cy="1502833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Students</a:t>
          </a:r>
          <a:endParaRPr lang="en-CA" sz="2200" kern="1200"/>
        </a:p>
      </dsp:txBody>
      <dsp:txXfrm>
        <a:off x="3532668" y="220621"/>
        <a:ext cx="1062663" cy="1062663"/>
      </dsp:txXfrm>
    </dsp:sp>
    <dsp:sp modelId="{E763527C-B66D-4E87-AB21-6516BCD725D0}">
      <dsp:nvSpPr>
        <dsp:cNvPr id="0" name=""/>
        <dsp:cNvSpPr/>
      </dsp:nvSpPr>
      <dsp:spPr>
        <a:xfrm>
          <a:off x="5269963" y="1957916"/>
          <a:ext cx="1502833" cy="1502833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Teachers</a:t>
          </a:r>
          <a:endParaRPr lang="en-CA" sz="2200" kern="1200"/>
        </a:p>
      </dsp:txBody>
      <dsp:txXfrm>
        <a:off x="5490048" y="2178001"/>
        <a:ext cx="1062663" cy="1062663"/>
      </dsp:txXfrm>
    </dsp:sp>
    <dsp:sp modelId="{EC5CDCC1-6743-4424-9822-BAB0CCF58A6F}">
      <dsp:nvSpPr>
        <dsp:cNvPr id="0" name=""/>
        <dsp:cNvSpPr/>
      </dsp:nvSpPr>
      <dsp:spPr>
        <a:xfrm>
          <a:off x="3312583" y="3915297"/>
          <a:ext cx="1502833" cy="1502833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Support Staff</a:t>
          </a:r>
          <a:endParaRPr lang="en-CA" sz="2200" kern="1200"/>
        </a:p>
      </dsp:txBody>
      <dsp:txXfrm>
        <a:off x="3532668" y="4135382"/>
        <a:ext cx="1062663" cy="1062663"/>
      </dsp:txXfrm>
    </dsp:sp>
    <dsp:sp modelId="{0D6EBE7B-FC4D-4F60-AEE5-A46B1E9B46DE}">
      <dsp:nvSpPr>
        <dsp:cNvPr id="0" name=""/>
        <dsp:cNvSpPr/>
      </dsp:nvSpPr>
      <dsp:spPr>
        <a:xfrm>
          <a:off x="1355202" y="1957916"/>
          <a:ext cx="1502833" cy="1502833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Parents</a:t>
          </a:r>
          <a:endParaRPr lang="en-CA" sz="2200" kern="1200"/>
        </a:p>
      </dsp:txBody>
      <dsp:txXfrm>
        <a:off x="1575287" y="2178001"/>
        <a:ext cx="1062663" cy="10626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22C5A4-D55F-364C-84C5-A836CE1C5597}">
      <dsp:nvSpPr>
        <dsp:cNvPr id="0" name=""/>
        <dsp:cNvSpPr/>
      </dsp:nvSpPr>
      <dsp:spPr>
        <a:xfrm>
          <a:off x="0" y="0"/>
          <a:ext cx="5181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D71FE3-8616-5A48-BA74-8EAA9FB08AB9}">
      <dsp:nvSpPr>
        <dsp:cNvPr id="0" name=""/>
        <dsp:cNvSpPr/>
      </dsp:nvSpPr>
      <dsp:spPr>
        <a:xfrm>
          <a:off x="0" y="0"/>
          <a:ext cx="5181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300" kern="1200"/>
            <a:t>Miyawyawin – Physical and Mental Health</a:t>
          </a:r>
          <a:endParaRPr lang="en-US" sz="2300" kern="1200"/>
        </a:p>
      </dsp:txBody>
      <dsp:txXfrm>
        <a:off x="0" y="0"/>
        <a:ext cx="5181600" cy="1087834"/>
      </dsp:txXfrm>
    </dsp:sp>
    <dsp:sp modelId="{9190D461-04DD-DC41-B200-B26BF08B4C58}">
      <dsp:nvSpPr>
        <dsp:cNvPr id="0" name=""/>
        <dsp:cNvSpPr/>
      </dsp:nvSpPr>
      <dsp:spPr>
        <a:xfrm>
          <a:off x="0" y="1087834"/>
          <a:ext cx="5181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52DA8F-3CF7-7345-AD2F-D6FAAAA7D229}">
      <dsp:nvSpPr>
        <dsp:cNvPr id="0" name=""/>
        <dsp:cNvSpPr/>
      </dsp:nvSpPr>
      <dsp:spPr>
        <a:xfrm>
          <a:off x="0" y="1087834"/>
          <a:ext cx="5181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300" kern="1200"/>
            <a:t>Kākīsimowin - Spiritual Health</a:t>
          </a:r>
          <a:endParaRPr lang="en-US" sz="2300" kern="1200"/>
        </a:p>
      </dsp:txBody>
      <dsp:txXfrm>
        <a:off x="0" y="1087834"/>
        <a:ext cx="5181600" cy="1087834"/>
      </dsp:txXfrm>
    </dsp:sp>
    <dsp:sp modelId="{8567D792-ADCC-4845-8734-71DC4DEC04F7}">
      <dsp:nvSpPr>
        <dsp:cNvPr id="0" name=""/>
        <dsp:cNvSpPr/>
      </dsp:nvSpPr>
      <dsp:spPr>
        <a:xfrm>
          <a:off x="0" y="2175669"/>
          <a:ext cx="5181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18DB19-5148-A74A-9B5F-59CA79287C8D}">
      <dsp:nvSpPr>
        <dsp:cNvPr id="0" name=""/>
        <dsp:cNvSpPr/>
      </dsp:nvSpPr>
      <dsp:spPr>
        <a:xfrm>
          <a:off x="0" y="2175669"/>
          <a:ext cx="5181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300" kern="1200"/>
            <a:t>Wahkowtowin - Identity, Belonging, and Kinship</a:t>
          </a:r>
          <a:endParaRPr lang="en-US" sz="2300" kern="1200"/>
        </a:p>
      </dsp:txBody>
      <dsp:txXfrm>
        <a:off x="0" y="2175669"/>
        <a:ext cx="5181600" cy="1087834"/>
      </dsp:txXfrm>
    </dsp:sp>
    <dsp:sp modelId="{7B56EAF4-89BF-F44B-A8B9-9D0412CFA5FF}">
      <dsp:nvSpPr>
        <dsp:cNvPr id="0" name=""/>
        <dsp:cNvSpPr/>
      </dsp:nvSpPr>
      <dsp:spPr>
        <a:xfrm>
          <a:off x="0" y="3263503"/>
          <a:ext cx="5181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36BE6C-84F6-4140-A0C1-B5244E0028DD}">
      <dsp:nvSpPr>
        <dsp:cNvPr id="0" name=""/>
        <dsp:cNvSpPr/>
      </dsp:nvSpPr>
      <dsp:spPr>
        <a:xfrm>
          <a:off x="0" y="3263503"/>
          <a:ext cx="5181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300" kern="1200"/>
            <a:t>Nehiyaw-pimahtisowin – Land-based Learning, Cultural Learning and Language </a:t>
          </a:r>
          <a:endParaRPr lang="en-US" sz="2300" kern="1200"/>
        </a:p>
      </dsp:txBody>
      <dsp:txXfrm>
        <a:off x="0" y="3263503"/>
        <a:ext cx="5181600" cy="10878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4453D2-DB0C-42D1-A2F6-64C6AE64B6F0}">
      <dsp:nvSpPr>
        <dsp:cNvPr id="0" name=""/>
        <dsp:cNvSpPr/>
      </dsp:nvSpPr>
      <dsp:spPr>
        <a:xfrm>
          <a:off x="0" y="2124"/>
          <a:ext cx="5092194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565221B-38E5-429F-B072-5C3A0E270F97}">
      <dsp:nvSpPr>
        <dsp:cNvPr id="0" name=""/>
        <dsp:cNvSpPr/>
      </dsp:nvSpPr>
      <dsp:spPr>
        <a:xfrm>
          <a:off x="0" y="2124"/>
          <a:ext cx="5092194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Complete the Five-year  Transformational Planning in creating a Trauma Informed School</a:t>
          </a:r>
        </a:p>
      </dsp:txBody>
      <dsp:txXfrm>
        <a:off x="0" y="2124"/>
        <a:ext cx="5092194" cy="724514"/>
      </dsp:txXfrm>
    </dsp:sp>
    <dsp:sp modelId="{DC62C5BB-C050-4689-8C86-351832ACB584}">
      <dsp:nvSpPr>
        <dsp:cNvPr id="0" name=""/>
        <dsp:cNvSpPr/>
      </dsp:nvSpPr>
      <dsp:spPr>
        <a:xfrm>
          <a:off x="0" y="726639"/>
          <a:ext cx="5092194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9FC76EF-8671-418F-B80E-38EEF59B2D0F}">
      <dsp:nvSpPr>
        <dsp:cNvPr id="0" name=""/>
        <dsp:cNvSpPr/>
      </dsp:nvSpPr>
      <dsp:spPr>
        <a:xfrm>
          <a:off x="0" y="726639"/>
          <a:ext cx="5092194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Soft Landing activities all week starting on September 4</a:t>
          </a:r>
          <a:r>
            <a:rPr lang="en-US" sz="1400" kern="1200" baseline="30000" dirty="0"/>
            <a:t>th</a:t>
          </a:r>
          <a:r>
            <a:rPr lang="en-US" sz="1400" kern="1200" dirty="0"/>
            <a:t>. Powwow, Round dance, cultural events and ceremonies, Fun activities for children. Memorial services.</a:t>
          </a:r>
        </a:p>
      </dsp:txBody>
      <dsp:txXfrm>
        <a:off x="0" y="726639"/>
        <a:ext cx="5092194" cy="724514"/>
      </dsp:txXfrm>
    </dsp:sp>
    <dsp:sp modelId="{18F6D598-EE65-4408-809B-37D8E69F646E}">
      <dsp:nvSpPr>
        <dsp:cNvPr id="0" name=""/>
        <dsp:cNvSpPr/>
      </dsp:nvSpPr>
      <dsp:spPr>
        <a:xfrm>
          <a:off x="0" y="1451154"/>
          <a:ext cx="5092194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DE78829-5723-4384-9F1D-35C0491A1D11}">
      <dsp:nvSpPr>
        <dsp:cNvPr id="0" name=""/>
        <dsp:cNvSpPr/>
      </dsp:nvSpPr>
      <dsp:spPr>
        <a:xfrm>
          <a:off x="0" y="1451154"/>
          <a:ext cx="5092194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Interagency monthly meetings with Mental Health and band support staff.</a:t>
          </a:r>
        </a:p>
      </dsp:txBody>
      <dsp:txXfrm>
        <a:off x="0" y="1451154"/>
        <a:ext cx="5092194" cy="724514"/>
      </dsp:txXfrm>
    </dsp:sp>
    <dsp:sp modelId="{708BCB2D-8852-4BB8-9989-4F7765D3FB49}">
      <dsp:nvSpPr>
        <dsp:cNvPr id="0" name=""/>
        <dsp:cNvSpPr/>
      </dsp:nvSpPr>
      <dsp:spPr>
        <a:xfrm>
          <a:off x="0" y="2175669"/>
          <a:ext cx="5092194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F8E4176-BCD7-41D0-A8F6-86D824ACA049}">
      <dsp:nvSpPr>
        <dsp:cNvPr id="0" name=""/>
        <dsp:cNvSpPr/>
      </dsp:nvSpPr>
      <dsp:spPr>
        <a:xfrm>
          <a:off x="0" y="2175669"/>
          <a:ext cx="5092194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Wellness Center established at BCCS complete with Mental Health worker, Social Worker, and guidance counselors. Resident Elders. </a:t>
          </a:r>
        </a:p>
      </dsp:txBody>
      <dsp:txXfrm>
        <a:off x="0" y="2175669"/>
        <a:ext cx="5092194" cy="724514"/>
      </dsp:txXfrm>
    </dsp:sp>
    <dsp:sp modelId="{D36F2D81-FC87-4899-8FE9-5A9422341802}">
      <dsp:nvSpPr>
        <dsp:cNvPr id="0" name=""/>
        <dsp:cNvSpPr/>
      </dsp:nvSpPr>
      <dsp:spPr>
        <a:xfrm>
          <a:off x="0" y="2900183"/>
          <a:ext cx="5092194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5D21B64-C52E-4907-BBAD-0A39C5D8CD85}">
      <dsp:nvSpPr>
        <dsp:cNvPr id="0" name=""/>
        <dsp:cNvSpPr/>
      </dsp:nvSpPr>
      <dsp:spPr>
        <a:xfrm>
          <a:off x="0" y="2900183"/>
          <a:ext cx="5092194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Collecting Data, Making Data Driven Decisions </a:t>
          </a:r>
        </a:p>
      </dsp:txBody>
      <dsp:txXfrm>
        <a:off x="0" y="2900183"/>
        <a:ext cx="5092194" cy="724514"/>
      </dsp:txXfrm>
    </dsp:sp>
    <dsp:sp modelId="{A56EE06B-0AB2-1046-AFCB-A633A0A6DCF7}">
      <dsp:nvSpPr>
        <dsp:cNvPr id="0" name=""/>
        <dsp:cNvSpPr/>
      </dsp:nvSpPr>
      <dsp:spPr>
        <a:xfrm>
          <a:off x="0" y="3624698"/>
          <a:ext cx="5092194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334EF61-D524-FC4C-9C13-8E3CA0FFD514}">
      <dsp:nvSpPr>
        <dsp:cNvPr id="0" name=""/>
        <dsp:cNvSpPr/>
      </dsp:nvSpPr>
      <dsp:spPr>
        <a:xfrm>
          <a:off x="0" y="3624698"/>
          <a:ext cx="5092194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0" y="3624698"/>
        <a:ext cx="5092194" cy="7245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EF801C-00E2-134E-B377-1B0FF34AD8D1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726B61-926A-EC4E-8458-A8139CD78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180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26B61-926A-EC4E-8458-A8139CD7833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59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26B61-926A-EC4E-8458-A8139CD7833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890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26B61-926A-EC4E-8458-A8139CD7833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504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26B61-926A-EC4E-8458-A8139CD7833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155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26B61-926A-EC4E-8458-A8139CD7833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650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26B61-926A-EC4E-8458-A8139CD7833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546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26B61-926A-EC4E-8458-A8139CD7833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228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1A0BC-190D-E343-8C28-090E157360FF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69C41-656A-9549-98A1-3562A79E8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923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1A0BC-190D-E343-8C28-090E157360FF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69C41-656A-9549-98A1-3562A79E8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731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1A0BC-190D-E343-8C28-090E157360FF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69C41-656A-9549-98A1-3562A79E8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174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1A0BC-190D-E343-8C28-090E157360FF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69C41-656A-9549-98A1-3562A79E8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464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1A0BC-190D-E343-8C28-090E157360FF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69C41-656A-9549-98A1-3562A79E8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337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1A0BC-190D-E343-8C28-090E157360FF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69C41-656A-9549-98A1-3562A79E8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196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1A0BC-190D-E343-8C28-090E157360FF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69C41-656A-9549-98A1-3562A79E8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348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1A0BC-190D-E343-8C28-090E157360FF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69C41-656A-9549-98A1-3562A79E8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312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1A0BC-190D-E343-8C28-090E157360FF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69C41-656A-9549-98A1-3562A79E8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45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1A0BC-190D-E343-8C28-090E157360FF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69C41-656A-9549-98A1-3562A79E8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336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1A0BC-190D-E343-8C28-090E157360FF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69C41-656A-9549-98A1-3562A79E8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945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01A0BC-190D-E343-8C28-090E157360FF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069C41-656A-9549-98A1-3562A79E8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098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png"/><Relationship Id="rId5" Type="http://schemas.openxmlformats.org/officeDocument/2006/relationships/hyperlink" Target="https://www.flickr.com/photos/46355638@N00/26435175316" TargetMode="Externa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11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pngall.com/learning-png/download/47000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image" Target="../media/image24.jpeg"/><Relationship Id="rId7" Type="http://schemas.openxmlformats.org/officeDocument/2006/relationships/diagramData" Target="../diagrams/data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esheninger.blogspot.com/2016/04/change-needed-today-to-prepare-for.html" TargetMode="External"/><Relationship Id="rId11" Type="http://schemas.microsoft.com/office/2007/relationships/diagramDrawing" Target="../diagrams/drawing4.xml"/><Relationship Id="rId5" Type="http://schemas.openxmlformats.org/officeDocument/2006/relationships/image" Target="../media/image25.jpeg"/><Relationship Id="rId10" Type="http://schemas.openxmlformats.org/officeDocument/2006/relationships/diagramColors" Target="../diagrams/colors4.xml"/><Relationship Id="rId4" Type="http://schemas.openxmlformats.org/officeDocument/2006/relationships/hyperlink" Target="http://www.flickr.com/photos/psd/8591351239/" TargetMode="External"/><Relationship Id="rId9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sbooks.nscc.ca/traumainformedpractice/chapter/4-1-attachment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11" Type="http://schemas.openxmlformats.org/officeDocument/2006/relationships/image" Target="../media/image10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9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B9E248E0-55F8-4E45-A07F-B49E0EEA9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Arc 80">
            <a:extLst>
              <a:ext uri="{FF2B5EF4-FFF2-40B4-BE49-F238E27FC236}">
                <a16:creationId xmlns:a16="http://schemas.microsoft.com/office/drawing/2014/main" id="{311F016A-A753-449B-9EA6-322199B71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92014">
            <a:off x="3109564" y="704848"/>
            <a:ext cx="2987899" cy="2987899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ouple of birds in a nest&#10;&#10;Description automatically generated with medium con">
            <a:extLst>
              <a:ext uri="{FF2B5EF4-FFF2-40B4-BE49-F238E27FC236}">
                <a16:creationId xmlns:a16="http://schemas.microsoft.com/office/drawing/2014/main" id="{250BBEA2-D469-40F9-3F76-D4E350EB3D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1929"/>
          <a:stretch/>
        </p:blipFill>
        <p:spPr>
          <a:xfrm>
            <a:off x="4252394" y="2577601"/>
            <a:ext cx="7462838" cy="4280399"/>
          </a:xfrm>
          <a:custGeom>
            <a:avLst/>
            <a:gdLst/>
            <a:ahLst/>
            <a:cxnLst/>
            <a:rect l="l" t="t" r="r" b="b"/>
            <a:pathLst>
              <a:path w="7462838" h="4280399">
                <a:moveTo>
                  <a:pt x="3731419" y="0"/>
                </a:moveTo>
                <a:cubicBezTo>
                  <a:pt x="5792225" y="0"/>
                  <a:pt x="7462838" y="1670613"/>
                  <a:pt x="7462838" y="3731419"/>
                </a:cubicBezTo>
                <a:cubicBezTo>
                  <a:pt x="7462838" y="3828019"/>
                  <a:pt x="7459167" y="3923762"/>
                  <a:pt x="7451957" y="4018516"/>
                </a:cubicBezTo>
                <a:lnTo>
                  <a:pt x="7422046" y="4280399"/>
                </a:lnTo>
                <a:lnTo>
                  <a:pt x="40793" y="4280399"/>
                </a:lnTo>
                <a:lnTo>
                  <a:pt x="10881" y="4018516"/>
                </a:lnTo>
                <a:cubicBezTo>
                  <a:pt x="3671" y="3923762"/>
                  <a:pt x="0" y="3828019"/>
                  <a:pt x="0" y="3731419"/>
                </a:cubicBezTo>
                <a:cubicBezTo>
                  <a:pt x="0" y="1670613"/>
                  <a:pt x="1670614" y="0"/>
                  <a:pt x="3731419" y="0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4CB7F9-2383-BA4B-8AEC-5369C3DA7A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0742" y="754840"/>
            <a:ext cx="4001034" cy="275774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0000"/>
          </a:bodyPr>
          <a:lstStyle/>
          <a:p>
            <a:pPr algn="l"/>
            <a:r>
              <a:rPr lang="en-US" sz="1500" kern="1200">
                <a:latin typeface="+mj-lt"/>
                <a:ea typeface="+mj-ea"/>
                <a:cs typeface="+mj-cs"/>
              </a:rPr>
              <a:t>  </a:t>
            </a:r>
            <a:br>
              <a:rPr lang="en-US" sz="1500" kern="1200">
                <a:latin typeface="+mj-lt"/>
                <a:ea typeface="+mj-ea"/>
                <a:cs typeface="+mj-cs"/>
              </a:rPr>
            </a:br>
            <a:br>
              <a:rPr lang="en-US" sz="1500" kern="1200">
                <a:latin typeface="+mj-lt"/>
                <a:ea typeface="+mj-ea"/>
                <a:cs typeface="+mj-cs"/>
              </a:rPr>
            </a:br>
            <a:br>
              <a:rPr lang="en-US" sz="1500" kern="1200">
                <a:latin typeface="+mj-lt"/>
                <a:ea typeface="+mj-ea"/>
                <a:cs typeface="+mj-cs"/>
              </a:rPr>
            </a:br>
            <a:r>
              <a:rPr lang="en-US" sz="1500" kern="1200">
                <a:latin typeface="+mj-lt"/>
                <a:ea typeface="+mj-ea"/>
                <a:cs typeface="+mj-cs"/>
              </a:rPr>
              <a:t>   </a:t>
            </a:r>
            <a:br>
              <a:rPr lang="en-US" sz="1500" kern="1200">
                <a:latin typeface="+mj-lt"/>
                <a:ea typeface="+mj-ea"/>
                <a:cs typeface="+mj-cs"/>
              </a:rPr>
            </a:br>
            <a:br>
              <a:rPr lang="en-US" sz="1500" kern="1200">
                <a:latin typeface="+mj-lt"/>
                <a:ea typeface="+mj-ea"/>
                <a:cs typeface="+mj-cs"/>
              </a:rPr>
            </a:br>
            <a:br>
              <a:rPr lang="en-US" sz="1500" kern="1200">
                <a:latin typeface="+mj-lt"/>
                <a:ea typeface="+mj-ea"/>
                <a:cs typeface="+mj-cs"/>
              </a:rPr>
            </a:br>
            <a:br>
              <a:rPr lang="en-US" sz="1500" kern="1200">
                <a:latin typeface="+mj-lt"/>
                <a:ea typeface="+mj-ea"/>
                <a:cs typeface="+mj-cs"/>
              </a:rPr>
            </a:br>
            <a:br>
              <a:rPr lang="en-US" sz="1500" kern="1200">
                <a:latin typeface="+mj-lt"/>
                <a:ea typeface="+mj-ea"/>
                <a:cs typeface="+mj-cs"/>
              </a:rPr>
            </a:br>
            <a:br>
              <a:rPr lang="en-US" sz="1500" kern="1200">
                <a:latin typeface="+mj-lt"/>
                <a:ea typeface="+mj-ea"/>
                <a:cs typeface="+mj-cs"/>
              </a:rPr>
            </a:br>
            <a:br>
              <a:rPr lang="en-US" sz="1500" kern="1200">
                <a:latin typeface="+mj-lt"/>
                <a:ea typeface="+mj-ea"/>
                <a:cs typeface="+mj-cs"/>
              </a:rPr>
            </a:br>
            <a:r>
              <a:rPr lang="en-US" sz="1500" kern="1200">
                <a:latin typeface="+mj-lt"/>
                <a:ea typeface="+mj-ea"/>
                <a:cs typeface="+mj-cs"/>
              </a:rPr>
              <a:t>Director of Education Randy Constant</a:t>
            </a:r>
            <a:br>
              <a:rPr lang="en-US" sz="1500" kern="1200">
                <a:latin typeface="+mj-lt"/>
                <a:ea typeface="+mj-ea"/>
                <a:cs typeface="+mj-cs"/>
              </a:rPr>
            </a:br>
            <a:r>
              <a:rPr lang="en-US" sz="1500" kern="1200">
                <a:latin typeface="+mj-lt"/>
                <a:ea typeface="+mj-ea"/>
                <a:cs typeface="+mj-cs"/>
              </a:rPr>
              <a:t>Superintendent of Education  Pauline McKay</a:t>
            </a:r>
            <a:br>
              <a:rPr lang="en-US" sz="1500" kern="1200">
                <a:latin typeface="+mj-lt"/>
                <a:ea typeface="+mj-ea"/>
                <a:cs typeface="+mj-cs"/>
              </a:rPr>
            </a:br>
            <a:br>
              <a:rPr lang="en-US" sz="1500" kern="1200">
                <a:latin typeface="+mj-lt"/>
                <a:ea typeface="+mj-ea"/>
                <a:cs typeface="+mj-cs"/>
              </a:rPr>
            </a:br>
            <a:br>
              <a:rPr lang="en-US" sz="1500"/>
            </a:br>
            <a:br>
              <a:rPr lang="en-US" sz="1500" kern="1200">
                <a:latin typeface="+mj-lt"/>
                <a:ea typeface="+mj-ea"/>
                <a:cs typeface="+mj-cs"/>
              </a:rPr>
            </a:br>
            <a:r>
              <a:rPr lang="en-US" sz="1500" kern="1200">
                <a:latin typeface="+mj-lt"/>
                <a:ea typeface="+mj-ea"/>
                <a:cs typeface="+mj-cs"/>
              </a:rPr>
              <a:t> 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BE86F7-FF86-F243-BE56-8EDC9378B2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0742" y="3633690"/>
            <a:ext cx="4001034" cy="2099321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92500" lnSpcReduction="10000"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endParaRPr lang="en-US" dirty="0"/>
          </a:p>
          <a:p>
            <a:pPr algn="l"/>
            <a:r>
              <a:rPr lang="en-CA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Miyo-</a:t>
            </a:r>
            <a:r>
              <a:rPr lang="en-CA" b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Pimatisiwin</a:t>
            </a:r>
            <a:r>
              <a:rPr lang="en-CA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– Living the Good Life </a:t>
            </a:r>
          </a:p>
          <a:p>
            <a:pPr algn="l"/>
            <a:r>
              <a:rPr lang="en-CA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Becoming a Trauma Informed School and System</a:t>
            </a:r>
            <a:r>
              <a:rPr lang="en-CA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CA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/>
            <a:endParaRPr lang="en-US" dirty="0"/>
          </a:p>
        </p:txBody>
      </p:sp>
      <p:pic>
        <p:nvPicPr>
          <p:cNvPr id="6" name="Picture 5" descr="A close-up of a dart board&#10;&#10;Description automatically generated with low confidence">
            <a:extLst>
              <a:ext uri="{FF2B5EF4-FFF2-40B4-BE49-F238E27FC236}">
                <a16:creationId xmlns:a16="http://schemas.microsoft.com/office/drawing/2014/main" id="{7FF7A1B9-A8B6-EB31-E739-E77B76F450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66" r="11150" b="3"/>
          <a:stretch/>
        </p:blipFill>
        <p:spPr>
          <a:xfrm>
            <a:off x="8610600" y="-55746"/>
            <a:ext cx="3581400" cy="3769196"/>
          </a:xfrm>
          <a:custGeom>
            <a:avLst/>
            <a:gdLst/>
            <a:ahLst/>
            <a:cxnLst/>
            <a:rect l="l" t="t" r="r" b="b"/>
            <a:pathLst>
              <a:path w="3581400" h="3769206">
                <a:moveTo>
                  <a:pt x="366014" y="0"/>
                </a:moveTo>
                <a:lnTo>
                  <a:pt x="3581400" y="0"/>
                </a:lnTo>
                <a:lnTo>
                  <a:pt x="3581400" y="3507525"/>
                </a:lnTo>
                <a:lnTo>
                  <a:pt x="3442408" y="3574481"/>
                </a:lnTo>
                <a:cubicBezTo>
                  <a:pt x="3145957" y="3699869"/>
                  <a:pt x="2820025" y="3769206"/>
                  <a:pt x="2477898" y="3769206"/>
                </a:cubicBezTo>
                <a:cubicBezTo>
                  <a:pt x="1109392" y="3769206"/>
                  <a:pt x="0" y="2659814"/>
                  <a:pt x="0" y="1291308"/>
                </a:cubicBezTo>
                <a:cubicBezTo>
                  <a:pt x="0" y="863650"/>
                  <a:pt x="108339" y="461296"/>
                  <a:pt x="299069" y="110194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15C437-5FEA-A240-8202-E27BAE412A7D}"/>
              </a:ext>
            </a:extLst>
          </p:cNvPr>
          <p:cNvSpPr txBox="1"/>
          <p:nvPr/>
        </p:nvSpPr>
        <p:spPr>
          <a:xfrm>
            <a:off x="12007270" y="6657945"/>
            <a:ext cx="184730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endParaRPr lang="en-US" sz="700">
              <a:solidFill>
                <a:srgbClr val="FFFFFF"/>
              </a:solidFill>
            </a:endParaRPr>
          </a:p>
        </p:txBody>
      </p:sp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9B5A6328-0A71-D578-9750-E8445172FB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3949"/>
            <a:ext cx="1790950" cy="120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3679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EBF47-32C6-EF8D-23C7-10F52E884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0500"/>
          </a:xfrm>
        </p:spPr>
        <p:txBody>
          <a:bodyPr>
            <a:normAutofit fontScale="90000"/>
          </a:bodyPr>
          <a:lstStyle/>
          <a:p>
            <a:pPr algn="ctr"/>
            <a:r>
              <a:rPr lang="en-CA" sz="3600" b="1" dirty="0">
                <a:latin typeface="Nunito Sans"/>
                <a:ea typeface="Calibri" panose="020F0502020204030204" pitchFamily="34" charset="0"/>
                <a:cs typeface="Times New Roman"/>
              </a:rPr>
              <a:t>Miyo-</a:t>
            </a:r>
            <a:r>
              <a:rPr lang="en-CA" sz="3600" b="1" dirty="0" err="1">
                <a:latin typeface="Nunito Sans"/>
                <a:ea typeface="Calibri" panose="020F0502020204030204" pitchFamily="34" charset="0"/>
                <a:cs typeface="Times New Roman"/>
              </a:rPr>
              <a:t>pimahtisiwin</a:t>
            </a:r>
            <a:r>
              <a:rPr lang="en-CA" sz="3600" b="1" dirty="0">
                <a:effectLst/>
                <a:latin typeface="Nunito Sans"/>
                <a:ea typeface="Calibri" panose="020F0502020204030204" pitchFamily="34" charset="0"/>
                <a:cs typeface="Times New Roman"/>
              </a:rPr>
              <a:t> (Living the Good Life)</a:t>
            </a:r>
            <a:br>
              <a:rPr lang="en-CA" sz="3600" b="1" dirty="0">
                <a:effectLst/>
                <a:latin typeface="Nunito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CA" sz="3600" b="1" dirty="0">
                <a:effectLst/>
                <a:latin typeface="Nunito Sans"/>
                <a:ea typeface="Calibri" panose="020F0502020204030204" pitchFamily="34" charset="0"/>
                <a:cs typeface="Times New Roman"/>
              </a:rPr>
              <a:t>(Well-Being)</a:t>
            </a:r>
            <a:r>
              <a:rPr lang="en-CA" sz="3600" dirty="0">
                <a:effectLst/>
              </a:rPr>
              <a:t> </a:t>
            </a:r>
            <a:br>
              <a:rPr lang="en-US" dirty="0"/>
            </a:br>
            <a:r>
              <a:rPr lang="en-US" b="1" dirty="0"/>
              <a:t>Four Pillars Created from Voices</a:t>
            </a:r>
          </a:p>
        </p:txBody>
      </p:sp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5D65FBF7-F982-D569-E972-4A6E4B24F89C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47440429"/>
              </p:ext>
            </p:extLst>
          </p:nvPr>
        </p:nvGraphicFramePr>
        <p:xfrm>
          <a:off x="838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0537EE-7EAB-191A-F401-42C65AA09C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054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                </a:t>
            </a:r>
          </a:p>
        </p:txBody>
      </p:sp>
      <p:pic>
        <p:nvPicPr>
          <p:cNvPr id="6" name="Picture 5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9A283E0B-FF21-E11C-7A75-4D238C2C6A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200" y="2286000"/>
            <a:ext cx="2773878" cy="3185886"/>
          </a:xfrm>
          <a:prstGeom prst="rect">
            <a:avLst/>
          </a:prstGeom>
        </p:spPr>
      </p:pic>
      <p:pic>
        <p:nvPicPr>
          <p:cNvPr id="3" name="Content Placeholder 7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7D0E953B-42D5-817C-C8BE-BA0EB9F4447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104" r="5493" b="-2"/>
          <a:stretch/>
        </p:blipFill>
        <p:spPr>
          <a:xfrm>
            <a:off x="8214459" y="1900672"/>
            <a:ext cx="3794760" cy="459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605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D6F513-FB29-C070-46EE-576578C0F3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96"/>
          <a:stretch/>
        </p:blipFill>
        <p:spPr>
          <a:xfrm>
            <a:off x="1500072" y="888273"/>
            <a:ext cx="9000000" cy="538187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6F440A-5B64-0BEA-8C68-1BBF92A6B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948"/>
            <a:ext cx="1279473" cy="8643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81E975-4D31-200E-AE32-45583E4BB7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0671" y="23949"/>
            <a:ext cx="1471329" cy="133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8596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76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table of information&#10;&#10;Description automatically generated">
            <a:extLst>
              <a:ext uri="{FF2B5EF4-FFF2-40B4-BE49-F238E27FC236}">
                <a16:creationId xmlns:a16="http://schemas.microsoft.com/office/drawing/2014/main" id="{55147E02-18B3-27A5-ACA1-6D3CACBAF5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731" b="1"/>
          <a:stretch/>
        </p:blipFill>
        <p:spPr>
          <a:xfrm>
            <a:off x="810591" y="643467"/>
            <a:ext cx="1057081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446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615E9F7A-B64C-4192-8930-A05D1E23F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ntent Placeholder 12" descr="A group of people standing in a gym holding a poster&#10;&#10;Description automatically generated with medium confidence">
            <a:extLst>
              <a:ext uri="{FF2B5EF4-FFF2-40B4-BE49-F238E27FC236}">
                <a16:creationId xmlns:a16="http://schemas.microsoft.com/office/drawing/2014/main" id="{989ACDE9-450B-90DD-AE32-2F13532B8C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74" r="32026" b="3"/>
          <a:stretch/>
        </p:blipFill>
        <p:spPr>
          <a:xfrm>
            <a:off x="20" y="853"/>
            <a:ext cx="2743179" cy="3417511"/>
          </a:xfrm>
          <a:prstGeom prst="rect">
            <a:avLst/>
          </a:prstGeom>
        </p:spPr>
      </p:pic>
      <p:pic>
        <p:nvPicPr>
          <p:cNvPr id="11" name="Picture 10" descr="A picture containing person, clothing, person, court&#10;&#10;Description automatically generated">
            <a:extLst>
              <a:ext uri="{FF2B5EF4-FFF2-40B4-BE49-F238E27FC236}">
                <a16:creationId xmlns:a16="http://schemas.microsoft.com/office/drawing/2014/main" id="{C9A6EF70-3EE9-F87E-A71E-60D9BB284D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00" r="36099" b="2"/>
          <a:stretch/>
        </p:blipFill>
        <p:spPr>
          <a:xfrm>
            <a:off x="20" y="3417677"/>
            <a:ext cx="2743179" cy="344032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93EB161-5CFE-4D7E-B34B-06C90F9B1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43200" y="-1"/>
            <a:ext cx="6744336" cy="68771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8147C2-BF02-44AA-81D8-FD7776FAB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35964" y="685799"/>
            <a:ext cx="5358808" cy="5486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60DA86-0F09-44B4-FBBB-4E3EF4EF3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0372" y="1015409"/>
            <a:ext cx="4231758" cy="112510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5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Three Ongoing and Onboarding Training for all staff including Interagency partners.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82D47E-BCD2-4066-FCC9-155F394D5D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40372" y="2140511"/>
            <a:ext cx="4231758" cy="4031689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ARC – Attachment, Regulation and Competency  Training: </a:t>
            </a:r>
            <a:r>
              <a:rPr lang="en-US" sz="200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The ARC Model, also known as the ARC framework, is an approach to trauma-informed therapy, offering a flexible framework designed specifically for children and adolescents who have experienced complex trauma, such as abuse, neglect, or exposure to violence.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900"/>
              </a:spcBef>
              <a:spcAft>
                <a:spcPts val="900"/>
              </a:spcAft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ACES - </a:t>
            </a:r>
            <a:r>
              <a:rPr lang="en-US" sz="200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Adverse Childhood Experiences are potentially traumatic events that occur in childhood. ACEs can include violence, abuse, and growing up in a family with mental health or substance use problems. Toxic stress from ACEs can change brain development and affect how the body responds to stress.</a:t>
            </a:r>
          </a:p>
          <a:p>
            <a:r>
              <a:rPr lang="en-US" sz="200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VTRA &amp; TES A standard in Violence Threat Risk Assessment (VTRA™) and the Traumatic Event Systems (TES™)V the trauma-informed threat assessment framework that aims to identify and intervene within potential pathways to violence. The training is from an Indigenous Perspective.</a:t>
            </a:r>
          </a:p>
        </p:txBody>
      </p:sp>
      <p:pic>
        <p:nvPicPr>
          <p:cNvPr id="10" name="Content Placeholder 10" descr="A group of women holding up a poster&#10;&#10;Description automatically generated with low confidence">
            <a:extLst>
              <a:ext uri="{FF2B5EF4-FFF2-40B4-BE49-F238E27FC236}">
                <a16:creationId xmlns:a16="http://schemas.microsoft.com/office/drawing/2014/main" id="{8D2EC49B-8599-0F72-835F-83C98F66F48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t="5202" r="1" b="1"/>
          <a:stretch/>
        </p:blipFill>
        <p:spPr>
          <a:xfrm>
            <a:off x="9487538" y="10"/>
            <a:ext cx="2704462" cy="3418353"/>
          </a:xfrm>
          <a:prstGeom prst="rect">
            <a:avLst/>
          </a:prstGeom>
        </p:spPr>
      </p:pic>
      <p:pic>
        <p:nvPicPr>
          <p:cNvPr id="3" name="Picture 2" descr="A person taking a selfie&#10;&#10;Description automatically generated">
            <a:extLst>
              <a:ext uri="{FF2B5EF4-FFF2-40B4-BE49-F238E27FC236}">
                <a16:creationId xmlns:a16="http://schemas.microsoft.com/office/drawing/2014/main" id="{CA2C5466-B4DA-BF48-53E8-77DB74DE15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3" r="1" b="1"/>
          <a:stretch/>
        </p:blipFill>
        <p:spPr>
          <a:xfrm rot="5400000">
            <a:off x="9119605" y="3785606"/>
            <a:ext cx="3440324" cy="270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799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615E9F7A-B64C-4192-8930-A05D1E23F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102938A8-E9D7-7622-F8AF-96A984CF6F0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0903" r="28897" b="3"/>
          <a:stretch/>
        </p:blipFill>
        <p:spPr>
          <a:xfrm>
            <a:off x="20" y="853"/>
            <a:ext cx="2743179" cy="3417511"/>
          </a:xfrm>
          <a:prstGeom prst="rect">
            <a:avLst/>
          </a:prstGeom>
        </p:spPr>
      </p:pic>
      <p:pic>
        <p:nvPicPr>
          <p:cNvPr id="8" name="Picture 7" descr="A group of people sitting in a room&#10;&#10;AI-generated content may be incorrect.">
            <a:extLst>
              <a:ext uri="{FF2B5EF4-FFF2-40B4-BE49-F238E27FC236}">
                <a16:creationId xmlns:a16="http://schemas.microsoft.com/office/drawing/2014/main" id="{F69FF0EE-2E72-292F-64DE-E27477C50A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423" r="1" b="17033"/>
          <a:stretch/>
        </p:blipFill>
        <p:spPr>
          <a:xfrm>
            <a:off x="20" y="3417677"/>
            <a:ext cx="2743179" cy="3440324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793EB161-5CFE-4D7E-B34B-06C90F9B1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43200" y="-1"/>
            <a:ext cx="6744336" cy="68771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18147C2-BF02-44AA-81D8-FD7776FAB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35964" y="685799"/>
            <a:ext cx="5358808" cy="5486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4E8FF1-947E-EAB2-4BB1-EC197A2B4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0372" y="1015409"/>
            <a:ext cx="4231758" cy="112510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Annual Summits and Retreat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E20CFF-7D8F-9F00-7F7D-FB3BF0368B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40372" y="2427382"/>
            <a:ext cx="4231758" cy="32344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Elder’s Summits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Parent Summits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Student Summits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Teacher Summits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Interagency Retreat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Picture 6" descr="A group of people sitting at tables&#10;&#10;AI-generated content may be incorrect.">
            <a:extLst>
              <a:ext uri="{FF2B5EF4-FFF2-40B4-BE49-F238E27FC236}">
                <a16:creationId xmlns:a16="http://schemas.microsoft.com/office/drawing/2014/main" id="{923794BB-69B3-C1BC-FC95-3A07ED9EADC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203" b="1"/>
          <a:stretch/>
        </p:blipFill>
        <p:spPr>
          <a:xfrm rot="5400000">
            <a:off x="9130587" y="356950"/>
            <a:ext cx="3418363" cy="2704462"/>
          </a:xfrm>
          <a:prstGeom prst="rect">
            <a:avLst/>
          </a:prstGeom>
        </p:spPr>
      </p:pic>
      <p:pic>
        <p:nvPicPr>
          <p:cNvPr id="9" name="Picture 8" descr="A group of women sitting at a table&#10;&#10;AI-generated content may be incorrect.">
            <a:extLst>
              <a:ext uri="{FF2B5EF4-FFF2-40B4-BE49-F238E27FC236}">
                <a16:creationId xmlns:a16="http://schemas.microsoft.com/office/drawing/2014/main" id="{FF38D70A-A301-6D90-75C0-6C928F76602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594" b="1"/>
          <a:stretch/>
        </p:blipFill>
        <p:spPr>
          <a:xfrm rot="5400000">
            <a:off x="9119605" y="3785606"/>
            <a:ext cx="3440324" cy="270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6374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3406C-E077-264C-A2A4-E4D6BDE97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550843"/>
            <a:ext cx="4368602" cy="173136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3100" b="1" dirty="0"/>
            </a:br>
            <a:br>
              <a:rPr lang="en-US" sz="3100" b="1" dirty="0"/>
            </a:br>
            <a:br>
              <a:rPr lang="en-US" sz="3100" b="1" dirty="0"/>
            </a:br>
            <a:r>
              <a:rPr lang="en-US" sz="2200" b="1" dirty="0"/>
              <a:t>ECFNEA </a:t>
            </a:r>
            <a:br>
              <a:rPr lang="en-US" sz="2200" b="1" dirty="0"/>
            </a:br>
            <a:r>
              <a:rPr lang="en-US" sz="2200" b="1" dirty="0"/>
              <a:t>Continuing and Ongoing Supports for BCCS, Every Action is from a Trauma Informed Lens. </a:t>
            </a:r>
            <a:br>
              <a:rPr lang="en-US" sz="3400" b="1" dirty="0"/>
            </a:br>
            <a:endParaRPr lang="en-US" sz="3400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BE5FC0-B306-0E4C-8931-0B173B0DEB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049137"/>
            <a:ext cx="4243589" cy="4144430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Literacy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Numeracy – PAA and supports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Mental Health and Counselling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Learning Supports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Cree Language &amp; Land based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Treaty Essentials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Sports Academy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Performance Measurements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17" name="Content Placeholder 16" descr="group of people sitting on books with laptops">
            <a:extLst>
              <a:ext uri="{FF2B5EF4-FFF2-40B4-BE49-F238E27FC236}">
                <a16:creationId xmlns:a16="http://schemas.microsoft.com/office/drawing/2014/main" id="{9697E5F1-93DA-F935-32A1-EF6979F5BB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2427" r="14351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15796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1" name="Rectangle 100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D2CA4D-93EE-A144-AF92-B4485B6A5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“ECFNEA A New Story”</a:t>
            </a: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Picture 3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9CC1781-B71C-2EF1-F483-92F4A90A78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469" r="2" b="4438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105" name="Arc 104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Content Placeholder 23" descr="A picture containing text, sign, road, outdoor&#10;&#10;Description automatically generated">
            <a:extLst>
              <a:ext uri="{FF2B5EF4-FFF2-40B4-BE49-F238E27FC236}">
                <a16:creationId xmlns:a16="http://schemas.microsoft.com/office/drawing/2014/main" id="{825685B3-8C5B-8BBE-B001-0E210B0004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8277" r="15907" b="-4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graphicFrame>
        <p:nvGraphicFramePr>
          <p:cNvPr id="96" name="Text Placeholder 3">
            <a:extLst>
              <a:ext uri="{FF2B5EF4-FFF2-40B4-BE49-F238E27FC236}">
                <a16:creationId xmlns:a16="http://schemas.microsoft.com/office/drawing/2014/main" id="{81416471-9F26-74CC-9C7E-71248AB2B2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7684832"/>
              </p:ext>
            </p:extLst>
          </p:nvPr>
        </p:nvGraphicFramePr>
        <p:xfrm>
          <a:off x="838201" y="1825625"/>
          <a:ext cx="5092194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633929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3F57E-790A-3D27-24EE-7FECC87B3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CA" sz="5400" dirty="0"/>
              <a:t>The September 4</a:t>
            </a:r>
            <a:r>
              <a:rPr lang="en-CA" sz="5400" baseline="30000" dirty="0"/>
              <a:t>th</a:t>
            </a:r>
            <a:br>
              <a:rPr lang="en-CA" sz="5400" dirty="0"/>
            </a:br>
            <a:r>
              <a:rPr lang="en-CA" sz="5400" dirty="0"/>
              <a:t>Critical Incident and follow up.</a:t>
            </a:r>
          </a:p>
        </p:txBody>
      </p:sp>
      <p:sp>
        <p:nvSpPr>
          <p:cNvPr id="36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8C3575D-8602-328E-8E3A-7B172935F3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1897484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04648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8363F49-1D9F-1690-009E-B4A2D34D4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115" y="457200"/>
            <a:ext cx="10731274" cy="530225"/>
          </a:xfrm>
          <a:gradFill>
            <a:gsLst>
              <a:gs pos="0">
                <a:schemeClr val="accent6">
                  <a:lumMod val="20000"/>
                  <a:lumOff val="80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0000"/>
          </a:bodyPr>
          <a:lstStyle/>
          <a:p>
            <a:pPr algn="ctr"/>
            <a:r>
              <a:rPr lang="en-US"/>
              <a:t>Our Community 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9B92A10-6A85-1C1A-9BDB-16A52AF028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4114" y="1204686"/>
            <a:ext cx="4147911" cy="4664302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148590" indent="-148590" defTabSz="594360">
              <a:spcBef>
                <a:spcPts val="650"/>
              </a:spcBef>
            </a:pPr>
            <a:r>
              <a:rPr lang="en-CA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James Smith Cree Nation comprises the following 3-2-1 political scenario:</a:t>
            </a:r>
          </a:p>
          <a:p>
            <a:pPr marL="445770" lvl="1" indent="-148590" defTabSz="594360">
              <a:spcBef>
                <a:spcPts val="325"/>
              </a:spcBef>
            </a:pPr>
            <a:r>
              <a:rPr lang="en-CA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 Bands:  James Smith, Peter Chapman, and </a:t>
            </a:r>
            <a:r>
              <a:rPr lang="en-CA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Chakastaypaysin</a:t>
            </a:r>
            <a:r>
              <a:rPr lang="en-CA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Bands </a:t>
            </a:r>
          </a:p>
          <a:p>
            <a:pPr marL="445770" lvl="1" indent="-148590" defTabSz="594360">
              <a:spcBef>
                <a:spcPts val="325"/>
              </a:spcBef>
            </a:pPr>
            <a:r>
              <a:rPr lang="en-CA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 Reserves: James Smith #100 and Cumberland #100A</a:t>
            </a:r>
          </a:p>
          <a:p>
            <a:pPr marL="445770" lvl="1" indent="-148590" defTabSz="594360">
              <a:spcBef>
                <a:spcPts val="325"/>
              </a:spcBef>
            </a:pPr>
            <a:r>
              <a:rPr lang="en-CA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 community: James Smith	 </a:t>
            </a:r>
          </a:p>
          <a:p>
            <a:pPr marL="148590" indent="-148590" defTabSz="594360">
              <a:spcBef>
                <a:spcPts val="650"/>
              </a:spcBef>
            </a:pPr>
            <a:r>
              <a:rPr lang="en-CA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Four agencies support leadership in conducting the day- to-day business of the community:</a:t>
            </a:r>
            <a:endParaRPr lang="en-CA" sz="2000" dirty="0"/>
          </a:p>
          <a:p>
            <a:pPr marL="148590" indent="-148590" defTabSz="594360">
              <a:spcBef>
                <a:spcPts val="650"/>
              </a:spcBef>
            </a:pPr>
            <a:r>
              <a:rPr lang="en-CA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Band Administration, Health Clinic, ICFS, and Education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F85054-2736-B3EC-F26F-5088EE34A9C5}"/>
              </a:ext>
            </a:extLst>
          </p:cNvPr>
          <p:cNvSpPr txBox="1"/>
          <p:nvPr/>
        </p:nvSpPr>
        <p:spPr>
          <a:xfrm>
            <a:off x="506776" y="2555465"/>
            <a:ext cx="46764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56502351-A987-3589-CF2B-9DAD289C44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1204686"/>
            <a:ext cx="5259388" cy="4656364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 dirty="0"/>
              <a:t>Bernard Constant Community School is the primary school comprising 419 students from Grades N-12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 dirty="0"/>
              <a:t>102 staff members comprising teachers, support staff, bus drivers, consultants, school &amp; Sr. Administrators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 dirty="0"/>
              <a:t>278 homes house the families on the First Nation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 dirty="0"/>
              <a:t>We work with 158 families in our school.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376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19">
            <a:extLst>
              <a:ext uri="{FF2B5EF4-FFF2-40B4-BE49-F238E27FC236}">
                <a16:creationId xmlns:a16="http://schemas.microsoft.com/office/drawing/2014/main" id="{827FF362-FC97-4BF5-949B-D4ADFA26E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888549">
            <a:off x="-1059473" y="-1108988"/>
            <a:ext cx="7179830" cy="5226565"/>
          </a:xfrm>
          <a:custGeom>
            <a:avLst/>
            <a:gdLst>
              <a:gd name="connsiteX0" fmla="*/ 5217841 w 7179830"/>
              <a:gd name="connsiteY0" fmla="*/ 464824 h 5226565"/>
              <a:gd name="connsiteX1" fmla="*/ 5222490 w 7179830"/>
              <a:gd name="connsiteY1" fmla="*/ 464289 h 5226565"/>
              <a:gd name="connsiteX2" fmla="*/ 5216768 w 7179830"/>
              <a:gd name="connsiteY2" fmla="*/ 463394 h 5226565"/>
              <a:gd name="connsiteX3" fmla="*/ 5217841 w 7179830"/>
              <a:gd name="connsiteY3" fmla="*/ 464824 h 5226565"/>
              <a:gd name="connsiteX4" fmla="*/ 4945201 w 7179830"/>
              <a:gd name="connsiteY4" fmla="*/ 5226565 h 5226565"/>
              <a:gd name="connsiteX5" fmla="*/ 140449 w 7179830"/>
              <a:gd name="connsiteY5" fmla="*/ 2240811 h 5226565"/>
              <a:gd name="connsiteX6" fmla="*/ 232913 w 7179830"/>
              <a:gd name="connsiteY6" fmla="*/ 2052782 h 5226565"/>
              <a:gd name="connsiteX7" fmla="*/ 375714 w 7179830"/>
              <a:gd name="connsiteY7" fmla="*/ 1803205 h 5226565"/>
              <a:gd name="connsiteX8" fmla="*/ 1512756 w 7179830"/>
              <a:gd name="connsiteY8" fmla="*/ 638448 h 5226565"/>
              <a:gd name="connsiteX9" fmla="*/ 2902095 w 7179830"/>
              <a:gd name="connsiteY9" fmla="*/ 120440 h 5226565"/>
              <a:gd name="connsiteX10" fmla="*/ 2848453 w 7179830"/>
              <a:gd name="connsiteY10" fmla="*/ 125626 h 5226565"/>
              <a:gd name="connsiteX11" fmla="*/ 1837830 w 7179830"/>
              <a:gd name="connsiteY11" fmla="*/ 426203 h 5226565"/>
              <a:gd name="connsiteX12" fmla="*/ 214608 w 7179830"/>
              <a:gd name="connsiteY12" fmla="*/ 1882239 h 5226565"/>
              <a:gd name="connsiteX13" fmla="*/ 91317 w 7179830"/>
              <a:gd name="connsiteY13" fmla="*/ 2123701 h 5226565"/>
              <a:gd name="connsiteX14" fmla="*/ 64092 w 7179830"/>
              <a:gd name="connsiteY14" fmla="*/ 2193361 h 5226565"/>
              <a:gd name="connsiteX15" fmla="*/ 0 w 7179830"/>
              <a:gd name="connsiteY15" fmla="*/ 2153533 h 5226565"/>
              <a:gd name="connsiteX16" fmla="*/ 42834 w 7179830"/>
              <a:gd name="connsiteY16" fmla="*/ 2047277 h 5226565"/>
              <a:gd name="connsiteX17" fmla="*/ 923582 w 7179830"/>
              <a:gd name="connsiteY17" fmla="*/ 915600 h 5226565"/>
              <a:gd name="connsiteX18" fmla="*/ 2686989 w 7179830"/>
              <a:gd name="connsiteY18" fmla="*/ 73950 h 5226565"/>
              <a:gd name="connsiteX19" fmla="*/ 3059983 w 7179830"/>
              <a:gd name="connsiteY19" fmla="*/ 20308 h 5226565"/>
              <a:gd name="connsiteX20" fmla="*/ 3454435 w 7179830"/>
              <a:gd name="connsiteY20" fmla="*/ 1176 h 5226565"/>
              <a:gd name="connsiteX21" fmla="*/ 3923806 w 7179830"/>
              <a:gd name="connsiteY21" fmla="*/ 49990 h 5226565"/>
              <a:gd name="connsiteX22" fmla="*/ 5350874 w 7179830"/>
              <a:gd name="connsiteY22" fmla="*/ 426917 h 5226565"/>
              <a:gd name="connsiteX23" fmla="*/ 6607360 w 7179830"/>
              <a:gd name="connsiteY23" fmla="*/ 1075097 h 5226565"/>
              <a:gd name="connsiteX24" fmla="*/ 7110534 w 7179830"/>
              <a:gd name="connsiteY24" fmla="*/ 1541421 h 5226565"/>
              <a:gd name="connsiteX25" fmla="*/ 7179830 w 7179830"/>
              <a:gd name="connsiteY25" fmla="*/ 1630542 h 5226565"/>
              <a:gd name="connsiteX26" fmla="*/ 7136295 w 7179830"/>
              <a:gd name="connsiteY26" fmla="*/ 1700600 h 5226565"/>
              <a:gd name="connsiteX27" fmla="*/ 7131140 w 7179830"/>
              <a:gd name="connsiteY27" fmla="*/ 1693045 h 5226565"/>
              <a:gd name="connsiteX28" fmla="*/ 6577499 w 7179830"/>
              <a:gd name="connsiteY28" fmla="*/ 1148230 h 5226565"/>
              <a:gd name="connsiteX29" fmla="*/ 5494816 w 7179830"/>
              <a:gd name="connsiteY29" fmla="*/ 563527 h 5226565"/>
              <a:gd name="connsiteX30" fmla="*/ 5366967 w 7179830"/>
              <a:gd name="connsiteY30" fmla="*/ 514176 h 5226565"/>
              <a:gd name="connsiteX31" fmla="*/ 5244661 w 7179830"/>
              <a:gd name="connsiteY31" fmla="*/ 470725 h 5226565"/>
              <a:gd name="connsiteX32" fmla="*/ 5904822 w 7179830"/>
              <a:gd name="connsiteY32" fmla="*/ 815468 h 5226565"/>
              <a:gd name="connsiteX33" fmla="*/ 7015222 w 7179830"/>
              <a:gd name="connsiteY33" fmla="*/ 1815185 h 5226565"/>
              <a:gd name="connsiteX34" fmla="*/ 7040454 w 7179830"/>
              <a:gd name="connsiteY34" fmla="*/ 1854830 h 522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179830" h="5226565">
                <a:moveTo>
                  <a:pt x="5217841" y="464824"/>
                </a:moveTo>
                <a:lnTo>
                  <a:pt x="5222490" y="464289"/>
                </a:lnTo>
                <a:lnTo>
                  <a:pt x="5216768" y="463394"/>
                </a:lnTo>
                <a:cubicBezTo>
                  <a:pt x="5216768" y="463394"/>
                  <a:pt x="5216768" y="464646"/>
                  <a:pt x="5217841" y="464824"/>
                </a:cubicBezTo>
                <a:close/>
                <a:moveTo>
                  <a:pt x="4945201" y="5226565"/>
                </a:moveTo>
                <a:lnTo>
                  <a:pt x="140449" y="2240811"/>
                </a:lnTo>
                <a:lnTo>
                  <a:pt x="232913" y="2052782"/>
                </a:lnTo>
                <a:cubicBezTo>
                  <a:pt x="277693" y="1968290"/>
                  <a:pt x="325201" y="1885054"/>
                  <a:pt x="375714" y="1803205"/>
                </a:cubicBezTo>
                <a:cubicBezTo>
                  <a:pt x="667528" y="1329721"/>
                  <a:pt x="1039629" y="935091"/>
                  <a:pt x="1512756" y="638448"/>
                </a:cubicBezTo>
                <a:cubicBezTo>
                  <a:pt x="1939392" y="370950"/>
                  <a:pt x="2405724" y="210560"/>
                  <a:pt x="2902095" y="120440"/>
                </a:cubicBezTo>
                <a:cubicBezTo>
                  <a:pt x="2884054" y="118134"/>
                  <a:pt x="2865727" y="119904"/>
                  <a:pt x="2848453" y="125626"/>
                </a:cubicBezTo>
                <a:cubicBezTo>
                  <a:pt x="2498704" y="175943"/>
                  <a:pt x="2158217" y="277201"/>
                  <a:pt x="1837830" y="426203"/>
                </a:cubicBezTo>
                <a:cubicBezTo>
                  <a:pt x="1147094" y="744660"/>
                  <a:pt x="593502" y="1217071"/>
                  <a:pt x="214608" y="1882239"/>
                </a:cubicBezTo>
                <a:cubicBezTo>
                  <a:pt x="169441" y="1960776"/>
                  <a:pt x="128308" y="2041369"/>
                  <a:pt x="91317" y="2123701"/>
                </a:cubicBezTo>
                <a:lnTo>
                  <a:pt x="64092" y="2193361"/>
                </a:lnTo>
                <a:lnTo>
                  <a:pt x="0" y="2153533"/>
                </a:lnTo>
                <a:lnTo>
                  <a:pt x="42834" y="2047277"/>
                </a:lnTo>
                <a:cubicBezTo>
                  <a:pt x="241792" y="1615775"/>
                  <a:pt x="541268" y="1241591"/>
                  <a:pt x="923582" y="915600"/>
                </a:cubicBezTo>
                <a:cubicBezTo>
                  <a:pt x="1435331" y="478415"/>
                  <a:pt x="2028081" y="205375"/>
                  <a:pt x="2686989" y="73950"/>
                </a:cubicBezTo>
                <a:cubicBezTo>
                  <a:pt x="2810367" y="49274"/>
                  <a:pt x="2934818" y="32466"/>
                  <a:pt x="3059983" y="20308"/>
                </a:cubicBezTo>
                <a:cubicBezTo>
                  <a:pt x="3185149" y="8148"/>
                  <a:pt x="3308706" y="2963"/>
                  <a:pt x="3454435" y="1176"/>
                </a:cubicBezTo>
                <a:cubicBezTo>
                  <a:pt x="3599805" y="-5977"/>
                  <a:pt x="3761985" y="20665"/>
                  <a:pt x="3923806" y="49990"/>
                </a:cubicBezTo>
                <a:cubicBezTo>
                  <a:pt x="4409449" y="137964"/>
                  <a:pt x="4886867" y="257228"/>
                  <a:pt x="5350874" y="426917"/>
                </a:cubicBezTo>
                <a:cubicBezTo>
                  <a:pt x="5797001" y="589991"/>
                  <a:pt x="6223101" y="792223"/>
                  <a:pt x="6607360" y="1075097"/>
                </a:cubicBezTo>
                <a:cubicBezTo>
                  <a:pt x="6794438" y="1212779"/>
                  <a:pt x="6965102" y="1365689"/>
                  <a:pt x="7110534" y="1541421"/>
                </a:cubicBezTo>
                <a:lnTo>
                  <a:pt x="7179830" y="1630542"/>
                </a:lnTo>
                <a:lnTo>
                  <a:pt x="7136295" y="1700600"/>
                </a:lnTo>
                <a:lnTo>
                  <a:pt x="7131140" y="1693045"/>
                </a:lnTo>
                <a:cubicBezTo>
                  <a:pt x="6977874" y="1483026"/>
                  <a:pt x="6788448" y="1305671"/>
                  <a:pt x="6577499" y="1148230"/>
                </a:cubicBezTo>
                <a:cubicBezTo>
                  <a:pt x="6245452" y="900401"/>
                  <a:pt x="5878538" y="716408"/>
                  <a:pt x="5494816" y="563527"/>
                </a:cubicBezTo>
                <a:cubicBezTo>
                  <a:pt x="5452491" y="546487"/>
                  <a:pt x="5409881" y="530036"/>
                  <a:pt x="5366967" y="514176"/>
                </a:cubicBezTo>
                <a:cubicBezTo>
                  <a:pt x="5326377" y="499156"/>
                  <a:pt x="5285430" y="485210"/>
                  <a:pt x="5244661" y="470725"/>
                </a:cubicBezTo>
                <a:cubicBezTo>
                  <a:pt x="5471517" y="572127"/>
                  <a:pt x="5691970" y="687263"/>
                  <a:pt x="5904822" y="815468"/>
                </a:cubicBezTo>
                <a:cubicBezTo>
                  <a:pt x="6336645" y="1080104"/>
                  <a:pt x="6718758" y="1400351"/>
                  <a:pt x="7015222" y="1815185"/>
                </a:cubicBezTo>
                <a:lnTo>
                  <a:pt x="7040454" y="185483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B83891-0482-22FF-4D8E-577290F00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6" y="673770"/>
            <a:ext cx="3644489" cy="2414488"/>
          </a:xfrm>
        </p:spPr>
        <p:txBody>
          <a:bodyPr anchor="t">
            <a:normAutofit fontScale="90000"/>
          </a:bodyPr>
          <a:lstStyle/>
          <a:p>
            <a:r>
              <a:rPr lang="en-CA" sz="5400" dirty="0">
                <a:solidFill>
                  <a:srgbClr val="FFFFFF"/>
                </a:solidFill>
              </a:rPr>
              <a:t>Answering the call - Our Partners </a:t>
            </a:r>
            <a:endParaRPr lang="en-CA" sz="5400" dirty="0">
              <a:solidFill>
                <a:srgbClr val="FFFFFF"/>
              </a:solidFill>
              <a:cs typeface="Calibri Light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BBD8AE-E63E-D519-E808-AC429E0F5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882315"/>
            <a:ext cx="5254754" cy="5294647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CA" sz="2000" dirty="0"/>
              <a:t>Reaching out to our partners included the following:</a:t>
            </a:r>
          </a:p>
          <a:p>
            <a:r>
              <a:rPr lang="en-CA" sz="2000" dirty="0"/>
              <a:t>Ministry of Education – Invitational Shared Services Initiative. (ISSI)</a:t>
            </a:r>
            <a:endParaRPr lang="en-CA" sz="2000" dirty="0">
              <a:cs typeface="Calibri"/>
            </a:endParaRPr>
          </a:p>
          <a:p>
            <a:r>
              <a:rPr lang="en-CA" sz="2000" dirty="0"/>
              <a:t>Saskatchewan Health Authority</a:t>
            </a:r>
            <a:endParaRPr lang="en-CA" sz="2000" dirty="0">
              <a:cs typeface="Calibri"/>
            </a:endParaRPr>
          </a:p>
          <a:p>
            <a:r>
              <a:rPr lang="en-CA" sz="2000" dirty="0"/>
              <a:t>Victim Services</a:t>
            </a:r>
            <a:endParaRPr lang="en-CA" sz="2000" dirty="0">
              <a:cs typeface="Calibri"/>
            </a:endParaRPr>
          </a:p>
          <a:p>
            <a:r>
              <a:rPr lang="en-CA" sz="2000" dirty="0"/>
              <a:t>Ministry of Social Services</a:t>
            </a:r>
            <a:endParaRPr lang="en-CA" sz="2000" dirty="0">
              <a:cs typeface="Calibri"/>
            </a:endParaRPr>
          </a:p>
          <a:p>
            <a:r>
              <a:rPr lang="en-CA" sz="2000" dirty="0"/>
              <a:t>North East, </a:t>
            </a:r>
            <a:r>
              <a:rPr lang="en-CA" sz="2000" dirty="0" err="1"/>
              <a:t>SaskRiver</a:t>
            </a:r>
            <a:r>
              <a:rPr lang="en-CA" sz="2000" dirty="0"/>
              <a:t> Public, and Northern Lights School Divisions </a:t>
            </a:r>
            <a:endParaRPr lang="en-CA" sz="2000" dirty="0">
              <a:cs typeface="Calibri"/>
            </a:endParaRPr>
          </a:p>
          <a:p>
            <a:r>
              <a:rPr lang="en-CA" sz="2000" dirty="0"/>
              <a:t>Saskatchewan Teachers Federation (STF)</a:t>
            </a:r>
            <a:endParaRPr lang="en-CA" sz="2000" dirty="0">
              <a:cs typeface="Calibri"/>
            </a:endParaRPr>
          </a:p>
          <a:p>
            <a:r>
              <a:rPr lang="en-CA" sz="2000" dirty="0"/>
              <a:t>SK Polytech</a:t>
            </a:r>
          </a:p>
          <a:p>
            <a:r>
              <a:rPr lang="en-CA" sz="2000" dirty="0"/>
              <a:t>Violence Threat Assessment (VTRA) training – David Cameron</a:t>
            </a:r>
          </a:p>
          <a:p>
            <a:r>
              <a:rPr lang="en-CA" sz="2000" dirty="0"/>
              <a:t>ISC</a:t>
            </a:r>
          </a:p>
          <a:p>
            <a:r>
              <a:rPr lang="en-CA" sz="2000" dirty="0">
                <a:cs typeface="Calibri"/>
              </a:rPr>
              <a:t>Kindness and Caring from Everywhere.</a:t>
            </a:r>
          </a:p>
          <a:p>
            <a:pPr marL="0" indent="0">
              <a:buNone/>
            </a:pPr>
            <a:endParaRPr lang="en-CA" sz="2000" dirty="0"/>
          </a:p>
          <a:p>
            <a:endParaRPr lang="en-CA" sz="2000" dirty="0"/>
          </a:p>
          <a:p>
            <a:endParaRPr lang="en-CA" sz="2000" dirty="0">
              <a:cs typeface="Calibri"/>
            </a:endParaRPr>
          </a:p>
          <a:p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2872253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121289-222D-090F-4395-C649131F3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What Now ???? </a:t>
            </a:r>
          </a:p>
        </p:txBody>
      </p:sp>
      <p:sp>
        <p:nvSpPr>
          <p:cNvPr id="2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073823-E4C9-8BA1-DBF4-19717AF46D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/>
              <a:t>Debriefing with Education Staff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/>
              <a:t>Debriefing with Students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/>
              <a:t>Debriefing with Community Members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/>
              <a:t>Debriefing with Interagency groups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dirty="0"/>
              <a:t>Debriefing with Leadership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CF89FB94-194E-A393-BA40-D5B2103096A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r="-2" b="2073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68387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6F2DC6-3F62-D168-13EB-B7803DF9C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262996"/>
            <a:ext cx="4840010" cy="230393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b="1" dirty="0"/>
              <a:t>The Plan: </a:t>
            </a:r>
            <a:r>
              <a:rPr lang="en-US" sz="2400" dirty="0"/>
              <a:t>Become trauma-informed with the goal of being a trauma-sensitive school &amp; organization</a:t>
            </a:r>
            <a:br>
              <a:rPr lang="en-US" sz="2400" dirty="0"/>
            </a:br>
            <a:br>
              <a:rPr lang="en-US" sz="2400" dirty="0"/>
            </a:br>
            <a:endParaRPr lang="en-US" sz="2400" b="1" dirty="0"/>
          </a:p>
        </p:txBody>
      </p:sp>
      <p:pic>
        <p:nvPicPr>
          <p:cNvPr id="6" name="Content Placeholder 5" descr="A group of people in orange shirts sitting on the floor&#10;&#10;Description automatically generated">
            <a:extLst>
              <a:ext uri="{FF2B5EF4-FFF2-40B4-BE49-F238E27FC236}">
                <a16:creationId xmlns:a16="http://schemas.microsoft.com/office/drawing/2014/main" id="{D48C01D7-353A-FF96-6B84-398E8D06FC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9" r="20600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82787D-6C8A-7F8C-2610-377DD57012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13788" y="3073706"/>
            <a:ext cx="4840010" cy="2115240"/>
          </a:xfrm>
        </p:spPr>
        <p:txBody>
          <a:bodyPr vert="horz" lIns="91440" tIns="45720" rIns="91440" bIns="45720" rtlCol="0">
            <a:normAutofit/>
          </a:bodyPr>
          <a:lstStyle/>
          <a:p>
            <a:pPr marL="114300"/>
            <a:endParaRPr lang="en-US" sz="2000" dirty="0"/>
          </a:p>
          <a:p>
            <a:pPr marL="114300"/>
            <a:r>
              <a:rPr lang="en-US" sz="2000" dirty="0"/>
              <a:t>2022 – 2025 Focus on creating a Trauma-Informed School which will be  heavily supported by the Mental Health of our Staff,  students, Parents and  Community Members and Leadership. </a:t>
            </a:r>
          </a:p>
        </p:txBody>
      </p:sp>
    </p:spTree>
    <p:extLst>
      <p:ext uri="{BB962C8B-B14F-4D97-AF65-F5344CB8AC3E}">
        <p14:creationId xmlns:p14="http://schemas.microsoft.com/office/powerpoint/2010/main" val="3776166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856F2-38FD-799F-A1AF-FFEAAD61D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250" y="457200"/>
            <a:ext cx="4394776" cy="1600200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n-US"/>
              <a:t>DEFINITION OF TRAUMA The Three 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5FC50-480F-3E80-407D-4A33BE871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977202-560C-9163-6418-A3FB95654A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4074" y="2057400"/>
            <a:ext cx="4394776" cy="4556051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200" dirty="0"/>
              <a:t>Trauma refers to an </a:t>
            </a:r>
            <a:r>
              <a:rPr lang="en-US" sz="3200" b="1" dirty="0"/>
              <a:t>Event</a:t>
            </a:r>
            <a:r>
              <a:rPr lang="en-US" sz="3200" dirty="0"/>
              <a:t>, series of events, or set of circumstances that is </a:t>
            </a:r>
            <a:r>
              <a:rPr lang="en-US" sz="3200" b="1" dirty="0"/>
              <a:t>Experienced</a:t>
            </a:r>
            <a:r>
              <a:rPr lang="en-US" sz="3200" dirty="0"/>
              <a:t> by an individual as physically or emotionally harmful or life threatening and that has lasting adverse </a:t>
            </a:r>
            <a:r>
              <a:rPr lang="en-US" sz="3200" b="1" dirty="0"/>
              <a:t>Effects</a:t>
            </a:r>
            <a:r>
              <a:rPr lang="en-US" sz="3200" dirty="0"/>
              <a:t>. </a:t>
            </a:r>
          </a:p>
          <a:p>
            <a:endParaRPr lang="en-US" dirty="0"/>
          </a:p>
        </p:txBody>
      </p:sp>
      <p:pic>
        <p:nvPicPr>
          <p:cNvPr id="5" name="Picture 4" descr="A person holding a sign&#10;&#10;Description automatically generated">
            <a:extLst>
              <a:ext uri="{FF2B5EF4-FFF2-40B4-BE49-F238E27FC236}">
                <a16:creationId xmlns:a16="http://schemas.microsoft.com/office/drawing/2014/main" id="{B8417751-950E-C798-9421-8E60F5AC06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15313" y="1886861"/>
            <a:ext cx="3831771" cy="296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223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E49A68-771D-7538-D175-669E393E2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200" b="1" dirty="0">
                <a:effectLst/>
              </a:rPr>
              <a:t>What does it mean to be a trauma informed school?</a:t>
            </a:r>
            <a:endParaRPr lang="en-US" sz="4200" dirty="0"/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BA5D7A-87F0-C163-E6E1-75C5F009AC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>
                <a:effectLst/>
              </a:rPr>
              <a:t>A trauma-informed school system (K-12) is one in which all teachers, school administrators, staff, students, families, and community members recognize and respond to the </a:t>
            </a:r>
            <a:r>
              <a:rPr lang="en-US" sz="2200" b="1" i="1">
                <a:effectLst/>
              </a:rPr>
              <a:t>behavioral, emotional, relational, and academic impact</a:t>
            </a:r>
            <a:r>
              <a:rPr lang="en-US" sz="2200">
                <a:effectLst/>
              </a:rPr>
              <a:t> of traumatic stress on those within the school system. 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/>
          </a:p>
        </p:txBody>
      </p:sp>
      <p:pic>
        <p:nvPicPr>
          <p:cNvPr id="6" name="Content Placeholder 5" descr="A person lying on a couch&#10;&#10;Description automatically generated with medium confidence">
            <a:extLst>
              <a:ext uri="{FF2B5EF4-FFF2-40B4-BE49-F238E27FC236}">
                <a16:creationId xmlns:a16="http://schemas.microsoft.com/office/drawing/2014/main" id="{1E2ACC57-0731-3373-2AA3-99BA2EC6EA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728" r="12319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31585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DC267D8-6E08-20B5-082F-15D55FA5A51E}"/>
              </a:ext>
            </a:extLst>
          </p:cNvPr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BF21F132-2885-E48B-2233-9761440CF5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95472" y="23949"/>
            <a:ext cx="1696528" cy="15388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72D4CC-1B85-60D0-7D9F-17EC205D3E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3949"/>
            <a:ext cx="1790950" cy="12098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786DDC-65C7-C03F-F378-C89E6EB5D9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0682" y="2018016"/>
            <a:ext cx="1800000" cy="244692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D0AAF2-7C2F-4600-6577-399CC64A53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90627" y="219015"/>
            <a:ext cx="1800000" cy="229611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A2389C-BCA8-5D89-904B-0B42FDBA4AD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65782" y="4475317"/>
            <a:ext cx="1800000" cy="216366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103376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395</TotalTime>
  <Words>854</Words>
  <Application>Microsoft Office PowerPoint</Application>
  <PresentationFormat>Widescreen</PresentationFormat>
  <Paragraphs>94</Paragraphs>
  <Slides>16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Nunito Sans</vt:lpstr>
      <vt:lpstr>Times New Roman</vt:lpstr>
      <vt:lpstr>Office Theme</vt:lpstr>
      <vt:lpstr>               Director of Education Randy Constant Superintendent of Education  Pauline McKay      </vt:lpstr>
      <vt:lpstr>The September 4th Critical Incident and follow up.</vt:lpstr>
      <vt:lpstr>Our Community </vt:lpstr>
      <vt:lpstr>Answering the call - Our Partners </vt:lpstr>
      <vt:lpstr>What Now ???? </vt:lpstr>
      <vt:lpstr>   The Plan: Become trauma-informed with the goal of being a trauma-sensitive school &amp; organization  </vt:lpstr>
      <vt:lpstr>DEFINITION OF TRAUMA The Three Es</vt:lpstr>
      <vt:lpstr>What does it mean to be a trauma informed school?</vt:lpstr>
      <vt:lpstr>PowerPoint Presentation</vt:lpstr>
      <vt:lpstr>Miyo-pimahtisiwin (Living the Good Life) (Well-Being)  Four Pillars Created from Voices</vt:lpstr>
      <vt:lpstr>PowerPoint Presentation</vt:lpstr>
      <vt:lpstr>PowerPoint Presentation</vt:lpstr>
      <vt:lpstr>Three Ongoing and Onboarding Training for all staff including Interagency partners.</vt:lpstr>
      <vt:lpstr>Annual Summits and Retreat</vt:lpstr>
      <vt:lpstr>   ECFNEA  Continuing and Ongoing Supports for BCCS, Every Action is from a Trauma Informed Lens.  </vt:lpstr>
      <vt:lpstr>“ECFNEA A New Story”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Pauline McKay</dc:creator>
  <cp:lastModifiedBy>Randy Constant</cp:lastModifiedBy>
  <cp:revision>24</cp:revision>
  <dcterms:created xsi:type="dcterms:W3CDTF">2020-04-24T17:01:12Z</dcterms:created>
  <dcterms:modified xsi:type="dcterms:W3CDTF">2025-02-19T15:55:19Z</dcterms:modified>
</cp:coreProperties>
</file>