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256" r:id="rId3"/>
    <p:sldId id="324" r:id="rId4"/>
    <p:sldId id="319" r:id="rId5"/>
    <p:sldId id="292" r:id="rId6"/>
    <p:sldId id="298" r:id="rId7"/>
    <p:sldId id="331" r:id="rId8"/>
    <p:sldId id="332" r:id="rId9"/>
    <p:sldId id="318" r:id="rId10"/>
    <p:sldId id="299" r:id="rId11"/>
    <p:sldId id="325" r:id="rId12"/>
    <p:sldId id="302" r:id="rId13"/>
    <p:sldId id="307" r:id="rId14"/>
    <p:sldId id="326" r:id="rId15"/>
    <p:sldId id="327" r:id="rId16"/>
    <p:sldId id="321" r:id="rId17"/>
    <p:sldId id="315" r:id="rId18"/>
    <p:sldId id="329" r:id="rId19"/>
    <p:sldId id="330" r:id="rId20"/>
    <p:sldId id="259" r:id="rId21"/>
    <p:sldId id="260" r:id="rId22"/>
    <p:sldId id="261" r:id="rId23"/>
    <p:sldId id="262" r:id="rId24"/>
    <p:sldId id="267" r:id="rId25"/>
    <p:sldId id="268" r:id="rId26"/>
    <p:sldId id="323" r:id="rId27"/>
    <p:sldId id="31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0" autoAdjust="0"/>
    <p:restoredTop sz="94660"/>
  </p:normalViewPr>
  <p:slideViewPr>
    <p:cSldViewPr snapToGrid="0">
      <p:cViewPr>
        <p:scale>
          <a:sx n="74" d="100"/>
          <a:sy n="74" d="100"/>
        </p:scale>
        <p:origin x="60" y="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 Snelling" userId="f528e2e9-6ec7-47ab-80d6-e567f209f4c7" providerId="ADAL" clId="{C01D97B0-9949-485E-A46A-FCA5E0E72731}"/>
    <pc:docChg chg="delSld">
      <pc:chgData name="Kat Snelling" userId="f528e2e9-6ec7-47ab-80d6-e567f209f4c7" providerId="ADAL" clId="{C01D97B0-9949-485E-A46A-FCA5E0E72731}" dt="2026-05-29T16:47:12.674" v="3" actId="2696"/>
      <pc:docMkLst>
        <pc:docMk/>
      </pc:docMkLst>
      <pc:sldChg chg="del">
        <pc:chgData name="Kat Snelling" userId="f528e2e9-6ec7-47ab-80d6-e567f209f4c7" providerId="ADAL" clId="{C01D97B0-9949-485E-A46A-FCA5E0E72731}" dt="2026-05-29T16:47:00.939" v="0" actId="2696"/>
        <pc:sldMkLst>
          <pc:docMk/>
          <pc:sldMk cId="0" sldId="263"/>
        </pc:sldMkLst>
      </pc:sldChg>
      <pc:sldChg chg="del">
        <pc:chgData name="Kat Snelling" userId="f528e2e9-6ec7-47ab-80d6-e567f209f4c7" providerId="ADAL" clId="{C01D97B0-9949-485E-A46A-FCA5E0E72731}" dt="2026-05-29T16:47:05.224" v="1" actId="2696"/>
        <pc:sldMkLst>
          <pc:docMk/>
          <pc:sldMk cId="0" sldId="264"/>
        </pc:sldMkLst>
      </pc:sldChg>
      <pc:sldChg chg="del">
        <pc:chgData name="Kat Snelling" userId="f528e2e9-6ec7-47ab-80d6-e567f209f4c7" providerId="ADAL" clId="{C01D97B0-9949-485E-A46A-FCA5E0E72731}" dt="2026-05-29T16:47:09.211" v="2" actId="2696"/>
        <pc:sldMkLst>
          <pc:docMk/>
          <pc:sldMk cId="0" sldId="265"/>
        </pc:sldMkLst>
      </pc:sldChg>
      <pc:sldChg chg="del">
        <pc:chgData name="Kat Snelling" userId="f528e2e9-6ec7-47ab-80d6-e567f209f4c7" providerId="ADAL" clId="{C01D97B0-9949-485E-A46A-FCA5E0E72731}" dt="2026-05-29T16:47:12.674" v="3" actId="2696"/>
        <pc:sldMkLst>
          <pc:docMk/>
          <pc:sldMk cId="0" sldId="26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6509F2-2D4C-456F-8565-95F66EB290C4}" type="datetimeFigureOut">
              <a:rPr lang="en-CA" smtClean="0"/>
              <a:t>2026-05-29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45E5EB-2BA6-40C9-A590-226959047503}" type="slidenum">
              <a:rPr lang="en-CA" smtClean="0"/>
              <a:t>‹#›</a:t>
            </a:fld>
            <a:endParaRPr lang="en-CA"/>
          </a:p>
        </p:txBody>
      </p:sp>
    </p:spTree>
    <p:extLst>
      <p:ext uri="{BB962C8B-B14F-4D97-AF65-F5344CB8AC3E}">
        <p14:creationId xmlns:p14="http://schemas.microsoft.com/office/powerpoint/2010/main" val="2316508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D45E5EB-2BA6-40C9-A590-226959047503}" type="slidenum">
              <a:rPr lang="en-CA" smtClean="0"/>
              <a:t>10</a:t>
            </a:fld>
            <a:endParaRPr lang="en-CA"/>
          </a:p>
        </p:txBody>
      </p:sp>
    </p:spTree>
    <p:extLst>
      <p:ext uri="{BB962C8B-B14F-4D97-AF65-F5344CB8AC3E}">
        <p14:creationId xmlns:p14="http://schemas.microsoft.com/office/powerpoint/2010/main" val="1833758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C01DC-B475-42DF-907D-2119791718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BDB62A0F-546F-4790-B028-5AB6658CF9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C33DACC2-91B8-4BE8-9C53-4085E3FE7BEC}"/>
              </a:ext>
            </a:extLst>
          </p:cNvPr>
          <p:cNvSpPr>
            <a:spLocks noGrp="1"/>
          </p:cNvSpPr>
          <p:nvPr>
            <p:ph type="dt" sz="half" idx="10"/>
          </p:nvPr>
        </p:nvSpPr>
        <p:spPr/>
        <p:txBody>
          <a:bodyPr/>
          <a:lstStyle/>
          <a:p>
            <a:fld id="{2E0C828E-8D75-4133-9004-45176313BE2B}" type="datetimeFigureOut">
              <a:rPr lang="en-CA" smtClean="0"/>
              <a:t>2026-05-29</a:t>
            </a:fld>
            <a:endParaRPr lang="en-CA"/>
          </a:p>
        </p:txBody>
      </p:sp>
      <p:sp>
        <p:nvSpPr>
          <p:cNvPr id="5" name="Footer Placeholder 4">
            <a:extLst>
              <a:ext uri="{FF2B5EF4-FFF2-40B4-BE49-F238E27FC236}">
                <a16:creationId xmlns:a16="http://schemas.microsoft.com/office/drawing/2014/main" id="{D9AF960F-4384-4000-B2A2-F3BBCD218F2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D580156-2664-4173-BB55-6EFB41F296B0}"/>
              </a:ext>
            </a:extLst>
          </p:cNvPr>
          <p:cNvSpPr>
            <a:spLocks noGrp="1"/>
          </p:cNvSpPr>
          <p:nvPr>
            <p:ph type="sldNum" sz="quarter" idx="12"/>
          </p:nvPr>
        </p:nvSpPr>
        <p:spPr/>
        <p:txBody>
          <a:bodyPr/>
          <a:lstStyle/>
          <a:p>
            <a:fld id="{FD1ADCE1-044C-4223-8077-0DAEF3312BCF}" type="slidenum">
              <a:rPr lang="en-CA" smtClean="0"/>
              <a:t>‹#›</a:t>
            </a:fld>
            <a:endParaRPr lang="en-CA"/>
          </a:p>
        </p:txBody>
      </p:sp>
    </p:spTree>
    <p:extLst>
      <p:ext uri="{BB962C8B-B14F-4D97-AF65-F5344CB8AC3E}">
        <p14:creationId xmlns:p14="http://schemas.microsoft.com/office/powerpoint/2010/main" val="1220383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B6FD7-3A02-4788-84FD-E5705E135B84}"/>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19FF0668-8BC9-4F76-BC12-079A72F2DC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2AFAF1D-988D-4E6D-9BCE-81F80470B8B8}"/>
              </a:ext>
            </a:extLst>
          </p:cNvPr>
          <p:cNvSpPr>
            <a:spLocks noGrp="1"/>
          </p:cNvSpPr>
          <p:nvPr>
            <p:ph type="dt" sz="half" idx="10"/>
          </p:nvPr>
        </p:nvSpPr>
        <p:spPr/>
        <p:txBody>
          <a:bodyPr/>
          <a:lstStyle/>
          <a:p>
            <a:fld id="{2E0C828E-8D75-4133-9004-45176313BE2B}" type="datetimeFigureOut">
              <a:rPr lang="en-CA" smtClean="0"/>
              <a:t>2026-05-29</a:t>
            </a:fld>
            <a:endParaRPr lang="en-CA"/>
          </a:p>
        </p:txBody>
      </p:sp>
      <p:sp>
        <p:nvSpPr>
          <p:cNvPr id="5" name="Footer Placeholder 4">
            <a:extLst>
              <a:ext uri="{FF2B5EF4-FFF2-40B4-BE49-F238E27FC236}">
                <a16:creationId xmlns:a16="http://schemas.microsoft.com/office/drawing/2014/main" id="{F8D9BE3F-479C-4FEB-8ED5-09788B2836F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F9CE156-A05D-49F4-AD90-B3F981329449}"/>
              </a:ext>
            </a:extLst>
          </p:cNvPr>
          <p:cNvSpPr>
            <a:spLocks noGrp="1"/>
          </p:cNvSpPr>
          <p:nvPr>
            <p:ph type="sldNum" sz="quarter" idx="12"/>
          </p:nvPr>
        </p:nvSpPr>
        <p:spPr/>
        <p:txBody>
          <a:bodyPr/>
          <a:lstStyle/>
          <a:p>
            <a:fld id="{FD1ADCE1-044C-4223-8077-0DAEF3312BCF}" type="slidenum">
              <a:rPr lang="en-CA" smtClean="0"/>
              <a:t>‹#›</a:t>
            </a:fld>
            <a:endParaRPr lang="en-CA"/>
          </a:p>
        </p:txBody>
      </p:sp>
    </p:spTree>
    <p:extLst>
      <p:ext uri="{BB962C8B-B14F-4D97-AF65-F5344CB8AC3E}">
        <p14:creationId xmlns:p14="http://schemas.microsoft.com/office/powerpoint/2010/main" val="3364960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856FAC-B1A8-4A4B-B29B-C2BF06233C2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39B32CD-481E-4214-A13F-6BE620AC8F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EDAFB9A-58FD-4193-8380-7BACB9EF8560}"/>
              </a:ext>
            </a:extLst>
          </p:cNvPr>
          <p:cNvSpPr>
            <a:spLocks noGrp="1"/>
          </p:cNvSpPr>
          <p:nvPr>
            <p:ph type="dt" sz="half" idx="10"/>
          </p:nvPr>
        </p:nvSpPr>
        <p:spPr/>
        <p:txBody>
          <a:bodyPr/>
          <a:lstStyle/>
          <a:p>
            <a:fld id="{2E0C828E-8D75-4133-9004-45176313BE2B}" type="datetimeFigureOut">
              <a:rPr lang="en-CA" smtClean="0"/>
              <a:t>2026-05-29</a:t>
            </a:fld>
            <a:endParaRPr lang="en-CA"/>
          </a:p>
        </p:txBody>
      </p:sp>
      <p:sp>
        <p:nvSpPr>
          <p:cNvPr id="5" name="Footer Placeholder 4">
            <a:extLst>
              <a:ext uri="{FF2B5EF4-FFF2-40B4-BE49-F238E27FC236}">
                <a16:creationId xmlns:a16="http://schemas.microsoft.com/office/drawing/2014/main" id="{150218F0-EE38-4D05-A961-7B54C32BD11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ADD59F0-BCE5-4A2A-B19F-24736BC0F0CE}"/>
              </a:ext>
            </a:extLst>
          </p:cNvPr>
          <p:cNvSpPr>
            <a:spLocks noGrp="1"/>
          </p:cNvSpPr>
          <p:nvPr>
            <p:ph type="sldNum" sz="quarter" idx="12"/>
          </p:nvPr>
        </p:nvSpPr>
        <p:spPr/>
        <p:txBody>
          <a:bodyPr/>
          <a:lstStyle/>
          <a:p>
            <a:fld id="{FD1ADCE1-044C-4223-8077-0DAEF3312BCF}" type="slidenum">
              <a:rPr lang="en-CA" smtClean="0"/>
              <a:t>‹#›</a:t>
            </a:fld>
            <a:endParaRPr lang="en-CA"/>
          </a:p>
        </p:txBody>
      </p:sp>
    </p:spTree>
    <p:extLst>
      <p:ext uri="{BB962C8B-B14F-4D97-AF65-F5344CB8AC3E}">
        <p14:creationId xmlns:p14="http://schemas.microsoft.com/office/powerpoint/2010/main" val="107194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29/May/26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0575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29/May/26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348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29/May/26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0990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29/May/26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5588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29/May/26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7074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29/May/26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33486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29/May/26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64783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29/May/26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3553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EEEF9-8D22-4713-A3B8-FE2637D7C2C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2E2734E-5C5D-4A63-AD0D-0CA053A32A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724C4A8-0E4A-42EB-A3C5-E7E2BCCC71B4}"/>
              </a:ext>
            </a:extLst>
          </p:cNvPr>
          <p:cNvSpPr>
            <a:spLocks noGrp="1"/>
          </p:cNvSpPr>
          <p:nvPr>
            <p:ph type="dt" sz="half" idx="10"/>
          </p:nvPr>
        </p:nvSpPr>
        <p:spPr/>
        <p:txBody>
          <a:bodyPr/>
          <a:lstStyle/>
          <a:p>
            <a:fld id="{2E0C828E-8D75-4133-9004-45176313BE2B}" type="datetimeFigureOut">
              <a:rPr lang="en-CA" smtClean="0"/>
              <a:t>2026-05-29</a:t>
            </a:fld>
            <a:endParaRPr lang="en-CA"/>
          </a:p>
        </p:txBody>
      </p:sp>
      <p:sp>
        <p:nvSpPr>
          <p:cNvPr id="5" name="Footer Placeholder 4">
            <a:extLst>
              <a:ext uri="{FF2B5EF4-FFF2-40B4-BE49-F238E27FC236}">
                <a16:creationId xmlns:a16="http://schemas.microsoft.com/office/drawing/2014/main" id="{2593DC96-8A96-4B5E-9373-9A5C348D55C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4B1587C-EDA9-480E-A792-9B5FD427E8D5}"/>
              </a:ext>
            </a:extLst>
          </p:cNvPr>
          <p:cNvSpPr>
            <a:spLocks noGrp="1"/>
          </p:cNvSpPr>
          <p:nvPr>
            <p:ph type="sldNum" sz="quarter" idx="12"/>
          </p:nvPr>
        </p:nvSpPr>
        <p:spPr/>
        <p:txBody>
          <a:bodyPr/>
          <a:lstStyle/>
          <a:p>
            <a:fld id="{FD1ADCE1-044C-4223-8077-0DAEF3312BCF}" type="slidenum">
              <a:rPr lang="en-CA" smtClean="0"/>
              <a:t>‹#›</a:t>
            </a:fld>
            <a:endParaRPr lang="en-CA"/>
          </a:p>
        </p:txBody>
      </p:sp>
    </p:spTree>
    <p:extLst>
      <p:ext uri="{BB962C8B-B14F-4D97-AF65-F5344CB8AC3E}">
        <p14:creationId xmlns:p14="http://schemas.microsoft.com/office/powerpoint/2010/main" val="16629355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29/May/26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52773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29/May/26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14097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29/May/26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6575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E05A0-EBD2-46FD-8EDB-8BD796C0E6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82A0052F-F362-4B2E-990A-09EAD541A4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A40FCF-77A9-4672-AF70-754DF0D81A01}"/>
              </a:ext>
            </a:extLst>
          </p:cNvPr>
          <p:cNvSpPr>
            <a:spLocks noGrp="1"/>
          </p:cNvSpPr>
          <p:nvPr>
            <p:ph type="dt" sz="half" idx="10"/>
          </p:nvPr>
        </p:nvSpPr>
        <p:spPr/>
        <p:txBody>
          <a:bodyPr/>
          <a:lstStyle/>
          <a:p>
            <a:fld id="{2E0C828E-8D75-4133-9004-45176313BE2B}" type="datetimeFigureOut">
              <a:rPr lang="en-CA" smtClean="0"/>
              <a:t>2026-05-29</a:t>
            </a:fld>
            <a:endParaRPr lang="en-CA"/>
          </a:p>
        </p:txBody>
      </p:sp>
      <p:sp>
        <p:nvSpPr>
          <p:cNvPr id="5" name="Footer Placeholder 4">
            <a:extLst>
              <a:ext uri="{FF2B5EF4-FFF2-40B4-BE49-F238E27FC236}">
                <a16:creationId xmlns:a16="http://schemas.microsoft.com/office/drawing/2014/main" id="{C22D486C-6C9F-48DA-8707-AD13A359FCA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74E4C89-7C70-4B23-B6B5-DA30FE0BA49F}"/>
              </a:ext>
            </a:extLst>
          </p:cNvPr>
          <p:cNvSpPr>
            <a:spLocks noGrp="1"/>
          </p:cNvSpPr>
          <p:nvPr>
            <p:ph type="sldNum" sz="quarter" idx="12"/>
          </p:nvPr>
        </p:nvSpPr>
        <p:spPr/>
        <p:txBody>
          <a:bodyPr/>
          <a:lstStyle/>
          <a:p>
            <a:fld id="{FD1ADCE1-044C-4223-8077-0DAEF3312BCF}" type="slidenum">
              <a:rPr lang="en-CA" smtClean="0"/>
              <a:t>‹#›</a:t>
            </a:fld>
            <a:endParaRPr lang="en-CA"/>
          </a:p>
        </p:txBody>
      </p:sp>
    </p:spTree>
    <p:extLst>
      <p:ext uri="{BB962C8B-B14F-4D97-AF65-F5344CB8AC3E}">
        <p14:creationId xmlns:p14="http://schemas.microsoft.com/office/powerpoint/2010/main" val="1895541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4FE7F-5E7D-4EE2-8280-3E15BC472BC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391C932-66F2-4FF8-8D68-5BE2756939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8D60D811-7220-48D2-B000-D72EC36496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895908E-30A7-414C-B26B-343EEFF4AEC6}"/>
              </a:ext>
            </a:extLst>
          </p:cNvPr>
          <p:cNvSpPr>
            <a:spLocks noGrp="1"/>
          </p:cNvSpPr>
          <p:nvPr>
            <p:ph type="dt" sz="half" idx="10"/>
          </p:nvPr>
        </p:nvSpPr>
        <p:spPr/>
        <p:txBody>
          <a:bodyPr/>
          <a:lstStyle/>
          <a:p>
            <a:fld id="{2E0C828E-8D75-4133-9004-45176313BE2B}" type="datetimeFigureOut">
              <a:rPr lang="en-CA" smtClean="0"/>
              <a:t>2026-05-29</a:t>
            </a:fld>
            <a:endParaRPr lang="en-CA"/>
          </a:p>
        </p:txBody>
      </p:sp>
      <p:sp>
        <p:nvSpPr>
          <p:cNvPr id="6" name="Footer Placeholder 5">
            <a:extLst>
              <a:ext uri="{FF2B5EF4-FFF2-40B4-BE49-F238E27FC236}">
                <a16:creationId xmlns:a16="http://schemas.microsoft.com/office/drawing/2014/main" id="{CC0A1310-981B-44E2-991A-BE830E86445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1D1E93D-914B-42F7-9A64-92449AB90BA2}"/>
              </a:ext>
            </a:extLst>
          </p:cNvPr>
          <p:cNvSpPr>
            <a:spLocks noGrp="1"/>
          </p:cNvSpPr>
          <p:nvPr>
            <p:ph type="sldNum" sz="quarter" idx="12"/>
          </p:nvPr>
        </p:nvSpPr>
        <p:spPr/>
        <p:txBody>
          <a:bodyPr/>
          <a:lstStyle/>
          <a:p>
            <a:fld id="{FD1ADCE1-044C-4223-8077-0DAEF3312BCF}" type="slidenum">
              <a:rPr lang="en-CA" smtClean="0"/>
              <a:t>‹#›</a:t>
            </a:fld>
            <a:endParaRPr lang="en-CA"/>
          </a:p>
        </p:txBody>
      </p:sp>
    </p:spTree>
    <p:extLst>
      <p:ext uri="{BB962C8B-B14F-4D97-AF65-F5344CB8AC3E}">
        <p14:creationId xmlns:p14="http://schemas.microsoft.com/office/powerpoint/2010/main" val="2263242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DE8D1-111F-438F-A358-3753FFF015CC}"/>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DC1198B-C80C-45F4-B894-59547F1C82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F2BDB5-7C75-4F24-BCA6-AF944A96B0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4CB43D81-6D19-430A-A2C4-46E6AE55C0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23AFE7-A353-439F-91C2-C14032D5F1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023A1ED7-BEF0-4CCD-9A80-AC15F032C17A}"/>
              </a:ext>
            </a:extLst>
          </p:cNvPr>
          <p:cNvSpPr>
            <a:spLocks noGrp="1"/>
          </p:cNvSpPr>
          <p:nvPr>
            <p:ph type="dt" sz="half" idx="10"/>
          </p:nvPr>
        </p:nvSpPr>
        <p:spPr/>
        <p:txBody>
          <a:bodyPr/>
          <a:lstStyle/>
          <a:p>
            <a:fld id="{2E0C828E-8D75-4133-9004-45176313BE2B}" type="datetimeFigureOut">
              <a:rPr lang="en-CA" smtClean="0"/>
              <a:t>2026-05-29</a:t>
            </a:fld>
            <a:endParaRPr lang="en-CA"/>
          </a:p>
        </p:txBody>
      </p:sp>
      <p:sp>
        <p:nvSpPr>
          <p:cNvPr id="8" name="Footer Placeholder 7">
            <a:extLst>
              <a:ext uri="{FF2B5EF4-FFF2-40B4-BE49-F238E27FC236}">
                <a16:creationId xmlns:a16="http://schemas.microsoft.com/office/drawing/2014/main" id="{313F7952-046B-418F-A2C7-884F00F7A7E6}"/>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0363EC68-2F43-4AD1-A8EB-DB36B8F8D17B}"/>
              </a:ext>
            </a:extLst>
          </p:cNvPr>
          <p:cNvSpPr>
            <a:spLocks noGrp="1"/>
          </p:cNvSpPr>
          <p:nvPr>
            <p:ph type="sldNum" sz="quarter" idx="12"/>
          </p:nvPr>
        </p:nvSpPr>
        <p:spPr/>
        <p:txBody>
          <a:bodyPr/>
          <a:lstStyle/>
          <a:p>
            <a:fld id="{FD1ADCE1-044C-4223-8077-0DAEF3312BCF}" type="slidenum">
              <a:rPr lang="en-CA" smtClean="0"/>
              <a:t>‹#›</a:t>
            </a:fld>
            <a:endParaRPr lang="en-CA"/>
          </a:p>
        </p:txBody>
      </p:sp>
    </p:spTree>
    <p:extLst>
      <p:ext uri="{BB962C8B-B14F-4D97-AF65-F5344CB8AC3E}">
        <p14:creationId xmlns:p14="http://schemas.microsoft.com/office/powerpoint/2010/main" val="1890503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60F3F-5A78-4DB5-AD44-6F61F8F379FE}"/>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2DCED1ED-7222-477C-8487-CACCDDB609BC}"/>
              </a:ext>
            </a:extLst>
          </p:cNvPr>
          <p:cNvSpPr>
            <a:spLocks noGrp="1"/>
          </p:cNvSpPr>
          <p:nvPr>
            <p:ph type="dt" sz="half" idx="10"/>
          </p:nvPr>
        </p:nvSpPr>
        <p:spPr/>
        <p:txBody>
          <a:bodyPr/>
          <a:lstStyle/>
          <a:p>
            <a:fld id="{2E0C828E-8D75-4133-9004-45176313BE2B}" type="datetimeFigureOut">
              <a:rPr lang="en-CA" smtClean="0"/>
              <a:t>2026-05-29</a:t>
            </a:fld>
            <a:endParaRPr lang="en-CA"/>
          </a:p>
        </p:txBody>
      </p:sp>
      <p:sp>
        <p:nvSpPr>
          <p:cNvPr id="4" name="Footer Placeholder 3">
            <a:extLst>
              <a:ext uri="{FF2B5EF4-FFF2-40B4-BE49-F238E27FC236}">
                <a16:creationId xmlns:a16="http://schemas.microsoft.com/office/drawing/2014/main" id="{018D2E23-98F5-45B6-B8CB-198EB656E69B}"/>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0054E1F6-1695-401B-BAC6-2E329F272114}"/>
              </a:ext>
            </a:extLst>
          </p:cNvPr>
          <p:cNvSpPr>
            <a:spLocks noGrp="1"/>
          </p:cNvSpPr>
          <p:nvPr>
            <p:ph type="sldNum" sz="quarter" idx="12"/>
          </p:nvPr>
        </p:nvSpPr>
        <p:spPr/>
        <p:txBody>
          <a:bodyPr/>
          <a:lstStyle/>
          <a:p>
            <a:fld id="{FD1ADCE1-044C-4223-8077-0DAEF3312BCF}" type="slidenum">
              <a:rPr lang="en-CA" smtClean="0"/>
              <a:t>‹#›</a:t>
            </a:fld>
            <a:endParaRPr lang="en-CA"/>
          </a:p>
        </p:txBody>
      </p:sp>
    </p:spTree>
    <p:extLst>
      <p:ext uri="{BB962C8B-B14F-4D97-AF65-F5344CB8AC3E}">
        <p14:creationId xmlns:p14="http://schemas.microsoft.com/office/powerpoint/2010/main" val="1187833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F7AA32-B09A-4D0E-BF27-6E2587798E95}"/>
              </a:ext>
            </a:extLst>
          </p:cNvPr>
          <p:cNvSpPr>
            <a:spLocks noGrp="1"/>
          </p:cNvSpPr>
          <p:nvPr>
            <p:ph type="dt" sz="half" idx="10"/>
          </p:nvPr>
        </p:nvSpPr>
        <p:spPr/>
        <p:txBody>
          <a:bodyPr/>
          <a:lstStyle/>
          <a:p>
            <a:fld id="{2E0C828E-8D75-4133-9004-45176313BE2B}" type="datetimeFigureOut">
              <a:rPr lang="en-CA" smtClean="0"/>
              <a:t>2026-05-29</a:t>
            </a:fld>
            <a:endParaRPr lang="en-CA"/>
          </a:p>
        </p:txBody>
      </p:sp>
      <p:sp>
        <p:nvSpPr>
          <p:cNvPr id="3" name="Footer Placeholder 2">
            <a:extLst>
              <a:ext uri="{FF2B5EF4-FFF2-40B4-BE49-F238E27FC236}">
                <a16:creationId xmlns:a16="http://schemas.microsoft.com/office/drawing/2014/main" id="{43BA8A86-FB47-4D1F-AED3-1B1429BC1F5A}"/>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CFF4DAF0-40CB-4467-80B1-E73F9D4F3901}"/>
              </a:ext>
            </a:extLst>
          </p:cNvPr>
          <p:cNvSpPr>
            <a:spLocks noGrp="1"/>
          </p:cNvSpPr>
          <p:nvPr>
            <p:ph type="sldNum" sz="quarter" idx="12"/>
          </p:nvPr>
        </p:nvSpPr>
        <p:spPr/>
        <p:txBody>
          <a:bodyPr/>
          <a:lstStyle/>
          <a:p>
            <a:fld id="{FD1ADCE1-044C-4223-8077-0DAEF3312BCF}" type="slidenum">
              <a:rPr lang="en-CA" smtClean="0"/>
              <a:t>‹#›</a:t>
            </a:fld>
            <a:endParaRPr lang="en-CA"/>
          </a:p>
        </p:txBody>
      </p:sp>
    </p:spTree>
    <p:extLst>
      <p:ext uri="{BB962C8B-B14F-4D97-AF65-F5344CB8AC3E}">
        <p14:creationId xmlns:p14="http://schemas.microsoft.com/office/powerpoint/2010/main" val="2539285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8C03F-41BC-4138-98EE-29F9F8C3C7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CB2583B-C60A-4371-97EF-5AB3F1BE87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44F07E29-365A-4F0F-ACD9-04C1EF9A1A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3F76C4-74B6-4A84-86B3-BDE3A5934902}"/>
              </a:ext>
            </a:extLst>
          </p:cNvPr>
          <p:cNvSpPr>
            <a:spLocks noGrp="1"/>
          </p:cNvSpPr>
          <p:nvPr>
            <p:ph type="dt" sz="half" idx="10"/>
          </p:nvPr>
        </p:nvSpPr>
        <p:spPr/>
        <p:txBody>
          <a:bodyPr/>
          <a:lstStyle/>
          <a:p>
            <a:fld id="{2E0C828E-8D75-4133-9004-45176313BE2B}" type="datetimeFigureOut">
              <a:rPr lang="en-CA" smtClean="0"/>
              <a:t>2026-05-29</a:t>
            </a:fld>
            <a:endParaRPr lang="en-CA"/>
          </a:p>
        </p:txBody>
      </p:sp>
      <p:sp>
        <p:nvSpPr>
          <p:cNvPr id="6" name="Footer Placeholder 5">
            <a:extLst>
              <a:ext uri="{FF2B5EF4-FFF2-40B4-BE49-F238E27FC236}">
                <a16:creationId xmlns:a16="http://schemas.microsoft.com/office/drawing/2014/main" id="{3482FE37-09EA-4EFF-AE2C-2941BA91812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D1A7FF7-D251-4335-A783-41C540C2181A}"/>
              </a:ext>
            </a:extLst>
          </p:cNvPr>
          <p:cNvSpPr>
            <a:spLocks noGrp="1"/>
          </p:cNvSpPr>
          <p:nvPr>
            <p:ph type="sldNum" sz="quarter" idx="12"/>
          </p:nvPr>
        </p:nvSpPr>
        <p:spPr/>
        <p:txBody>
          <a:bodyPr/>
          <a:lstStyle/>
          <a:p>
            <a:fld id="{FD1ADCE1-044C-4223-8077-0DAEF3312BCF}" type="slidenum">
              <a:rPr lang="en-CA" smtClean="0"/>
              <a:t>‹#›</a:t>
            </a:fld>
            <a:endParaRPr lang="en-CA"/>
          </a:p>
        </p:txBody>
      </p:sp>
    </p:spTree>
    <p:extLst>
      <p:ext uri="{BB962C8B-B14F-4D97-AF65-F5344CB8AC3E}">
        <p14:creationId xmlns:p14="http://schemas.microsoft.com/office/powerpoint/2010/main" val="3482621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7EA23-32D9-428D-808F-45067C5935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68FFCCB2-F9A6-4BE7-AC47-C1F522F7F8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D0EA51AF-79EE-4A4C-AB8D-1D252834C9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7D5CFB-9488-4694-8972-21172B11E5D4}"/>
              </a:ext>
            </a:extLst>
          </p:cNvPr>
          <p:cNvSpPr>
            <a:spLocks noGrp="1"/>
          </p:cNvSpPr>
          <p:nvPr>
            <p:ph type="dt" sz="half" idx="10"/>
          </p:nvPr>
        </p:nvSpPr>
        <p:spPr/>
        <p:txBody>
          <a:bodyPr/>
          <a:lstStyle/>
          <a:p>
            <a:fld id="{2E0C828E-8D75-4133-9004-45176313BE2B}" type="datetimeFigureOut">
              <a:rPr lang="en-CA" smtClean="0"/>
              <a:t>2026-05-29</a:t>
            </a:fld>
            <a:endParaRPr lang="en-CA"/>
          </a:p>
        </p:txBody>
      </p:sp>
      <p:sp>
        <p:nvSpPr>
          <p:cNvPr id="6" name="Footer Placeholder 5">
            <a:extLst>
              <a:ext uri="{FF2B5EF4-FFF2-40B4-BE49-F238E27FC236}">
                <a16:creationId xmlns:a16="http://schemas.microsoft.com/office/drawing/2014/main" id="{A9A89822-53D2-44F9-B4F6-A77B5968F81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254E950-E06F-407A-BA45-FE00702EE852}"/>
              </a:ext>
            </a:extLst>
          </p:cNvPr>
          <p:cNvSpPr>
            <a:spLocks noGrp="1"/>
          </p:cNvSpPr>
          <p:nvPr>
            <p:ph type="sldNum" sz="quarter" idx="12"/>
          </p:nvPr>
        </p:nvSpPr>
        <p:spPr/>
        <p:txBody>
          <a:bodyPr/>
          <a:lstStyle/>
          <a:p>
            <a:fld id="{FD1ADCE1-044C-4223-8077-0DAEF3312BCF}" type="slidenum">
              <a:rPr lang="en-CA" smtClean="0"/>
              <a:t>‹#›</a:t>
            </a:fld>
            <a:endParaRPr lang="en-CA"/>
          </a:p>
        </p:txBody>
      </p:sp>
    </p:spTree>
    <p:extLst>
      <p:ext uri="{BB962C8B-B14F-4D97-AF65-F5344CB8AC3E}">
        <p14:creationId xmlns:p14="http://schemas.microsoft.com/office/powerpoint/2010/main" val="3722048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920A2A-0EDC-4E24-9EEC-AC606E6C11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1DA9F38-CD37-4B73-AD1B-524893A1AE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A187673-0100-439B-99BC-8056A0D833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0C828E-8D75-4133-9004-45176313BE2B}" type="datetimeFigureOut">
              <a:rPr lang="en-CA" smtClean="0"/>
              <a:t>2026-05-29</a:t>
            </a:fld>
            <a:endParaRPr lang="en-CA"/>
          </a:p>
        </p:txBody>
      </p:sp>
      <p:sp>
        <p:nvSpPr>
          <p:cNvPr id="5" name="Footer Placeholder 4">
            <a:extLst>
              <a:ext uri="{FF2B5EF4-FFF2-40B4-BE49-F238E27FC236}">
                <a16:creationId xmlns:a16="http://schemas.microsoft.com/office/drawing/2014/main" id="{14A75436-0000-4656-ADD9-AE22EBA20B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933FBE18-BB5A-4309-A7A9-3E3B8E11A4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1ADCE1-044C-4223-8077-0DAEF3312BCF}" type="slidenum">
              <a:rPr lang="en-CA" smtClean="0"/>
              <a:t>‹#›</a:t>
            </a:fld>
            <a:endParaRPr lang="en-CA"/>
          </a:p>
        </p:txBody>
      </p:sp>
    </p:spTree>
    <p:extLst>
      <p:ext uri="{BB962C8B-B14F-4D97-AF65-F5344CB8AC3E}">
        <p14:creationId xmlns:p14="http://schemas.microsoft.com/office/powerpoint/2010/main" val="4177007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29/May/26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806740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8.xml"/><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Layout" Target="../slideLayouts/slideLayout18.xml"/><Relationship Id="rId5" Type="http://schemas.openxmlformats.org/officeDocument/2006/relationships/image" Target="../media/image14.jpe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for a company&#10;&#10;Description automatically generated">
            <a:extLst>
              <a:ext uri="{FF2B5EF4-FFF2-40B4-BE49-F238E27FC236}">
                <a16:creationId xmlns:a16="http://schemas.microsoft.com/office/drawing/2014/main" id="{79E28A30-2F3F-4A84-32DD-D918BCCF7B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5667" y="602697"/>
            <a:ext cx="8720666" cy="4587070"/>
          </a:xfrm>
          <a:prstGeom prst="rect">
            <a:avLst/>
          </a:prstGeom>
        </p:spPr>
      </p:pic>
    </p:spTree>
    <p:extLst>
      <p:ext uri="{BB962C8B-B14F-4D97-AF65-F5344CB8AC3E}">
        <p14:creationId xmlns:p14="http://schemas.microsoft.com/office/powerpoint/2010/main" val="4162085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F9D05-04AE-763B-0594-3B97A28D105F}"/>
              </a:ext>
            </a:extLst>
          </p:cNvPr>
          <p:cNvSpPr>
            <a:spLocks noGrp="1"/>
          </p:cNvSpPr>
          <p:nvPr>
            <p:ph type="title"/>
          </p:nvPr>
        </p:nvSpPr>
        <p:spPr>
          <a:xfrm>
            <a:off x="355605" y="365125"/>
            <a:ext cx="10998195" cy="1060263"/>
          </a:xfrm>
        </p:spPr>
        <p:txBody>
          <a:bodyPr>
            <a:normAutofit/>
          </a:bodyPr>
          <a:lstStyle/>
          <a:p>
            <a:r>
              <a:rPr lang="en-CA" sz="3600" b="1" dirty="0"/>
              <a:t>How Much Food is Required to Sustain Your Community?</a:t>
            </a:r>
          </a:p>
        </p:txBody>
      </p:sp>
      <p:sp>
        <p:nvSpPr>
          <p:cNvPr id="3" name="Content Placeholder 2">
            <a:extLst>
              <a:ext uri="{FF2B5EF4-FFF2-40B4-BE49-F238E27FC236}">
                <a16:creationId xmlns:a16="http://schemas.microsoft.com/office/drawing/2014/main" id="{EE0EBDD4-75FF-1514-D5C1-1798DE27D4D7}"/>
              </a:ext>
            </a:extLst>
          </p:cNvPr>
          <p:cNvSpPr>
            <a:spLocks noGrp="1"/>
          </p:cNvSpPr>
          <p:nvPr>
            <p:ph idx="1"/>
          </p:nvPr>
        </p:nvSpPr>
        <p:spPr>
          <a:xfrm>
            <a:off x="355605" y="1310696"/>
            <a:ext cx="10515600" cy="468842"/>
          </a:xfrm>
        </p:spPr>
        <p:txBody>
          <a:bodyPr>
            <a:normAutofit lnSpcReduction="10000"/>
          </a:bodyPr>
          <a:lstStyle/>
          <a:p>
            <a:r>
              <a:rPr lang="en-CA" dirty="0"/>
              <a:t>Annual Meat and Milk Needs, Based on a population of 500</a:t>
            </a:r>
          </a:p>
        </p:txBody>
      </p:sp>
      <p:pic>
        <p:nvPicPr>
          <p:cNvPr id="5" name="Picture 4">
            <a:extLst>
              <a:ext uri="{FF2B5EF4-FFF2-40B4-BE49-F238E27FC236}">
                <a16:creationId xmlns:a16="http://schemas.microsoft.com/office/drawing/2014/main" id="{8E8D9B29-0DC3-6BFB-0468-47430B140C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05" y="1857786"/>
            <a:ext cx="7085710" cy="3645547"/>
          </a:xfrm>
          <a:prstGeom prst="rect">
            <a:avLst/>
          </a:prstGeom>
        </p:spPr>
      </p:pic>
      <p:sp>
        <p:nvSpPr>
          <p:cNvPr id="6" name="TextBox 5">
            <a:extLst>
              <a:ext uri="{FF2B5EF4-FFF2-40B4-BE49-F238E27FC236}">
                <a16:creationId xmlns:a16="http://schemas.microsoft.com/office/drawing/2014/main" id="{192AA854-B568-17BF-A8F0-C2DE9BCA29C8}"/>
              </a:ext>
            </a:extLst>
          </p:cNvPr>
          <p:cNvSpPr txBox="1"/>
          <p:nvPr/>
        </p:nvSpPr>
        <p:spPr>
          <a:xfrm>
            <a:off x="7704667" y="2657138"/>
            <a:ext cx="4096471" cy="1200329"/>
          </a:xfrm>
          <a:prstGeom prst="rect">
            <a:avLst/>
          </a:prstGeom>
          <a:noFill/>
        </p:spPr>
        <p:txBody>
          <a:bodyPr wrap="square" rtlCol="0">
            <a:spAutoFit/>
          </a:bodyPr>
          <a:lstStyle/>
          <a:p>
            <a:r>
              <a:rPr lang="en-CA" dirty="0"/>
              <a:t>Local Food Production Tool Excel spreadsheet courtesy of the Ontario Ministry of Agriculture, Food and Rural Affairs</a:t>
            </a:r>
          </a:p>
        </p:txBody>
      </p:sp>
      <p:sp>
        <p:nvSpPr>
          <p:cNvPr id="7" name="TextBox 6">
            <a:extLst>
              <a:ext uri="{FF2B5EF4-FFF2-40B4-BE49-F238E27FC236}">
                <a16:creationId xmlns:a16="http://schemas.microsoft.com/office/drawing/2014/main" id="{2E61C97C-F409-9240-A670-D4594FB2C0D8}"/>
              </a:ext>
            </a:extLst>
          </p:cNvPr>
          <p:cNvSpPr txBox="1"/>
          <p:nvPr/>
        </p:nvSpPr>
        <p:spPr>
          <a:xfrm>
            <a:off x="355605" y="178456"/>
            <a:ext cx="6096000" cy="369332"/>
          </a:xfrm>
          <a:prstGeom prst="rect">
            <a:avLst/>
          </a:prstGeom>
          <a:noFill/>
        </p:spPr>
        <p:txBody>
          <a:bodyPr wrap="square">
            <a:spAutoFit/>
          </a:bodyPr>
          <a:lstStyle/>
          <a:p>
            <a:pPr marL="0" indent="0">
              <a:buNone/>
            </a:pPr>
            <a:r>
              <a:rPr lang="en-CA" sz="1800" b="1" dirty="0"/>
              <a:t>FNAFO First Nations Food Security Program (FNFS)</a:t>
            </a:r>
          </a:p>
        </p:txBody>
      </p:sp>
    </p:spTree>
    <p:extLst>
      <p:ext uri="{BB962C8B-B14F-4D97-AF65-F5344CB8AC3E}">
        <p14:creationId xmlns:p14="http://schemas.microsoft.com/office/powerpoint/2010/main" val="2963373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1FF20FE-3D14-840E-61F2-51B70B40083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85698A-2079-041F-E635-195A9EEB4651}"/>
              </a:ext>
            </a:extLst>
          </p:cNvPr>
          <p:cNvSpPr>
            <a:spLocks noGrp="1"/>
          </p:cNvSpPr>
          <p:nvPr>
            <p:ph idx="1"/>
          </p:nvPr>
        </p:nvSpPr>
        <p:spPr>
          <a:xfrm>
            <a:off x="335488" y="711200"/>
            <a:ext cx="11551712" cy="4913423"/>
          </a:xfrm>
        </p:spPr>
        <p:txBody>
          <a:bodyPr>
            <a:normAutofit/>
          </a:bodyPr>
          <a:lstStyle/>
          <a:p>
            <a:pPr marL="0" indent="0">
              <a:buNone/>
            </a:pPr>
            <a:r>
              <a:rPr lang="en-CA" sz="3600" b="1" dirty="0"/>
              <a:t>Current State</a:t>
            </a:r>
          </a:p>
          <a:p>
            <a:r>
              <a:rPr lang="en-CA" sz="2400" dirty="0"/>
              <a:t>Children are unaware that they are capable of growing and raising their own food.</a:t>
            </a:r>
          </a:p>
          <a:p>
            <a:r>
              <a:rPr lang="en-CA" sz="2400" dirty="0"/>
              <a:t>Youth don’t see agriculture as an exciting and viable career option for various reasons.</a:t>
            </a:r>
          </a:p>
          <a:p>
            <a:r>
              <a:rPr lang="en-CA" sz="2400" dirty="0"/>
              <a:t>People are eating less meat and produce due to prohibitive costs.</a:t>
            </a:r>
          </a:p>
          <a:p>
            <a:r>
              <a:rPr lang="en-CA" sz="2400" dirty="0"/>
              <a:t>People are eating more prepared processed foods - basic skills like cooking are being lost.</a:t>
            </a:r>
          </a:p>
          <a:p>
            <a:r>
              <a:rPr lang="en-CA" sz="2400" dirty="0"/>
              <a:t>Food transported from other countries requires cooling systems, fuel (truck and airplane), which has a heavy environmental impact.</a:t>
            </a:r>
          </a:p>
          <a:p>
            <a:r>
              <a:rPr lang="en-CA" sz="2400" dirty="0"/>
              <a:t>Food transported from other countries is not fresh and not as nutritious as locally produced.</a:t>
            </a:r>
          </a:p>
          <a:p>
            <a:r>
              <a:rPr lang="en-CA" sz="2400" dirty="0"/>
              <a:t>Food produced on large farms is subject to food poisoning outbreaks that can affect all of the people in their distribution networks (E. coli, salmonella, listeria)</a:t>
            </a:r>
          </a:p>
        </p:txBody>
      </p:sp>
      <p:sp>
        <p:nvSpPr>
          <p:cNvPr id="4" name="TextBox 3">
            <a:extLst>
              <a:ext uri="{FF2B5EF4-FFF2-40B4-BE49-F238E27FC236}">
                <a16:creationId xmlns:a16="http://schemas.microsoft.com/office/drawing/2014/main" id="{E716C79F-3169-262B-2736-2C04F8C55E78}"/>
              </a:ext>
            </a:extLst>
          </p:cNvPr>
          <p:cNvSpPr txBox="1"/>
          <p:nvPr/>
        </p:nvSpPr>
        <p:spPr>
          <a:xfrm>
            <a:off x="335487" y="184832"/>
            <a:ext cx="9077325" cy="369332"/>
          </a:xfrm>
          <a:prstGeom prst="rect">
            <a:avLst/>
          </a:prstGeom>
          <a:noFill/>
        </p:spPr>
        <p:txBody>
          <a:bodyPr wrap="square">
            <a:spAutoFit/>
          </a:bodyPr>
          <a:lstStyle/>
          <a:p>
            <a:r>
              <a:rPr lang="en-CA" b="1" dirty="0"/>
              <a:t>FNAFO First Nations Food Security Program (FNFS)</a:t>
            </a:r>
          </a:p>
        </p:txBody>
      </p:sp>
    </p:spTree>
    <p:extLst>
      <p:ext uri="{BB962C8B-B14F-4D97-AF65-F5344CB8AC3E}">
        <p14:creationId xmlns:p14="http://schemas.microsoft.com/office/powerpoint/2010/main" val="2075255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A087786-FB6E-01A4-0B2A-B0D2D99F0E1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890136-DDF4-B769-AC91-EA4535DD7707}"/>
              </a:ext>
            </a:extLst>
          </p:cNvPr>
          <p:cNvSpPr>
            <a:spLocks noGrp="1"/>
          </p:cNvSpPr>
          <p:nvPr>
            <p:ph idx="1"/>
          </p:nvPr>
        </p:nvSpPr>
        <p:spPr>
          <a:xfrm>
            <a:off x="338663" y="786385"/>
            <a:ext cx="11786662" cy="4992623"/>
          </a:xfrm>
        </p:spPr>
        <p:txBody>
          <a:bodyPr>
            <a:normAutofit/>
          </a:bodyPr>
          <a:lstStyle/>
          <a:p>
            <a:pPr marL="0" indent="0" algn="ctr">
              <a:buNone/>
            </a:pPr>
            <a:r>
              <a:rPr lang="en-CA" sz="3600" b="1" dirty="0"/>
              <a:t>Why Schools Should Be More Involved in Food Security </a:t>
            </a:r>
          </a:p>
          <a:p>
            <a:pPr marL="0" indent="0">
              <a:buNone/>
            </a:pPr>
            <a:r>
              <a:rPr lang="en-US" sz="2200" b="1" dirty="0"/>
              <a:t>Self-sufficiency in food production</a:t>
            </a:r>
            <a:r>
              <a:rPr lang="en-US" sz="2200" dirty="0"/>
              <a:t> means a community, region, or country is able to produce enough of its own food to meet the nutritional needs of its people without having to rely heavily on imports or outside sources. </a:t>
            </a:r>
          </a:p>
          <a:p>
            <a:pPr marL="0" indent="0">
              <a:buNone/>
            </a:pPr>
            <a:r>
              <a:rPr lang="en-US" sz="2200" dirty="0"/>
              <a:t>First Nation leadership conducts strategic planning sessions where priorities are decided.  </a:t>
            </a:r>
            <a:r>
              <a:rPr lang="en-US" sz="2200" b="1" dirty="0"/>
              <a:t>FOOD SECURITY </a:t>
            </a:r>
            <a:r>
              <a:rPr lang="en-US" sz="2200" dirty="0"/>
              <a:t>is usually one of them.  First Nations communities have reached populations that cannot be sustained by traditional food sources but have no agricultural knowledge keepers, or they are aging out of the agricultural lifestyle.  </a:t>
            </a:r>
          </a:p>
          <a:p>
            <a:pPr marL="0" indent="0">
              <a:buNone/>
            </a:pPr>
            <a:r>
              <a:rPr lang="en-US" sz="2200" dirty="0"/>
              <a:t>We need more farmers, and schools are an important place to introduce youth to food security and food security career options.  </a:t>
            </a:r>
            <a:r>
              <a:rPr lang="en-US" sz="2200" b="1" dirty="0"/>
              <a:t>The students of today are the farmers of tomorrow!</a:t>
            </a:r>
          </a:p>
        </p:txBody>
      </p:sp>
      <p:sp>
        <p:nvSpPr>
          <p:cNvPr id="4" name="TextBox 3">
            <a:extLst>
              <a:ext uri="{FF2B5EF4-FFF2-40B4-BE49-F238E27FC236}">
                <a16:creationId xmlns:a16="http://schemas.microsoft.com/office/drawing/2014/main" id="{D6BF6DA6-F0A7-F79E-FA42-D8C45319EB81}"/>
              </a:ext>
            </a:extLst>
          </p:cNvPr>
          <p:cNvSpPr txBox="1"/>
          <p:nvPr/>
        </p:nvSpPr>
        <p:spPr>
          <a:xfrm>
            <a:off x="338663" y="177791"/>
            <a:ext cx="8712200" cy="369332"/>
          </a:xfrm>
          <a:prstGeom prst="rect">
            <a:avLst/>
          </a:prstGeom>
          <a:noFill/>
        </p:spPr>
        <p:txBody>
          <a:bodyPr wrap="square">
            <a:spAutoFit/>
          </a:bodyPr>
          <a:lstStyle/>
          <a:p>
            <a:r>
              <a:rPr lang="en-CA" b="1" dirty="0"/>
              <a:t>FNAFO First Nations Food Security Program (FNFS)</a:t>
            </a:r>
          </a:p>
        </p:txBody>
      </p:sp>
    </p:spTree>
    <p:extLst>
      <p:ext uri="{BB962C8B-B14F-4D97-AF65-F5344CB8AC3E}">
        <p14:creationId xmlns:p14="http://schemas.microsoft.com/office/powerpoint/2010/main" val="1649042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488F8-0250-21D2-5A40-003D86DAF976}"/>
              </a:ext>
            </a:extLst>
          </p:cNvPr>
          <p:cNvSpPr>
            <a:spLocks noGrp="1"/>
          </p:cNvSpPr>
          <p:nvPr>
            <p:ph type="ctrTitle"/>
          </p:nvPr>
        </p:nvSpPr>
        <p:spPr>
          <a:xfrm>
            <a:off x="457199" y="524936"/>
            <a:ext cx="11311467" cy="685799"/>
          </a:xfrm>
        </p:spPr>
        <p:txBody>
          <a:bodyPr>
            <a:normAutofit/>
          </a:bodyPr>
          <a:lstStyle/>
          <a:p>
            <a:r>
              <a:rPr lang="en-CA" sz="3600" b="1" dirty="0"/>
              <a:t>Benefits</a:t>
            </a:r>
          </a:p>
        </p:txBody>
      </p:sp>
      <p:sp>
        <p:nvSpPr>
          <p:cNvPr id="3" name="Subtitle 2">
            <a:extLst>
              <a:ext uri="{FF2B5EF4-FFF2-40B4-BE49-F238E27FC236}">
                <a16:creationId xmlns:a16="http://schemas.microsoft.com/office/drawing/2014/main" id="{294E8AD5-D294-5576-7F5A-C1135AB36DDC}"/>
              </a:ext>
            </a:extLst>
          </p:cNvPr>
          <p:cNvSpPr>
            <a:spLocks noGrp="1"/>
          </p:cNvSpPr>
          <p:nvPr>
            <p:ph type="subTitle" idx="1"/>
          </p:nvPr>
        </p:nvSpPr>
        <p:spPr>
          <a:xfrm>
            <a:off x="330200" y="1320801"/>
            <a:ext cx="11497733" cy="3937000"/>
          </a:xfrm>
        </p:spPr>
        <p:txBody>
          <a:bodyPr>
            <a:normAutofit fontScale="92500" lnSpcReduction="20000"/>
          </a:bodyPr>
          <a:lstStyle/>
          <a:p>
            <a:pPr marL="342900" indent="-342900" algn="l">
              <a:buFont typeface="Arial" panose="020B0604020202020204" pitchFamily="34" charset="0"/>
              <a:buChar char="•"/>
            </a:pPr>
            <a:r>
              <a:rPr lang="en-CA" dirty="0"/>
              <a:t>Youth gain </a:t>
            </a:r>
            <a:r>
              <a:rPr lang="en-CA" b="1" dirty="0"/>
              <a:t>confidence</a:t>
            </a:r>
            <a:r>
              <a:rPr lang="en-CA" dirty="0"/>
              <a:t> and are </a:t>
            </a:r>
            <a:r>
              <a:rPr lang="en-CA" b="1" dirty="0"/>
              <a:t>empowered</a:t>
            </a:r>
            <a:r>
              <a:rPr lang="en-CA" dirty="0"/>
              <a:t> in times of uncertainty</a:t>
            </a:r>
          </a:p>
          <a:p>
            <a:pPr marL="342900" indent="-342900" algn="l">
              <a:buFont typeface="Arial" panose="020B0604020202020204" pitchFamily="34" charset="0"/>
              <a:buChar char="•"/>
            </a:pPr>
            <a:r>
              <a:rPr lang="en-CA" dirty="0"/>
              <a:t>Food production/harvesting/preservation activities unite all age groups and creates a sense of </a:t>
            </a:r>
            <a:r>
              <a:rPr lang="en-CA" b="1" dirty="0"/>
              <a:t>community</a:t>
            </a:r>
          </a:p>
          <a:p>
            <a:pPr marL="342900" indent="-342900" algn="l">
              <a:buFont typeface="Arial" panose="020B0604020202020204" pitchFamily="34" charset="0"/>
              <a:buChar char="•"/>
            </a:pPr>
            <a:r>
              <a:rPr lang="en-CA" dirty="0"/>
              <a:t>Agricultural and harvesting activities are great forms of </a:t>
            </a:r>
            <a:r>
              <a:rPr lang="en-CA" b="1" dirty="0"/>
              <a:t>exercise</a:t>
            </a:r>
          </a:p>
          <a:p>
            <a:pPr marL="342900" indent="-342900" algn="l">
              <a:buFont typeface="Arial" panose="020B0604020202020204" pitchFamily="34" charset="0"/>
              <a:buChar char="•"/>
            </a:pPr>
            <a:r>
              <a:rPr lang="en-CA" dirty="0"/>
              <a:t>Food production is a </a:t>
            </a:r>
            <a:r>
              <a:rPr lang="en-CA" b="1" dirty="0"/>
              <a:t>practical application basic scientific principals </a:t>
            </a:r>
            <a:r>
              <a:rPr lang="en-CA" dirty="0"/>
              <a:t>including physics, chemistry that can reinforce lessons learned in other classes </a:t>
            </a:r>
          </a:p>
          <a:p>
            <a:pPr marL="342900" indent="-342900" algn="l">
              <a:buFont typeface="Arial" panose="020B0604020202020204" pitchFamily="34" charset="0"/>
              <a:buChar char="•"/>
            </a:pPr>
            <a:r>
              <a:rPr lang="en-CA" dirty="0"/>
              <a:t>Food production/harvesting is season specific.  Doing something different every day in an outdoor environment is stimulating for the 5 senses and resulting in </a:t>
            </a:r>
            <a:r>
              <a:rPr lang="en-CA" b="1" dirty="0"/>
              <a:t>motivation</a:t>
            </a:r>
            <a:r>
              <a:rPr lang="en-CA" dirty="0"/>
              <a:t> to attend school</a:t>
            </a:r>
          </a:p>
          <a:p>
            <a:pPr marL="342900" indent="-342900" algn="l">
              <a:buFont typeface="Arial" panose="020B0604020202020204" pitchFamily="34" charset="0"/>
              <a:buChar char="•"/>
            </a:pPr>
            <a:r>
              <a:rPr lang="en-CA" dirty="0"/>
              <a:t>Fresh </a:t>
            </a:r>
            <a:r>
              <a:rPr lang="en-CA" b="1" dirty="0"/>
              <a:t>healthy meat and vegetables can be introduced into children’s diets </a:t>
            </a:r>
            <a:r>
              <a:rPr lang="en-CA" dirty="0"/>
              <a:t>through school nutrition programs that get them accustomed to vegetables and healthier meals.</a:t>
            </a:r>
          </a:p>
          <a:p>
            <a:pPr marL="342900" indent="-342900" algn="l">
              <a:buFont typeface="Arial" panose="020B0604020202020204" pitchFamily="34" charset="0"/>
              <a:buChar char="•"/>
            </a:pPr>
            <a:r>
              <a:rPr lang="en-CA" dirty="0"/>
              <a:t>School agricultural programming allows for </a:t>
            </a:r>
            <a:r>
              <a:rPr lang="en-CA" b="1" dirty="0"/>
              <a:t>experiential learning</a:t>
            </a:r>
            <a:r>
              <a:rPr lang="en-CA" dirty="0"/>
              <a:t>.</a:t>
            </a:r>
          </a:p>
          <a:p>
            <a:pPr marL="342900" indent="-342900" algn="l">
              <a:buFont typeface="Arial" panose="020B0604020202020204" pitchFamily="34" charset="0"/>
              <a:buChar char="•"/>
            </a:pPr>
            <a:r>
              <a:rPr lang="en-CA" dirty="0"/>
              <a:t>Agriculture is a gateway to introducing a variety of </a:t>
            </a:r>
            <a:r>
              <a:rPr lang="en-CA" b="1" dirty="0"/>
              <a:t>career paths</a:t>
            </a:r>
          </a:p>
        </p:txBody>
      </p:sp>
      <p:sp>
        <p:nvSpPr>
          <p:cNvPr id="5" name="TextBox 4">
            <a:extLst>
              <a:ext uri="{FF2B5EF4-FFF2-40B4-BE49-F238E27FC236}">
                <a16:creationId xmlns:a16="http://schemas.microsoft.com/office/drawing/2014/main" id="{3B81B30B-5084-E751-4531-6AF1CAB70509}"/>
              </a:ext>
            </a:extLst>
          </p:cNvPr>
          <p:cNvSpPr txBox="1"/>
          <p:nvPr/>
        </p:nvSpPr>
        <p:spPr>
          <a:xfrm>
            <a:off x="355601" y="187868"/>
            <a:ext cx="6096000" cy="369332"/>
          </a:xfrm>
          <a:prstGeom prst="rect">
            <a:avLst/>
          </a:prstGeom>
          <a:noFill/>
        </p:spPr>
        <p:txBody>
          <a:bodyPr wrap="square">
            <a:spAutoFit/>
          </a:bodyPr>
          <a:lstStyle/>
          <a:p>
            <a:pPr marL="0" indent="0">
              <a:buNone/>
            </a:pPr>
            <a:r>
              <a:rPr lang="en-CA" sz="1800" b="1" dirty="0"/>
              <a:t>FNAFO First Nations Food Security Program (FNFS)</a:t>
            </a:r>
          </a:p>
        </p:txBody>
      </p:sp>
    </p:spTree>
    <p:extLst>
      <p:ext uri="{BB962C8B-B14F-4D97-AF65-F5344CB8AC3E}">
        <p14:creationId xmlns:p14="http://schemas.microsoft.com/office/powerpoint/2010/main" val="1630982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B4598-5770-BAD0-263D-9ED2AA08A4AA}"/>
              </a:ext>
            </a:extLst>
          </p:cNvPr>
          <p:cNvSpPr>
            <a:spLocks noGrp="1"/>
          </p:cNvSpPr>
          <p:nvPr>
            <p:ph type="title"/>
          </p:nvPr>
        </p:nvSpPr>
        <p:spPr>
          <a:xfrm>
            <a:off x="355596" y="551394"/>
            <a:ext cx="10515600" cy="1040342"/>
          </a:xfrm>
        </p:spPr>
        <p:txBody>
          <a:bodyPr>
            <a:normAutofit fontScale="90000"/>
          </a:bodyPr>
          <a:lstStyle/>
          <a:p>
            <a:r>
              <a:rPr lang="en-CA" sz="4000" b="1" dirty="0"/>
              <a:t>Agriculture Creates Communities  </a:t>
            </a:r>
            <a:br>
              <a:rPr lang="en-CA" dirty="0"/>
            </a:br>
            <a:r>
              <a:rPr lang="en-CA" sz="2700" i="1" dirty="0"/>
              <a:t>Agricultural Careers and Supporting Careers Generate Opportunities for Students</a:t>
            </a:r>
            <a:endParaRPr lang="en-CA" dirty="0"/>
          </a:p>
        </p:txBody>
      </p:sp>
      <p:sp>
        <p:nvSpPr>
          <p:cNvPr id="3" name="Content Placeholder 2">
            <a:extLst>
              <a:ext uri="{FF2B5EF4-FFF2-40B4-BE49-F238E27FC236}">
                <a16:creationId xmlns:a16="http://schemas.microsoft.com/office/drawing/2014/main" id="{8389F246-92F8-CFE3-137B-547E33C94B84}"/>
              </a:ext>
            </a:extLst>
          </p:cNvPr>
          <p:cNvSpPr>
            <a:spLocks noGrp="1"/>
          </p:cNvSpPr>
          <p:nvPr>
            <p:ph sz="half" idx="1"/>
          </p:nvPr>
        </p:nvSpPr>
        <p:spPr>
          <a:xfrm>
            <a:off x="355600" y="1803407"/>
            <a:ext cx="3234267" cy="4593696"/>
          </a:xfrm>
        </p:spPr>
        <p:txBody>
          <a:bodyPr>
            <a:normAutofit/>
          </a:bodyPr>
          <a:lstStyle/>
          <a:p>
            <a:r>
              <a:rPr lang="en-CA" sz="1900" dirty="0"/>
              <a:t>Food Scientist</a:t>
            </a:r>
          </a:p>
          <a:p>
            <a:r>
              <a:rPr lang="en-CA" sz="1900" dirty="0"/>
              <a:t>Drone Operator</a:t>
            </a:r>
          </a:p>
          <a:p>
            <a:r>
              <a:rPr lang="en-CA" sz="1900" dirty="0"/>
              <a:t>Beef Cattle Farmer</a:t>
            </a:r>
          </a:p>
          <a:p>
            <a:r>
              <a:rPr lang="en-CA" sz="1900" dirty="0"/>
              <a:t>Heavy Equipment Operator</a:t>
            </a:r>
          </a:p>
          <a:p>
            <a:r>
              <a:rPr lang="en-CA" sz="1900" dirty="0"/>
              <a:t>Feedlot Operator</a:t>
            </a:r>
          </a:p>
          <a:p>
            <a:r>
              <a:rPr lang="en-CA" sz="1900" dirty="0"/>
              <a:t>Cash Crop Farmer</a:t>
            </a:r>
          </a:p>
          <a:p>
            <a:r>
              <a:rPr lang="en-CA" sz="1900" dirty="0"/>
              <a:t>Agronomist</a:t>
            </a:r>
          </a:p>
          <a:p>
            <a:r>
              <a:rPr lang="en-CA" sz="1900" dirty="0"/>
              <a:t>Livestock Nutrition</a:t>
            </a:r>
          </a:p>
          <a:p>
            <a:r>
              <a:rPr lang="en-CA" sz="1900" dirty="0"/>
              <a:t>Welder</a:t>
            </a:r>
          </a:p>
          <a:p>
            <a:r>
              <a:rPr lang="en-CA" sz="1900" dirty="0"/>
              <a:t>Heavy Equipment Mechanic</a:t>
            </a:r>
          </a:p>
          <a:p>
            <a:endParaRPr lang="en-CA" dirty="0"/>
          </a:p>
        </p:txBody>
      </p:sp>
      <p:sp>
        <p:nvSpPr>
          <p:cNvPr id="4" name="Content Placeholder 3">
            <a:extLst>
              <a:ext uri="{FF2B5EF4-FFF2-40B4-BE49-F238E27FC236}">
                <a16:creationId xmlns:a16="http://schemas.microsoft.com/office/drawing/2014/main" id="{3CE4737C-C957-EA08-CB63-60A30CAA375F}"/>
              </a:ext>
            </a:extLst>
          </p:cNvPr>
          <p:cNvSpPr>
            <a:spLocks noGrp="1"/>
          </p:cNvSpPr>
          <p:nvPr>
            <p:ph sz="half" idx="2"/>
          </p:nvPr>
        </p:nvSpPr>
        <p:spPr>
          <a:xfrm>
            <a:off x="3589868" y="1803407"/>
            <a:ext cx="3632200" cy="4593696"/>
          </a:xfrm>
        </p:spPr>
        <p:txBody>
          <a:bodyPr>
            <a:normAutofit/>
          </a:bodyPr>
          <a:lstStyle/>
          <a:p>
            <a:r>
              <a:rPr lang="en-CA" sz="1900" dirty="0"/>
              <a:t>Food Processing</a:t>
            </a:r>
          </a:p>
          <a:p>
            <a:r>
              <a:rPr lang="en-CA" sz="1900" dirty="0"/>
              <a:t>Greenhouse Technician</a:t>
            </a:r>
          </a:p>
          <a:p>
            <a:r>
              <a:rPr lang="en-CA" sz="1900" dirty="0"/>
              <a:t>Precision Agriculture Technician</a:t>
            </a:r>
          </a:p>
          <a:p>
            <a:r>
              <a:rPr lang="en-CA" sz="1900" dirty="0"/>
              <a:t>Poultry Farmer</a:t>
            </a:r>
          </a:p>
          <a:p>
            <a:r>
              <a:rPr lang="en-CA" sz="1900" dirty="0"/>
              <a:t>Veterinarian</a:t>
            </a:r>
          </a:p>
          <a:p>
            <a:r>
              <a:rPr lang="en-CA" sz="1900" dirty="0"/>
              <a:t>Biologist</a:t>
            </a:r>
          </a:p>
          <a:p>
            <a:r>
              <a:rPr lang="en-CA" sz="1900" dirty="0"/>
              <a:t>Sawmill Operator</a:t>
            </a:r>
          </a:p>
          <a:p>
            <a:r>
              <a:rPr lang="en-CA" sz="1900" dirty="0"/>
              <a:t>Logging</a:t>
            </a:r>
          </a:p>
          <a:p>
            <a:r>
              <a:rPr lang="en-CA" sz="1900" dirty="0"/>
              <a:t>Chainsaw Safety and Tree Felling</a:t>
            </a:r>
          </a:p>
          <a:p>
            <a:r>
              <a:rPr lang="en-CA" sz="1900" dirty="0"/>
              <a:t>Small Engine Repair</a:t>
            </a:r>
          </a:p>
          <a:p>
            <a:endParaRPr lang="en-CA" dirty="0"/>
          </a:p>
        </p:txBody>
      </p:sp>
      <p:sp>
        <p:nvSpPr>
          <p:cNvPr id="5" name="Content Placeholder 3">
            <a:extLst>
              <a:ext uri="{FF2B5EF4-FFF2-40B4-BE49-F238E27FC236}">
                <a16:creationId xmlns:a16="http://schemas.microsoft.com/office/drawing/2014/main" id="{D5657BBA-B2F5-274B-DB48-2C2D61D6E941}"/>
              </a:ext>
            </a:extLst>
          </p:cNvPr>
          <p:cNvSpPr txBox="1">
            <a:spLocks/>
          </p:cNvSpPr>
          <p:nvPr/>
        </p:nvSpPr>
        <p:spPr>
          <a:xfrm>
            <a:off x="7281342" y="1803407"/>
            <a:ext cx="3632200" cy="46529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900" dirty="0"/>
              <a:t>Abattoir</a:t>
            </a:r>
          </a:p>
          <a:p>
            <a:r>
              <a:rPr lang="en-CA" sz="1900" dirty="0"/>
              <a:t>Butcher</a:t>
            </a:r>
          </a:p>
          <a:p>
            <a:r>
              <a:rPr lang="en-CA" sz="1900" dirty="0"/>
              <a:t>Farm Hand</a:t>
            </a:r>
          </a:p>
          <a:p>
            <a:r>
              <a:rPr lang="en-CA" sz="1900" dirty="0"/>
              <a:t>Farrier</a:t>
            </a:r>
          </a:p>
          <a:p>
            <a:r>
              <a:rPr lang="en-CA" sz="1900" dirty="0"/>
              <a:t>Fruit Packer</a:t>
            </a:r>
          </a:p>
          <a:p>
            <a:r>
              <a:rPr lang="en-CA" sz="1900" dirty="0"/>
              <a:t>Sales and Marketing</a:t>
            </a:r>
          </a:p>
          <a:p>
            <a:r>
              <a:rPr lang="en-CA" sz="1900" dirty="0"/>
              <a:t>Contractors</a:t>
            </a:r>
          </a:p>
          <a:p>
            <a:r>
              <a:rPr lang="en-CA" sz="1900" dirty="0"/>
              <a:t>Commercial Seed Suppliers</a:t>
            </a:r>
          </a:p>
          <a:p>
            <a:r>
              <a:rPr lang="en-CA" sz="1900" dirty="0"/>
              <a:t>Engineers</a:t>
            </a:r>
          </a:p>
          <a:p>
            <a:r>
              <a:rPr lang="en-CA" sz="1900" dirty="0"/>
              <a:t>Research Scientists, and more!</a:t>
            </a:r>
          </a:p>
          <a:p>
            <a:endParaRPr lang="en-CA" dirty="0"/>
          </a:p>
        </p:txBody>
      </p:sp>
      <p:sp>
        <p:nvSpPr>
          <p:cNvPr id="7" name="TextBox 6">
            <a:extLst>
              <a:ext uri="{FF2B5EF4-FFF2-40B4-BE49-F238E27FC236}">
                <a16:creationId xmlns:a16="http://schemas.microsoft.com/office/drawing/2014/main" id="{3C44DCCA-7562-E405-691D-9C3ACC181211}"/>
              </a:ext>
            </a:extLst>
          </p:cNvPr>
          <p:cNvSpPr txBox="1"/>
          <p:nvPr/>
        </p:nvSpPr>
        <p:spPr>
          <a:xfrm>
            <a:off x="355604" y="184698"/>
            <a:ext cx="6096000" cy="369332"/>
          </a:xfrm>
          <a:prstGeom prst="rect">
            <a:avLst/>
          </a:prstGeom>
          <a:noFill/>
        </p:spPr>
        <p:txBody>
          <a:bodyPr wrap="square">
            <a:spAutoFit/>
          </a:bodyPr>
          <a:lstStyle/>
          <a:p>
            <a:pPr marL="0" indent="0">
              <a:buNone/>
            </a:pPr>
            <a:r>
              <a:rPr lang="en-CA" sz="1800" b="1" dirty="0"/>
              <a:t>FNAFO First Nations Food Security Program (FNFS)</a:t>
            </a:r>
          </a:p>
        </p:txBody>
      </p:sp>
    </p:spTree>
    <p:extLst>
      <p:ext uri="{BB962C8B-B14F-4D97-AF65-F5344CB8AC3E}">
        <p14:creationId xmlns:p14="http://schemas.microsoft.com/office/powerpoint/2010/main" val="1819475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1A3368E-D670-98DB-7D01-F7843D5A339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08E630-294E-F212-08C8-35E8A84AFCA5}"/>
              </a:ext>
            </a:extLst>
          </p:cNvPr>
          <p:cNvSpPr>
            <a:spLocks noGrp="1"/>
          </p:cNvSpPr>
          <p:nvPr>
            <p:ph idx="1"/>
          </p:nvPr>
        </p:nvSpPr>
        <p:spPr>
          <a:xfrm>
            <a:off x="219456" y="1117600"/>
            <a:ext cx="11713464" cy="4615688"/>
          </a:xfrm>
        </p:spPr>
        <p:txBody>
          <a:bodyPr>
            <a:normAutofit fontScale="77500" lnSpcReduction="20000"/>
          </a:bodyPr>
          <a:lstStyle/>
          <a:p>
            <a:pPr marL="0" indent="0" algn="ctr">
              <a:buNone/>
            </a:pPr>
            <a:r>
              <a:rPr lang="en-CA" sz="5400" b="1" dirty="0"/>
              <a:t>Community Benefits</a:t>
            </a:r>
          </a:p>
          <a:p>
            <a:r>
              <a:rPr lang="en-CA" sz="5400" dirty="0"/>
              <a:t> Self-Employment and Employment Opportunities</a:t>
            </a:r>
          </a:p>
          <a:p>
            <a:r>
              <a:rPr lang="en-CA" sz="5400" dirty="0"/>
              <a:t> Personal Food Security</a:t>
            </a:r>
          </a:p>
          <a:p>
            <a:r>
              <a:rPr lang="en-CA" sz="5400" dirty="0"/>
              <a:t> Processing/Packaging/Infrastructure Opportunities</a:t>
            </a:r>
          </a:p>
          <a:p>
            <a:r>
              <a:rPr lang="en-CA" sz="5400" dirty="0"/>
              <a:t> Providing First Nations with Food for Personal Use,  </a:t>
            </a:r>
            <a:br>
              <a:rPr lang="en-CA" sz="5400" dirty="0"/>
            </a:br>
            <a:r>
              <a:rPr lang="en-CA" sz="5400" dirty="0"/>
              <a:t> Distribution, Commercial Production and Sales</a:t>
            </a:r>
          </a:p>
          <a:p>
            <a:r>
              <a:rPr lang="en-CA" sz="5400" dirty="0"/>
              <a:t> Local Food Production Means Food Security!  </a:t>
            </a:r>
          </a:p>
          <a:p>
            <a:pPr marL="0" indent="0">
              <a:buNone/>
            </a:pPr>
            <a:endParaRPr lang="en-CA" sz="5400" dirty="0"/>
          </a:p>
          <a:p>
            <a:pPr marL="0" indent="0">
              <a:buNone/>
            </a:pPr>
            <a:endParaRPr lang="en-CA" sz="5400" b="1" dirty="0"/>
          </a:p>
          <a:p>
            <a:pPr marL="0" indent="0">
              <a:buNone/>
            </a:pPr>
            <a:endParaRPr lang="en-CA" dirty="0"/>
          </a:p>
          <a:p>
            <a:pPr marL="0" indent="0">
              <a:buNone/>
            </a:pPr>
            <a:endParaRPr lang="en-CA" dirty="0"/>
          </a:p>
        </p:txBody>
      </p:sp>
      <p:sp>
        <p:nvSpPr>
          <p:cNvPr id="4" name="TextBox 3">
            <a:extLst>
              <a:ext uri="{FF2B5EF4-FFF2-40B4-BE49-F238E27FC236}">
                <a16:creationId xmlns:a16="http://schemas.microsoft.com/office/drawing/2014/main" id="{3EB023AB-4DA7-FC68-40D7-EE51AA0D1057}"/>
              </a:ext>
            </a:extLst>
          </p:cNvPr>
          <p:cNvSpPr txBox="1"/>
          <p:nvPr/>
        </p:nvSpPr>
        <p:spPr>
          <a:xfrm>
            <a:off x="335487" y="184835"/>
            <a:ext cx="9077325" cy="369332"/>
          </a:xfrm>
          <a:prstGeom prst="rect">
            <a:avLst/>
          </a:prstGeom>
          <a:noFill/>
        </p:spPr>
        <p:txBody>
          <a:bodyPr wrap="square">
            <a:spAutoFit/>
          </a:bodyPr>
          <a:lstStyle/>
          <a:p>
            <a:r>
              <a:rPr lang="en-CA" b="1" dirty="0"/>
              <a:t>FNAFO First Nations Food Security Program (FNFS)</a:t>
            </a:r>
          </a:p>
        </p:txBody>
      </p:sp>
    </p:spTree>
    <p:extLst>
      <p:ext uri="{BB962C8B-B14F-4D97-AF65-F5344CB8AC3E}">
        <p14:creationId xmlns:p14="http://schemas.microsoft.com/office/powerpoint/2010/main" val="1971561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980E2BE-27EB-21BC-4A18-B1FDCEFE995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C766F0-840E-D046-9B6B-E8EB000EA46E}"/>
              </a:ext>
            </a:extLst>
          </p:cNvPr>
          <p:cNvSpPr>
            <a:spLocks noGrp="1"/>
          </p:cNvSpPr>
          <p:nvPr>
            <p:ph idx="1"/>
          </p:nvPr>
        </p:nvSpPr>
        <p:spPr>
          <a:xfrm>
            <a:off x="4901184" y="1162853"/>
            <a:ext cx="6976872" cy="4405843"/>
          </a:xfrm>
        </p:spPr>
        <p:txBody>
          <a:bodyPr>
            <a:normAutofit fontScale="85000" lnSpcReduction="10000"/>
          </a:bodyPr>
          <a:lstStyle/>
          <a:p>
            <a:pPr marL="0" indent="0" algn="ctr">
              <a:buNone/>
            </a:pPr>
            <a:r>
              <a:rPr lang="en-CA" sz="5400" b="1" dirty="0"/>
              <a:t>MIIGWECH!</a:t>
            </a:r>
            <a:br>
              <a:rPr lang="en-CA" sz="5400" b="1" dirty="0"/>
            </a:br>
            <a:r>
              <a:rPr lang="en-CA" sz="5400" b="1" dirty="0"/>
              <a:t>Want to know more?</a:t>
            </a:r>
          </a:p>
          <a:p>
            <a:pPr marL="0" indent="0" algn="ctr">
              <a:buNone/>
            </a:pPr>
            <a:endParaRPr lang="en-CA" sz="1000" b="1" dirty="0"/>
          </a:p>
          <a:p>
            <a:pPr marL="0" indent="0" algn="ctr">
              <a:buNone/>
            </a:pPr>
            <a:r>
              <a:rPr lang="en-CA" sz="5400" dirty="0"/>
              <a:t>Reach out to get our Food Security Specialist to meet with your community</a:t>
            </a:r>
          </a:p>
          <a:p>
            <a:pPr marL="0" indent="0" algn="ctr">
              <a:buNone/>
            </a:pPr>
            <a:endParaRPr lang="en-CA" sz="900" b="1" dirty="0"/>
          </a:p>
          <a:p>
            <a:pPr marL="0" indent="0" algn="ctr">
              <a:buNone/>
            </a:pPr>
            <a:r>
              <a:rPr lang="en-CA" sz="5400" b="1" dirty="0"/>
              <a:t>annette@firstnationsag.ca</a:t>
            </a:r>
          </a:p>
          <a:p>
            <a:pPr marL="0" indent="0">
              <a:buNone/>
            </a:pPr>
            <a:endParaRPr lang="en-CA" sz="5400" b="1" dirty="0"/>
          </a:p>
          <a:p>
            <a:pPr marL="0" indent="0">
              <a:buNone/>
            </a:pPr>
            <a:endParaRPr lang="en-CA" dirty="0"/>
          </a:p>
          <a:p>
            <a:pPr marL="0" indent="0">
              <a:buNone/>
            </a:pPr>
            <a:endParaRPr lang="en-CA" dirty="0"/>
          </a:p>
        </p:txBody>
      </p:sp>
      <p:sp>
        <p:nvSpPr>
          <p:cNvPr id="4" name="TextBox 3">
            <a:extLst>
              <a:ext uri="{FF2B5EF4-FFF2-40B4-BE49-F238E27FC236}">
                <a16:creationId xmlns:a16="http://schemas.microsoft.com/office/drawing/2014/main" id="{CA014B65-56E4-DC09-AAD4-CAFA5BFCF6A4}"/>
              </a:ext>
            </a:extLst>
          </p:cNvPr>
          <p:cNvSpPr txBox="1"/>
          <p:nvPr/>
        </p:nvSpPr>
        <p:spPr>
          <a:xfrm>
            <a:off x="362521" y="188898"/>
            <a:ext cx="9077325" cy="369332"/>
          </a:xfrm>
          <a:prstGeom prst="rect">
            <a:avLst/>
          </a:prstGeom>
          <a:noFill/>
        </p:spPr>
        <p:txBody>
          <a:bodyPr wrap="square">
            <a:spAutoFit/>
          </a:bodyPr>
          <a:lstStyle/>
          <a:p>
            <a:r>
              <a:rPr lang="en-CA" b="1"/>
              <a:t>FNAFO First Nations Food Security Program (FNFS)</a:t>
            </a:r>
            <a:endParaRPr lang="en-CA" b="1" dirty="0"/>
          </a:p>
        </p:txBody>
      </p:sp>
      <p:pic>
        <p:nvPicPr>
          <p:cNvPr id="2" name="Picture 4">
            <a:extLst>
              <a:ext uri="{FF2B5EF4-FFF2-40B4-BE49-F238E27FC236}">
                <a16:creationId xmlns:a16="http://schemas.microsoft.com/office/drawing/2014/main" id="{40E278D2-43B2-1E79-DE9A-8F4F82BE6F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944" y="989117"/>
            <a:ext cx="4282631" cy="4282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692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33600" y="-1905000"/>
            <a:ext cx="8467670" cy="8467670"/>
          </a:xfrm>
          <a:custGeom>
            <a:avLst/>
            <a:gdLst/>
            <a:ahLst/>
            <a:cxnLst/>
            <a:rect l="l" t="t" r="r" b="b"/>
            <a:pathLst>
              <a:path w="12701505" h="12701505">
                <a:moveTo>
                  <a:pt x="0" y="0"/>
                </a:moveTo>
                <a:lnTo>
                  <a:pt x="12701505" y="0"/>
                </a:lnTo>
                <a:lnTo>
                  <a:pt x="12701505" y="12701505"/>
                </a:lnTo>
                <a:lnTo>
                  <a:pt x="0" y="12701505"/>
                </a:lnTo>
                <a:lnTo>
                  <a:pt x="0" y="0"/>
                </a:lnTo>
                <a:close/>
              </a:path>
            </a:pathLst>
          </a:custGeom>
          <a:blipFill>
            <a:blip r:embed="rId2"/>
            <a:stretch>
              <a:fillRect/>
            </a:stretch>
          </a:blipFill>
        </p:spPr>
        <p:txBody>
          <a:bodyPr/>
          <a:lstStyle/>
          <a:p>
            <a:pPr defTabSz="609630"/>
            <a:endParaRPr lang="en-CA" sz="1200">
              <a:solidFill>
                <a:prstClr val="black"/>
              </a:solidFill>
              <a:latin typeface="Calibri"/>
            </a:endParaRPr>
          </a:p>
        </p:txBody>
      </p:sp>
      <p:sp>
        <p:nvSpPr>
          <p:cNvPr id="3" name="TextBox 3"/>
          <p:cNvSpPr txBox="1"/>
          <p:nvPr/>
        </p:nvSpPr>
        <p:spPr>
          <a:xfrm>
            <a:off x="4289013" y="4382738"/>
            <a:ext cx="4143787" cy="1180195"/>
          </a:xfrm>
          <a:prstGeom prst="rect">
            <a:avLst/>
          </a:prstGeom>
        </p:spPr>
        <p:txBody>
          <a:bodyPr wrap="square" lIns="0" tIns="0" rIns="0" bIns="0" rtlCol="0" anchor="t">
            <a:spAutoFit/>
          </a:bodyPr>
          <a:lstStyle/>
          <a:p>
            <a:pPr algn="ctr" defTabSz="609630">
              <a:lnSpc>
                <a:spcPts val="3576"/>
              </a:lnSpc>
            </a:pPr>
            <a:r>
              <a:rPr lang="en-US" sz="2554" b="1" spc="-158" dirty="0">
                <a:solidFill>
                  <a:srgbClr val="DD984A"/>
                </a:solidFill>
                <a:latin typeface="Codec Pro Ultra-Bold"/>
                <a:ea typeface="Codec Pro Ultra-Bold"/>
                <a:cs typeface="Codec Pro Ultra-Bold"/>
                <a:sym typeface="Codec Pro Ultra-Bold"/>
              </a:rPr>
              <a:t>Seven Generations Program</a:t>
            </a:r>
          </a:p>
          <a:p>
            <a:pPr algn="ctr" defTabSz="609630">
              <a:lnSpc>
                <a:spcPts val="3576"/>
              </a:lnSpc>
            </a:pPr>
            <a:r>
              <a:rPr lang="en-US" sz="2554" b="1" spc="-158" dirty="0">
                <a:solidFill>
                  <a:srgbClr val="DD984A"/>
                </a:solidFill>
                <a:latin typeface="Codec Pro Ultra-Bold"/>
                <a:ea typeface="Codec Pro Ultra-Bold"/>
                <a:cs typeface="Codec Pro Ultra-Bold"/>
                <a:sym typeface="Codec Pro Ultra-Bold"/>
              </a:rPr>
              <a:t>JENNIFER  O’BRIEN  RVT</a:t>
            </a:r>
          </a:p>
          <a:p>
            <a:pPr algn="ctr" defTabSz="609630">
              <a:lnSpc>
                <a:spcPts val="2169"/>
              </a:lnSpc>
              <a:spcBef>
                <a:spcPct val="0"/>
              </a:spcBef>
            </a:pPr>
            <a:r>
              <a:rPr lang="en-US" sz="1549" b="1" spc="-96" dirty="0">
                <a:solidFill>
                  <a:srgbClr val="DD984A"/>
                </a:solidFill>
                <a:latin typeface="Codec Pro Ultra-Bold"/>
                <a:ea typeface="Codec Pro Ultra-Bold"/>
                <a:cs typeface="Codec Pro Ultra-Bold"/>
                <a:sym typeface="Codec Pro Ultra-Bold"/>
              </a:rPr>
              <a:t>SEVEN GENERATIONS LEAD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1232" y="2018830"/>
            <a:ext cx="6666585" cy="4696729"/>
            <a:chOff x="0" y="0"/>
            <a:chExt cx="2633713" cy="1855498"/>
          </a:xfrm>
        </p:grpSpPr>
        <p:sp>
          <p:nvSpPr>
            <p:cNvPr id="3" name="Freeform 3"/>
            <p:cNvSpPr/>
            <p:nvPr/>
          </p:nvSpPr>
          <p:spPr>
            <a:xfrm>
              <a:off x="0" y="0"/>
              <a:ext cx="2633713" cy="1855498"/>
            </a:xfrm>
            <a:custGeom>
              <a:avLst/>
              <a:gdLst/>
              <a:ahLst/>
              <a:cxnLst/>
              <a:rect l="l" t="t" r="r" b="b"/>
              <a:pathLst>
                <a:path w="2633713" h="1855498">
                  <a:moveTo>
                    <a:pt x="0" y="0"/>
                  </a:moveTo>
                  <a:lnTo>
                    <a:pt x="2633713" y="0"/>
                  </a:lnTo>
                  <a:lnTo>
                    <a:pt x="2633713" y="1855498"/>
                  </a:lnTo>
                  <a:lnTo>
                    <a:pt x="0" y="1855498"/>
                  </a:lnTo>
                  <a:close/>
                </a:path>
              </a:pathLst>
            </a:custGeom>
            <a:solidFill>
              <a:srgbClr val="407031"/>
            </a:solidFill>
          </p:spPr>
          <p:txBody>
            <a:bodyPr/>
            <a:lstStyle/>
            <a:p>
              <a:pPr defTabSz="609630"/>
              <a:endParaRPr lang="en-CA" sz="1200">
                <a:solidFill>
                  <a:prstClr val="black"/>
                </a:solidFill>
                <a:latin typeface="Calibri"/>
              </a:endParaRPr>
            </a:p>
          </p:txBody>
        </p:sp>
        <p:sp>
          <p:nvSpPr>
            <p:cNvPr id="4" name="TextBox 4"/>
            <p:cNvSpPr txBox="1"/>
            <p:nvPr/>
          </p:nvSpPr>
          <p:spPr>
            <a:xfrm>
              <a:off x="0" y="-85725"/>
              <a:ext cx="2633713" cy="1941223"/>
            </a:xfrm>
            <a:prstGeom prst="rect">
              <a:avLst/>
            </a:prstGeom>
          </p:spPr>
          <p:txBody>
            <a:bodyPr lIns="33867" tIns="33867" rIns="33867" bIns="33867" rtlCol="0" anchor="ctr"/>
            <a:lstStyle/>
            <a:p>
              <a:pPr algn="ctr" defTabSz="609630">
                <a:lnSpc>
                  <a:spcPts val="1887"/>
                </a:lnSpc>
              </a:pPr>
              <a:endParaRPr sz="1200">
                <a:solidFill>
                  <a:prstClr val="black"/>
                </a:solidFill>
                <a:latin typeface="Calibri"/>
              </a:endParaRPr>
            </a:p>
          </p:txBody>
        </p:sp>
      </p:grpSp>
      <p:sp>
        <p:nvSpPr>
          <p:cNvPr id="5" name="Freeform 5"/>
          <p:cNvSpPr/>
          <p:nvPr/>
        </p:nvSpPr>
        <p:spPr>
          <a:xfrm>
            <a:off x="1281004" y="367399"/>
            <a:ext cx="6195917" cy="1211509"/>
          </a:xfrm>
          <a:custGeom>
            <a:avLst/>
            <a:gdLst/>
            <a:ahLst/>
            <a:cxnLst/>
            <a:rect l="l" t="t" r="r" b="b"/>
            <a:pathLst>
              <a:path w="9293876" h="1817264">
                <a:moveTo>
                  <a:pt x="0" y="0"/>
                </a:moveTo>
                <a:lnTo>
                  <a:pt x="9293876" y="0"/>
                </a:lnTo>
                <a:lnTo>
                  <a:pt x="9293876" y="1817264"/>
                </a:lnTo>
                <a:lnTo>
                  <a:pt x="0" y="1817264"/>
                </a:lnTo>
                <a:lnTo>
                  <a:pt x="0" y="0"/>
                </a:lnTo>
                <a:close/>
              </a:path>
            </a:pathLst>
          </a:custGeom>
          <a:blipFill>
            <a:blip r:embed="rId2"/>
            <a:stretch>
              <a:fillRect t="-169007"/>
            </a:stretch>
          </a:blipFill>
        </p:spPr>
        <p:txBody>
          <a:bodyPr/>
          <a:lstStyle/>
          <a:p>
            <a:pPr defTabSz="609630"/>
            <a:endParaRPr lang="en-CA" sz="1200">
              <a:solidFill>
                <a:prstClr val="black"/>
              </a:solidFill>
              <a:latin typeface="Calibri"/>
            </a:endParaRPr>
          </a:p>
        </p:txBody>
      </p:sp>
      <p:grpSp>
        <p:nvGrpSpPr>
          <p:cNvPr id="6" name="Group 6"/>
          <p:cNvGrpSpPr/>
          <p:nvPr/>
        </p:nvGrpSpPr>
        <p:grpSpPr>
          <a:xfrm>
            <a:off x="6812093" y="1329767"/>
            <a:ext cx="2025837" cy="5535607"/>
            <a:chOff x="0" y="0"/>
            <a:chExt cx="800331" cy="3190363"/>
          </a:xfrm>
        </p:grpSpPr>
        <p:sp>
          <p:nvSpPr>
            <p:cNvPr id="7" name="Freeform 7"/>
            <p:cNvSpPr/>
            <p:nvPr/>
          </p:nvSpPr>
          <p:spPr>
            <a:xfrm>
              <a:off x="0" y="0"/>
              <a:ext cx="800331" cy="3190363"/>
            </a:xfrm>
            <a:custGeom>
              <a:avLst/>
              <a:gdLst/>
              <a:ahLst/>
              <a:cxnLst/>
              <a:rect l="l" t="t" r="r" b="b"/>
              <a:pathLst>
                <a:path w="800331" h="3190363">
                  <a:moveTo>
                    <a:pt x="0" y="0"/>
                  </a:moveTo>
                  <a:lnTo>
                    <a:pt x="800331" y="0"/>
                  </a:lnTo>
                  <a:lnTo>
                    <a:pt x="800331" y="3190363"/>
                  </a:lnTo>
                  <a:lnTo>
                    <a:pt x="0" y="3190363"/>
                  </a:lnTo>
                  <a:close/>
                </a:path>
              </a:pathLst>
            </a:custGeom>
            <a:solidFill>
              <a:srgbClr val="8CC342"/>
            </a:solidFill>
          </p:spPr>
          <p:txBody>
            <a:bodyPr/>
            <a:lstStyle/>
            <a:p>
              <a:pPr defTabSz="609630"/>
              <a:endParaRPr lang="en-CA" sz="1200">
                <a:solidFill>
                  <a:prstClr val="black"/>
                </a:solidFill>
                <a:latin typeface="Calibri"/>
              </a:endParaRPr>
            </a:p>
          </p:txBody>
        </p:sp>
        <p:sp>
          <p:nvSpPr>
            <p:cNvPr id="8" name="TextBox 8"/>
            <p:cNvSpPr txBox="1"/>
            <p:nvPr/>
          </p:nvSpPr>
          <p:spPr>
            <a:xfrm>
              <a:off x="0" y="-85725"/>
              <a:ext cx="800331" cy="3276088"/>
            </a:xfrm>
            <a:prstGeom prst="rect">
              <a:avLst/>
            </a:prstGeom>
          </p:spPr>
          <p:txBody>
            <a:bodyPr lIns="33867" tIns="33867" rIns="33867" bIns="33867" rtlCol="0" anchor="ctr"/>
            <a:lstStyle/>
            <a:p>
              <a:pPr algn="ctr" defTabSz="609630">
                <a:lnSpc>
                  <a:spcPts val="1887"/>
                </a:lnSpc>
              </a:pPr>
              <a:endParaRPr sz="1200">
                <a:solidFill>
                  <a:prstClr val="black"/>
                </a:solidFill>
                <a:latin typeface="Calibri"/>
              </a:endParaRPr>
            </a:p>
          </p:txBody>
        </p:sp>
      </p:grpSp>
      <p:grpSp>
        <p:nvGrpSpPr>
          <p:cNvPr id="9" name="Group 9"/>
          <p:cNvGrpSpPr/>
          <p:nvPr/>
        </p:nvGrpSpPr>
        <p:grpSpPr>
          <a:xfrm>
            <a:off x="7452341" y="7374"/>
            <a:ext cx="4723272" cy="6858000"/>
            <a:chOff x="0" y="0"/>
            <a:chExt cx="1616936" cy="1947168"/>
          </a:xfrm>
        </p:grpSpPr>
        <p:sp>
          <p:nvSpPr>
            <p:cNvPr id="10" name="Freeform 10"/>
            <p:cNvSpPr/>
            <p:nvPr/>
          </p:nvSpPr>
          <p:spPr>
            <a:xfrm>
              <a:off x="0" y="0"/>
              <a:ext cx="1616936" cy="1947168"/>
            </a:xfrm>
            <a:custGeom>
              <a:avLst/>
              <a:gdLst/>
              <a:ahLst/>
              <a:cxnLst/>
              <a:rect l="l" t="t" r="r" b="b"/>
              <a:pathLst>
                <a:path w="1616936" h="1947168">
                  <a:moveTo>
                    <a:pt x="0" y="0"/>
                  </a:moveTo>
                  <a:lnTo>
                    <a:pt x="1616936" y="0"/>
                  </a:lnTo>
                  <a:lnTo>
                    <a:pt x="1616936" y="1947168"/>
                  </a:lnTo>
                  <a:lnTo>
                    <a:pt x="0" y="1947168"/>
                  </a:lnTo>
                  <a:close/>
                </a:path>
              </a:pathLst>
            </a:custGeom>
            <a:blipFill>
              <a:blip r:embed="rId3"/>
              <a:stretch>
                <a:fillRect t="-5360" b="-5360"/>
              </a:stretch>
            </a:blipFill>
          </p:spPr>
          <p:txBody>
            <a:bodyPr/>
            <a:lstStyle/>
            <a:p>
              <a:pPr defTabSz="609630"/>
              <a:endParaRPr lang="en-CA" sz="1200">
                <a:solidFill>
                  <a:prstClr val="black"/>
                </a:solidFill>
                <a:latin typeface="Calibri"/>
              </a:endParaRPr>
            </a:p>
          </p:txBody>
        </p:sp>
      </p:grpSp>
      <p:sp>
        <p:nvSpPr>
          <p:cNvPr id="11" name="TextBox 11"/>
          <p:cNvSpPr txBox="1"/>
          <p:nvPr/>
        </p:nvSpPr>
        <p:spPr>
          <a:xfrm>
            <a:off x="906081" y="2784846"/>
            <a:ext cx="5811292" cy="2769989"/>
          </a:xfrm>
          <a:prstGeom prst="rect">
            <a:avLst/>
          </a:prstGeom>
        </p:spPr>
        <p:txBody>
          <a:bodyPr lIns="0" tIns="0" rIns="0" bIns="0" rtlCol="0" anchor="t">
            <a:spAutoFit/>
          </a:bodyPr>
          <a:lstStyle/>
          <a:p>
            <a:pPr algn="just" defTabSz="609630">
              <a:lnSpc>
                <a:spcPts val="2734"/>
              </a:lnSpc>
            </a:pPr>
            <a:r>
              <a:rPr lang="en-US" sz="2377" spc="-147">
                <a:solidFill>
                  <a:srgbClr val="FFFFFF"/>
                </a:solidFill>
                <a:latin typeface="Codec Pro"/>
                <a:ea typeface="Codec Pro"/>
                <a:cs typeface="Codec Pro"/>
                <a:sym typeface="Codec Pro"/>
              </a:rPr>
              <a:t>First Nations Agriculture &amp; Finance Ontario, often referred to as FNAFO, is a First Nations not-for-profit with our roots stretching back to 1984 as IAPO. First Nations Ag and Finance is dedicated to empowering First Nations people of Ontario through farm and agribusiness financing, learning and training opportunities, and agricultural extension services</a:t>
            </a:r>
          </a:p>
        </p:txBody>
      </p:sp>
      <p:sp>
        <p:nvSpPr>
          <p:cNvPr id="12" name="Freeform 12"/>
          <p:cNvSpPr/>
          <p:nvPr/>
        </p:nvSpPr>
        <p:spPr>
          <a:xfrm>
            <a:off x="0" y="367399"/>
            <a:ext cx="1558541" cy="1116090"/>
          </a:xfrm>
          <a:custGeom>
            <a:avLst/>
            <a:gdLst/>
            <a:ahLst/>
            <a:cxnLst/>
            <a:rect l="l" t="t" r="r" b="b"/>
            <a:pathLst>
              <a:path w="2337811" h="1674135">
                <a:moveTo>
                  <a:pt x="0" y="0"/>
                </a:moveTo>
                <a:lnTo>
                  <a:pt x="2337811" y="0"/>
                </a:lnTo>
                <a:lnTo>
                  <a:pt x="2337811" y="1674135"/>
                </a:lnTo>
                <a:lnTo>
                  <a:pt x="0" y="1674135"/>
                </a:lnTo>
                <a:lnTo>
                  <a:pt x="0" y="0"/>
                </a:lnTo>
                <a:close/>
              </a:path>
            </a:pathLst>
          </a:custGeom>
          <a:blipFill>
            <a:blip r:embed="rId2"/>
            <a:stretch>
              <a:fillRect l="-55286" r="-58655" b="-57145"/>
            </a:stretch>
          </a:blipFill>
        </p:spPr>
        <p:txBody>
          <a:bodyPr/>
          <a:lstStyle/>
          <a:p>
            <a:pPr defTabSz="609630"/>
            <a:endParaRPr lang="en-CA" sz="1200">
              <a:solidFill>
                <a:prstClr val="black"/>
              </a:solidFill>
              <a:latin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152626" y="-5735"/>
            <a:ext cx="2057400" cy="205740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8CC342"/>
            </a:solidFill>
          </p:spPr>
          <p:txBody>
            <a:bodyPr/>
            <a:lstStyle/>
            <a:p>
              <a:pPr defTabSz="609630"/>
              <a:endParaRPr lang="en-CA" sz="1200">
                <a:solidFill>
                  <a:prstClr val="black"/>
                </a:solidFill>
                <a:latin typeface="Calibri"/>
              </a:endParaRPr>
            </a:p>
          </p:txBody>
        </p:sp>
        <p:sp>
          <p:nvSpPr>
            <p:cNvPr id="4" name="TextBox 4"/>
            <p:cNvSpPr txBox="1"/>
            <p:nvPr/>
          </p:nvSpPr>
          <p:spPr>
            <a:xfrm>
              <a:off x="0" y="-85725"/>
              <a:ext cx="812800" cy="898525"/>
            </a:xfrm>
            <a:prstGeom prst="rect">
              <a:avLst/>
            </a:prstGeom>
          </p:spPr>
          <p:txBody>
            <a:bodyPr lIns="33867" tIns="33867" rIns="33867" bIns="33867" rtlCol="0" anchor="ctr"/>
            <a:lstStyle/>
            <a:p>
              <a:pPr algn="ctr" defTabSz="609630">
                <a:lnSpc>
                  <a:spcPts val="1887"/>
                </a:lnSpc>
              </a:pPr>
              <a:endParaRPr sz="1200">
                <a:solidFill>
                  <a:prstClr val="black"/>
                </a:solidFill>
                <a:latin typeface="Calibri"/>
              </a:endParaRPr>
            </a:p>
          </p:txBody>
        </p:sp>
      </p:grpSp>
      <p:sp>
        <p:nvSpPr>
          <p:cNvPr id="5" name="Freeform 5"/>
          <p:cNvSpPr/>
          <p:nvPr/>
        </p:nvSpPr>
        <p:spPr>
          <a:xfrm>
            <a:off x="463507" y="392854"/>
            <a:ext cx="387314" cy="330155"/>
          </a:xfrm>
          <a:custGeom>
            <a:avLst/>
            <a:gdLst/>
            <a:ahLst/>
            <a:cxnLst/>
            <a:rect l="l" t="t" r="r" b="b"/>
            <a:pathLst>
              <a:path w="580971" h="495233">
                <a:moveTo>
                  <a:pt x="0" y="0"/>
                </a:moveTo>
                <a:lnTo>
                  <a:pt x="580970" y="0"/>
                </a:lnTo>
                <a:lnTo>
                  <a:pt x="580970" y="495232"/>
                </a:lnTo>
                <a:lnTo>
                  <a:pt x="0" y="495232"/>
                </a:lnTo>
                <a:lnTo>
                  <a:pt x="0" y="0"/>
                </a:lnTo>
                <a:close/>
              </a:path>
            </a:pathLst>
          </a:custGeom>
          <a:blipFill>
            <a:blip r:embed="rId2"/>
            <a:stretch>
              <a:fillRect l="-81435" r="-74353" b="-57838"/>
            </a:stretch>
          </a:blipFill>
        </p:spPr>
        <p:txBody>
          <a:bodyPr/>
          <a:lstStyle/>
          <a:p>
            <a:pPr defTabSz="609630"/>
            <a:endParaRPr lang="en-CA" sz="1200">
              <a:solidFill>
                <a:prstClr val="black"/>
              </a:solidFill>
              <a:latin typeface="Calibri"/>
            </a:endParaRPr>
          </a:p>
        </p:txBody>
      </p:sp>
      <p:grpSp>
        <p:nvGrpSpPr>
          <p:cNvPr id="6" name="Group 6"/>
          <p:cNvGrpSpPr/>
          <p:nvPr/>
        </p:nvGrpSpPr>
        <p:grpSpPr>
          <a:xfrm>
            <a:off x="7761875" y="429552"/>
            <a:ext cx="4188459" cy="5998896"/>
            <a:chOff x="0" y="0"/>
            <a:chExt cx="973353" cy="1394079"/>
          </a:xfrm>
        </p:grpSpPr>
        <p:sp>
          <p:nvSpPr>
            <p:cNvPr id="7" name="Freeform 7"/>
            <p:cNvSpPr/>
            <p:nvPr/>
          </p:nvSpPr>
          <p:spPr>
            <a:xfrm>
              <a:off x="0" y="0"/>
              <a:ext cx="973353" cy="1394079"/>
            </a:xfrm>
            <a:custGeom>
              <a:avLst/>
              <a:gdLst/>
              <a:ahLst/>
              <a:cxnLst/>
              <a:rect l="l" t="t" r="r" b="b"/>
              <a:pathLst>
                <a:path w="973353" h="1394079">
                  <a:moveTo>
                    <a:pt x="0" y="0"/>
                  </a:moveTo>
                  <a:lnTo>
                    <a:pt x="973353" y="0"/>
                  </a:lnTo>
                  <a:lnTo>
                    <a:pt x="973353" y="1394079"/>
                  </a:lnTo>
                  <a:lnTo>
                    <a:pt x="0" y="1394079"/>
                  </a:lnTo>
                  <a:close/>
                </a:path>
              </a:pathLst>
            </a:custGeom>
            <a:blipFill>
              <a:blip r:embed="rId3"/>
              <a:stretch>
                <a:fillRect l="-3644" r="-3644"/>
              </a:stretch>
            </a:blipFill>
          </p:spPr>
          <p:txBody>
            <a:bodyPr/>
            <a:lstStyle/>
            <a:p>
              <a:pPr defTabSz="609630"/>
              <a:endParaRPr lang="en-CA" sz="1200">
                <a:solidFill>
                  <a:prstClr val="black"/>
                </a:solidFill>
                <a:latin typeface="Calibri"/>
              </a:endParaRPr>
            </a:p>
          </p:txBody>
        </p:sp>
      </p:grpSp>
      <p:sp>
        <p:nvSpPr>
          <p:cNvPr id="8" name="TextBox 8"/>
          <p:cNvSpPr txBox="1"/>
          <p:nvPr/>
        </p:nvSpPr>
        <p:spPr>
          <a:xfrm>
            <a:off x="5098401" y="685040"/>
            <a:ext cx="2429328" cy="2500749"/>
          </a:xfrm>
          <a:prstGeom prst="rect">
            <a:avLst/>
          </a:prstGeom>
        </p:spPr>
        <p:txBody>
          <a:bodyPr lIns="0" tIns="0" rIns="0" bIns="0" rtlCol="0" anchor="t">
            <a:spAutoFit/>
          </a:bodyPr>
          <a:lstStyle/>
          <a:p>
            <a:pPr algn="ctr" defTabSz="609630">
              <a:lnSpc>
                <a:spcPts val="10150"/>
              </a:lnSpc>
            </a:pPr>
            <a:r>
              <a:rPr lang="en-US" sz="7250" b="1">
                <a:solidFill>
                  <a:srgbClr val="407031"/>
                </a:solidFill>
                <a:latin typeface="Codec Pro Ultra-Bold"/>
                <a:ea typeface="Codec Pro Ultra-Bold"/>
                <a:cs typeface="Codec Pro Ultra-Bold"/>
                <a:sym typeface="Codec Pro Ultra-Bold"/>
              </a:rPr>
              <a:t>Our </a:t>
            </a:r>
          </a:p>
          <a:p>
            <a:pPr defTabSz="609630">
              <a:lnSpc>
                <a:spcPts val="10150"/>
              </a:lnSpc>
            </a:pPr>
            <a:r>
              <a:rPr lang="en-US" sz="7250" b="1">
                <a:solidFill>
                  <a:srgbClr val="407031"/>
                </a:solidFill>
                <a:latin typeface="Codec Pro Ultra-Bold"/>
                <a:ea typeface="Codec Pro Ultra-Bold"/>
                <a:cs typeface="Codec Pro Ultra-Bold"/>
                <a:sym typeface="Codec Pro Ultra-Bold"/>
              </a:rPr>
              <a:t>Goal</a:t>
            </a:r>
          </a:p>
        </p:txBody>
      </p:sp>
      <p:sp>
        <p:nvSpPr>
          <p:cNvPr id="9" name="TextBox 9"/>
          <p:cNvSpPr txBox="1"/>
          <p:nvPr/>
        </p:nvSpPr>
        <p:spPr>
          <a:xfrm>
            <a:off x="4701679" y="3529520"/>
            <a:ext cx="2826051" cy="2359044"/>
          </a:xfrm>
          <a:prstGeom prst="rect">
            <a:avLst/>
          </a:prstGeom>
        </p:spPr>
        <p:txBody>
          <a:bodyPr lIns="0" tIns="0" rIns="0" bIns="0" rtlCol="0" anchor="t">
            <a:spAutoFit/>
          </a:bodyPr>
          <a:lstStyle/>
          <a:p>
            <a:pPr algn="just" defTabSz="609630">
              <a:lnSpc>
                <a:spcPts val="2376"/>
              </a:lnSpc>
            </a:pPr>
            <a:endParaRPr sz="1200">
              <a:solidFill>
                <a:prstClr val="black"/>
              </a:solidFill>
              <a:latin typeface="Calibri"/>
            </a:endParaRPr>
          </a:p>
          <a:p>
            <a:pPr algn="just" defTabSz="609630">
              <a:lnSpc>
                <a:spcPts val="2376"/>
              </a:lnSpc>
            </a:pPr>
            <a:r>
              <a:rPr lang="en-US" sz="2066" spc="-128">
                <a:solidFill>
                  <a:srgbClr val="407031"/>
                </a:solidFill>
                <a:latin typeface="Codec Pro"/>
                <a:ea typeface="Codec Pro"/>
                <a:cs typeface="Codec Pro"/>
                <a:sym typeface="Codec Pro"/>
              </a:rPr>
              <a:t>The goal of First Nations Agriculture is to engage First Nation Youth’s interest in farming and agribusiness possibilities and opportunities</a:t>
            </a:r>
          </a:p>
          <a:p>
            <a:pPr algn="just" defTabSz="609630">
              <a:lnSpc>
                <a:spcPts val="1456"/>
              </a:lnSpc>
            </a:pPr>
            <a:endParaRPr lang="en-US" sz="2066" spc="-128">
              <a:solidFill>
                <a:srgbClr val="407031"/>
              </a:solidFill>
              <a:latin typeface="Codec Pro"/>
              <a:ea typeface="Codec Pro"/>
              <a:cs typeface="Codec Pro"/>
              <a:sym typeface="Codec Pro"/>
            </a:endParaRPr>
          </a:p>
        </p:txBody>
      </p:sp>
      <p:sp>
        <p:nvSpPr>
          <p:cNvPr id="10" name="TextBox 10"/>
          <p:cNvSpPr txBox="1"/>
          <p:nvPr/>
        </p:nvSpPr>
        <p:spPr>
          <a:xfrm>
            <a:off x="850820" y="463771"/>
            <a:ext cx="2440063" cy="222048"/>
          </a:xfrm>
          <a:prstGeom prst="rect">
            <a:avLst/>
          </a:prstGeom>
        </p:spPr>
        <p:txBody>
          <a:bodyPr lIns="0" tIns="0" rIns="0" bIns="0" rtlCol="0" anchor="t">
            <a:spAutoFit/>
          </a:bodyPr>
          <a:lstStyle/>
          <a:p>
            <a:pPr defTabSz="609630">
              <a:lnSpc>
                <a:spcPts val="1887"/>
              </a:lnSpc>
            </a:pPr>
            <a:r>
              <a:rPr lang="en-US" sz="1348" b="1" spc="-83">
                <a:solidFill>
                  <a:srgbClr val="407031"/>
                </a:solidFill>
                <a:latin typeface="Codec Pro Ultra-Bold"/>
                <a:ea typeface="Codec Pro Ultra-Bold"/>
                <a:cs typeface="Codec Pro Ultra-Bold"/>
                <a:sym typeface="Codec Pro Ultra-Bold"/>
              </a:rPr>
              <a:t>FIRST NATIONS AGRICULTURE</a:t>
            </a:r>
          </a:p>
        </p:txBody>
      </p:sp>
      <p:grpSp>
        <p:nvGrpSpPr>
          <p:cNvPr id="11" name="Group 11"/>
          <p:cNvGrpSpPr/>
          <p:nvPr/>
        </p:nvGrpSpPr>
        <p:grpSpPr>
          <a:xfrm>
            <a:off x="-1206580" y="4803752"/>
            <a:ext cx="3263981" cy="3082949"/>
            <a:chOff x="0" y="-405155"/>
            <a:chExt cx="1289474" cy="1217955"/>
          </a:xfrm>
        </p:grpSpPr>
        <p:sp>
          <p:nvSpPr>
            <p:cNvPr id="12" name="Freeform 12"/>
            <p:cNvSpPr/>
            <p:nvPr/>
          </p:nvSpPr>
          <p:spPr>
            <a:xfrm>
              <a:off x="476674" y="-405155"/>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8CC342"/>
            </a:solidFill>
          </p:spPr>
          <p:txBody>
            <a:bodyPr/>
            <a:lstStyle/>
            <a:p>
              <a:pPr defTabSz="609630"/>
              <a:endParaRPr lang="en-CA" sz="1200" dirty="0">
                <a:solidFill>
                  <a:prstClr val="black"/>
                </a:solidFill>
                <a:latin typeface="Calibri"/>
              </a:endParaRPr>
            </a:p>
          </p:txBody>
        </p:sp>
        <p:sp>
          <p:nvSpPr>
            <p:cNvPr id="13" name="TextBox 13"/>
            <p:cNvSpPr txBox="1"/>
            <p:nvPr/>
          </p:nvSpPr>
          <p:spPr>
            <a:xfrm>
              <a:off x="0" y="-85725"/>
              <a:ext cx="812800" cy="898525"/>
            </a:xfrm>
            <a:prstGeom prst="rect">
              <a:avLst/>
            </a:prstGeom>
          </p:spPr>
          <p:txBody>
            <a:bodyPr lIns="33867" tIns="33867" rIns="33867" bIns="33867" rtlCol="0" anchor="ctr"/>
            <a:lstStyle/>
            <a:p>
              <a:pPr algn="ctr" defTabSz="609630">
                <a:lnSpc>
                  <a:spcPts val="1887"/>
                </a:lnSpc>
              </a:pPr>
              <a:endParaRPr sz="1200">
                <a:solidFill>
                  <a:prstClr val="black"/>
                </a:solidFill>
                <a:latin typeface="Calibri"/>
              </a:endParaRPr>
            </a:p>
          </p:txBody>
        </p:sp>
      </p:grpSp>
      <p:pic>
        <p:nvPicPr>
          <p:cNvPr id="16" name="Picture 15">
            <a:extLst>
              <a:ext uri="{FF2B5EF4-FFF2-40B4-BE49-F238E27FC236}">
                <a16:creationId xmlns:a16="http://schemas.microsoft.com/office/drawing/2014/main" id="{83C85439-EF7C-F2E2-4229-080D25259C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937799" y="2035195"/>
            <a:ext cx="5816484" cy="336508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E09FD-3F78-DE97-C9C1-2F92425608D0}"/>
              </a:ext>
            </a:extLst>
          </p:cNvPr>
          <p:cNvSpPr>
            <a:spLocks noGrp="1"/>
          </p:cNvSpPr>
          <p:nvPr>
            <p:ph type="title"/>
          </p:nvPr>
        </p:nvSpPr>
        <p:spPr/>
        <p:txBody>
          <a:bodyPr/>
          <a:lstStyle/>
          <a:p>
            <a:pPr algn="ctr"/>
            <a:r>
              <a:rPr lang="en-CA" b="1" dirty="0"/>
              <a:t>Acknowledgement</a:t>
            </a:r>
          </a:p>
        </p:txBody>
      </p:sp>
      <p:sp>
        <p:nvSpPr>
          <p:cNvPr id="3" name="Content Placeholder 2">
            <a:extLst>
              <a:ext uri="{FF2B5EF4-FFF2-40B4-BE49-F238E27FC236}">
                <a16:creationId xmlns:a16="http://schemas.microsoft.com/office/drawing/2014/main" id="{1571F684-ED0E-EF24-C986-22CD63D867EF}"/>
              </a:ext>
            </a:extLst>
          </p:cNvPr>
          <p:cNvSpPr>
            <a:spLocks noGrp="1"/>
          </p:cNvSpPr>
          <p:nvPr>
            <p:ph idx="1"/>
          </p:nvPr>
        </p:nvSpPr>
        <p:spPr>
          <a:xfrm>
            <a:off x="838200" y="1825625"/>
            <a:ext cx="10515600" cy="3245908"/>
          </a:xfrm>
        </p:spPr>
        <p:txBody>
          <a:bodyPr/>
          <a:lstStyle/>
          <a:p>
            <a:pPr marL="0" indent="0">
              <a:buNone/>
            </a:pPr>
            <a:r>
              <a:rPr lang="en-CA" i="1" dirty="0"/>
              <a:t>We would like to begin by acknowledging that we are visitors to the territory of the Cree, Dene, Lakota, Dakota, Nakota, and home of the Metis.  We arrive in Saskatoon, on the lands now known as Saskatchewan with simple commitment to leave your territory as we found it, an act of both respect and humility.  We pay our respects to your people, Elders, ancestors, and recognize your continued presence and connection to this land, as we are connected to our home territories in what is now known as Ontario.  </a:t>
            </a:r>
            <a:r>
              <a:rPr lang="en-CA" i="1" dirty="0" err="1"/>
              <a:t>Miigwech</a:t>
            </a:r>
            <a:r>
              <a:rPr lang="en-CA" i="1" dirty="0"/>
              <a:t>!</a:t>
            </a:r>
          </a:p>
        </p:txBody>
      </p:sp>
    </p:spTree>
    <p:extLst>
      <p:ext uri="{BB962C8B-B14F-4D97-AF65-F5344CB8AC3E}">
        <p14:creationId xmlns:p14="http://schemas.microsoft.com/office/powerpoint/2010/main" val="3182208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015333" y="1462613"/>
            <a:ext cx="3228635" cy="4366687"/>
            <a:chOff x="0" y="0"/>
            <a:chExt cx="916695" cy="1239819"/>
          </a:xfrm>
        </p:grpSpPr>
        <p:sp>
          <p:nvSpPr>
            <p:cNvPr id="3" name="Freeform 3"/>
            <p:cNvSpPr/>
            <p:nvPr/>
          </p:nvSpPr>
          <p:spPr>
            <a:xfrm>
              <a:off x="0" y="0"/>
              <a:ext cx="916695" cy="1239819"/>
            </a:xfrm>
            <a:custGeom>
              <a:avLst/>
              <a:gdLst/>
              <a:ahLst/>
              <a:cxnLst/>
              <a:rect l="l" t="t" r="r" b="b"/>
              <a:pathLst>
                <a:path w="916695" h="1239819">
                  <a:moveTo>
                    <a:pt x="0" y="0"/>
                  </a:moveTo>
                  <a:lnTo>
                    <a:pt x="916695" y="0"/>
                  </a:lnTo>
                  <a:lnTo>
                    <a:pt x="916695" y="1239819"/>
                  </a:lnTo>
                  <a:lnTo>
                    <a:pt x="0" y="1239819"/>
                  </a:lnTo>
                  <a:close/>
                </a:path>
              </a:pathLst>
            </a:custGeom>
            <a:blipFill>
              <a:blip r:embed="rId2"/>
              <a:stretch>
                <a:fillRect l="-8171" r="-8171"/>
              </a:stretch>
            </a:blipFill>
          </p:spPr>
          <p:txBody>
            <a:bodyPr/>
            <a:lstStyle/>
            <a:p>
              <a:pPr defTabSz="609630"/>
              <a:endParaRPr lang="en-CA" sz="1200">
                <a:solidFill>
                  <a:prstClr val="black"/>
                </a:solidFill>
                <a:latin typeface="Calibri"/>
              </a:endParaRPr>
            </a:p>
          </p:txBody>
        </p:sp>
      </p:grpSp>
      <p:grpSp>
        <p:nvGrpSpPr>
          <p:cNvPr id="7" name="Group 7"/>
          <p:cNvGrpSpPr/>
          <p:nvPr/>
        </p:nvGrpSpPr>
        <p:grpSpPr>
          <a:xfrm>
            <a:off x="1" y="5227154"/>
            <a:ext cx="5638800" cy="1652969"/>
            <a:chOff x="0" y="0"/>
            <a:chExt cx="2323552" cy="812800"/>
          </a:xfrm>
        </p:grpSpPr>
        <p:sp>
          <p:nvSpPr>
            <p:cNvPr id="8" name="Freeform 8"/>
            <p:cNvSpPr/>
            <p:nvPr/>
          </p:nvSpPr>
          <p:spPr>
            <a:xfrm>
              <a:off x="0" y="0"/>
              <a:ext cx="2323552" cy="812800"/>
            </a:xfrm>
            <a:custGeom>
              <a:avLst/>
              <a:gdLst/>
              <a:ahLst/>
              <a:cxnLst/>
              <a:rect l="l" t="t" r="r" b="b"/>
              <a:pathLst>
                <a:path w="2323552" h="812800">
                  <a:moveTo>
                    <a:pt x="0" y="0"/>
                  </a:moveTo>
                  <a:lnTo>
                    <a:pt x="2323552" y="0"/>
                  </a:lnTo>
                  <a:lnTo>
                    <a:pt x="2323552" y="812800"/>
                  </a:lnTo>
                  <a:lnTo>
                    <a:pt x="0" y="812800"/>
                  </a:lnTo>
                  <a:close/>
                </a:path>
              </a:pathLst>
            </a:custGeom>
            <a:solidFill>
              <a:srgbClr val="8CC342"/>
            </a:solidFill>
          </p:spPr>
          <p:txBody>
            <a:bodyPr/>
            <a:lstStyle/>
            <a:p>
              <a:pPr defTabSz="609630"/>
              <a:endParaRPr lang="en-CA" sz="1200">
                <a:solidFill>
                  <a:prstClr val="black"/>
                </a:solidFill>
                <a:latin typeface="Calibri"/>
              </a:endParaRPr>
            </a:p>
          </p:txBody>
        </p:sp>
        <p:sp>
          <p:nvSpPr>
            <p:cNvPr id="9" name="TextBox 9"/>
            <p:cNvSpPr txBox="1"/>
            <p:nvPr/>
          </p:nvSpPr>
          <p:spPr>
            <a:xfrm>
              <a:off x="0" y="-85725"/>
              <a:ext cx="2323552" cy="898525"/>
            </a:xfrm>
            <a:prstGeom prst="rect">
              <a:avLst/>
            </a:prstGeom>
          </p:spPr>
          <p:txBody>
            <a:bodyPr lIns="33867" tIns="33867" rIns="33867" bIns="33867" rtlCol="0" anchor="ctr"/>
            <a:lstStyle/>
            <a:p>
              <a:pPr algn="ctr" defTabSz="609630">
                <a:lnSpc>
                  <a:spcPts val="1887"/>
                </a:lnSpc>
              </a:pPr>
              <a:endParaRPr sz="1200">
                <a:solidFill>
                  <a:prstClr val="black"/>
                </a:solidFill>
                <a:latin typeface="Calibri"/>
              </a:endParaRPr>
            </a:p>
          </p:txBody>
        </p:sp>
      </p:grpSp>
      <p:grpSp>
        <p:nvGrpSpPr>
          <p:cNvPr id="10" name="Group 10"/>
          <p:cNvGrpSpPr/>
          <p:nvPr/>
        </p:nvGrpSpPr>
        <p:grpSpPr>
          <a:xfrm rot="5400000">
            <a:off x="8110180" y="2798301"/>
            <a:ext cx="6931741" cy="1231900"/>
            <a:chOff x="0" y="0"/>
            <a:chExt cx="2323552" cy="812800"/>
          </a:xfrm>
        </p:grpSpPr>
        <p:sp>
          <p:nvSpPr>
            <p:cNvPr id="11" name="Freeform 11"/>
            <p:cNvSpPr/>
            <p:nvPr/>
          </p:nvSpPr>
          <p:spPr>
            <a:xfrm>
              <a:off x="0" y="0"/>
              <a:ext cx="2323552" cy="812800"/>
            </a:xfrm>
            <a:custGeom>
              <a:avLst/>
              <a:gdLst/>
              <a:ahLst/>
              <a:cxnLst/>
              <a:rect l="l" t="t" r="r" b="b"/>
              <a:pathLst>
                <a:path w="2323552" h="812800">
                  <a:moveTo>
                    <a:pt x="0" y="0"/>
                  </a:moveTo>
                  <a:lnTo>
                    <a:pt x="2323552" y="0"/>
                  </a:lnTo>
                  <a:lnTo>
                    <a:pt x="2323552" y="812800"/>
                  </a:lnTo>
                  <a:lnTo>
                    <a:pt x="0" y="812800"/>
                  </a:lnTo>
                  <a:close/>
                </a:path>
              </a:pathLst>
            </a:custGeom>
            <a:solidFill>
              <a:srgbClr val="8CC342"/>
            </a:solidFill>
          </p:spPr>
          <p:txBody>
            <a:bodyPr/>
            <a:lstStyle/>
            <a:p>
              <a:pPr defTabSz="609630"/>
              <a:endParaRPr lang="en-CA" sz="1200">
                <a:solidFill>
                  <a:prstClr val="black"/>
                </a:solidFill>
                <a:latin typeface="Calibri"/>
              </a:endParaRPr>
            </a:p>
          </p:txBody>
        </p:sp>
        <p:sp>
          <p:nvSpPr>
            <p:cNvPr id="12" name="TextBox 12"/>
            <p:cNvSpPr txBox="1"/>
            <p:nvPr/>
          </p:nvSpPr>
          <p:spPr>
            <a:xfrm>
              <a:off x="0" y="-85725"/>
              <a:ext cx="2323552" cy="898525"/>
            </a:xfrm>
            <a:prstGeom prst="rect">
              <a:avLst/>
            </a:prstGeom>
          </p:spPr>
          <p:txBody>
            <a:bodyPr lIns="33867" tIns="33867" rIns="33867" bIns="33867" rtlCol="0" anchor="ctr"/>
            <a:lstStyle/>
            <a:p>
              <a:pPr algn="ctr" defTabSz="609630">
                <a:lnSpc>
                  <a:spcPts val="1887"/>
                </a:lnSpc>
              </a:pPr>
              <a:endParaRPr sz="1200">
                <a:solidFill>
                  <a:prstClr val="black"/>
                </a:solidFill>
                <a:latin typeface="Calibri"/>
              </a:endParaRPr>
            </a:p>
          </p:txBody>
        </p:sp>
      </p:grpSp>
      <p:sp>
        <p:nvSpPr>
          <p:cNvPr id="13" name="Freeform 13"/>
          <p:cNvSpPr/>
          <p:nvPr/>
        </p:nvSpPr>
        <p:spPr>
          <a:xfrm>
            <a:off x="463507" y="392854"/>
            <a:ext cx="387314" cy="330155"/>
          </a:xfrm>
          <a:custGeom>
            <a:avLst/>
            <a:gdLst/>
            <a:ahLst/>
            <a:cxnLst/>
            <a:rect l="l" t="t" r="r" b="b"/>
            <a:pathLst>
              <a:path w="580971" h="495233">
                <a:moveTo>
                  <a:pt x="0" y="0"/>
                </a:moveTo>
                <a:lnTo>
                  <a:pt x="580970" y="0"/>
                </a:lnTo>
                <a:lnTo>
                  <a:pt x="580970" y="495232"/>
                </a:lnTo>
                <a:lnTo>
                  <a:pt x="0" y="495232"/>
                </a:lnTo>
                <a:lnTo>
                  <a:pt x="0" y="0"/>
                </a:lnTo>
                <a:close/>
              </a:path>
            </a:pathLst>
          </a:custGeom>
          <a:blipFill>
            <a:blip r:embed="rId3"/>
            <a:stretch>
              <a:fillRect l="-81435" r="-74353" b="-57838"/>
            </a:stretch>
          </a:blipFill>
        </p:spPr>
        <p:txBody>
          <a:bodyPr/>
          <a:lstStyle/>
          <a:p>
            <a:pPr defTabSz="609630"/>
            <a:endParaRPr lang="en-CA" sz="1200">
              <a:solidFill>
                <a:prstClr val="black"/>
              </a:solidFill>
              <a:latin typeface="Calibri"/>
            </a:endParaRPr>
          </a:p>
        </p:txBody>
      </p:sp>
      <p:sp>
        <p:nvSpPr>
          <p:cNvPr id="14" name="TextBox 14"/>
          <p:cNvSpPr txBox="1"/>
          <p:nvPr/>
        </p:nvSpPr>
        <p:spPr>
          <a:xfrm>
            <a:off x="850820" y="463771"/>
            <a:ext cx="2440063" cy="222048"/>
          </a:xfrm>
          <a:prstGeom prst="rect">
            <a:avLst/>
          </a:prstGeom>
        </p:spPr>
        <p:txBody>
          <a:bodyPr lIns="0" tIns="0" rIns="0" bIns="0" rtlCol="0" anchor="t">
            <a:spAutoFit/>
          </a:bodyPr>
          <a:lstStyle/>
          <a:p>
            <a:pPr defTabSz="609630">
              <a:lnSpc>
                <a:spcPts val="1887"/>
              </a:lnSpc>
            </a:pPr>
            <a:r>
              <a:rPr lang="en-US" sz="1348" b="1" spc="-83">
                <a:solidFill>
                  <a:srgbClr val="407031"/>
                </a:solidFill>
                <a:latin typeface="Codec Pro Ultra-Bold"/>
                <a:ea typeface="Codec Pro Ultra-Bold"/>
                <a:cs typeface="Codec Pro Ultra-Bold"/>
                <a:sym typeface="Codec Pro Ultra-Bold"/>
              </a:rPr>
              <a:t>FIRST NATIONS AGRICULTURE</a:t>
            </a:r>
          </a:p>
        </p:txBody>
      </p:sp>
      <p:sp>
        <p:nvSpPr>
          <p:cNvPr id="15" name="TextBox 15"/>
          <p:cNvSpPr txBox="1"/>
          <p:nvPr/>
        </p:nvSpPr>
        <p:spPr>
          <a:xfrm>
            <a:off x="1086650" y="1630846"/>
            <a:ext cx="5009350" cy="666849"/>
          </a:xfrm>
          <a:prstGeom prst="rect">
            <a:avLst/>
          </a:prstGeom>
        </p:spPr>
        <p:txBody>
          <a:bodyPr lIns="0" tIns="0" rIns="0" bIns="0" rtlCol="0" anchor="t">
            <a:spAutoFit/>
          </a:bodyPr>
          <a:lstStyle/>
          <a:p>
            <a:pPr algn="just" defTabSz="609630">
              <a:lnSpc>
                <a:spcPts val="5209"/>
              </a:lnSpc>
            </a:pPr>
            <a:r>
              <a:rPr lang="en-US" sz="5426" b="1">
                <a:solidFill>
                  <a:srgbClr val="407031"/>
                </a:solidFill>
                <a:latin typeface="Codec Pro Ultra-Bold"/>
                <a:ea typeface="Codec Pro Ultra-Bold"/>
                <a:cs typeface="Codec Pro Ultra-Bold"/>
                <a:sym typeface="Codec Pro Ultra-Bold"/>
              </a:rPr>
              <a:t>Who we Teach</a:t>
            </a:r>
          </a:p>
        </p:txBody>
      </p:sp>
      <p:sp>
        <p:nvSpPr>
          <p:cNvPr id="16" name="TextBox 16"/>
          <p:cNvSpPr txBox="1"/>
          <p:nvPr/>
        </p:nvSpPr>
        <p:spPr>
          <a:xfrm>
            <a:off x="1086650" y="3169465"/>
            <a:ext cx="4408466" cy="2450736"/>
          </a:xfrm>
          <a:prstGeom prst="rect">
            <a:avLst/>
          </a:prstGeom>
        </p:spPr>
        <p:txBody>
          <a:bodyPr lIns="0" tIns="0" rIns="0" bIns="0" rtlCol="0" anchor="t">
            <a:spAutoFit/>
          </a:bodyPr>
          <a:lstStyle/>
          <a:p>
            <a:pPr algn="just" defTabSz="609630">
              <a:lnSpc>
                <a:spcPts val="2453"/>
              </a:lnSpc>
            </a:pPr>
            <a:r>
              <a:rPr lang="en-US" sz="2133" spc="-132">
                <a:solidFill>
                  <a:srgbClr val="407031"/>
                </a:solidFill>
                <a:latin typeface="Codec Pro"/>
                <a:ea typeface="Codec Pro"/>
                <a:cs typeface="Codec Pro"/>
                <a:sym typeface="Codec Pro"/>
              </a:rPr>
              <a:t>First Nation students in Grades 7 ~ 12</a:t>
            </a:r>
          </a:p>
          <a:p>
            <a:pPr algn="just" defTabSz="609630">
              <a:lnSpc>
                <a:spcPts val="2453"/>
              </a:lnSpc>
            </a:pPr>
            <a:r>
              <a:rPr lang="en-US" sz="2133" spc="-132">
                <a:solidFill>
                  <a:srgbClr val="407031"/>
                </a:solidFill>
                <a:latin typeface="Codec Pro"/>
                <a:ea typeface="Codec Pro"/>
                <a:cs typeface="Codec Pro"/>
                <a:sym typeface="Codec Pro"/>
              </a:rPr>
              <a:t> </a:t>
            </a:r>
          </a:p>
          <a:p>
            <a:pPr algn="just" defTabSz="609630">
              <a:lnSpc>
                <a:spcPts val="2453"/>
              </a:lnSpc>
            </a:pPr>
            <a:r>
              <a:rPr lang="en-US" sz="2133" spc="-132">
                <a:solidFill>
                  <a:srgbClr val="407031"/>
                </a:solidFill>
                <a:latin typeface="Codec Pro"/>
                <a:ea typeface="Codec Pro"/>
                <a:cs typeface="Codec Pro"/>
                <a:sym typeface="Codec Pro"/>
              </a:rPr>
              <a:t>Virtually or In Person Lessons</a:t>
            </a:r>
          </a:p>
          <a:p>
            <a:pPr algn="just" defTabSz="609630">
              <a:lnSpc>
                <a:spcPts val="2453"/>
              </a:lnSpc>
            </a:pPr>
            <a:endParaRPr lang="en-US" sz="2133" spc="-132">
              <a:solidFill>
                <a:srgbClr val="407031"/>
              </a:solidFill>
              <a:latin typeface="Codec Pro"/>
              <a:ea typeface="Codec Pro"/>
              <a:cs typeface="Codec Pro"/>
              <a:sym typeface="Codec Pro"/>
            </a:endParaRPr>
          </a:p>
          <a:p>
            <a:pPr algn="just" defTabSz="609630">
              <a:lnSpc>
                <a:spcPts val="2453"/>
              </a:lnSpc>
            </a:pPr>
            <a:r>
              <a:rPr lang="en-US" sz="2133" spc="-132">
                <a:solidFill>
                  <a:srgbClr val="407031"/>
                </a:solidFill>
                <a:latin typeface="Codec Pro"/>
                <a:ea typeface="Codec Pro"/>
                <a:cs typeface="Codec Pro"/>
                <a:sym typeface="Codec Pro"/>
              </a:rPr>
              <a:t>Ontario wide currently </a:t>
            </a:r>
          </a:p>
          <a:p>
            <a:pPr algn="just" defTabSz="609630">
              <a:lnSpc>
                <a:spcPts val="2453"/>
              </a:lnSpc>
            </a:pPr>
            <a:r>
              <a:rPr lang="en-US" sz="2133" spc="-132">
                <a:solidFill>
                  <a:srgbClr val="407031"/>
                </a:solidFill>
                <a:latin typeface="Codec Pro"/>
                <a:ea typeface="Codec Pro"/>
                <a:cs typeface="Codec Pro"/>
                <a:sym typeface="Codec Pro"/>
              </a:rPr>
              <a:t>(open to other provinces)</a:t>
            </a:r>
          </a:p>
          <a:p>
            <a:pPr algn="just" defTabSz="609630">
              <a:lnSpc>
                <a:spcPts val="2453"/>
              </a:lnSpc>
            </a:pPr>
            <a:endParaRPr lang="en-US" sz="2133" spc="-132">
              <a:solidFill>
                <a:srgbClr val="407031"/>
              </a:solidFill>
              <a:latin typeface="Codec Pro"/>
              <a:ea typeface="Codec Pro"/>
              <a:cs typeface="Codec Pro"/>
              <a:sym typeface="Codec Pro"/>
            </a:endParaRPr>
          </a:p>
          <a:p>
            <a:pPr algn="just" defTabSz="609630">
              <a:lnSpc>
                <a:spcPts val="1456"/>
              </a:lnSpc>
            </a:pPr>
            <a:endParaRPr lang="en-US" sz="2133" spc="-132">
              <a:solidFill>
                <a:srgbClr val="407031"/>
              </a:solidFill>
              <a:latin typeface="Codec Pro"/>
              <a:ea typeface="Codec Pro"/>
              <a:cs typeface="Codec Pro"/>
              <a:sym typeface="Codec Pr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3392645" cy="6858000"/>
            <a:chOff x="0" y="0"/>
            <a:chExt cx="963262" cy="1947168"/>
          </a:xfrm>
        </p:grpSpPr>
        <p:sp>
          <p:nvSpPr>
            <p:cNvPr id="3" name="Freeform 3"/>
            <p:cNvSpPr/>
            <p:nvPr/>
          </p:nvSpPr>
          <p:spPr>
            <a:xfrm>
              <a:off x="0" y="0"/>
              <a:ext cx="963262" cy="1947168"/>
            </a:xfrm>
            <a:custGeom>
              <a:avLst/>
              <a:gdLst/>
              <a:ahLst/>
              <a:cxnLst/>
              <a:rect l="l" t="t" r="r" b="b"/>
              <a:pathLst>
                <a:path w="963262" h="1947168">
                  <a:moveTo>
                    <a:pt x="0" y="0"/>
                  </a:moveTo>
                  <a:lnTo>
                    <a:pt x="963262" y="0"/>
                  </a:lnTo>
                  <a:lnTo>
                    <a:pt x="963262" y="1947168"/>
                  </a:lnTo>
                  <a:lnTo>
                    <a:pt x="0" y="1947168"/>
                  </a:lnTo>
                  <a:close/>
                </a:path>
              </a:pathLst>
            </a:custGeom>
            <a:blipFill>
              <a:blip r:embed="rId2"/>
              <a:stretch>
                <a:fillRect l="-84273" r="-84273"/>
              </a:stretch>
            </a:blipFill>
          </p:spPr>
          <p:txBody>
            <a:bodyPr/>
            <a:lstStyle/>
            <a:p>
              <a:pPr defTabSz="609630"/>
              <a:endParaRPr lang="en-CA" sz="1200">
                <a:solidFill>
                  <a:prstClr val="black"/>
                </a:solidFill>
                <a:latin typeface="Calibri"/>
              </a:endParaRPr>
            </a:p>
          </p:txBody>
        </p:sp>
      </p:grpSp>
      <p:grpSp>
        <p:nvGrpSpPr>
          <p:cNvPr id="4" name="Group 4"/>
          <p:cNvGrpSpPr/>
          <p:nvPr/>
        </p:nvGrpSpPr>
        <p:grpSpPr>
          <a:xfrm>
            <a:off x="10718800" y="939800"/>
            <a:ext cx="1473200" cy="5918200"/>
            <a:chOff x="0" y="0"/>
            <a:chExt cx="1173795" cy="3228060"/>
          </a:xfrm>
        </p:grpSpPr>
        <p:sp>
          <p:nvSpPr>
            <p:cNvPr id="5" name="Freeform 5"/>
            <p:cNvSpPr/>
            <p:nvPr/>
          </p:nvSpPr>
          <p:spPr>
            <a:xfrm>
              <a:off x="0" y="0"/>
              <a:ext cx="1173795" cy="3228060"/>
            </a:xfrm>
            <a:custGeom>
              <a:avLst/>
              <a:gdLst/>
              <a:ahLst/>
              <a:cxnLst/>
              <a:rect l="l" t="t" r="r" b="b"/>
              <a:pathLst>
                <a:path w="1173795" h="3228060">
                  <a:moveTo>
                    <a:pt x="0" y="0"/>
                  </a:moveTo>
                  <a:lnTo>
                    <a:pt x="1173795" y="0"/>
                  </a:lnTo>
                  <a:lnTo>
                    <a:pt x="1173795" y="3228060"/>
                  </a:lnTo>
                  <a:lnTo>
                    <a:pt x="0" y="3228060"/>
                  </a:lnTo>
                  <a:close/>
                </a:path>
              </a:pathLst>
            </a:custGeom>
            <a:solidFill>
              <a:srgbClr val="8CC342"/>
            </a:solidFill>
          </p:spPr>
          <p:txBody>
            <a:bodyPr/>
            <a:lstStyle/>
            <a:p>
              <a:pPr defTabSz="609630"/>
              <a:endParaRPr lang="en-CA" sz="1200">
                <a:solidFill>
                  <a:prstClr val="black"/>
                </a:solidFill>
                <a:latin typeface="Calibri"/>
              </a:endParaRPr>
            </a:p>
          </p:txBody>
        </p:sp>
        <p:sp>
          <p:nvSpPr>
            <p:cNvPr id="6" name="TextBox 6"/>
            <p:cNvSpPr txBox="1"/>
            <p:nvPr/>
          </p:nvSpPr>
          <p:spPr>
            <a:xfrm>
              <a:off x="0" y="-85725"/>
              <a:ext cx="1173795" cy="3313785"/>
            </a:xfrm>
            <a:prstGeom prst="rect">
              <a:avLst/>
            </a:prstGeom>
          </p:spPr>
          <p:txBody>
            <a:bodyPr lIns="33867" tIns="33867" rIns="33867" bIns="33867" rtlCol="0" anchor="ctr"/>
            <a:lstStyle/>
            <a:p>
              <a:pPr algn="ctr" defTabSz="609630">
                <a:lnSpc>
                  <a:spcPts val="1887"/>
                </a:lnSpc>
              </a:pPr>
              <a:endParaRPr sz="1200">
                <a:solidFill>
                  <a:prstClr val="black"/>
                </a:solidFill>
                <a:latin typeface="Calibri"/>
              </a:endParaRPr>
            </a:p>
          </p:txBody>
        </p:sp>
      </p:grpSp>
      <p:sp>
        <p:nvSpPr>
          <p:cNvPr id="7" name="TextBox 7"/>
          <p:cNvSpPr txBox="1"/>
          <p:nvPr/>
        </p:nvSpPr>
        <p:spPr>
          <a:xfrm>
            <a:off x="3789150" y="1729502"/>
            <a:ext cx="5799900" cy="5067926"/>
          </a:xfrm>
          <a:prstGeom prst="rect">
            <a:avLst/>
          </a:prstGeom>
        </p:spPr>
        <p:txBody>
          <a:bodyPr lIns="0" tIns="0" rIns="0" bIns="0" rtlCol="0" anchor="t">
            <a:spAutoFit/>
          </a:bodyPr>
          <a:lstStyle/>
          <a:p>
            <a:pPr algn="just" defTabSz="609630">
              <a:lnSpc>
                <a:spcPts val="2606"/>
              </a:lnSpc>
            </a:pPr>
            <a:r>
              <a:rPr lang="en-US" sz="2266" b="1" spc="-140">
                <a:solidFill>
                  <a:srgbClr val="407031"/>
                </a:solidFill>
                <a:latin typeface="Codec Pro Bold"/>
                <a:ea typeface="Codec Pro Bold"/>
                <a:cs typeface="Codec Pro Bold"/>
                <a:sym typeface="Codec Pro Bold"/>
              </a:rPr>
              <a:t>Program is created with AgScape</a:t>
            </a:r>
          </a:p>
          <a:p>
            <a:pPr algn="just" defTabSz="609630">
              <a:lnSpc>
                <a:spcPts val="1993"/>
              </a:lnSpc>
            </a:pPr>
            <a:r>
              <a:rPr lang="en-US" sz="1733" b="1" spc="-107">
                <a:solidFill>
                  <a:srgbClr val="407031"/>
                </a:solidFill>
                <a:latin typeface="Codec Pro Bold"/>
                <a:ea typeface="Codec Pro Bold"/>
                <a:cs typeface="Codec Pro Bold"/>
                <a:sym typeface="Codec Pro Bold"/>
              </a:rPr>
              <a:t>AgScape provides factual, balanced, curriculum-linked food literacy programs and resources to Ontario’s educators and students.</a:t>
            </a:r>
          </a:p>
          <a:p>
            <a:pPr algn="just" defTabSz="609630">
              <a:lnSpc>
                <a:spcPts val="2606"/>
              </a:lnSpc>
            </a:pPr>
            <a:endParaRPr lang="en-US" sz="1733" b="1" spc="-107">
              <a:solidFill>
                <a:srgbClr val="407031"/>
              </a:solidFill>
              <a:latin typeface="Codec Pro Bold"/>
              <a:ea typeface="Codec Pro Bold"/>
              <a:cs typeface="Codec Pro Bold"/>
              <a:sym typeface="Codec Pro Bold"/>
            </a:endParaRPr>
          </a:p>
          <a:p>
            <a:pPr algn="just" defTabSz="609630">
              <a:lnSpc>
                <a:spcPts val="2606"/>
              </a:lnSpc>
            </a:pPr>
            <a:r>
              <a:rPr lang="en-US" sz="2266" b="1" spc="-140">
                <a:solidFill>
                  <a:srgbClr val="407031"/>
                </a:solidFill>
                <a:latin typeface="Codec Pro Bold"/>
                <a:ea typeface="Codec Pro Bold"/>
                <a:cs typeface="Codec Pro Bold"/>
                <a:sym typeface="Codec Pro Bold"/>
              </a:rPr>
              <a:t>Curriculum based lessons</a:t>
            </a:r>
          </a:p>
          <a:p>
            <a:pPr algn="just" defTabSz="609630">
              <a:lnSpc>
                <a:spcPts val="1993"/>
              </a:lnSpc>
            </a:pPr>
            <a:r>
              <a:rPr lang="en-US" sz="1733" b="1" spc="-107">
                <a:solidFill>
                  <a:srgbClr val="407031"/>
                </a:solidFill>
                <a:latin typeface="Codec Pro Bold"/>
                <a:ea typeface="Codec Pro Bold"/>
                <a:cs typeface="Codec Pro Bold"/>
                <a:sym typeface="Codec Pro Bold"/>
              </a:rPr>
              <a:t>Designed with the Ontario school curriculum in mind</a:t>
            </a:r>
          </a:p>
          <a:p>
            <a:pPr algn="just" defTabSz="609630">
              <a:lnSpc>
                <a:spcPts val="2606"/>
              </a:lnSpc>
            </a:pPr>
            <a:endParaRPr lang="en-US" sz="1733" b="1" spc="-107">
              <a:solidFill>
                <a:srgbClr val="407031"/>
              </a:solidFill>
              <a:latin typeface="Codec Pro Bold"/>
              <a:ea typeface="Codec Pro Bold"/>
              <a:cs typeface="Codec Pro Bold"/>
              <a:sym typeface="Codec Pro Bold"/>
            </a:endParaRPr>
          </a:p>
          <a:p>
            <a:pPr algn="just" defTabSz="609630">
              <a:lnSpc>
                <a:spcPts val="2606"/>
              </a:lnSpc>
            </a:pPr>
            <a:r>
              <a:rPr lang="en-US" sz="2266" b="1" spc="-140">
                <a:solidFill>
                  <a:srgbClr val="407031"/>
                </a:solidFill>
                <a:latin typeface="Codec Pro Bold"/>
                <a:ea typeface="Codec Pro Bold"/>
                <a:cs typeface="Codec Pro Bold"/>
                <a:sym typeface="Codec Pro Bold"/>
              </a:rPr>
              <a:t>Lessons are approximately 75 minutes</a:t>
            </a:r>
          </a:p>
          <a:p>
            <a:pPr algn="just" defTabSz="609630">
              <a:lnSpc>
                <a:spcPts val="2606"/>
              </a:lnSpc>
            </a:pPr>
            <a:endParaRPr lang="en-US" sz="2266" b="1" spc="-140">
              <a:solidFill>
                <a:srgbClr val="407031"/>
              </a:solidFill>
              <a:latin typeface="Codec Pro Bold"/>
              <a:ea typeface="Codec Pro Bold"/>
              <a:cs typeface="Codec Pro Bold"/>
              <a:sym typeface="Codec Pro Bold"/>
            </a:endParaRPr>
          </a:p>
          <a:p>
            <a:pPr algn="just" defTabSz="609630">
              <a:lnSpc>
                <a:spcPts val="2606"/>
              </a:lnSpc>
            </a:pPr>
            <a:r>
              <a:rPr lang="en-US" sz="2266" b="1" spc="-140">
                <a:solidFill>
                  <a:srgbClr val="407031"/>
                </a:solidFill>
                <a:latin typeface="Codec Pro Bold"/>
                <a:ea typeface="Codec Pro Bold"/>
                <a:cs typeface="Codec Pro Bold"/>
                <a:sym typeface="Codec Pro Bold"/>
              </a:rPr>
              <a:t>4 Different Lessons to choose from</a:t>
            </a:r>
          </a:p>
          <a:p>
            <a:pPr algn="just" defTabSz="609630">
              <a:lnSpc>
                <a:spcPts val="1993"/>
              </a:lnSpc>
            </a:pPr>
            <a:r>
              <a:rPr lang="en-US" sz="1733" b="1" spc="-107">
                <a:solidFill>
                  <a:srgbClr val="407031"/>
                </a:solidFill>
                <a:latin typeface="Codec Pro Bold"/>
                <a:ea typeface="Codec Pro Bold"/>
                <a:cs typeface="Codec Pro Bold"/>
                <a:sym typeface="Codec Pro Bold"/>
              </a:rPr>
              <a:t>Some lessons are geared towards a specific grade however they can be adjusted with the grade level bein taught  </a:t>
            </a:r>
          </a:p>
          <a:p>
            <a:pPr algn="just" defTabSz="609630">
              <a:lnSpc>
                <a:spcPts val="2606"/>
              </a:lnSpc>
            </a:pPr>
            <a:endParaRPr lang="en-US" sz="1733" b="1" spc="-107">
              <a:solidFill>
                <a:srgbClr val="407031"/>
              </a:solidFill>
              <a:latin typeface="Codec Pro Bold"/>
              <a:ea typeface="Codec Pro Bold"/>
              <a:cs typeface="Codec Pro Bold"/>
              <a:sym typeface="Codec Pro Bold"/>
            </a:endParaRPr>
          </a:p>
          <a:p>
            <a:pPr algn="just" defTabSz="609630">
              <a:lnSpc>
                <a:spcPts val="2606"/>
              </a:lnSpc>
            </a:pPr>
            <a:endParaRPr lang="en-US" sz="1733" b="1" spc="-107">
              <a:solidFill>
                <a:srgbClr val="407031"/>
              </a:solidFill>
              <a:latin typeface="Codec Pro Bold"/>
              <a:ea typeface="Codec Pro Bold"/>
              <a:cs typeface="Codec Pro Bold"/>
              <a:sym typeface="Codec Pro Bold"/>
            </a:endParaRPr>
          </a:p>
          <a:p>
            <a:pPr algn="just" defTabSz="609630">
              <a:lnSpc>
                <a:spcPts val="2606"/>
              </a:lnSpc>
            </a:pPr>
            <a:endParaRPr lang="en-US" sz="1733" b="1" spc="-107">
              <a:solidFill>
                <a:srgbClr val="407031"/>
              </a:solidFill>
              <a:latin typeface="Codec Pro Bold"/>
              <a:ea typeface="Codec Pro Bold"/>
              <a:cs typeface="Codec Pro Bold"/>
              <a:sym typeface="Codec Pro Bold"/>
            </a:endParaRPr>
          </a:p>
          <a:p>
            <a:pPr algn="just" defTabSz="609630">
              <a:lnSpc>
                <a:spcPts val="1456"/>
              </a:lnSpc>
            </a:pPr>
            <a:endParaRPr lang="en-US" sz="1733" b="1" spc="-107">
              <a:solidFill>
                <a:srgbClr val="407031"/>
              </a:solidFill>
              <a:latin typeface="Codec Pro Bold"/>
              <a:ea typeface="Codec Pro Bold"/>
              <a:cs typeface="Codec Pro Bold"/>
              <a:sym typeface="Codec Pro Bold"/>
            </a:endParaRPr>
          </a:p>
        </p:txBody>
      </p:sp>
      <p:sp>
        <p:nvSpPr>
          <p:cNvPr id="8" name="Freeform 8"/>
          <p:cNvSpPr/>
          <p:nvPr/>
        </p:nvSpPr>
        <p:spPr>
          <a:xfrm>
            <a:off x="9093426" y="245044"/>
            <a:ext cx="387314" cy="330155"/>
          </a:xfrm>
          <a:custGeom>
            <a:avLst/>
            <a:gdLst/>
            <a:ahLst/>
            <a:cxnLst/>
            <a:rect l="l" t="t" r="r" b="b"/>
            <a:pathLst>
              <a:path w="580971" h="495233">
                <a:moveTo>
                  <a:pt x="0" y="0"/>
                </a:moveTo>
                <a:lnTo>
                  <a:pt x="580971" y="0"/>
                </a:lnTo>
                <a:lnTo>
                  <a:pt x="580971" y="495233"/>
                </a:lnTo>
                <a:lnTo>
                  <a:pt x="0" y="495233"/>
                </a:lnTo>
                <a:lnTo>
                  <a:pt x="0" y="0"/>
                </a:lnTo>
                <a:close/>
              </a:path>
            </a:pathLst>
          </a:custGeom>
          <a:blipFill>
            <a:blip r:embed="rId3"/>
            <a:stretch>
              <a:fillRect l="-81435" r="-74353" b="-57838"/>
            </a:stretch>
          </a:blipFill>
        </p:spPr>
        <p:txBody>
          <a:bodyPr/>
          <a:lstStyle/>
          <a:p>
            <a:pPr defTabSz="609630"/>
            <a:endParaRPr lang="en-CA" sz="1200">
              <a:solidFill>
                <a:prstClr val="black"/>
              </a:solidFill>
              <a:latin typeface="Calibri"/>
            </a:endParaRPr>
          </a:p>
        </p:txBody>
      </p:sp>
      <p:sp>
        <p:nvSpPr>
          <p:cNvPr id="9" name="TextBox 9"/>
          <p:cNvSpPr txBox="1"/>
          <p:nvPr/>
        </p:nvSpPr>
        <p:spPr>
          <a:xfrm>
            <a:off x="9520296" y="315961"/>
            <a:ext cx="2232710" cy="465705"/>
          </a:xfrm>
          <a:prstGeom prst="rect">
            <a:avLst/>
          </a:prstGeom>
        </p:spPr>
        <p:txBody>
          <a:bodyPr lIns="0" tIns="0" rIns="0" bIns="0" rtlCol="0" anchor="t">
            <a:spAutoFit/>
          </a:bodyPr>
          <a:lstStyle/>
          <a:p>
            <a:pPr defTabSz="609630">
              <a:lnSpc>
                <a:spcPts val="1887"/>
              </a:lnSpc>
            </a:pPr>
            <a:r>
              <a:rPr lang="en-US" sz="1348" b="1" spc="-83">
                <a:solidFill>
                  <a:srgbClr val="407031"/>
                </a:solidFill>
                <a:latin typeface="Codec Pro Ultra-Bold"/>
                <a:ea typeface="Codec Pro Ultra-Bold"/>
                <a:cs typeface="Codec Pro Ultra-Bold"/>
                <a:sym typeface="Codec Pro Ultra-Bold"/>
              </a:rPr>
              <a:t>FIRST NATIONS AGRICULTURE</a:t>
            </a:r>
          </a:p>
        </p:txBody>
      </p:sp>
      <p:sp>
        <p:nvSpPr>
          <p:cNvPr id="10" name="TextBox 10"/>
          <p:cNvSpPr txBox="1"/>
          <p:nvPr/>
        </p:nvSpPr>
        <p:spPr>
          <a:xfrm>
            <a:off x="3900874" y="717550"/>
            <a:ext cx="6735777" cy="666849"/>
          </a:xfrm>
          <a:prstGeom prst="rect">
            <a:avLst/>
          </a:prstGeom>
        </p:spPr>
        <p:txBody>
          <a:bodyPr lIns="0" tIns="0" rIns="0" bIns="0" rtlCol="0" anchor="t">
            <a:spAutoFit/>
          </a:bodyPr>
          <a:lstStyle/>
          <a:p>
            <a:pPr algn="just" defTabSz="609630">
              <a:lnSpc>
                <a:spcPts val="5209"/>
              </a:lnSpc>
            </a:pPr>
            <a:r>
              <a:rPr lang="en-US" sz="5426" b="1">
                <a:solidFill>
                  <a:srgbClr val="407031"/>
                </a:solidFill>
                <a:latin typeface="Codec Pro Ultra-Bold"/>
                <a:ea typeface="Codec Pro Ultra-Bold"/>
                <a:cs typeface="Codec Pro Ultra-Bold"/>
                <a:sym typeface="Codec Pro Ultra-Bold"/>
              </a:rPr>
              <a:t>Program Lessons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268732" cy="6858000"/>
            <a:chOff x="0" y="0"/>
            <a:chExt cx="1495933" cy="1947168"/>
          </a:xfrm>
        </p:grpSpPr>
        <p:sp>
          <p:nvSpPr>
            <p:cNvPr id="3" name="Freeform 3"/>
            <p:cNvSpPr/>
            <p:nvPr/>
          </p:nvSpPr>
          <p:spPr>
            <a:xfrm>
              <a:off x="0" y="0"/>
              <a:ext cx="1495933" cy="1947168"/>
            </a:xfrm>
            <a:custGeom>
              <a:avLst/>
              <a:gdLst/>
              <a:ahLst/>
              <a:cxnLst/>
              <a:rect l="l" t="t" r="r" b="b"/>
              <a:pathLst>
                <a:path w="1495933" h="1947168">
                  <a:moveTo>
                    <a:pt x="0" y="0"/>
                  </a:moveTo>
                  <a:lnTo>
                    <a:pt x="1495933" y="0"/>
                  </a:lnTo>
                  <a:lnTo>
                    <a:pt x="1495933" y="1947168"/>
                  </a:lnTo>
                  <a:lnTo>
                    <a:pt x="0" y="1947168"/>
                  </a:lnTo>
                  <a:close/>
                </a:path>
              </a:pathLst>
            </a:custGeom>
            <a:blipFill>
              <a:blip r:embed="rId2"/>
              <a:stretch>
                <a:fillRect l="-42545" r="3120" b="58257"/>
              </a:stretch>
            </a:blipFill>
          </p:spPr>
          <p:txBody>
            <a:bodyPr/>
            <a:lstStyle/>
            <a:p>
              <a:pPr defTabSz="609630"/>
              <a:endParaRPr lang="en-CA" sz="1200">
                <a:solidFill>
                  <a:prstClr val="black"/>
                </a:solidFill>
                <a:latin typeface="Calibri"/>
              </a:endParaRPr>
            </a:p>
          </p:txBody>
        </p:sp>
      </p:grpSp>
      <p:grpSp>
        <p:nvGrpSpPr>
          <p:cNvPr id="4" name="Group 4"/>
          <p:cNvGrpSpPr/>
          <p:nvPr/>
        </p:nvGrpSpPr>
        <p:grpSpPr>
          <a:xfrm>
            <a:off x="10933384" y="0"/>
            <a:ext cx="1258617" cy="3733800"/>
            <a:chOff x="0" y="0"/>
            <a:chExt cx="812800" cy="812800"/>
          </a:xfrm>
        </p:grpSpPr>
        <p:sp>
          <p:nvSpPr>
            <p:cNvPr id="5" name="Freeform 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8CC342"/>
            </a:solidFill>
          </p:spPr>
          <p:txBody>
            <a:bodyPr/>
            <a:lstStyle/>
            <a:p>
              <a:pPr defTabSz="609630"/>
              <a:endParaRPr lang="en-CA" sz="1200">
                <a:solidFill>
                  <a:prstClr val="black"/>
                </a:solidFill>
                <a:latin typeface="Calibri"/>
              </a:endParaRPr>
            </a:p>
          </p:txBody>
        </p:sp>
        <p:sp>
          <p:nvSpPr>
            <p:cNvPr id="6" name="TextBox 6"/>
            <p:cNvSpPr txBox="1"/>
            <p:nvPr/>
          </p:nvSpPr>
          <p:spPr>
            <a:xfrm>
              <a:off x="0" y="-85725"/>
              <a:ext cx="812800" cy="898525"/>
            </a:xfrm>
            <a:prstGeom prst="rect">
              <a:avLst/>
            </a:prstGeom>
          </p:spPr>
          <p:txBody>
            <a:bodyPr lIns="33867" tIns="33867" rIns="33867" bIns="33867" rtlCol="0" anchor="ctr"/>
            <a:lstStyle/>
            <a:p>
              <a:pPr algn="ctr" defTabSz="609630">
                <a:lnSpc>
                  <a:spcPts val="1887"/>
                </a:lnSpc>
              </a:pPr>
              <a:endParaRPr sz="1200">
                <a:solidFill>
                  <a:prstClr val="black"/>
                </a:solidFill>
                <a:latin typeface="Calibri"/>
              </a:endParaRPr>
            </a:p>
          </p:txBody>
        </p:sp>
      </p:grpSp>
      <p:grpSp>
        <p:nvGrpSpPr>
          <p:cNvPr id="7" name="Group 7"/>
          <p:cNvGrpSpPr/>
          <p:nvPr/>
        </p:nvGrpSpPr>
        <p:grpSpPr>
          <a:xfrm>
            <a:off x="6034118" y="3136478"/>
            <a:ext cx="339389" cy="339389"/>
            <a:chOff x="0" y="0"/>
            <a:chExt cx="622300" cy="622300"/>
          </a:xfrm>
        </p:grpSpPr>
        <p:sp>
          <p:nvSpPr>
            <p:cNvPr id="8" name="Freeform 8"/>
            <p:cNvSpPr/>
            <p:nvPr/>
          </p:nvSpPr>
          <p:spPr>
            <a:xfrm>
              <a:off x="0" y="0"/>
              <a:ext cx="622300" cy="622300"/>
            </a:xfrm>
            <a:custGeom>
              <a:avLst/>
              <a:gdLst/>
              <a:ahLst/>
              <a:cxnLst/>
              <a:rect l="l" t="t" r="r" b="b"/>
              <a:pathLst>
                <a:path w="622300" h="622300">
                  <a:moveTo>
                    <a:pt x="186690" y="0"/>
                  </a:moveTo>
                  <a:cubicBezTo>
                    <a:pt x="426720" y="0"/>
                    <a:pt x="622300" y="195580"/>
                    <a:pt x="622300" y="435610"/>
                  </a:cubicBezTo>
                  <a:lnTo>
                    <a:pt x="622300" y="622300"/>
                  </a:lnTo>
                  <a:lnTo>
                    <a:pt x="435610" y="622300"/>
                  </a:lnTo>
                  <a:cubicBezTo>
                    <a:pt x="195580" y="622300"/>
                    <a:pt x="0" y="426720"/>
                    <a:pt x="0" y="186690"/>
                  </a:cubicBezTo>
                  <a:lnTo>
                    <a:pt x="0" y="0"/>
                  </a:lnTo>
                  <a:lnTo>
                    <a:pt x="186690" y="0"/>
                  </a:lnTo>
                  <a:close/>
                </a:path>
              </a:pathLst>
            </a:custGeom>
            <a:solidFill>
              <a:srgbClr val="407031"/>
            </a:solidFill>
          </p:spPr>
          <p:txBody>
            <a:bodyPr/>
            <a:lstStyle/>
            <a:p>
              <a:pPr defTabSz="609630"/>
              <a:endParaRPr lang="en-CA" sz="1200">
                <a:solidFill>
                  <a:prstClr val="black"/>
                </a:solidFill>
                <a:latin typeface="Calibri"/>
              </a:endParaRPr>
            </a:p>
          </p:txBody>
        </p:sp>
        <p:sp>
          <p:nvSpPr>
            <p:cNvPr id="9" name="TextBox 9"/>
            <p:cNvSpPr txBox="1"/>
            <p:nvPr/>
          </p:nvSpPr>
          <p:spPr>
            <a:xfrm>
              <a:off x="44450" y="-79375"/>
              <a:ext cx="533400" cy="695325"/>
            </a:xfrm>
            <a:prstGeom prst="rect">
              <a:avLst/>
            </a:prstGeom>
          </p:spPr>
          <p:txBody>
            <a:bodyPr lIns="33867" tIns="33867" rIns="33867" bIns="33867" rtlCol="0" anchor="ctr"/>
            <a:lstStyle/>
            <a:p>
              <a:pPr algn="ctr" defTabSz="609630">
                <a:lnSpc>
                  <a:spcPts val="1887"/>
                </a:lnSpc>
              </a:pPr>
              <a:endParaRPr sz="1200">
                <a:solidFill>
                  <a:prstClr val="black"/>
                </a:solidFill>
                <a:latin typeface="Calibri"/>
              </a:endParaRPr>
            </a:p>
          </p:txBody>
        </p:sp>
      </p:grpSp>
      <p:grpSp>
        <p:nvGrpSpPr>
          <p:cNvPr id="10" name="Group 10"/>
          <p:cNvGrpSpPr/>
          <p:nvPr/>
        </p:nvGrpSpPr>
        <p:grpSpPr>
          <a:xfrm>
            <a:off x="6034118" y="3859726"/>
            <a:ext cx="339389" cy="339389"/>
            <a:chOff x="0" y="0"/>
            <a:chExt cx="622300" cy="622300"/>
          </a:xfrm>
        </p:grpSpPr>
        <p:sp>
          <p:nvSpPr>
            <p:cNvPr id="11" name="Freeform 11"/>
            <p:cNvSpPr/>
            <p:nvPr/>
          </p:nvSpPr>
          <p:spPr>
            <a:xfrm>
              <a:off x="0" y="0"/>
              <a:ext cx="622300" cy="622300"/>
            </a:xfrm>
            <a:custGeom>
              <a:avLst/>
              <a:gdLst/>
              <a:ahLst/>
              <a:cxnLst/>
              <a:rect l="l" t="t" r="r" b="b"/>
              <a:pathLst>
                <a:path w="622300" h="622300">
                  <a:moveTo>
                    <a:pt x="186690" y="0"/>
                  </a:moveTo>
                  <a:cubicBezTo>
                    <a:pt x="426720" y="0"/>
                    <a:pt x="622300" y="195580"/>
                    <a:pt x="622300" y="435610"/>
                  </a:cubicBezTo>
                  <a:lnTo>
                    <a:pt x="622300" y="622300"/>
                  </a:lnTo>
                  <a:lnTo>
                    <a:pt x="435610" y="622300"/>
                  </a:lnTo>
                  <a:cubicBezTo>
                    <a:pt x="195580" y="622300"/>
                    <a:pt x="0" y="426720"/>
                    <a:pt x="0" y="186690"/>
                  </a:cubicBezTo>
                  <a:lnTo>
                    <a:pt x="0" y="0"/>
                  </a:lnTo>
                  <a:lnTo>
                    <a:pt x="186690" y="0"/>
                  </a:lnTo>
                  <a:close/>
                </a:path>
              </a:pathLst>
            </a:custGeom>
            <a:solidFill>
              <a:srgbClr val="407031"/>
            </a:solidFill>
          </p:spPr>
          <p:txBody>
            <a:bodyPr/>
            <a:lstStyle/>
            <a:p>
              <a:pPr defTabSz="609630"/>
              <a:endParaRPr lang="en-CA" sz="1200">
                <a:solidFill>
                  <a:prstClr val="black"/>
                </a:solidFill>
                <a:latin typeface="Calibri"/>
              </a:endParaRPr>
            </a:p>
          </p:txBody>
        </p:sp>
        <p:sp>
          <p:nvSpPr>
            <p:cNvPr id="12" name="TextBox 12"/>
            <p:cNvSpPr txBox="1"/>
            <p:nvPr/>
          </p:nvSpPr>
          <p:spPr>
            <a:xfrm>
              <a:off x="44450" y="-79375"/>
              <a:ext cx="533400" cy="695325"/>
            </a:xfrm>
            <a:prstGeom prst="rect">
              <a:avLst/>
            </a:prstGeom>
          </p:spPr>
          <p:txBody>
            <a:bodyPr lIns="33867" tIns="33867" rIns="33867" bIns="33867" rtlCol="0" anchor="ctr"/>
            <a:lstStyle/>
            <a:p>
              <a:pPr algn="ctr" defTabSz="609630">
                <a:lnSpc>
                  <a:spcPts val="1887"/>
                </a:lnSpc>
              </a:pPr>
              <a:endParaRPr sz="1200">
                <a:solidFill>
                  <a:prstClr val="black"/>
                </a:solidFill>
                <a:latin typeface="Calibri"/>
              </a:endParaRPr>
            </a:p>
          </p:txBody>
        </p:sp>
      </p:grpSp>
      <p:grpSp>
        <p:nvGrpSpPr>
          <p:cNvPr id="13" name="Group 13"/>
          <p:cNvGrpSpPr/>
          <p:nvPr/>
        </p:nvGrpSpPr>
        <p:grpSpPr>
          <a:xfrm>
            <a:off x="6034118" y="4484644"/>
            <a:ext cx="339389" cy="339389"/>
            <a:chOff x="0" y="0"/>
            <a:chExt cx="622300" cy="622300"/>
          </a:xfrm>
        </p:grpSpPr>
        <p:sp>
          <p:nvSpPr>
            <p:cNvPr id="14" name="Freeform 14"/>
            <p:cNvSpPr/>
            <p:nvPr/>
          </p:nvSpPr>
          <p:spPr>
            <a:xfrm>
              <a:off x="0" y="0"/>
              <a:ext cx="622300" cy="622300"/>
            </a:xfrm>
            <a:custGeom>
              <a:avLst/>
              <a:gdLst/>
              <a:ahLst/>
              <a:cxnLst/>
              <a:rect l="l" t="t" r="r" b="b"/>
              <a:pathLst>
                <a:path w="622300" h="622300">
                  <a:moveTo>
                    <a:pt x="186690" y="0"/>
                  </a:moveTo>
                  <a:cubicBezTo>
                    <a:pt x="426720" y="0"/>
                    <a:pt x="622300" y="195580"/>
                    <a:pt x="622300" y="435610"/>
                  </a:cubicBezTo>
                  <a:lnTo>
                    <a:pt x="622300" y="622300"/>
                  </a:lnTo>
                  <a:lnTo>
                    <a:pt x="435610" y="622300"/>
                  </a:lnTo>
                  <a:cubicBezTo>
                    <a:pt x="195580" y="622300"/>
                    <a:pt x="0" y="426720"/>
                    <a:pt x="0" y="186690"/>
                  </a:cubicBezTo>
                  <a:lnTo>
                    <a:pt x="0" y="0"/>
                  </a:lnTo>
                  <a:lnTo>
                    <a:pt x="186690" y="0"/>
                  </a:lnTo>
                  <a:close/>
                </a:path>
              </a:pathLst>
            </a:custGeom>
            <a:solidFill>
              <a:srgbClr val="407031"/>
            </a:solidFill>
          </p:spPr>
          <p:txBody>
            <a:bodyPr/>
            <a:lstStyle/>
            <a:p>
              <a:pPr defTabSz="609630"/>
              <a:endParaRPr lang="en-CA" sz="1200">
                <a:solidFill>
                  <a:prstClr val="black"/>
                </a:solidFill>
                <a:latin typeface="Calibri"/>
              </a:endParaRPr>
            </a:p>
          </p:txBody>
        </p:sp>
        <p:sp>
          <p:nvSpPr>
            <p:cNvPr id="15" name="TextBox 15"/>
            <p:cNvSpPr txBox="1"/>
            <p:nvPr/>
          </p:nvSpPr>
          <p:spPr>
            <a:xfrm>
              <a:off x="44450" y="-79375"/>
              <a:ext cx="533400" cy="695325"/>
            </a:xfrm>
            <a:prstGeom prst="rect">
              <a:avLst/>
            </a:prstGeom>
          </p:spPr>
          <p:txBody>
            <a:bodyPr lIns="33867" tIns="33867" rIns="33867" bIns="33867" rtlCol="0" anchor="ctr"/>
            <a:lstStyle/>
            <a:p>
              <a:pPr algn="ctr" defTabSz="609630">
                <a:lnSpc>
                  <a:spcPts val="1887"/>
                </a:lnSpc>
              </a:pPr>
              <a:endParaRPr sz="1200">
                <a:solidFill>
                  <a:prstClr val="black"/>
                </a:solidFill>
                <a:latin typeface="Calibri"/>
              </a:endParaRPr>
            </a:p>
          </p:txBody>
        </p:sp>
      </p:grpSp>
      <p:grpSp>
        <p:nvGrpSpPr>
          <p:cNvPr id="16" name="Group 16"/>
          <p:cNvGrpSpPr/>
          <p:nvPr/>
        </p:nvGrpSpPr>
        <p:grpSpPr>
          <a:xfrm>
            <a:off x="6034118" y="5205033"/>
            <a:ext cx="339389" cy="339389"/>
            <a:chOff x="0" y="0"/>
            <a:chExt cx="622300" cy="622300"/>
          </a:xfrm>
        </p:grpSpPr>
        <p:sp>
          <p:nvSpPr>
            <p:cNvPr id="17" name="Freeform 17"/>
            <p:cNvSpPr/>
            <p:nvPr/>
          </p:nvSpPr>
          <p:spPr>
            <a:xfrm>
              <a:off x="0" y="0"/>
              <a:ext cx="622300" cy="622300"/>
            </a:xfrm>
            <a:custGeom>
              <a:avLst/>
              <a:gdLst/>
              <a:ahLst/>
              <a:cxnLst/>
              <a:rect l="l" t="t" r="r" b="b"/>
              <a:pathLst>
                <a:path w="622300" h="622300">
                  <a:moveTo>
                    <a:pt x="186690" y="0"/>
                  </a:moveTo>
                  <a:cubicBezTo>
                    <a:pt x="426720" y="0"/>
                    <a:pt x="622300" y="195580"/>
                    <a:pt x="622300" y="435610"/>
                  </a:cubicBezTo>
                  <a:lnTo>
                    <a:pt x="622300" y="622300"/>
                  </a:lnTo>
                  <a:lnTo>
                    <a:pt x="435610" y="622300"/>
                  </a:lnTo>
                  <a:cubicBezTo>
                    <a:pt x="195580" y="622300"/>
                    <a:pt x="0" y="426720"/>
                    <a:pt x="0" y="186690"/>
                  </a:cubicBezTo>
                  <a:lnTo>
                    <a:pt x="0" y="0"/>
                  </a:lnTo>
                  <a:lnTo>
                    <a:pt x="186690" y="0"/>
                  </a:lnTo>
                  <a:close/>
                </a:path>
              </a:pathLst>
            </a:custGeom>
            <a:solidFill>
              <a:srgbClr val="407031"/>
            </a:solidFill>
          </p:spPr>
          <p:txBody>
            <a:bodyPr/>
            <a:lstStyle/>
            <a:p>
              <a:pPr defTabSz="609630"/>
              <a:endParaRPr lang="en-CA" sz="1200">
                <a:solidFill>
                  <a:prstClr val="black"/>
                </a:solidFill>
                <a:latin typeface="Calibri"/>
              </a:endParaRPr>
            </a:p>
          </p:txBody>
        </p:sp>
        <p:sp>
          <p:nvSpPr>
            <p:cNvPr id="18" name="TextBox 18"/>
            <p:cNvSpPr txBox="1"/>
            <p:nvPr/>
          </p:nvSpPr>
          <p:spPr>
            <a:xfrm>
              <a:off x="44450" y="-79375"/>
              <a:ext cx="533400" cy="695325"/>
            </a:xfrm>
            <a:prstGeom prst="rect">
              <a:avLst/>
            </a:prstGeom>
          </p:spPr>
          <p:txBody>
            <a:bodyPr lIns="33867" tIns="33867" rIns="33867" bIns="33867" rtlCol="0" anchor="ctr"/>
            <a:lstStyle/>
            <a:p>
              <a:pPr algn="ctr" defTabSz="609630">
                <a:lnSpc>
                  <a:spcPts val="1887"/>
                </a:lnSpc>
              </a:pPr>
              <a:endParaRPr sz="1200">
                <a:solidFill>
                  <a:prstClr val="black"/>
                </a:solidFill>
                <a:latin typeface="Calibri"/>
              </a:endParaRPr>
            </a:p>
          </p:txBody>
        </p:sp>
      </p:grpSp>
      <p:sp>
        <p:nvSpPr>
          <p:cNvPr id="19" name="Freeform 19"/>
          <p:cNvSpPr/>
          <p:nvPr/>
        </p:nvSpPr>
        <p:spPr>
          <a:xfrm>
            <a:off x="9043691" y="6316560"/>
            <a:ext cx="387314" cy="330155"/>
          </a:xfrm>
          <a:custGeom>
            <a:avLst/>
            <a:gdLst/>
            <a:ahLst/>
            <a:cxnLst/>
            <a:rect l="l" t="t" r="r" b="b"/>
            <a:pathLst>
              <a:path w="580971" h="495233">
                <a:moveTo>
                  <a:pt x="0" y="0"/>
                </a:moveTo>
                <a:lnTo>
                  <a:pt x="580970" y="0"/>
                </a:lnTo>
                <a:lnTo>
                  <a:pt x="580970" y="495233"/>
                </a:lnTo>
                <a:lnTo>
                  <a:pt x="0" y="495233"/>
                </a:lnTo>
                <a:lnTo>
                  <a:pt x="0" y="0"/>
                </a:lnTo>
                <a:close/>
              </a:path>
            </a:pathLst>
          </a:custGeom>
          <a:blipFill>
            <a:blip r:embed="rId3"/>
            <a:stretch>
              <a:fillRect l="-81435" r="-74353" b="-57838"/>
            </a:stretch>
          </a:blipFill>
        </p:spPr>
        <p:txBody>
          <a:bodyPr/>
          <a:lstStyle/>
          <a:p>
            <a:pPr defTabSz="609630"/>
            <a:endParaRPr lang="en-CA" sz="1200">
              <a:solidFill>
                <a:prstClr val="black"/>
              </a:solidFill>
              <a:latin typeface="Calibri"/>
            </a:endParaRPr>
          </a:p>
        </p:txBody>
      </p:sp>
      <p:grpSp>
        <p:nvGrpSpPr>
          <p:cNvPr id="20" name="Group 20"/>
          <p:cNvGrpSpPr/>
          <p:nvPr/>
        </p:nvGrpSpPr>
        <p:grpSpPr>
          <a:xfrm>
            <a:off x="-4065" y="0"/>
            <a:ext cx="5272797" cy="7236080"/>
            <a:chOff x="0" y="0"/>
            <a:chExt cx="2083080" cy="2858698"/>
          </a:xfrm>
        </p:grpSpPr>
        <p:sp>
          <p:nvSpPr>
            <p:cNvPr id="21" name="Freeform 21"/>
            <p:cNvSpPr/>
            <p:nvPr/>
          </p:nvSpPr>
          <p:spPr>
            <a:xfrm>
              <a:off x="0" y="0"/>
              <a:ext cx="2083080" cy="2858698"/>
            </a:xfrm>
            <a:custGeom>
              <a:avLst/>
              <a:gdLst/>
              <a:ahLst/>
              <a:cxnLst/>
              <a:rect l="l" t="t" r="r" b="b"/>
              <a:pathLst>
                <a:path w="2083080" h="2858698">
                  <a:moveTo>
                    <a:pt x="0" y="0"/>
                  </a:moveTo>
                  <a:lnTo>
                    <a:pt x="2083080" y="0"/>
                  </a:lnTo>
                  <a:lnTo>
                    <a:pt x="2083080" y="2858698"/>
                  </a:lnTo>
                  <a:lnTo>
                    <a:pt x="0" y="2858698"/>
                  </a:lnTo>
                  <a:close/>
                </a:path>
              </a:pathLst>
            </a:custGeom>
            <a:solidFill>
              <a:srgbClr val="8CC342"/>
            </a:solidFill>
          </p:spPr>
          <p:txBody>
            <a:bodyPr/>
            <a:lstStyle/>
            <a:p>
              <a:pPr defTabSz="609630"/>
              <a:endParaRPr lang="en-CA" sz="1200">
                <a:solidFill>
                  <a:prstClr val="black"/>
                </a:solidFill>
                <a:latin typeface="Calibri"/>
              </a:endParaRPr>
            </a:p>
          </p:txBody>
        </p:sp>
        <p:sp>
          <p:nvSpPr>
            <p:cNvPr id="22" name="TextBox 22"/>
            <p:cNvSpPr txBox="1"/>
            <p:nvPr/>
          </p:nvSpPr>
          <p:spPr>
            <a:xfrm>
              <a:off x="0" y="-85725"/>
              <a:ext cx="2083080" cy="2944423"/>
            </a:xfrm>
            <a:prstGeom prst="rect">
              <a:avLst/>
            </a:prstGeom>
          </p:spPr>
          <p:txBody>
            <a:bodyPr lIns="33867" tIns="33867" rIns="33867" bIns="33867" rtlCol="0" anchor="ctr"/>
            <a:lstStyle/>
            <a:p>
              <a:pPr algn="ctr" defTabSz="609630">
                <a:lnSpc>
                  <a:spcPts val="1887"/>
                </a:lnSpc>
              </a:pPr>
              <a:endParaRPr sz="1200">
                <a:solidFill>
                  <a:prstClr val="black"/>
                </a:solidFill>
                <a:latin typeface="Calibri"/>
              </a:endParaRPr>
            </a:p>
          </p:txBody>
        </p:sp>
      </p:grpSp>
      <p:grpSp>
        <p:nvGrpSpPr>
          <p:cNvPr id="23" name="Group 23"/>
          <p:cNvGrpSpPr/>
          <p:nvPr/>
        </p:nvGrpSpPr>
        <p:grpSpPr>
          <a:xfrm>
            <a:off x="1787776" y="151076"/>
            <a:ext cx="3219461" cy="3878344"/>
            <a:chOff x="0" y="0"/>
            <a:chExt cx="914091" cy="1101165"/>
          </a:xfrm>
        </p:grpSpPr>
        <p:sp>
          <p:nvSpPr>
            <p:cNvPr id="24" name="Freeform 24"/>
            <p:cNvSpPr/>
            <p:nvPr/>
          </p:nvSpPr>
          <p:spPr>
            <a:xfrm>
              <a:off x="0" y="0"/>
              <a:ext cx="914091" cy="1101165"/>
            </a:xfrm>
            <a:custGeom>
              <a:avLst/>
              <a:gdLst/>
              <a:ahLst/>
              <a:cxnLst/>
              <a:rect l="l" t="t" r="r" b="b"/>
              <a:pathLst>
                <a:path w="914091" h="1101165">
                  <a:moveTo>
                    <a:pt x="0" y="0"/>
                  </a:moveTo>
                  <a:lnTo>
                    <a:pt x="914091" y="0"/>
                  </a:lnTo>
                  <a:lnTo>
                    <a:pt x="914091" y="1101165"/>
                  </a:lnTo>
                  <a:lnTo>
                    <a:pt x="0" y="1101165"/>
                  </a:lnTo>
                  <a:close/>
                </a:path>
              </a:pathLst>
            </a:custGeom>
            <a:blipFill>
              <a:blip r:embed="rId4"/>
              <a:stretch>
                <a:fillRect l="-30019" r="-30019"/>
              </a:stretch>
            </a:blipFill>
          </p:spPr>
          <p:txBody>
            <a:bodyPr/>
            <a:lstStyle/>
            <a:p>
              <a:pPr defTabSz="609630"/>
              <a:endParaRPr lang="en-CA" sz="1200">
                <a:solidFill>
                  <a:prstClr val="black"/>
                </a:solidFill>
                <a:latin typeface="Calibri"/>
              </a:endParaRPr>
            </a:p>
          </p:txBody>
        </p:sp>
      </p:grpSp>
      <p:grpSp>
        <p:nvGrpSpPr>
          <p:cNvPr id="25" name="Group 25"/>
          <p:cNvGrpSpPr/>
          <p:nvPr/>
        </p:nvGrpSpPr>
        <p:grpSpPr>
          <a:xfrm>
            <a:off x="308793" y="2814809"/>
            <a:ext cx="3219461" cy="3878344"/>
            <a:chOff x="0" y="0"/>
            <a:chExt cx="914091" cy="1101165"/>
          </a:xfrm>
        </p:grpSpPr>
        <p:sp>
          <p:nvSpPr>
            <p:cNvPr id="26" name="Freeform 26"/>
            <p:cNvSpPr/>
            <p:nvPr/>
          </p:nvSpPr>
          <p:spPr>
            <a:xfrm>
              <a:off x="0" y="0"/>
              <a:ext cx="914091" cy="1101165"/>
            </a:xfrm>
            <a:custGeom>
              <a:avLst/>
              <a:gdLst/>
              <a:ahLst/>
              <a:cxnLst/>
              <a:rect l="l" t="t" r="r" b="b"/>
              <a:pathLst>
                <a:path w="914091" h="1101165">
                  <a:moveTo>
                    <a:pt x="0" y="0"/>
                  </a:moveTo>
                  <a:lnTo>
                    <a:pt x="914091" y="0"/>
                  </a:lnTo>
                  <a:lnTo>
                    <a:pt x="914091" y="1101165"/>
                  </a:lnTo>
                  <a:lnTo>
                    <a:pt x="0" y="1101165"/>
                  </a:lnTo>
                  <a:close/>
                </a:path>
              </a:pathLst>
            </a:custGeom>
            <a:blipFill>
              <a:blip r:embed="rId5"/>
              <a:stretch>
                <a:fillRect l="-30310" r="-30310"/>
              </a:stretch>
            </a:blipFill>
          </p:spPr>
          <p:txBody>
            <a:bodyPr/>
            <a:lstStyle/>
            <a:p>
              <a:pPr defTabSz="609630"/>
              <a:endParaRPr lang="en-CA" sz="1200">
                <a:solidFill>
                  <a:prstClr val="black"/>
                </a:solidFill>
                <a:latin typeface="Calibri"/>
              </a:endParaRPr>
            </a:p>
          </p:txBody>
        </p:sp>
      </p:grpSp>
      <p:sp>
        <p:nvSpPr>
          <p:cNvPr id="27" name="TextBox 27"/>
          <p:cNvSpPr txBox="1"/>
          <p:nvPr/>
        </p:nvSpPr>
        <p:spPr>
          <a:xfrm>
            <a:off x="9500519" y="6387477"/>
            <a:ext cx="2335507" cy="222048"/>
          </a:xfrm>
          <a:prstGeom prst="rect">
            <a:avLst/>
          </a:prstGeom>
        </p:spPr>
        <p:txBody>
          <a:bodyPr lIns="0" tIns="0" rIns="0" bIns="0" rtlCol="0" anchor="t">
            <a:spAutoFit/>
          </a:bodyPr>
          <a:lstStyle/>
          <a:p>
            <a:pPr defTabSz="609630">
              <a:lnSpc>
                <a:spcPts val="1887"/>
              </a:lnSpc>
            </a:pPr>
            <a:r>
              <a:rPr lang="en-US" sz="1348" b="1" spc="-83">
                <a:solidFill>
                  <a:srgbClr val="407031"/>
                </a:solidFill>
                <a:latin typeface="Codec Pro Ultra-Bold"/>
                <a:ea typeface="Codec Pro Ultra-Bold"/>
                <a:cs typeface="Codec Pro Ultra-Bold"/>
                <a:sym typeface="Codec Pro Ultra-Bold"/>
              </a:rPr>
              <a:t>FIRST NATIONS AGRICULTURE</a:t>
            </a:r>
          </a:p>
        </p:txBody>
      </p:sp>
      <p:sp>
        <p:nvSpPr>
          <p:cNvPr id="28" name="TextBox 28"/>
          <p:cNvSpPr txBox="1"/>
          <p:nvPr/>
        </p:nvSpPr>
        <p:spPr>
          <a:xfrm>
            <a:off x="7057395" y="1456431"/>
            <a:ext cx="4359905" cy="756617"/>
          </a:xfrm>
          <a:prstGeom prst="rect">
            <a:avLst/>
          </a:prstGeom>
        </p:spPr>
        <p:txBody>
          <a:bodyPr lIns="0" tIns="0" rIns="0" bIns="0" rtlCol="0" anchor="t">
            <a:spAutoFit/>
          </a:bodyPr>
          <a:lstStyle/>
          <a:p>
            <a:pPr algn="just" defTabSz="609630">
              <a:lnSpc>
                <a:spcPts val="5886"/>
              </a:lnSpc>
            </a:pPr>
            <a:r>
              <a:rPr lang="en-US" sz="6131" b="1">
                <a:solidFill>
                  <a:srgbClr val="407031"/>
                </a:solidFill>
                <a:latin typeface="Codec Pro Ultra-Bold"/>
                <a:ea typeface="Codec Pro Ultra-Bold"/>
                <a:cs typeface="Codec Pro Ultra-Bold"/>
                <a:sym typeface="Codec Pro Ultra-Bold"/>
              </a:rPr>
              <a:t>LESSONS</a:t>
            </a:r>
          </a:p>
        </p:txBody>
      </p:sp>
      <p:sp>
        <p:nvSpPr>
          <p:cNvPr id="29" name="TextBox 29"/>
          <p:cNvSpPr txBox="1"/>
          <p:nvPr/>
        </p:nvSpPr>
        <p:spPr>
          <a:xfrm>
            <a:off x="6427711" y="3098378"/>
            <a:ext cx="5619274" cy="3085973"/>
          </a:xfrm>
          <a:prstGeom prst="rect">
            <a:avLst/>
          </a:prstGeom>
        </p:spPr>
        <p:txBody>
          <a:bodyPr lIns="0" tIns="0" rIns="0" bIns="0" rtlCol="0" anchor="t">
            <a:spAutoFit/>
          </a:bodyPr>
          <a:lstStyle/>
          <a:p>
            <a:pPr defTabSz="609630">
              <a:lnSpc>
                <a:spcPts val="2800"/>
              </a:lnSpc>
            </a:pPr>
            <a:r>
              <a:rPr lang="en-US" sz="2000" b="1" spc="-124">
                <a:solidFill>
                  <a:srgbClr val="8CAC7E"/>
                </a:solidFill>
                <a:latin typeface="Canva Sans Bold"/>
                <a:ea typeface="Canva Sans Bold"/>
                <a:cs typeface="Canva Sans Bold"/>
                <a:sym typeface="Canva Sans Bold"/>
              </a:rPr>
              <a:t>Local and Global Food Impacts</a:t>
            </a:r>
          </a:p>
          <a:p>
            <a:pPr algn="ctr" defTabSz="609630">
              <a:lnSpc>
                <a:spcPts val="2800"/>
              </a:lnSpc>
            </a:pPr>
            <a:endParaRPr lang="en-US" sz="2000" b="1" spc="-124">
              <a:solidFill>
                <a:srgbClr val="8CAC7E"/>
              </a:solidFill>
              <a:latin typeface="Canva Sans Bold"/>
              <a:ea typeface="Canva Sans Bold"/>
              <a:cs typeface="Canva Sans Bold"/>
              <a:sym typeface="Canva Sans Bold"/>
            </a:endParaRPr>
          </a:p>
          <a:p>
            <a:pPr defTabSz="609630">
              <a:lnSpc>
                <a:spcPts val="2800"/>
              </a:lnSpc>
            </a:pPr>
            <a:r>
              <a:rPr lang="en-US" sz="2000" b="1" spc="-124">
                <a:solidFill>
                  <a:srgbClr val="8CAC7E"/>
                </a:solidFill>
                <a:latin typeface="Canva Sans Bold"/>
                <a:ea typeface="Canva Sans Bold"/>
                <a:cs typeface="Canva Sans Bold"/>
                <a:sym typeface="Canva Sans Bold"/>
              </a:rPr>
              <a:t>Past, Present and Future of First Nations Agriculture</a:t>
            </a:r>
          </a:p>
          <a:p>
            <a:pPr algn="ctr" defTabSz="609630">
              <a:lnSpc>
                <a:spcPts val="2800"/>
              </a:lnSpc>
            </a:pPr>
            <a:endParaRPr lang="en-US" sz="2000" b="1" spc="-124">
              <a:solidFill>
                <a:srgbClr val="8CAC7E"/>
              </a:solidFill>
              <a:latin typeface="Canva Sans Bold"/>
              <a:ea typeface="Canva Sans Bold"/>
              <a:cs typeface="Canva Sans Bold"/>
              <a:sym typeface="Canva Sans Bold"/>
            </a:endParaRPr>
          </a:p>
          <a:p>
            <a:pPr defTabSz="609630">
              <a:lnSpc>
                <a:spcPts val="2800"/>
              </a:lnSpc>
            </a:pPr>
            <a:r>
              <a:rPr lang="en-US" sz="2000" b="1" spc="-124">
                <a:solidFill>
                  <a:srgbClr val="8CAC7E"/>
                </a:solidFill>
                <a:latin typeface="Canva Sans Bold"/>
                <a:ea typeface="Canva Sans Bold"/>
                <a:cs typeface="Canva Sans Bold"/>
                <a:sym typeface="Canva Sans Bold"/>
              </a:rPr>
              <a:t>Honoring Our Relationship with Mother Earth</a:t>
            </a:r>
          </a:p>
          <a:p>
            <a:pPr algn="ctr" defTabSz="609630">
              <a:lnSpc>
                <a:spcPts val="2800"/>
              </a:lnSpc>
            </a:pPr>
            <a:endParaRPr lang="en-US" sz="2000" b="1" spc="-124">
              <a:solidFill>
                <a:srgbClr val="8CAC7E"/>
              </a:solidFill>
              <a:latin typeface="Canva Sans Bold"/>
              <a:ea typeface="Canva Sans Bold"/>
              <a:cs typeface="Canva Sans Bold"/>
              <a:sym typeface="Canva Sans Bold"/>
            </a:endParaRPr>
          </a:p>
          <a:p>
            <a:pPr defTabSz="609630">
              <a:lnSpc>
                <a:spcPts val="2800"/>
              </a:lnSpc>
            </a:pPr>
            <a:r>
              <a:rPr lang="en-US" sz="2000" b="1" spc="-124">
                <a:solidFill>
                  <a:srgbClr val="8CAC7E"/>
                </a:solidFill>
                <a:latin typeface="Canva Sans Bold"/>
                <a:ea typeface="Canva Sans Bold"/>
                <a:cs typeface="Canva Sans Bold"/>
                <a:sym typeface="Canva Sans Bold"/>
              </a:rPr>
              <a:t>Food Sovereignty </a:t>
            </a:r>
          </a:p>
          <a:p>
            <a:pPr algn="ctr" defTabSz="609630">
              <a:lnSpc>
                <a:spcPts val="4853"/>
              </a:lnSpc>
            </a:pPr>
            <a:r>
              <a:rPr lang="en-US" sz="3466" b="1">
                <a:solidFill>
                  <a:srgbClr val="407031"/>
                </a:solidFill>
                <a:latin typeface="Canva Sans Bold"/>
                <a:ea typeface="Canva Sans Bold"/>
                <a:cs typeface="Canva Sans Bold"/>
                <a:sym typeface="Canva Sans Bold"/>
              </a:rPr>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10936"/>
            <a:ext cx="5886527" cy="7079871"/>
            <a:chOff x="0" y="0"/>
            <a:chExt cx="2325541" cy="2796986"/>
          </a:xfrm>
        </p:grpSpPr>
        <p:sp>
          <p:nvSpPr>
            <p:cNvPr id="3" name="Freeform 3"/>
            <p:cNvSpPr/>
            <p:nvPr/>
          </p:nvSpPr>
          <p:spPr>
            <a:xfrm>
              <a:off x="0" y="0"/>
              <a:ext cx="2325541" cy="2796986"/>
            </a:xfrm>
            <a:custGeom>
              <a:avLst/>
              <a:gdLst/>
              <a:ahLst/>
              <a:cxnLst/>
              <a:rect l="l" t="t" r="r" b="b"/>
              <a:pathLst>
                <a:path w="2325541" h="2796986">
                  <a:moveTo>
                    <a:pt x="0" y="0"/>
                  </a:moveTo>
                  <a:lnTo>
                    <a:pt x="2325541" y="0"/>
                  </a:lnTo>
                  <a:lnTo>
                    <a:pt x="2325541" y="2796986"/>
                  </a:lnTo>
                  <a:lnTo>
                    <a:pt x="0" y="2796986"/>
                  </a:lnTo>
                  <a:close/>
                </a:path>
              </a:pathLst>
            </a:custGeom>
            <a:solidFill>
              <a:srgbClr val="407031"/>
            </a:solidFill>
          </p:spPr>
          <p:txBody>
            <a:bodyPr/>
            <a:lstStyle/>
            <a:p>
              <a:pPr defTabSz="609630"/>
              <a:endParaRPr lang="en-CA" sz="1200">
                <a:solidFill>
                  <a:prstClr val="black"/>
                </a:solidFill>
                <a:latin typeface="Calibri"/>
              </a:endParaRPr>
            </a:p>
          </p:txBody>
        </p:sp>
        <p:sp>
          <p:nvSpPr>
            <p:cNvPr id="4" name="TextBox 4"/>
            <p:cNvSpPr txBox="1"/>
            <p:nvPr/>
          </p:nvSpPr>
          <p:spPr>
            <a:xfrm>
              <a:off x="0" y="-85725"/>
              <a:ext cx="2325541" cy="2882711"/>
            </a:xfrm>
            <a:prstGeom prst="rect">
              <a:avLst/>
            </a:prstGeom>
          </p:spPr>
          <p:txBody>
            <a:bodyPr lIns="33867" tIns="33867" rIns="33867" bIns="33867" rtlCol="0" anchor="ctr"/>
            <a:lstStyle/>
            <a:p>
              <a:pPr algn="ctr" defTabSz="609630">
                <a:lnSpc>
                  <a:spcPts val="1887"/>
                </a:lnSpc>
              </a:pPr>
              <a:endParaRPr sz="1200">
                <a:solidFill>
                  <a:prstClr val="black"/>
                </a:solidFill>
                <a:latin typeface="Calibri"/>
              </a:endParaRPr>
            </a:p>
          </p:txBody>
        </p:sp>
      </p:grpSp>
      <p:grpSp>
        <p:nvGrpSpPr>
          <p:cNvPr id="5" name="Group 5"/>
          <p:cNvGrpSpPr/>
          <p:nvPr/>
        </p:nvGrpSpPr>
        <p:grpSpPr>
          <a:xfrm>
            <a:off x="6794816" y="744374"/>
            <a:ext cx="4514433" cy="5427826"/>
            <a:chOff x="0" y="0"/>
            <a:chExt cx="1457550" cy="1752451"/>
          </a:xfrm>
        </p:grpSpPr>
        <p:sp>
          <p:nvSpPr>
            <p:cNvPr id="6" name="Freeform 6"/>
            <p:cNvSpPr/>
            <p:nvPr/>
          </p:nvSpPr>
          <p:spPr>
            <a:xfrm>
              <a:off x="0" y="0"/>
              <a:ext cx="1457550" cy="1752451"/>
            </a:xfrm>
            <a:custGeom>
              <a:avLst/>
              <a:gdLst/>
              <a:ahLst/>
              <a:cxnLst/>
              <a:rect l="l" t="t" r="r" b="b"/>
              <a:pathLst>
                <a:path w="1457550" h="1752451">
                  <a:moveTo>
                    <a:pt x="0" y="0"/>
                  </a:moveTo>
                  <a:lnTo>
                    <a:pt x="1457550" y="0"/>
                  </a:lnTo>
                  <a:lnTo>
                    <a:pt x="1457550" y="1752451"/>
                  </a:lnTo>
                  <a:lnTo>
                    <a:pt x="0" y="1752451"/>
                  </a:lnTo>
                  <a:close/>
                </a:path>
              </a:pathLst>
            </a:custGeom>
            <a:blipFill>
              <a:blip r:embed="rId2"/>
              <a:stretch>
                <a:fillRect l="-30155" r="-30155"/>
              </a:stretch>
            </a:blipFill>
          </p:spPr>
          <p:txBody>
            <a:bodyPr/>
            <a:lstStyle/>
            <a:p>
              <a:pPr defTabSz="609630"/>
              <a:endParaRPr lang="en-CA" sz="1200">
                <a:solidFill>
                  <a:prstClr val="black"/>
                </a:solidFill>
                <a:latin typeface="Calibri"/>
              </a:endParaRPr>
            </a:p>
          </p:txBody>
        </p:sp>
      </p:grpSp>
      <p:sp>
        <p:nvSpPr>
          <p:cNvPr id="7" name="Freeform 7"/>
          <p:cNvSpPr/>
          <p:nvPr/>
        </p:nvSpPr>
        <p:spPr>
          <a:xfrm>
            <a:off x="446794" y="355645"/>
            <a:ext cx="387314" cy="330155"/>
          </a:xfrm>
          <a:custGeom>
            <a:avLst/>
            <a:gdLst/>
            <a:ahLst/>
            <a:cxnLst/>
            <a:rect l="l" t="t" r="r" b="b"/>
            <a:pathLst>
              <a:path w="580971" h="495233">
                <a:moveTo>
                  <a:pt x="0" y="0"/>
                </a:moveTo>
                <a:lnTo>
                  <a:pt x="580971" y="0"/>
                </a:lnTo>
                <a:lnTo>
                  <a:pt x="580971" y="495233"/>
                </a:lnTo>
                <a:lnTo>
                  <a:pt x="0" y="495233"/>
                </a:lnTo>
                <a:lnTo>
                  <a:pt x="0" y="0"/>
                </a:lnTo>
                <a:close/>
              </a:path>
            </a:pathLst>
          </a:custGeom>
          <a:blipFill>
            <a:blip r:embed="rId3"/>
            <a:stretch>
              <a:fillRect l="-81435" r="-74353" b="-57838"/>
            </a:stretch>
          </a:blipFill>
        </p:spPr>
        <p:txBody>
          <a:bodyPr/>
          <a:lstStyle/>
          <a:p>
            <a:pPr defTabSz="609630"/>
            <a:endParaRPr lang="en-CA" sz="1200">
              <a:solidFill>
                <a:prstClr val="black"/>
              </a:solidFill>
              <a:latin typeface="Calibri"/>
            </a:endParaRPr>
          </a:p>
        </p:txBody>
      </p:sp>
      <p:sp>
        <p:nvSpPr>
          <p:cNvPr id="8" name="TextBox 8"/>
          <p:cNvSpPr txBox="1"/>
          <p:nvPr/>
        </p:nvSpPr>
        <p:spPr>
          <a:xfrm>
            <a:off x="850820" y="463771"/>
            <a:ext cx="2364879" cy="222048"/>
          </a:xfrm>
          <a:prstGeom prst="rect">
            <a:avLst/>
          </a:prstGeom>
        </p:spPr>
        <p:txBody>
          <a:bodyPr lIns="0" tIns="0" rIns="0" bIns="0" rtlCol="0" anchor="t">
            <a:spAutoFit/>
          </a:bodyPr>
          <a:lstStyle/>
          <a:p>
            <a:pPr defTabSz="609630">
              <a:lnSpc>
                <a:spcPts val="1887"/>
              </a:lnSpc>
            </a:pPr>
            <a:r>
              <a:rPr lang="en-US" sz="1348" b="1" spc="-83">
                <a:solidFill>
                  <a:srgbClr val="FFFFFF"/>
                </a:solidFill>
                <a:latin typeface="Codec Pro Ultra-Bold"/>
                <a:ea typeface="Codec Pro Ultra-Bold"/>
                <a:cs typeface="Codec Pro Ultra-Bold"/>
                <a:sym typeface="Codec Pro Ultra-Bold"/>
              </a:rPr>
              <a:t>FIRST NATIONS AGRICULTURE</a:t>
            </a:r>
          </a:p>
        </p:txBody>
      </p:sp>
      <p:sp>
        <p:nvSpPr>
          <p:cNvPr id="9" name="TextBox 9"/>
          <p:cNvSpPr txBox="1"/>
          <p:nvPr/>
        </p:nvSpPr>
        <p:spPr>
          <a:xfrm>
            <a:off x="895270" y="1234029"/>
            <a:ext cx="4295765" cy="2269852"/>
          </a:xfrm>
          <a:prstGeom prst="rect">
            <a:avLst/>
          </a:prstGeom>
        </p:spPr>
        <p:txBody>
          <a:bodyPr lIns="0" tIns="0" rIns="0" bIns="0" rtlCol="0" anchor="t">
            <a:spAutoFit/>
          </a:bodyPr>
          <a:lstStyle/>
          <a:p>
            <a:pPr defTabSz="609630">
              <a:lnSpc>
                <a:spcPts val="5886"/>
              </a:lnSpc>
            </a:pPr>
            <a:r>
              <a:rPr lang="en-US" sz="6131" b="1">
                <a:solidFill>
                  <a:srgbClr val="FFFFFF"/>
                </a:solidFill>
                <a:latin typeface="Codec Pro Ultra-Bold"/>
                <a:ea typeface="Codec Pro Ultra-Bold"/>
                <a:cs typeface="Codec Pro Ultra-Bold"/>
                <a:sym typeface="Codec Pro Ultra-Bold"/>
              </a:rPr>
              <a:t>Future of Indigenous Agriculture</a:t>
            </a:r>
          </a:p>
        </p:txBody>
      </p:sp>
      <p:sp>
        <p:nvSpPr>
          <p:cNvPr id="10" name="TextBox 10"/>
          <p:cNvSpPr txBox="1"/>
          <p:nvPr/>
        </p:nvSpPr>
        <p:spPr>
          <a:xfrm>
            <a:off x="640451" y="4046466"/>
            <a:ext cx="4805405" cy="1615827"/>
          </a:xfrm>
          <a:prstGeom prst="rect">
            <a:avLst/>
          </a:prstGeom>
        </p:spPr>
        <p:txBody>
          <a:bodyPr lIns="0" tIns="0" rIns="0" bIns="0" rtlCol="0" anchor="t">
            <a:spAutoFit/>
          </a:bodyPr>
          <a:lstStyle/>
          <a:p>
            <a:pPr algn="just" defTabSz="609630">
              <a:lnSpc>
                <a:spcPts val="2069"/>
              </a:lnSpc>
            </a:pPr>
            <a:r>
              <a:rPr lang="en-US" sz="1799" spc="-111">
                <a:solidFill>
                  <a:srgbClr val="FFFFFF"/>
                </a:solidFill>
                <a:latin typeface="Codec Pro"/>
                <a:ea typeface="Codec Pro"/>
                <a:cs typeface="Codec Pro"/>
                <a:sym typeface="Codec Pro"/>
              </a:rPr>
              <a:t>Indigenous agriculture teaches us that caring for the land means caring for each other, future generations, and the environment. By learning from Indigenous knowledge and sustainable practices, we can build healthier communities and a more respectful relationship with the Earth</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1444978" cy="812800"/>
          </a:xfrm>
        </p:grpSpPr>
        <p:sp>
          <p:nvSpPr>
            <p:cNvPr id="3" name="Freeform 3"/>
            <p:cNvSpPr/>
            <p:nvPr/>
          </p:nvSpPr>
          <p:spPr>
            <a:xfrm>
              <a:off x="0" y="0"/>
              <a:ext cx="1444978" cy="812800"/>
            </a:xfrm>
            <a:custGeom>
              <a:avLst/>
              <a:gdLst/>
              <a:ahLst/>
              <a:cxnLst/>
              <a:rect l="l" t="t" r="r" b="b"/>
              <a:pathLst>
                <a:path w="1444978" h="812800">
                  <a:moveTo>
                    <a:pt x="0" y="0"/>
                  </a:moveTo>
                  <a:lnTo>
                    <a:pt x="1444978" y="0"/>
                  </a:lnTo>
                  <a:lnTo>
                    <a:pt x="1444978" y="812800"/>
                  </a:lnTo>
                  <a:lnTo>
                    <a:pt x="0" y="812800"/>
                  </a:lnTo>
                  <a:close/>
                </a:path>
              </a:pathLst>
            </a:custGeom>
            <a:blipFill>
              <a:blip r:embed="rId2"/>
              <a:stretch>
                <a:fillRect t="-9259" b="-9259"/>
              </a:stretch>
            </a:blipFill>
          </p:spPr>
          <p:txBody>
            <a:bodyPr/>
            <a:lstStyle/>
            <a:p>
              <a:pPr defTabSz="609630"/>
              <a:endParaRPr lang="en-CA" sz="1200">
                <a:solidFill>
                  <a:prstClr val="black"/>
                </a:solidFill>
                <a:latin typeface="Calibri"/>
              </a:endParaRPr>
            </a:p>
          </p:txBody>
        </p:sp>
      </p:grpSp>
      <p:sp>
        <p:nvSpPr>
          <p:cNvPr id="4" name="Freeform 4"/>
          <p:cNvSpPr/>
          <p:nvPr/>
        </p:nvSpPr>
        <p:spPr>
          <a:xfrm>
            <a:off x="2534440" y="3841662"/>
            <a:ext cx="6653189" cy="1083777"/>
          </a:xfrm>
          <a:custGeom>
            <a:avLst/>
            <a:gdLst/>
            <a:ahLst/>
            <a:cxnLst/>
            <a:rect l="l" t="t" r="r" b="b"/>
            <a:pathLst>
              <a:path w="9979783" h="1625666">
                <a:moveTo>
                  <a:pt x="0" y="0"/>
                </a:moveTo>
                <a:lnTo>
                  <a:pt x="9979783" y="0"/>
                </a:lnTo>
                <a:lnTo>
                  <a:pt x="9979783" y="1625666"/>
                </a:lnTo>
                <a:lnTo>
                  <a:pt x="0" y="1625666"/>
                </a:lnTo>
                <a:lnTo>
                  <a:pt x="0" y="0"/>
                </a:lnTo>
                <a:close/>
              </a:path>
            </a:pathLst>
          </a:custGeom>
          <a:blipFill>
            <a:blip r:embed="rId3"/>
            <a:stretch>
              <a:fillRect/>
            </a:stretch>
          </a:blipFill>
        </p:spPr>
        <p:txBody>
          <a:bodyPr/>
          <a:lstStyle/>
          <a:p>
            <a:pPr defTabSz="609630"/>
            <a:endParaRPr lang="en-CA" sz="1200">
              <a:solidFill>
                <a:prstClr val="black"/>
              </a:solidFill>
              <a:latin typeface="Calibri"/>
            </a:endParaRPr>
          </a:p>
        </p:txBody>
      </p:sp>
      <p:grpSp>
        <p:nvGrpSpPr>
          <p:cNvPr id="5" name="Group 5"/>
          <p:cNvGrpSpPr/>
          <p:nvPr/>
        </p:nvGrpSpPr>
        <p:grpSpPr>
          <a:xfrm rot="-5400000">
            <a:off x="8135065" y="3315678"/>
            <a:ext cx="684711" cy="4049349"/>
            <a:chOff x="0" y="0"/>
            <a:chExt cx="270503" cy="1599743"/>
          </a:xfrm>
        </p:grpSpPr>
        <p:sp>
          <p:nvSpPr>
            <p:cNvPr id="6" name="Freeform 6"/>
            <p:cNvSpPr/>
            <p:nvPr/>
          </p:nvSpPr>
          <p:spPr>
            <a:xfrm>
              <a:off x="0" y="0"/>
              <a:ext cx="270503" cy="1599743"/>
            </a:xfrm>
            <a:custGeom>
              <a:avLst/>
              <a:gdLst/>
              <a:ahLst/>
              <a:cxnLst/>
              <a:rect l="l" t="t" r="r" b="b"/>
              <a:pathLst>
                <a:path w="270503" h="1599743">
                  <a:moveTo>
                    <a:pt x="0" y="0"/>
                  </a:moveTo>
                  <a:lnTo>
                    <a:pt x="270503" y="0"/>
                  </a:lnTo>
                  <a:lnTo>
                    <a:pt x="270503" y="1599743"/>
                  </a:lnTo>
                  <a:lnTo>
                    <a:pt x="0" y="1599743"/>
                  </a:lnTo>
                  <a:close/>
                </a:path>
              </a:pathLst>
            </a:custGeom>
            <a:solidFill>
              <a:srgbClr val="8CC342">
                <a:alpha val="67843"/>
              </a:srgbClr>
            </a:solidFill>
          </p:spPr>
          <p:txBody>
            <a:bodyPr/>
            <a:lstStyle/>
            <a:p>
              <a:pPr defTabSz="609630"/>
              <a:endParaRPr lang="en-CA" sz="1200">
                <a:solidFill>
                  <a:prstClr val="black"/>
                </a:solidFill>
                <a:latin typeface="Calibri"/>
              </a:endParaRPr>
            </a:p>
          </p:txBody>
        </p:sp>
        <p:sp>
          <p:nvSpPr>
            <p:cNvPr id="7" name="TextBox 7"/>
            <p:cNvSpPr txBox="1"/>
            <p:nvPr/>
          </p:nvSpPr>
          <p:spPr>
            <a:xfrm>
              <a:off x="0" y="-85725"/>
              <a:ext cx="270503" cy="1685468"/>
            </a:xfrm>
            <a:prstGeom prst="rect">
              <a:avLst/>
            </a:prstGeom>
          </p:spPr>
          <p:txBody>
            <a:bodyPr lIns="33867" tIns="33867" rIns="33867" bIns="33867" rtlCol="0" anchor="ctr"/>
            <a:lstStyle/>
            <a:p>
              <a:pPr algn="ctr" defTabSz="609630">
                <a:lnSpc>
                  <a:spcPts val="1887"/>
                </a:lnSpc>
              </a:pPr>
              <a:endParaRPr sz="1200">
                <a:solidFill>
                  <a:prstClr val="black"/>
                </a:solidFill>
                <a:latin typeface="Calibri"/>
              </a:endParaRPr>
            </a:p>
          </p:txBody>
        </p:sp>
      </p:grpSp>
      <p:grpSp>
        <p:nvGrpSpPr>
          <p:cNvPr id="8" name="Group 8"/>
          <p:cNvGrpSpPr/>
          <p:nvPr/>
        </p:nvGrpSpPr>
        <p:grpSpPr>
          <a:xfrm rot="-5400000">
            <a:off x="2832678" y="3168824"/>
            <a:ext cx="684711" cy="4343057"/>
            <a:chOff x="0" y="0"/>
            <a:chExt cx="270503" cy="1715776"/>
          </a:xfrm>
        </p:grpSpPr>
        <p:sp>
          <p:nvSpPr>
            <p:cNvPr id="9" name="Freeform 9"/>
            <p:cNvSpPr/>
            <p:nvPr/>
          </p:nvSpPr>
          <p:spPr>
            <a:xfrm>
              <a:off x="0" y="0"/>
              <a:ext cx="270503" cy="1715776"/>
            </a:xfrm>
            <a:custGeom>
              <a:avLst/>
              <a:gdLst/>
              <a:ahLst/>
              <a:cxnLst/>
              <a:rect l="l" t="t" r="r" b="b"/>
              <a:pathLst>
                <a:path w="270503" h="1715776">
                  <a:moveTo>
                    <a:pt x="0" y="0"/>
                  </a:moveTo>
                  <a:lnTo>
                    <a:pt x="270503" y="0"/>
                  </a:lnTo>
                  <a:lnTo>
                    <a:pt x="270503" y="1715776"/>
                  </a:lnTo>
                  <a:lnTo>
                    <a:pt x="0" y="1715776"/>
                  </a:lnTo>
                  <a:close/>
                </a:path>
              </a:pathLst>
            </a:custGeom>
            <a:solidFill>
              <a:srgbClr val="8CC342">
                <a:alpha val="67843"/>
              </a:srgbClr>
            </a:solidFill>
          </p:spPr>
          <p:txBody>
            <a:bodyPr/>
            <a:lstStyle/>
            <a:p>
              <a:pPr defTabSz="609630"/>
              <a:endParaRPr lang="en-CA" sz="1200">
                <a:solidFill>
                  <a:prstClr val="black"/>
                </a:solidFill>
                <a:latin typeface="Calibri"/>
              </a:endParaRPr>
            </a:p>
          </p:txBody>
        </p:sp>
        <p:sp>
          <p:nvSpPr>
            <p:cNvPr id="10" name="TextBox 10"/>
            <p:cNvSpPr txBox="1"/>
            <p:nvPr/>
          </p:nvSpPr>
          <p:spPr>
            <a:xfrm>
              <a:off x="0" y="-85725"/>
              <a:ext cx="270503" cy="1801501"/>
            </a:xfrm>
            <a:prstGeom prst="rect">
              <a:avLst/>
            </a:prstGeom>
          </p:spPr>
          <p:txBody>
            <a:bodyPr lIns="33867" tIns="33867" rIns="33867" bIns="33867" rtlCol="0" anchor="ctr"/>
            <a:lstStyle/>
            <a:p>
              <a:pPr algn="ctr" defTabSz="609630">
                <a:lnSpc>
                  <a:spcPts val="1887"/>
                </a:lnSpc>
              </a:pPr>
              <a:endParaRPr sz="1200">
                <a:solidFill>
                  <a:prstClr val="black"/>
                </a:solidFill>
                <a:latin typeface="Calibri"/>
              </a:endParaRPr>
            </a:p>
          </p:txBody>
        </p:sp>
      </p:grpSp>
      <p:sp>
        <p:nvSpPr>
          <p:cNvPr id="11" name="TextBox 11"/>
          <p:cNvSpPr txBox="1"/>
          <p:nvPr/>
        </p:nvSpPr>
        <p:spPr>
          <a:xfrm>
            <a:off x="1344239" y="884007"/>
            <a:ext cx="8986287" cy="2000291"/>
          </a:xfrm>
          <a:prstGeom prst="rect">
            <a:avLst/>
          </a:prstGeom>
        </p:spPr>
        <p:txBody>
          <a:bodyPr lIns="0" tIns="0" rIns="0" bIns="0" rtlCol="0" anchor="t">
            <a:spAutoFit/>
          </a:bodyPr>
          <a:lstStyle/>
          <a:p>
            <a:pPr algn="ctr" defTabSz="609630">
              <a:lnSpc>
                <a:spcPts val="17057"/>
              </a:lnSpc>
            </a:pPr>
            <a:r>
              <a:rPr lang="en-US" sz="12183" b="1">
                <a:solidFill>
                  <a:srgbClr val="FFFFFF"/>
                </a:solidFill>
                <a:latin typeface="Codec Pro Ultra-Bold"/>
                <a:ea typeface="Codec Pro Ultra-Bold"/>
                <a:cs typeface="Codec Pro Ultra-Bold"/>
                <a:sym typeface="Codec Pro Ultra-Bold"/>
              </a:rPr>
              <a:t>Thank You</a:t>
            </a:r>
          </a:p>
        </p:txBody>
      </p:sp>
      <p:sp>
        <p:nvSpPr>
          <p:cNvPr id="12" name="TextBox 12"/>
          <p:cNvSpPr txBox="1"/>
          <p:nvPr/>
        </p:nvSpPr>
        <p:spPr>
          <a:xfrm>
            <a:off x="6624316" y="5081250"/>
            <a:ext cx="3706211" cy="385939"/>
          </a:xfrm>
          <a:prstGeom prst="rect">
            <a:avLst/>
          </a:prstGeom>
        </p:spPr>
        <p:txBody>
          <a:bodyPr lIns="0" tIns="0" rIns="0" bIns="0" rtlCol="0" anchor="t">
            <a:spAutoFit/>
          </a:bodyPr>
          <a:lstStyle/>
          <a:p>
            <a:pPr algn="r" defTabSz="609630">
              <a:lnSpc>
                <a:spcPts val="3287"/>
              </a:lnSpc>
            </a:pPr>
            <a:r>
              <a:rPr lang="en-US" sz="2348" b="1" spc="-145">
                <a:solidFill>
                  <a:srgbClr val="FFFFFF"/>
                </a:solidFill>
                <a:latin typeface="Codec Pro Ultra-Bold"/>
                <a:ea typeface="Codec Pro Ultra-Bold"/>
                <a:cs typeface="Codec Pro Ultra-Bold"/>
                <a:sym typeface="Codec Pro Ultra-Bold"/>
              </a:rPr>
              <a:t>WWW.FIRSTNATIONSAG.CA</a:t>
            </a:r>
          </a:p>
        </p:txBody>
      </p:sp>
      <p:sp>
        <p:nvSpPr>
          <p:cNvPr id="13" name="TextBox 13"/>
          <p:cNvSpPr txBox="1"/>
          <p:nvPr/>
        </p:nvSpPr>
        <p:spPr>
          <a:xfrm>
            <a:off x="1052935" y="5081250"/>
            <a:ext cx="4293627" cy="385939"/>
          </a:xfrm>
          <a:prstGeom prst="rect">
            <a:avLst/>
          </a:prstGeom>
        </p:spPr>
        <p:txBody>
          <a:bodyPr lIns="0" tIns="0" rIns="0" bIns="0" rtlCol="0" anchor="t">
            <a:spAutoFit/>
          </a:bodyPr>
          <a:lstStyle/>
          <a:p>
            <a:pPr defTabSz="609630">
              <a:lnSpc>
                <a:spcPts val="3287"/>
              </a:lnSpc>
            </a:pPr>
            <a:r>
              <a:rPr lang="en-US" sz="2348" b="1" spc="-145">
                <a:solidFill>
                  <a:srgbClr val="FFFFFF"/>
                </a:solidFill>
                <a:latin typeface="Codec Pro Ultra-Bold"/>
                <a:ea typeface="Codec Pro Ultra-Bold"/>
                <a:cs typeface="Codec Pro Ultra-Bold"/>
                <a:sym typeface="Codec Pro Ultra-Bold"/>
              </a:rPr>
              <a:t>JOBRIEN@FIRSTNATIONSAG.CA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76072-7091-6DC0-C473-E68A182713D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4EEDFE5-4AB7-0467-50D1-3684AB43FD3A}"/>
              </a:ext>
            </a:extLst>
          </p:cNvPr>
          <p:cNvSpPr txBox="1"/>
          <p:nvPr/>
        </p:nvSpPr>
        <p:spPr>
          <a:xfrm>
            <a:off x="735451" y="287330"/>
            <a:ext cx="5779523" cy="1292662"/>
          </a:xfrm>
          <a:prstGeom prst="rect">
            <a:avLst/>
          </a:prstGeom>
          <a:noFill/>
        </p:spPr>
        <p:txBody>
          <a:bodyPr wrap="square">
            <a:spAutoFit/>
          </a:bodyPr>
          <a:lstStyle/>
          <a:p>
            <a:pPr marL="0" indent="0">
              <a:buNone/>
            </a:pPr>
            <a:r>
              <a:rPr lang="en-CA" sz="6000" b="1" dirty="0"/>
              <a:t>Partnering…</a:t>
            </a:r>
          </a:p>
          <a:p>
            <a:pPr marL="0" indent="0">
              <a:buNone/>
            </a:pPr>
            <a:endParaRPr lang="en-CA" dirty="0"/>
          </a:p>
        </p:txBody>
      </p:sp>
      <p:pic>
        <p:nvPicPr>
          <p:cNvPr id="9" name="Picture 8">
            <a:extLst>
              <a:ext uri="{FF2B5EF4-FFF2-40B4-BE49-F238E27FC236}">
                <a16:creationId xmlns:a16="http://schemas.microsoft.com/office/drawing/2014/main" id="{E36C2F01-5CA2-C2EC-EB79-460822BBC2AC}"/>
              </a:ext>
            </a:extLst>
          </p:cNvPr>
          <p:cNvPicPr>
            <a:picLocks noChangeAspect="1"/>
          </p:cNvPicPr>
          <p:nvPr/>
        </p:nvPicPr>
        <p:blipFill>
          <a:blip r:embed="rId2"/>
          <a:stretch>
            <a:fillRect/>
          </a:stretch>
        </p:blipFill>
        <p:spPr>
          <a:xfrm>
            <a:off x="647754" y="1429602"/>
            <a:ext cx="4435224" cy="2522439"/>
          </a:xfrm>
          <a:prstGeom prst="rect">
            <a:avLst/>
          </a:prstGeom>
        </p:spPr>
      </p:pic>
      <p:pic>
        <p:nvPicPr>
          <p:cNvPr id="11" name="Picture 10">
            <a:extLst>
              <a:ext uri="{FF2B5EF4-FFF2-40B4-BE49-F238E27FC236}">
                <a16:creationId xmlns:a16="http://schemas.microsoft.com/office/drawing/2014/main" id="{56F01FA6-4948-5FF0-92F4-6953404E63BD}"/>
              </a:ext>
            </a:extLst>
          </p:cNvPr>
          <p:cNvPicPr>
            <a:picLocks noChangeAspect="1"/>
          </p:cNvPicPr>
          <p:nvPr/>
        </p:nvPicPr>
        <p:blipFill>
          <a:blip r:embed="rId3"/>
          <a:stretch>
            <a:fillRect/>
          </a:stretch>
        </p:blipFill>
        <p:spPr>
          <a:xfrm>
            <a:off x="5539692" y="3232581"/>
            <a:ext cx="3215919" cy="1928027"/>
          </a:xfrm>
          <a:prstGeom prst="rect">
            <a:avLst/>
          </a:prstGeom>
        </p:spPr>
      </p:pic>
      <p:pic>
        <p:nvPicPr>
          <p:cNvPr id="13" name="Picture 12">
            <a:extLst>
              <a:ext uri="{FF2B5EF4-FFF2-40B4-BE49-F238E27FC236}">
                <a16:creationId xmlns:a16="http://schemas.microsoft.com/office/drawing/2014/main" id="{0D8721B2-29BC-E692-6112-68B4D1DAA212}"/>
              </a:ext>
            </a:extLst>
          </p:cNvPr>
          <p:cNvPicPr>
            <a:picLocks noChangeAspect="1"/>
          </p:cNvPicPr>
          <p:nvPr/>
        </p:nvPicPr>
        <p:blipFill>
          <a:blip r:embed="rId4"/>
          <a:stretch>
            <a:fillRect/>
          </a:stretch>
        </p:blipFill>
        <p:spPr>
          <a:xfrm>
            <a:off x="6514974" y="387358"/>
            <a:ext cx="4206605" cy="2385267"/>
          </a:xfrm>
          <a:prstGeom prst="rect">
            <a:avLst/>
          </a:prstGeom>
        </p:spPr>
      </p:pic>
      <p:pic>
        <p:nvPicPr>
          <p:cNvPr id="15" name="Picture 14">
            <a:extLst>
              <a:ext uri="{FF2B5EF4-FFF2-40B4-BE49-F238E27FC236}">
                <a16:creationId xmlns:a16="http://schemas.microsoft.com/office/drawing/2014/main" id="{25D03495-EC81-FC3D-7306-C8E4E8107DC9}"/>
              </a:ext>
            </a:extLst>
          </p:cNvPr>
          <p:cNvPicPr>
            <a:picLocks noChangeAspect="1"/>
          </p:cNvPicPr>
          <p:nvPr/>
        </p:nvPicPr>
        <p:blipFill>
          <a:blip r:embed="rId5"/>
          <a:stretch>
            <a:fillRect/>
          </a:stretch>
        </p:blipFill>
        <p:spPr>
          <a:xfrm>
            <a:off x="885632" y="4097717"/>
            <a:ext cx="3610950" cy="1533141"/>
          </a:xfrm>
          <a:prstGeom prst="rect">
            <a:avLst/>
          </a:prstGeom>
        </p:spPr>
      </p:pic>
      <p:pic>
        <p:nvPicPr>
          <p:cNvPr id="17" name="Picture 16">
            <a:extLst>
              <a:ext uri="{FF2B5EF4-FFF2-40B4-BE49-F238E27FC236}">
                <a16:creationId xmlns:a16="http://schemas.microsoft.com/office/drawing/2014/main" id="{0C9534FE-805E-CC1B-6550-EFCBAC3356A2}"/>
              </a:ext>
            </a:extLst>
          </p:cNvPr>
          <p:cNvPicPr>
            <a:picLocks noChangeAspect="1"/>
          </p:cNvPicPr>
          <p:nvPr/>
        </p:nvPicPr>
        <p:blipFill>
          <a:blip r:embed="rId6"/>
          <a:stretch>
            <a:fillRect/>
          </a:stretch>
        </p:blipFill>
        <p:spPr>
          <a:xfrm>
            <a:off x="9416721" y="3034102"/>
            <a:ext cx="2438287" cy="2127230"/>
          </a:xfrm>
          <a:prstGeom prst="rect">
            <a:avLst/>
          </a:prstGeom>
        </p:spPr>
      </p:pic>
    </p:spTree>
    <p:extLst>
      <p:ext uri="{BB962C8B-B14F-4D97-AF65-F5344CB8AC3E}">
        <p14:creationId xmlns:p14="http://schemas.microsoft.com/office/powerpoint/2010/main" val="3973351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27253-8B14-5CF3-27B0-4E0D94EE2B7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27A2EC0-F792-B253-2DC6-101FF7E8B04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
                    </a14:imgEffect>
                  </a14:imgLayer>
                </a14:imgProps>
              </a:ext>
              <a:ext uri="{28A0092B-C50C-407E-A947-70E740481C1C}">
                <a14:useLocalDpi xmlns:a14="http://schemas.microsoft.com/office/drawing/2010/main" val="0"/>
              </a:ext>
            </a:extLst>
          </a:blip>
          <a:srcRect t="17901" b="34557"/>
          <a:stretch/>
        </p:blipFill>
        <p:spPr>
          <a:xfrm>
            <a:off x="-1" y="0"/>
            <a:ext cx="12192000" cy="5796378"/>
          </a:xfrm>
          <a:prstGeom prst="rect">
            <a:avLst/>
          </a:prstGeom>
        </p:spPr>
      </p:pic>
      <p:sp>
        <p:nvSpPr>
          <p:cNvPr id="3" name="Content Placeholder 2">
            <a:extLst>
              <a:ext uri="{FF2B5EF4-FFF2-40B4-BE49-F238E27FC236}">
                <a16:creationId xmlns:a16="http://schemas.microsoft.com/office/drawing/2014/main" id="{C9DC81A0-67D3-DE77-EA72-5C540D9B0B48}"/>
              </a:ext>
            </a:extLst>
          </p:cNvPr>
          <p:cNvSpPr>
            <a:spLocks noGrp="1"/>
          </p:cNvSpPr>
          <p:nvPr>
            <p:ph idx="1"/>
          </p:nvPr>
        </p:nvSpPr>
        <p:spPr>
          <a:xfrm>
            <a:off x="1911096" y="2327148"/>
            <a:ext cx="7982712" cy="2203704"/>
          </a:xfrm>
          <a:solidFill>
            <a:schemeClr val="accent3">
              <a:lumMod val="20000"/>
              <a:lumOff val="80000"/>
              <a:alpha val="55000"/>
            </a:schemeClr>
          </a:solidFill>
        </p:spPr>
        <p:txBody>
          <a:bodyPr>
            <a:normAutofit fontScale="70000" lnSpcReduction="20000"/>
          </a:bodyPr>
          <a:lstStyle/>
          <a:p>
            <a:pPr marL="0" lvl="0" indent="0" algn="ctr">
              <a:buNone/>
            </a:pPr>
            <a:endParaRPr lang="en-US" sz="7300" b="1" dirty="0">
              <a:latin typeface="Candara" panose="020E0502030303020204" pitchFamily="34" charset="0"/>
            </a:endParaRPr>
          </a:p>
          <a:p>
            <a:pPr marL="0" lvl="0" indent="0" algn="ctr">
              <a:buNone/>
            </a:pPr>
            <a:r>
              <a:rPr lang="en-US" sz="12600" b="1" dirty="0">
                <a:latin typeface="Candara" panose="020E0502030303020204" pitchFamily="34" charset="0"/>
              </a:rPr>
              <a:t>Questions ?</a:t>
            </a:r>
            <a:endParaRPr lang="en-US" sz="12600" dirty="0">
              <a:latin typeface="Candara" panose="020E0502030303020204" pitchFamily="34" charset="0"/>
            </a:endParaRPr>
          </a:p>
          <a:p>
            <a:pPr marL="0" lvl="0" indent="0" algn="ctr">
              <a:buNone/>
            </a:pPr>
            <a:r>
              <a:rPr lang="en-US" sz="3200" dirty="0">
                <a:latin typeface="Candara" panose="020E0502030303020204" pitchFamily="34" charset="0"/>
              </a:rPr>
              <a:t> </a:t>
            </a:r>
          </a:p>
          <a:p>
            <a:endParaRPr lang="en-CA" dirty="0"/>
          </a:p>
        </p:txBody>
      </p:sp>
    </p:spTree>
    <p:extLst>
      <p:ext uri="{BB962C8B-B14F-4D97-AF65-F5344CB8AC3E}">
        <p14:creationId xmlns:p14="http://schemas.microsoft.com/office/powerpoint/2010/main" val="1059010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F7B29-9648-AF99-9744-DB26811DA0F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C3724F6-A704-6DAF-A5F1-8B239882306B}"/>
              </a:ext>
            </a:extLst>
          </p:cNvPr>
          <p:cNvSpPr txBox="1"/>
          <p:nvPr/>
        </p:nvSpPr>
        <p:spPr>
          <a:xfrm>
            <a:off x="190064" y="917118"/>
            <a:ext cx="11811871" cy="5096780"/>
          </a:xfrm>
          <a:prstGeom prst="rect">
            <a:avLst/>
          </a:prstGeom>
          <a:noFill/>
        </p:spPr>
        <p:txBody>
          <a:bodyPr wrap="square">
            <a:spAutoFit/>
          </a:bodyPr>
          <a:lstStyle/>
          <a:p>
            <a:pPr marL="285750" indent="-228600">
              <a:lnSpc>
                <a:spcPct val="90000"/>
              </a:lnSpc>
              <a:spcAft>
                <a:spcPts val="600"/>
              </a:spcAft>
              <a:buFont typeface="Arial" panose="020B0604020202020204" pitchFamily="34" charset="0"/>
              <a:buChar char="•"/>
            </a:pPr>
            <a:r>
              <a:rPr lang="en-US" sz="3600" dirty="0"/>
              <a:t>Indigenous Financial Institution (IFI)</a:t>
            </a:r>
          </a:p>
          <a:p>
            <a:pPr marL="285750" indent="-228600">
              <a:lnSpc>
                <a:spcPct val="90000"/>
              </a:lnSpc>
              <a:spcAft>
                <a:spcPts val="600"/>
              </a:spcAft>
              <a:buFont typeface="Arial" panose="020B0604020202020204" pitchFamily="34" charset="0"/>
              <a:buChar char="•"/>
            </a:pPr>
            <a:r>
              <a:rPr lang="en-US" sz="3600" dirty="0"/>
              <a:t>Not for Profit Organization Formed</a:t>
            </a:r>
          </a:p>
          <a:p>
            <a:pPr marL="57150">
              <a:lnSpc>
                <a:spcPct val="90000"/>
              </a:lnSpc>
              <a:spcAft>
                <a:spcPts val="600"/>
              </a:spcAft>
            </a:pPr>
            <a:r>
              <a:rPr lang="en-US" sz="3600" dirty="0"/>
              <a:t>  in 1984</a:t>
            </a:r>
          </a:p>
          <a:p>
            <a:pPr marL="285750" indent="-228600">
              <a:lnSpc>
                <a:spcPct val="90000"/>
              </a:lnSpc>
              <a:spcAft>
                <a:spcPts val="600"/>
              </a:spcAft>
              <a:buFont typeface="Arial" panose="020B0604020202020204" pitchFamily="34" charset="0"/>
              <a:buChar char="•"/>
            </a:pPr>
            <a:r>
              <a:rPr lang="en-US" sz="3600" dirty="0"/>
              <a:t>Offices Located in Tyendinaga </a:t>
            </a:r>
            <a:br>
              <a:rPr lang="en-US" sz="3600" dirty="0"/>
            </a:br>
            <a:r>
              <a:rPr lang="en-US" sz="3600" dirty="0"/>
              <a:t>Mohawk Territory, Stirling, and London, ON</a:t>
            </a:r>
          </a:p>
          <a:p>
            <a:pPr marL="285750" indent="-228600">
              <a:lnSpc>
                <a:spcPct val="90000"/>
              </a:lnSpc>
              <a:spcAft>
                <a:spcPts val="600"/>
              </a:spcAft>
              <a:buFont typeface="Arial" panose="020B0604020202020204" pitchFamily="34" charset="0"/>
              <a:buChar char="•"/>
            </a:pPr>
            <a:r>
              <a:rPr lang="en-US" sz="3600" dirty="0"/>
              <a:t>We Offer Farm Financing, Agricultural Extension and Business Advisory Services</a:t>
            </a:r>
          </a:p>
          <a:p>
            <a:pPr marL="285750" indent="-228600">
              <a:lnSpc>
                <a:spcPct val="90000"/>
              </a:lnSpc>
              <a:spcAft>
                <a:spcPts val="600"/>
              </a:spcAft>
              <a:buFont typeface="Arial" panose="020B0604020202020204" pitchFamily="34" charset="0"/>
              <a:buChar char="•"/>
            </a:pPr>
            <a:r>
              <a:rPr lang="en-US" sz="3600" dirty="0"/>
              <a:t>Financing for First Nations Membership Across Ontario</a:t>
            </a:r>
          </a:p>
          <a:p>
            <a:pPr marL="285750" indent="-228600">
              <a:lnSpc>
                <a:spcPct val="90000"/>
              </a:lnSpc>
              <a:spcAft>
                <a:spcPts val="600"/>
              </a:spcAft>
              <a:buFont typeface="Arial" panose="020B0604020202020204" pitchFamily="34" charset="0"/>
              <a:buChar char="•"/>
            </a:pPr>
            <a:endParaRPr lang="en-US" sz="4000" dirty="0"/>
          </a:p>
        </p:txBody>
      </p:sp>
      <p:sp>
        <p:nvSpPr>
          <p:cNvPr id="2" name="TextBox 1">
            <a:extLst>
              <a:ext uri="{FF2B5EF4-FFF2-40B4-BE49-F238E27FC236}">
                <a16:creationId xmlns:a16="http://schemas.microsoft.com/office/drawing/2014/main" id="{BA680A0E-3274-2C7A-D199-4B43A5D25124}"/>
              </a:ext>
            </a:extLst>
          </p:cNvPr>
          <p:cNvSpPr txBox="1"/>
          <p:nvPr/>
        </p:nvSpPr>
        <p:spPr>
          <a:xfrm>
            <a:off x="4051005" y="86121"/>
            <a:ext cx="5730949" cy="830997"/>
          </a:xfrm>
          <a:prstGeom prst="rect">
            <a:avLst/>
          </a:prstGeom>
          <a:noFill/>
        </p:spPr>
        <p:txBody>
          <a:bodyPr wrap="square" rtlCol="0">
            <a:spAutoFit/>
          </a:bodyPr>
          <a:lstStyle/>
          <a:p>
            <a:r>
              <a:rPr lang="en-CA" sz="4800" b="1" dirty="0"/>
              <a:t>Who we are</a:t>
            </a:r>
          </a:p>
        </p:txBody>
      </p:sp>
      <p:pic>
        <p:nvPicPr>
          <p:cNvPr id="3" name="Picture 2" descr="A logo for a company&#10;&#10;Description automatically generated">
            <a:extLst>
              <a:ext uri="{FF2B5EF4-FFF2-40B4-BE49-F238E27FC236}">
                <a16:creationId xmlns:a16="http://schemas.microsoft.com/office/drawing/2014/main" id="{3623750F-3D3B-DADE-8FFD-AD10DF35A0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1040" y="86121"/>
            <a:ext cx="5140960" cy="2704145"/>
          </a:xfrm>
          <a:prstGeom prst="rect">
            <a:avLst/>
          </a:prstGeom>
        </p:spPr>
      </p:pic>
    </p:spTree>
    <p:extLst>
      <p:ext uri="{BB962C8B-B14F-4D97-AF65-F5344CB8AC3E}">
        <p14:creationId xmlns:p14="http://schemas.microsoft.com/office/powerpoint/2010/main" val="1684555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DFEBB-E279-85AD-1881-8C8B530812A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7DBC11A-6238-8FB2-F98E-1C875525B0AF}"/>
              </a:ext>
            </a:extLst>
          </p:cNvPr>
          <p:cNvSpPr txBox="1"/>
          <p:nvPr/>
        </p:nvSpPr>
        <p:spPr>
          <a:xfrm>
            <a:off x="5289755" y="1499414"/>
            <a:ext cx="6761349" cy="2123658"/>
          </a:xfrm>
          <a:prstGeom prst="rect">
            <a:avLst/>
          </a:prstGeom>
          <a:noFill/>
        </p:spPr>
        <p:txBody>
          <a:bodyPr wrap="square">
            <a:spAutoFit/>
          </a:bodyPr>
          <a:lstStyle/>
          <a:p>
            <a:pPr marL="742950" indent="-742950">
              <a:buFont typeface="+mj-lt"/>
              <a:buAutoNum type="arabicPeriod"/>
            </a:pPr>
            <a:r>
              <a:rPr lang="en-US" sz="4400" dirty="0">
                <a:latin typeface="+mn-lt"/>
              </a:rPr>
              <a:t>Food Security Initiative</a:t>
            </a:r>
          </a:p>
          <a:p>
            <a:pPr marL="742950" indent="-742950">
              <a:buFont typeface="+mj-lt"/>
              <a:buAutoNum type="arabicPeriod"/>
            </a:pPr>
            <a:r>
              <a:rPr lang="en-US" sz="4400" dirty="0">
                <a:latin typeface="+mn-lt"/>
              </a:rPr>
              <a:t>Seven Generations Program</a:t>
            </a:r>
          </a:p>
        </p:txBody>
      </p:sp>
      <p:pic>
        <p:nvPicPr>
          <p:cNvPr id="2" name="Picture 1" descr="A logo for a company&#10;&#10;Description automatically generated">
            <a:extLst>
              <a:ext uri="{FF2B5EF4-FFF2-40B4-BE49-F238E27FC236}">
                <a16:creationId xmlns:a16="http://schemas.microsoft.com/office/drawing/2014/main" id="{66C468DB-6017-DE91-7F9B-EDEDA2C4A1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896" y="1091380"/>
            <a:ext cx="5320114" cy="2798380"/>
          </a:xfrm>
          <a:prstGeom prst="rect">
            <a:avLst/>
          </a:prstGeom>
        </p:spPr>
      </p:pic>
    </p:spTree>
    <p:extLst>
      <p:ext uri="{BB962C8B-B14F-4D97-AF65-F5344CB8AC3E}">
        <p14:creationId xmlns:p14="http://schemas.microsoft.com/office/powerpoint/2010/main" val="1776186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888B5-8705-1E89-8D43-5E0B56A27F67}"/>
            </a:ext>
          </a:extLst>
        </p:cNvPr>
        <p:cNvGrpSpPr/>
        <p:nvPr/>
      </p:nvGrpSpPr>
      <p:grpSpPr>
        <a:xfrm>
          <a:off x="0" y="0"/>
          <a:ext cx="0" cy="0"/>
          <a:chOff x="0" y="0"/>
          <a:chExt cx="0" cy="0"/>
        </a:xfrm>
      </p:grpSpPr>
      <p:pic>
        <p:nvPicPr>
          <p:cNvPr id="2" name="Picture 1" descr="A logo for a company&#10;&#10;Description automatically generated">
            <a:extLst>
              <a:ext uri="{FF2B5EF4-FFF2-40B4-BE49-F238E27FC236}">
                <a16:creationId xmlns:a16="http://schemas.microsoft.com/office/drawing/2014/main" id="{56D2C127-ADA7-B6AE-F41D-B083D0D5B9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367" y="666328"/>
            <a:ext cx="5984515" cy="3147855"/>
          </a:xfrm>
          <a:prstGeom prst="rect">
            <a:avLst/>
          </a:prstGeom>
        </p:spPr>
      </p:pic>
      <p:pic>
        <p:nvPicPr>
          <p:cNvPr id="1028" name="Picture 4">
            <a:extLst>
              <a:ext uri="{FF2B5EF4-FFF2-40B4-BE49-F238E27FC236}">
                <a16:creationId xmlns:a16="http://schemas.microsoft.com/office/drawing/2014/main" id="{EC84E36A-CD87-EFBD-AC82-ECAFBE3D2E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800" y="303107"/>
            <a:ext cx="5029200" cy="5029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FBEE71E-B4CF-7D74-087E-A5B6B9A19B8B}"/>
              </a:ext>
            </a:extLst>
          </p:cNvPr>
          <p:cNvSpPr txBox="1"/>
          <p:nvPr/>
        </p:nvSpPr>
        <p:spPr>
          <a:xfrm>
            <a:off x="358570" y="4080927"/>
            <a:ext cx="5805163" cy="954107"/>
          </a:xfrm>
          <a:prstGeom prst="rect">
            <a:avLst/>
          </a:prstGeom>
          <a:noFill/>
        </p:spPr>
        <p:txBody>
          <a:bodyPr wrap="square" rtlCol="0" anchor="ctr">
            <a:spAutoFit/>
          </a:bodyPr>
          <a:lstStyle/>
          <a:p>
            <a:pPr algn="ctr"/>
            <a:r>
              <a:rPr lang="en-CA" sz="2800" dirty="0">
                <a:solidFill>
                  <a:schemeClr val="tx1">
                    <a:lumMod val="50000"/>
                    <a:lumOff val="50000"/>
                  </a:schemeClr>
                </a:solidFill>
              </a:rPr>
              <a:t>Annette Peltier-Flamand</a:t>
            </a:r>
            <a:br>
              <a:rPr lang="en-CA" sz="2800" dirty="0">
                <a:solidFill>
                  <a:schemeClr val="tx1">
                    <a:lumMod val="50000"/>
                    <a:lumOff val="50000"/>
                  </a:schemeClr>
                </a:solidFill>
              </a:rPr>
            </a:br>
            <a:r>
              <a:rPr lang="en-CA" sz="2800" i="1" dirty="0">
                <a:solidFill>
                  <a:schemeClr val="tx1">
                    <a:lumMod val="50000"/>
                    <a:lumOff val="50000"/>
                  </a:schemeClr>
                </a:solidFill>
              </a:rPr>
              <a:t>Food Security Specialist</a:t>
            </a:r>
          </a:p>
        </p:txBody>
      </p:sp>
    </p:spTree>
    <p:extLst>
      <p:ext uri="{BB962C8B-B14F-4D97-AF65-F5344CB8AC3E}">
        <p14:creationId xmlns:p14="http://schemas.microsoft.com/office/powerpoint/2010/main" val="411660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F6EB-6777-29B4-3472-2157D807FFB1}"/>
              </a:ext>
            </a:extLst>
          </p:cNvPr>
          <p:cNvSpPr>
            <a:spLocks noGrp="1"/>
          </p:cNvSpPr>
          <p:nvPr>
            <p:ph type="title"/>
          </p:nvPr>
        </p:nvSpPr>
        <p:spPr>
          <a:xfrm>
            <a:off x="838200" y="365126"/>
            <a:ext cx="10515600" cy="591608"/>
          </a:xfrm>
        </p:spPr>
        <p:txBody>
          <a:bodyPr>
            <a:normAutofit fontScale="90000"/>
          </a:bodyPr>
          <a:lstStyle/>
          <a:p>
            <a:r>
              <a:rPr lang="en-US" b="1" dirty="0"/>
              <a:t>Annette Peltier-Flamand Background</a:t>
            </a:r>
            <a:endParaRPr lang="en-CA" b="1" dirty="0"/>
          </a:p>
        </p:txBody>
      </p:sp>
      <p:sp>
        <p:nvSpPr>
          <p:cNvPr id="3" name="Content Placeholder 2">
            <a:extLst>
              <a:ext uri="{FF2B5EF4-FFF2-40B4-BE49-F238E27FC236}">
                <a16:creationId xmlns:a16="http://schemas.microsoft.com/office/drawing/2014/main" id="{E1B03DD7-1A6F-15D3-AFA7-A9F35D7C86B9}"/>
              </a:ext>
            </a:extLst>
          </p:cNvPr>
          <p:cNvSpPr>
            <a:spLocks noGrp="1"/>
          </p:cNvSpPr>
          <p:nvPr>
            <p:ph idx="1"/>
          </p:nvPr>
        </p:nvSpPr>
        <p:spPr>
          <a:xfrm>
            <a:off x="838200" y="1227667"/>
            <a:ext cx="10515600" cy="4949296"/>
          </a:xfrm>
        </p:spPr>
        <p:txBody>
          <a:bodyPr>
            <a:normAutofit/>
          </a:bodyPr>
          <a:lstStyle/>
          <a:p>
            <a:r>
              <a:rPr lang="en-CA" dirty="0"/>
              <a:t>Was self-employed as a graphic designer/short run printer before deciding to change careers in 2019.</a:t>
            </a:r>
          </a:p>
          <a:p>
            <a:r>
              <a:rPr lang="en-CA" dirty="0"/>
              <a:t>Obtained Horticulture Diploma from the University of Guelph </a:t>
            </a:r>
          </a:p>
          <a:p>
            <a:r>
              <a:rPr lang="en-CA" dirty="0"/>
              <a:t>Former Master Gardener and 4 H Leader</a:t>
            </a:r>
          </a:p>
          <a:p>
            <a:r>
              <a:rPr lang="en-CA" dirty="0"/>
              <a:t>Graduate of Graham School for Livestock Men and Women</a:t>
            </a:r>
          </a:p>
          <a:p>
            <a:r>
              <a:rPr lang="en-CA" dirty="0"/>
              <a:t>Trained in Bovine Artificial Insemination</a:t>
            </a:r>
          </a:p>
          <a:p>
            <a:r>
              <a:rPr lang="en-CA" dirty="0"/>
              <a:t>Workshops include soapmaking from scratch, pressure canning and boiling water bath canning</a:t>
            </a:r>
          </a:p>
          <a:p>
            <a:r>
              <a:rPr lang="en-CA" dirty="0"/>
              <a:t>Small beef cattle herd, knits/crochets</a:t>
            </a:r>
          </a:p>
        </p:txBody>
      </p:sp>
    </p:spTree>
    <p:extLst>
      <p:ext uri="{BB962C8B-B14F-4D97-AF65-F5344CB8AC3E}">
        <p14:creationId xmlns:p14="http://schemas.microsoft.com/office/powerpoint/2010/main" val="1646887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FEDBD3-0537-04B7-E391-6C501B0F25A4}"/>
              </a:ext>
            </a:extLst>
          </p:cNvPr>
          <p:cNvSpPr>
            <a:spLocks noGrp="1"/>
          </p:cNvSpPr>
          <p:nvPr>
            <p:ph idx="1"/>
          </p:nvPr>
        </p:nvSpPr>
        <p:spPr>
          <a:xfrm>
            <a:off x="507999" y="465667"/>
            <a:ext cx="11209867" cy="5711296"/>
          </a:xfrm>
        </p:spPr>
        <p:txBody>
          <a:bodyPr/>
          <a:lstStyle/>
          <a:p>
            <a:r>
              <a:rPr lang="en-US" dirty="0"/>
              <a:t>Before I came to work for FNAFO, I administered the agriculture program in my home community of Wikwemikong in Ontario from 2020 to 2024.  During this time, I also assisted the high school with implementing the Green Industries course and the utilization of their greenhouse.  Through my experience working with my home community I found out that the majority of youth are extremely disconnected with their food supply. </a:t>
            </a:r>
          </a:p>
          <a:p>
            <a:r>
              <a:rPr lang="en-US" dirty="0"/>
              <a:t>When I heard a youth say, “This is the only reason I came to school today”, as she held a chick, I knew there was great potential for agricultural and land based programming in the schools because they create motivation.</a:t>
            </a:r>
            <a:endParaRPr lang="en-CA" dirty="0"/>
          </a:p>
          <a:p>
            <a:r>
              <a:rPr lang="en-CA" dirty="0"/>
              <a:t>Through my work at FNAFO, I am looking to create opportunities in First Nations agriculture in Ontario.  Revitalizing community agriculture starts with our YOUTH through Education and </a:t>
            </a:r>
            <a:r>
              <a:rPr lang="en-CA"/>
              <a:t>hands-on opportunities. </a:t>
            </a:r>
            <a:endParaRPr lang="en-CA" dirty="0"/>
          </a:p>
          <a:p>
            <a:endParaRPr lang="en-CA" dirty="0"/>
          </a:p>
        </p:txBody>
      </p:sp>
    </p:spTree>
    <p:extLst>
      <p:ext uri="{BB962C8B-B14F-4D97-AF65-F5344CB8AC3E}">
        <p14:creationId xmlns:p14="http://schemas.microsoft.com/office/powerpoint/2010/main" val="1377372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703381F-F392-16E6-D595-DFD817E0600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DF592D-B886-EC0E-0237-7058EE3B7DAE}"/>
              </a:ext>
            </a:extLst>
          </p:cNvPr>
          <p:cNvSpPr>
            <a:spLocks noGrp="1"/>
          </p:cNvSpPr>
          <p:nvPr>
            <p:ph idx="1"/>
          </p:nvPr>
        </p:nvSpPr>
        <p:spPr>
          <a:xfrm>
            <a:off x="321733" y="675167"/>
            <a:ext cx="11523134" cy="5087458"/>
          </a:xfrm>
        </p:spPr>
        <p:txBody>
          <a:bodyPr>
            <a:normAutofit fontScale="62500" lnSpcReduction="20000"/>
          </a:bodyPr>
          <a:lstStyle/>
          <a:p>
            <a:pPr marL="0" indent="0" algn="ctr">
              <a:buNone/>
            </a:pPr>
            <a:r>
              <a:rPr lang="en-CA" sz="5400" b="1" dirty="0"/>
              <a:t>What is Food Security? </a:t>
            </a:r>
          </a:p>
          <a:p>
            <a:pPr marL="0" indent="0" algn="ctr">
              <a:buNone/>
            </a:pPr>
            <a:endParaRPr lang="en-CA" sz="1500" dirty="0"/>
          </a:p>
          <a:p>
            <a:pPr marL="0" indent="0">
              <a:buNone/>
            </a:pPr>
            <a:r>
              <a:rPr lang="en-US" sz="3600" b="1" dirty="0"/>
              <a:t>Food security</a:t>
            </a:r>
            <a:r>
              <a:rPr lang="en-US" sz="3600" dirty="0"/>
              <a:t> means that </a:t>
            </a:r>
            <a:r>
              <a:rPr lang="en-US" sz="3600" b="1" dirty="0"/>
              <a:t>all people, at all times, have physical, social, and economic access to enough safe, nutritious, and culturally appropriate food</a:t>
            </a:r>
            <a:r>
              <a:rPr lang="en-US" sz="3600" dirty="0"/>
              <a:t> to meet their dietary needs and food preferences for an active and healthy life.</a:t>
            </a:r>
          </a:p>
          <a:p>
            <a:pPr marL="0" indent="0">
              <a:buNone/>
            </a:pPr>
            <a:r>
              <a:rPr lang="en-US" sz="3600" dirty="0"/>
              <a:t>It’s often described as having </a:t>
            </a:r>
            <a:r>
              <a:rPr lang="en-US" sz="3600" b="1" dirty="0"/>
              <a:t>four main pillars</a:t>
            </a:r>
            <a:r>
              <a:rPr lang="en-US" sz="3600" dirty="0"/>
              <a:t>:</a:t>
            </a:r>
          </a:p>
          <a:p>
            <a:r>
              <a:rPr lang="en-US" sz="3600" dirty="0"/>
              <a:t>🥦 </a:t>
            </a:r>
            <a:r>
              <a:rPr lang="en-US" sz="3600" b="1" dirty="0"/>
              <a:t>Availability</a:t>
            </a:r>
            <a:r>
              <a:rPr lang="en-US" sz="3600" dirty="0"/>
              <a:t> – There’s enough food being produced and supplied </a:t>
            </a:r>
          </a:p>
          <a:p>
            <a:r>
              <a:rPr lang="en-US" sz="3600" dirty="0"/>
              <a:t>💰 </a:t>
            </a:r>
            <a:r>
              <a:rPr lang="en-US" sz="3600" b="1" dirty="0"/>
              <a:t>Access</a:t>
            </a:r>
            <a:r>
              <a:rPr lang="en-US" sz="3600" dirty="0"/>
              <a:t> – People can afford and physically reach that food </a:t>
            </a:r>
          </a:p>
          <a:p>
            <a:r>
              <a:rPr lang="en-US" sz="3600" dirty="0"/>
              <a:t>🍲 </a:t>
            </a:r>
            <a:r>
              <a:rPr lang="en-US" sz="3600" b="1" dirty="0"/>
              <a:t>Utilization</a:t>
            </a:r>
            <a:r>
              <a:rPr lang="en-US" sz="3600" dirty="0"/>
              <a:t> – The food is nutritious, safe, and properly used</a:t>
            </a:r>
          </a:p>
          <a:p>
            <a:r>
              <a:rPr lang="en-US" sz="3600" dirty="0"/>
              <a:t>🔄 </a:t>
            </a:r>
            <a:r>
              <a:rPr lang="en-US" sz="3600" b="1" dirty="0"/>
              <a:t>Stability</a:t>
            </a:r>
            <a:r>
              <a:rPr lang="en-US" sz="3600" dirty="0"/>
              <a:t> – These conditions are steady over time, not easily disrupted by things like climate change, conflict, or economic instability.</a:t>
            </a:r>
          </a:p>
          <a:p>
            <a:pPr marL="0" indent="0">
              <a:buNone/>
            </a:pPr>
            <a:r>
              <a:rPr lang="en-US" sz="3600" dirty="0"/>
              <a:t>In a </a:t>
            </a:r>
            <a:r>
              <a:rPr lang="en-US" sz="3600" b="1" dirty="0"/>
              <a:t>First Nations context</a:t>
            </a:r>
            <a:r>
              <a:rPr lang="en-US" sz="3600" dirty="0"/>
              <a:t>, food security often goes beyond just having enough to eat — it’s about </a:t>
            </a:r>
            <a:r>
              <a:rPr lang="en-US" sz="3600" b="1" dirty="0"/>
              <a:t>food sovereignty</a:t>
            </a:r>
            <a:r>
              <a:rPr lang="en-US" sz="3600" dirty="0"/>
              <a:t> too: the </a:t>
            </a:r>
            <a:r>
              <a:rPr lang="en-US" sz="3600" b="1" dirty="0"/>
              <a:t>right to define and control local food systems</a:t>
            </a:r>
            <a:r>
              <a:rPr lang="en-US" sz="3600" dirty="0"/>
              <a:t>, protect traditional food sources (like hunting, fishing, and harvesting), and preserve </a:t>
            </a:r>
            <a:r>
              <a:rPr lang="en-US" sz="3600" b="1" dirty="0"/>
              <a:t>cultural and spiritual relationships with the land</a:t>
            </a:r>
            <a:r>
              <a:rPr lang="en-US" sz="3600" dirty="0"/>
              <a:t>.</a:t>
            </a:r>
          </a:p>
        </p:txBody>
      </p:sp>
      <p:sp>
        <p:nvSpPr>
          <p:cNvPr id="4" name="TextBox 3">
            <a:extLst>
              <a:ext uri="{FF2B5EF4-FFF2-40B4-BE49-F238E27FC236}">
                <a16:creationId xmlns:a16="http://schemas.microsoft.com/office/drawing/2014/main" id="{FF1804A6-7CBC-5BBC-43BF-FB615518F1D5}"/>
              </a:ext>
            </a:extLst>
          </p:cNvPr>
          <p:cNvSpPr txBox="1"/>
          <p:nvPr/>
        </p:nvSpPr>
        <p:spPr>
          <a:xfrm>
            <a:off x="321733" y="177799"/>
            <a:ext cx="8991599" cy="369332"/>
          </a:xfrm>
          <a:prstGeom prst="rect">
            <a:avLst/>
          </a:prstGeom>
          <a:noFill/>
        </p:spPr>
        <p:txBody>
          <a:bodyPr wrap="square">
            <a:spAutoFit/>
          </a:bodyPr>
          <a:lstStyle/>
          <a:p>
            <a:r>
              <a:rPr lang="en-CA" b="1" dirty="0"/>
              <a:t>FNAFO First Nations Food Security Program (FNFS)</a:t>
            </a:r>
          </a:p>
        </p:txBody>
      </p:sp>
    </p:spTree>
    <p:extLst>
      <p:ext uri="{BB962C8B-B14F-4D97-AF65-F5344CB8AC3E}">
        <p14:creationId xmlns:p14="http://schemas.microsoft.com/office/powerpoint/2010/main" val="1087182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293CE-FB59-8E60-DFD3-813C19CE061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01DEEE-081F-4B04-F663-9692313C45CC}"/>
              </a:ext>
            </a:extLst>
          </p:cNvPr>
          <p:cNvSpPr>
            <a:spLocks noGrp="1"/>
          </p:cNvSpPr>
          <p:nvPr>
            <p:ph idx="1"/>
          </p:nvPr>
        </p:nvSpPr>
        <p:spPr>
          <a:xfrm>
            <a:off x="152401" y="745067"/>
            <a:ext cx="11972924" cy="5017558"/>
          </a:xfrm>
        </p:spPr>
        <p:txBody>
          <a:bodyPr>
            <a:normAutofit fontScale="55000" lnSpcReduction="20000"/>
          </a:bodyPr>
          <a:lstStyle/>
          <a:p>
            <a:pPr marL="0" indent="0" algn="ctr">
              <a:buNone/>
            </a:pPr>
            <a:r>
              <a:rPr lang="en-CA" sz="5800" b="1" dirty="0"/>
              <a:t>Many First Nations Communities are “Food Insecure”</a:t>
            </a:r>
          </a:p>
          <a:p>
            <a:r>
              <a:rPr lang="en-US" sz="4000" dirty="0"/>
              <a:t>🥦 </a:t>
            </a:r>
            <a:r>
              <a:rPr lang="en-US" sz="4000" b="1" dirty="0"/>
              <a:t>Availability</a:t>
            </a:r>
            <a:r>
              <a:rPr lang="en-US" sz="4000" dirty="0"/>
              <a:t> – There’s enough food being produced and supplied</a:t>
            </a:r>
            <a:br>
              <a:rPr lang="en-US" sz="4000" dirty="0"/>
            </a:br>
            <a:r>
              <a:rPr lang="en-US" sz="3600" dirty="0"/>
              <a:t>There is currently enough food being produced and supplied, but is not locally produced.</a:t>
            </a:r>
          </a:p>
          <a:p>
            <a:r>
              <a:rPr lang="en-US" sz="4000" dirty="0"/>
              <a:t>💰 </a:t>
            </a:r>
            <a:r>
              <a:rPr lang="en-US" sz="4000" b="1" dirty="0"/>
              <a:t>Access</a:t>
            </a:r>
            <a:r>
              <a:rPr lang="en-US" sz="4000" dirty="0"/>
              <a:t> – People can afford and physically reach that food </a:t>
            </a:r>
            <a:br>
              <a:rPr lang="en-US" sz="4000" dirty="0"/>
            </a:br>
            <a:r>
              <a:rPr lang="en-US" sz="3400" dirty="0"/>
              <a:t>We are reliant on external food suppliers from all over the world to ship food to local grocery stores for distribution.  Shipping is an expense that is passed on to the consumer.  Staple grocery items such as meat and fresh produce are no longer affordable for many families.  If an event happened that affects shipping we would no longer have access to that food.  Mostly processed foods are affordable in many communities.</a:t>
            </a:r>
          </a:p>
          <a:p>
            <a:r>
              <a:rPr lang="en-US" sz="4000" dirty="0"/>
              <a:t>🍲 </a:t>
            </a:r>
            <a:r>
              <a:rPr lang="en-US" sz="4000" b="1" dirty="0"/>
              <a:t>Utilization</a:t>
            </a:r>
            <a:r>
              <a:rPr lang="en-US" sz="4000" dirty="0"/>
              <a:t> – The food is nutritious, safe, and properly used</a:t>
            </a:r>
            <a:br>
              <a:rPr lang="en-US" sz="4000" dirty="0"/>
            </a:br>
            <a:r>
              <a:rPr lang="en-US" sz="3600" dirty="0"/>
              <a:t>Fruit and vegetables are harvested before ripe.  They lose some nutritional content during shipping and are sometimes overripe or spoiled when they reach their final destination.  Food that is mass produced is usually treated with fungicides, pesticides, herbicides, insecticides, antibiotics, growth hormones which makes safety questionable.  Mostly processed foods are readily available which are high in calories, sugars, fats and carbohydrates.  It is also becoming apparent that cooking is becoming a lost skill.</a:t>
            </a:r>
          </a:p>
          <a:p>
            <a:r>
              <a:rPr lang="en-US" sz="4000" dirty="0"/>
              <a:t>🔄 </a:t>
            </a:r>
            <a:r>
              <a:rPr lang="en-US" sz="4000" b="1" dirty="0"/>
              <a:t>Stability</a:t>
            </a:r>
            <a:r>
              <a:rPr lang="en-US" sz="4000" dirty="0"/>
              <a:t> – These conditions are steady over time, not easily disrupted by things like climate change, conflict, or economic instability</a:t>
            </a:r>
            <a:br>
              <a:rPr lang="en-US" sz="4000" dirty="0"/>
            </a:br>
            <a:r>
              <a:rPr lang="en-US" sz="3600" dirty="0"/>
              <a:t>Rural areas will be the first to feel the effects due to increased production costs and shipping fees during times of economic and climate instability.</a:t>
            </a:r>
          </a:p>
        </p:txBody>
      </p:sp>
      <p:sp>
        <p:nvSpPr>
          <p:cNvPr id="4" name="TextBox 3">
            <a:extLst>
              <a:ext uri="{FF2B5EF4-FFF2-40B4-BE49-F238E27FC236}">
                <a16:creationId xmlns:a16="http://schemas.microsoft.com/office/drawing/2014/main" id="{1C4507E6-A047-1FEC-C38E-3DD73945C21D}"/>
              </a:ext>
            </a:extLst>
          </p:cNvPr>
          <p:cNvSpPr txBox="1"/>
          <p:nvPr/>
        </p:nvSpPr>
        <p:spPr>
          <a:xfrm>
            <a:off x="337614" y="177794"/>
            <a:ext cx="9077325" cy="369332"/>
          </a:xfrm>
          <a:prstGeom prst="rect">
            <a:avLst/>
          </a:prstGeom>
          <a:noFill/>
        </p:spPr>
        <p:txBody>
          <a:bodyPr wrap="square">
            <a:spAutoFit/>
          </a:bodyPr>
          <a:lstStyle/>
          <a:p>
            <a:r>
              <a:rPr lang="en-CA" b="1" dirty="0"/>
              <a:t>FNAFO First Nations Food Security Program (FNFS)</a:t>
            </a:r>
          </a:p>
        </p:txBody>
      </p:sp>
    </p:spTree>
    <p:extLst>
      <p:ext uri="{BB962C8B-B14F-4D97-AF65-F5344CB8AC3E}">
        <p14:creationId xmlns:p14="http://schemas.microsoft.com/office/powerpoint/2010/main" val="39654172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17249</TotalTime>
  <Words>1784</Words>
  <Application>Microsoft Office PowerPoint</Application>
  <PresentationFormat>Widescreen</PresentationFormat>
  <Paragraphs>167</Paragraphs>
  <Slides>26</Slides>
  <Notes>1</Notes>
  <HiddenSlides>5</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Aptos</vt:lpstr>
      <vt:lpstr>Arial</vt:lpstr>
      <vt:lpstr>Calibri</vt:lpstr>
      <vt:lpstr>Calibri Light</vt:lpstr>
      <vt:lpstr>Candara</vt:lpstr>
      <vt:lpstr>Canva Sans Bold</vt:lpstr>
      <vt:lpstr>Codec Pro</vt:lpstr>
      <vt:lpstr>Codec Pro Bold</vt:lpstr>
      <vt:lpstr>Codec Pro Ultra-Bold</vt:lpstr>
      <vt:lpstr>Office Theme</vt:lpstr>
      <vt:lpstr>1_Office Theme</vt:lpstr>
      <vt:lpstr>PowerPoint Presentation</vt:lpstr>
      <vt:lpstr>Acknowledgement</vt:lpstr>
      <vt:lpstr>PowerPoint Presentation</vt:lpstr>
      <vt:lpstr>PowerPoint Presentation</vt:lpstr>
      <vt:lpstr>PowerPoint Presentation</vt:lpstr>
      <vt:lpstr>Annette Peltier-Flamand Background</vt:lpstr>
      <vt:lpstr>PowerPoint Presentation</vt:lpstr>
      <vt:lpstr>PowerPoint Presentation</vt:lpstr>
      <vt:lpstr>PowerPoint Presentation</vt:lpstr>
      <vt:lpstr>How Much Food is Required to Sustain Your Community?</vt:lpstr>
      <vt:lpstr>PowerPoint Presentation</vt:lpstr>
      <vt:lpstr>PowerPoint Presentation</vt:lpstr>
      <vt:lpstr>Benefits</vt:lpstr>
      <vt:lpstr>Agriculture Creates Communities   Agricultural Careers and Supporting Careers Generate Opportunities for Students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Brendan Landis</dc:creator>
  <cp:lastModifiedBy>Kat Snelling</cp:lastModifiedBy>
  <cp:revision>80</cp:revision>
  <dcterms:created xsi:type="dcterms:W3CDTF">2020-10-06T22:19:31Z</dcterms:created>
  <dcterms:modified xsi:type="dcterms:W3CDTF">2026-05-29T16:47:20Z</dcterms:modified>
</cp:coreProperties>
</file>