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57" r:id="rId2"/>
  </p:sldMasterIdLst>
  <p:notesMasterIdLst>
    <p:notesMasterId r:id="rId16"/>
  </p:notesMasterIdLst>
  <p:handoutMasterIdLst>
    <p:handoutMasterId r:id="rId17"/>
  </p:handoutMasterIdLst>
  <p:sldIdLst>
    <p:sldId id="258" r:id="rId3"/>
    <p:sldId id="271" r:id="rId4"/>
    <p:sldId id="371" r:id="rId5"/>
    <p:sldId id="279" r:id="rId6"/>
    <p:sldId id="315" r:id="rId7"/>
    <p:sldId id="318" r:id="rId8"/>
    <p:sldId id="364" r:id="rId9"/>
    <p:sldId id="366" r:id="rId10"/>
    <p:sldId id="368" r:id="rId11"/>
    <p:sldId id="370" r:id="rId12"/>
    <p:sldId id="333" r:id="rId13"/>
    <p:sldId id="270" r:id="rId14"/>
    <p:sldId id="373" r:id="rId15"/>
  </p:sldIdLst>
  <p:sldSz cx="12192000" cy="6858000"/>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AB958-253E-AD42-E070-9A538B444D08}" name="Tina Powell" initials="TP" userId="S::TPowell@afn.ca::ff50c6b1-d5fb-4ae9-91ef-83f31667f0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9D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B65298-0306-4BCC-BC98-46EF9CF5D485}" v="16" dt="2024-01-29T20:51:34.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4"/>
    <p:restoredTop sz="84160" autoAdjust="0"/>
  </p:normalViewPr>
  <p:slideViewPr>
    <p:cSldViewPr snapToGrid="0" snapToObjects="1">
      <p:cViewPr varScale="1">
        <p:scale>
          <a:sx n="101" d="100"/>
          <a:sy n="101" d="100"/>
        </p:scale>
        <p:origin x="930" y="11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4008705" y="0"/>
            <a:ext cx="3066733" cy="452974"/>
          </a:xfrm>
          <a:prstGeom prst="rect">
            <a:avLst/>
          </a:prstGeom>
        </p:spPr>
        <p:txBody>
          <a:bodyPr vert="horz" lIns="91440" tIns="45720" rIns="91440" bIns="45720" rtlCol="0"/>
          <a:lstStyle>
            <a:lvl1pPr algn="r">
              <a:defRPr sz="1200"/>
            </a:lvl1pPr>
          </a:lstStyle>
          <a:p>
            <a:fld id="{745C1BC6-FB0A-134F-99F0-1325354BD9C5}" type="datetimeFigureOut">
              <a:rPr lang="en-US" smtClean="0"/>
              <a:pPr/>
              <a:t>3/5/2024</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4008705" y="8575141"/>
            <a:ext cx="3066733" cy="452973"/>
          </a:xfrm>
          <a:prstGeom prst="rect">
            <a:avLst/>
          </a:prstGeom>
        </p:spPr>
        <p:txBody>
          <a:bodyPr vert="horz" lIns="91440" tIns="45720" rIns="91440" bIns="45720" rtlCol="0" anchor="b"/>
          <a:lstStyle>
            <a:lvl1pPr algn="r">
              <a:defRPr sz="1200"/>
            </a:lvl1pPr>
          </a:lstStyle>
          <a:p>
            <a:fld id="{C8B33F3E-2726-344C-9FA2-739CD281263F}" type="slidenum">
              <a:rPr lang="en-US" smtClean="0"/>
              <a:pPr/>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974"/>
          </a:xfrm>
          <a:prstGeom prst="rect">
            <a:avLst/>
          </a:prstGeom>
        </p:spPr>
        <p:txBody>
          <a:bodyPr vert="horz" lIns="91440" tIns="45720" rIns="91440" bIns="45720" rtlCol="0"/>
          <a:lstStyle>
            <a:lvl1pPr algn="r">
              <a:defRPr sz="1200"/>
            </a:lvl1pPr>
          </a:lstStyle>
          <a:p>
            <a:fld id="{5C3ADE93-0011-4FFC-89D5-A0D08FB75872}" type="datetimeFigureOut">
              <a:rPr lang="en-US" smtClean="0"/>
              <a:pPr/>
              <a:t>3/5/2024</a:t>
            </a:fld>
            <a:endParaRPr lang="en-US"/>
          </a:p>
        </p:txBody>
      </p:sp>
      <p:sp>
        <p:nvSpPr>
          <p:cNvPr id="4" name="Slide Image Placeholder 3"/>
          <p:cNvSpPr>
            <a:spLocks noGrp="1" noRot="1" noChangeAspect="1"/>
          </p:cNvSpPr>
          <p:nvPr>
            <p:ph type="sldImg" idx="2"/>
          </p:nvPr>
        </p:nvSpPr>
        <p:spPr>
          <a:xfrm>
            <a:off x="830263" y="1128713"/>
            <a:ext cx="5416550" cy="30464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344780"/>
            <a:ext cx="5661660" cy="3554819"/>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1"/>
            <a:ext cx="3066733" cy="452973"/>
          </a:xfrm>
          <a:prstGeom prst="rect">
            <a:avLst/>
          </a:prstGeom>
        </p:spPr>
        <p:txBody>
          <a:bodyPr vert="horz" lIns="91440" tIns="45720" rIns="91440" bIns="45720" rtlCol="0" anchor="b"/>
          <a:lstStyle>
            <a:lvl1pPr algn="r">
              <a:defRPr sz="1200"/>
            </a:lvl1pPr>
          </a:lstStyle>
          <a:p>
            <a:fld id="{FFB97180-E638-45FC-9D88-779DB469AEE3}" type="slidenum">
              <a:rPr lang="en-US" smtClean="0"/>
              <a:pPr/>
              <a:t>‹#›</a:t>
            </a:fld>
            <a:endParaRPr lang="en-US"/>
          </a:p>
        </p:txBody>
      </p:sp>
    </p:spTree>
    <p:extLst>
      <p:ext uri="{BB962C8B-B14F-4D97-AF65-F5344CB8AC3E}">
        <p14:creationId xmlns:p14="http://schemas.microsoft.com/office/powerpoint/2010/main" val="208010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CA"/>
          </a:p>
        </p:txBody>
      </p:sp>
      <p:sp>
        <p:nvSpPr>
          <p:cNvPr id="4" name="Slide Number Placeholder 3"/>
          <p:cNvSpPr>
            <a:spLocks noGrp="1"/>
          </p:cNvSpPr>
          <p:nvPr>
            <p:ph type="sldNum" sz="quarter" idx="5"/>
          </p:nvPr>
        </p:nvSpPr>
        <p:spPr/>
        <p:txBody>
          <a:bodyPr/>
          <a:lstStyle/>
          <a:p>
            <a:fld id="{FFB97180-E638-45FC-9D88-779DB469AEE3}" type="slidenum">
              <a:rPr lang="en-US" smtClean="0"/>
              <a:pPr/>
              <a:t>5</a:t>
            </a:fld>
            <a:endParaRPr lang="en-US"/>
          </a:p>
        </p:txBody>
      </p:sp>
    </p:spTree>
    <p:extLst>
      <p:ext uri="{BB962C8B-B14F-4D97-AF65-F5344CB8AC3E}">
        <p14:creationId xmlns:p14="http://schemas.microsoft.com/office/powerpoint/2010/main" val="117229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CA"/>
          </a:p>
        </p:txBody>
      </p:sp>
      <p:sp>
        <p:nvSpPr>
          <p:cNvPr id="4" name="Slide Number Placeholder 3"/>
          <p:cNvSpPr>
            <a:spLocks noGrp="1"/>
          </p:cNvSpPr>
          <p:nvPr>
            <p:ph type="sldNum" sz="quarter" idx="5"/>
          </p:nvPr>
        </p:nvSpPr>
        <p:spPr/>
        <p:txBody>
          <a:bodyPr/>
          <a:lstStyle/>
          <a:p>
            <a:fld id="{FFB97180-E638-45FC-9D88-779DB469AEE3}" type="slidenum">
              <a:rPr lang="en-US" smtClean="0"/>
              <a:pPr/>
              <a:t>6</a:t>
            </a:fld>
            <a:endParaRPr lang="en-US"/>
          </a:p>
        </p:txBody>
      </p:sp>
    </p:spTree>
    <p:extLst>
      <p:ext uri="{BB962C8B-B14F-4D97-AF65-F5344CB8AC3E}">
        <p14:creationId xmlns:p14="http://schemas.microsoft.com/office/powerpoint/2010/main" val="48341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1800"/>
              </a:spcAft>
              <a:buClr>
                <a:srgbClr val="2D9D94"/>
              </a:buClr>
              <a:buSzTx/>
              <a:buFont typeface="Wingdings" panose="05000000000000000000" pitchFamily="2" charset="2"/>
              <a:buNone/>
              <a:tabLst/>
              <a:defRPr/>
            </a:pPr>
            <a:endParaRPr lang="en-US"/>
          </a:p>
        </p:txBody>
      </p:sp>
      <p:sp>
        <p:nvSpPr>
          <p:cNvPr id="4" name="Slide Number Placeholder 3"/>
          <p:cNvSpPr>
            <a:spLocks noGrp="1"/>
          </p:cNvSpPr>
          <p:nvPr>
            <p:ph type="sldNum" sz="quarter" idx="5"/>
          </p:nvPr>
        </p:nvSpPr>
        <p:spPr/>
        <p:txBody>
          <a:bodyPr/>
          <a:lstStyle/>
          <a:p>
            <a:fld id="{FFB97180-E638-45FC-9D88-779DB469AEE3}" type="slidenum">
              <a:rPr lang="en-US" smtClean="0"/>
              <a:pPr/>
              <a:t>7</a:t>
            </a:fld>
            <a:endParaRPr lang="en-US"/>
          </a:p>
        </p:txBody>
      </p:sp>
    </p:spTree>
    <p:extLst>
      <p:ext uri="{BB962C8B-B14F-4D97-AF65-F5344CB8AC3E}">
        <p14:creationId xmlns:p14="http://schemas.microsoft.com/office/powerpoint/2010/main" val="390818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a:p>
        </p:txBody>
      </p:sp>
      <p:sp>
        <p:nvSpPr>
          <p:cNvPr id="4" name="Slide Number Placeholder 3"/>
          <p:cNvSpPr>
            <a:spLocks noGrp="1"/>
          </p:cNvSpPr>
          <p:nvPr>
            <p:ph type="sldNum" sz="quarter" idx="5"/>
          </p:nvPr>
        </p:nvSpPr>
        <p:spPr/>
        <p:txBody>
          <a:bodyPr/>
          <a:lstStyle/>
          <a:p>
            <a:fld id="{FFB97180-E638-45FC-9D88-779DB469AEE3}" type="slidenum">
              <a:rPr lang="en-US" smtClean="0"/>
              <a:pPr/>
              <a:t>8</a:t>
            </a:fld>
            <a:endParaRPr lang="en-US"/>
          </a:p>
        </p:txBody>
      </p:sp>
    </p:spTree>
    <p:extLst>
      <p:ext uri="{BB962C8B-B14F-4D97-AF65-F5344CB8AC3E}">
        <p14:creationId xmlns:p14="http://schemas.microsoft.com/office/powerpoint/2010/main" val="27425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FB97180-E638-45FC-9D88-779DB469AEE3}" type="slidenum">
              <a:rPr lang="en-US" smtClean="0"/>
              <a:pPr/>
              <a:t>9</a:t>
            </a:fld>
            <a:endParaRPr lang="en-US"/>
          </a:p>
        </p:txBody>
      </p:sp>
    </p:spTree>
    <p:extLst>
      <p:ext uri="{BB962C8B-B14F-4D97-AF65-F5344CB8AC3E}">
        <p14:creationId xmlns:p14="http://schemas.microsoft.com/office/powerpoint/2010/main" val="111030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kern="100">
              <a:solidFill>
                <a:schemeClr val="tx1"/>
              </a:solidFill>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FB97180-E638-45FC-9D88-779DB469AEE3}" type="slidenum">
              <a:rPr lang="en-US" smtClean="0"/>
              <a:pPr/>
              <a:t>10</a:t>
            </a:fld>
            <a:endParaRPr lang="en-US"/>
          </a:p>
        </p:txBody>
      </p:sp>
    </p:spTree>
    <p:extLst>
      <p:ext uri="{BB962C8B-B14F-4D97-AF65-F5344CB8AC3E}">
        <p14:creationId xmlns:p14="http://schemas.microsoft.com/office/powerpoint/2010/main" val="408654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FB97180-E638-45FC-9D88-779DB469AEE3}" type="slidenum">
              <a:rPr lang="en-US" smtClean="0"/>
              <a:pPr/>
              <a:t>11</a:t>
            </a:fld>
            <a:endParaRPr lang="en-US"/>
          </a:p>
        </p:txBody>
      </p:sp>
    </p:spTree>
    <p:extLst>
      <p:ext uri="{BB962C8B-B14F-4D97-AF65-F5344CB8AC3E}">
        <p14:creationId xmlns:p14="http://schemas.microsoft.com/office/powerpoint/2010/main" val="2191937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FB97180-E638-45FC-9D88-779DB469AEE3}" type="slidenum">
              <a:rPr lang="en-US" smtClean="0"/>
              <a:pPr/>
              <a:t>12</a:t>
            </a:fld>
            <a:endParaRPr lang="en-US"/>
          </a:p>
        </p:txBody>
      </p:sp>
    </p:spTree>
    <p:extLst>
      <p:ext uri="{BB962C8B-B14F-4D97-AF65-F5344CB8AC3E}">
        <p14:creationId xmlns:p14="http://schemas.microsoft.com/office/powerpoint/2010/main" val="3823341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47AA0-F369-66CF-FC4B-11F67542E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06A61-30F9-70F8-18FF-CD9E47D822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17EFC-4D24-5119-DA07-12384587D0E2}"/>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1EF47CD8-04C9-F239-CDE3-5EEB122A2A0C}"/>
              </a:ext>
            </a:extLst>
          </p:cNvPr>
          <p:cNvSpPr>
            <a:spLocks noGrp="1"/>
          </p:cNvSpPr>
          <p:nvPr>
            <p:ph type="sldNum" sz="quarter" idx="5"/>
          </p:nvPr>
        </p:nvSpPr>
        <p:spPr/>
        <p:txBody>
          <a:bodyPr/>
          <a:lstStyle/>
          <a:p>
            <a:fld id="{FFB97180-E638-45FC-9D88-779DB469AEE3}" type="slidenum">
              <a:rPr lang="en-US" smtClean="0"/>
              <a:pPr/>
              <a:t>13</a:t>
            </a:fld>
            <a:endParaRPr lang="en-US"/>
          </a:p>
        </p:txBody>
      </p:sp>
    </p:spTree>
    <p:extLst>
      <p:ext uri="{BB962C8B-B14F-4D97-AF65-F5344CB8AC3E}">
        <p14:creationId xmlns:p14="http://schemas.microsoft.com/office/powerpoint/2010/main" val="1306447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151933" y="2813213"/>
            <a:ext cx="8456268" cy="1311525"/>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151934" y="4227203"/>
            <a:ext cx="8456267" cy="921279"/>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2"/>
            <a:stretch>
              <a:fillRect/>
            </a:stretch>
          </a:blipFill>
        </p:spPr>
        <p:txBody>
          <a:bodyPr wrap="none" rtlCol="0">
            <a:spAutoFit/>
          </a:bodyPr>
          <a:lstStyle/>
          <a:p>
            <a:endParaRPr lang="en-US"/>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2017642" y="1517904"/>
            <a:ext cx="9336157"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2017642" y="2484783"/>
            <a:ext cx="9336158" cy="3692180"/>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838200" y="6356350"/>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3/5/2024</a:t>
            </a:fld>
            <a:endParaRPr lang="en-US"/>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0463002" y="6356350"/>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a:p>
        </p:txBody>
      </p:sp>
    </p:spTree>
    <p:extLst>
      <p:ext uri="{BB962C8B-B14F-4D97-AF65-F5344CB8AC3E}">
        <p14:creationId xmlns:p14="http://schemas.microsoft.com/office/powerpoint/2010/main" val="176527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151933" y="2813213"/>
            <a:ext cx="8456268" cy="1311525"/>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151934" y="4227203"/>
            <a:ext cx="8456267" cy="921279"/>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2"/>
            <a:stretch>
              <a:fillRect/>
            </a:stretch>
          </a:blipFill>
        </p:spPr>
        <p:txBody>
          <a:bodyPr wrap="none" rtlCol="0">
            <a:spAutoFit/>
          </a:bodyPr>
          <a:lstStyle/>
          <a:p>
            <a:endParaRPr lang="en-US"/>
          </a:p>
        </p:txBody>
      </p:sp>
    </p:spTree>
    <p:extLst>
      <p:ext uri="{BB962C8B-B14F-4D97-AF65-F5344CB8AC3E}">
        <p14:creationId xmlns:p14="http://schemas.microsoft.com/office/powerpoint/2010/main" val="415517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2017642" y="1517904"/>
            <a:ext cx="9336157"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2017642" y="2484783"/>
            <a:ext cx="9336158" cy="3692180"/>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838200" y="6356350"/>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3/5/2024</a:t>
            </a:fld>
            <a:endParaRPr lang="en-US"/>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0463002" y="6356350"/>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a:p>
        </p:txBody>
      </p:sp>
    </p:spTree>
    <p:extLst>
      <p:ext uri="{BB962C8B-B14F-4D97-AF65-F5344CB8AC3E}">
        <p14:creationId xmlns:p14="http://schemas.microsoft.com/office/powerpoint/2010/main" val="163417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328212"/>
      </p:ext>
    </p:extLst>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04D9-E6A3-3148-9E94-91AFF0B28745}"/>
              </a:ext>
            </a:extLst>
          </p:cNvPr>
          <p:cNvSpPr>
            <a:spLocks noGrp="1"/>
          </p:cNvSpPr>
          <p:nvPr>
            <p:ph type="ctrTitle"/>
          </p:nvPr>
        </p:nvSpPr>
        <p:spPr>
          <a:xfrm>
            <a:off x="0" y="1999994"/>
            <a:ext cx="9535886" cy="2594387"/>
          </a:xfrm>
        </p:spPr>
        <p:txBody>
          <a:bodyPr>
            <a:normAutofit/>
          </a:bodyPr>
          <a:lstStyle/>
          <a:p>
            <a:r>
              <a:rPr lang="fr-CA" sz="3200">
                <a:latin typeface="Arial" panose="020B0604020202020204" pitchFamily="34" charset="0"/>
                <a:cs typeface="Arial" panose="020B0604020202020204" pitchFamily="34" charset="0"/>
              </a:rPr>
              <a:t> </a:t>
            </a:r>
            <a:br>
              <a:rPr lang="fr-CA" sz="3200">
                <a:latin typeface="Arial" panose="020B0604020202020204" pitchFamily="34" charset="0"/>
                <a:cs typeface="Arial" panose="020B0604020202020204" pitchFamily="34" charset="0"/>
              </a:rPr>
            </a:br>
            <a:r>
              <a:rPr lang="fr-CA" sz="4400">
                <a:latin typeface="Arial" panose="020B0604020202020204" pitchFamily="34" charset="0"/>
                <a:cs typeface="Arial" panose="020B0604020202020204" pitchFamily="34" charset="0"/>
              </a:rPr>
              <a:t>Cadre holistique de soins de longue durée et de soins continus</a:t>
            </a:r>
          </a:p>
        </p:txBody>
      </p:sp>
      <p:sp>
        <p:nvSpPr>
          <p:cNvPr id="3" name="Subtitle 2">
            <a:extLst>
              <a:ext uri="{FF2B5EF4-FFF2-40B4-BE49-F238E27FC236}">
                <a16:creationId xmlns:a16="http://schemas.microsoft.com/office/drawing/2014/main" id="{3EB5DC42-D58A-C443-B7B0-516C8C911013}"/>
              </a:ext>
            </a:extLst>
          </p:cNvPr>
          <p:cNvSpPr>
            <a:spLocks noGrp="1"/>
          </p:cNvSpPr>
          <p:nvPr>
            <p:ph type="subTitle" idx="1"/>
          </p:nvPr>
        </p:nvSpPr>
        <p:spPr>
          <a:xfrm>
            <a:off x="363256" y="4144022"/>
            <a:ext cx="7528142" cy="1705632"/>
          </a:xfrm>
        </p:spPr>
        <p:txBody>
          <a:bodyPr/>
          <a:lstStyle/>
          <a:p>
            <a:r>
              <a:rPr lang="en-US">
                <a:latin typeface="Arial" panose="020B0604020202020204" pitchFamily="34" charset="0"/>
                <a:cs typeface="Arial" panose="020B0604020202020204" pitchFamily="34" charset="0"/>
              </a:rPr>
              <a:t>Torri </a:t>
            </a:r>
            <a:r>
              <a:rPr lang="en-US" err="1">
                <a:latin typeface="Arial" panose="020B0604020202020204" pitchFamily="34" charset="0"/>
                <a:cs typeface="Arial" panose="020B0604020202020204" pitchFamily="34" charset="0"/>
              </a:rPr>
              <a:t>Weapenicappo</a:t>
            </a:r>
            <a:r>
              <a:rPr lang="en-US">
                <a:latin typeface="Arial" panose="020B0604020202020204" pitchFamily="34" charset="0"/>
                <a:cs typeface="Arial" panose="020B0604020202020204" pitchFamily="34" charset="0"/>
              </a:rPr>
              <a:t> et à </a:t>
            </a:r>
            <a:r>
              <a:rPr lang="en-US" err="1">
                <a:latin typeface="Arial" panose="020B0604020202020204" pitchFamily="34" charset="0"/>
                <a:cs typeface="Arial" panose="020B0604020202020204" pitchFamily="34" charset="0"/>
              </a:rPr>
              <a:t>déterminer</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5 mars 2024 </a:t>
            </a:r>
          </a:p>
        </p:txBody>
      </p:sp>
    </p:spTree>
    <p:extLst>
      <p:ext uri="{BB962C8B-B14F-4D97-AF65-F5344CB8AC3E}">
        <p14:creationId xmlns:p14="http://schemas.microsoft.com/office/powerpoint/2010/main" val="157814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41130" y="2685684"/>
            <a:ext cx="10512669" cy="3711674"/>
          </a:xfrm>
        </p:spPr>
        <p:txBody>
          <a:bodyPr/>
          <a:lstStyle/>
          <a:p>
            <a:pPr>
              <a:spcAft>
                <a:spcPts val="600"/>
              </a:spcAft>
              <a:buFont typeface="Wingdings" panose="05000000000000000000" pitchFamily="2" charset="2"/>
              <a:buChar char="ü"/>
            </a:pPr>
            <a:r>
              <a:rPr lang="fr-CA" sz="2000" kern="100">
                <a:solidFill>
                  <a:srgbClr val="2D9D94"/>
                </a:solidFill>
                <a:effectLst/>
                <a:ea typeface="Calibri" panose="020F0502020204030204" pitchFamily="34" charset="0"/>
                <a:cs typeface="Times New Roman" panose="02020603050405020304" pitchFamily="18" charset="0"/>
              </a:rPr>
              <a:t>Les Premières Nations doivent </a:t>
            </a:r>
            <a:r>
              <a:rPr lang="fr-CA" sz="2000" kern="100">
                <a:solidFill>
                  <a:srgbClr val="2D9D94"/>
                </a:solidFill>
                <a:ea typeface="Calibri" panose="020F0502020204030204" pitchFamily="34" charset="0"/>
                <a:cs typeface="Times New Roman" panose="02020603050405020304" pitchFamily="18" charset="0"/>
              </a:rPr>
              <a:t>recevoir </a:t>
            </a:r>
            <a:r>
              <a:rPr lang="fr-CA" sz="2000" kern="100">
                <a:solidFill>
                  <a:srgbClr val="2D9D94"/>
                </a:solidFill>
                <a:effectLst/>
                <a:ea typeface="Calibri" panose="020F0502020204030204" pitchFamily="34" charset="0"/>
                <a:cs typeface="Times New Roman" panose="02020603050405020304" pitchFamily="18" charset="0"/>
              </a:rPr>
              <a:t>un financement flexible assorti de conditions générales d'accès au </a:t>
            </a:r>
            <a:r>
              <a:rPr lang="fr-CA" sz="2000" kern="100">
                <a:solidFill>
                  <a:srgbClr val="2D9D94"/>
                </a:solidFill>
                <a:ea typeface="Calibri" panose="020F0502020204030204" pitchFamily="34" charset="0"/>
                <a:cs typeface="Times New Roman" panose="02020603050405020304" pitchFamily="18" charset="0"/>
              </a:rPr>
              <a:t>financement afin de s’assurer qu'elles sont soutenues pour répondre aux </a:t>
            </a:r>
            <a:r>
              <a:rPr lang="fr-CA" sz="2000" kern="100">
                <a:solidFill>
                  <a:srgbClr val="2D9D94"/>
                </a:solidFill>
                <a:effectLst/>
                <a:ea typeface="Calibri" panose="020F0502020204030204" pitchFamily="34" charset="0"/>
                <a:cs typeface="Times New Roman" panose="02020603050405020304" pitchFamily="18" charset="0"/>
              </a:rPr>
              <a:t>besoins prioritaires de soins </a:t>
            </a:r>
            <a:r>
              <a:rPr lang="fr-CA" sz="2000" kern="100">
                <a:solidFill>
                  <a:srgbClr val="2D9D94"/>
                </a:solidFill>
                <a:ea typeface="Calibri" panose="020F0502020204030204" pitchFamily="34" charset="0"/>
                <a:cs typeface="Times New Roman" panose="02020603050405020304" pitchFamily="18" charset="0"/>
              </a:rPr>
              <a:t>de leurs membres.</a:t>
            </a:r>
            <a:r>
              <a:rPr lang="fr-CA" sz="2000" kern="100">
                <a:solidFill>
                  <a:srgbClr val="2D9D94"/>
                </a:solidFill>
                <a:effectLst/>
                <a:ea typeface="Calibri" panose="020F0502020204030204" pitchFamily="34" charset="0"/>
                <a:cs typeface="Times New Roman" panose="02020603050405020304" pitchFamily="18" charset="0"/>
              </a:rPr>
              <a:t>  </a:t>
            </a:r>
          </a:p>
          <a:p>
            <a:pPr>
              <a:buFont typeface="Wingdings" panose="05000000000000000000" pitchFamily="2" charset="2"/>
              <a:buChar char="ü"/>
            </a:pPr>
            <a:r>
              <a:rPr lang="fr-CA" sz="2000" kern="100">
                <a:solidFill>
                  <a:srgbClr val="2D9D94"/>
                </a:solidFill>
                <a:effectLst/>
                <a:ea typeface="Calibri" panose="020F0502020204030204" pitchFamily="34" charset="0"/>
                <a:cs typeface="Times New Roman" panose="02020603050405020304" pitchFamily="18" charset="0"/>
              </a:rPr>
              <a:t>Les priorités, programmes </a:t>
            </a:r>
            <a:r>
              <a:rPr lang="fr-CA" sz="2000" kern="100">
                <a:solidFill>
                  <a:srgbClr val="2D9D94"/>
                </a:solidFill>
                <a:ea typeface="Calibri" panose="020F0502020204030204" pitchFamily="34" charset="0"/>
                <a:cs typeface="Times New Roman" panose="02020603050405020304" pitchFamily="18" charset="0"/>
              </a:rPr>
              <a:t>et services essentiels déterminés </a:t>
            </a:r>
            <a:r>
              <a:rPr lang="fr-CA" sz="2000" kern="100">
                <a:solidFill>
                  <a:srgbClr val="2D9D94"/>
                </a:solidFill>
                <a:effectLst/>
                <a:ea typeface="Calibri" panose="020F0502020204030204" pitchFamily="34" charset="0"/>
                <a:cs typeface="Times New Roman" panose="02020603050405020304" pitchFamily="18" charset="0"/>
              </a:rPr>
              <a:t>par les Premières Nations </a:t>
            </a:r>
            <a:r>
              <a:rPr lang="fr-CA" sz="2000" kern="100">
                <a:solidFill>
                  <a:srgbClr val="2D9D94"/>
                </a:solidFill>
                <a:ea typeface="Calibri" panose="020F0502020204030204" pitchFamily="34" charset="0"/>
                <a:cs typeface="Times New Roman" panose="02020603050405020304" pitchFamily="18" charset="0"/>
              </a:rPr>
              <a:t>doivent être </a:t>
            </a:r>
            <a:r>
              <a:rPr lang="fr-CA" sz="2000" kern="100">
                <a:solidFill>
                  <a:srgbClr val="2D9D94"/>
                </a:solidFill>
                <a:effectLst/>
                <a:ea typeface="Calibri" panose="020F0502020204030204" pitchFamily="34" charset="0"/>
                <a:cs typeface="Times New Roman" panose="02020603050405020304" pitchFamily="18" charset="0"/>
              </a:rPr>
              <a:t>financés, dotés de ressources et mis en œuvre de manière durable afin d'améliorer les résultats en santé des Premières Nations. </a:t>
            </a:r>
          </a:p>
          <a:p>
            <a:pPr>
              <a:buFont typeface="Wingdings" panose="05000000000000000000" pitchFamily="2" charset="2"/>
              <a:buChar char="ü"/>
            </a:pPr>
            <a:r>
              <a:rPr lang="fr-CA" sz="2000" kern="100">
                <a:solidFill>
                  <a:srgbClr val="2D9D94"/>
                </a:solidFill>
                <a:ea typeface="Calibri" panose="020F0502020204030204" pitchFamily="34" charset="0"/>
                <a:cs typeface="Times New Roman" panose="02020603050405020304" pitchFamily="18" charset="0"/>
              </a:rPr>
              <a:t>Les Premières Nations doivent recevoir un financement, des ressources et des renseignement leur permettant de prendre des décisions éclairées et de mieux étudier et conclure différents types d'accords et de partenariats avec tous les niveaux de gouvernement.</a:t>
            </a:r>
            <a:endParaRPr lang="fr-CA" sz="2000" kern="100">
              <a:solidFill>
                <a:srgbClr val="2D9D94"/>
              </a:solidFill>
              <a:effectLst/>
              <a:ea typeface="Calibri" panose="020F0502020204030204" pitchFamily="34" charset="0"/>
              <a:cs typeface="Times New Roman" panose="02020603050405020304" pitchFamily="18" charset="0"/>
            </a:endParaRPr>
          </a:p>
          <a:p>
            <a:pPr>
              <a:buFont typeface="Wingdings" panose="05000000000000000000" pitchFamily="2" charset="2"/>
              <a:buChar char="ü"/>
            </a:pPr>
            <a:r>
              <a:rPr lang="fr-CA" sz="2000" kern="100">
                <a:solidFill>
                  <a:srgbClr val="2D9D94"/>
                </a:solidFill>
                <a:ea typeface="Calibri" panose="020F0502020204030204" pitchFamily="34" charset="0"/>
                <a:cs typeface="Times New Roman" panose="02020603050405020304" pitchFamily="18" charset="0"/>
              </a:rPr>
              <a:t>Accorder des fonds aux Premières Nations pour leur permettre d’élaborer des approches de soins qui leur sont propres et ne jamais leur imposer des services pancanadiens ou raisonnablement comparables aux services occidentaux.</a:t>
            </a:r>
            <a:endParaRPr lang="fr-CA" sz="2000" kern="100">
              <a:solidFill>
                <a:srgbClr val="2D9D94"/>
              </a:solidFill>
              <a:effectLst/>
              <a:ea typeface="Calibri" panose="020F0502020204030204" pitchFamily="34" charset="0"/>
              <a:cs typeface="Times New Roman" panose="02020603050405020304" pitchFamily="18" charset="0"/>
            </a:endParaRPr>
          </a:p>
          <a:p>
            <a:pPr marL="0" indent="0">
              <a:buNone/>
            </a:pPr>
            <a:endParaRPr lang="fr-CA" sz="2000" kern="100">
              <a:solidFill>
                <a:srgbClr val="2D9D94"/>
              </a:solidFill>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65A48F8-F12C-A016-878E-A6DED4DC1F94}"/>
              </a:ext>
            </a:extLst>
          </p:cNvPr>
          <p:cNvSpPr txBox="1"/>
          <p:nvPr/>
        </p:nvSpPr>
        <p:spPr>
          <a:xfrm>
            <a:off x="6610612" y="819879"/>
            <a:ext cx="5238488" cy="584775"/>
          </a:xfrm>
          <a:prstGeom prst="rect">
            <a:avLst/>
          </a:prstGeom>
          <a:noFill/>
        </p:spPr>
        <p:txBody>
          <a:bodyPr wrap="square" rtlCol="0">
            <a:spAutoFit/>
          </a:bodyPr>
          <a:lstStyle/>
          <a:p>
            <a:r>
              <a:rPr lang="en-US" sz="3200" b="1">
                <a:solidFill>
                  <a:schemeClr val="bg1"/>
                </a:solidFill>
              </a:rPr>
              <a:t>Tracer </a:t>
            </a:r>
            <a:r>
              <a:rPr lang="en-US" sz="3200" b="1" err="1">
                <a:solidFill>
                  <a:schemeClr val="bg1"/>
                </a:solidFill>
              </a:rPr>
              <a:t>une</a:t>
            </a:r>
            <a:r>
              <a:rPr lang="en-US" sz="3200" b="1">
                <a:solidFill>
                  <a:schemeClr val="bg1"/>
                </a:solidFill>
              </a:rPr>
              <a:t> </a:t>
            </a:r>
            <a:r>
              <a:rPr lang="en-US" sz="3200" b="1" err="1">
                <a:solidFill>
                  <a:schemeClr val="bg1"/>
                </a:solidFill>
              </a:rPr>
              <a:t>voie</a:t>
            </a:r>
            <a:r>
              <a:rPr lang="en-US" sz="3200" b="1">
                <a:solidFill>
                  <a:schemeClr val="bg1"/>
                </a:solidFill>
              </a:rPr>
              <a:t> à </a:t>
            </a:r>
            <a:r>
              <a:rPr lang="en-US" sz="3200" b="1" err="1">
                <a:solidFill>
                  <a:schemeClr val="bg1"/>
                </a:solidFill>
              </a:rPr>
              <a:t>suivre</a:t>
            </a:r>
            <a:endParaRPr lang="en-CA" sz="3200" b="1">
              <a:solidFill>
                <a:schemeClr val="bg1"/>
              </a:solidFill>
            </a:endParaRPr>
          </a:p>
        </p:txBody>
      </p:sp>
      <p:sp>
        <p:nvSpPr>
          <p:cNvPr id="7" name="Title 1">
            <a:extLst>
              <a:ext uri="{FF2B5EF4-FFF2-40B4-BE49-F238E27FC236}">
                <a16:creationId xmlns:a16="http://schemas.microsoft.com/office/drawing/2014/main" id="{231F680E-1269-7BCA-8CAB-D76B58A87A15}"/>
              </a:ext>
            </a:extLst>
          </p:cNvPr>
          <p:cNvSpPr>
            <a:spLocks noGrp="1"/>
          </p:cNvSpPr>
          <p:nvPr>
            <p:ph type="title"/>
          </p:nvPr>
        </p:nvSpPr>
        <p:spPr>
          <a:xfrm>
            <a:off x="2590425" y="1506261"/>
            <a:ext cx="7011148" cy="675993"/>
          </a:xfrm>
        </p:spPr>
        <p:txBody>
          <a:bodyPr/>
          <a:lstStyle/>
          <a:p>
            <a:pPr algn="ctr"/>
            <a:r>
              <a:rPr lang="en-US" sz="3200" err="1">
                <a:solidFill>
                  <a:srgbClr val="2D9D94"/>
                </a:solidFill>
                <a:latin typeface="Arial" panose="020B0604020202020204" pitchFamily="34" charset="0"/>
                <a:cs typeface="Arial" panose="020B0604020202020204" pitchFamily="34" charset="0"/>
              </a:rPr>
              <a:t>Recommandation</a:t>
            </a:r>
            <a:r>
              <a:rPr lang="en-US" sz="3200">
                <a:solidFill>
                  <a:srgbClr val="2D9D94"/>
                </a:solidFill>
                <a:latin typeface="Arial" panose="020B0604020202020204" pitchFamily="34" charset="0"/>
                <a:cs typeface="Arial" panose="020B0604020202020204" pitchFamily="34" charset="0"/>
              </a:rPr>
              <a:t> </a:t>
            </a:r>
            <a:r>
              <a:rPr lang="en-US" sz="3200" err="1">
                <a:solidFill>
                  <a:srgbClr val="2D9D94"/>
                </a:solidFill>
                <a:latin typeface="Arial" panose="020B0604020202020204" pitchFamily="34" charset="0"/>
                <a:cs typeface="Arial" panose="020B0604020202020204" pitchFamily="34" charset="0"/>
              </a:rPr>
              <a:t>stratégique</a:t>
            </a:r>
            <a:endParaRPr lang="en-CA" sz="3200">
              <a:solidFill>
                <a:srgbClr val="2D9D9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01E28E1-AEEE-1FA7-372A-9792B8228720}"/>
              </a:ext>
            </a:extLst>
          </p:cNvPr>
          <p:cNvSpPr txBox="1"/>
          <p:nvPr/>
        </p:nvSpPr>
        <p:spPr>
          <a:xfrm>
            <a:off x="273133" y="2116397"/>
            <a:ext cx="11080666" cy="523220"/>
          </a:xfrm>
          <a:prstGeom prst="rect">
            <a:avLst/>
          </a:prstGeom>
          <a:noFill/>
        </p:spPr>
        <p:txBody>
          <a:bodyPr wrap="square">
            <a:spAutoFit/>
          </a:bodyPr>
          <a:lstStyle/>
          <a:p>
            <a:pPr algn="ctr"/>
            <a:r>
              <a:rPr lang="en-US" sz="2800" i="1">
                <a:solidFill>
                  <a:srgbClr val="2D9D94"/>
                </a:solidFill>
                <a:latin typeface="Arial" panose="020B0604020202020204" pitchFamily="34" charset="0"/>
                <a:cs typeface="Arial" panose="020B0604020202020204" pitchFamily="34" charset="0"/>
              </a:rPr>
              <a:t>6. Gouvernance et détermination des Premières Nations       </a:t>
            </a:r>
            <a:endParaRPr lang="en-CA" sz="2800"/>
          </a:p>
        </p:txBody>
      </p:sp>
    </p:spTree>
    <p:extLst>
      <p:ext uri="{BB962C8B-B14F-4D97-AF65-F5344CB8AC3E}">
        <p14:creationId xmlns:p14="http://schemas.microsoft.com/office/powerpoint/2010/main" val="257608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2393948" y="1556406"/>
            <a:ext cx="7404101" cy="798576"/>
          </a:xfrm>
        </p:spPr>
        <p:txBody>
          <a:bodyPr/>
          <a:lstStyle/>
          <a:p>
            <a:pPr algn="ctr"/>
            <a:r>
              <a:rPr lang="en-US" sz="3200" err="1">
                <a:solidFill>
                  <a:srgbClr val="2D9D94"/>
                </a:solidFill>
                <a:latin typeface="Arial" panose="020B0604020202020204" pitchFamily="34" charset="0"/>
                <a:cs typeface="Arial" panose="020B0604020202020204" pitchFamily="34" charset="0"/>
              </a:rPr>
              <a:t>Recommandation</a:t>
            </a:r>
            <a:r>
              <a:rPr lang="en-US" sz="3200">
                <a:solidFill>
                  <a:srgbClr val="2D9D94"/>
                </a:solidFill>
                <a:latin typeface="Arial" panose="020B0604020202020204" pitchFamily="34" charset="0"/>
                <a:cs typeface="Arial" panose="020B0604020202020204" pitchFamily="34" charset="0"/>
              </a:rPr>
              <a:t> </a:t>
            </a:r>
            <a:r>
              <a:rPr lang="en-US" sz="3200" err="1">
                <a:solidFill>
                  <a:srgbClr val="2D9D94"/>
                </a:solidFill>
                <a:latin typeface="Arial" panose="020B0604020202020204" pitchFamily="34" charset="0"/>
                <a:cs typeface="Arial" panose="020B0604020202020204" pitchFamily="34" charset="0"/>
              </a:rPr>
              <a:t>stratégique</a:t>
            </a:r>
            <a:r>
              <a:rPr lang="en-US" sz="3200">
                <a:solidFill>
                  <a:srgbClr val="2D9D94"/>
                </a:solidFill>
                <a:latin typeface="Arial" panose="020B0604020202020204" pitchFamily="34" charset="0"/>
                <a:cs typeface="Arial" panose="020B0604020202020204" pitchFamily="34" charset="0"/>
              </a:rPr>
              <a:t> </a:t>
            </a:r>
            <a:br>
              <a:rPr lang="en-US">
                <a:solidFill>
                  <a:srgbClr val="2D9D94"/>
                </a:solidFill>
                <a:latin typeface="Arial" panose="020B0604020202020204" pitchFamily="34" charset="0"/>
                <a:cs typeface="Arial" panose="020B0604020202020204" pitchFamily="34" charset="0"/>
              </a:rPr>
            </a:br>
            <a:endParaRPr lang="en-CA" sz="320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39665" y="2820609"/>
            <a:ext cx="10512669" cy="3543753"/>
          </a:xfrm>
        </p:spPr>
        <p:txBody>
          <a:bodyPr/>
          <a:lstStyle/>
          <a:p>
            <a:pPr>
              <a:spcAft>
                <a:spcPts val="1200"/>
              </a:spcAft>
              <a:buFont typeface="Wingdings" panose="05000000000000000000" pitchFamily="2" charset="2"/>
              <a:buChar char="ü"/>
            </a:pPr>
            <a:r>
              <a:rPr lang="fr-CA" sz="1800">
                <a:solidFill>
                  <a:srgbClr val="2D9D94"/>
                </a:solidFill>
              </a:rPr>
              <a:t>Le gouvernement du Canada doit travailler avec les Premières Nations à l’inclusion de considérations culturelles particulières dans la loi sur les soins de longue durée. Prévoir des investissements pour discuter avec les Premières Nations et s'assurer que les approches pancanadiennes néfastes ne sont pas les seules à constituer la loi sur les soins de longue durée. </a:t>
            </a:r>
          </a:p>
          <a:p>
            <a:pPr>
              <a:spcAft>
                <a:spcPts val="1200"/>
              </a:spcAft>
              <a:buFont typeface="Wingdings" panose="05000000000000000000" pitchFamily="2" charset="2"/>
              <a:buChar char="ü"/>
            </a:pPr>
            <a:r>
              <a:rPr lang="fr-CA" sz="1800">
                <a:solidFill>
                  <a:srgbClr val="2D9D94"/>
                </a:solidFill>
              </a:rPr>
              <a:t>Le gouvernement du Canada </a:t>
            </a:r>
            <a:r>
              <a:rPr lang="fr-CA" sz="1800" kern="100">
                <a:solidFill>
                  <a:srgbClr val="2D9D94"/>
                </a:solidFill>
                <a:effectLst/>
                <a:ea typeface="Calibri" panose="020F0502020204030204" pitchFamily="34" charset="0"/>
                <a:cs typeface="Times New Roman" panose="02020603050405020304" pitchFamily="18" charset="0"/>
              </a:rPr>
              <a:t>doit </a:t>
            </a:r>
            <a:r>
              <a:rPr lang="fr-CA" sz="1800" kern="100">
                <a:solidFill>
                  <a:srgbClr val="2D9D94"/>
                </a:solidFill>
                <a:ea typeface="Calibri" panose="020F0502020204030204" pitchFamily="34" charset="0"/>
                <a:cs typeface="Times New Roman" panose="02020603050405020304" pitchFamily="18" charset="0"/>
              </a:rPr>
              <a:t>s'engager à réformer le </a:t>
            </a:r>
            <a:r>
              <a:rPr lang="fr-CA" sz="1800" kern="100">
                <a:solidFill>
                  <a:srgbClr val="2D9D94"/>
                </a:solidFill>
                <a:effectLst/>
                <a:ea typeface="Calibri" panose="020F0502020204030204" pitchFamily="34" charset="0"/>
                <a:cs typeface="Times New Roman" panose="02020603050405020304" pitchFamily="18" charset="0"/>
              </a:rPr>
              <a:t>Programme des services de santé non assurés (SSNA) afin de combler les lacunes dans la fourniture de médicaments, de dispositifs d</a:t>
            </a:r>
            <a:r>
              <a:rPr lang="fr-CA" sz="1800" kern="100">
                <a:solidFill>
                  <a:srgbClr val="2D9D94"/>
                </a:solidFill>
                <a:ea typeface="Calibri" panose="020F0502020204030204" pitchFamily="34" charset="0"/>
                <a:cs typeface="Times New Roman" panose="02020603050405020304" pitchFamily="18" charset="0"/>
              </a:rPr>
              <a:t>’</a:t>
            </a:r>
            <a:r>
              <a:rPr lang="fr-CA" sz="1800" kern="100">
                <a:solidFill>
                  <a:srgbClr val="2D9D94"/>
                </a:solidFill>
                <a:effectLst/>
                <a:ea typeface="Calibri" panose="020F0502020204030204" pitchFamily="34" charset="0"/>
                <a:cs typeface="Times New Roman" panose="02020603050405020304" pitchFamily="18" charset="0"/>
              </a:rPr>
              <a:t>aide, de programmes et d’autres éléments, qui sont impératifs pour améliorer la </a:t>
            </a:r>
            <a:r>
              <a:rPr lang="fr-CA" sz="1800" kern="100">
                <a:solidFill>
                  <a:srgbClr val="2D9D94"/>
                </a:solidFill>
                <a:ea typeface="Calibri" panose="020F0502020204030204" pitchFamily="34" charset="0"/>
                <a:cs typeface="Times New Roman" panose="02020603050405020304" pitchFamily="18" charset="0"/>
              </a:rPr>
              <a:t>santé et le </a:t>
            </a:r>
            <a:r>
              <a:rPr lang="fr-CA" sz="1800" kern="100">
                <a:solidFill>
                  <a:srgbClr val="2D9D94"/>
                </a:solidFill>
                <a:effectLst/>
                <a:ea typeface="Calibri" panose="020F0502020204030204" pitchFamily="34" charset="0"/>
                <a:cs typeface="Times New Roman" panose="02020603050405020304" pitchFamily="18" charset="0"/>
              </a:rPr>
              <a:t>bien-être des membres des </a:t>
            </a:r>
            <a:r>
              <a:rPr lang="fr-CA" sz="1800" kern="100">
                <a:solidFill>
                  <a:srgbClr val="2D9D94"/>
                </a:solidFill>
                <a:ea typeface="Calibri" panose="020F0502020204030204" pitchFamily="34" charset="0"/>
                <a:cs typeface="Times New Roman" panose="02020603050405020304" pitchFamily="18" charset="0"/>
              </a:rPr>
              <a:t>Premières Nations. </a:t>
            </a:r>
          </a:p>
          <a:p>
            <a:pPr>
              <a:buFont typeface="Wingdings" panose="05000000000000000000" pitchFamily="2" charset="2"/>
              <a:buChar char="ü"/>
            </a:pPr>
            <a:r>
              <a:rPr lang="fr-CA" sz="1800" kern="100">
                <a:solidFill>
                  <a:srgbClr val="2D9D94"/>
                </a:solidFill>
                <a:effectLst/>
                <a:ea typeface="Calibri" panose="020F0502020204030204" pitchFamily="34" charset="0"/>
                <a:cs typeface="Times New Roman" panose="02020603050405020304" pitchFamily="18" charset="0"/>
              </a:rPr>
              <a:t>Le gouvernement du Canada doit prévoir des investissements substantiels dans l’élaboration de systèmes de données dirigés par les Premières Nations afin de favoriser la souveraineté des Premières Nations dans le domaine des données </a:t>
            </a:r>
            <a:r>
              <a:rPr lang="fr-CA" sz="1800" kern="100">
                <a:solidFill>
                  <a:srgbClr val="2D9D94"/>
                </a:solidFill>
                <a:ea typeface="Calibri" panose="020F0502020204030204" pitchFamily="34" charset="0"/>
                <a:cs typeface="Times New Roman" panose="02020603050405020304" pitchFamily="18" charset="0"/>
              </a:rPr>
              <a:t>et l’évolution vers des stratégies de financement et de données fondées sur les besoins. </a:t>
            </a:r>
            <a:endParaRPr lang="fr-CA" sz="1800" kern="100">
              <a:solidFill>
                <a:srgbClr val="2D9D94"/>
              </a:solidFill>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0156BFE-2174-BC45-6194-10AAE1CBCE01}"/>
              </a:ext>
            </a:extLst>
          </p:cNvPr>
          <p:cNvSpPr txBox="1"/>
          <p:nvPr/>
        </p:nvSpPr>
        <p:spPr>
          <a:xfrm>
            <a:off x="6610612" y="819879"/>
            <a:ext cx="5257538" cy="584775"/>
          </a:xfrm>
          <a:prstGeom prst="rect">
            <a:avLst/>
          </a:prstGeom>
          <a:noFill/>
        </p:spPr>
        <p:txBody>
          <a:bodyPr wrap="square" rtlCol="0">
            <a:spAutoFit/>
          </a:bodyPr>
          <a:lstStyle/>
          <a:p>
            <a:r>
              <a:rPr lang="en-US" sz="3200" b="1">
                <a:solidFill>
                  <a:schemeClr val="bg1"/>
                </a:solidFill>
              </a:rPr>
              <a:t>Tracer </a:t>
            </a:r>
            <a:r>
              <a:rPr lang="en-US" sz="3200" b="1" err="1">
                <a:solidFill>
                  <a:schemeClr val="bg1"/>
                </a:solidFill>
              </a:rPr>
              <a:t>une</a:t>
            </a:r>
            <a:r>
              <a:rPr lang="en-US" sz="3200" b="1">
                <a:solidFill>
                  <a:schemeClr val="bg1"/>
                </a:solidFill>
              </a:rPr>
              <a:t> </a:t>
            </a:r>
            <a:r>
              <a:rPr lang="en-US" sz="3200" b="1" err="1">
                <a:solidFill>
                  <a:schemeClr val="bg1"/>
                </a:solidFill>
              </a:rPr>
              <a:t>voie</a:t>
            </a:r>
            <a:r>
              <a:rPr lang="en-US" sz="3200" b="1">
                <a:solidFill>
                  <a:schemeClr val="bg1"/>
                </a:solidFill>
              </a:rPr>
              <a:t> à </a:t>
            </a:r>
            <a:r>
              <a:rPr lang="en-US" sz="3200" b="1" err="1">
                <a:solidFill>
                  <a:schemeClr val="bg1"/>
                </a:solidFill>
              </a:rPr>
              <a:t>suivre</a:t>
            </a:r>
            <a:endParaRPr lang="en-CA" sz="3200" b="1">
              <a:solidFill>
                <a:schemeClr val="bg1"/>
              </a:solidFill>
            </a:endParaRPr>
          </a:p>
        </p:txBody>
      </p:sp>
      <p:sp>
        <p:nvSpPr>
          <p:cNvPr id="5" name="TextBox 4">
            <a:extLst>
              <a:ext uri="{FF2B5EF4-FFF2-40B4-BE49-F238E27FC236}">
                <a16:creationId xmlns:a16="http://schemas.microsoft.com/office/drawing/2014/main" id="{2A947A48-36A1-2885-00AD-5758CCDFF11B}"/>
              </a:ext>
            </a:extLst>
          </p:cNvPr>
          <p:cNvSpPr txBox="1"/>
          <p:nvPr/>
        </p:nvSpPr>
        <p:spPr>
          <a:xfrm>
            <a:off x="839665" y="2137402"/>
            <a:ext cx="11028485" cy="523220"/>
          </a:xfrm>
          <a:prstGeom prst="rect">
            <a:avLst/>
          </a:prstGeom>
          <a:noFill/>
        </p:spPr>
        <p:txBody>
          <a:bodyPr wrap="square">
            <a:spAutoFit/>
          </a:bodyPr>
          <a:lstStyle/>
          <a:p>
            <a:pPr algn="ctr"/>
            <a:r>
              <a:rPr lang="en-US" sz="2800" i="1">
                <a:solidFill>
                  <a:srgbClr val="2D9D94"/>
                </a:solidFill>
                <a:latin typeface="Arial" panose="020B0604020202020204" pitchFamily="34" charset="0"/>
                <a:cs typeface="Arial" panose="020B0604020202020204" pitchFamily="34" charset="0"/>
              </a:rPr>
              <a:t>7. </a:t>
            </a:r>
            <a:r>
              <a:rPr lang="fr-CA" sz="2800" i="1">
                <a:solidFill>
                  <a:srgbClr val="2D9D94"/>
                </a:solidFill>
                <a:latin typeface="Arial" panose="020B0604020202020204" pitchFamily="34" charset="0"/>
                <a:cs typeface="Arial" panose="020B0604020202020204" pitchFamily="34" charset="0"/>
              </a:rPr>
              <a:t>Accès équitable aux services dans l’ensemble du Canada</a:t>
            </a:r>
            <a:endParaRPr lang="en-CA" sz="2800" i="1"/>
          </a:p>
        </p:txBody>
      </p:sp>
    </p:spTree>
    <p:extLst>
      <p:ext uri="{BB962C8B-B14F-4D97-AF65-F5344CB8AC3E}">
        <p14:creationId xmlns:p14="http://schemas.microsoft.com/office/powerpoint/2010/main" val="2978295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11321-30F6-5D48-574D-E0F50B471DEF}"/>
              </a:ext>
            </a:extLst>
          </p:cNvPr>
          <p:cNvSpPr>
            <a:spLocks noGrp="1"/>
          </p:cNvSpPr>
          <p:nvPr>
            <p:ph type="title"/>
          </p:nvPr>
        </p:nvSpPr>
        <p:spPr>
          <a:xfrm>
            <a:off x="827314" y="1555351"/>
            <a:ext cx="10526485" cy="798576"/>
          </a:xfrm>
        </p:spPr>
        <p:txBody>
          <a:bodyPr/>
          <a:lstStyle/>
          <a:p>
            <a:pPr algn="ctr"/>
            <a:r>
              <a:rPr lang="en-US" err="1">
                <a:solidFill>
                  <a:srgbClr val="2D9D94"/>
                </a:solidFill>
                <a:latin typeface="Arial" panose="020B0604020202020204" pitchFamily="34" charset="0"/>
                <a:cs typeface="Arial" panose="020B0604020202020204" pitchFamily="34" charset="0"/>
              </a:rPr>
              <a:t>Où</a:t>
            </a:r>
            <a:r>
              <a:rPr lang="en-US">
                <a:solidFill>
                  <a:srgbClr val="2D9D94"/>
                </a:solidFill>
                <a:latin typeface="Arial" panose="020B0604020202020204" pitchFamily="34" charset="0"/>
                <a:cs typeface="Arial" panose="020B0604020202020204" pitchFamily="34" charset="0"/>
              </a:rPr>
              <a:t> en </a:t>
            </a:r>
            <a:r>
              <a:rPr lang="en-US" err="1">
                <a:solidFill>
                  <a:srgbClr val="2D9D94"/>
                </a:solidFill>
                <a:latin typeface="Arial" panose="020B0604020202020204" pitchFamily="34" charset="0"/>
                <a:cs typeface="Arial" panose="020B0604020202020204" pitchFamily="34" charset="0"/>
              </a:rPr>
              <a:t>sommes</a:t>
            </a:r>
            <a:r>
              <a:rPr lang="en-US">
                <a:solidFill>
                  <a:srgbClr val="2D9D94"/>
                </a:solidFill>
                <a:latin typeface="Arial" panose="020B0604020202020204" pitchFamily="34" charset="0"/>
                <a:cs typeface="Arial" panose="020B0604020202020204" pitchFamily="34" charset="0"/>
              </a:rPr>
              <a:t>-nous </a:t>
            </a:r>
            <a:r>
              <a:rPr lang="en-US" err="1">
                <a:solidFill>
                  <a:srgbClr val="2D9D94"/>
                </a:solidFill>
                <a:latin typeface="Arial" panose="020B0604020202020204" pitchFamily="34" charset="0"/>
                <a:cs typeface="Arial" panose="020B0604020202020204" pitchFamily="34" charset="0"/>
              </a:rPr>
              <a:t>aujourd’hui</a:t>
            </a:r>
            <a:r>
              <a:rPr lang="en-US">
                <a:solidFill>
                  <a:srgbClr val="2D9D94"/>
                </a:solidFill>
                <a:latin typeface="Arial" panose="020B0604020202020204" pitchFamily="34" charset="0"/>
                <a:cs typeface="Arial" panose="020B0604020202020204" pitchFamily="34" charset="0"/>
              </a:rPr>
              <a:t>?</a:t>
            </a:r>
            <a:endParaRPr lang="en-CA"/>
          </a:p>
        </p:txBody>
      </p:sp>
      <p:sp>
        <p:nvSpPr>
          <p:cNvPr id="3" name="Content Placeholder 2">
            <a:extLst>
              <a:ext uri="{FF2B5EF4-FFF2-40B4-BE49-F238E27FC236}">
                <a16:creationId xmlns:a16="http://schemas.microsoft.com/office/drawing/2014/main" id="{3B5552D4-F5C3-ED11-30F1-7B230F9942FB}"/>
              </a:ext>
            </a:extLst>
          </p:cNvPr>
          <p:cNvSpPr>
            <a:spLocks noGrp="1"/>
          </p:cNvSpPr>
          <p:nvPr>
            <p:ph idx="1"/>
          </p:nvPr>
        </p:nvSpPr>
        <p:spPr>
          <a:xfrm>
            <a:off x="827313" y="2699081"/>
            <a:ext cx="10526486" cy="3341955"/>
          </a:xfrm>
        </p:spPr>
        <p:txBody>
          <a:bodyPr/>
          <a:lstStyle/>
          <a:p>
            <a:r>
              <a:rPr lang="fr-CA">
                <a:solidFill>
                  <a:srgbClr val="2D9D94"/>
                </a:solidFill>
              </a:rPr>
              <a:t>Les recommandations stratégiques ont été présentées à l‘Assemblée extraordinaire des Chefs, en décembre 2023, dans le cadre d'une séance de dialogue. </a:t>
            </a:r>
            <a:br>
              <a:rPr lang="fr-CA">
                <a:solidFill>
                  <a:srgbClr val="2D9D94"/>
                </a:solidFill>
              </a:rPr>
            </a:br>
            <a:endParaRPr lang="fr-CA">
              <a:solidFill>
                <a:srgbClr val="2D9D94"/>
              </a:solidFill>
            </a:endParaRPr>
          </a:p>
          <a:p>
            <a:r>
              <a:rPr lang="fr-CA">
                <a:solidFill>
                  <a:srgbClr val="2D9D94"/>
                </a:solidFill>
              </a:rPr>
              <a:t>Résolution 26/2023 de l’APN, </a:t>
            </a:r>
            <a:r>
              <a:rPr lang="fr-CA" i="1">
                <a:solidFill>
                  <a:srgbClr val="2D9D94"/>
                </a:solidFill>
              </a:rPr>
              <a:t>Recommandations stratégiques formulées par les Premières Nations pour un cadre holistique de soins de longue durée et de soins continus </a:t>
            </a:r>
            <a:br>
              <a:rPr lang="fr-CA">
                <a:solidFill>
                  <a:srgbClr val="2D9D94"/>
                </a:solidFill>
              </a:rPr>
            </a:br>
            <a:endParaRPr lang="fr-CA">
              <a:solidFill>
                <a:srgbClr val="2D9D94"/>
              </a:solidFill>
            </a:endParaRPr>
          </a:p>
        </p:txBody>
      </p:sp>
    </p:spTree>
    <p:extLst>
      <p:ext uri="{BB962C8B-B14F-4D97-AF65-F5344CB8AC3E}">
        <p14:creationId xmlns:p14="http://schemas.microsoft.com/office/powerpoint/2010/main" val="389770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52A23-870E-EC28-3F49-2000848BC6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0F60D-2549-6E9C-A0FC-8CA12D2D5B7E}"/>
              </a:ext>
            </a:extLst>
          </p:cNvPr>
          <p:cNvSpPr>
            <a:spLocks noGrp="1"/>
          </p:cNvSpPr>
          <p:nvPr>
            <p:ph type="title"/>
          </p:nvPr>
        </p:nvSpPr>
        <p:spPr>
          <a:xfrm>
            <a:off x="832757" y="1790876"/>
            <a:ext cx="10526485" cy="4235851"/>
          </a:xfrm>
        </p:spPr>
        <p:txBody>
          <a:bodyPr/>
          <a:lstStyle/>
          <a:p>
            <a:pPr algn="ctr"/>
            <a:r>
              <a:rPr lang="en-US" sz="9600" err="1">
                <a:solidFill>
                  <a:srgbClr val="2D9D94"/>
                </a:solidFill>
                <a:latin typeface="Arial" panose="020B0604020202020204" pitchFamily="34" charset="0"/>
                <a:cs typeface="Arial" panose="020B0604020202020204" pitchFamily="34" charset="0"/>
              </a:rPr>
              <a:t>Kinanaskomitin</a:t>
            </a:r>
            <a:br>
              <a:rPr lang="en-US" sz="9600">
                <a:solidFill>
                  <a:srgbClr val="2D9D94"/>
                </a:solidFill>
                <a:latin typeface="Arial" panose="020B0604020202020204" pitchFamily="34" charset="0"/>
                <a:cs typeface="Arial" panose="020B0604020202020204" pitchFamily="34" charset="0"/>
              </a:rPr>
            </a:br>
            <a:br>
              <a:rPr lang="en-US" sz="9600">
                <a:solidFill>
                  <a:srgbClr val="2D9D94"/>
                </a:solidFill>
                <a:latin typeface="Arial" panose="020B0604020202020204" pitchFamily="34" charset="0"/>
                <a:cs typeface="Arial" panose="020B0604020202020204" pitchFamily="34" charset="0"/>
              </a:rPr>
            </a:br>
            <a:r>
              <a:rPr lang="en-US" sz="9600">
                <a:solidFill>
                  <a:srgbClr val="2D9D94"/>
                </a:solidFill>
                <a:latin typeface="Arial" panose="020B0604020202020204" pitchFamily="34" charset="0"/>
                <a:cs typeface="Arial" panose="020B0604020202020204" pitchFamily="34" charset="0"/>
              </a:rPr>
              <a:t>Merci</a:t>
            </a:r>
            <a:endParaRPr lang="en-CA" sz="9600"/>
          </a:p>
        </p:txBody>
      </p:sp>
    </p:spTree>
    <p:extLst>
      <p:ext uri="{BB962C8B-B14F-4D97-AF65-F5344CB8AC3E}">
        <p14:creationId xmlns:p14="http://schemas.microsoft.com/office/powerpoint/2010/main" val="133240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841131" y="1686207"/>
            <a:ext cx="10509737" cy="798576"/>
          </a:xfrm>
        </p:spPr>
        <p:txBody>
          <a:bodyPr/>
          <a:lstStyle/>
          <a:p>
            <a:pPr algn="ctr"/>
            <a:r>
              <a:rPr lang="en-US">
                <a:solidFill>
                  <a:srgbClr val="2D9D94"/>
                </a:solidFill>
                <a:latin typeface="Arial" panose="020B0604020202020204" pitchFamily="34" charset="0"/>
                <a:cs typeface="Arial" panose="020B0604020202020204" pitchFamily="34" charset="0"/>
              </a:rPr>
              <a:t>Mandats</a:t>
            </a:r>
            <a:endParaRPr lang="en-CA">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41131" y="2654360"/>
            <a:ext cx="10512669" cy="3437715"/>
          </a:xfrm>
        </p:spPr>
        <p:txBody>
          <a:bodyPr/>
          <a:lstStyle/>
          <a:p>
            <a:r>
              <a:rPr lang="en-US" sz="3000">
                <a:solidFill>
                  <a:srgbClr val="2D9D94"/>
                </a:solidFill>
              </a:rPr>
              <a:t>Résolution 44/2022 de l'Assemblée des Premières Nations (APN), </a:t>
            </a:r>
            <a:r>
              <a:rPr lang="fr-CA" sz="3200" i="1">
                <a:solidFill>
                  <a:srgbClr val="2D9D94"/>
                </a:solidFill>
              </a:rPr>
              <a:t>Élaboration conjointe d'options stratégiques avec Services aux Autochtones Canada pour un mémoire au Cabinet sur le cadre holistique de soins de longue durée et continus </a:t>
            </a:r>
            <a:endParaRPr lang="en-US" sz="3000">
              <a:solidFill>
                <a:srgbClr val="2D9D94"/>
              </a:solidFill>
            </a:endParaRPr>
          </a:p>
          <a:p>
            <a:r>
              <a:rPr lang="en-US" sz="3000">
                <a:solidFill>
                  <a:srgbClr val="2D9D94"/>
                </a:solidFill>
                <a:cs typeface="Arial" panose="020B0604020202020204" pitchFamily="34" charset="0"/>
              </a:rPr>
              <a:t>Résolution 59/2023 de l'APN, </a:t>
            </a:r>
            <a:r>
              <a:rPr lang="fr-CA" sz="3200" i="1">
                <a:solidFill>
                  <a:srgbClr val="2D9D94"/>
                </a:solidFill>
              </a:rPr>
              <a:t>Appel à la prolongation du délai fixé par Services aux Autochtones Canada pour l’élaboration du Cadre de soins à long terme et de soins continus </a:t>
            </a:r>
            <a:endParaRPr lang="en-US" sz="3000" i="1">
              <a:solidFill>
                <a:srgbClr val="2D9D94"/>
              </a:solidFill>
              <a:cs typeface="Arial" panose="020B0604020202020204" pitchFamily="34" charset="0"/>
            </a:endParaRPr>
          </a:p>
        </p:txBody>
      </p:sp>
    </p:spTree>
    <p:extLst>
      <p:ext uri="{BB962C8B-B14F-4D97-AF65-F5344CB8AC3E}">
        <p14:creationId xmlns:p14="http://schemas.microsoft.com/office/powerpoint/2010/main" val="1977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7BCE-A7CD-1A41-9FA5-2B86EBE7EB74}"/>
              </a:ext>
            </a:extLst>
          </p:cNvPr>
          <p:cNvSpPr>
            <a:spLocks noGrp="1"/>
          </p:cNvSpPr>
          <p:nvPr>
            <p:ph type="title"/>
          </p:nvPr>
        </p:nvSpPr>
        <p:spPr>
          <a:xfrm>
            <a:off x="469392" y="1664208"/>
            <a:ext cx="11253216" cy="1261872"/>
          </a:xfrm>
        </p:spPr>
        <p:txBody>
          <a:bodyPr/>
          <a:lstStyle/>
          <a:p>
            <a:pPr algn="ctr"/>
            <a:r>
              <a:rPr lang="fr-CA">
                <a:solidFill>
                  <a:srgbClr val="2D9D94"/>
                </a:solidFill>
              </a:rPr>
              <a:t>Programme des soins à domicile et en milieu communautaire des Premières Nations et des Inuit</a:t>
            </a:r>
            <a:r>
              <a:rPr lang="en-US">
                <a:solidFill>
                  <a:srgbClr val="2D9D94"/>
                </a:solidFill>
                <a:latin typeface="+mn-lt"/>
                <a:cs typeface="Arial" panose="020B0604020202020204" pitchFamily="34" charset="0"/>
              </a:rPr>
              <a:t> </a:t>
            </a:r>
          </a:p>
        </p:txBody>
      </p:sp>
      <p:sp>
        <p:nvSpPr>
          <p:cNvPr id="3" name="Content Placeholder 2">
            <a:extLst>
              <a:ext uri="{FF2B5EF4-FFF2-40B4-BE49-F238E27FC236}">
                <a16:creationId xmlns:a16="http://schemas.microsoft.com/office/drawing/2014/main" id="{93B54287-1432-E44F-B7D3-6798DAA72291}"/>
              </a:ext>
            </a:extLst>
          </p:cNvPr>
          <p:cNvSpPr>
            <a:spLocks noGrp="1"/>
          </p:cNvSpPr>
          <p:nvPr>
            <p:ph idx="1"/>
          </p:nvPr>
        </p:nvSpPr>
        <p:spPr>
          <a:xfrm>
            <a:off x="515112" y="3289455"/>
            <a:ext cx="11161775" cy="3038193"/>
          </a:xfrm>
        </p:spPr>
        <p:txBody>
          <a:bodyPr/>
          <a:lstStyle/>
          <a:p>
            <a:r>
              <a:rPr lang="fr-CA" sz="3000">
                <a:solidFill>
                  <a:srgbClr val="2D9D94"/>
                </a:solidFill>
                <a:cs typeface="Arial" panose="020B0604020202020204" pitchFamily="34" charset="0"/>
              </a:rPr>
              <a:t>Mis en œuvre pour fournir aux Premières Nations des services leur permettant de vieillir et de recevoir des services de soins de longue durée au sein de leur communauté de Première Nation.</a:t>
            </a:r>
            <a:br>
              <a:rPr lang="fr-CA" sz="3000">
                <a:solidFill>
                  <a:srgbClr val="2D9D94"/>
                </a:solidFill>
                <a:cs typeface="Arial" panose="020B0604020202020204" pitchFamily="34" charset="0"/>
              </a:rPr>
            </a:br>
            <a:endParaRPr lang="fr-CA" sz="3000">
              <a:solidFill>
                <a:srgbClr val="2D9D94"/>
              </a:solidFill>
              <a:cs typeface="Arial" panose="020B0604020202020204" pitchFamily="34" charset="0"/>
            </a:endParaRPr>
          </a:p>
          <a:p>
            <a:r>
              <a:rPr lang="fr-CA" sz="3000">
                <a:solidFill>
                  <a:srgbClr val="2D9D94"/>
                </a:solidFill>
                <a:cs typeface="Arial" panose="020B0604020202020204" pitchFamily="34" charset="0"/>
              </a:rPr>
              <a:t>Depuis sa création, le gouvernement n'a jamais été mandaté pour fournir des services de soins de longue durée aux Premières Nations résidant dans les réserves.</a:t>
            </a:r>
          </a:p>
          <a:p>
            <a:endParaRPr lang="fr-CA">
              <a:solidFill>
                <a:srgbClr val="2D9D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68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9406-B2C3-5BB3-0901-06705633C9E4}"/>
              </a:ext>
            </a:extLst>
          </p:cNvPr>
          <p:cNvSpPr>
            <a:spLocks noGrp="1"/>
          </p:cNvSpPr>
          <p:nvPr>
            <p:ph type="title"/>
          </p:nvPr>
        </p:nvSpPr>
        <p:spPr>
          <a:xfrm>
            <a:off x="783772" y="1517904"/>
            <a:ext cx="10570028" cy="798576"/>
          </a:xfrm>
        </p:spPr>
        <p:txBody>
          <a:bodyPr/>
          <a:lstStyle/>
          <a:p>
            <a:pPr algn="ctr"/>
            <a:r>
              <a:rPr lang="en-US" err="1">
                <a:solidFill>
                  <a:srgbClr val="2D9D94"/>
                </a:solidFill>
                <a:latin typeface="Arial" panose="020B0604020202020204" pitchFamily="34" charset="0"/>
                <a:cs typeface="Arial" panose="020B0604020202020204" pitchFamily="34" charset="0"/>
              </a:rPr>
              <a:t>Mobilisation</a:t>
            </a:r>
            <a:r>
              <a:rPr lang="en-US">
                <a:solidFill>
                  <a:srgbClr val="2D9D94"/>
                </a:solidFill>
                <a:latin typeface="Arial" panose="020B0604020202020204" pitchFamily="34" charset="0"/>
                <a:cs typeface="Arial" panose="020B0604020202020204" pitchFamily="34" charset="0"/>
              </a:rPr>
              <a:t> des Premières Nations</a:t>
            </a:r>
            <a:endParaRPr lang="en-CA">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ECB756-54F3-FAB7-0170-89E734ECD31C}"/>
              </a:ext>
            </a:extLst>
          </p:cNvPr>
          <p:cNvSpPr>
            <a:spLocks noGrp="1"/>
          </p:cNvSpPr>
          <p:nvPr>
            <p:ph idx="1"/>
          </p:nvPr>
        </p:nvSpPr>
        <p:spPr>
          <a:xfrm>
            <a:off x="595745" y="2484782"/>
            <a:ext cx="10931237" cy="4012999"/>
          </a:xfrm>
        </p:spPr>
        <p:txBody>
          <a:bodyPr/>
          <a:lstStyle/>
          <a:p>
            <a:pPr>
              <a:spcAft>
                <a:spcPts val="1800"/>
              </a:spcAft>
            </a:pPr>
            <a:r>
              <a:rPr lang="fr-CA" sz="3000">
                <a:solidFill>
                  <a:srgbClr val="2D9D94"/>
                </a:solidFill>
              </a:rPr>
              <a:t>Entre 2019 et 2022, des activités de mobilisation financées par SAC ont été menées par les Premières Nations.</a:t>
            </a:r>
          </a:p>
          <a:p>
            <a:pPr>
              <a:spcAft>
                <a:spcPts val="1800"/>
              </a:spcAft>
            </a:pPr>
            <a:r>
              <a:rPr lang="fr-CA" sz="3000">
                <a:solidFill>
                  <a:srgbClr val="2D9D94"/>
                </a:solidFill>
              </a:rPr>
              <a:t>L'APN a mis sur pied un ensemble de groupes de discussion régionaux afin de recueillir d'autres avis auprès des Premières Nations sur les priorités de la réforme. </a:t>
            </a:r>
          </a:p>
          <a:p>
            <a:r>
              <a:rPr lang="fr-CA" sz="3000">
                <a:solidFill>
                  <a:srgbClr val="2D9D94"/>
                </a:solidFill>
              </a:rPr>
              <a:t>Les activités de mobilisation menées auprès des Premières Nations ont permis de formuler des recommandations stratégiques pour un cadre holistique de soins de longue durée et de soins continus. </a:t>
            </a:r>
          </a:p>
          <a:p>
            <a:pPr marL="0" indent="0">
              <a:buNone/>
            </a:pPr>
            <a:endParaRPr lang="fr-CA" sz="3000">
              <a:solidFill>
                <a:srgbClr val="2D9D94"/>
              </a:solidFill>
            </a:endParaRPr>
          </a:p>
          <a:p>
            <a:endParaRPr lang="fr-CA">
              <a:solidFill>
                <a:srgbClr val="2D9D94"/>
              </a:solidFill>
            </a:endParaRPr>
          </a:p>
        </p:txBody>
      </p:sp>
    </p:spTree>
    <p:extLst>
      <p:ext uri="{BB962C8B-B14F-4D97-AF65-F5344CB8AC3E}">
        <p14:creationId xmlns:p14="http://schemas.microsoft.com/office/powerpoint/2010/main" val="183530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168348" y="1538225"/>
            <a:ext cx="11855301" cy="613909"/>
          </a:xfrm>
        </p:spPr>
        <p:txBody>
          <a:bodyPr/>
          <a:lstStyle/>
          <a:p>
            <a:pPr algn="ctr"/>
            <a:r>
              <a:rPr lang="en-US" sz="3200" err="1">
                <a:solidFill>
                  <a:srgbClr val="2D9D94"/>
                </a:solidFill>
                <a:latin typeface="Arial" panose="020B0604020202020204" pitchFamily="34" charset="0"/>
                <a:cs typeface="Arial" panose="020B0604020202020204" pitchFamily="34" charset="0"/>
              </a:rPr>
              <a:t>Recommandation</a:t>
            </a:r>
            <a:r>
              <a:rPr lang="en-US" sz="3200">
                <a:solidFill>
                  <a:srgbClr val="2D9D94"/>
                </a:solidFill>
                <a:latin typeface="Arial" panose="020B0604020202020204" pitchFamily="34" charset="0"/>
                <a:cs typeface="Arial" panose="020B0604020202020204" pitchFamily="34" charset="0"/>
              </a:rPr>
              <a:t> </a:t>
            </a:r>
            <a:r>
              <a:rPr lang="en-US" sz="3200" err="1">
                <a:solidFill>
                  <a:srgbClr val="2D9D94"/>
                </a:solidFill>
                <a:latin typeface="Arial" panose="020B0604020202020204" pitchFamily="34" charset="0"/>
                <a:cs typeface="Arial" panose="020B0604020202020204" pitchFamily="34" charset="0"/>
              </a:rPr>
              <a:t>stratégique</a:t>
            </a:r>
            <a:endParaRPr lang="en-CA" sz="320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39665" y="2336801"/>
            <a:ext cx="10512669" cy="4104920"/>
          </a:xfrm>
        </p:spPr>
        <p:txBody>
          <a:bodyPr/>
          <a:lstStyle/>
          <a:p>
            <a:pPr marL="0" indent="0">
              <a:spcAft>
                <a:spcPts val="600"/>
              </a:spcAft>
              <a:buNone/>
            </a:pPr>
            <a:endParaRPr lang="fr-CA">
              <a:solidFill>
                <a:srgbClr val="2D9D94"/>
              </a:solidFill>
            </a:endParaRPr>
          </a:p>
          <a:p>
            <a:pPr>
              <a:spcAft>
                <a:spcPts val="1200"/>
              </a:spcAft>
              <a:buFont typeface="Wingdings" panose="05000000000000000000" pitchFamily="2" charset="2"/>
              <a:buChar char="ü"/>
            </a:pPr>
            <a:r>
              <a:rPr lang="fr-CA" sz="2000">
                <a:solidFill>
                  <a:srgbClr val="2D9D94"/>
                </a:solidFill>
              </a:rPr>
              <a:t>Financement et renforcement des capacités des Premières Nations d’élaborer et de mettre en œuvre une stratégie visant à réduire le racisme systémique dans le système de soins de santé.</a:t>
            </a:r>
          </a:p>
          <a:p>
            <a:pPr>
              <a:spcAft>
                <a:spcPts val="1200"/>
              </a:spcAft>
              <a:buFont typeface="Wingdings" panose="05000000000000000000" pitchFamily="2" charset="2"/>
              <a:buChar char="ü"/>
            </a:pPr>
            <a:r>
              <a:rPr lang="fr-CA" sz="2000">
                <a:solidFill>
                  <a:srgbClr val="2D9D94"/>
                </a:solidFill>
              </a:rPr>
              <a:t>Donner la priorité aux investissements dans les services sociaux et de santé communautaires et à la création de postes de guérisseur traditionnel, d’aîné et d'autres praticiens de soins conventionnels.</a:t>
            </a:r>
          </a:p>
          <a:p>
            <a:pPr>
              <a:spcAft>
                <a:spcPts val="1200"/>
              </a:spcAft>
              <a:buFont typeface="Wingdings" panose="05000000000000000000" pitchFamily="2" charset="2"/>
              <a:buChar char="ü"/>
            </a:pPr>
            <a:r>
              <a:rPr lang="fr-CA" sz="2000">
                <a:solidFill>
                  <a:srgbClr val="2D9D94"/>
                </a:solidFill>
              </a:rPr>
              <a:t>Les Premières Nations doivent bénéficier de ressources suffisantes pour élaborer des lignes directrices et des normes en matière de soins de longue durée. </a:t>
            </a:r>
          </a:p>
          <a:p>
            <a:pPr marL="171450" indent="-171450">
              <a:buFont typeface="Wingdings" panose="05000000000000000000" pitchFamily="2" charset="2"/>
              <a:buChar char="ü"/>
            </a:pPr>
            <a:r>
              <a:rPr lang="fr-CA" sz="2000">
                <a:solidFill>
                  <a:srgbClr val="2D9D94"/>
                </a:solidFill>
              </a:rPr>
              <a:t>Le cadre de SLD/SC doit faire évoluer la prestation des soins et les conditions d'accès aux soins, de l‘évaluation biomédicale actuelle à une évaluation holistique du mieux-être.</a:t>
            </a:r>
            <a:endParaRPr lang="fr-CA">
              <a:solidFill>
                <a:srgbClr val="2D9D94"/>
              </a:solidFill>
            </a:endParaRPr>
          </a:p>
        </p:txBody>
      </p:sp>
      <p:sp>
        <p:nvSpPr>
          <p:cNvPr id="4" name="TextBox 3">
            <a:extLst>
              <a:ext uri="{FF2B5EF4-FFF2-40B4-BE49-F238E27FC236}">
                <a16:creationId xmlns:a16="http://schemas.microsoft.com/office/drawing/2014/main" id="{578C62AE-0CD2-6B0D-68BD-9B2C956F04A3}"/>
              </a:ext>
            </a:extLst>
          </p:cNvPr>
          <p:cNvSpPr txBox="1"/>
          <p:nvPr/>
        </p:nvSpPr>
        <p:spPr>
          <a:xfrm>
            <a:off x="6943724" y="819879"/>
            <a:ext cx="5153869" cy="584775"/>
          </a:xfrm>
          <a:prstGeom prst="rect">
            <a:avLst/>
          </a:prstGeom>
          <a:noFill/>
        </p:spPr>
        <p:txBody>
          <a:bodyPr wrap="square" rtlCol="0">
            <a:spAutoFit/>
          </a:bodyPr>
          <a:lstStyle/>
          <a:p>
            <a:r>
              <a:rPr lang="en-US" sz="3200" b="1">
                <a:solidFill>
                  <a:schemeClr val="bg1"/>
                </a:solidFill>
              </a:rPr>
              <a:t>Tracer une </a:t>
            </a:r>
            <a:r>
              <a:rPr lang="en-US" sz="3200" b="1" err="1">
                <a:solidFill>
                  <a:schemeClr val="bg1"/>
                </a:solidFill>
              </a:rPr>
              <a:t>voie</a:t>
            </a:r>
            <a:r>
              <a:rPr lang="en-US" sz="3200" b="1">
                <a:solidFill>
                  <a:schemeClr val="bg1"/>
                </a:solidFill>
              </a:rPr>
              <a:t> à </a:t>
            </a:r>
            <a:r>
              <a:rPr lang="en-US" sz="3200" b="1" err="1">
                <a:solidFill>
                  <a:schemeClr val="bg1"/>
                </a:solidFill>
              </a:rPr>
              <a:t>suivre</a:t>
            </a:r>
            <a:endParaRPr lang="en-CA" sz="3200" b="1">
              <a:solidFill>
                <a:schemeClr val="bg1"/>
              </a:solidFill>
            </a:endParaRPr>
          </a:p>
        </p:txBody>
      </p:sp>
      <p:sp>
        <p:nvSpPr>
          <p:cNvPr id="6" name="TextBox 5">
            <a:extLst>
              <a:ext uri="{FF2B5EF4-FFF2-40B4-BE49-F238E27FC236}">
                <a16:creationId xmlns:a16="http://schemas.microsoft.com/office/drawing/2014/main" id="{BDD01877-B355-CB94-FD5C-0B5829BC2DFE}"/>
              </a:ext>
            </a:extLst>
          </p:cNvPr>
          <p:cNvSpPr txBox="1"/>
          <p:nvPr/>
        </p:nvSpPr>
        <p:spPr>
          <a:xfrm>
            <a:off x="378741" y="1910687"/>
            <a:ext cx="11718852" cy="954107"/>
          </a:xfrm>
          <a:prstGeom prst="rect">
            <a:avLst/>
          </a:prstGeom>
          <a:noFill/>
        </p:spPr>
        <p:txBody>
          <a:bodyPr wrap="square">
            <a:spAutoFit/>
          </a:bodyPr>
          <a:lstStyle/>
          <a:p>
            <a:pPr algn="ctr"/>
            <a:r>
              <a:rPr lang="en-US" sz="2800" i="1">
                <a:solidFill>
                  <a:srgbClr val="2D9D94"/>
                </a:solidFill>
                <a:latin typeface="Arial" panose="020B0604020202020204" pitchFamily="34" charset="0"/>
                <a:cs typeface="Arial" panose="020B0604020202020204" pitchFamily="34" charset="0"/>
              </a:rPr>
              <a:t>1. </a:t>
            </a:r>
            <a:r>
              <a:rPr lang="fr-CA" sz="2800" i="1">
                <a:solidFill>
                  <a:srgbClr val="2D9D94"/>
                </a:solidFill>
                <a:latin typeface="Arial" panose="020B0604020202020204" pitchFamily="34" charset="0"/>
                <a:cs typeface="Arial" panose="020B0604020202020204" pitchFamily="34" charset="0"/>
              </a:rPr>
              <a:t>La culture en tant que fondement des services de soins de longue durée destinés aux Premières Nations</a:t>
            </a:r>
            <a:endParaRPr lang="en-CA" sz="2800" i="1"/>
          </a:p>
        </p:txBody>
      </p:sp>
    </p:spTree>
    <p:extLst>
      <p:ext uri="{BB962C8B-B14F-4D97-AF65-F5344CB8AC3E}">
        <p14:creationId xmlns:p14="http://schemas.microsoft.com/office/powerpoint/2010/main" val="117829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2201020" y="1614126"/>
            <a:ext cx="7789957" cy="798576"/>
          </a:xfrm>
        </p:spPr>
        <p:txBody>
          <a:bodyPr/>
          <a:lstStyle/>
          <a:p>
            <a:pPr algn="ctr"/>
            <a:r>
              <a:rPr lang="en-US" sz="3200" err="1">
                <a:solidFill>
                  <a:srgbClr val="2D9D94"/>
                </a:solidFill>
                <a:latin typeface="Arial" panose="020B0604020202020204" pitchFamily="34" charset="0"/>
                <a:cs typeface="Arial" panose="020B0604020202020204" pitchFamily="34" charset="0"/>
              </a:rPr>
              <a:t>Recommandation</a:t>
            </a:r>
            <a:r>
              <a:rPr lang="en-US" sz="3200">
                <a:solidFill>
                  <a:srgbClr val="2D9D94"/>
                </a:solidFill>
                <a:latin typeface="Arial" panose="020B0604020202020204" pitchFamily="34" charset="0"/>
                <a:cs typeface="Arial" panose="020B0604020202020204" pitchFamily="34" charset="0"/>
              </a:rPr>
              <a:t> </a:t>
            </a:r>
            <a:r>
              <a:rPr lang="en-US" sz="3200" err="1">
                <a:solidFill>
                  <a:srgbClr val="2D9D94"/>
                </a:solidFill>
                <a:latin typeface="Arial" panose="020B0604020202020204" pitchFamily="34" charset="0"/>
                <a:cs typeface="Arial" panose="020B0604020202020204" pitchFamily="34" charset="0"/>
              </a:rPr>
              <a:t>stratégique</a:t>
            </a:r>
            <a:endParaRPr lang="en-CA" sz="320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913624" y="2901642"/>
            <a:ext cx="10512669" cy="3437715"/>
          </a:xfrm>
        </p:spPr>
        <p:txBody>
          <a:bodyPr/>
          <a:lstStyle/>
          <a:p>
            <a:pPr>
              <a:spcAft>
                <a:spcPts val="600"/>
              </a:spcAft>
              <a:buFont typeface="Wingdings" panose="05000000000000000000" pitchFamily="2" charset="2"/>
              <a:buChar char="ü"/>
            </a:pPr>
            <a:r>
              <a:rPr lang="fr-CA" sz="2000" kern="100">
                <a:solidFill>
                  <a:srgbClr val="2D9D94"/>
                </a:solidFill>
                <a:effectLst/>
                <a:ea typeface="Calibri" panose="020F0502020204030204" pitchFamily="34" charset="0"/>
                <a:cs typeface="Times New Roman" panose="02020603050405020304" pitchFamily="18" charset="0"/>
              </a:rPr>
              <a:t>Augmenter les investissements dans les services de soins de longue durée essentiels et de soutien déterminés par les Premières Nations afin d'assurer une couverture complète à tous les membres des Premières Nations au sein de leurs communautés d'origine.</a:t>
            </a:r>
          </a:p>
          <a:p>
            <a:pPr>
              <a:spcAft>
                <a:spcPts val="600"/>
              </a:spcAft>
              <a:buFont typeface="Wingdings" panose="05000000000000000000" pitchFamily="2" charset="2"/>
              <a:buChar char="ü"/>
            </a:pPr>
            <a:r>
              <a:rPr lang="fr-CA" sz="2000">
                <a:solidFill>
                  <a:srgbClr val="2D9D94"/>
                </a:solidFill>
                <a:ea typeface="Calibri" panose="020F0502020204030204" pitchFamily="34" charset="0"/>
              </a:rPr>
              <a:t>Réformer le processus d'accès et de transition des Premières Nations entre les différents services et départements à tous les niveaux de gouvernement en élaborant des politiques et des procédures claires visant à rationaliser l'accès administratif. </a:t>
            </a:r>
          </a:p>
          <a:p>
            <a:pPr>
              <a:spcAft>
                <a:spcPts val="600"/>
              </a:spcAft>
              <a:buFont typeface="Wingdings" panose="05000000000000000000" pitchFamily="2" charset="2"/>
              <a:buChar char="ü"/>
            </a:pPr>
            <a:r>
              <a:rPr lang="fr-CA" sz="2000">
                <a:solidFill>
                  <a:srgbClr val="2D9D94"/>
                </a:solidFill>
                <a:effectLst/>
                <a:ea typeface="Calibri" panose="020F0502020204030204" pitchFamily="34" charset="0"/>
              </a:rPr>
              <a:t>Élaborer des plans de transition et des mécanismes </a:t>
            </a:r>
            <a:r>
              <a:rPr lang="fr-CA" sz="2000">
                <a:solidFill>
                  <a:srgbClr val="2D9D94"/>
                </a:solidFill>
                <a:ea typeface="Calibri" panose="020F0502020204030204" pitchFamily="34" charset="0"/>
              </a:rPr>
              <a:t>de soutien complets </a:t>
            </a:r>
            <a:r>
              <a:rPr lang="fr-CA" sz="2000">
                <a:solidFill>
                  <a:srgbClr val="2D9D94"/>
                </a:solidFill>
                <a:effectLst/>
                <a:ea typeface="Calibri" panose="020F0502020204030204" pitchFamily="34" charset="0"/>
              </a:rPr>
              <a:t>pour les clients du principe de Jordan qui atteignent l'âge de la majorité. </a:t>
            </a:r>
          </a:p>
          <a:p>
            <a:pPr>
              <a:buFont typeface="Wingdings" panose="05000000000000000000" pitchFamily="2" charset="2"/>
              <a:buChar char="ü"/>
            </a:pPr>
            <a:r>
              <a:rPr lang="fr-CA" sz="2000">
                <a:solidFill>
                  <a:srgbClr val="2D9D94"/>
                </a:solidFill>
                <a:effectLst/>
                <a:ea typeface="Calibri" panose="020F0502020204030204" pitchFamily="34" charset="0"/>
              </a:rPr>
              <a:t>Accroître les </a:t>
            </a:r>
            <a:r>
              <a:rPr lang="fr-CA" sz="2000">
                <a:solidFill>
                  <a:srgbClr val="2D9D94"/>
                </a:solidFill>
                <a:ea typeface="Calibri" panose="020F0502020204030204" pitchFamily="34" charset="0"/>
              </a:rPr>
              <a:t>ressources pour permettre aux Premières Nations d’offrir des </a:t>
            </a:r>
            <a:r>
              <a:rPr lang="fr-CA" sz="2000">
                <a:solidFill>
                  <a:srgbClr val="2D9D94"/>
                </a:solidFill>
                <a:effectLst/>
                <a:ea typeface="Calibri" panose="020F0502020204030204" pitchFamily="34" charset="0"/>
              </a:rPr>
              <a:t>programmes de promotion de la santé communautaire axés sur la prévention et le mieux-être tout au long de la vie.</a:t>
            </a:r>
          </a:p>
          <a:p>
            <a:pPr marL="0" indent="0">
              <a:buNone/>
            </a:pPr>
            <a:endParaRPr lang="fr-CA">
              <a:solidFill>
                <a:srgbClr val="2D9D94"/>
              </a:solidFill>
            </a:endParaRPr>
          </a:p>
        </p:txBody>
      </p:sp>
      <p:sp>
        <p:nvSpPr>
          <p:cNvPr id="4" name="TextBox 3">
            <a:extLst>
              <a:ext uri="{FF2B5EF4-FFF2-40B4-BE49-F238E27FC236}">
                <a16:creationId xmlns:a16="http://schemas.microsoft.com/office/drawing/2014/main" id="{AAE394D1-E3C6-5308-A6B4-AA01DDB6AE0E}"/>
              </a:ext>
            </a:extLst>
          </p:cNvPr>
          <p:cNvSpPr txBox="1"/>
          <p:nvPr/>
        </p:nvSpPr>
        <p:spPr>
          <a:xfrm>
            <a:off x="6610612" y="819879"/>
            <a:ext cx="5105138" cy="584775"/>
          </a:xfrm>
          <a:prstGeom prst="rect">
            <a:avLst/>
          </a:prstGeom>
          <a:noFill/>
        </p:spPr>
        <p:txBody>
          <a:bodyPr wrap="square" rtlCol="0">
            <a:spAutoFit/>
          </a:bodyPr>
          <a:lstStyle/>
          <a:p>
            <a:r>
              <a:rPr lang="en-US" sz="3200" b="1">
                <a:solidFill>
                  <a:schemeClr val="bg1"/>
                </a:solidFill>
              </a:rPr>
              <a:t>Tracer </a:t>
            </a:r>
            <a:r>
              <a:rPr lang="en-US" sz="3200" b="1" err="1">
                <a:solidFill>
                  <a:schemeClr val="bg1"/>
                </a:solidFill>
              </a:rPr>
              <a:t>une</a:t>
            </a:r>
            <a:r>
              <a:rPr lang="en-US" sz="3200" b="1">
                <a:solidFill>
                  <a:schemeClr val="bg1"/>
                </a:solidFill>
              </a:rPr>
              <a:t> </a:t>
            </a:r>
            <a:r>
              <a:rPr lang="en-US" sz="3200" b="1" err="1">
                <a:solidFill>
                  <a:schemeClr val="bg1"/>
                </a:solidFill>
              </a:rPr>
              <a:t>voie</a:t>
            </a:r>
            <a:r>
              <a:rPr lang="en-US" sz="3200" b="1">
                <a:solidFill>
                  <a:schemeClr val="bg1"/>
                </a:solidFill>
              </a:rPr>
              <a:t> à </a:t>
            </a:r>
            <a:r>
              <a:rPr lang="en-US" sz="3200" b="1" err="1">
                <a:solidFill>
                  <a:schemeClr val="bg1"/>
                </a:solidFill>
              </a:rPr>
              <a:t>suivre</a:t>
            </a:r>
            <a:endParaRPr lang="en-CA" sz="3200" b="1">
              <a:solidFill>
                <a:schemeClr val="bg1"/>
              </a:solidFill>
            </a:endParaRPr>
          </a:p>
        </p:txBody>
      </p:sp>
      <p:sp>
        <p:nvSpPr>
          <p:cNvPr id="6" name="TextBox 5">
            <a:extLst>
              <a:ext uri="{FF2B5EF4-FFF2-40B4-BE49-F238E27FC236}">
                <a16:creationId xmlns:a16="http://schemas.microsoft.com/office/drawing/2014/main" id="{FB83FFFA-A6A9-EB3F-C6C0-B5009E68C7F3}"/>
              </a:ext>
            </a:extLst>
          </p:cNvPr>
          <p:cNvSpPr txBox="1"/>
          <p:nvPr/>
        </p:nvSpPr>
        <p:spPr>
          <a:xfrm>
            <a:off x="2043690" y="2263236"/>
            <a:ext cx="9672060" cy="800219"/>
          </a:xfrm>
          <a:prstGeom prst="rect">
            <a:avLst/>
          </a:prstGeom>
          <a:noFill/>
        </p:spPr>
        <p:txBody>
          <a:bodyPr wrap="square">
            <a:spAutoFit/>
          </a:bodyPr>
          <a:lstStyle/>
          <a:p>
            <a:r>
              <a:rPr lang="en-US" sz="2800" b="0" i="1">
                <a:solidFill>
                  <a:srgbClr val="2D9D94"/>
                </a:solidFill>
                <a:latin typeface="Arial" panose="020B0604020202020204" pitchFamily="34" charset="0"/>
                <a:cs typeface="Arial" panose="020B0604020202020204" pitchFamily="34" charset="0"/>
              </a:rPr>
              <a:t>2. </a:t>
            </a:r>
            <a:r>
              <a:rPr lang="fr-CA" sz="2800" i="1">
                <a:solidFill>
                  <a:srgbClr val="2D9D94"/>
                </a:solidFill>
                <a:latin typeface="Arial" panose="020B0604020202020204" pitchFamily="34" charset="0"/>
                <a:cs typeface="Arial" panose="020B0604020202020204" pitchFamily="34" charset="0"/>
              </a:rPr>
              <a:t>Soins holistiques d’avant la conception à la fin de la vie</a:t>
            </a:r>
            <a:endParaRPr lang="en-CA" sz="2800"/>
          </a:p>
          <a:p>
            <a:endParaRPr lang="en-CA"/>
          </a:p>
        </p:txBody>
      </p:sp>
    </p:spTree>
    <p:extLst>
      <p:ext uri="{BB962C8B-B14F-4D97-AF65-F5344CB8AC3E}">
        <p14:creationId xmlns:p14="http://schemas.microsoft.com/office/powerpoint/2010/main" val="186506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2738344" y="1594635"/>
            <a:ext cx="6715312" cy="584775"/>
          </a:xfrm>
        </p:spPr>
        <p:txBody>
          <a:bodyPr/>
          <a:lstStyle/>
          <a:p>
            <a:pPr algn="ctr"/>
            <a:r>
              <a:rPr lang="en-US" sz="3200">
                <a:solidFill>
                  <a:srgbClr val="2D9D94"/>
                </a:solidFill>
                <a:latin typeface="Arial" panose="020B0604020202020204" pitchFamily="34" charset="0"/>
                <a:cs typeface="Arial" panose="020B0604020202020204" pitchFamily="34" charset="0"/>
              </a:rPr>
              <a:t>Recommandation politique</a:t>
            </a:r>
            <a:endParaRPr lang="en-CA" sz="320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39664" y="2742577"/>
            <a:ext cx="11184013" cy="3644910"/>
          </a:xfrm>
        </p:spPr>
        <p:txBody>
          <a:bodyPr/>
          <a:lstStyle/>
          <a:p>
            <a:pPr marL="342900" marR="0" lvl="0" indent="-342900">
              <a:lnSpc>
                <a:spcPct val="107000"/>
              </a:lnSpc>
              <a:spcBef>
                <a:spcPts val="0"/>
              </a:spcBef>
              <a:spcAft>
                <a:spcPts val="1800"/>
              </a:spcAft>
              <a:buClr>
                <a:srgbClr val="2D9D94"/>
              </a:buClr>
              <a:buFont typeface="Wingdings" panose="05000000000000000000" pitchFamily="2" charset="2"/>
              <a:buChar char=""/>
            </a:pPr>
            <a:r>
              <a:rPr lang="fr-CA" sz="2000" kern="100">
                <a:solidFill>
                  <a:srgbClr val="2D9D94"/>
                </a:solidFill>
                <a:effectLst/>
                <a:ea typeface="Calibri" panose="020F0502020204030204" pitchFamily="34" charset="0"/>
                <a:cs typeface="Times New Roman" panose="02020603050405020304" pitchFamily="18" charset="0"/>
              </a:rPr>
              <a:t>Augmenter les investissements pour soutenir les initiatives d'infrastructure durable déterminées par les Premières Nations dans les réserves. La flexibilité et </a:t>
            </a:r>
            <a:r>
              <a:rPr lang="fr-CA" sz="2000" kern="100">
                <a:solidFill>
                  <a:srgbClr val="2D9D94"/>
                </a:solidFill>
                <a:ea typeface="Calibri" panose="020F0502020204030204" pitchFamily="34" charset="0"/>
                <a:cs typeface="Times New Roman" panose="02020603050405020304" pitchFamily="18" charset="0"/>
              </a:rPr>
              <a:t>l’</a:t>
            </a:r>
            <a:r>
              <a:rPr lang="fr-CA" sz="2000" kern="100">
                <a:solidFill>
                  <a:srgbClr val="2D9D94"/>
                </a:solidFill>
                <a:effectLst/>
                <a:ea typeface="Calibri" panose="020F0502020204030204" pitchFamily="34" charset="0"/>
                <a:cs typeface="Times New Roman" panose="02020603050405020304" pitchFamily="18" charset="0"/>
              </a:rPr>
              <a:t>adaptabilité accrues des investissements sont essentielles pour permettre aux Premières </a:t>
            </a:r>
            <a:r>
              <a:rPr lang="fr-CA" sz="2000" kern="100">
                <a:solidFill>
                  <a:srgbClr val="2D9D94"/>
                </a:solidFill>
                <a:ea typeface="Calibri" panose="020F0502020204030204" pitchFamily="34" charset="0"/>
                <a:cs typeface="Times New Roman" panose="02020603050405020304" pitchFamily="18" charset="0"/>
              </a:rPr>
              <a:t>N</a:t>
            </a:r>
            <a:r>
              <a:rPr lang="fr-CA" sz="2000" kern="100">
                <a:solidFill>
                  <a:srgbClr val="2D9D94"/>
                </a:solidFill>
                <a:effectLst/>
                <a:ea typeface="Calibri" panose="020F0502020204030204" pitchFamily="34" charset="0"/>
                <a:cs typeface="Times New Roman" panose="02020603050405020304" pitchFamily="18" charset="0"/>
              </a:rPr>
              <a:t>ations de répondre de manière appropriée aux besoins fluctuants de leurs communautés. </a:t>
            </a:r>
          </a:p>
          <a:p>
            <a:pPr marL="342900" marR="0" lvl="0" indent="-342900">
              <a:lnSpc>
                <a:spcPct val="107000"/>
              </a:lnSpc>
              <a:spcBef>
                <a:spcPts val="0"/>
              </a:spcBef>
              <a:spcAft>
                <a:spcPts val="1800"/>
              </a:spcAft>
              <a:buClr>
                <a:srgbClr val="2D9D94"/>
              </a:buClr>
              <a:buFont typeface="Wingdings" panose="05000000000000000000" pitchFamily="2" charset="2"/>
              <a:buChar char=""/>
            </a:pPr>
            <a:r>
              <a:rPr lang="fr-CA" sz="2000" kern="100">
                <a:solidFill>
                  <a:srgbClr val="2D9D94"/>
                </a:solidFill>
                <a:effectLst/>
                <a:ea typeface="Calibri" panose="020F0502020204030204" pitchFamily="34" charset="0"/>
                <a:cs typeface="Times New Roman" panose="02020603050405020304" pitchFamily="18" charset="0"/>
              </a:rPr>
              <a:t>Les investissements doivent </a:t>
            </a:r>
            <a:r>
              <a:rPr lang="fr-CA" sz="2000" kern="100">
                <a:solidFill>
                  <a:srgbClr val="2D9D94"/>
                </a:solidFill>
                <a:ea typeface="Calibri" panose="020F0502020204030204" pitchFamily="34" charset="0"/>
                <a:cs typeface="Times New Roman" panose="02020603050405020304" pitchFamily="18" charset="0"/>
              </a:rPr>
              <a:t>inclure les coûts d’immobilisations, de fonctionnement et de gestion afin d’assurer la durabilité des installations, des centres et des programmes dirigés par les Premières Nations.</a:t>
            </a:r>
          </a:p>
          <a:p>
            <a:pPr marL="342900" marR="0" lvl="0" indent="-342900">
              <a:lnSpc>
                <a:spcPct val="107000"/>
              </a:lnSpc>
              <a:spcBef>
                <a:spcPts val="0"/>
              </a:spcBef>
              <a:spcAft>
                <a:spcPts val="0"/>
              </a:spcAft>
              <a:buClr>
                <a:srgbClr val="2D9D94"/>
              </a:buClr>
              <a:buFont typeface="Wingdings" panose="05000000000000000000" pitchFamily="2" charset="2"/>
              <a:buChar char=""/>
            </a:pPr>
            <a:r>
              <a:rPr lang="fr-CA" sz="2000" kern="100">
                <a:solidFill>
                  <a:srgbClr val="2D9D94"/>
                </a:solidFill>
                <a:effectLst/>
                <a:ea typeface="Calibri" panose="020F0502020204030204" pitchFamily="34" charset="0"/>
                <a:cs typeface="Times New Roman" panose="02020603050405020304" pitchFamily="18" charset="0"/>
              </a:rPr>
              <a:t>Des investissements importants pour aider les Premières Nations à mettre en œuvre la </a:t>
            </a:r>
            <a:r>
              <a:rPr lang="fr-CA" sz="2000" i="1" kern="100">
                <a:solidFill>
                  <a:srgbClr val="2D9D94"/>
                </a:solidFill>
                <a:effectLst/>
                <a:ea typeface="Calibri" panose="020F0502020204030204" pitchFamily="34" charset="0"/>
                <a:cs typeface="Times New Roman" panose="02020603050405020304" pitchFamily="18" charset="0"/>
              </a:rPr>
              <a:t>Loi canadienne sur l'accessibilité</a:t>
            </a:r>
            <a:r>
              <a:rPr lang="fr-CA" sz="2000" kern="100">
                <a:solidFill>
                  <a:srgbClr val="2D9D94"/>
                </a:solidFill>
                <a:effectLst/>
                <a:ea typeface="Calibri" panose="020F0502020204030204" pitchFamily="34" charset="0"/>
                <a:cs typeface="Times New Roman" panose="02020603050405020304" pitchFamily="18" charset="0"/>
              </a:rPr>
              <a:t>. Les Premières Nations ne doivent pas être pénalisées si elles ne reçoivent pas d'investissements supplémentaires pour répondre aux exigences en matière d'accessibilité.</a:t>
            </a:r>
          </a:p>
        </p:txBody>
      </p:sp>
      <p:sp>
        <p:nvSpPr>
          <p:cNvPr id="4" name="TextBox 3">
            <a:extLst>
              <a:ext uri="{FF2B5EF4-FFF2-40B4-BE49-F238E27FC236}">
                <a16:creationId xmlns:a16="http://schemas.microsoft.com/office/drawing/2014/main" id="{3241CD3F-E36C-6C07-AB1D-6B4162C2650E}"/>
              </a:ext>
            </a:extLst>
          </p:cNvPr>
          <p:cNvSpPr txBox="1"/>
          <p:nvPr/>
        </p:nvSpPr>
        <p:spPr>
          <a:xfrm>
            <a:off x="6610612" y="819879"/>
            <a:ext cx="5209913" cy="584775"/>
          </a:xfrm>
          <a:prstGeom prst="rect">
            <a:avLst/>
          </a:prstGeom>
          <a:noFill/>
        </p:spPr>
        <p:txBody>
          <a:bodyPr wrap="square" rtlCol="0">
            <a:spAutoFit/>
          </a:bodyPr>
          <a:lstStyle/>
          <a:p>
            <a:r>
              <a:rPr lang="en-US" sz="3200" b="1">
                <a:solidFill>
                  <a:schemeClr val="bg1"/>
                </a:solidFill>
              </a:rPr>
              <a:t>Tracer </a:t>
            </a:r>
            <a:r>
              <a:rPr lang="en-US" sz="3200" b="1" err="1">
                <a:solidFill>
                  <a:schemeClr val="bg1"/>
                </a:solidFill>
              </a:rPr>
              <a:t>une</a:t>
            </a:r>
            <a:r>
              <a:rPr lang="en-US" sz="3200" b="1">
                <a:solidFill>
                  <a:schemeClr val="bg1"/>
                </a:solidFill>
              </a:rPr>
              <a:t> </a:t>
            </a:r>
            <a:r>
              <a:rPr lang="en-US" sz="3200" b="1" err="1">
                <a:solidFill>
                  <a:schemeClr val="bg1"/>
                </a:solidFill>
              </a:rPr>
              <a:t>voie</a:t>
            </a:r>
            <a:r>
              <a:rPr lang="en-US" sz="3200" b="1">
                <a:solidFill>
                  <a:schemeClr val="bg1"/>
                </a:solidFill>
              </a:rPr>
              <a:t> à </a:t>
            </a:r>
            <a:r>
              <a:rPr lang="en-US" sz="3200" b="1" err="1">
                <a:solidFill>
                  <a:schemeClr val="bg1"/>
                </a:solidFill>
              </a:rPr>
              <a:t>suivre</a:t>
            </a:r>
            <a:endParaRPr lang="en-CA" sz="3200" b="1">
              <a:solidFill>
                <a:schemeClr val="bg1"/>
              </a:solidFill>
            </a:endParaRPr>
          </a:p>
        </p:txBody>
      </p:sp>
      <p:sp>
        <p:nvSpPr>
          <p:cNvPr id="6" name="TextBox 5">
            <a:extLst>
              <a:ext uri="{FF2B5EF4-FFF2-40B4-BE49-F238E27FC236}">
                <a16:creationId xmlns:a16="http://schemas.microsoft.com/office/drawing/2014/main" id="{3A357627-AB8B-B27A-DE09-F2EF19B09496}"/>
              </a:ext>
            </a:extLst>
          </p:cNvPr>
          <p:cNvSpPr txBox="1"/>
          <p:nvPr/>
        </p:nvSpPr>
        <p:spPr>
          <a:xfrm>
            <a:off x="518616" y="2189967"/>
            <a:ext cx="11505062" cy="523220"/>
          </a:xfrm>
          <a:prstGeom prst="rect">
            <a:avLst/>
          </a:prstGeom>
          <a:noFill/>
        </p:spPr>
        <p:txBody>
          <a:bodyPr wrap="square">
            <a:spAutoFit/>
          </a:bodyPr>
          <a:lstStyle/>
          <a:p>
            <a:r>
              <a:rPr lang="en-US" sz="2800" i="1">
                <a:solidFill>
                  <a:srgbClr val="2D9D94"/>
                </a:solidFill>
                <a:latin typeface="Arial" panose="020B0604020202020204" pitchFamily="34" charset="0"/>
                <a:cs typeface="Arial" panose="020B0604020202020204" pitchFamily="34" charset="0"/>
              </a:rPr>
              <a:t>3. </a:t>
            </a:r>
            <a:r>
              <a:rPr lang="fr-CA" sz="2800" i="1">
                <a:solidFill>
                  <a:srgbClr val="2D9D94"/>
                </a:solidFill>
                <a:latin typeface="Arial" panose="020B0604020202020204" pitchFamily="34" charset="0"/>
                <a:cs typeface="Arial" panose="020B0604020202020204" pitchFamily="34" charset="0"/>
              </a:rPr>
              <a:t>Restructurer et moderniser les infrastructures des Premières Nations</a:t>
            </a:r>
            <a:endParaRPr lang="en-CA" sz="2800" i="1"/>
          </a:p>
        </p:txBody>
      </p:sp>
    </p:spTree>
    <p:extLst>
      <p:ext uri="{BB962C8B-B14F-4D97-AF65-F5344CB8AC3E}">
        <p14:creationId xmlns:p14="http://schemas.microsoft.com/office/powerpoint/2010/main" val="258389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2235573" y="1639589"/>
            <a:ext cx="7720852" cy="798576"/>
          </a:xfrm>
        </p:spPr>
        <p:txBody>
          <a:bodyPr/>
          <a:lstStyle/>
          <a:p>
            <a:pPr algn="ctr"/>
            <a:r>
              <a:rPr lang="en-US" sz="3200" err="1">
                <a:solidFill>
                  <a:srgbClr val="2D9D94"/>
                </a:solidFill>
                <a:latin typeface="Arial" panose="020B0604020202020204" pitchFamily="34" charset="0"/>
                <a:cs typeface="Arial" panose="020B0604020202020204" pitchFamily="34" charset="0"/>
              </a:rPr>
              <a:t>Recommandation</a:t>
            </a:r>
            <a:r>
              <a:rPr lang="en-US" sz="3200">
                <a:solidFill>
                  <a:srgbClr val="2D9D94"/>
                </a:solidFill>
                <a:latin typeface="Arial" panose="020B0604020202020204" pitchFamily="34" charset="0"/>
                <a:cs typeface="Arial" panose="020B0604020202020204" pitchFamily="34" charset="0"/>
              </a:rPr>
              <a:t> </a:t>
            </a:r>
            <a:r>
              <a:rPr lang="en-US" sz="3200" err="1">
                <a:solidFill>
                  <a:srgbClr val="2D9D94"/>
                </a:solidFill>
                <a:latin typeface="Arial" panose="020B0604020202020204" pitchFamily="34" charset="0"/>
                <a:cs typeface="Arial" panose="020B0604020202020204" pitchFamily="34" charset="0"/>
              </a:rPr>
              <a:t>stratégique</a:t>
            </a:r>
            <a:endParaRPr lang="en-CA" sz="320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685799" y="2822463"/>
            <a:ext cx="10820399" cy="3625316"/>
          </a:xfrm>
        </p:spPr>
        <p:txBody>
          <a:bodyPr/>
          <a:lstStyle/>
          <a:p>
            <a:pPr>
              <a:spcAft>
                <a:spcPts val="1200"/>
              </a:spcAft>
              <a:buFont typeface="Wingdings" panose="05000000000000000000" pitchFamily="2" charset="2"/>
              <a:buChar char="ü"/>
            </a:pPr>
            <a:r>
              <a:rPr lang="fr-CA" sz="2000" kern="100">
                <a:solidFill>
                  <a:srgbClr val="2D9D94"/>
                </a:solidFill>
                <a:ea typeface="Calibri" panose="020F0502020204030204" pitchFamily="34" charset="0"/>
                <a:cs typeface="Times New Roman" panose="02020603050405020304" pitchFamily="18" charset="0"/>
              </a:rPr>
              <a:t>Transférer le financement des Programmes de l’AVA et de SDMCPNI vers un modèle de financement prévisible, basé sur les besoins et élaboré en collaboration avec les Premières Nations.</a:t>
            </a:r>
          </a:p>
          <a:p>
            <a:pPr>
              <a:spcAft>
                <a:spcPts val="1200"/>
              </a:spcAft>
              <a:buFont typeface="Wingdings" panose="05000000000000000000" pitchFamily="2" charset="2"/>
              <a:buChar char="ü"/>
            </a:pPr>
            <a:r>
              <a:rPr lang="fr-CA" sz="2000" kern="100">
                <a:solidFill>
                  <a:srgbClr val="2D9D94"/>
                </a:solidFill>
                <a:ea typeface="Calibri" panose="020F0502020204030204" pitchFamily="34" charset="0"/>
                <a:cs typeface="Times New Roman" panose="02020603050405020304" pitchFamily="18" charset="0"/>
              </a:rPr>
              <a:t>Le financement doit être souple et sans obstacle pour permettre aux Premières Nations de répondre aux besoins particuliers de leurs communautés. </a:t>
            </a:r>
          </a:p>
          <a:p>
            <a:pPr>
              <a:spcAft>
                <a:spcPts val="1200"/>
              </a:spcAft>
              <a:buFont typeface="Wingdings" panose="05000000000000000000" pitchFamily="2" charset="2"/>
              <a:buChar char="ü"/>
            </a:pPr>
            <a:r>
              <a:rPr lang="fr-CA" sz="2000" kern="100">
                <a:solidFill>
                  <a:srgbClr val="2D9D94"/>
                </a:solidFill>
                <a:effectLst/>
                <a:ea typeface="Calibri" panose="020F0502020204030204" pitchFamily="34" charset="0"/>
                <a:cs typeface="Times New Roman" panose="02020603050405020304" pitchFamily="18" charset="0"/>
              </a:rPr>
              <a:t>Les Premières Nations doivent recevoir les ressources nécessaires pour se préparer et prendre des décisions éclairées en vue de conclure des accords de financement pluriannuels, si elles le souhaitent.</a:t>
            </a:r>
          </a:p>
          <a:p>
            <a:pPr>
              <a:buFont typeface="Wingdings" panose="05000000000000000000" pitchFamily="2" charset="2"/>
              <a:buChar char="ü"/>
            </a:pPr>
            <a:r>
              <a:rPr lang="fr-CA" sz="2000" kern="100">
                <a:solidFill>
                  <a:srgbClr val="2D9D94"/>
                </a:solidFill>
                <a:ea typeface="Calibri" panose="020F0502020204030204" pitchFamily="34" charset="0"/>
                <a:cs typeface="Times New Roman" panose="02020603050405020304" pitchFamily="18" charset="0"/>
              </a:rPr>
              <a:t>Tous les ministères fédéraux actuels et futurs qui participent aux services de SLD/SC doivent élaborer une stratégie de communication interministérielle avec les Premières Nations afin d'améliorer la navigation entre les programmes et favoriser un accès rapide aux sources de financement</a:t>
            </a:r>
            <a:r>
              <a:rPr lang="fr-CA" sz="2000" kern="100">
                <a:solidFill>
                  <a:srgbClr val="2D9D94"/>
                </a:solidFill>
                <a:effectLst/>
                <a:ea typeface="Calibri" panose="020F0502020204030204" pitchFamily="34" charset="0"/>
                <a:cs typeface="Times New Roman" panose="02020603050405020304" pitchFamily="18" charset="0"/>
              </a:rPr>
              <a:t>.</a:t>
            </a:r>
          </a:p>
          <a:p>
            <a:pPr>
              <a:buFont typeface="Wingdings" panose="05000000000000000000" pitchFamily="2" charset="2"/>
              <a:buChar char="ü"/>
            </a:pPr>
            <a:endParaRPr lang="fr-CA" sz="18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a:solidFill>
                <a:srgbClr val="2D9D94"/>
              </a:solidFill>
            </a:endParaRPr>
          </a:p>
        </p:txBody>
      </p:sp>
      <p:sp>
        <p:nvSpPr>
          <p:cNvPr id="4" name="TextBox 3">
            <a:extLst>
              <a:ext uri="{FF2B5EF4-FFF2-40B4-BE49-F238E27FC236}">
                <a16:creationId xmlns:a16="http://schemas.microsoft.com/office/drawing/2014/main" id="{AA2465B3-F179-2F87-12E1-95CE3EA48235}"/>
              </a:ext>
            </a:extLst>
          </p:cNvPr>
          <p:cNvSpPr txBox="1"/>
          <p:nvPr/>
        </p:nvSpPr>
        <p:spPr>
          <a:xfrm>
            <a:off x="6610612" y="819879"/>
            <a:ext cx="5219438" cy="584775"/>
          </a:xfrm>
          <a:prstGeom prst="rect">
            <a:avLst/>
          </a:prstGeom>
          <a:noFill/>
        </p:spPr>
        <p:txBody>
          <a:bodyPr wrap="square" rtlCol="0">
            <a:spAutoFit/>
          </a:bodyPr>
          <a:lstStyle/>
          <a:p>
            <a:r>
              <a:rPr lang="en-US" sz="3200" b="1">
                <a:solidFill>
                  <a:schemeClr val="bg1"/>
                </a:solidFill>
              </a:rPr>
              <a:t>Tracer </a:t>
            </a:r>
            <a:r>
              <a:rPr lang="en-US" sz="3200" b="1" err="1">
                <a:solidFill>
                  <a:schemeClr val="bg1"/>
                </a:solidFill>
              </a:rPr>
              <a:t>une</a:t>
            </a:r>
            <a:r>
              <a:rPr lang="en-US" sz="3200" b="1">
                <a:solidFill>
                  <a:schemeClr val="bg1"/>
                </a:solidFill>
              </a:rPr>
              <a:t> </a:t>
            </a:r>
            <a:r>
              <a:rPr lang="en-US" sz="3200" b="1" err="1">
                <a:solidFill>
                  <a:schemeClr val="bg1"/>
                </a:solidFill>
              </a:rPr>
              <a:t>voie</a:t>
            </a:r>
            <a:r>
              <a:rPr lang="en-US" sz="3200" b="1">
                <a:solidFill>
                  <a:schemeClr val="bg1"/>
                </a:solidFill>
              </a:rPr>
              <a:t> à </a:t>
            </a:r>
            <a:r>
              <a:rPr lang="en-US" sz="3200" b="1" err="1">
                <a:solidFill>
                  <a:schemeClr val="bg1"/>
                </a:solidFill>
              </a:rPr>
              <a:t>suivre</a:t>
            </a:r>
            <a:endParaRPr lang="en-CA" sz="3200" b="1">
              <a:solidFill>
                <a:schemeClr val="bg1"/>
              </a:solidFill>
            </a:endParaRPr>
          </a:p>
        </p:txBody>
      </p:sp>
      <p:sp>
        <p:nvSpPr>
          <p:cNvPr id="5" name="TextBox 4">
            <a:extLst>
              <a:ext uri="{FF2B5EF4-FFF2-40B4-BE49-F238E27FC236}">
                <a16:creationId xmlns:a16="http://schemas.microsoft.com/office/drawing/2014/main" id="{225E0467-6527-F805-6C82-D65BA2F47C64}"/>
              </a:ext>
            </a:extLst>
          </p:cNvPr>
          <p:cNvSpPr txBox="1"/>
          <p:nvPr/>
        </p:nvSpPr>
        <p:spPr>
          <a:xfrm>
            <a:off x="2532808" y="2176555"/>
            <a:ext cx="6907063" cy="523220"/>
          </a:xfrm>
          <a:prstGeom prst="rect">
            <a:avLst/>
          </a:prstGeom>
          <a:noFill/>
        </p:spPr>
        <p:txBody>
          <a:bodyPr wrap="square">
            <a:spAutoFit/>
          </a:bodyPr>
          <a:lstStyle/>
          <a:p>
            <a:pPr algn="ctr"/>
            <a:r>
              <a:rPr lang="en-US" sz="2800" i="1">
                <a:solidFill>
                  <a:srgbClr val="2D9D94"/>
                </a:solidFill>
                <a:latin typeface="Arial" panose="020B0604020202020204" pitchFamily="34" charset="0"/>
                <a:cs typeface="Arial" panose="020B0604020202020204" pitchFamily="34" charset="0"/>
              </a:rPr>
              <a:t>4. Des </a:t>
            </a:r>
            <a:r>
              <a:rPr lang="en-US" sz="2800" i="1" err="1">
                <a:solidFill>
                  <a:srgbClr val="2D9D94"/>
                </a:solidFill>
                <a:latin typeface="Arial" panose="020B0604020202020204" pitchFamily="34" charset="0"/>
                <a:cs typeface="Arial" panose="020B0604020202020204" pitchFamily="34" charset="0"/>
              </a:rPr>
              <a:t>ressources</a:t>
            </a:r>
            <a:r>
              <a:rPr lang="en-US" sz="2800" i="1">
                <a:solidFill>
                  <a:srgbClr val="2D9D94"/>
                </a:solidFill>
                <a:latin typeface="Arial" panose="020B0604020202020204" pitchFamily="34" charset="0"/>
                <a:cs typeface="Arial" panose="020B0604020202020204" pitchFamily="34" charset="0"/>
              </a:rPr>
              <a:t> </a:t>
            </a:r>
            <a:r>
              <a:rPr lang="en-US" sz="2800" i="1" err="1">
                <a:solidFill>
                  <a:srgbClr val="2D9D94"/>
                </a:solidFill>
                <a:latin typeface="Arial" panose="020B0604020202020204" pitchFamily="34" charset="0"/>
                <a:cs typeface="Arial" panose="020B0604020202020204" pitchFamily="34" charset="0"/>
              </a:rPr>
              <a:t>évolutives</a:t>
            </a:r>
            <a:r>
              <a:rPr lang="en-US" sz="2800" i="1">
                <a:solidFill>
                  <a:srgbClr val="2D9D94"/>
                </a:solidFill>
                <a:latin typeface="Arial" panose="020B0604020202020204" pitchFamily="34" charset="0"/>
                <a:cs typeface="Arial" panose="020B0604020202020204" pitchFamily="34" charset="0"/>
              </a:rPr>
              <a:t> et durables</a:t>
            </a:r>
            <a:endParaRPr lang="en-CA" sz="2800" i="1"/>
          </a:p>
        </p:txBody>
      </p:sp>
    </p:spTree>
    <p:extLst>
      <p:ext uri="{BB962C8B-B14F-4D97-AF65-F5344CB8AC3E}">
        <p14:creationId xmlns:p14="http://schemas.microsoft.com/office/powerpoint/2010/main" val="2259375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2590425" y="1506261"/>
            <a:ext cx="7011148" cy="675993"/>
          </a:xfrm>
        </p:spPr>
        <p:txBody>
          <a:bodyPr/>
          <a:lstStyle/>
          <a:p>
            <a:pPr algn="ctr"/>
            <a:r>
              <a:rPr lang="en-US" sz="3200" err="1">
                <a:solidFill>
                  <a:srgbClr val="2D9D94"/>
                </a:solidFill>
                <a:latin typeface="Arial" panose="020B0604020202020204" pitchFamily="34" charset="0"/>
                <a:cs typeface="Arial" panose="020B0604020202020204" pitchFamily="34" charset="0"/>
              </a:rPr>
              <a:t>Recommandation</a:t>
            </a:r>
            <a:r>
              <a:rPr lang="en-US" sz="3200">
                <a:solidFill>
                  <a:srgbClr val="2D9D94"/>
                </a:solidFill>
                <a:latin typeface="Arial" panose="020B0604020202020204" pitchFamily="34" charset="0"/>
                <a:cs typeface="Arial" panose="020B0604020202020204" pitchFamily="34" charset="0"/>
              </a:rPr>
              <a:t> </a:t>
            </a:r>
            <a:r>
              <a:rPr lang="en-US" sz="3200" err="1">
                <a:solidFill>
                  <a:srgbClr val="2D9D94"/>
                </a:solidFill>
                <a:latin typeface="Arial" panose="020B0604020202020204" pitchFamily="34" charset="0"/>
                <a:cs typeface="Arial" panose="020B0604020202020204" pitchFamily="34" charset="0"/>
              </a:rPr>
              <a:t>stratégique</a:t>
            </a:r>
            <a:endParaRPr lang="en-CA" sz="320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584199" y="2790093"/>
            <a:ext cx="11331575" cy="3489512"/>
          </a:xfrm>
        </p:spPr>
        <p:txBody>
          <a:bodyPr/>
          <a:lstStyle/>
          <a:p>
            <a:pPr>
              <a:spcAft>
                <a:spcPts val="1200"/>
              </a:spcAft>
              <a:buFont typeface="Wingdings" panose="05000000000000000000" pitchFamily="2" charset="2"/>
              <a:buChar char="ü"/>
            </a:pPr>
            <a:r>
              <a:rPr lang="fr-CA" sz="1800">
                <a:solidFill>
                  <a:srgbClr val="2D9D94"/>
                </a:solidFill>
              </a:rPr>
              <a:t>Travailler en collaboration avec les Premières Nations à l'élaboration et à la mise en œuvre d'une stratégie globale de recrutement et de maintien en poste pour augmenter le nombre de professionnels de la santé au sein des Premières Nations. </a:t>
            </a:r>
          </a:p>
          <a:p>
            <a:pPr>
              <a:spcAft>
                <a:spcPts val="1200"/>
              </a:spcAft>
              <a:buFont typeface="Wingdings" panose="05000000000000000000" pitchFamily="2" charset="2"/>
              <a:buChar char="ü"/>
            </a:pPr>
            <a:r>
              <a:rPr lang="fr-CA" sz="1800">
                <a:solidFill>
                  <a:srgbClr val="2D9D94"/>
                </a:solidFill>
              </a:rPr>
              <a:t>Augmenter les investissements pour élaborer des programmes de certification accrédités afin de permettre aux Premières Nations de prendre soin de leurs membres et de créer des emplois durables au sein des communautés. </a:t>
            </a:r>
          </a:p>
          <a:p>
            <a:pPr>
              <a:spcAft>
                <a:spcPts val="1200"/>
              </a:spcAft>
              <a:buFont typeface="Wingdings" panose="05000000000000000000" pitchFamily="2" charset="2"/>
              <a:buChar char="ü"/>
            </a:pPr>
            <a:r>
              <a:rPr lang="fr-CA" sz="1800">
                <a:solidFill>
                  <a:srgbClr val="2D9D94"/>
                </a:solidFill>
              </a:rPr>
              <a:t>Élargir les rôles et les responsabilités du personnel infirmier praticien au sein des Premières Nations afin de fournir un éventail plus large de services de santé et réduire les longs délais d'attente et la charge de travail des médecins. </a:t>
            </a:r>
          </a:p>
          <a:p>
            <a:pPr>
              <a:spcAft>
                <a:spcPts val="600"/>
              </a:spcAft>
              <a:buFont typeface="Wingdings" panose="05000000000000000000" pitchFamily="2" charset="2"/>
              <a:buChar char="ü"/>
            </a:pPr>
            <a:r>
              <a:rPr lang="fr-CA" sz="1800">
                <a:solidFill>
                  <a:srgbClr val="2D9D94"/>
                </a:solidFill>
              </a:rPr>
              <a:t>Faciliter l'accès du personnel de santé des Premières Nations à de la formation et à des possibilités de perfectionnement professionnel dans le but d'améliorer ses capacités pour répondre aux besoins de soins spécialisés. </a:t>
            </a:r>
          </a:p>
          <a:p>
            <a:pPr>
              <a:buFont typeface="Wingdings" panose="05000000000000000000" pitchFamily="2" charset="2"/>
              <a:buChar char="ü"/>
            </a:pPr>
            <a:endParaRPr lang="fr-CA" sz="1800" kern="100">
              <a:solidFill>
                <a:srgbClr val="2D9D94"/>
              </a:solidFill>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83B51DA-7EC5-AC1E-6C95-5A826C0D07E3}"/>
              </a:ext>
            </a:extLst>
          </p:cNvPr>
          <p:cNvSpPr txBox="1"/>
          <p:nvPr/>
        </p:nvSpPr>
        <p:spPr>
          <a:xfrm>
            <a:off x="6610612" y="819879"/>
            <a:ext cx="5305163" cy="584775"/>
          </a:xfrm>
          <a:prstGeom prst="rect">
            <a:avLst/>
          </a:prstGeom>
          <a:noFill/>
        </p:spPr>
        <p:txBody>
          <a:bodyPr wrap="square" rtlCol="0">
            <a:spAutoFit/>
          </a:bodyPr>
          <a:lstStyle/>
          <a:p>
            <a:r>
              <a:rPr lang="en-US" sz="3200" b="1">
                <a:solidFill>
                  <a:schemeClr val="bg1"/>
                </a:solidFill>
              </a:rPr>
              <a:t>Tracer </a:t>
            </a:r>
            <a:r>
              <a:rPr lang="en-US" sz="3200" b="1" err="1">
                <a:solidFill>
                  <a:schemeClr val="bg1"/>
                </a:solidFill>
              </a:rPr>
              <a:t>une</a:t>
            </a:r>
            <a:r>
              <a:rPr lang="en-US" sz="3200" b="1">
                <a:solidFill>
                  <a:schemeClr val="bg1"/>
                </a:solidFill>
              </a:rPr>
              <a:t> </a:t>
            </a:r>
            <a:r>
              <a:rPr lang="en-US" sz="3200" b="1" err="1">
                <a:solidFill>
                  <a:schemeClr val="bg1"/>
                </a:solidFill>
              </a:rPr>
              <a:t>voie</a:t>
            </a:r>
            <a:r>
              <a:rPr lang="en-US" sz="3200" b="1">
                <a:solidFill>
                  <a:schemeClr val="bg1"/>
                </a:solidFill>
              </a:rPr>
              <a:t> à </a:t>
            </a:r>
            <a:r>
              <a:rPr lang="en-US" sz="3200" b="1" err="1">
                <a:solidFill>
                  <a:schemeClr val="bg1"/>
                </a:solidFill>
              </a:rPr>
              <a:t>suivre</a:t>
            </a:r>
            <a:endParaRPr lang="en-CA" sz="3200" b="1">
              <a:solidFill>
                <a:schemeClr val="bg1"/>
              </a:solidFill>
            </a:endParaRPr>
          </a:p>
        </p:txBody>
      </p:sp>
      <p:sp>
        <p:nvSpPr>
          <p:cNvPr id="6" name="TextBox 5">
            <a:extLst>
              <a:ext uri="{FF2B5EF4-FFF2-40B4-BE49-F238E27FC236}">
                <a16:creationId xmlns:a16="http://schemas.microsoft.com/office/drawing/2014/main" id="{45903A95-EAC8-05A1-0750-E635B54BEA29}"/>
              </a:ext>
            </a:extLst>
          </p:cNvPr>
          <p:cNvSpPr txBox="1"/>
          <p:nvPr/>
        </p:nvSpPr>
        <p:spPr>
          <a:xfrm>
            <a:off x="232012" y="1937983"/>
            <a:ext cx="11683763" cy="954107"/>
          </a:xfrm>
          <a:prstGeom prst="rect">
            <a:avLst/>
          </a:prstGeom>
          <a:noFill/>
        </p:spPr>
        <p:txBody>
          <a:bodyPr wrap="square">
            <a:spAutoFit/>
          </a:bodyPr>
          <a:lstStyle/>
          <a:p>
            <a:pPr algn="ctr"/>
            <a:r>
              <a:rPr lang="en-US" sz="2800" i="1">
                <a:solidFill>
                  <a:srgbClr val="2D9D94"/>
                </a:solidFill>
                <a:latin typeface="Arial" panose="020B0604020202020204" pitchFamily="34" charset="0"/>
                <a:cs typeface="Arial" panose="020B0604020202020204" pitchFamily="34" charset="0"/>
              </a:rPr>
              <a:t>5. </a:t>
            </a:r>
            <a:r>
              <a:rPr lang="fr-CA" sz="2800" i="1">
                <a:solidFill>
                  <a:srgbClr val="2D9D94"/>
                </a:solidFill>
                <a:latin typeface="Arial" panose="020B0604020202020204" pitchFamily="34" charset="0"/>
                <a:cs typeface="Arial" panose="020B0604020202020204" pitchFamily="34" charset="0"/>
              </a:rPr>
              <a:t>Renforcer et soutenir les ressources humaines en santé des Premières Nations</a:t>
            </a:r>
            <a:endParaRPr lang="en-CA" sz="2800" i="1"/>
          </a:p>
        </p:txBody>
      </p:sp>
    </p:spTree>
    <p:extLst>
      <p:ext uri="{BB962C8B-B14F-4D97-AF65-F5344CB8AC3E}">
        <p14:creationId xmlns:p14="http://schemas.microsoft.com/office/powerpoint/2010/main" val="42680893"/>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6732</TotalTime>
  <Words>1386</Words>
  <Application>Microsoft Office PowerPoint</Application>
  <PresentationFormat>Widescreen</PresentationFormat>
  <Paragraphs>74</Paragraphs>
  <Slides>13</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Wingdings</vt:lpstr>
      <vt:lpstr>1_Custom Design</vt:lpstr>
      <vt:lpstr>2_Custom Design</vt:lpstr>
      <vt:lpstr>  Cadre holistique de soins de longue durée et de soins continus</vt:lpstr>
      <vt:lpstr>Mandats</vt:lpstr>
      <vt:lpstr>Programme des soins à domicile et en milieu communautaire des Premières Nations et des Inuit </vt:lpstr>
      <vt:lpstr>Mobilisation des Premières Nations</vt:lpstr>
      <vt:lpstr>Recommandation stratégique</vt:lpstr>
      <vt:lpstr>Recommandation stratégique</vt:lpstr>
      <vt:lpstr>Recommandation politique</vt:lpstr>
      <vt:lpstr>Recommandation stratégique</vt:lpstr>
      <vt:lpstr>Recommandation stratégique</vt:lpstr>
      <vt:lpstr>Recommandation stratégique</vt:lpstr>
      <vt:lpstr>Recommandation stratégique  </vt:lpstr>
      <vt:lpstr>Où en sommes-nous aujourd’hui?</vt:lpstr>
      <vt:lpstr>Kinanaskomitin  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keywords>, docId:A003A61721A221CD04018BAC86003EFE</cp:keywords>
  <cp:lastModifiedBy>Serge Trouyet</cp:lastModifiedBy>
  <cp:revision>51</cp:revision>
  <dcterms:created xsi:type="dcterms:W3CDTF">2020-01-06T15:32:02Z</dcterms:created>
  <dcterms:modified xsi:type="dcterms:W3CDTF">2024-03-05T13:13:44Z</dcterms:modified>
</cp:coreProperties>
</file>