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authors.xml" ContentType="application/vnd.ms-powerpoint.auth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694" r:id="rId2"/>
    <p:sldMasterId id="2147483702" r:id="rId3"/>
    <p:sldMasterId id="2147483715" r:id="rId4"/>
  </p:sldMasterIdLst>
  <p:notesMasterIdLst>
    <p:notesMasterId r:id="rId19"/>
  </p:notesMasterIdLst>
  <p:handoutMasterIdLst>
    <p:handoutMasterId r:id="rId20"/>
  </p:handoutMasterIdLst>
  <p:sldIdLst>
    <p:sldId id="502" r:id="rId5"/>
    <p:sldId id="580" r:id="rId6"/>
    <p:sldId id="653" r:id="rId7"/>
    <p:sldId id="271" r:id="rId8"/>
    <p:sldId id="659" r:id="rId9"/>
    <p:sldId id="660" r:id="rId10"/>
    <p:sldId id="657" r:id="rId11"/>
    <p:sldId id="637" r:id="rId12"/>
    <p:sldId id="646" r:id="rId13"/>
    <p:sldId id="647" r:id="rId14"/>
    <p:sldId id="658" r:id="rId15"/>
    <p:sldId id="630" r:id="rId16"/>
    <p:sldId id="644" r:id="rId17"/>
    <p:sldId id="648" r:id="rId18"/>
  </p:sldIdLst>
  <p:sldSz cx="9144000" cy="5143500" type="screen16x9"/>
  <p:notesSz cx="9296400" cy="14782800"/>
  <p:custDataLst>
    <p:tags r:id="rId21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88882E-8A71-181A-CBA5-EA13556DA5A3}" name="Crocker, Caroline (she-elle)" initials="CC(e" userId="S::caroline.crocker@sac-isc.gc.ca::70cfd7ca-0a2f-4320-8ca1-c78e6a6b4c23" providerId="AD"/>
  <p188:author id="{88B86C52-7FF5-D7FE-9C62-89676FAF1926}" name="Moxon, James (he-il)" initials="MJ(i" userId="S::James.Moxon@sac-isc.gc.ca::9acd2e32-1891-48ea-9270-d5fcc064fb4e" providerId="AD"/>
  <p188:author id="{9C3998A0-000F-335E-32EC-4E6EE3541063}" name="Valleau, Carolyn (she-elle)" initials="VC(e" userId="S::carolyn.Valleau@sac-isc.gc.ca::47ca7662-a58f-4ae1-a5d2-11a3918bccb7" providerId="AD"/>
  <p188:author id="{EEE47DD5-721C-4E78-9438-B7887A6231BC}" name="Klinck, Robert" initials="KR" userId="S::robert.klinck@sac-isc.gc.ca::bc20bd86-7af4-43b0-a867-a847d7065861" providerId="AD"/>
  <p188:author id="{09A50EFE-DF70-90B1-4A74-30DED5C0EE00}" name="Tsui, Anna" initials="TA" userId="S::anna.tsui@sac-isc.gc.ca::5c1023c1-ccee-4f62-b967-d7472183be9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e Roy" initials="JR" lastIdx="12" clrIdx="0">
    <p:extLst>
      <p:ext uri="{19B8F6BF-5375-455C-9EA6-DF929625EA0E}">
        <p15:presenceInfo xmlns:p15="http://schemas.microsoft.com/office/powerpoint/2012/main" userId="S-1-5-21-56248481-1131155372-1737835142-291043" providerId="AD"/>
      </p:ext>
    </p:extLst>
  </p:cmAuthor>
  <p:cmAuthor id="2" name="Natasha Klink" initials="NK" lastIdx="5" clrIdx="1">
    <p:extLst>
      <p:ext uri="{19B8F6BF-5375-455C-9EA6-DF929625EA0E}">
        <p15:presenceInfo xmlns:p15="http://schemas.microsoft.com/office/powerpoint/2012/main" userId="S-1-5-21-56248481-1131155372-1737835142-294773" providerId="AD"/>
      </p:ext>
    </p:extLst>
  </p:cmAuthor>
  <p:cmAuthor id="3" name="Robert Klinck" initials="RK" lastIdx="3" clrIdx="2">
    <p:extLst>
      <p:ext uri="{19B8F6BF-5375-455C-9EA6-DF929625EA0E}">
        <p15:presenceInfo xmlns:p15="http://schemas.microsoft.com/office/powerpoint/2012/main" userId="S-1-5-21-56248481-1131155372-1737835142-336993" providerId="AD"/>
      </p:ext>
    </p:extLst>
  </p:cmAuthor>
  <p:cmAuthor id="4" name="Danielle M. White" initials="DMW" lastIdx="8" clrIdx="3">
    <p:extLst>
      <p:ext uri="{19B8F6BF-5375-455C-9EA6-DF929625EA0E}">
        <p15:presenceInfo xmlns:p15="http://schemas.microsoft.com/office/powerpoint/2012/main" userId="S-1-5-21-56248481-1131155372-1737835142-6095" providerId="AD"/>
      </p:ext>
    </p:extLst>
  </p:cmAuthor>
  <p:cmAuthor id="5" name="Klinck, Robert" initials="KR" lastIdx="8" clrIdx="4">
    <p:extLst>
      <p:ext uri="{19B8F6BF-5375-455C-9EA6-DF929625EA0E}">
        <p15:presenceInfo xmlns:p15="http://schemas.microsoft.com/office/powerpoint/2012/main" userId="S::robert.klinck@sac-isc.gc.ca::bc20bd86-7af4-43b0-a867-a847d7065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D7E"/>
    <a:srgbClr val="E29022"/>
    <a:srgbClr val="FDF8F2"/>
    <a:srgbClr val="9E8588"/>
    <a:srgbClr val="E19025"/>
    <a:srgbClr val="647BB1"/>
    <a:srgbClr val="617BAB"/>
    <a:srgbClr val="617AB5"/>
    <a:srgbClr val="C48C5B"/>
    <a:srgbClr val="AB8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94095" autoAdjust="0"/>
  </p:normalViewPr>
  <p:slideViewPr>
    <p:cSldViewPr snapToObjects="1">
      <p:cViewPr varScale="1">
        <p:scale>
          <a:sx n="83" d="100"/>
          <a:sy n="83" d="100"/>
        </p:scale>
        <p:origin x="2346" y="48"/>
      </p:cViewPr>
      <p:guideLst>
        <p:guide orient="horz" pos="540"/>
        <p:guide pos="24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556" y="-72"/>
      </p:cViewPr>
      <p:guideLst>
        <p:guide orient="horz" pos="465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7A51D-CD77-47DF-A563-68E645AFFB9E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1CA5D3-EDD3-4BCB-95CF-E8AC6D5F4A3C}">
      <dgm:prSet phldrT="[Text]" custT="1"/>
      <dgm:spPr>
        <a:solidFill>
          <a:srgbClr val="355D7E"/>
        </a:solidFill>
      </dgm:spPr>
      <dgm:t>
        <a:bodyPr/>
        <a:lstStyle/>
        <a:p>
          <a:r>
            <a:rPr lang="en-US" sz="1400" b="1" dirty="0"/>
            <a:t>EMAP</a:t>
          </a:r>
          <a:endParaRPr lang="en-US" sz="1200" b="1" dirty="0"/>
        </a:p>
      </dgm:t>
    </dgm:pt>
    <dgm:pt modelId="{29774FE7-9273-426D-8689-29BFF8BF9BD9}" type="parTrans" cxnId="{C2D6D7FA-7E54-4D91-926D-1E30B7D9C4A7}">
      <dgm:prSet/>
      <dgm:spPr/>
      <dgm:t>
        <a:bodyPr/>
        <a:lstStyle/>
        <a:p>
          <a:endParaRPr lang="en-US"/>
        </a:p>
      </dgm:t>
    </dgm:pt>
    <dgm:pt modelId="{C8037DC0-6E8E-4F05-8A0B-B75ECA1B670A}" type="sibTrans" cxnId="{C2D6D7FA-7E54-4D91-926D-1E30B7D9C4A7}">
      <dgm:prSet/>
      <dgm:spPr/>
      <dgm:t>
        <a:bodyPr/>
        <a:lstStyle/>
        <a:p>
          <a:endParaRPr lang="en-US"/>
        </a:p>
      </dgm:t>
    </dgm:pt>
    <dgm:pt modelId="{5B47CFA2-9435-4951-AC39-499BA4F03EAB}">
      <dgm:prSet phldrT="[Text]" custT="1"/>
      <dgm:spPr>
        <a:solidFill>
          <a:srgbClr val="94B6D2"/>
        </a:solidFill>
      </dgm:spPr>
      <dgm:t>
        <a:bodyPr/>
        <a:lstStyle/>
        <a:p>
          <a:r>
            <a:rPr lang="en-US" sz="900" b="1" dirty="0"/>
            <a:t>Response</a:t>
          </a:r>
        </a:p>
      </dgm:t>
    </dgm:pt>
    <dgm:pt modelId="{D06BD70B-8B21-4BF2-9A2E-1C5AC94D6776}" type="parTrans" cxnId="{9F9B4536-38E6-478F-BEC5-48D63EAEDC52}">
      <dgm:prSet/>
      <dgm:spPr/>
      <dgm:t>
        <a:bodyPr/>
        <a:lstStyle/>
        <a:p>
          <a:endParaRPr lang="en-US"/>
        </a:p>
      </dgm:t>
    </dgm:pt>
    <dgm:pt modelId="{EE9CEAE4-CC14-4892-BCD9-57DD0555F0F6}" type="sibTrans" cxnId="{9F9B4536-38E6-478F-BEC5-48D63EAEDC52}">
      <dgm:prSet/>
      <dgm:spPr/>
      <dgm:t>
        <a:bodyPr/>
        <a:lstStyle/>
        <a:p>
          <a:endParaRPr lang="en-US"/>
        </a:p>
      </dgm:t>
    </dgm:pt>
    <dgm:pt modelId="{EF05A540-35D4-4CDB-B00A-1E8E22468BF2}">
      <dgm:prSet phldrT="[Text]" custT="1"/>
      <dgm:spPr/>
      <dgm:t>
        <a:bodyPr/>
        <a:lstStyle/>
        <a:p>
          <a:r>
            <a:rPr lang="en-US" sz="900" b="1" dirty="0"/>
            <a:t>Capacity Enhancement</a:t>
          </a:r>
        </a:p>
      </dgm:t>
    </dgm:pt>
    <dgm:pt modelId="{1FF13914-1542-4298-B36B-066A1D15CA80}" type="parTrans" cxnId="{5F2A5923-8566-420D-A7B5-07B4C6AFEA68}">
      <dgm:prSet/>
      <dgm:spPr/>
      <dgm:t>
        <a:bodyPr/>
        <a:lstStyle/>
        <a:p>
          <a:endParaRPr lang="en-US"/>
        </a:p>
      </dgm:t>
    </dgm:pt>
    <dgm:pt modelId="{9560626E-07AD-4BD2-8B6D-D8519865B63D}" type="sibTrans" cxnId="{5F2A5923-8566-420D-A7B5-07B4C6AFEA68}">
      <dgm:prSet/>
      <dgm:spPr/>
      <dgm:t>
        <a:bodyPr/>
        <a:lstStyle/>
        <a:p>
          <a:endParaRPr lang="en-US"/>
        </a:p>
      </dgm:t>
    </dgm:pt>
    <dgm:pt modelId="{77D7DC04-D788-4EC6-88B7-125273B219C7}">
      <dgm:prSet phldrT="[Text]" custT="1"/>
      <dgm:spPr>
        <a:solidFill>
          <a:srgbClr val="D8B25C"/>
        </a:solidFill>
      </dgm:spPr>
      <dgm:t>
        <a:bodyPr/>
        <a:lstStyle/>
        <a:p>
          <a:r>
            <a:rPr lang="en-US" sz="900" b="1" dirty="0"/>
            <a:t>Mitigation &amp; Preparedness</a:t>
          </a:r>
        </a:p>
      </dgm:t>
    </dgm:pt>
    <dgm:pt modelId="{45DB0960-4FCE-41AF-A08E-1FB899C18701}" type="parTrans" cxnId="{2788AAC6-A4E8-4B63-A49B-338E028A5D9B}">
      <dgm:prSet/>
      <dgm:spPr/>
      <dgm:t>
        <a:bodyPr/>
        <a:lstStyle/>
        <a:p>
          <a:endParaRPr lang="en-US"/>
        </a:p>
      </dgm:t>
    </dgm:pt>
    <dgm:pt modelId="{BE771F70-3D19-43EC-8AE1-F5815C8AEA12}" type="sibTrans" cxnId="{2788AAC6-A4E8-4B63-A49B-338E028A5D9B}">
      <dgm:prSet/>
      <dgm:spPr/>
      <dgm:t>
        <a:bodyPr/>
        <a:lstStyle/>
        <a:p>
          <a:endParaRPr lang="en-US"/>
        </a:p>
      </dgm:t>
    </dgm:pt>
    <dgm:pt modelId="{B7E73B70-11C3-43D8-902F-AB428EC1E53A}">
      <dgm:prSet phldrT="[Text]" custT="1"/>
      <dgm:spPr/>
      <dgm:t>
        <a:bodyPr/>
        <a:lstStyle/>
        <a:p>
          <a:r>
            <a:rPr lang="en-US" sz="900" b="1" dirty="0"/>
            <a:t>Recovery</a:t>
          </a:r>
        </a:p>
      </dgm:t>
    </dgm:pt>
    <dgm:pt modelId="{C76E8B01-C2BF-46C8-A7DD-604D3BA43893}" type="parTrans" cxnId="{A4334F44-CD68-406E-AA4D-A81B0B9AC990}">
      <dgm:prSet/>
      <dgm:spPr/>
      <dgm:t>
        <a:bodyPr/>
        <a:lstStyle/>
        <a:p>
          <a:endParaRPr lang="en-US"/>
        </a:p>
      </dgm:t>
    </dgm:pt>
    <dgm:pt modelId="{9C96CB9F-1FF3-4BEC-B167-80061F2B87F9}" type="sibTrans" cxnId="{A4334F44-CD68-406E-AA4D-A81B0B9AC990}">
      <dgm:prSet/>
      <dgm:spPr/>
      <dgm:t>
        <a:bodyPr/>
        <a:lstStyle/>
        <a:p>
          <a:endParaRPr lang="en-US"/>
        </a:p>
      </dgm:t>
    </dgm:pt>
    <dgm:pt modelId="{DF50D382-AA65-44C9-86CE-92D5F1B8B739}">
      <dgm:prSet phldrT="[Text]" custT="1"/>
      <dgm:spPr>
        <a:solidFill>
          <a:srgbClr val="595959"/>
        </a:solidFill>
      </dgm:spPr>
      <dgm:t>
        <a:bodyPr/>
        <a:lstStyle/>
        <a:p>
          <a:r>
            <a:rPr lang="en-US" sz="900" b="1" dirty="0"/>
            <a:t>Engagement / Governance</a:t>
          </a:r>
        </a:p>
      </dgm:t>
    </dgm:pt>
    <dgm:pt modelId="{63C840F0-FE34-430D-8170-CE375B72B907}" type="parTrans" cxnId="{0814CD1D-5992-41E6-97CF-0DD0E1791F6E}">
      <dgm:prSet/>
      <dgm:spPr/>
      <dgm:t>
        <a:bodyPr/>
        <a:lstStyle/>
        <a:p>
          <a:endParaRPr lang="en-US"/>
        </a:p>
      </dgm:t>
    </dgm:pt>
    <dgm:pt modelId="{560CBFA8-F67D-4BAE-A035-6AB5CC5FBD79}" type="sibTrans" cxnId="{0814CD1D-5992-41E6-97CF-0DD0E1791F6E}">
      <dgm:prSet/>
      <dgm:spPr/>
      <dgm:t>
        <a:bodyPr/>
        <a:lstStyle/>
        <a:p>
          <a:endParaRPr lang="en-US"/>
        </a:p>
      </dgm:t>
    </dgm:pt>
    <dgm:pt modelId="{EC087645-E954-4986-8F66-B9B42475E5D0}">
      <dgm:prSet phldrT="[Text]" custT="1"/>
      <dgm:spPr>
        <a:solidFill>
          <a:srgbClr val="AD541D"/>
        </a:solidFill>
      </dgm:spPr>
      <dgm:t>
        <a:bodyPr/>
        <a:lstStyle/>
        <a:p>
          <a:r>
            <a:rPr lang="en-US" sz="900" b="1" dirty="0"/>
            <a:t>FireSmart &amp; Fire Suppression</a:t>
          </a:r>
        </a:p>
      </dgm:t>
    </dgm:pt>
    <dgm:pt modelId="{DFADF135-E850-4CDD-9947-5FB4965200E8}" type="parTrans" cxnId="{745D43B5-0BFE-48DE-9A29-432F2693830B}">
      <dgm:prSet/>
      <dgm:spPr/>
      <dgm:t>
        <a:bodyPr/>
        <a:lstStyle/>
        <a:p>
          <a:endParaRPr lang="en-US"/>
        </a:p>
      </dgm:t>
    </dgm:pt>
    <dgm:pt modelId="{E61B8113-DC0F-40D9-8BF3-D055A7AD4A11}" type="sibTrans" cxnId="{745D43B5-0BFE-48DE-9A29-432F2693830B}">
      <dgm:prSet/>
      <dgm:spPr/>
      <dgm:t>
        <a:bodyPr/>
        <a:lstStyle/>
        <a:p>
          <a:endParaRPr lang="en-US"/>
        </a:p>
      </dgm:t>
    </dgm:pt>
    <dgm:pt modelId="{4B22AAF6-9915-4865-8A56-3383ACFEE16E}">
      <dgm:prSet/>
      <dgm:spPr/>
      <dgm:t>
        <a:bodyPr/>
        <a:lstStyle/>
        <a:p>
          <a:endParaRPr lang="en-US"/>
        </a:p>
      </dgm:t>
    </dgm:pt>
    <dgm:pt modelId="{E44A03B2-F768-4385-A048-62CFC8D299B2}" type="parTrans" cxnId="{B445DD13-0C52-48E6-BB44-FD0780335C45}">
      <dgm:prSet/>
      <dgm:spPr/>
      <dgm:t>
        <a:bodyPr/>
        <a:lstStyle/>
        <a:p>
          <a:endParaRPr lang="en-US"/>
        </a:p>
      </dgm:t>
    </dgm:pt>
    <dgm:pt modelId="{B7F8D3B7-83F2-4918-BB03-A0DF79BED2D9}" type="sibTrans" cxnId="{B445DD13-0C52-48E6-BB44-FD0780335C45}">
      <dgm:prSet/>
      <dgm:spPr/>
      <dgm:t>
        <a:bodyPr/>
        <a:lstStyle/>
        <a:p>
          <a:endParaRPr lang="en-US"/>
        </a:p>
      </dgm:t>
    </dgm:pt>
    <dgm:pt modelId="{F5ECBE8B-FBA6-4322-B679-197094D926E7}" type="pres">
      <dgm:prSet presAssocID="{25E7A51D-CD77-47DF-A563-68E645AFFB9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A59E464-CD3E-482E-8B3E-63C5CF3186F4}" type="pres">
      <dgm:prSet presAssocID="{811CA5D3-EDD3-4BCB-95CF-E8AC6D5F4A3C}" presName="Parent" presStyleLbl="node0" presStyleIdx="0" presStyleCnt="1" custLinFactNeighborX="12" custLinFactNeighborY="14">
        <dgm:presLayoutVars>
          <dgm:chMax val="6"/>
          <dgm:chPref val="6"/>
        </dgm:presLayoutVars>
      </dgm:prSet>
      <dgm:spPr/>
    </dgm:pt>
    <dgm:pt modelId="{479B3012-6C83-4BC2-8B89-8BE6FDEC6379}" type="pres">
      <dgm:prSet presAssocID="{5B47CFA2-9435-4951-AC39-499BA4F03EAB}" presName="Accent1" presStyleCnt="0"/>
      <dgm:spPr/>
    </dgm:pt>
    <dgm:pt modelId="{FA92E769-AB16-4639-ADD9-87581AA23127}" type="pres">
      <dgm:prSet presAssocID="{5B47CFA2-9435-4951-AC39-499BA4F03EAB}" presName="Accent" presStyleLbl="bgShp" presStyleIdx="0" presStyleCnt="6"/>
      <dgm:spPr/>
    </dgm:pt>
    <dgm:pt modelId="{8319C47A-1340-4336-A50B-39F10E2BBC5B}" type="pres">
      <dgm:prSet presAssocID="{5B47CFA2-9435-4951-AC39-499BA4F03EAB}" presName="Child1" presStyleLbl="node1" presStyleIdx="0" presStyleCnt="6" custScaleX="108940">
        <dgm:presLayoutVars>
          <dgm:chMax val="0"/>
          <dgm:chPref val="0"/>
          <dgm:bulletEnabled val="1"/>
        </dgm:presLayoutVars>
      </dgm:prSet>
      <dgm:spPr/>
    </dgm:pt>
    <dgm:pt modelId="{A4713D1E-986F-419B-BDC8-F9B2829ACBAB}" type="pres">
      <dgm:prSet presAssocID="{B7E73B70-11C3-43D8-902F-AB428EC1E53A}" presName="Accent2" presStyleCnt="0"/>
      <dgm:spPr/>
    </dgm:pt>
    <dgm:pt modelId="{65258E78-5CF5-4C67-A123-24502BF6DC85}" type="pres">
      <dgm:prSet presAssocID="{B7E73B70-11C3-43D8-902F-AB428EC1E53A}" presName="Accent" presStyleLbl="bgShp" presStyleIdx="1" presStyleCnt="6"/>
      <dgm:spPr/>
    </dgm:pt>
    <dgm:pt modelId="{1AE46FE9-73C8-404E-8A31-122C4058D6D9}" type="pres">
      <dgm:prSet presAssocID="{B7E73B70-11C3-43D8-902F-AB428EC1E53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25635C62-40F9-472C-A5BD-00269055AEBA}" type="pres">
      <dgm:prSet presAssocID="{DF50D382-AA65-44C9-86CE-92D5F1B8B739}" presName="Accent3" presStyleCnt="0"/>
      <dgm:spPr/>
    </dgm:pt>
    <dgm:pt modelId="{0A4343D8-D115-44A0-B872-1673B3209F14}" type="pres">
      <dgm:prSet presAssocID="{DF50D382-AA65-44C9-86CE-92D5F1B8B739}" presName="Accent" presStyleLbl="bgShp" presStyleIdx="2" presStyleCnt="6"/>
      <dgm:spPr/>
    </dgm:pt>
    <dgm:pt modelId="{988276A9-325D-4321-8DF9-FDB6D01674F2}" type="pres">
      <dgm:prSet presAssocID="{DF50D382-AA65-44C9-86CE-92D5F1B8B73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3740902-B88D-4BF4-B4A2-00D6FDB84AF6}" type="pres">
      <dgm:prSet presAssocID="{EF05A540-35D4-4CDB-B00A-1E8E22468BF2}" presName="Accent4" presStyleCnt="0"/>
      <dgm:spPr/>
    </dgm:pt>
    <dgm:pt modelId="{7166F288-9BC1-45DA-A4B6-40501BBAB28A}" type="pres">
      <dgm:prSet presAssocID="{EF05A540-35D4-4CDB-B00A-1E8E22468BF2}" presName="Accent" presStyleLbl="bgShp" presStyleIdx="3" presStyleCnt="6"/>
      <dgm:spPr/>
    </dgm:pt>
    <dgm:pt modelId="{09D39D85-99B5-4008-9FD5-728E75A06FC3}" type="pres">
      <dgm:prSet presAssocID="{EF05A540-35D4-4CDB-B00A-1E8E22468BF2}" presName="Child4" presStyleLbl="node1" presStyleIdx="3" presStyleCnt="6" custScaleX="108746">
        <dgm:presLayoutVars>
          <dgm:chMax val="0"/>
          <dgm:chPref val="0"/>
          <dgm:bulletEnabled val="1"/>
        </dgm:presLayoutVars>
      </dgm:prSet>
      <dgm:spPr/>
    </dgm:pt>
    <dgm:pt modelId="{A743F4BE-89AF-446D-89C3-234C74F9DD50}" type="pres">
      <dgm:prSet presAssocID="{EC087645-E954-4986-8F66-B9B42475E5D0}" presName="Accent5" presStyleCnt="0"/>
      <dgm:spPr/>
    </dgm:pt>
    <dgm:pt modelId="{EA8655D4-6EBF-4226-85B2-E1242B5F7197}" type="pres">
      <dgm:prSet presAssocID="{EC087645-E954-4986-8F66-B9B42475E5D0}" presName="Accent" presStyleLbl="bgShp" presStyleIdx="4" presStyleCnt="6"/>
      <dgm:spPr/>
    </dgm:pt>
    <dgm:pt modelId="{C8FE8E08-6C59-464B-B23F-A7F22C19D820}" type="pres">
      <dgm:prSet presAssocID="{EC087645-E954-4986-8F66-B9B42475E5D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4D20198C-69B3-4F12-BE0F-581D6199D588}" type="pres">
      <dgm:prSet presAssocID="{77D7DC04-D788-4EC6-88B7-125273B219C7}" presName="Accent6" presStyleCnt="0"/>
      <dgm:spPr/>
    </dgm:pt>
    <dgm:pt modelId="{92420223-561B-4F03-8DA4-A5ADF0660432}" type="pres">
      <dgm:prSet presAssocID="{77D7DC04-D788-4EC6-88B7-125273B219C7}" presName="Accent" presStyleLbl="bgShp" presStyleIdx="5" presStyleCnt="6"/>
      <dgm:spPr/>
    </dgm:pt>
    <dgm:pt modelId="{F194A8F7-C92F-40BF-8B48-C80F8EA731F7}" type="pres">
      <dgm:prSet presAssocID="{77D7DC04-D788-4EC6-88B7-125273B219C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445DD13-0C52-48E6-BB44-FD0780335C45}" srcId="{25E7A51D-CD77-47DF-A563-68E645AFFB9E}" destId="{4B22AAF6-9915-4865-8A56-3383ACFEE16E}" srcOrd="1" destOrd="0" parTransId="{E44A03B2-F768-4385-A048-62CFC8D299B2}" sibTransId="{B7F8D3B7-83F2-4918-BB03-A0DF79BED2D9}"/>
    <dgm:cxn modelId="{0814CD1D-5992-41E6-97CF-0DD0E1791F6E}" srcId="{811CA5D3-EDD3-4BCB-95CF-E8AC6D5F4A3C}" destId="{DF50D382-AA65-44C9-86CE-92D5F1B8B739}" srcOrd="2" destOrd="0" parTransId="{63C840F0-FE34-430D-8170-CE375B72B907}" sibTransId="{560CBFA8-F67D-4BAE-A035-6AB5CC5FBD79}"/>
    <dgm:cxn modelId="{5F2A5923-8566-420D-A7B5-07B4C6AFEA68}" srcId="{811CA5D3-EDD3-4BCB-95CF-E8AC6D5F4A3C}" destId="{EF05A540-35D4-4CDB-B00A-1E8E22468BF2}" srcOrd="3" destOrd="0" parTransId="{1FF13914-1542-4298-B36B-066A1D15CA80}" sibTransId="{9560626E-07AD-4BD2-8B6D-D8519865B63D}"/>
    <dgm:cxn modelId="{3CF08F23-F0C5-48B0-BF3E-C098978590C1}" type="presOf" srcId="{25E7A51D-CD77-47DF-A563-68E645AFFB9E}" destId="{F5ECBE8B-FBA6-4322-B679-197094D926E7}" srcOrd="0" destOrd="0" presId="urn:microsoft.com/office/officeart/2011/layout/HexagonRadial"/>
    <dgm:cxn modelId="{5DBE5B24-2140-41DF-8AE1-15633CFFC18A}" type="presOf" srcId="{811CA5D3-EDD3-4BCB-95CF-E8AC6D5F4A3C}" destId="{4A59E464-CD3E-482E-8B3E-63C5CF3186F4}" srcOrd="0" destOrd="0" presId="urn:microsoft.com/office/officeart/2011/layout/HexagonRadial"/>
    <dgm:cxn modelId="{288A002C-031E-4404-890E-7FF127F1F8E3}" type="presOf" srcId="{EC087645-E954-4986-8F66-B9B42475E5D0}" destId="{C8FE8E08-6C59-464B-B23F-A7F22C19D820}" srcOrd="0" destOrd="0" presId="urn:microsoft.com/office/officeart/2011/layout/HexagonRadial"/>
    <dgm:cxn modelId="{9F9B4536-38E6-478F-BEC5-48D63EAEDC52}" srcId="{811CA5D3-EDD3-4BCB-95CF-E8AC6D5F4A3C}" destId="{5B47CFA2-9435-4951-AC39-499BA4F03EAB}" srcOrd="0" destOrd="0" parTransId="{D06BD70B-8B21-4BF2-9A2E-1C5AC94D6776}" sibTransId="{EE9CEAE4-CC14-4892-BCD9-57DD0555F0F6}"/>
    <dgm:cxn modelId="{A4334F44-CD68-406E-AA4D-A81B0B9AC990}" srcId="{811CA5D3-EDD3-4BCB-95CF-E8AC6D5F4A3C}" destId="{B7E73B70-11C3-43D8-902F-AB428EC1E53A}" srcOrd="1" destOrd="0" parTransId="{C76E8B01-C2BF-46C8-A7DD-604D3BA43893}" sibTransId="{9C96CB9F-1FF3-4BEC-B167-80061F2B87F9}"/>
    <dgm:cxn modelId="{43DF3C91-468C-49B3-84A2-1307578075C3}" type="presOf" srcId="{5B47CFA2-9435-4951-AC39-499BA4F03EAB}" destId="{8319C47A-1340-4336-A50B-39F10E2BBC5B}" srcOrd="0" destOrd="0" presId="urn:microsoft.com/office/officeart/2011/layout/HexagonRadial"/>
    <dgm:cxn modelId="{91D42C92-40A7-4612-B460-2EDF13522A9C}" type="presOf" srcId="{DF50D382-AA65-44C9-86CE-92D5F1B8B739}" destId="{988276A9-325D-4321-8DF9-FDB6D01674F2}" srcOrd="0" destOrd="0" presId="urn:microsoft.com/office/officeart/2011/layout/HexagonRadial"/>
    <dgm:cxn modelId="{CCB51795-1F6F-4C69-A93A-F6A420F8BE65}" type="presOf" srcId="{EF05A540-35D4-4CDB-B00A-1E8E22468BF2}" destId="{09D39D85-99B5-4008-9FD5-728E75A06FC3}" srcOrd="0" destOrd="0" presId="urn:microsoft.com/office/officeart/2011/layout/HexagonRadial"/>
    <dgm:cxn modelId="{BEF3329A-A060-4FC5-A732-04ECB29A7D04}" type="presOf" srcId="{B7E73B70-11C3-43D8-902F-AB428EC1E53A}" destId="{1AE46FE9-73C8-404E-8A31-122C4058D6D9}" srcOrd="0" destOrd="0" presId="urn:microsoft.com/office/officeart/2011/layout/HexagonRadial"/>
    <dgm:cxn modelId="{52CF22A9-B7D6-4030-8D7B-1EB4345AE031}" type="presOf" srcId="{77D7DC04-D788-4EC6-88B7-125273B219C7}" destId="{F194A8F7-C92F-40BF-8B48-C80F8EA731F7}" srcOrd="0" destOrd="0" presId="urn:microsoft.com/office/officeart/2011/layout/HexagonRadial"/>
    <dgm:cxn modelId="{745D43B5-0BFE-48DE-9A29-432F2693830B}" srcId="{811CA5D3-EDD3-4BCB-95CF-E8AC6D5F4A3C}" destId="{EC087645-E954-4986-8F66-B9B42475E5D0}" srcOrd="4" destOrd="0" parTransId="{DFADF135-E850-4CDD-9947-5FB4965200E8}" sibTransId="{E61B8113-DC0F-40D9-8BF3-D055A7AD4A11}"/>
    <dgm:cxn modelId="{2788AAC6-A4E8-4B63-A49B-338E028A5D9B}" srcId="{811CA5D3-EDD3-4BCB-95CF-E8AC6D5F4A3C}" destId="{77D7DC04-D788-4EC6-88B7-125273B219C7}" srcOrd="5" destOrd="0" parTransId="{45DB0960-4FCE-41AF-A08E-1FB899C18701}" sibTransId="{BE771F70-3D19-43EC-8AE1-F5815C8AEA12}"/>
    <dgm:cxn modelId="{C2D6D7FA-7E54-4D91-926D-1E30B7D9C4A7}" srcId="{25E7A51D-CD77-47DF-A563-68E645AFFB9E}" destId="{811CA5D3-EDD3-4BCB-95CF-E8AC6D5F4A3C}" srcOrd="0" destOrd="0" parTransId="{29774FE7-9273-426D-8689-29BFF8BF9BD9}" sibTransId="{C8037DC0-6E8E-4F05-8A0B-B75ECA1B670A}"/>
    <dgm:cxn modelId="{A5766426-3C85-4164-8190-8808284CF9A8}" type="presParOf" srcId="{F5ECBE8B-FBA6-4322-B679-197094D926E7}" destId="{4A59E464-CD3E-482E-8B3E-63C5CF3186F4}" srcOrd="0" destOrd="0" presId="urn:microsoft.com/office/officeart/2011/layout/HexagonRadial"/>
    <dgm:cxn modelId="{188EC3A4-A3A9-4875-9013-62D4F7AC1A55}" type="presParOf" srcId="{F5ECBE8B-FBA6-4322-B679-197094D926E7}" destId="{479B3012-6C83-4BC2-8B89-8BE6FDEC6379}" srcOrd="1" destOrd="0" presId="urn:microsoft.com/office/officeart/2011/layout/HexagonRadial"/>
    <dgm:cxn modelId="{1EF31244-EACB-4F6C-89AF-93271EF27E1F}" type="presParOf" srcId="{479B3012-6C83-4BC2-8B89-8BE6FDEC6379}" destId="{FA92E769-AB16-4639-ADD9-87581AA23127}" srcOrd="0" destOrd="0" presId="urn:microsoft.com/office/officeart/2011/layout/HexagonRadial"/>
    <dgm:cxn modelId="{C3F3165E-C8E3-4B64-A9AA-2CCDA4326C47}" type="presParOf" srcId="{F5ECBE8B-FBA6-4322-B679-197094D926E7}" destId="{8319C47A-1340-4336-A50B-39F10E2BBC5B}" srcOrd="2" destOrd="0" presId="urn:microsoft.com/office/officeart/2011/layout/HexagonRadial"/>
    <dgm:cxn modelId="{7183130C-D8CE-49A1-893C-CFAACB18A8F3}" type="presParOf" srcId="{F5ECBE8B-FBA6-4322-B679-197094D926E7}" destId="{A4713D1E-986F-419B-BDC8-F9B2829ACBAB}" srcOrd="3" destOrd="0" presId="urn:microsoft.com/office/officeart/2011/layout/HexagonRadial"/>
    <dgm:cxn modelId="{5D5F1DF1-16B3-47EB-9514-2CD0089E254B}" type="presParOf" srcId="{A4713D1E-986F-419B-BDC8-F9B2829ACBAB}" destId="{65258E78-5CF5-4C67-A123-24502BF6DC85}" srcOrd="0" destOrd="0" presId="urn:microsoft.com/office/officeart/2011/layout/HexagonRadial"/>
    <dgm:cxn modelId="{2AE61239-35FF-40CE-A5B5-EB8E80AE7781}" type="presParOf" srcId="{F5ECBE8B-FBA6-4322-B679-197094D926E7}" destId="{1AE46FE9-73C8-404E-8A31-122C4058D6D9}" srcOrd="4" destOrd="0" presId="urn:microsoft.com/office/officeart/2011/layout/HexagonRadial"/>
    <dgm:cxn modelId="{AF74F398-653A-4CF8-8D70-A8475894671A}" type="presParOf" srcId="{F5ECBE8B-FBA6-4322-B679-197094D926E7}" destId="{25635C62-40F9-472C-A5BD-00269055AEBA}" srcOrd="5" destOrd="0" presId="urn:microsoft.com/office/officeart/2011/layout/HexagonRadial"/>
    <dgm:cxn modelId="{FC65071F-0D97-4F24-BC83-1DDC312DD569}" type="presParOf" srcId="{25635C62-40F9-472C-A5BD-00269055AEBA}" destId="{0A4343D8-D115-44A0-B872-1673B3209F14}" srcOrd="0" destOrd="0" presId="urn:microsoft.com/office/officeart/2011/layout/HexagonRadial"/>
    <dgm:cxn modelId="{8618E640-39EA-4403-B7A7-757066EABEC0}" type="presParOf" srcId="{F5ECBE8B-FBA6-4322-B679-197094D926E7}" destId="{988276A9-325D-4321-8DF9-FDB6D01674F2}" srcOrd="6" destOrd="0" presId="urn:microsoft.com/office/officeart/2011/layout/HexagonRadial"/>
    <dgm:cxn modelId="{D85B1636-79A1-40CE-ADD9-1C23A1DF487C}" type="presParOf" srcId="{F5ECBE8B-FBA6-4322-B679-197094D926E7}" destId="{E3740902-B88D-4BF4-B4A2-00D6FDB84AF6}" srcOrd="7" destOrd="0" presId="urn:microsoft.com/office/officeart/2011/layout/HexagonRadial"/>
    <dgm:cxn modelId="{732DCC1F-FF87-43AD-A522-81B5E12021C7}" type="presParOf" srcId="{E3740902-B88D-4BF4-B4A2-00D6FDB84AF6}" destId="{7166F288-9BC1-45DA-A4B6-40501BBAB28A}" srcOrd="0" destOrd="0" presId="urn:microsoft.com/office/officeart/2011/layout/HexagonRadial"/>
    <dgm:cxn modelId="{F97E9875-98ED-4DA6-8F22-12108904F9AC}" type="presParOf" srcId="{F5ECBE8B-FBA6-4322-B679-197094D926E7}" destId="{09D39D85-99B5-4008-9FD5-728E75A06FC3}" srcOrd="8" destOrd="0" presId="urn:microsoft.com/office/officeart/2011/layout/HexagonRadial"/>
    <dgm:cxn modelId="{305D3FB4-D69F-4C77-8AEF-03883FBA1F46}" type="presParOf" srcId="{F5ECBE8B-FBA6-4322-B679-197094D926E7}" destId="{A743F4BE-89AF-446D-89C3-234C74F9DD50}" srcOrd="9" destOrd="0" presId="urn:microsoft.com/office/officeart/2011/layout/HexagonRadial"/>
    <dgm:cxn modelId="{0D6377AB-FA80-4138-9D6B-AF1F2870217E}" type="presParOf" srcId="{A743F4BE-89AF-446D-89C3-234C74F9DD50}" destId="{EA8655D4-6EBF-4226-85B2-E1242B5F7197}" srcOrd="0" destOrd="0" presId="urn:microsoft.com/office/officeart/2011/layout/HexagonRadial"/>
    <dgm:cxn modelId="{3F227A6E-DD09-41AE-8433-F3411EE38624}" type="presParOf" srcId="{F5ECBE8B-FBA6-4322-B679-197094D926E7}" destId="{C8FE8E08-6C59-464B-B23F-A7F22C19D820}" srcOrd="10" destOrd="0" presId="urn:microsoft.com/office/officeart/2011/layout/HexagonRadial"/>
    <dgm:cxn modelId="{CDC3A294-B8FD-454F-B518-ED071DEFA9C4}" type="presParOf" srcId="{F5ECBE8B-FBA6-4322-B679-197094D926E7}" destId="{4D20198C-69B3-4F12-BE0F-581D6199D588}" srcOrd="11" destOrd="0" presId="urn:microsoft.com/office/officeart/2011/layout/HexagonRadial"/>
    <dgm:cxn modelId="{50465EBA-C433-4812-AC60-CEA0CB07D347}" type="presParOf" srcId="{4D20198C-69B3-4F12-BE0F-581D6199D588}" destId="{92420223-561B-4F03-8DA4-A5ADF0660432}" srcOrd="0" destOrd="0" presId="urn:microsoft.com/office/officeart/2011/layout/HexagonRadial"/>
    <dgm:cxn modelId="{679378BF-CCBD-4EAF-9571-8947AFA7E478}" type="presParOf" srcId="{F5ECBE8B-FBA6-4322-B679-197094D926E7}" destId="{F194A8F7-C92F-40BF-8B48-C80F8EA731F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CBC88-67C6-4283-BA7C-9B88D8181212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68A773-DE31-4A46-BCF6-2F2DBF0C7AE9}">
      <dgm:prSet phldrT="[Text]" custT="1"/>
      <dgm:spPr>
        <a:solidFill>
          <a:schemeClr val="accent2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0640" tIns="40640" rIns="40640" bIns="40640" numCol="1" spcCol="1270" anchor="ctr" anchorCtr="0"/>
        <a:lstStyle/>
        <a:p>
          <a:r>
            <a:rPr lang="en-US" sz="14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Office of the Auditor General</a:t>
          </a:r>
          <a:r>
            <a:rPr lang="en-US" sz="1400" b="1" kern="1200" dirty="0"/>
            <a:t> Report Recommendations</a:t>
          </a:r>
        </a:p>
      </dgm:t>
    </dgm:pt>
    <dgm:pt modelId="{99390E1A-9570-4BB7-B5CA-A89B94749E67}" type="parTrans" cxnId="{39E4FC01-C395-4C8D-90BD-9ED71F228BE7}">
      <dgm:prSet/>
      <dgm:spPr/>
      <dgm:t>
        <a:bodyPr/>
        <a:lstStyle/>
        <a:p>
          <a:endParaRPr lang="en-US"/>
        </a:p>
      </dgm:t>
    </dgm:pt>
    <dgm:pt modelId="{762803F3-7086-40DA-ADA8-7E1F77A42961}" type="sibTrans" cxnId="{39E4FC01-C395-4C8D-90BD-9ED71F228BE7}">
      <dgm:prSet/>
      <dgm:spPr/>
      <dgm:t>
        <a:bodyPr/>
        <a:lstStyle/>
        <a:p>
          <a:endParaRPr lang="en-US"/>
        </a:p>
      </dgm:t>
    </dgm:pt>
    <dgm:pt modelId="{13812DE5-421A-47BB-A320-57AE81E701C9}">
      <dgm:prSet phldrT="[Text]" custT="1"/>
      <dgm:spPr>
        <a:solidFill>
          <a:schemeClr val="accent1"/>
        </a:solidFill>
      </dgm:spPr>
      <dgm:t>
        <a:bodyPr/>
        <a:lstStyle/>
        <a:p>
          <a:pPr algn="l"/>
          <a:r>
            <a:rPr lang="en-US" sz="1200" dirty="0"/>
            <a:t>Risk-Based Approach</a:t>
          </a:r>
        </a:p>
      </dgm:t>
    </dgm:pt>
    <dgm:pt modelId="{5394639E-BC15-44EA-994A-8D90984EF115}" type="parTrans" cxnId="{C88D56CD-80EA-423F-AF58-129B68D8AE05}">
      <dgm:prSet/>
      <dgm:spPr/>
      <dgm:t>
        <a:bodyPr/>
        <a:lstStyle/>
        <a:p>
          <a:endParaRPr lang="en-US"/>
        </a:p>
      </dgm:t>
    </dgm:pt>
    <dgm:pt modelId="{5A25A04E-E5A6-4F13-BB76-77A3640E0946}" type="sibTrans" cxnId="{C88D56CD-80EA-423F-AF58-129B68D8AE05}">
      <dgm:prSet/>
      <dgm:spPr/>
      <dgm:t>
        <a:bodyPr/>
        <a:lstStyle/>
        <a:p>
          <a:endParaRPr lang="en-US"/>
        </a:p>
      </dgm:t>
    </dgm:pt>
    <dgm:pt modelId="{BA4E18AF-BB09-4CD1-9035-982646C181F9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200" dirty="0"/>
            <a:t>Unfunded Structural Mitigation Projects</a:t>
          </a:r>
        </a:p>
      </dgm:t>
    </dgm:pt>
    <dgm:pt modelId="{58C85649-76D0-46D7-8AC6-DDF269D6A0EF}" type="parTrans" cxnId="{E809BA07-67FA-4639-9D88-1F9B4D39FD5A}">
      <dgm:prSet/>
      <dgm:spPr/>
      <dgm:t>
        <a:bodyPr/>
        <a:lstStyle/>
        <a:p>
          <a:endParaRPr lang="en-US"/>
        </a:p>
      </dgm:t>
    </dgm:pt>
    <dgm:pt modelId="{38D1D57C-4BF2-48E7-964D-B6C55EA7503B}" type="sibTrans" cxnId="{E809BA07-67FA-4639-9D88-1F9B4D39FD5A}">
      <dgm:prSet/>
      <dgm:spPr/>
      <dgm:t>
        <a:bodyPr/>
        <a:lstStyle/>
        <a:p>
          <a:endParaRPr lang="en-US"/>
        </a:p>
      </dgm:t>
    </dgm:pt>
    <dgm:pt modelId="{7DC2E474-2F41-4390-9B73-5CF1BD4216FE}">
      <dgm:prSet phldrT="[Text]" custT="1"/>
      <dgm:spPr>
        <a:solidFill>
          <a:schemeClr val="accent1"/>
        </a:solidFill>
      </dgm:spPr>
      <dgm:t>
        <a:bodyPr/>
        <a:lstStyle/>
        <a:p>
          <a:pPr algn="l"/>
          <a:r>
            <a:rPr lang="en-US" sz="1200" dirty="0"/>
            <a:t>Emergency Management Plans</a:t>
          </a:r>
        </a:p>
      </dgm:t>
    </dgm:pt>
    <dgm:pt modelId="{82473571-C7E0-492B-B865-A0443FE9D92B}" type="parTrans" cxnId="{C20A3E18-F00C-4224-8D4E-DBDAC582C122}">
      <dgm:prSet/>
      <dgm:spPr/>
      <dgm:t>
        <a:bodyPr/>
        <a:lstStyle/>
        <a:p>
          <a:endParaRPr lang="en-US"/>
        </a:p>
      </dgm:t>
    </dgm:pt>
    <dgm:pt modelId="{8A0C2C28-28AC-4659-A3EE-61066450BF44}" type="sibTrans" cxnId="{C20A3E18-F00C-4224-8D4E-DBDAC582C122}">
      <dgm:prSet/>
      <dgm:spPr/>
      <dgm:t>
        <a:bodyPr/>
        <a:lstStyle/>
        <a:p>
          <a:endParaRPr lang="en-US"/>
        </a:p>
      </dgm:t>
    </dgm:pt>
    <dgm:pt modelId="{4877A726-909F-4D13-B803-C73FC025F6AB}">
      <dgm:prSet phldrT="[Text]" custT="1"/>
      <dgm:spPr>
        <a:solidFill>
          <a:schemeClr val="accent4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0640" tIns="40640" rIns="40640" bIns="40640" numCol="1" spcCol="1270" anchor="ctr" anchorCtr="0"/>
        <a:lstStyle/>
        <a:p>
          <a:pPr algn="l"/>
          <a:r>
            <a:rPr lang="en-US" sz="1200" kern="1200" dirty="0"/>
            <a:t>Emergency </a:t>
          </a:r>
          <a:r>
            <a:rPr lang="en-US" sz="12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Management</a:t>
          </a:r>
          <a:r>
            <a:rPr lang="en-US" sz="1200" kern="1200" dirty="0"/>
            <a:t> Coordinators</a:t>
          </a:r>
        </a:p>
      </dgm:t>
    </dgm:pt>
    <dgm:pt modelId="{E79D026E-F765-4847-A639-19673C92EAA2}" type="parTrans" cxnId="{02CB4A82-D06E-42D6-BD23-6C28DFA34A27}">
      <dgm:prSet/>
      <dgm:spPr/>
      <dgm:t>
        <a:bodyPr/>
        <a:lstStyle/>
        <a:p>
          <a:endParaRPr lang="en-US"/>
        </a:p>
      </dgm:t>
    </dgm:pt>
    <dgm:pt modelId="{253C5540-0A68-4F46-B9A0-749FBEA1D3A0}" type="sibTrans" cxnId="{02CB4A82-D06E-42D6-BD23-6C28DFA34A27}">
      <dgm:prSet/>
      <dgm:spPr/>
      <dgm:t>
        <a:bodyPr/>
        <a:lstStyle/>
        <a:p>
          <a:endParaRPr lang="en-US"/>
        </a:p>
      </dgm:t>
    </dgm:pt>
    <dgm:pt modelId="{87813F13-AFF0-4594-B4E9-53C126CD7A1C}">
      <dgm:prSet phldrT="[Text]" custT="1"/>
      <dgm:spPr>
        <a:solidFill>
          <a:srgbClr val="9E8588"/>
        </a:solidFill>
      </dgm:spPr>
      <dgm:t>
        <a:bodyPr/>
        <a:lstStyle/>
        <a:p>
          <a:pPr algn="l"/>
          <a:r>
            <a:rPr lang="en-US" sz="1200" dirty="0"/>
            <a:t>Service Agreements</a:t>
          </a:r>
        </a:p>
      </dgm:t>
    </dgm:pt>
    <dgm:pt modelId="{976562DA-30A7-4129-A0A1-C6825874CC3A}" type="parTrans" cxnId="{2EFE3D44-7596-403F-A14D-DBF38384F2B4}">
      <dgm:prSet/>
      <dgm:spPr/>
      <dgm:t>
        <a:bodyPr/>
        <a:lstStyle/>
        <a:p>
          <a:endParaRPr lang="en-US"/>
        </a:p>
      </dgm:t>
    </dgm:pt>
    <dgm:pt modelId="{D915001A-A9D3-45FD-98C5-80C0427E9F0C}" type="sibTrans" cxnId="{2EFE3D44-7596-403F-A14D-DBF38384F2B4}">
      <dgm:prSet/>
      <dgm:spPr/>
      <dgm:t>
        <a:bodyPr/>
        <a:lstStyle/>
        <a:p>
          <a:endParaRPr lang="en-US"/>
        </a:p>
      </dgm:t>
    </dgm:pt>
    <dgm:pt modelId="{9CE65C59-61D6-4C68-876B-46BF080DE467}">
      <dgm:prSet phldrT="[Text]" custT="1"/>
      <dgm:spPr>
        <a:solidFill>
          <a:schemeClr val="accent3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0640" tIns="40640" rIns="40640" bIns="40640" numCol="1" spcCol="1270" anchor="ctr" anchorCtr="0"/>
        <a:lstStyle/>
        <a:p>
          <a:pPr algn="l"/>
          <a:r>
            <a:rPr lang="en-US" sz="1200" kern="1200" dirty="0"/>
            <a:t>Performance </a:t>
          </a:r>
          <a:r>
            <a:rPr lang="en-US" sz="12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Indicators</a:t>
          </a:r>
        </a:p>
      </dgm:t>
    </dgm:pt>
    <dgm:pt modelId="{9C0B64DD-9BF3-4B8A-A24D-091E355CB718}" type="parTrans" cxnId="{3AAC5C35-9CD1-4ED8-A35F-E5437539458E}">
      <dgm:prSet/>
      <dgm:spPr/>
      <dgm:t>
        <a:bodyPr/>
        <a:lstStyle/>
        <a:p>
          <a:endParaRPr lang="en-US"/>
        </a:p>
      </dgm:t>
    </dgm:pt>
    <dgm:pt modelId="{09B8A1C1-E325-4828-80D6-6E1B5585172F}" type="sibTrans" cxnId="{3AAC5C35-9CD1-4ED8-A35F-E5437539458E}">
      <dgm:prSet/>
      <dgm:spPr/>
      <dgm:t>
        <a:bodyPr/>
        <a:lstStyle/>
        <a:p>
          <a:endParaRPr lang="en-US"/>
        </a:p>
      </dgm:t>
    </dgm:pt>
    <dgm:pt modelId="{2B0D70DB-9114-472C-BEFB-CAE4B8CA6C10}">
      <dgm:prSet phldrT="[Text]" custT="1"/>
      <dgm:spPr>
        <a:solidFill>
          <a:schemeClr val="accent4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Comparable and Culturally Appropriate Emergency Management Services</a:t>
          </a:r>
        </a:p>
      </dgm:t>
    </dgm:pt>
    <dgm:pt modelId="{A18ED34F-18BA-4B0F-A335-8903F9AA937A}" type="parTrans" cxnId="{BC47D14E-C487-4A54-B4AD-18FAC52E7A59}">
      <dgm:prSet/>
      <dgm:spPr/>
      <dgm:t>
        <a:bodyPr/>
        <a:lstStyle/>
        <a:p>
          <a:endParaRPr lang="en-US"/>
        </a:p>
      </dgm:t>
    </dgm:pt>
    <dgm:pt modelId="{C45918A2-683C-4A1A-8A09-018A62A970AA}" type="sibTrans" cxnId="{BC47D14E-C487-4A54-B4AD-18FAC52E7A59}">
      <dgm:prSet/>
      <dgm:spPr/>
      <dgm:t>
        <a:bodyPr/>
        <a:lstStyle/>
        <a:p>
          <a:endParaRPr lang="en-US"/>
        </a:p>
      </dgm:t>
    </dgm:pt>
    <dgm:pt modelId="{89446E96-E02F-400C-B376-D1F96A63C90F}">
      <dgm:prSet phldrT="[Text]"/>
      <dgm:spPr/>
      <dgm:t>
        <a:bodyPr/>
        <a:lstStyle/>
        <a:p>
          <a:endParaRPr lang="en-US" dirty="0"/>
        </a:p>
      </dgm:t>
    </dgm:pt>
    <dgm:pt modelId="{A786B2CD-047A-48B2-B369-F840401D1816}" type="parTrans" cxnId="{CD97EB16-BB8E-4647-920F-DEEB2DC6FDD3}">
      <dgm:prSet/>
      <dgm:spPr/>
      <dgm:t>
        <a:bodyPr/>
        <a:lstStyle/>
        <a:p>
          <a:endParaRPr lang="en-US"/>
        </a:p>
      </dgm:t>
    </dgm:pt>
    <dgm:pt modelId="{F40895ED-0D81-4337-B3F7-B92D21F8FCD3}" type="sibTrans" cxnId="{CD97EB16-BB8E-4647-920F-DEEB2DC6FDD3}">
      <dgm:prSet/>
      <dgm:spPr/>
      <dgm:t>
        <a:bodyPr/>
        <a:lstStyle/>
        <a:p>
          <a:endParaRPr lang="en-US"/>
        </a:p>
      </dgm:t>
    </dgm:pt>
    <dgm:pt modelId="{77FA8985-31C0-47A0-ABC6-9CBDB5CCDD7E}" type="pres">
      <dgm:prSet presAssocID="{4EECBC88-67C6-4283-BA7C-9B88D818121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D5751E7-3685-403D-9EEE-50C40B8DEEA4}" type="pres">
      <dgm:prSet presAssocID="{F568A773-DE31-4A46-BCF6-2F2DBF0C7AE9}" presName="singleCycle" presStyleCnt="0"/>
      <dgm:spPr/>
    </dgm:pt>
    <dgm:pt modelId="{E0B06492-523D-491E-9756-4D7063089602}" type="pres">
      <dgm:prSet presAssocID="{F568A773-DE31-4A46-BCF6-2F2DBF0C7AE9}" presName="singleCenter" presStyleLbl="node1" presStyleIdx="0" presStyleCnt="8" custScaleX="232626">
        <dgm:presLayoutVars>
          <dgm:chMax val="7"/>
          <dgm:chPref val="7"/>
        </dgm:presLayoutVars>
      </dgm:prSet>
      <dgm:spPr>
        <a:xfrm>
          <a:off x="4441794" y="1583499"/>
          <a:ext cx="2984430" cy="1282930"/>
        </a:xfrm>
        <a:prstGeom prst="roundRect">
          <a:avLst/>
        </a:prstGeom>
      </dgm:spPr>
    </dgm:pt>
    <dgm:pt modelId="{2C1D5E6C-A7C3-45B2-9EA5-EBDF3EFA5780}" type="pres">
      <dgm:prSet presAssocID="{5394639E-BC15-44EA-994A-8D90984EF115}" presName="Name56" presStyleLbl="parChTrans1D2" presStyleIdx="0" presStyleCnt="7"/>
      <dgm:spPr/>
    </dgm:pt>
    <dgm:pt modelId="{305971FA-07D7-4804-8E81-745F4E40B18F}" type="pres">
      <dgm:prSet presAssocID="{13812DE5-421A-47BB-A320-57AE81E701C9}" presName="text0" presStyleLbl="node1" presStyleIdx="1" presStyleCnt="8" custScaleX="147656" custRadScaleRad="94201" custRadScaleInc="-5">
        <dgm:presLayoutVars>
          <dgm:bulletEnabled val="1"/>
        </dgm:presLayoutVars>
      </dgm:prSet>
      <dgm:spPr/>
    </dgm:pt>
    <dgm:pt modelId="{2FEAAFCD-5FC0-46A0-94FE-A58DA247DEA5}" type="pres">
      <dgm:prSet presAssocID="{58C85649-76D0-46D7-8AC6-DDF269D6A0EF}" presName="Name56" presStyleLbl="parChTrans1D2" presStyleIdx="1" presStyleCnt="7"/>
      <dgm:spPr/>
    </dgm:pt>
    <dgm:pt modelId="{65364404-D9FC-41C1-A458-062142ACEBF1}" type="pres">
      <dgm:prSet presAssocID="{BA4E18AF-BB09-4CD1-9035-982646C181F9}" presName="text0" presStyleLbl="node1" presStyleIdx="2" presStyleCnt="8" custScaleX="243830" custScaleY="140463" custRadScaleRad="237242" custRadScaleInc="63387">
        <dgm:presLayoutVars>
          <dgm:bulletEnabled val="1"/>
        </dgm:presLayoutVars>
      </dgm:prSet>
      <dgm:spPr/>
    </dgm:pt>
    <dgm:pt modelId="{603076DA-2791-4357-8920-C9413DC8E0C8}" type="pres">
      <dgm:prSet presAssocID="{82473571-C7E0-492B-B865-A0443FE9D92B}" presName="Name56" presStyleLbl="parChTrans1D2" presStyleIdx="2" presStyleCnt="7"/>
      <dgm:spPr/>
    </dgm:pt>
    <dgm:pt modelId="{89515CF4-3029-48E0-9981-0906048CECE0}" type="pres">
      <dgm:prSet presAssocID="{7DC2E474-2F41-4390-9B73-5CF1BD4216FE}" presName="text0" presStyleLbl="node1" presStyleIdx="3" presStyleCnt="8" custScaleX="235476" custScaleY="105778" custRadScaleRad="165523" custRadScaleInc="546815">
        <dgm:presLayoutVars>
          <dgm:bulletEnabled val="1"/>
        </dgm:presLayoutVars>
      </dgm:prSet>
      <dgm:spPr/>
    </dgm:pt>
    <dgm:pt modelId="{D3A6F663-88CD-419D-A186-C4C80156A13B}" type="pres">
      <dgm:prSet presAssocID="{E79D026E-F765-4847-A639-19673C92EAA2}" presName="Name56" presStyleLbl="parChTrans1D2" presStyleIdx="3" presStyleCnt="7"/>
      <dgm:spPr/>
    </dgm:pt>
    <dgm:pt modelId="{F9773D19-540F-4A89-BE7C-70F3DC779F36}" type="pres">
      <dgm:prSet presAssocID="{4877A726-909F-4D13-B803-C73FC025F6AB}" presName="text0" presStyleLbl="node1" presStyleIdx="4" presStyleCnt="8" custScaleX="307590" custScaleY="90529" custRadScaleRad="152968" custRadScaleInc="-136172">
        <dgm:presLayoutVars>
          <dgm:bulletEnabled val="1"/>
        </dgm:presLayoutVars>
      </dgm:prSet>
      <dgm:spPr>
        <a:xfrm>
          <a:off x="6949765" y="3146150"/>
          <a:ext cx="2643931" cy="778154"/>
        </a:xfrm>
        <a:prstGeom prst="roundRect">
          <a:avLst/>
        </a:prstGeom>
      </dgm:spPr>
    </dgm:pt>
    <dgm:pt modelId="{DE07CE58-42E9-413F-A837-AFA72F7CB269}" type="pres">
      <dgm:prSet presAssocID="{976562DA-30A7-4129-A0A1-C6825874CC3A}" presName="Name56" presStyleLbl="parChTrans1D2" presStyleIdx="4" presStyleCnt="7"/>
      <dgm:spPr/>
    </dgm:pt>
    <dgm:pt modelId="{7D88A4CE-4105-494A-85BA-F469F54B3276}" type="pres">
      <dgm:prSet presAssocID="{87813F13-AFF0-4594-B4E9-53C126CD7A1C}" presName="text0" presStyleLbl="node1" presStyleIdx="5" presStyleCnt="8" custScaleX="245909" custRadScaleRad="187724" custRadScaleInc="-444053">
        <dgm:presLayoutVars>
          <dgm:bulletEnabled val="1"/>
        </dgm:presLayoutVars>
      </dgm:prSet>
      <dgm:spPr/>
    </dgm:pt>
    <dgm:pt modelId="{D60DC3C7-28B6-422C-B276-CE6C803A8428}" type="pres">
      <dgm:prSet presAssocID="{9C0B64DD-9BF3-4B8A-A24D-091E355CB718}" presName="Name56" presStyleLbl="parChTrans1D2" presStyleIdx="5" presStyleCnt="7"/>
      <dgm:spPr/>
    </dgm:pt>
    <dgm:pt modelId="{52CAF9A4-88C5-41DE-A6D3-875EBB498294}" type="pres">
      <dgm:prSet presAssocID="{9CE65C59-61D6-4C68-876B-46BF080DE467}" presName="text0" presStyleLbl="node1" presStyleIdx="6" presStyleCnt="8" custScaleX="269428" custScaleY="78969" custRadScaleRad="185444" custRadScaleInc="53822">
        <dgm:presLayoutVars>
          <dgm:bulletEnabled val="1"/>
        </dgm:presLayoutVars>
      </dgm:prSet>
      <dgm:spPr>
        <a:xfrm>
          <a:off x="1527706" y="1829846"/>
          <a:ext cx="2315905" cy="678788"/>
        </a:xfrm>
        <a:prstGeom prst="roundRect">
          <a:avLst/>
        </a:prstGeom>
      </dgm:spPr>
    </dgm:pt>
    <dgm:pt modelId="{C1D9E8F7-E8F8-40A4-8775-BB655187052C}" type="pres">
      <dgm:prSet presAssocID="{A18ED34F-18BA-4B0F-A335-8903F9AA937A}" presName="Name56" presStyleLbl="parChTrans1D2" presStyleIdx="6" presStyleCnt="7"/>
      <dgm:spPr/>
    </dgm:pt>
    <dgm:pt modelId="{A1401A36-340B-49D7-A667-D49FCB5C2AD7}" type="pres">
      <dgm:prSet presAssocID="{2B0D70DB-9114-472C-BEFB-CAE4B8CA6C10}" presName="text0" presStyleLbl="node1" presStyleIdx="7" presStyleCnt="8" custScaleX="292186" custScaleY="126883" custRadScaleRad="250001" custRadScaleInc="-67713">
        <dgm:presLayoutVars>
          <dgm:bulletEnabled val="1"/>
        </dgm:presLayoutVars>
      </dgm:prSet>
      <dgm:spPr>
        <a:xfrm>
          <a:off x="593723" y="98682"/>
          <a:ext cx="2511524" cy="1090640"/>
        </a:xfrm>
        <a:prstGeom prst="roundRect">
          <a:avLst/>
        </a:prstGeom>
      </dgm:spPr>
    </dgm:pt>
  </dgm:ptLst>
  <dgm:cxnLst>
    <dgm:cxn modelId="{39E4FC01-C395-4C8D-90BD-9ED71F228BE7}" srcId="{4EECBC88-67C6-4283-BA7C-9B88D8181212}" destId="{F568A773-DE31-4A46-BCF6-2F2DBF0C7AE9}" srcOrd="0" destOrd="0" parTransId="{99390E1A-9570-4BB7-B5CA-A89B94749E67}" sibTransId="{762803F3-7086-40DA-ADA8-7E1F77A42961}"/>
    <dgm:cxn modelId="{E809BA07-67FA-4639-9D88-1F9B4D39FD5A}" srcId="{F568A773-DE31-4A46-BCF6-2F2DBF0C7AE9}" destId="{BA4E18AF-BB09-4CD1-9035-982646C181F9}" srcOrd="1" destOrd="0" parTransId="{58C85649-76D0-46D7-8AC6-DDF269D6A0EF}" sibTransId="{38D1D57C-4BF2-48E7-964D-B6C55EA7503B}"/>
    <dgm:cxn modelId="{D70B4108-B09B-4E57-B3AE-0714ED5DCF25}" type="presOf" srcId="{7DC2E474-2F41-4390-9B73-5CF1BD4216FE}" destId="{89515CF4-3029-48E0-9981-0906048CECE0}" srcOrd="0" destOrd="0" presId="urn:microsoft.com/office/officeart/2008/layout/RadialCluster"/>
    <dgm:cxn modelId="{64B69909-1E37-45C2-9F13-8CB38D4CCCAF}" type="presOf" srcId="{9C0B64DD-9BF3-4B8A-A24D-091E355CB718}" destId="{D60DC3C7-28B6-422C-B276-CE6C803A8428}" srcOrd="0" destOrd="0" presId="urn:microsoft.com/office/officeart/2008/layout/RadialCluster"/>
    <dgm:cxn modelId="{B494C60A-4665-448C-B50E-6C5E19216F83}" type="presOf" srcId="{82473571-C7E0-492B-B865-A0443FE9D92B}" destId="{603076DA-2791-4357-8920-C9413DC8E0C8}" srcOrd="0" destOrd="0" presId="urn:microsoft.com/office/officeart/2008/layout/RadialCluster"/>
    <dgm:cxn modelId="{CD97EB16-BB8E-4647-920F-DEEB2DC6FDD3}" srcId="{F568A773-DE31-4A46-BCF6-2F2DBF0C7AE9}" destId="{89446E96-E02F-400C-B376-D1F96A63C90F}" srcOrd="7" destOrd="0" parTransId="{A786B2CD-047A-48B2-B369-F840401D1816}" sibTransId="{F40895ED-0D81-4337-B3F7-B92D21F8FCD3}"/>
    <dgm:cxn modelId="{C20A3E18-F00C-4224-8D4E-DBDAC582C122}" srcId="{F568A773-DE31-4A46-BCF6-2F2DBF0C7AE9}" destId="{7DC2E474-2F41-4390-9B73-5CF1BD4216FE}" srcOrd="2" destOrd="0" parTransId="{82473571-C7E0-492B-B865-A0443FE9D92B}" sibTransId="{8A0C2C28-28AC-4659-A3EE-61066450BF44}"/>
    <dgm:cxn modelId="{68BA161B-DC5A-4FC9-B060-78356DA8EE29}" type="presOf" srcId="{E79D026E-F765-4847-A639-19673C92EAA2}" destId="{D3A6F663-88CD-419D-A186-C4C80156A13B}" srcOrd="0" destOrd="0" presId="urn:microsoft.com/office/officeart/2008/layout/RadialCluster"/>
    <dgm:cxn modelId="{C1FB7427-D525-4E44-BA3C-A746F96813F9}" type="presOf" srcId="{4EECBC88-67C6-4283-BA7C-9B88D8181212}" destId="{77FA8985-31C0-47A0-ABC6-9CBDB5CCDD7E}" srcOrd="0" destOrd="0" presId="urn:microsoft.com/office/officeart/2008/layout/RadialCluster"/>
    <dgm:cxn modelId="{9F6F0F33-AB40-4F70-9B56-52AA41BB174A}" type="presOf" srcId="{4877A726-909F-4D13-B803-C73FC025F6AB}" destId="{F9773D19-540F-4A89-BE7C-70F3DC779F36}" srcOrd="0" destOrd="0" presId="urn:microsoft.com/office/officeart/2008/layout/RadialCluster"/>
    <dgm:cxn modelId="{3AAC5C35-9CD1-4ED8-A35F-E5437539458E}" srcId="{F568A773-DE31-4A46-BCF6-2F2DBF0C7AE9}" destId="{9CE65C59-61D6-4C68-876B-46BF080DE467}" srcOrd="5" destOrd="0" parTransId="{9C0B64DD-9BF3-4B8A-A24D-091E355CB718}" sibTransId="{09B8A1C1-E325-4828-80D6-6E1B5585172F}"/>
    <dgm:cxn modelId="{E4980C43-8CA4-4E21-8BC8-89AB3F338A8C}" type="presOf" srcId="{A18ED34F-18BA-4B0F-A335-8903F9AA937A}" destId="{C1D9E8F7-E8F8-40A4-8775-BB655187052C}" srcOrd="0" destOrd="0" presId="urn:microsoft.com/office/officeart/2008/layout/RadialCluster"/>
    <dgm:cxn modelId="{2EFE3D44-7596-403F-A14D-DBF38384F2B4}" srcId="{F568A773-DE31-4A46-BCF6-2F2DBF0C7AE9}" destId="{87813F13-AFF0-4594-B4E9-53C126CD7A1C}" srcOrd="4" destOrd="0" parTransId="{976562DA-30A7-4129-A0A1-C6825874CC3A}" sibTransId="{D915001A-A9D3-45FD-98C5-80C0427E9F0C}"/>
    <dgm:cxn modelId="{65165765-01F3-4B18-9EDF-8E3C477C8F99}" type="presOf" srcId="{BA4E18AF-BB09-4CD1-9035-982646C181F9}" destId="{65364404-D9FC-41C1-A458-062142ACEBF1}" srcOrd="0" destOrd="0" presId="urn:microsoft.com/office/officeart/2008/layout/RadialCluster"/>
    <dgm:cxn modelId="{BC47D14E-C487-4A54-B4AD-18FAC52E7A59}" srcId="{F568A773-DE31-4A46-BCF6-2F2DBF0C7AE9}" destId="{2B0D70DB-9114-472C-BEFB-CAE4B8CA6C10}" srcOrd="6" destOrd="0" parTransId="{A18ED34F-18BA-4B0F-A335-8903F9AA937A}" sibTransId="{C45918A2-683C-4A1A-8A09-018A62A970AA}"/>
    <dgm:cxn modelId="{5C3B8679-B8E1-4E4F-B9D6-97F01E2AFE67}" type="presOf" srcId="{2B0D70DB-9114-472C-BEFB-CAE4B8CA6C10}" destId="{A1401A36-340B-49D7-A667-D49FCB5C2AD7}" srcOrd="0" destOrd="0" presId="urn:microsoft.com/office/officeart/2008/layout/RadialCluster"/>
    <dgm:cxn modelId="{A46B9480-4B4B-4D44-ADD8-2F64FEDD9F38}" type="presOf" srcId="{87813F13-AFF0-4594-B4E9-53C126CD7A1C}" destId="{7D88A4CE-4105-494A-85BA-F469F54B3276}" srcOrd="0" destOrd="0" presId="urn:microsoft.com/office/officeart/2008/layout/RadialCluster"/>
    <dgm:cxn modelId="{02CB4A82-D06E-42D6-BD23-6C28DFA34A27}" srcId="{F568A773-DE31-4A46-BCF6-2F2DBF0C7AE9}" destId="{4877A726-909F-4D13-B803-C73FC025F6AB}" srcOrd="3" destOrd="0" parTransId="{E79D026E-F765-4847-A639-19673C92EAA2}" sibTransId="{253C5540-0A68-4F46-B9A0-749FBEA1D3A0}"/>
    <dgm:cxn modelId="{3B49A49F-2477-4766-A628-3A49F22F063A}" type="presOf" srcId="{58C85649-76D0-46D7-8AC6-DDF269D6A0EF}" destId="{2FEAAFCD-5FC0-46A0-94FE-A58DA247DEA5}" srcOrd="0" destOrd="0" presId="urn:microsoft.com/office/officeart/2008/layout/RadialCluster"/>
    <dgm:cxn modelId="{029437B8-F9DE-4C19-AA7F-81619C047240}" type="presOf" srcId="{9CE65C59-61D6-4C68-876B-46BF080DE467}" destId="{52CAF9A4-88C5-41DE-A6D3-875EBB498294}" srcOrd="0" destOrd="0" presId="urn:microsoft.com/office/officeart/2008/layout/RadialCluster"/>
    <dgm:cxn modelId="{C88D56CD-80EA-423F-AF58-129B68D8AE05}" srcId="{F568A773-DE31-4A46-BCF6-2F2DBF0C7AE9}" destId="{13812DE5-421A-47BB-A320-57AE81E701C9}" srcOrd="0" destOrd="0" parTransId="{5394639E-BC15-44EA-994A-8D90984EF115}" sibTransId="{5A25A04E-E5A6-4F13-BB76-77A3640E0946}"/>
    <dgm:cxn modelId="{5F73A8D3-1D1B-4325-B7F2-229045FE19C5}" type="presOf" srcId="{5394639E-BC15-44EA-994A-8D90984EF115}" destId="{2C1D5E6C-A7C3-45B2-9EA5-EBDF3EFA5780}" srcOrd="0" destOrd="0" presId="urn:microsoft.com/office/officeart/2008/layout/RadialCluster"/>
    <dgm:cxn modelId="{D740F5E2-9771-4092-9506-40E7E2E00AC6}" type="presOf" srcId="{F568A773-DE31-4A46-BCF6-2F2DBF0C7AE9}" destId="{E0B06492-523D-491E-9756-4D7063089602}" srcOrd="0" destOrd="0" presId="urn:microsoft.com/office/officeart/2008/layout/RadialCluster"/>
    <dgm:cxn modelId="{04018BEA-911E-4CD3-B7E3-A98F2F8DE525}" type="presOf" srcId="{976562DA-30A7-4129-A0A1-C6825874CC3A}" destId="{DE07CE58-42E9-413F-A837-AFA72F7CB269}" srcOrd="0" destOrd="0" presId="urn:microsoft.com/office/officeart/2008/layout/RadialCluster"/>
    <dgm:cxn modelId="{DCCD83F8-1345-4986-A1C3-01708803083C}" type="presOf" srcId="{13812DE5-421A-47BB-A320-57AE81E701C9}" destId="{305971FA-07D7-4804-8E81-745F4E40B18F}" srcOrd="0" destOrd="0" presId="urn:microsoft.com/office/officeart/2008/layout/RadialCluster"/>
    <dgm:cxn modelId="{7A4CF253-67AE-4FB2-9CA7-29205790AA55}" type="presParOf" srcId="{77FA8985-31C0-47A0-ABC6-9CBDB5CCDD7E}" destId="{BD5751E7-3685-403D-9EEE-50C40B8DEEA4}" srcOrd="0" destOrd="0" presId="urn:microsoft.com/office/officeart/2008/layout/RadialCluster"/>
    <dgm:cxn modelId="{B7FA0DCC-6124-4E8D-A484-1AAF28DC3D8D}" type="presParOf" srcId="{BD5751E7-3685-403D-9EEE-50C40B8DEEA4}" destId="{E0B06492-523D-491E-9756-4D7063089602}" srcOrd="0" destOrd="0" presId="urn:microsoft.com/office/officeart/2008/layout/RadialCluster"/>
    <dgm:cxn modelId="{CF75CEF0-797F-4D8D-B4B1-2F25FF348402}" type="presParOf" srcId="{BD5751E7-3685-403D-9EEE-50C40B8DEEA4}" destId="{2C1D5E6C-A7C3-45B2-9EA5-EBDF3EFA5780}" srcOrd="1" destOrd="0" presId="urn:microsoft.com/office/officeart/2008/layout/RadialCluster"/>
    <dgm:cxn modelId="{593F5C12-BD9E-461F-944C-FEF2913AAA6D}" type="presParOf" srcId="{BD5751E7-3685-403D-9EEE-50C40B8DEEA4}" destId="{305971FA-07D7-4804-8E81-745F4E40B18F}" srcOrd="2" destOrd="0" presId="urn:microsoft.com/office/officeart/2008/layout/RadialCluster"/>
    <dgm:cxn modelId="{C0FAEC75-3F06-448C-BCC6-8AC8DDF2BAB0}" type="presParOf" srcId="{BD5751E7-3685-403D-9EEE-50C40B8DEEA4}" destId="{2FEAAFCD-5FC0-46A0-94FE-A58DA247DEA5}" srcOrd="3" destOrd="0" presId="urn:microsoft.com/office/officeart/2008/layout/RadialCluster"/>
    <dgm:cxn modelId="{BAE39487-16ED-4F88-9BB7-690B3CF203EC}" type="presParOf" srcId="{BD5751E7-3685-403D-9EEE-50C40B8DEEA4}" destId="{65364404-D9FC-41C1-A458-062142ACEBF1}" srcOrd="4" destOrd="0" presId="urn:microsoft.com/office/officeart/2008/layout/RadialCluster"/>
    <dgm:cxn modelId="{1220A501-955B-45B6-A18E-1CFE248661E2}" type="presParOf" srcId="{BD5751E7-3685-403D-9EEE-50C40B8DEEA4}" destId="{603076DA-2791-4357-8920-C9413DC8E0C8}" srcOrd="5" destOrd="0" presId="urn:microsoft.com/office/officeart/2008/layout/RadialCluster"/>
    <dgm:cxn modelId="{F646453F-BB85-439A-BEC7-56E7CC9A3F87}" type="presParOf" srcId="{BD5751E7-3685-403D-9EEE-50C40B8DEEA4}" destId="{89515CF4-3029-48E0-9981-0906048CECE0}" srcOrd="6" destOrd="0" presId="urn:microsoft.com/office/officeart/2008/layout/RadialCluster"/>
    <dgm:cxn modelId="{7CAE2DB0-241D-4E5B-A880-1A8879F691A7}" type="presParOf" srcId="{BD5751E7-3685-403D-9EEE-50C40B8DEEA4}" destId="{D3A6F663-88CD-419D-A186-C4C80156A13B}" srcOrd="7" destOrd="0" presId="urn:microsoft.com/office/officeart/2008/layout/RadialCluster"/>
    <dgm:cxn modelId="{1928B33A-604C-42A1-965C-1CE5CE26084A}" type="presParOf" srcId="{BD5751E7-3685-403D-9EEE-50C40B8DEEA4}" destId="{F9773D19-540F-4A89-BE7C-70F3DC779F36}" srcOrd="8" destOrd="0" presId="urn:microsoft.com/office/officeart/2008/layout/RadialCluster"/>
    <dgm:cxn modelId="{6D392311-F269-47E1-A3CF-EFFE984466D8}" type="presParOf" srcId="{BD5751E7-3685-403D-9EEE-50C40B8DEEA4}" destId="{DE07CE58-42E9-413F-A837-AFA72F7CB269}" srcOrd="9" destOrd="0" presId="urn:microsoft.com/office/officeart/2008/layout/RadialCluster"/>
    <dgm:cxn modelId="{282DF133-CA97-4236-BD85-6E1D6D25D08E}" type="presParOf" srcId="{BD5751E7-3685-403D-9EEE-50C40B8DEEA4}" destId="{7D88A4CE-4105-494A-85BA-F469F54B3276}" srcOrd="10" destOrd="0" presId="urn:microsoft.com/office/officeart/2008/layout/RadialCluster"/>
    <dgm:cxn modelId="{DC3F24C5-218B-489B-A1E1-A0B193213614}" type="presParOf" srcId="{BD5751E7-3685-403D-9EEE-50C40B8DEEA4}" destId="{D60DC3C7-28B6-422C-B276-CE6C803A8428}" srcOrd="11" destOrd="0" presId="urn:microsoft.com/office/officeart/2008/layout/RadialCluster"/>
    <dgm:cxn modelId="{78EEAEE3-F575-4F42-A28C-64796ABB04D7}" type="presParOf" srcId="{BD5751E7-3685-403D-9EEE-50C40B8DEEA4}" destId="{52CAF9A4-88C5-41DE-A6D3-875EBB498294}" srcOrd="12" destOrd="0" presId="urn:microsoft.com/office/officeart/2008/layout/RadialCluster"/>
    <dgm:cxn modelId="{ED265BD2-E657-46B2-866B-A40338A3504D}" type="presParOf" srcId="{BD5751E7-3685-403D-9EEE-50C40B8DEEA4}" destId="{C1D9E8F7-E8F8-40A4-8775-BB655187052C}" srcOrd="13" destOrd="0" presId="urn:microsoft.com/office/officeart/2008/layout/RadialCluster"/>
    <dgm:cxn modelId="{6E65B178-7407-4869-87B4-48C82286D140}" type="presParOf" srcId="{BD5751E7-3685-403D-9EEE-50C40B8DEEA4}" destId="{A1401A36-340B-49D7-A667-D49FCB5C2AD7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AB7C81-7EAE-4EF2-9D10-A773A158A08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00C39-EDBC-4C2E-9DC3-8050EFC47468}">
      <dgm:prSet phldrT="[Text]" custT="1"/>
      <dgm:spPr/>
      <dgm:t>
        <a:bodyPr/>
        <a:lstStyle/>
        <a:p>
          <a:endParaRPr lang="en-US" sz="1400" dirty="0"/>
        </a:p>
      </dgm:t>
    </dgm:pt>
    <dgm:pt modelId="{B7F9B25E-4CBD-4B3E-98A5-175C5E30DF0A}" type="parTrans" cxnId="{BCA1527F-0E14-44C8-997F-B557249263F1}">
      <dgm:prSet/>
      <dgm:spPr/>
      <dgm:t>
        <a:bodyPr/>
        <a:lstStyle/>
        <a:p>
          <a:endParaRPr lang="en-US"/>
        </a:p>
      </dgm:t>
    </dgm:pt>
    <dgm:pt modelId="{E6810257-13BF-4451-8B38-51D910BA661F}" type="sibTrans" cxnId="{BCA1527F-0E14-44C8-997F-B557249263F1}">
      <dgm:prSet/>
      <dgm:spPr/>
      <dgm:t>
        <a:bodyPr/>
        <a:lstStyle/>
        <a:p>
          <a:endParaRPr lang="en-US"/>
        </a:p>
      </dgm:t>
    </dgm:pt>
    <dgm:pt modelId="{9D0F3471-B59E-462D-9878-DA1AEAB02101}">
      <dgm:prSet phldrT="[Text]" custT="1"/>
      <dgm:spPr/>
      <dgm:t>
        <a:bodyPr/>
        <a:lstStyle/>
        <a:p>
          <a:r>
            <a:rPr lang="en-US" sz="1400" dirty="0"/>
            <a:t>Formalize partnership in decision-making and implementation mechanisms.</a:t>
          </a:r>
        </a:p>
      </dgm:t>
    </dgm:pt>
    <dgm:pt modelId="{249905B0-7C56-45B5-BDBE-CDD7D7C25FEF}" type="parTrans" cxnId="{0B86BA41-74B2-4CF5-B365-37F1395F7A9B}">
      <dgm:prSet/>
      <dgm:spPr/>
      <dgm:t>
        <a:bodyPr/>
        <a:lstStyle/>
        <a:p>
          <a:endParaRPr lang="en-US"/>
        </a:p>
      </dgm:t>
    </dgm:pt>
    <dgm:pt modelId="{DF3EC890-8109-4884-BF37-5C82F9DFF012}" type="sibTrans" cxnId="{0B86BA41-74B2-4CF5-B365-37F1395F7A9B}">
      <dgm:prSet/>
      <dgm:spPr/>
      <dgm:t>
        <a:bodyPr/>
        <a:lstStyle/>
        <a:p>
          <a:endParaRPr lang="en-US"/>
        </a:p>
      </dgm:t>
    </dgm:pt>
    <dgm:pt modelId="{DD3E383B-D2F9-41F9-B9EE-F6013A4CD129}">
      <dgm:prSet phldrT="[Text]" custT="1"/>
      <dgm:spPr/>
      <dgm:t>
        <a:bodyPr/>
        <a:lstStyle/>
        <a:p>
          <a:r>
            <a:rPr lang="en-US" sz="1400" dirty="0"/>
            <a:t>Means to ensure the implementation of local knowledge, solutions, and culturally appropriate emergency management services and;</a:t>
          </a:r>
        </a:p>
      </dgm:t>
    </dgm:pt>
    <dgm:pt modelId="{B813AC9A-EAFC-4898-B659-6333CF4DC418}" type="parTrans" cxnId="{6D29AFE4-BFCB-4E07-8CCD-02DD45037C5B}">
      <dgm:prSet/>
      <dgm:spPr/>
      <dgm:t>
        <a:bodyPr/>
        <a:lstStyle/>
        <a:p>
          <a:endParaRPr lang="en-US"/>
        </a:p>
      </dgm:t>
    </dgm:pt>
    <dgm:pt modelId="{FB9E539C-E339-449F-A11A-09DFC200FF87}" type="sibTrans" cxnId="{6D29AFE4-BFCB-4E07-8CCD-02DD45037C5B}">
      <dgm:prSet/>
      <dgm:spPr/>
      <dgm:t>
        <a:bodyPr/>
        <a:lstStyle/>
        <a:p>
          <a:endParaRPr lang="en-US"/>
        </a:p>
      </dgm:t>
    </dgm:pt>
    <dgm:pt modelId="{3486FC7F-2B60-4339-A104-FF5AC86C0DEF}">
      <dgm:prSet custT="1"/>
      <dgm:spPr/>
      <dgm:t>
        <a:bodyPr/>
        <a:lstStyle/>
        <a:p>
          <a:pPr>
            <a:buFont typeface="Calibri" panose="020F0502020204030204" pitchFamily="34" charset="0"/>
            <a:buChar char="•"/>
          </a:pPr>
          <a:r>
            <a:rPr lang="en-US" sz="1400" dirty="0">
              <a:latin typeface="+mn-lt"/>
            </a:rPr>
            <a:t>Build enhanced capacity within all pillars of emergency management.</a:t>
          </a:r>
        </a:p>
      </dgm:t>
    </dgm:pt>
    <dgm:pt modelId="{AF420B06-A98E-4334-AAB5-8EA141CCF2AF}" type="parTrans" cxnId="{9F51B296-CCD1-41DF-9B79-BC8BF4EDFD1A}">
      <dgm:prSet/>
      <dgm:spPr/>
      <dgm:t>
        <a:bodyPr/>
        <a:lstStyle/>
        <a:p>
          <a:endParaRPr lang="en-US"/>
        </a:p>
      </dgm:t>
    </dgm:pt>
    <dgm:pt modelId="{81A3DD5A-B611-4890-A67B-3DEC01A2B532}" type="sibTrans" cxnId="{9F51B296-CCD1-41DF-9B79-BC8BF4EDFD1A}">
      <dgm:prSet/>
      <dgm:spPr/>
      <dgm:t>
        <a:bodyPr/>
        <a:lstStyle/>
        <a:p>
          <a:endParaRPr lang="en-US"/>
        </a:p>
      </dgm:t>
    </dgm:pt>
    <dgm:pt modelId="{AB915709-BDD8-4010-85F8-116963A1584E}" type="pres">
      <dgm:prSet presAssocID="{97AB7C81-7EAE-4EF2-9D10-A773A158A086}" presName="Name0" presStyleCnt="0">
        <dgm:presLayoutVars>
          <dgm:chMax val="7"/>
          <dgm:chPref val="7"/>
          <dgm:dir/>
        </dgm:presLayoutVars>
      </dgm:prSet>
      <dgm:spPr/>
    </dgm:pt>
    <dgm:pt modelId="{6CBD027D-56A6-4BA4-B4FF-C7598648149D}" type="pres">
      <dgm:prSet presAssocID="{97AB7C81-7EAE-4EF2-9D10-A773A158A086}" presName="Name1" presStyleCnt="0"/>
      <dgm:spPr/>
    </dgm:pt>
    <dgm:pt modelId="{4D0B7071-795A-4040-9418-9EF746897025}" type="pres">
      <dgm:prSet presAssocID="{97AB7C81-7EAE-4EF2-9D10-A773A158A086}" presName="cycle" presStyleCnt="0"/>
      <dgm:spPr/>
    </dgm:pt>
    <dgm:pt modelId="{B1E35CD3-E196-40F4-99F1-ABA2B700028A}" type="pres">
      <dgm:prSet presAssocID="{97AB7C81-7EAE-4EF2-9D10-A773A158A086}" presName="srcNode" presStyleLbl="node1" presStyleIdx="0" presStyleCnt="4"/>
      <dgm:spPr/>
    </dgm:pt>
    <dgm:pt modelId="{08C2DB05-B65B-427B-B38B-CB9081BAA449}" type="pres">
      <dgm:prSet presAssocID="{97AB7C81-7EAE-4EF2-9D10-A773A158A086}" presName="conn" presStyleLbl="parChTrans1D2" presStyleIdx="0" presStyleCnt="1"/>
      <dgm:spPr/>
    </dgm:pt>
    <dgm:pt modelId="{B947D671-5E1A-424B-8E81-BAFABA994EBC}" type="pres">
      <dgm:prSet presAssocID="{97AB7C81-7EAE-4EF2-9D10-A773A158A086}" presName="extraNode" presStyleLbl="node1" presStyleIdx="0" presStyleCnt="4"/>
      <dgm:spPr/>
    </dgm:pt>
    <dgm:pt modelId="{44D33237-4C0E-4E01-B7D4-A498D6E1300F}" type="pres">
      <dgm:prSet presAssocID="{97AB7C81-7EAE-4EF2-9D10-A773A158A086}" presName="dstNode" presStyleLbl="node1" presStyleIdx="0" presStyleCnt="4"/>
      <dgm:spPr/>
    </dgm:pt>
    <dgm:pt modelId="{644BB017-74F7-49E0-BC64-1FD7AEF188EF}" type="pres">
      <dgm:prSet presAssocID="{96000C39-EDBC-4C2E-9DC3-8050EFC47468}" presName="text_1" presStyleLbl="node1" presStyleIdx="0" presStyleCnt="4">
        <dgm:presLayoutVars>
          <dgm:bulletEnabled val="1"/>
        </dgm:presLayoutVars>
      </dgm:prSet>
      <dgm:spPr/>
    </dgm:pt>
    <dgm:pt modelId="{63FBBE51-F579-40E6-B6E0-A02138FE7683}" type="pres">
      <dgm:prSet presAssocID="{96000C39-EDBC-4C2E-9DC3-8050EFC47468}" presName="accent_1" presStyleCnt="0"/>
      <dgm:spPr/>
    </dgm:pt>
    <dgm:pt modelId="{B735D7D1-4FD7-410C-AAE7-7F6C4B12EA68}" type="pres">
      <dgm:prSet presAssocID="{96000C39-EDBC-4C2E-9DC3-8050EFC47468}" presName="accentRepeatNode" presStyleLbl="solidFgAcc1" presStyleIdx="0" presStyleCnt="4"/>
      <dgm:spPr>
        <a:blipFill rotWithShape="0">
          <a:blip xmlns:r="http://schemas.openxmlformats.org/officeDocument/2006/relationships" r:embed="rId1">
            <a:duotone>
              <a:srgbClr val="A5AB81">
                <a:shade val="45000"/>
                <a:satMod val="135000"/>
              </a:srgbClr>
              <a:prstClr val="white"/>
            </a:duotone>
          </a:blip>
          <a:srcRect/>
          <a:stretch>
            <a:fillRect t="-2000" b="-2000"/>
          </a:stretch>
        </a:blipFill>
      </dgm:spPr>
    </dgm:pt>
    <dgm:pt modelId="{8D46B668-F25D-4300-A249-56CB7FCCCE6D}" type="pres">
      <dgm:prSet presAssocID="{9D0F3471-B59E-462D-9878-DA1AEAB02101}" presName="text_2" presStyleLbl="node1" presStyleIdx="1" presStyleCnt="4">
        <dgm:presLayoutVars>
          <dgm:bulletEnabled val="1"/>
        </dgm:presLayoutVars>
      </dgm:prSet>
      <dgm:spPr/>
    </dgm:pt>
    <dgm:pt modelId="{72BFC3F5-7B74-4203-B5FE-C712338788A8}" type="pres">
      <dgm:prSet presAssocID="{9D0F3471-B59E-462D-9878-DA1AEAB02101}" presName="accent_2" presStyleCnt="0"/>
      <dgm:spPr/>
    </dgm:pt>
    <dgm:pt modelId="{7401EA8D-33B8-4C15-B4B1-E4D251109811}" type="pres">
      <dgm:prSet presAssocID="{9D0F3471-B59E-462D-9878-DA1AEAB02101}" presName="accentRepeatNode" presStyleLbl="solidFgAcc1" presStyleIdx="1" presStyleCnt="4" custScaleX="93340"/>
      <dgm:spPr/>
    </dgm:pt>
    <dgm:pt modelId="{AA00AA60-78A0-4793-B922-A0323FCD3CF6}" type="pres">
      <dgm:prSet presAssocID="{DD3E383B-D2F9-41F9-B9EE-F6013A4CD129}" presName="text_3" presStyleLbl="node1" presStyleIdx="2" presStyleCnt="4">
        <dgm:presLayoutVars>
          <dgm:bulletEnabled val="1"/>
        </dgm:presLayoutVars>
      </dgm:prSet>
      <dgm:spPr/>
    </dgm:pt>
    <dgm:pt modelId="{C277C19B-9F70-48AF-A489-FC87F76658B2}" type="pres">
      <dgm:prSet presAssocID="{DD3E383B-D2F9-41F9-B9EE-F6013A4CD129}" presName="accent_3" presStyleCnt="0"/>
      <dgm:spPr/>
    </dgm:pt>
    <dgm:pt modelId="{F733EA55-915E-41B2-BA5E-3A9FF0773ACD}" type="pres">
      <dgm:prSet presAssocID="{DD3E383B-D2F9-41F9-B9EE-F6013A4CD129}" presName="accentRepeatNode" presStyleLbl="solidFgAcc1" presStyleIdx="2" presStyleCnt="4"/>
      <dgm:spPr/>
    </dgm:pt>
    <dgm:pt modelId="{408C63F5-36CC-430C-8C10-2960C32A60DA}" type="pres">
      <dgm:prSet presAssocID="{3486FC7F-2B60-4339-A104-FF5AC86C0DEF}" presName="text_4" presStyleLbl="node1" presStyleIdx="3" presStyleCnt="4">
        <dgm:presLayoutVars>
          <dgm:bulletEnabled val="1"/>
        </dgm:presLayoutVars>
      </dgm:prSet>
      <dgm:spPr/>
    </dgm:pt>
    <dgm:pt modelId="{2656C92C-C411-465A-BAAC-7DF896FB4660}" type="pres">
      <dgm:prSet presAssocID="{3486FC7F-2B60-4339-A104-FF5AC86C0DEF}" presName="accent_4" presStyleCnt="0"/>
      <dgm:spPr/>
    </dgm:pt>
    <dgm:pt modelId="{744DBD89-E448-46A3-BB25-6BD16FB81116}" type="pres">
      <dgm:prSet presAssocID="{3486FC7F-2B60-4339-A104-FF5AC86C0DEF}" presName="accentRepeatNode" presStyleLbl="solidFgAcc1" presStyleIdx="3" presStyleCnt="4"/>
      <dgm:spPr/>
    </dgm:pt>
  </dgm:ptLst>
  <dgm:cxnLst>
    <dgm:cxn modelId="{243BCA1F-E197-43F1-AD4C-2053A4218E52}" type="presOf" srcId="{3486FC7F-2B60-4339-A104-FF5AC86C0DEF}" destId="{408C63F5-36CC-430C-8C10-2960C32A60DA}" srcOrd="0" destOrd="0" presId="urn:microsoft.com/office/officeart/2008/layout/VerticalCurvedList"/>
    <dgm:cxn modelId="{279F2461-7845-4B55-8AB1-462FFFCCFDFC}" type="presOf" srcId="{9D0F3471-B59E-462D-9878-DA1AEAB02101}" destId="{8D46B668-F25D-4300-A249-56CB7FCCCE6D}" srcOrd="0" destOrd="0" presId="urn:microsoft.com/office/officeart/2008/layout/VerticalCurvedList"/>
    <dgm:cxn modelId="{0B86BA41-74B2-4CF5-B365-37F1395F7A9B}" srcId="{97AB7C81-7EAE-4EF2-9D10-A773A158A086}" destId="{9D0F3471-B59E-462D-9878-DA1AEAB02101}" srcOrd="1" destOrd="0" parTransId="{249905B0-7C56-45B5-BDBE-CDD7D7C25FEF}" sibTransId="{DF3EC890-8109-4884-BF37-5C82F9DFF012}"/>
    <dgm:cxn modelId="{F3C3CC61-B131-49D2-A177-C24A469E93F8}" type="presOf" srcId="{97AB7C81-7EAE-4EF2-9D10-A773A158A086}" destId="{AB915709-BDD8-4010-85F8-116963A1584E}" srcOrd="0" destOrd="0" presId="urn:microsoft.com/office/officeart/2008/layout/VerticalCurvedList"/>
    <dgm:cxn modelId="{BCA1527F-0E14-44C8-997F-B557249263F1}" srcId="{97AB7C81-7EAE-4EF2-9D10-A773A158A086}" destId="{96000C39-EDBC-4C2E-9DC3-8050EFC47468}" srcOrd="0" destOrd="0" parTransId="{B7F9B25E-4CBD-4B3E-98A5-175C5E30DF0A}" sibTransId="{E6810257-13BF-4451-8B38-51D910BA661F}"/>
    <dgm:cxn modelId="{9F51B296-CCD1-41DF-9B79-BC8BF4EDFD1A}" srcId="{97AB7C81-7EAE-4EF2-9D10-A773A158A086}" destId="{3486FC7F-2B60-4339-A104-FF5AC86C0DEF}" srcOrd="3" destOrd="0" parTransId="{AF420B06-A98E-4334-AAB5-8EA141CCF2AF}" sibTransId="{81A3DD5A-B611-4890-A67B-3DEC01A2B532}"/>
    <dgm:cxn modelId="{5C5CAAB7-6667-4C34-A630-9881F68B18B5}" type="presOf" srcId="{E6810257-13BF-4451-8B38-51D910BA661F}" destId="{08C2DB05-B65B-427B-B38B-CB9081BAA449}" srcOrd="0" destOrd="0" presId="urn:microsoft.com/office/officeart/2008/layout/VerticalCurvedList"/>
    <dgm:cxn modelId="{6D29AFE4-BFCB-4E07-8CCD-02DD45037C5B}" srcId="{97AB7C81-7EAE-4EF2-9D10-A773A158A086}" destId="{DD3E383B-D2F9-41F9-B9EE-F6013A4CD129}" srcOrd="2" destOrd="0" parTransId="{B813AC9A-EAFC-4898-B659-6333CF4DC418}" sibTransId="{FB9E539C-E339-449F-A11A-09DFC200FF87}"/>
    <dgm:cxn modelId="{3E31F0E5-6FD4-4BF3-BB3B-BAD9DE69DB79}" type="presOf" srcId="{96000C39-EDBC-4C2E-9DC3-8050EFC47468}" destId="{644BB017-74F7-49E0-BC64-1FD7AEF188EF}" srcOrd="0" destOrd="0" presId="urn:microsoft.com/office/officeart/2008/layout/VerticalCurvedList"/>
    <dgm:cxn modelId="{FC44F1E5-BB0B-43DC-A5DF-4139DD6CDB3D}" type="presOf" srcId="{DD3E383B-D2F9-41F9-B9EE-F6013A4CD129}" destId="{AA00AA60-78A0-4793-B922-A0323FCD3CF6}" srcOrd="0" destOrd="0" presId="urn:microsoft.com/office/officeart/2008/layout/VerticalCurvedList"/>
    <dgm:cxn modelId="{CDF139FC-E307-474B-8100-FF61B710081A}" type="presParOf" srcId="{AB915709-BDD8-4010-85F8-116963A1584E}" destId="{6CBD027D-56A6-4BA4-B4FF-C7598648149D}" srcOrd="0" destOrd="0" presId="urn:microsoft.com/office/officeart/2008/layout/VerticalCurvedList"/>
    <dgm:cxn modelId="{287817D3-529B-4D87-A45E-B09E3F4B7D48}" type="presParOf" srcId="{6CBD027D-56A6-4BA4-B4FF-C7598648149D}" destId="{4D0B7071-795A-4040-9418-9EF746897025}" srcOrd="0" destOrd="0" presId="urn:microsoft.com/office/officeart/2008/layout/VerticalCurvedList"/>
    <dgm:cxn modelId="{E345015F-ABCA-4645-8644-FC6A56E5F8E3}" type="presParOf" srcId="{4D0B7071-795A-4040-9418-9EF746897025}" destId="{B1E35CD3-E196-40F4-99F1-ABA2B700028A}" srcOrd="0" destOrd="0" presId="urn:microsoft.com/office/officeart/2008/layout/VerticalCurvedList"/>
    <dgm:cxn modelId="{C7543670-E416-4286-B8BA-42CD71A0B379}" type="presParOf" srcId="{4D0B7071-795A-4040-9418-9EF746897025}" destId="{08C2DB05-B65B-427B-B38B-CB9081BAA449}" srcOrd="1" destOrd="0" presId="urn:microsoft.com/office/officeart/2008/layout/VerticalCurvedList"/>
    <dgm:cxn modelId="{A1BE8322-873F-4128-909B-9678D836A040}" type="presParOf" srcId="{4D0B7071-795A-4040-9418-9EF746897025}" destId="{B947D671-5E1A-424B-8E81-BAFABA994EBC}" srcOrd="2" destOrd="0" presId="urn:microsoft.com/office/officeart/2008/layout/VerticalCurvedList"/>
    <dgm:cxn modelId="{16EB3EA5-68BF-43A7-829E-D9A1F88AA993}" type="presParOf" srcId="{4D0B7071-795A-4040-9418-9EF746897025}" destId="{44D33237-4C0E-4E01-B7D4-A498D6E1300F}" srcOrd="3" destOrd="0" presId="urn:microsoft.com/office/officeart/2008/layout/VerticalCurvedList"/>
    <dgm:cxn modelId="{E38A67AB-1D12-45A4-9DD6-CBC44D28924E}" type="presParOf" srcId="{6CBD027D-56A6-4BA4-B4FF-C7598648149D}" destId="{644BB017-74F7-49E0-BC64-1FD7AEF188EF}" srcOrd="1" destOrd="0" presId="urn:microsoft.com/office/officeart/2008/layout/VerticalCurvedList"/>
    <dgm:cxn modelId="{93FC4CB4-19F9-4B85-BDD2-57C34327FE8B}" type="presParOf" srcId="{6CBD027D-56A6-4BA4-B4FF-C7598648149D}" destId="{63FBBE51-F579-40E6-B6E0-A02138FE7683}" srcOrd="2" destOrd="0" presId="urn:microsoft.com/office/officeart/2008/layout/VerticalCurvedList"/>
    <dgm:cxn modelId="{9A1396C5-4118-471D-A2CC-D773135AE94D}" type="presParOf" srcId="{63FBBE51-F579-40E6-B6E0-A02138FE7683}" destId="{B735D7D1-4FD7-410C-AAE7-7F6C4B12EA68}" srcOrd="0" destOrd="0" presId="urn:microsoft.com/office/officeart/2008/layout/VerticalCurvedList"/>
    <dgm:cxn modelId="{D4B7CC8E-05E6-4430-A8E3-91027AF5B1F2}" type="presParOf" srcId="{6CBD027D-56A6-4BA4-B4FF-C7598648149D}" destId="{8D46B668-F25D-4300-A249-56CB7FCCCE6D}" srcOrd="3" destOrd="0" presId="urn:microsoft.com/office/officeart/2008/layout/VerticalCurvedList"/>
    <dgm:cxn modelId="{AC030422-0A2C-4D61-B8AC-3ADD540A6547}" type="presParOf" srcId="{6CBD027D-56A6-4BA4-B4FF-C7598648149D}" destId="{72BFC3F5-7B74-4203-B5FE-C712338788A8}" srcOrd="4" destOrd="0" presId="urn:microsoft.com/office/officeart/2008/layout/VerticalCurvedList"/>
    <dgm:cxn modelId="{C1877E9C-0B9A-4440-B679-312DC8839917}" type="presParOf" srcId="{72BFC3F5-7B74-4203-B5FE-C712338788A8}" destId="{7401EA8D-33B8-4C15-B4B1-E4D251109811}" srcOrd="0" destOrd="0" presId="urn:microsoft.com/office/officeart/2008/layout/VerticalCurvedList"/>
    <dgm:cxn modelId="{29C5A4F3-50D1-4137-9DC6-392719A0501B}" type="presParOf" srcId="{6CBD027D-56A6-4BA4-B4FF-C7598648149D}" destId="{AA00AA60-78A0-4793-B922-A0323FCD3CF6}" srcOrd="5" destOrd="0" presId="urn:microsoft.com/office/officeart/2008/layout/VerticalCurvedList"/>
    <dgm:cxn modelId="{3199DCA5-5281-4F3C-889D-2263885CA654}" type="presParOf" srcId="{6CBD027D-56A6-4BA4-B4FF-C7598648149D}" destId="{C277C19B-9F70-48AF-A489-FC87F76658B2}" srcOrd="6" destOrd="0" presId="urn:microsoft.com/office/officeart/2008/layout/VerticalCurvedList"/>
    <dgm:cxn modelId="{E7FA8BD7-3986-4D11-8AA7-FD076E0D1B69}" type="presParOf" srcId="{C277C19B-9F70-48AF-A489-FC87F76658B2}" destId="{F733EA55-915E-41B2-BA5E-3A9FF0773ACD}" srcOrd="0" destOrd="0" presId="urn:microsoft.com/office/officeart/2008/layout/VerticalCurvedList"/>
    <dgm:cxn modelId="{0D258D11-8C7D-4878-9068-D0E042DA7498}" type="presParOf" srcId="{6CBD027D-56A6-4BA4-B4FF-C7598648149D}" destId="{408C63F5-36CC-430C-8C10-2960C32A60DA}" srcOrd="7" destOrd="0" presId="urn:microsoft.com/office/officeart/2008/layout/VerticalCurvedList"/>
    <dgm:cxn modelId="{CE0A8685-E7A2-4904-92A1-E563C079F984}" type="presParOf" srcId="{6CBD027D-56A6-4BA4-B4FF-C7598648149D}" destId="{2656C92C-C411-465A-BAAC-7DF896FB4660}" srcOrd="8" destOrd="0" presId="urn:microsoft.com/office/officeart/2008/layout/VerticalCurvedList"/>
    <dgm:cxn modelId="{1DF52F30-A43F-4F3C-B07B-E9A2D4770D32}" type="presParOf" srcId="{2656C92C-C411-465A-BAAC-7DF896FB4660}" destId="{744DBD89-E448-46A3-BB25-6BD16FB811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5A9328-0F23-480B-9AD9-987385EBABE1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A6BE4E-3C43-4DA8-95D0-136E00BFAB72}">
      <dgm:prSet custT="1"/>
      <dgm:spPr/>
      <dgm:t>
        <a:bodyPr/>
        <a:lstStyle/>
        <a:p>
          <a:r>
            <a:rPr lang="en-US" sz="1400" b="0" dirty="0"/>
            <a:t>Enhance collaboration through a multi-partite process</a:t>
          </a:r>
        </a:p>
      </dgm:t>
    </dgm:pt>
    <dgm:pt modelId="{6DE633FB-98EA-4824-AD57-7B9EC72F884D}" type="parTrans" cxnId="{A7F64C9C-CF8A-4E19-BA6A-7EDD33F5049F}">
      <dgm:prSet/>
      <dgm:spPr/>
      <dgm:t>
        <a:bodyPr/>
        <a:lstStyle/>
        <a:p>
          <a:endParaRPr lang="en-US" sz="1800" b="1"/>
        </a:p>
      </dgm:t>
    </dgm:pt>
    <dgm:pt modelId="{B5F9AD47-6F48-48F9-9276-587A35CD1034}" type="sibTrans" cxnId="{A7F64C9C-CF8A-4E19-BA6A-7EDD33F5049F}">
      <dgm:prSet/>
      <dgm:spPr/>
      <dgm:t>
        <a:bodyPr/>
        <a:lstStyle/>
        <a:p>
          <a:endParaRPr lang="en-US" sz="1800" b="1"/>
        </a:p>
      </dgm:t>
    </dgm:pt>
    <dgm:pt modelId="{511A476D-710A-44B2-8524-44494F7901FC}">
      <dgm:prSet custT="1"/>
      <dgm:spPr/>
      <dgm:t>
        <a:bodyPr/>
        <a:lstStyle/>
        <a:p>
          <a:r>
            <a:rPr lang="en-US" sz="1400" b="0" dirty="0"/>
            <a:t>Provide funding to bolster work in all four pillars of emergency management</a:t>
          </a:r>
        </a:p>
      </dgm:t>
    </dgm:pt>
    <dgm:pt modelId="{E3B3C950-C553-4953-88BD-297F52735635}" type="parTrans" cxnId="{09CC6662-00AD-4F6F-849D-F62B29049696}">
      <dgm:prSet/>
      <dgm:spPr/>
      <dgm:t>
        <a:bodyPr/>
        <a:lstStyle/>
        <a:p>
          <a:endParaRPr lang="en-US" sz="1800" b="1"/>
        </a:p>
      </dgm:t>
    </dgm:pt>
    <dgm:pt modelId="{A2A98F61-D4DD-4368-A706-179A5EAEB537}" type="sibTrans" cxnId="{09CC6662-00AD-4F6F-849D-F62B29049696}">
      <dgm:prSet/>
      <dgm:spPr/>
      <dgm:t>
        <a:bodyPr/>
        <a:lstStyle/>
        <a:p>
          <a:endParaRPr lang="en-US" sz="1800" b="1"/>
        </a:p>
      </dgm:t>
    </dgm:pt>
    <dgm:pt modelId="{515545DF-E866-4559-8124-55C03993F323}">
      <dgm:prSet custT="1"/>
      <dgm:spPr/>
      <dgm:t>
        <a:bodyPr/>
        <a:lstStyle/>
        <a:p>
          <a:r>
            <a:rPr lang="en-US" sz="1400" b="0" dirty="0"/>
            <a:t>Identify and seek resources for the capacity needs of communities for effective emergency management service delivery</a:t>
          </a:r>
        </a:p>
      </dgm:t>
    </dgm:pt>
    <dgm:pt modelId="{9D382696-98A1-4F2C-BC20-EB36D6C7DABF}" type="parTrans" cxnId="{849C700C-2922-4A26-806E-D5EFDBBA70A5}">
      <dgm:prSet/>
      <dgm:spPr/>
      <dgm:t>
        <a:bodyPr/>
        <a:lstStyle/>
        <a:p>
          <a:endParaRPr lang="en-US" sz="1800" b="1"/>
        </a:p>
      </dgm:t>
    </dgm:pt>
    <dgm:pt modelId="{AB4299CF-BAC9-40E2-BF02-23C43ADEA8BE}" type="sibTrans" cxnId="{849C700C-2922-4A26-806E-D5EFDBBA70A5}">
      <dgm:prSet/>
      <dgm:spPr/>
      <dgm:t>
        <a:bodyPr/>
        <a:lstStyle/>
        <a:p>
          <a:endParaRPr lang="en-US" sz="1800" b="1"/>
        </a:p>
      </dgm:t>
    </dgm:pt>
    <dgm:pt modelId="{FDAC65AB-FAF7-49C5-9CCD-E1DB1803D38A}">
      <dgm:prSet custT="1"/>
      <dgm:spPr/>
      <dgm:t>
        <a:bodyPr/>
        <a:lstStyle/>
        <a:p>
          <a:r>
            <a:rPr lang="en-US" sz="1400" b="0" dirty="0"/>
            <a:t>Improve risk assessment and emergency preparedness, response, recovery, and mitigation</a:t>
          </a:r>
        </a:p>
      </dgm:t>
    </dgm:pt>
    <dgm:pt modelId="{78AEC887-4F4E-4482-81C9-0A490092A7EA}" type="parTrans" cxnId="{C2250684-2CFE-4088-ABF7-05F6FA000023}">
      <dgm:prSet/>
      <dgm:spPr/>
      <dgm:t>
        <a:bodyPr/>
        <a:lstStyle/>
        <a:p>
          <a:endParaRPr lang="en-US" sz="1800" b="1"/>
        </a:p>
      </dgm:t>
    </dgm:pt>
    <dgm:pt modelId="{D457FAB4-34D7-4FCB-8AC6-9FF199B20261}" type="sibTrans" cxnId="{C2250684-2CFE-4088-ABF7-05F6FA000023}">
      <dgm:prSet/>
      <dgm:spPr/>
      <dgm:t>
        <a:bodyPr/>
        <a:lstStyle/>
        <a:p>
          <a:endParaRPr lang="en-US" sz="1800" b="1"/>
        </a:p>
      </dgm:t>
    </dgm:pt>
    <dgm:pt modelId="{88C76C6A-DF02-4073-8208-E164CE62451D}" type="pres">
      <dgm:prSet presAssocID="{4E5A9328-0F23-480B-9AD9-987385EBABE1}" presName="Name0" presStyleCnt="0">
        <dgm:presLayoutVars>
          <dgm:dir/>
          <dgm:resizeHandles val="exact"/>
        </dgm:presLayoutVars>
      </dgm:prSet>
      <dgm:spPr/>
    </dgm:pt>
    <dgm:pt modelId="{5F2F7B4E-BC92-46A5-B76A-C074696BEE4C}" type="pres">
      <dgm:prSet presAssocID="{FEA6BE4E-3C43-4DA8-95D0-136E00BFAB72}" presName="node" presStyleLbl="node1" presStyleIdx="0" presStyleCnt="4">
        <dgm:presLayoutVars>
          <dgm:bulletEnabled val="1"/>
        </dgm:presLayoutVars>
      </dgm:prSet>
      <dgm:spPr/>
    </dgm:pt>
    <dgm:pt modelId="{EF515405-72D7-4CF7-8A9F-7D95DCAFC8A4}" type="pres">
      <dgm:prSet presAssocID="{B5F9AD47-6F48-48F9-9276-587A35CD1034}" presName="sibTrans" presStyleCnt="0"/>
      <dgm:spPr/>
    </dgm:pt>
    <dgm:pt modelId="{EC6A1F7E-651E-4DB7-9FF0-7B22BEFC2634}" type="pres">
      <dgm:prSet presAssocID="{511A476D-710A-44B2-8524-44494F7901FC}" presName="node" presStyleLbl="node1" presStyleIdx="1" presStyleCnt="4">
        <dgm:presLayoutVars>
          <dgm:bulletEnabled val="1"/>
        </dgm:presLayoutVars>
      </dgm:prSet>
      <dgm:spPr/>
    </dgm:pt>
    <dgm:pt modelId="{A17B96E4-0641-4E89-A52A-9E3FE6AA4B4B}" type="pres">
      <dgm:prSet presAssocID="{A2A98F61-D4DD-4368-A706-179A5EAEB537}" presName="sibTrans" presStyleCnt="0"/>
      <dgm:spPr/>
    </dgm:pt>
    <dgm:pt modelId="{1587A8E9-D1F6-4191-A423-95667E60CAA0}" type="pres">
      <dgm:prSet presAssocID="{515545DF-E866-4559-8124-55C03993F323}" presName="node" presStyleLbl="node1" presStyleIdx="2" presStyleCnt="4">
        <dgm:presLayoutVars>
          <dgm:bulletEnabled val="1"/>
        </dgm:presLayoutVars>
      </dgm:prSet>
      <dgm:spPr/>
    </dgm:pt>
    <dgm:pt modelId="{130BC7F0-1923-4C26-8346-D06D96A8EDCA}" type="pres">
      <dgm:prSet presAssocID="{AB4299CF-BAC9-40E2-BF02-23C43ADEA8BE}" presName="sibTrans" presStyleCnt="0"/>
      <dgm:spPr/>
    </dgm:pt>
    <dgm:pt modelId="{161E8314-B8F8-459F-9414-2140BE2CD7D1}" type="pres">
      <dgm:prSet presAssocID="{FDAC65AB-FAF7-49C5-9CCD-E1DB1803D38A}" presName="node" presStyleLbl="node1" presStyleIdx="3" presStyleCnt="4">
        <dgm:presLayoutVars>
          <dgm:bulletEnabled val="1"/>
        </dgm:presLayoutVars>
      </dgm:prSet>
      <dgm:spPr/>
    </dgm:pt>
  </dgm:ptLst>
  <dgm:cxnLst>
    <dgm:cxn modelId="{849C700C-2922-4A26-806E-D5EFDBBA70A5}" srcId="{4E5A9328-0F23-480B-9AD9-987385EBABE1}" destId="{515545DF-E866-4559-8124-55C03993F323}" srcOrd="2" destOrd="0" parTransId="{9D382696-98A1-4F2C-BC20-EB36D6C7DABF}" sibTransId="{AB4299CF-BAC9-40E2-BF02-23C43ADEA8BE}"/>
    <dgm:cxn modelId="{89A1DD20-2893-45DB-AE93-5A4570408BFD}" type="presOf" srcId="{515545DF-E866-4559-8124-55C03993F323}" destId="{1587A8E9-D1F6-4191-A423-95667E60CAA0}" srcOrd="0" destOrd="0" presId="urn:microsoft.com/office/officeart/2005/8/layout/hList6"/>
    <dgm:cxn modelId="{09CC6662-00AD-4F6F-849D-F62B29049696}" srcId="{4E5A9328-0F23-480B-9AD9-987385EBABE1}" destId="{511A476D-710A-44B2-8524-44494F7901FC}" srcOrd="1" destOrd="0" parTransId="{E3B3C950-C553-4953-88BD-297F52735635}" sibTransId="{A2A98F61-D4DD-4368-A706-179A5EAEB537}"/>
    <dgm:cxn modelId="{05AB4D45-3926-4F33-B4BA-4ACFC48EC503}" type="presOf" srcId="{FDAC65AB-FAF7-49C5-9CCD-E1DB1803D38A}" destId="{161E8314-B8F8-459F-9414-2140BE2CD7D1}" srcOrd="0" destOrd="0" presId="urn:microsoft.com/office/officeart/2005/8/layout/hList6"/>
    <dgm:cxn modelId="{7DFD1546-8570-4110-8A7D-D9815932DFDE}" type="presOf" srcId="{511A476D-710A-44B2-8524-44494F7901FC}" destId="{EC6A1F7E-651E-4DB7-9FF0-7B22BEFC2634}" srcOrd="0" destOrd="0" presId="urn:microsoft.com/office/officeart/2005/8/layout/hList6"/>
    <dgm:cxn modelId="{0CFB714C-8097-4BEA-B834-2DCCDE232C7F}" type="presOf" srcId="{4E5A9328-0F23-480B-9AD9-987385EBABE1}" destId="{88C76C6A-DF02-4073-8208-E164CE62451D}" srcOrd="0" destOrd="0" presId="urn:microsoft.com/office/officeart/2005/8/layout/hList6"/>
    <dgm:cxn modelId="{3D3FAE4C-D1D7-44A2-958A-99677551534B}" type="presOf" srcId="{FEA6BE4E-3C43-4DA8-95D0-136E00BFAB72}" destId="{5F2F7B4E-BC92-46A5-B76A-C074696BEE4C}" srcOrd="0" destOrd="0" presId="urn:microsoft.com/office/officeart/2005/8/layout/hList6"/>
    <dgm:cxn modelId="{C2250684-2CFE-4088-ABF7-05F6FA000023}" srcId="{4E5A9328-0F23-480B-9AD9-987385EBABE1}" destId="{FDAC65AB-FAF7-49C5-9CCD-E1DB1803D38A}" srcOrd="3" destOrd="0" parTransId="{78AEC887-4F4E-4482-81C9-0A490092A7EA}" sibTransId="{D457FAB4-34D7-4FCB-8AC6-9FF199B20261}"/>
    <dgm:cxn modelId="{A7F64C9C-CF8A-4E19-BA6A-7EDD33F5049F}" srcId="{4E5A9328-0F23-480B-9AD9-987385EBABE1}" destId="{FEA6BE4E-3C43-4DA8-95D0-136E00BFAB72}" srcOrd="0" destOrd="0" parTransId="{6DE633FB-98EA-4824-AD57-7B9EC72F884D}" sibTransId="{B5F9AD47-6F48-48F9-9276-587A35CD1034}"/>
    <dgm:cxn modelId="{DCC728B3-4111-4FEF-AAA3-0E58F58B791A}" type="presParOf" srcId="{88C76C6A-DF02-4073-8208-E164CE62451D}" destId="{5F2F7B4E-BC92-46A5-B76A-C074696BEE4C}" srcOrd="0" destOrd="0" presId="urn:microsoft.com/office/officeart/2005/8/layout/hList6"/>
    <dgm:cxn modelId="{56D82F10-682B-49BA-9421-2458FD44ED2B}" type="presParOf" srcId="{88C76C6A-DF02-4073-8208-E164CE62451D}" destId="{EF515405-72D7-4CF7-8A9F-7D95DCAFC8A4}" srcOrd="1" destOrd="0" presId="urn:microsoft.com/office/officeart/2005/8/layout/hList6"/>
    <dgm:cxn modelId="{F8AC8799-F07A-43B0-A169-41714E66F235}" type="presParOf" srcId="{88C76C6A-DF02-4073-8208-E164CE62451D}" destId="{EC6A1F7E-651E-4DB7-9FF0-7B22BEFC2634}" srcOrd="2" destOrd="0" presId="urn:microsoft.com/office/officeart/2005/8/layout/hList6"/>
    <dgm:cxn modelId="{27B00C90-CB6C-41EE-9FF1-20B02FA50927}" type="presParOf" srcId="{88C76C6A-DF02-4073-8208-E164CE62451D}" destId="{A17B96E4-0641-4E89-A52A-9E3FE6AA4B4B}" srcOrd="3" destOrd="0" presId="urn:microsoft.com/office/officeart/2005/8/layout/hList6"/>
    <dgm:cxn modelId="{C544E90E-2FE3-4227-A91F-6404F1ED2DFA}" type="presParOf" srcId="{88C76C6A-DF02-4073-8208-E164CE62451D}" destId="{1587A8E9-D1F6-4191-A423-95667E60CAA0}" srcOrd="4" destOrd="0" presId="urn:microsoft.com/office/officeart/2005/8/layout/hList6"/>
    <dgm:cxn modelId="{0F29A13D-B3DD-4A87-99F9-287170EFCB57}" type="presParOf" srcId="{88C76C6A-DF02-4073-8208-E164CE62451D}" destId="{130BC7F0-1923-4C26-8346-D06D96A8EDCA}" srcOrd="5" destOrd="0" presId="urn:microsoft.com/office/officeart/2005/8/layout/hList6"/>
    <dgm:cxn modelId="{150EF689-7726-4F04-8042-F53DC327E34C}" type="presParOf" srcId="{88C76C6A-DF02-4073-8208-E164CE62451D}" destId="{161E8314-B8F8-459F-9414-2140BE2CD7D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9E464-CD3E-482E-8B3E-63C5CF3186F4}">
      <dsp:nvSpPr>
        <dsp:cNvPr id="0" name=""/>
        <dsp:cNvSpPr/>
      </dsp:nvSpPr>
      <dsp:spPr>
        <a:xfrm>
          <a:off x="3228739" y="1339487"/>
          <a:ext cx="1702284" cy="1472544"/>
        </a:xfrm>
        <a:prstGeom prst="hexagon">
          <a:avLst>
            <a:gd name="adj" fmla="val 28570"/>
            <a:gd name="vf" fmla="val 115470"/>
          </a:avLst>
        </a:prstGeom>
        <a:solidFill>
          <a:srgbClr val="355D7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EMAP</a:t>
          </a:r>
          <a:endParaRPr lang="en-US" sz="1200" b="1" kern="1200" dirty="0"/>
        </a:p>
      </dsp:txBody>
      <dsp:txXfrm>
        <a:off x="3510831" y="1583508"/>
        <a:ext cx="1138100" cy="984502"/>
      </dsp:txXfrm>
    </dsp:sp>
    <dsp:sp modelId="{65258E78-5CF5-4C67-A123-24502BF6DC85}">
      <dsp:nvSpPr>
        <dsp:cNvPr id="0" name=""/>
        <dsp:cNvSpPr/>
      </dsp:nvSpPr>
      <dsp:spPr>
        <a:xfrm>
          <a:off x="4294491" y="634767"/>
          <a:ext cx="642266" cy="55339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9C47A-1340-4336-A50B-39F10E2BBC5B}">
      <dsp:nvSpPr>
        <dsp:cNvPr id="0" name=""/>
        <dsp:cNvSpPr/>
      </dsp:nvSpPr>
      <dsp:spPr>
        <a:xfrm>
          <a:off x="3322982" y="0"/>
          <a:ext cx="1519723" cy="1206847"/>
        </a:xfrm>
        <a:prstGeom prst="hexagon">
          <a:avLst>
            <a:gd name="adj" fmla="val 28570"/>
            <a:gd name="vf" fmla="val 115470"/>
          </a:avLst>
        </a:prstGeom>
        <a:solidFill>
          <a:srgbClr val="94B6D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Response</a:t>
          </a:r>
        </a:p>
      </dsp:txBody>
      <dsp:txXfrm>
        <a:off x="3564558" y="191841"/>
        <a:ext cx="1036571" cy="823165"/>
      </dsp:txXfrm>
    </dsp:sp>
    <dsp:sp modelId="{0A4343D8-D115-44A0-B872-1673B3209F14}">
      <dsp:nvSpPr>
        <dsp:cNvPr id="0" name=""/>
        <dsp:cNvSpPr/>
      </dsp:nvSpPr>
      <dsp:spPr>
        <a:xfrm>
          <a:off x="5044067" y="1669326"/>
          <a:ext cx="642266" cy="55339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46FE9-73C8-404E-8A31-122C4058D6D9}">
      <dsp:nvSpPr>
        <dsp:cNvPr id="0" name=""/>
        <dsp:cNvSpPr/>
      </dsp:nvSpPr>
      <dsp:spPr>
        <a:xfrm>
          <a:off x="4664725" y="742292"/>
          <a:ext cx="1395009" cy="120684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Recovery</a:t>
          </a:r>
        </a:p>
      </dsp:txBody>
      <dsp:txXfrm>
        <a:off x="4895908" y="942292"/>
        <a:ext cx="932643" cy="806847"/>
      </dsp:txXfrm>
    </dsp:sp>
    <dsp:sp modelId="{7166F288-9BC1-45DA-A4B6-40501BBAB28A}">
      <dsp:nvSpPr>
        <dsp:cNvPr id="0" name=""/>
        <dsp:cNvSpPr/>
      </dsp:nvSpPr>
      <dsp:spPr>
        <a:xfrm>
          <a:off x="4523363" y="2837150"/>
          <a:ext cx="642266" cy="55339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276A9-325D-4321-8DF9-FDB6D01674F2}">
      <dsp:nvSpPr>
        <dsp:cNvPr id="0" name=""/>
        <dsp:cNvSpPr/>
      </dsp:nvSpPr>
      <dsp:spPr>
        <a:xfrm>
          <a:off x="4664725" y="2201552"/>
          <a:ext cx="1395009" cy="1206847"/>
        </a:xfrm>
        <a:prstGeom prst="hexagon">
          <a:avLst>
            <a:gd name="adj" fmla="val 28570"/>
            <a:gd name="vf" fmla="val 115470"/>
          </a:avLst>
        </a:prstGeom>
        <a:solidFill>
          <a:srgbClr val="5959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Engagement / Governance</a:t>
          </a:r>
        </a:p>
      </dsp:txBody>
      <dsp:txXfrm>
        <a:off x="4895908" y="2401552"/>
        <a:ext cx="932643" cy="806847"/>
      </dsp:txXfrm>
    </dsp:sp>
    <dsp:sp modelId="{EA8655D4-6EBF-4226-85B2-E1242B5F7197}">
      <dsp:nvSpPr>
        <dsp:cNvPr id="0" name=""/>
        <dsp:cNvSpPr/>
      </dsp:nvSpPr>
      <dsp:spPr>
        <a:xfrm>
          <a:off x="3231702" y="2958374"/>
          <a:ext cx="642266" cy="55339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39D85-99B5-4008-9FD5-728E75A06FC3}">
      <dsp:nvSpPr>
        <dsp:cNvPr id="0" name=""/>
        <dsp:cNvSpPr/>
      </dsp:nvSpPr>
      <dsp:spPr>
        <a:xfrm>
          <a:off x="3324336" y="2944674"/>
          <a:ext cx="1517017" cy="120684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Capacity Enhancement</a:t>
          </a:r>
        </a:p>
      </dsp:txBody>
      <dsp:txXfrm>
        <a:off x="3565686" y="3136678"/>
        <a:ext cx="1034317" cy="822839"/>
      </dsp:txXfrm>
    </dsp:sp>
    <dsp:sp modelId="{92420223-561B-4F03-8DA4-A5ADF0660432}">
      <dsp:nvSpPr>
        <dsp:cNvPr id="0" name=""/>
        <dsp:cNvSpPr/>
      </dsp:nvSpPr>
      <dsp:spPr>
        <a:xfrm>
          <a:off x="2469852" y="1924230"/>
          <a:ext cx="642266" cy="55339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E8E08-6C59-464B-B23F-A7F22C19D820}">
      <dsp:nvSpPr>
        <dsp:cNvPr id="0" name=""/>
        <dsp:cNvSpPr/>
      </dsp:nvSpPr>
      <dsp:spPr>
        <a:xfrm>
          <a:off x="2100014" y="2202382"/>
          <a:ext cx="1395009" cy="1206847"/>
        </a:xfrm>
        <a:prstGeom prst="hexagon">
          <a:avLst>
            <a:gd name="adj" fmla="val 28570"/>
            <a:gd name="vf" fmla="val 115470"/>
          </a:avLst>
        </a:prstGeom>
        <a:solidFill>
          <a:srgbClr val="AD541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FireSmart &amp; Fire Suppression</a:t>
          </a:r>
        </a:p>
      </dsp:txBody>
      <dsp:txXfrm>
        <a:off x="2331197" y="2402382"/>
        <a:ext cx="932643" cy="806847"/>
      </dsp:txXfrm>
    </dsp:sp>
    <dsp:sp modelId="{F194A8F7-C92F-40BF-8B48-C80F8EA731F7}">
      <dsp:nvSpPr>
        <dsp:cNvPr id="0" name=""/>
        <dsp:cNvSpPr/>
      </dsp:nvSpPr>
      <dsp:spPr>
        <a:xfrm>
          <a:off x="2100014" y="740631"/>
          <a:ext cx="1395009" cy="1206847"/>
        </a:xfrm>
        <a:prstGeom prst="hexagon">
          <a:avLst>
            <a:gd name="adj" fmla="val 28570"/>
            <a:gd name="vf" fmla="val 115470"/>
          </a:avLst>
        </a:prstGeom>
        <a:solidFill>
          <a:srgbClr val="D8B25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Mitigation &amp; Preparedness</a:t>
          </a:r>
        </a:p>
      </dsp:txBody>
      <dsp:txXfrm>
        <a:off x="2331197" y="940631"/>
        <a:ext cx="932643" cy="80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06492-523D-491E-9756-4D7063089602}">
      <dsp:nvSpPr>
        <dsp:cNvPr id="0" name=""/>
        <dsp:cNvSpPr/>
      </dsp:nvSpPr>
      <dsp:spPr>
        <a:xfrm>
          <a:off x="3331345" y="1187624"/>
          <a:ext cx="2238322" cy="96219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Office of the Auditor General</a:t>
          </a:r>
          <a:r>
            <a:rPr lang="en-US" sz="1400" b="1" kern="1200" dirty="0"/>
            <a:t> Report Recommendations</a:t>
          </a:r>
        </a:p>
      </dsp:txBody>
      <dsp:txXfrm>
        <a:off x="3378316" y="1234595"/>
        <a:ext cx="2144380" cy="868256"/>
      </dsp:txXfrm>
    </dsp:sp>
    <dsp:sp modelId="{2C1D5E6C-A7C3-45B2-9EA5-EBDF3EFA5780}">
      <dsp:nvSpPr>
        <dsp:cNvPr id="0" name=""/>
        <dsp:cNvSpPr/>
      </dsp:nvSpPr>
      <dsp:spPr>
        <a:xfrm rot="16199923">
          <a:off x="4233337" y="970470"/>
          <a:ext cx="4343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430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971FA-07D7-4804-8E81-745F4E40B18F}">
      <dsp:nvSpPr>
        <dsp:cNvPr id="0" name=""/>
        <dsp:cNvSpPr/>
      </dsp:nvSpPr>
      <dsp:spPr>
        <a:xfrm>
          <a:off x="3974530" y="108643"/>
          <a:ext cx="951897" cy="64467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Risk-Based Approach</a:t>
          </a:r>
        </a:p>
      </dsp:txBody>
      <dsp:txXfrm>
        <a:off x="4006000" y="140113"/>
        <a:ext cx="888957" cy="581732"/>
      </dsp:txXfrm>
    </dsp:sp>
    <dsp:sp modelId="{2FEAAFCD-5FC0-46A0-94FE-A58DA247DEA5}">
      <dsp:nvSpPr>
        <dsp:cNvPr id="0" name=""/>
        <dsp:cNvSpPr/>
      </dsp:nvSpPr>
      <dsp:spPr>
        <a:xfrm rot="20263685">
          <a:off x="5530183" y="1009773"/>
          <a:ext cx="10585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851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64404-D9FC-41C1-A458-062142ACEBF1}">
      <dsp:nvSpPr>
        <dsp:cNvPr id="0" name=""/>
        <dsp:cNvSpPr/>
      </dsp:nvSpPr>
      <dsp:spPr>
        <a:xfrm>
          <a:off x="6549212" y="34527"/>
          <a:ext cx="1571905" cy="90552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Unfunded Structural Mitigation Projects</a:t>
          </a:r>
        </a:p>
      </dsp:txBody>
      <dsp:txXfrm>
        <a:off x="6593416" y="78731"/>
        <a:ext cx="1483497" cy="817118"/>
      </dsp:txXfrm>
    </dsp:sp>
    <dsp:sp modelId="{603076DA-2791-4357-8920-C9413DC8E0C8}">
      <dsp:nvSpPr>
        <dsp:cNvPr id="0" name=""/>
        <dsp:cNvSpPr/>
      </dsp:nvSpPr>
      <dsp:spPr>
        <a:xfrm rot="9208003">
          <a:off x="3169948" y="2224569"/>
          <a:ext cx="3346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4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15CF4-3029-48E0-9981-0906048CECE0}">
      <dsp:nvSpPr>
        <dsp:cNvPr id="0" name=""/>
        <dsp:cNvSpPr/>
      </dsp:nvSpPr>
      <dsp:spPr>
        <a:xfrm>
          <a:off x="1745679" y="2299316"/>
          <a:ext cx="1518049" cy="68192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Emergency Management Plans</a:t>
          </a:r>
        </a:p>
      </dsp:txBody>
      <dsp:txXfrm>
        <a:off x="1778968" y="2332605"/>
        <a:ext cx="1451471" cy="615343"/>
      </dsp:txXfrm>
    </dsp:sp>
    <dsp:sp modelId="{D3A6F663-88CD-419D-A186-C4C80156A13B}">
      <dsp:nvSpPr>
        <dsp:cNvPr id="0" name=""/>
        <dsp:cNvSpPr/>
      </dsp:nvSpPr>
      <dsp:spPr>
        <a:xfrm rot="1756203">
          <a:off x="5281474" y="2254717"/>
          <a:ext cx="4290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08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73D19-540F-4A89-BE7C-70F3DC779F36}">
      <dsp:nvSpPr>
        <dsp:cNvPr id="0" name=""/>
        <dsp:cNvSpPr/>
      </dsp:nvSpPr>
      <dsp:spPr>
        <a:xfrm>
          <a:off x="5212324" y="2359612"/>
          <a:ext cx="1982948" cy="583615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Emergency </a:t>
          </a:r>
          <a:r>
            <a:rPr lang="en-US" sz="12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Management</a:t>
          </a:r>
          <a:r>
            <a:rPr lang="en-US" sz="1200" kern="1200" dirty="0"/>
            <a:t> Coordinators</a:t>
          </a:r>
        </a:p>
      </dsp:txBody>
      <dsp:txXfrm>
        <a:off x="5240814" y="2388102"/>
        <a:ext cx="1925968" cy="526635"/>
      </dsp:txXfrm>
    </dsp:sp>
    <dsp:sp modelId="{DE07CE58-42E9-413F-A837-AFA72F7CB269}">
      <dsp:nvSpPr>
        <dsp:cNvPr id="0" name=""/>
        <dsp:cNvSpPr/>
      </dsp:nvSpPr>
      <dsp:spPr>
        <a:xfrm rot="91754">
          <a:off x="5569570" y="1705994"/>
          <a:ext cx="5540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408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8A4CE-4105-494A-85BA-F469F54B3276}">
      <dsp:nvSpPr>
        <dsp:cNvPr id="0" name=""/>
        <dsp:cNvSpPr/>
      </dsp:nvSpPr>
      <dsp:spPr>
        <a:xfrm>
          <a:off x="6123553" y="1412212"/>
          <a:ext cx="1585308" cy="644672"/>
        </a:xfrm>
        <a:prstGeom prst="roundRect">
          <a:avLst/>
        </a:prstGeom>
        <a:solidFill>
          <a:srgbClr val="9E85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Service Agreements</a:t>
          </a:r>
        </a:p>
      </dsp:txBody>
      <dsp:txXfrm>
        <a:off x="6155023" y="1443682"/>
        <a:ext cx="1522368" cy="581732"/>
      </dsp:txXfrm>
    </dsp:sp>
    <dsp:sp modelId="{D60DC3C7-28B6-422C-B276-CE6C803A8428}">
      <dsp:nvSpPr>
        <dsp:cNvPr id="0" name=""/>
        <dsp:cNvSpPr/>
      </dsp:nvSpPr>
      <dsp:spPr>
        <a:xfrm rot="10858968">
          <a:off x="2882675" y="1645676"/>
          <a:ext cx="4487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70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AF9A4-88C5-41DE-A6D3-875EBB498294}">
      <dsp:nvSpPr>
        <dsp:cNvPr id="0" name=""/>
        <dsp:cNvSpPr/>
      </dsp:nvSpPr>
      <dsp:spPr>
        <a:xfrm>
          <a:off x="1145780" y="1372384"/>
          <a:ext cx="1736928" cy="50909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Performance </a:t>
          </a:r>
          <a:r>
            <a:rPr lang="en-US" sz="12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Indicators</a:t>
          </a:r>
        </a:p>
      </dsp:txBody>
      <dsp:txXfrm>
        <a:off x="1170632" y="1397236"/>
        <a:ext cx="1687224" cy="459387"/>
      </dsp:txXfrm>
    </dsp:sp>
    <dsp:sp modelId="{C1D9E8F7-E8F8-40A4-8775-BB655187052C}">
      <dsp:nvSpPr>
        <dsp:cNvPr id="0" name=""/>
        <dsp:cNvSpPr/>
      </dsp:nvSpPr>
      <dsp:spPr>
        <a:xfrm rot="12069571">
          <a:off x="2292701" y="1041542"/>
          <a:ext cx="10748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487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01A36-340B-49D7-A667-D49FCB5C2AD7}">
      <dsp:nvSpPr>
        <dsp:cNvPr id="0" name=""/>
        <dsp:cNvSpPr/>
      </dsp:nvSpPr>
      <dsp:spPr>
        <a:xfrm>
          <a:off x="445292" y="74011"/>
          <a:ext cx="1883643" cy="81798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Comparable and Culturally Appropriate Emergency Management Services</a:t>
          </a:r>
        </a:p>
      </dsp:txBody>
      <dsp:txXfrm>
        <a:off x="485222" y="113941"/>
        <a:ext cx="1803783" cy="738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2DB05-B65B-427B-B38B-CB9081BAA449}">
      <dsp:nvSpPr>
        <dsp:cNvPr id="0" name=""/>
        <dsp:cNvSpPr/>
      </dsp:nvSpPr>
      <dsp:spPr>
        <a:xfrm>
          <a:off x="-3285960" y="-505500"/>
          <a:ext cx="3918560" cy="3918560"/>
        </a:xfrm>
        <a:prstGeom prst="blockArc">
          <a:avLst>
            <a:gd name="adj1" fmla="val 18900000"/>
            <a:gd name="adj2" fmla="val 2700000"/>
            <a:gd name="adj3" fmla="val 551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B017-74F7-49E0-BC64-1FD7AEF188EF}">
      <dsp:nvSpPr>
        <dsp:cNvPr id="0" name=""/>
        <dsp:cNvSpPr/>
      </dsp:nvSpPr>
      <dsp:spPr>
        <a:xfrm>
          <a:off x="331756" y="223533"/>
          <a:ext cx="8655005" cy="4472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044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31756" y="223533"/>
        <a:ext cx="8655005" cy="447299"/>
      </dsp:txXfrm>
    </dsp:sp>
    <dsp:sp modelId="{B735D7D1-4FD7-410C-AAE7-7F6C4B12EA68}">
      <dsp:nvSpPr>
        <dsp:cNvPr id="0" name=""/>
        <dsp:cNvSpPr/>
      </dsp:nvSpPr>
      <dsp:spPr>
        <a:xfrm>
          <a:off x="52194" y="167620"/>
          <a:ext cx="559123" cy="55912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rgbClr val="A5AB81">
                <a:shade val="45000"/>
                <a:satMod val="135000"/>
              </a:srgbClr>
              <a:prstClr val="white"/>
            </a:duotone>
          </a:blip>
          <a:srcRect/>
          <a:stretch>
            <a:fillRect t="-2000" b="-2000"/>
          </a:stretch>
        </a:blip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6B668-F25D-4300-A249-56CB7FCCCE6D}">
      <dsp:nvSpPr>
        <dsp:cNvPr id="0" name=""/>
        <dsp:cNvSpPr/>
      </dsp:nvSpPr>
      <dsp:spPr>
        <a:xfrm>
          <a:off x="588203" y="894598"/>
          <a:ext cx="8398558" cy="447299"/>
        </a:xfrm>
        <a:prstGeom prst="rect">
          <a:avLst/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044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Formalize partnership in decision-making and implementation mechanisms.</a:t>
          </a:r>
        </a:p>
      </dsp:txBody>
      <dsp:txXfrm>
        <a:off x="588203" y="894598"/>
        <a:ext cx="8398558" cy="447299"/>
      </dsp:txXfrm>
    </dsp:sp>
    <dsp:sp modelId="{7401EA8D-33B8-4C15-B4B1-E4D251109811}">
      <dsp:nvSpPr>
        <dsp:cNvPr id="0" name=""/>
        <dsp:cNvSpPr/>
      </dsp:nvSpPr>
      <dsp:spPr>
        <a:xfrm>
          <a:off x="327260" y="838685"/>
          <a:ext cx="521886" cy="559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27248"/>
              <a:satOff val="-51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0AA60-78A0-4793-B922-A0323FCD3CF6}">
      <dsp:nvSpPr>
        <dsp:cNvPr id="0" name=""/>
        <dsp:cNvSpPr/>
      </dsp:nvSpPr>
      <dsp:spPr>
        <a:xfrm>
          <a:off x="588203" y="1565662"/>
          <a:ext cx="8398558" cy="447299"/>
        </a:xfrm>
        <a:prstGeom prst="rect">
          <a:avLst/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044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Means to ensure the implementation of local knowledge, solutions, and culturally appropriate emergency management services and;</a:t>
          </a:r>
        </a:p>
      </dsp:txBody>
      <dsp:txXfrm>
        <a:off x="588203" y="1565662"/>
        <a:ext cx="8398558" cy="447299"/>
      </dsp:txXfrm>
    </dsp:sp>
    <dsp:sp modelId="{F733EA55-915E-41B2-BA5E-3A9FF0773ACD}">
      <dsp:nvSpPr>
        <dsp:cNvPr id="0" name=""/>
        <dsp:cNvSpPr/>
      </dsp:nvSpPr>
      <dsp:spPr>
        <a:xfrm>
          <a:off x="308641" y="1509750"/>
          <a:ext cx="559123" cy="559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54497"/>
              <a:satOff val="-1030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C63F5-36CC-430C-8C10-2960C32A60DA}">
      <dsp:nvSpPr>
        <dsp:cNvPr id="0" name=""/>
        <dsp:cNvSpPr/>
      </dsp:nvSpPr>
      <dsp:spPr>
        <a:xfrm>
          <a:off x="331756" y="2236727"/>
          <a:ext cx="8655005" cy="447299"/>
        </a:xfrm>
        <a:prstGeom prst="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044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en-US" sz="1400" kern="1200" dirty="0">
              <a:latin typeface="+mn-lt"/>
            </a:rPr>
            <a:t>Build enhanced capacity within all pillars of emergency management.</a:t>
          </a:r>
        </a:p>
      </dsp:txBody>
      <dsp:txXfrm>
        <a:off x="331756" y="2236727"/>
        <a:ext cx="8655005" cy="447299"/>
      </dsp:txXfrm>
    </dsp:sp>
    <dsp:sp modelId="{744DBD89-E448-46A3-BB25-6BD16FB81116}">
      <dsp:nvSpPr>
        <dsp:cNvPr id="0" name=""/>
        <dsp:cNvSpPr/>
      </dsp:nvSpPr>
      <dsp:spPr>
        <a:xfrm>
          <a:off x="52194" y="2180815"/>
          <a:ext cx="559123" cy="559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F7B4E-BC92-46A5-B76A-C074696BEE4C}">
      <dsp:nvSpPr>
        <dsp:cNvPr id="0" name=""/>
        <dsp:cNvSpPr/>
      </dsp:nvSpPr>
      <dsp:spPr>
        <a:xfrm rot="16200000">
          <a:off x="-315006" y="316840"/>
          <a:ext cx="2433591" cy="179990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Enhance collaboration through a multi-partite process</a:t>
          </a:r>
        </a:p>
      </dsp:txBody>
      <dsp:txXfrm rot="5400000">
        <a:off x="1835" y="486717"/>
        <a:ext cx="1799909" cy="1460155"/>
      </dsp:txXfrm>
    </dsp:sp>
    <dsp:sp modelId="{EC6A1F7E-651E-4DB7-9FF0-7B22BEFC2634}">
      <dsp:nvSpPr>
        <dsp:cNvPr id="0" name=""/>
        <dsp:cNvSpPr/>
      </dsp:nvSpPr>
      <dsp:spPr>
        <a:xfrm rot="16200000">
          <a:off x="1619896" y="316840"/>
          <a:ext cx="2433591" cy="1799909"/>
        </a:xfrm>
        <a:prstGeom prst="flowChartManualOperation">
          <a:avLst/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Provide funding to bolster work in all four pillars of emergency management</a:t>
          </a:r>
        </a:p>
      </dsp:txBody>
      <dsp:txXfrm rot="5400000">
        <a:off x="1936737" y="486717"/>
        <a:ext cx="1799909" cy="1460155"/>
      </dsp:txXfrm>
    </dsp:sp>
    <dsp:sp modelId="{1587A8E9-D1F6-4191-A423-95667E60CAA0}">
      <dsp:nvSpPr>
        <dsp:cNvPr id="0" name=""/>
        <dsp:cNvSpPr/>
      </dsp:nvSpPr>
      <dsp:spPr>
        <a:xfrm rot="16200000">
          <a:off x="3554798" y="316840"/>
          <a:ext cx="2433591" cy="1799909"/>
        </a:xfrm>
        <a:prstGeom prst="flowChartManualOperation">
          <a:avLst/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Identify and seek resources for the capacity needs of communities for effective emergency management service delivery</a:t>
          </a:r>
        </a:p>
      </dsp:txBody>
      <dsp:txXfrm rot="5400000">
        <a:off x="3871639" y="486717"/>
        <a:ext cx="1799909" cy="1460155"/>
      </dsp:txXfrm>
    </dsp:sp>
    <dsp:sp modelId="{161E8314-B8F8-459F-9414-2140BE2CD7D1}">
      <dsp:nvSpPr>
        <dsp:cNvPr id="0" name=""/>
        <dsp:cNvSpPr/>
      </dsp:nvSpPr>
      <dsp:spPr>
        <a:xfrm rot="16200000">
          <a:off x="5489701" y="316840"/>
          <a:ext cx="2433591" cy="1799909"/>
        </a:xfrm>
        <a:prstGeom prst="flowChartManualOperation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Improve risk assessment and emergency preparedness, response, recovery, and mitigation</a:t>
          </a:r>
        </a:p>
      </dsp:txBody>
      <dsp:txXfrm rot="5400000">
        <a:off x="5806542" y="486717"/>
        <a:ext cx="1799909" cy="1460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9400" y="1108075"/>
            <a:ext cx="9855200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7022842"/>
            <a:ext cx="7435436" cy="665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1096988" indent="-421918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687676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2362745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3037815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371288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438795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5063025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573809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 dirty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79400" y="1108075"/>
            <a:ext cx="9855200" cy="55435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800"/>
              </a:spcBef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C6BB4-CD05-4228-8C5B-87696ADAB98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5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939D4C-1BA3-41BD-A169-174CF50359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018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34E3DE58-DF0B-80EA-CBED-4E7F212C0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7309146-5639-F0F3-E8EC-B927A45A2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76B86D5-6F91-9EDE-9053-FBFF8B726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A56ADB-3116-4D2D-ACDE-9EAC6D0BBDDF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0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21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642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284EBD-CBB1-4A99-ABB1-E39FD7904359}" type="slidenum">
              <a:rPr kumimoji="0" lang="en-CA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13642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021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7009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894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34E3DE58-DF0B-80EA-CBED-4E7F212C0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7309146-5639-F0F3-E8EC-B927A45A2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76B86D5-6F91-9EDE-9053-FBFF8B726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A56ADB-3116-4D2D-ACDE-9EAC6D0BBDDF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C6BB4-CD05-4228-8C5B-87696ADAB9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20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C6BB4-CD05-4228-8C5B-87696ADAB98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1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BC6BB4-CD05-4228-8C5B-87696ADAB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C_Branding_PPT_standard_1600x900_ENG_FINAL_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" y="0"/>
            <a:ext cx="91430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2" y="981077"/>
            <a:ext cx="3822700" cy="3648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981078"/>
            <a:ext cx="3822192" cy="3648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93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757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70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14351"/>
            <a:ext cx="308451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4730751" cy="417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543050"/>
            <a:ext cx="3084515" cy="31432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322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54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49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86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47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49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0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173"/>
            <a:ext cx="7848600" cy="228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1000" y="666750"/>
            <a:ext cx="8686800" cy="0"/>
          </a:xfrm>
          <a:prstGeom prst="line">
            <a:avLst/>
          </a:prstGeom>
          <a:solidFill>
            <a:srgbClr val="E5E5CC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93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18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2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09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58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5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C_Branding_PPT_standard_1600x900_ENG_FINAL_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" y="0"/>
            <a:ext cx="91430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01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C_Branding_PPT_standard_1600x900_ENG_FINAL_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" y="0"/>
            <a:ext cx="914308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84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173"/>
            <a:ext cx="7848600" cy="228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666750"/>
            <a:ext cx="8686800" cy="0"/>
          </a:xfrm>
          <a:prstGeom prst="line">
            <a:avLst/>
          </a:prstGeom>
          <a:solidFill>
            <a:srgbClr val="E5E5CC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7358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1" y="981076"/>
            <a:ext cx="3822700" cy="36480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981079"/>
            <a:ext cx="3822192" cy="364807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94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1" y="981077"/>
            <a:ext cx="3822700" cy="3648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981077"/>
            <a:ext cx="3822192" cy="3648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555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8794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3" y="514352"/>
            <a:ext cx="3084514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4730750" cy="41719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3" y="1543050"/>
            <a:ext cx="3084514" cy="3143250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3263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18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53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14350"/>
            <a:ext cx="308451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4730751" cy="417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543050"/>
            <a:ext cx="3084515" cy="314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C_Branding_PPT_standard_1600x900_ENG_FINAL_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" y="0"/>
            <a:ext cx="914308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0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2173"/>
            <a:ext cx="7848600" cy="228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666750"/>
            <a:ext cx="8686800" cy="0"/>
          </a:xfrm>
          <a:prstGeom prst="line">
            <a:avLst/>
          </a:prstGeom>
          <a:solidFill>
            <a:srgbClr val="E5E5CC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767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28650"/>
            <a:ext cx="784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1" y="981076"/>
            <a:ext cx="7861300" cy="364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/>
              <a:t>Click to edit master text styles</a:t>
            </a:r>
          </a:p>
          <a:p>
            <a:pPr lvl="1"/>
            <a:r>
              <a:rPr lang="en-CA" altLang="en-GB"/>
              <a:t>Second level</a:t>
            </a:r>
          </a:p>
          <a:p>
            <a:pPr lvl="2"/>
            <a:r>
              <a:rPr lang="en-CA" altLang="en-GB"/>
              <a:t>Third level</a:t>
            </a:r>
          </a:p>
          <a:p>
            <a:pPr lvl="3"/>
            <a:r>
              <a:rPr lang="en-CA" altLang="en-GB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946" y="4749694"/>
            <a:ext cx="86112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12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12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28650"/>
            <a:ext cx="784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2" y="981076"/>
            <a:ext cx="7861300" cy="364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/>
              <a:t>Click to edit master text styles</a:t>
            </a:r>
          </a:p>
          <a:p>
            <a:pPr lvl="1"/>
            <a:r>
              <a:rPr lang="en-CA" altLang="en-GB"/>
              <a:t>Second level</a:t>
            </a:r>
          </a:p>
          <a:p>
            <a:pPr lvl="2"/>
            <a:r>
              <a:rPr lang="en-CA" altLang="en-GB"/>
              <a:t>Third level</a:t>
            </a:r>
          </a:p>
          <a:p>
            <a:pPr lvl="3"/>
            <a:r>
              <a:rPr lang="en-CA" altLang="en-GB"/>
              <a:t>Fourth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47" y="4749695"/>
            <a:ext cx="86112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12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12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822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</p:sldLayoutIdLst>
  <p:hf hdr="0" ftr="0" dt="0"/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189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37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566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754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496" indent="-190496" algn="l" rtl="0" eaLnBrk="1" fontAlgn="base" hangingPunct="1">
        <a:spcBef>
          <a:spcPct val="0"/>
        </a:spcBef>
        <a:spcAft>
          <a:spcPct val="37000"/>
        </a:spcAft>
        <a:buChar char="•"/>
        <a:tabLst>
          <a:tab pos="5714858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79" indent="-190496" algn="l" rtl="0" eaLnBrk="1" fontAlgn="base" hangingPunct="1">
        <a:spcBef>
          <a:spcPct val="0"/>
        </a:spcBef>
        <a:spcAft>
          <a:spcPct val="35000"/>
        </a:spcAft>
        <a:buChar char="–"/>
        <a:tabLst>
          <a:tab pos="5714858" algn="l"/>
        </a:tabLst>
        <a:defRPr sz="1600">
          <a:solidFill>
            <a:srgbClr val="000000"/>
          </a:solidFill>
          <a:latin typeface="+mn-lt"/>
        </a:defRPr>
      </a:lvl2pPr>
      <a:lvl3pPr marL="574661" indent="-190496" algn="l" rtl="0" eaLnBrk="1" fontAlgn="base" hangingPunct="1">
        <a:spcBef>
          <a:spcPct val="0"/>
        </a:spcBef>
        <a:spcAft>
          <a:spcPct val="35000"/>
        </a:spcAft>
        <a:buChar char="–"/>
        <a:tabLst>
          <a:tab pos="5714858" algn="l"/>
        </a:tabLst>
        <a:defRPr sz="1400">
          <a:solidFill>
            <a:srgbClr val="000000"/>
          </a:solidFill>
          <a:latin typeface="+mn-lt"/>
        </a:defRPr>
      </a:lvl3pPr>
      <a:lvl4pPr marL="771506" indent="-195258" algn="l" rtl="0" eaLnBrk="1" fontAlgn="base" hangingPunct="1">
        <a:spcBef>
          <a:spcPct val="0"/>
        </a:spcBef>
        <a:spcAft>
          <a:spcPct val="35000"/>
        </a:spcAft>
        <a:buChar char="–"/>
        <a:tabLst>
          <a:tab pos="5714858" algn="l"/>
        </a:tabLst>
        <a:defRPr sz="1200">
          <a:solidFill>
            <a:srgbClr val="000000"/>
          </a:solidFill>
          <a:latin typeface="+mn-lt"/>
        </a:defRPr>
      </a:lvl4pPr>
      <a:lvl5pPr marL="960414" indent="-187320" algn="l" rtl="0" eaLnBrk="1" fontAlgn="base" hangingPunct="1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4858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03" indent="-187320" algn="l" rtl="0" eaLnBrk="1" fontAlgn="base" hangingPunct="1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4858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792" indent="-187320" algn="l" rtl="0" eaLnBrk="1" fontAlgn="base" hangingPunct="1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4858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1980" indent="-187320" algn="l" rtl="0" eaLnBrk="1" fontAlgn="base" hangingPunct="1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4858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168" indent="-187320" algn="l" rtl="0" eaLnBrk="1" fontAlgn="base" hangingPunct="1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4858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3C59-ED92-4A27-8B3B-2EE6295E1345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01F4-F2FB-40E4-9CE5-E96B5339B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28650"/>
            <a:ext cx="784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1" y="981078"/>
            <a:ext cx="7861300" cy="364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/>
              <a:t>Click to edit master text styles</a:t>
            </a:r>
          </a:p>
          <a:p>
            <a:pPr lvl="1"/>
            <a:r>
              <a:rPr lang="en-CA" altLang="en-GB"/>
              <a:t>Second level</a:t>
            </a:r>
          </a:p>
          <a:p>
            <a:pPr lvl="2"/>
            <a:r>
              <a:rPr lang="en-CA" altLang="en-GB"/>
              <a:t>Third level</a:t>
            </a:r>
          </a:p>
          <a:p>
            <a:pPr lvl="3"/>
            <a:r>
              <a:rPr lang="en-CA" altLang="en-GB"/>
              <a:t>Fourth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47" y="4749696"/>
            <a:ext cx="861125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9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9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80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</p:sldLayoutIdLst>
  <p:hf hdr="0" ftr="0" dt="0"/>
  <p:txStyles>
    <p:titleStyle>
      <a:lvl1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5pPr>
      <a:lvl6pPr marL="342892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6pPr>
      <a:lvl7pPr marL="685784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7pPr>
      <a:lvl8pPr marL="1028675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8pPr>
      <a:lvl9pPr marL="1371566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1800" b="1">
          <a:solidFill>
            <a:srgbClr val="000000"/>
          </a:solidFill>
          <a:latin typeface="Arial" charset="0"/>
        </a:defRPr>
      </a:lvl9pPr>
    </p:titleStyle>
    <p:bodyStyle>
      <a:lvl1pPr marL="142872" indent="-142872" algn="l" rtl="0" eaLnBrk="1" fontAlgn="base" hangingPunct="1">
        <a:spcBef>
          <a:spcPct val="0"/>
        </a:spcBef>
        <a:spcAft>
          <a:spcPct val="37000"/>
        </a:spcAft>
        <a:buChar char="•"/>
        <a:tabLst>
          <a:tab pos="4286144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86934" indent="-142872" algn="l" rtl="0" eaLnBrk="1" fontAlgn="base" hangingPunct="1">
        <a:spcBef>
          <a:spcPct val="0"/>
        </a:spcBef>
        <a:spcAft>
          <a:spcPct val="35000"/>
        </a:spcAft>
        <a:buChar char="–"/>
        <a:tabLst>
          <a:tab pos="4286144" algn="l"/>
        </a:tabLst>
        <a:defRPr sz="1200">
          <a:solidFill>
            <a:srgbClr val="000000"/>
          </a:solidFill>
          <a:latin typeface="+mn-lt"/>
        </a:defRPr>
      </a:lvl2pPr>
      <a:lvl3pPr marL="430996" indent="-142872" algn="l" rtl="0" eaLnBrk="1" fontAlgn="base" hangingPunct="1">
        <a:spcBef>
          <a:spcPct val="0"/>
        </a:spcBef>
        <a:spcAft>
          <a:spcPct val="35000"/>
        </a:spcAft>
        <a:buChar char="–"/>
        <a:tabLst>
          <a:tab pos="4286144" algn="l"/>
        </a:tabLst>
        <a:defRPr sz="1050">
          <a:solidFill>
            <a:srgbClr val="000000"/>
          </a:solidFill>
          <a:latin typeface="+mn-lt"/>
        </a:defRPr>
      </a:lvl3pPr>
      <a:lvl4pPr marL="578630" indent="-146444" algn="l" rtl="0" eaLnBrk="1" fontAlgn="base" hangingPunct="1">
        <a:spcBef>
          <a:spcPct val="0"/>
        </a:spcBef>
        <a:spcAft>
          <a:spcPct val="35000"/>
        </a:spcAft>
        <a:buChar char="–"/>
        <a:tabLst>
          <a:tab pos="4286144" algn="l"/>
        </a:tabLst>
        <a:defRPr sz="900">
          <a:solidFill>
            <a:srgbClr val="000000"/>
          </a:solidFill>
          <a:latin typeface="+mn-lt"/>
        </a:defRPr>
      </a:lvl4pPr>
      <a:lvl5pPr marL="720311" indent="-140490"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buChar char="–"/>
        <a:tabLst>
          <a:tab pos="4286144" algn="l"/>
        </a:tabLst>
        <a:defRPr sz="900">
          <a:solidFill>
            <a:schemeClr val="tx1"/>
          </a:solidFill>
          <a:latin typeface="Verdana" pitchFamily="34" charset="0"/>
        </a:defRPr>
      </a:lvl5pPr>
      <a:lvl6pPr marL="1063202" indent="-140490"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buChar char="–"/>
        <a:tabLst>
          <a:tab pos="4286144" algn="l"/>
        </a:tabLst>
        <a:defRPr sz="900">
          <a:solidFill>
            <a:schemeClr val="tx1"/>
          </a:solidFill>
          <a:latin typeface="Verdana" pitchFamily="34" charset="0"/>
        </a:defRPr>
      </a:lvl6pPr>
      <a:lvl7pPr marL="1406094" indent="-140490"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buChar char="–"/>
        <a:tabLst>
          <a:tab pos="4286144" algn="l"/>
        </a:tabLst>
        <a:defRPr sz="900">
          <a:solidFill>
            <a:schemeClr val="tx1"/>
          </a:solidFill>
          <a:latin typeface="Verdana" pitchFamily="34" charset="0"/>
        </a:defRPr>
      </a:lvl7pPr>
      <a:lvl8pPr marL="1748985" indent="-140490"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buChar char="–"/>
        <a:tabLst>
          <a:tab pos="4286144" algn="l"/>
        </a:tabLst>
        <a:defRPr sz="900">
          <a:solidFill>
            <a:schemeClr val="tx1"/>
          </a:solidFill>
          <a:latin typeface="Verdana" pitchFamily="34" charset="0"/>
        </a:defRPr>
      </a:lvl8pPr>
      <a:lvl9pPr marL="2091876" indent="-140490"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buChar char="–"/>
        <a:tabLst>
          <a:tab pos="4286144" algn="l"/>
        </a:tabLst>
        <a:defRPr sz="9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1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4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0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55670" y="366923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en-GB" altLang="en-GB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272415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ct val="37000"/>
              </a:spcAft>
              <a:buChar char="•"/>
              <a:tabLst>
                <a:tab pos="57150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82588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600">
                <a:solidFill>
                  <a:srgbClr val="000000"/>
                </a:solidFill>
                <a:latin typeface="+mn-lt"/>
              </a:defRPr>
            </a:lvl2pPr>
            <a:lvl3pPr marL="574675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400">
                <a:solidFill>
                  <a:srgbClr val="000000"/>
                </a:solidFill>
                <a:latin typeface="+mn-lt"/>
              </a:defRPr>
            </a:lvl3pPr>
            <a:lvl4pPr marL="771525" indent="-195263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200">
                <a:solidFill>
                  <a:srgbClr val="000000"/>
                </a:solidFill>
                <a:latin typeface="+mn-lt"/>
              </a:defRPr>
            </a:lvl4pPr>
            <a:lvl5pPr marL="960438" indent="-187325" algn="l" rt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14176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18748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23320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27892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AFN Management Forum – Chief’s Committee on Emergency Management </a:t>
            </a:r>
          </a:p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b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March 6th, 2024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5910" y="1165816"/>
            <a:ext cx="8648700" cy="518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Evolution of First Nations Emergency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089E-234E-DF40-C075-F25E88B2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52" y="57150"/>
            <a:ext cx="7848600" cy="228600"/>
          </a:xfrm>
        </p:spPr>
        <p:txBody>
          <a:bodyPr/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Auditor General Report: Indigenous Services Canada Response Update (continued)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E78D3C-9174-DF58-11EE-A5AE8B69A4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396061"/>
              </p:ext>
            </p:extLst>
          </p:nvPr>
        </p:nvGraphicFramePr>
        <p:xfrm>
          <a:off x="361752" y="895350"/>
          <a:ext cx="8477448" cy="31148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6282">
                  <a:extLst>
                    <a:ext uri="{9D8B030D-6E8A-4147-A177-3AD203B41FA5}">
                      <a16:colId xmlns:a16="http://schemas.microsoft.com/office/drawing/2014/main" val="4101473238"/>
                    </a:ext>
                  </a:extLst>
                </a:gridCol>
                <a:gridCol w="4694463">
                  <a:extLst>
                    <a:ext uri="{9D8B030D-6E8A-4147-A177-3AD203B41FA5}">
                      <a16:colId xmlns:a16="http://schemas.microsoft.com/office/drawing/2014/main" val="2448693416"/>
                    </a:ext>
                  </a:extLst>
                </a:gridCol>
                <a:gridCol w="1426703">
                  <a:extLst>
                    <a:ext uri="{9D8B030D-6E8A-4147-A177-3AD203B41FA5}">
                      <a16:colId xmlns:a16="http://schemas.microsoft.com/office/drawing/2014/main" val="204732881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Recommendation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Key Milestones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Due Date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1316825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EM Plans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Developed a national and reginal template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Shared with First Nation partners from feedback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National and regional plans updated and in final approvals process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4459320"/>
                  </a:ext>
                </a:extLst>
              </a:tr>
              <a:tr h="76297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Performance Indicators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Reviewed current performance indicators to identify gaps.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Developed new indicators, aligned to UN Sustainable Development Goals.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Engaged First Nation partners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March 2025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3362007"/>
                  </a:ext>
                </a:extLst>
              </a:tr>
              <a:tr h="120125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Comparable and Culturally Appropriate EM Services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Assessing if, and how, the department defines and assesses comparability, culturally appropriate services.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Engaged First Nations Steering Committee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Developed draft service standards and After-Action Report template – reviewed by the Steering Committee and the ISC regions and in final review process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561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96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BBCD9-EA4A-022C-B768-41271105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03" y="369997"/>
            <a:ext cx="8776097" cy="228600"/>
          </a:xfrm>
        </p:spPr>
        <p:txBody>
          <a:bodyPr/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Multilateral Emergency Management Service Agreements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3673B4-14AD-BFC8-F456-C08D01AC0D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302567"/>
              </p:ext>
            </p:extLst>
          </p:nvPr>
        </p:nvGraphicFramePr>
        <p:xfrm>
          <a:off x="120315" y="1544018"/>
          <a:ext cx="9023684" cy="290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58BE3B9-3A96-C216-3345-7CFC98BD3EE6}"/>
              </a:ext>
            </a:extLst>
          </p:cNvPr>
          <p:cNvSpPr txBox="1"/>
          <p:nvPr/>
        </p:nvSpPr>
        <p:spPr>
          <a:xfrm>
            <a:off x="288758" y="838725"/>
            <a:ext cx="8686799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405174"/>
                </a:solidFill>
                <a:latin typeface="Arial" panose="020B0604020202020204"/>
              </a:rPr>
              <a:t>Multilateral Emergency Management Service Agreements are a </a:t>
            </a:r>
            <a:r>
              <a:rPr lang="en-US" sz="1400" b="1" dirty="0">
                <a:solidFill>
                  <a:srgbClr val="405174"/>
                </a:solidFill>
                <a:latin typeface="Arial" panose="020B0604020202020204"/>
              </a:rPr>
              <a:t>mechanism to formalize First Nations-led EM </a:t>
            </a:r>
            <a:r>
              <a:rPr lang="en-US" sz="1400" dirty="0">
                <a:solidFill>
                  <a:srgbClr val="405174"/>
                </a:solidFill>
                <a:latin typeface="Arial" panose="020B0604020202020204"/>
              </a:rPr>
              <a:t>and clarify roles and responsibilities of all partners.  Through a more holistic approach, all partners can better manage risks at the local level and strengthen collective resilience through collaboration.</a:t>
            </a:r>
          </a:p>
          <a:p>
            <a:pPr defTabSz="685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232515-4565-AEDF-3E2A-7DCC13A37377}"/>
              </a:ext>
            </a:extLst>
          </p:cNvPr>
          <p:cNvSpPr txBox="1"/>
          <p:nvPr/>
        </p:nvSpPr>
        <p:spPr>
          <a:xfrm>
            <a:off x="728887" y="1740247"/>
            <a:ext cx="80041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" panose="020B0604020202020204"/>
              </a:rPr>
              <a:t>Co–developed agreements that are inclusive of First Nations as full and equal partners from design to </a:t>
            </a:r>
          </a:p>
          <a:p>
            <a:pPr defTabSz="6858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" panose="020B0604020202020204"/>
              </a:rPr>
              <a:t>delivery.</a:t>
            </a:r>
            <a:endParaRPr lang="en-US" sz="1350" dirty="0">
              <a:solidFill>
                <a:prstClr val="black"/>
              </a:solidFill>
              <a:latin typeface="Arial" panose="020B0604020202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DA503F-3BD5-F721-E3ED-621649AC59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8" y="3105738"/>
            <a:ext cx="458040" cy="4580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B7F7BB-9CAC-81F8-4FFA-EDC8E1CEBB2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38" y="2488206"/>
            <a:ext cx="354320" cy="354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3B5E8C-C147-8142-4138-D62B0BED6F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468" y="3786254"/>
            <a:ext cx="374619" cy="3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4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354E-19E4-F64F-A934-0EC1369E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34" y="209550"/>
            <a:ext cx="8997300" cy="262647"/>
          </a:xfrm>
        </p:spPr>
        <p:txBody>
          <a:bodyPr/>
          <a:lstStyle/>
          <a:p>
            <a:r>
              <a:rPr lang="en-US" sz="2000" dirty="0">
                <a:solidFill>
                  <a:srgbClr val="405174"/>
                </a:solidFill>
              </a:rPr>
              <a:t>Supporting First Nations-led Emergency Management through Multilateral Emergency Management Service Agreements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CC0459-AD7A-CED1-296E-C58D39B689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943655"/>
              </p:ext>
            </p:extLst>
          </p:nvPr>
        </p:nvGraphicFramePr>
        <p:xfrm>
          <a:off x="834378" y="1694525"/>
          <a:ext cx="7608286" cy="243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FB5578-0D02-992A-0736-1FCD4E36E82D}"/>
              </a:ext>
            </a:extLst>
          </p:cNvPr>
          <p:cNvSpPr txBox="1"/>
          <p:nvPr/>
        </p:nvSpPr>
        <p:spPr>
          <a:xfrm>
            <a:off x="434452" y="748037"/>
            <a:ext cx="8709548" cy="667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First Nations partners identify the emergency management supports needed to formalize and enhance capacity within all pillars of emergency management.</a:t>
            </a:r>
            <a:r>
              <a:rPr lang="en-US" sz="135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Multilateral Emergency Management Service Agreements May: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8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:Canada blank map.svg - Wikimedia Commons">
            <a:extLst>
              <a:ext uri="{FF2B5EF4-FFF2-40B4-BE49-F238E27FC236}">
                <a16:creationId xmlns:a16="http://schemas.microsoft.com/office/drawing/2014/main" id="{43DC0823-81F4-5FEB-2899-D848C1B0F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201"/>
                    </a14:imgEffect>
                    <a14:imgEffect>
                      <a14:brightnessContrast bright="-2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96" y="272582"/>
            <a:ext cx="5902262" cy="4989257"/>
          </a:xfrm>
          <a:prstGeom prst="rect">
            <a:avLst/>
          </a:prstGeom>
          <a:noFill/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D92CAAF-D234-6219-ACC0-AF05BDD3152A}"/>
              </a:ext>
            </a:extLst>
          </p:cNvPr>
          <p:cNvCxnSpPr>
            <a:cxnSpLocks/>
          </p:cNvCxnSpPr>
          <p:nvPr/>
        </p:nvCxnSpPr>
        <p:spPr bwMode="auto">
          <a:xfrm flipV="1">
            <a:off x="2590590" y="3385869"/>
            <a:ext cx="330431" cy="3861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757520-89F0-EBF5-D908-298DB1E272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95037" y="3693778"/>
            <a:ext cx="230323" cy="4346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2296D2-7697-156F-0EDD-DF38C4291F3E}"/>
              </a:ext>
            </a:extLst>
          </p:cNvPr>
          <p:cNvCxnSpPr/>
          <p:nvPr/>
        </p:nvCxnSpPr>
        <p:spPr bwMode="auto">
          <a:xfrm flipH="1">
            <a:off x="3174410" y="1257947"/>
            <a:ext cx="143478" cy="115039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5C4D94-F3FB-6C1B-A2AD-F5317038F1D2}"/>
              </a:ext>
            </a:extLst>
          </p:cNvPr>
          <p:cNvCxnSpPr>
            <a:cxnSpLocks/>
          </p:cNvCxnSpPr>
          <p:nvPr/>
        </p:nvCxnSpPr>
        <p:spPr bwMode="auto">
          <a:xfrm>
            <a:off x="1861457" y="1480471"/>
            <a:ext cx="335651" cy="44902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200496C-EE72-27E2-458D-5C0A79A7A2ED}"/>
              </a:ext>
            </a:extLst>
          </p:cNvPr>
          <p:cNvCxnSpPr>
            <a:cxnSpLocks/>
          </p:cNvCxnSpPr>
          <p:nvPr/>
        </p:nvCxnSpPr>
        <p:spPr bwMode="auto">
          <a:xfrm>
            <a:off x="1913649" y="2767211"/>
            <a:ext cx="402250" cy="42975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16233B-5B47-D2E5-DF51-D851B23DE266}"/>
              </a:ext>
            </a:extLst>
          </p:cNvPr>
          <p:cNvCxnSpPr>
            <a:cxnSpLocks/>
          </p:cNvCxnSpPr>
          <p:nvPr/>
        </p:nvCxnSpPr>
        <p:spPr bwMode="auto">
          <a:xfrm flipH="1">
            <a:off x="4045991" y="3196966"/>
            <a:ext cx="125094" cy="42152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7D71B1-E697-5B1E-912D-97C239582B6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47339" y="3952165"/>
            <a:ext cx="2436985" cy="9344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A527894-AB5A-B52C-4C19-64379703B1C1}"/>
              </a:ext>
            </a:extLst>
          </p:cNvPr>
          <p:cNvSpPr txBox="1"/>
          <p:nvPr/>
        </p:nvSpPr>
        <p:spPr>
          <a:xfrm>
            <a:off x="152406" y="1929496"/>
            <a:ext cx="1764601" cy="1732531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BRITISH COLUMBIA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Nations Leadership Council, Canada, BC actively engaged in advancing work to support the development of a new multilateral agreement.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Nations Leadership Council developing negotiation models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339DEC-1064-049A-48C7-29899DC3AC74}"/>
              </a:ext>
            </a:extLst>
          </p:cNvPr>
          <p:cNvSpPr txBox="1"/>
          <p:nvPr/>
        </p:nvSpPr>
        <p:spPr>
          <a:xfrm>
            <a:off x="791549" y="3751169"/>
            <a:ext cx="1830086" cy="98629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ALBERTA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Organizing pre-engagement sessions to assess First Nations interest and capacity to discuss multilateral partnerships.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9432DD-0033-A338-F2C2-441386767865}"/>
              </a:ext>
            </a:extLst>
          </p:cNvPr>
          <p:cNvSpPr txBox="1"/>
          <p:nvPr/>
        </p:nvSpPr>
        <p:spPr>
          <a:xfrm>
            <a:off x="330515" y="767518"/>
            <a:ext cx="1716864" cy="8483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YUKON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Management Forum February 2024 – Kick-off for introduction to multilateral discussions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ACFDF8-B85C-C422-0C06-9D880213FC94}"/>
              </a:ext>
            </a:extLst>
          </p:cNvPr>
          <p:cNvSpPr txBox="1"/>
          <p:nvPr/>
        </p:nvSpPr>
        <p:spPr>
          <a:xfrm>
            <a:off x="2414606" y="729082"/>
            <a:ext cx="1543284" cy="98629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NORTHWEST TERRITORIES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avenues to engage with First Nations on Multilateral Agreements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D91266-DDE5-A0D6-D611-EEC4F73291E0}"/>
              </a:ext>
            </a:extLst>
          </p:cNvPr>
          <p:cNvSpPr txBox="1"/>
          <p:nvPr/>
        </p:nvSpPr>
        <p:spPr>
          <a:xfrm>
            <a:off x="2762983" y="4128454"/>
            <a:ext cx="2243449" cy="986299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SASKATCHEWAN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Tribal Councils currently engaging First Nations on emergency management models and costing. Interest in expanding discussions further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D6A7B0-6D28-49B9-6BB4-33C1428C4403}"/>
              </a:ext>
            </a:extLst>
          </p:cNvPr>
          <p:cNvSpPr txBox="1"/>
          <p:nvPr/>
        </p:nvSpPr>
        <p:spPr>
          <a:xfrm>
            <a:off x="3534329" y="2367280"/>
            <a:ext cx="1550896" cy="848389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MANITOBA</a:t>
            </a: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shared governance model to advance a multilateral agreement. 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AC7DA0-03AC-9372-7450-5DEB64D037EA}"/>
              </a:ext>
            </a:extLst>
          </p:cNvPr>
          <p:cNvSpPr txBox="1"/>
          <p:nvPr/>
        </p:nvSpPr>
        <p:spPr>
          <a:xfrm>
            <a:off x="7232135" y="3510155"/>
            <a:ext cx="1677987" cy="1180891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ONTARIO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Assembling a multilateral roundtable to develop the governance structure of a future multilateral agreement.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en-U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B6F645D-904A-694E-D57E-5B32A67B72F4}"/>
              </a:ext>
            </a:extLst>
          </p:cNvPr>
          <p:cNvCxnSpPr>
            <a:cxnSpLocks/>
          </p:cNvCxnSpPr>
          <p:nvPr/>
        </p:nvCxnSpPr>
        <p:spPr bwMode="auto">
          <a:xfrm flipH="1">
            <a:off x="6835733" y="2892455"/>
            <a:ext cx="518709" cy="56828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913A9DF-AAD7-4E30-7B04-DDC87A19A095}"/>
              </a:ext>
            </a:extLst>
          </p:cNvPr>
          <p:cNvSpPr txBox="1"/>
          <p:nvPr/>
        </p:nvSpPr>
        <p:spPr>
          <a:xfrm>
            <a:off x="7249276" y="2056911"/>
            <a:ext cx="1708267" cy="112420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</a:t>
            </a:r>
            <a:endParaRPr lang="en-US" sz="900" dirty="0">
              <a:solidFill>
                <a:srgbClr val="355D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with FNs and Provincial Governments ongoing in all provinces with growing interest and commitments to engage further.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5BD133C-BA6F-1B60-9139-71405F49286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8347" y="2167693"/>
            <a:ext cx="233796" cy="10089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7741C2C-E215-B537-D5AF-B2F9E594E999}"/>
              </a:ext>
            </a:extLst>
          </p:cNvPr>
          <p:cNvSpPr txBox="1"/>
          <p:nvPr/>
        </p:nvSpPr>
        <p:spPr>
          <a:xfrm>
            <a:off x="5572964" y="1228921"/>
            <a:ext cx="1444141" cy="118089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QUEBEC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55D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avenues to engage with First Nations on Multilateral Agreements.</a:t>
            </a:r>
          </a:p>
          <a:p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BBE579-2BF2-8832-B899-7C5E749FD567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52406" y="315723"/>
            <a:ext cx="9112893" cy="15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2000" dirty="0">
                <a:solidFill>
                  <a:srgbClr val="405174"/>
                </a:solidFill>
              </a:rPr>
              <a:t>National Overview of the Status of </a:t>
            </a:r>
            <a:r>
              <a:rPr lang="en-US" sz="2000" dirty="0">
                <a:solidFill>
                  <a:srgbClr val="405174"/>
                </a:solidFill>
                <a:ea typeface="Helvetica Neue" charset="0"/>
                <a:cs typeface="Helvetica Neue" charset="0"/>
              </a:rPr>
              <a:t>Multilateral Agreement Discussions</a:t>
            </a:r>
          </a:p>
        </p:txBody>
      </p:sp>
    </p:spTree>
    <p:extLst>
      <p:ext uri="{BB962C8B-B14F-4D97-AF65-F5344CB8AC3E}">
        <p14:creationId xmlns:p14="http://schemas.microsoft.com/office/powerpoint/2010/main" val="120398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E0651E3-29FD-2D32-5C58-6AD4C67DD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11956"/>
            <a:ext cx="7848600" cy="228600"/>
          </a:xfrm>
        </p:spPr>
        <p:txBody>
          <a:bodyPr/>
          <a:lstStyle/>
          <a:p>
            <a:r>
              <a:rPr lang="en-US" altLang="en-US" sz="2000" dirty="0">
                <a:solidFill>
                  <a:srgbClr val="355D7E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7197-5275-BD2E-C9DF-5E9B8E20C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981078"/>
            <a:ext cx="8089899" cy="3648074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500" dirty="0">
              <a:solidFill>
                <a:srgbClr val="355D7E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Ensuring that First Nations are supported in their efforts remains our top priority and we will continue to collaborate with all partners to ensure solid preparedness strategies are in place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355D7E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Continue work to address the Auditor General’s Recommendations focusing on engaging with First Nation partners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500" dirty="0">
              <a:solidFill>
                <a:srgbClr val="355D7E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Continue work towards multilateral partnership agreements </a:t>
            </a:r>
            <a:endParaRPr lang="en-US" sz="1500" dirty="0">
              <a:solidFill>
                <a:srgbClr val="355D7E"/>
              </a:solidFill>
              <a:highlight>
                <a:srgbClr val="FFFF00"/>
              </a:highlight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4858" algn="l"/>
              </a:tabLst>
              <a:defRPr/>
            </a:pPr>
            <a:endParaRPr lang="en-US" sz="1200" dirty="0">
              <a:solidFill>
                <a:srgbClr val="355D7E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4858" algn="l"/>
              </a:tabLst>
              <a:defRPr/>
            </a:pPr>
            <a:endParaRPr lang="en-US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190496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14858" algn="l"/>
              </a:tabLst>
              <a:defRPr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0496" indent="-190496">
              <a:tabLst>
                <a:tab pos="5714858" algn="l"/>
              </a:tabLst>
              <a:defRPr/>
            </a:pPr>
            <a:endParaRPr lang="en-US" sz="1200" dirty="0"/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54A6188B-BD1D-D445-9F1C-6F265B2E4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669" y="659606"/>
            <a:ext cx="3890963" cy="40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25"/>
              </a:spcAft>
              <a:buFont typeface="Arial" panose="020B0604020202020204" pitchFamily="34" charset="0"/>
              <a:buAutoNum type="arabicPeriod"/>
            </a:pPr>
            <a:endParaRPr lang="en-US" altLang="en-US" sz="1050" dirty="0">
              <a:solidFill>
                <a:srgbClr val="355D7E"/>
              </a:solidFill>
            </a:endParaRPr>
          </a:p>
          <a:p>
            <a:pPr>
              <a:spcAft>
                <a:spcPts val="225"/>
              </a:spcAft>
              <a:buFont typeface="Arial" panose="020B0604020202020204" pitchFamily="34" charset="0"/>
              <a:buAutoNum type="arabicPeriod"/>
            </a:pPr>
            <a:endParaRPr lang="en-US" altLang="en-US" sz="1050" dirty="0">
              <a:solidFill>
                <a:srgbClr val="355D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5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2051" y="1123950"/>
            <a:ext cx="7162800" cy="299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CA" sz="1600" dirty="0">
                <a:solidFill>
                  <a:srgbClr val="355D7E"/>
                </a:solidFill>
                <a:latin typeface="+mn-lt"/>
              </a:rPr>
              <a:t>Provide an overview of Indigenous Services Canada’s role in Emergency Management: Emergency Management Assistance Program</a:t>
            </a:r>
            <a:endParaRPr lang="en-US" sz="1600" dirty="0">
              <a:solidFill>
                <a:srgbClr val="355D7E"/>
              </a:solidFill>
              <a:latin typeface="+mn-lt"/>
            </a:endParaRPr>
          </a:p>
          <a:p>
            <a:pPr marL="285750" lvl="1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355D7E"/>
              </a:solidFill>
              <a:latin typeface="+mn-lt"/>
            </a:endParaRPr>
          </a:p>
          <a:p>
            <a:pPr marL="285750" lvl="1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355D7E"/>
                </a:solidFill>
                <a:latin typeface="+mn-lt"/>
              </a:rPr>
              <a:t>Provide an overview of Select Evolving Emergency Management Initiatives: </a:t>
            </a:r>
          </a:p>
          <a:p>
            <a:pPr marL="742950" lvl="2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CA" sz="1600" dirty="0">
                <a:solidFill>
                  <a:srgbClr val="355D7E"/>
                </a:solidFill>
                <a:latin typeface="+mn-lt"/>
              </a:rPr>
              <a:t>AG Management Response Action Plan </a:t>
            </a:r>
          </a:p>
          <a:p>
            <a:pPr marL="742950" lvl="2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355D7E"/>
                </a:solidFill>
                <a:latin typeface="+mn-lt"/>
              </a:rPr>
              <a:t>Multilateral Agreements</a:t>
            </a:r>
            <a:endParaRPr lang="en-CA" sz="1600" dirty="0">
              <a:solidFill>
                <a:srgbClr val="355D7E"/>
              </a:solidFill>
              <a:latin typeface="+mn-lt"/>
            </a:endParaRPr>
          </a:p>
          <a:p>
            <a:pPr marL="457200" lvl="2" defTabSz="600075">
              <a:spcAft>
                <a:spcPct val="15000"/>
              </a:spcAft>
            </a:pPr>
            <a:endParaRPr lang="en-CA" sz="1600" b="1" dirty="0">
              <a:solidFill>
                <a:srgbClr val="355D7E"/>
              </a:solidFill>
              <a:latin typeface="+mn-lt"/>
            </a:endParaRPr>
          </a:p>
          <a:p>
            <a:pPr marL="742950" lvl="2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endParaRPr lang="en-CA" sz="1600" b="1" dirty="0">
              <a:solidFill>
                <a:srgbClr val="355D7E"/>
              </a:solidFill>
              <a:latin typeface="+mn-lt"/>
            </a:endParaRPr>
          </a:p>
          <a:p>
            <a:pPr marL="742950" lvl="2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endParaRPr lang="en-US" sz="1600" b="1" dirty="0">
              <a:solidFill>
                <a:srgbClr val="355D7E"/>
              </a:solidFill>
              <a:latin typeface="+mn-lt"/>
            </a:endParaRPr>
          </a:p>
          <a:p>
            <a:pPr marL="285750" lvl="1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endParaRPr lang="en-US" sz="1200" dirty="0"/>
          </a:p>
          <a:p>
            <a:pPr marL="285750" lvl="1" indent="-285750" defTabSz="600075">
              <a:spcAft>
                <a:spcPct val="15000"/>
              </a:spcAft>
              <a:buFont typeface="Wingdings" panose="05000000000000000000" pitchFamily="2" charset="2"/>
              <a:buChar char="v"/>
            </a:pPr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9100" y="285750"/>
            <a:ext cx="784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34855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C74E9C3-54CE-F4A7-3D8B-AC6DE55F574F}"/>
              </a:ext>
            </a:extLst>
          </p:cNvPr>
          <p:cNvSpPr/>
          <p:nvPr/>
        </p:nvSpPr>
        <p:spPr bwMode="auto">
          <a:xfrm>
            <a:off x="3581400" y="712578"/>
            <a:ext cx="5105400" cy="44309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495" marR="0" lvl="0" indent="-190495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4857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C6D93-899D-98C8-F824-2344FA7C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278030"/>
            <a:ext cx="7848600" cy="228600"/>
          </a:xfrm>
        </p:spPr>
        <p:txBody>
          <a:bodyPr/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ISC’s Emergency Management Assistance Program (EMAP) </a:t>
            </a:r>
            <a:endParaRPr lang="en-US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A818C9-3F10-70B7-7C57-0881E82D38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761400"/>
              </p:ext>
            </p:extLst>
          </p:nvPr>
        </p:nvGraphicFramePr>
        <p:xfrm>
          <a:off x="1974850" y="895350"/>
          <a:ext cx="8159750" cy="4151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0CD749-7D9C-2E88-7B95-72A9103E9C91}"/>
              </a:ext>
            </a:extLst>
          </p:cNvPr>
          <p:cNvSpPr txBox="1"/>
          <p:nvPr/>
        </p:nvSpPr>
        <p:spPr>
          <a:xfrm>
            <a:off x="433387" y="1276350"/>
            <a:ext cx="2843213" cy="1983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55D7E"/>
                </a:solidFill>
                <a:latin typeface="+mn-lt"/>
              </a:rPr>
              <a:t>The department provides direct funding to First Nation communities </a:t>
            </a:r>
            <a:r>
              <a:rPr lang="en-US" sz="1600" b="1" dirty="0">
                <a:solidFill>
                  <a:srgbClr val="355D7E"/>
                </a:solidFill>
                <a:latin typeface="+mn-lt"/>
              </a:rPr>
              <a:t>to strengthen resiliency, prepare for hazards and respond to them </a:t>
            </a:r>
            <a:r>
              <a:rPr lang="en-US" sz="1600" dirty="0">
                <a:solidFill>
                  <a:srgbClr val="355D7E"/>
                </a:solidFill>
                <a:latin typeface="+mn-lt"/>
              </a:rPr>
              <a:t>using the four pillars of emergency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4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07" y="331189"/>
            <a:ext cx="6515100" cy="457200"/>
          </a:xfrm>
        </p:spPr>
        <p:txBody>
          <a:bodyPr/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Emerging Trends &amp; Pressures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512" b="92019" l="6250" r="89815">
                        <a14:foregroundMark x1="77778" y1="21596" x2="77778" y2="21596"/>
                        <a14:foregroundMark x1="24306" y1="59155" x2="24306" y2="59155"/>
                        <a14:foregroundMark x1="39352" y1="88732" x2="39352" y2="88732"/>
                        <a14:foregroundMark x1="8102" y1="70188" x2="8102" y2="70188"/>
                        <a14:foregroundMark x1="15046" y1="92019" x2="15046" y2="92019"/>
                        <a14:foregroundMark x1="8565" y1="67136" x2="8565" y2="67136"/>
                        <a14:foregroundMark x1="6481" y1="67136" x2="6481" y2="67136"/>
                        <a14:foregroundMark x1="78472" y1="8451" x2="78472" y2="8451"/>
                        <a14:foregroundMark x1="76620" y1="7512" x2="76620" y2="75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6957" y="1632607"/>
            <a:ext cx="638755" cy="6298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044" y="1612388"/>
            <a:ext cx="581519" cy="581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6786" b="75000" l="25385" r="74231">
                        <a14:foregroundMark x1="26923" y1="34643" x2="26923" y2="34643"/>
                        <a14:foregroundMark x1="40385" y1="52857" x2="40385" y2="52857"/>
                        <a14:foregroundMark x1="38077" y1="40714" x2="38077" y2="40714"/>
                        <a14:foregroundMark x1="61154" y1="60357" x2="61154" y2="60357"/>
                        <a14:foregroundMark x1="71923" y1="27500" x2="71923" y2="27500"/>
                        <a14:foregroundMark x1="62308" y1="75000" x2="62308" y2="75000"/>
                        <a14:foregroundMark x1="61154" y1="45714" x2="61154" y2="45714"/>
                        <a14:foregroundMark x1="62692" y1="43214" x2="62692" y2="43214"/>
                        <a14:foregroundMark x1="41538" y1="62143" x2="41538" y2="62143"/>
                        <a14:backgroundMark x1="52692" y1="37857" x2="52692" y2="37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0001" r="19231" b="21428"/>
          <a:stretch/>
        </p:blipFill>
        <p:spPr>
          <a:xfrm>
            <a:off x="6013506" y="2494593"/>
            <a:ext cx="502206" cy="6026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7CFBB6-BF28-4258-844A-0ECD4508B59B}"/>
              </a:ext>
            </a:extLst>
          </p:cNvPr>
          <p:cNvSpPr txBox="1"/>
          <p:nvPr/>
        </p:nvSpPr>
        <p:spPr>
          <a:xfrm>
            <a:off x="6629400" y="2525162"/>
            <a:ext cx="2430807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DD8047">
                    <a:lumMod val="75000"/>
                  </a:srgbClr>
                </a:solidFill>
                <a:latin typeface="Arial" panose="020B0604020202020204"/>
              </a:rPr>
              <a:t>Health/Social Emergency Management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8A6FE4-482B-405B-84C2-B3E5F91E6EE3}"/>
              </a:ext>
            </a:extLst>
          </p:cNvPr>
          <p:cNvSpPr txBox="1"/>
          <p:nvPr/>
        </p:nvSpPr>
        <p:spPr>
          <a:xfrm>
            <a:off x="3896483" y="1503330"/>
            <a:ext cx="1645920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C18C64"/>
                </a:solidFill>
                <a:latin typeface="Arial" panose="020B0604020202020204"/>
              </a:rPr>
              <a:t>Climate Change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94B012-B11B-4BB2-90B8-8DAC50122797}"/>
              </a:ext>
            </a:extLst>
          </p:cNvPr>
          <p:cNvSpPr txBox="1"/>
          <p:nvPr/>
        </p:nvSpPr>
        <p:spPr>
          <a:xfrm>
            <a:off x="3899869" y="1815241"/>
            <a:ext cx="2070668" cy="106734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Canada’s emergency management system is being challenged by the evolving nature of emergencies due to climate change.</a:t>
            </a:r>
            <a:endParaRPr lang="en-US" sz="900" dirty="0">
              <a:solidFill>
                <a:schemeClr val="accent1">
                  <a:lumMod val="50000"/>
                </a:schemeClr>
              </a:solidFill>
              <a:latin typeface="Arial" panose="020B0604020202020204"/>
            </a:endParaRPr>
          </a:p>
          <a:p>
            <a:pPr defTabSz="914378">
              <a:defRPr/>
            </a:pPr>
            <a:b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/>
              </a:rPr>
            </a:b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/>
            </a:endParaRPr>
          </a:p>
          <a:p>
            <a:pPr defTabSz="914378">
              <a:defRPr/>
            </a:pPr>
            <a:endParaRPr lang="en-US" sz="900" noProof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42A271-E17A-4852-B28C-0F711F59881C}"/>
              </a:ext>
            </a:extLst>
          </p:cNvPr>
          <p:cNvSpPr txBox="1"/>
          <p:nvPr/>
        </p:nvSpPr>
        <p:spPr>
          <a:xfrm>
            <a:off x="6545099" y="1523893"/>
            <a:ext cx="236219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E49020"/>
                </a:solidFill>
                <a:latin typeface="Arial" panose="020B0604020202020204"/>
              </a:rPr>
              <a:t>First Nation Priorities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1E1ED0-C93D-47BD-8529-A9511738B31C}"/>
              </a:ext>
            </a:extLst>
          </p:cNvPr>
          <p:cNvSpPr txBox="1"/>
          <p:nvPr/>
        </p:nvSpPr>
        <p:spPr>
          <a:xfrm>
            <a:off x="6618514" y="1857856"/>
            <a:ext cx="1902797" cy="4662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First Nation leaders have expressed a desire to have more autonomy over emergency management services.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1E1ED0-C93D-47BD-8529-A9511738B31C}"/>
              </a:ext>
            </a:extLst>
          </p:cNvPr>
          <p:cNvSpPr txBox="1"/>
          <p:nvPr/>
        </p:nvSpPr>
        <p:spPr>
          <a:xfrm>
            <a:off x="371907" y="843053"/>
            <a:ext cx="8399953" cy="4801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14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Key drivers are working in tandem with the changing nature of emergencies in Canada that are driving the evolution of the program.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F86850-7BC8-471A-ABB3-7F3D6BA289C8}"/>
              </a:ext>
            </a:extLst>
          </p:cNvPr>
          <p:cNvSpPr txBox="1"/>
          <p:nvPr/>
        </p:nvSpPr>
        <p:spPr>
          <a:xfrm>
            <a:off x="3893097" y="4074232"/>
            <a:ext cx="2268831" cy="341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Public Safety’s Emergency Management transformation and other key priorities.</a:t>
            </a:r>
            <a:endParaRPr lang="en-US" sz="900" noProof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8A6FE4-482B-405B-84C2-B3E5F91E6EE3}"/>
              </a:ext>
            </a:extLst>
          </p:cNvPr>
          <p:cNvSpPr txBox="1"/>
          <p:nvPr/>
        </p:nvSpPr>
        <p:spPr>
          <a:xfrm>
            <a:off x="3893097" y="2629037"/>
            <a:ext cx="1645920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787DA3"/>
                </a:solidFill>
                <a:latin typeface="Arial" panose="020B0604020202020204"/>
              </a:rPr>
              <a:t>EMAP Eligibility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94B012-B11B-4BB2-90B8-8DAC50122797}"/>
              </a:ext>
            </a:extLst>
          </p:cNvPr>
          <p:cNvSpPr txBox="1"/>
          <p:nvPr/>
        </p:nvSpPr>
        <p:spPr>
          <a:xfrm>
            <a:off x="3896483" y="2940948"/>
            <a:ext cx="2070668" cy="4662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Expansion of EMAP eligible communities especially in the North to address existing gaps </a:t>
            </a:r>
            <a:endParaRPr lang="en-US" sz="900" dirty="0">
              <a:solidFill>
                <a:schemeClr val="accent1">
                  <a:lumMod val="50000"/>
                </a:schemeClr>
              </a:solidFill>
              <a:latin typeface="Arial" panose="020B060402020202020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42A271-E17A-4852-B28C-0F711F59881C}"/>
              </a:ext>
            </a:extLst>
          </p:cNvPr>
          <p:cNvSpPr txBox="1"/>
          <p:nvPr/>
        </p:nvSpPr>
        <p:spPr>
          <a:xfrm>
            <a:off x="958603" y="2630639"/>
            <a:ext cx="2502975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8F8293"/>
                </a:solidFill>
                <a:latin typeface="Arial" panose="020B0604020202020204"/>
              </a:rPr>
              <a:t>Service Transfer Mandate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1E1ED0-C93D-47BD-8529-A9511738B31C}"/>
              </a:ext>
            </a:extLst>
          </p:cNvPr>
          <p:cNvSpPr txBox="1"/>
          <p:nvPr/>
        </p:nvSpPr>
        <p:spPr>
          <a:xfrm>
            <a:off x="958603" y="2940948"/>
            <a:ext cx="2034830" cy="5909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Indigenous Services Canada is mandated to transfer the care and control of services to self-determining First Nation communities.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0060" y="2734916"/>
            <a:ext cx="471978" cy="4719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01273" y="3604511"/>
            <a:ext cx="431609" cy="431609"/>
          </a:xfrm>
          <a:prstGeom prst="rect">
            <a:avLst/>
          </a:prstGeom>
        </p:spPr>
      </p:pic>
      <p:pic>
        <p:nvPicPr>
          <p:cNvPr id="1026" name="Picture 2" descr="https://cdn-icons-png.flaticon.com/512/1450/1450932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703" y="2750489"/>
            <a:ext cx="459860" cy="45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C8A6FE4-482B-405B-84C2-B3E5F91E6EE3}"/>
              </a:ext>
            </a:extLst>
          </p:cNvPr>
          <p:cNvSpPr txBox="1"/>
          <p:nvPr/>
        </p:nvSpPr>
        <p:spPr>
          <a:xfrm>
            <a:off x="1060574" y="1503330"/>
            <a:ext cx="1981854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E29022"/>
                </a:solidFill>
                <a:latin typeface="Arial" panose="020B0604020202020204"/>
              </a:rPr>
              <a:t>Past and Present Wildfire Seasons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3A9BA2-35BF-4667-2CAF-843C6E59C98F}"/>
              </a:ext>
            </a:extLst>
          </p:cNvPr>
          <p:cNvSpPr txBox="1"/>
          <p:nvPr/>
        </p:nvSpPr>
        <p:spPr>
          <a:xfrm>
            <a:off x="3859970" y="3566401"/>
            <a:ext cx="1981854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defTabSz="914378">
              <a:defRPr/>
            </a:pPr>
            <a:r>
              <a:rPr lang="en-US" sz="1500" b="1" noProof="1">
                <a:solidFill>
                  <a:srgbClr val="5D7DB5"/>
                </a:solidFill>
                <a:latin typeface="Arial" panose="020B0604020202020204"/>
              </a:rPr>
              <a:t>Other Government Department Priorities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0B5E7-557D-EF21-6E3B-2450C5D8F9DF}"/>
              </a:ext>
            </a:extLst>
          </p:cNvPr>
          <p:cNvSpPr txBox="1"/>
          <p:nvPr/>
        </p:nvSpPr>
        <p:spPr>
          <a:xfrm>
            <a:off x="1060574" y="1976473"/>
            <a:ext cx="2070668" cy="5175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Succession and anticipated continuance of record-breaking wildfire seasons </a:t>
            </a:r>
          </a:p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 </a:t>
            </a:r>
            <a:endParaRPr lang="en-US" sz="900" dirty="0">
              <a:solidFill>
                <a:schemeClr val="accent1">
                  <a:lumMod val="50000"/>
                </a:schemeClr>
              </a:solidFill>
              <a:latin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D2A7DF-91EF-E493-B9D2-7EB33F3133E4}"/>
              </a:ext>
            </a:extLst>
          </p:cNvPr>
          <p:cNvSpPr txBox="1"/>
          <p:nvPr/>
        </p:nvSpPr>
        <p:spPr>
          <a:xfrm>
            <a:off x="6593961" y="3050780"/>
            <a:ext cx="2268831" cy="4662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defTabSz="914378">
              <a:defRPr/>
            </a:pPr>
            <a:r>
              <a:rPr lang="en-US" sz="900" noProof="1">
                <a:solidFill>
                  <a:schemeClr val="accent1">
                    <a:lumMod val="50000"/>
                  </a:schemeClr>
                </a:solidFill>
                <a:latin typeface="Arial" panose="020B0604020202020204"/>
              </a:rPr>
              <a:t>The addition of health and social emergency management to EMAP’s terms and conditions has evolved the programs scope.</a:t>
            </a:r>
            <a:endParaRPr lang="en-US" sz="900" noProof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/>
            </a:endParaRPr>
          </a:p>
        </p:txBody>
      </p:sp>
      <p:pic>
        <p:nvPicPr>
          <p:cNvPr id="7" name="Graphic 6" descr="Fire with solid fill">
            <a:extLst>
              <a:ext uri="{FF2B5EF4-FFF2-40B4-BE49-F238E27FC236}">
                <a16:creationId xmlns:a16="http://schemas.microsoft.com/office/drawing/2014/main" id="{D27375E0-A764-339D-269F-4CC0192060B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8016" y="1524637"/>
            <a:ext cx="733926" cy="73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7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6901-D0F1-7D44-B75F-D7BBE95D1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1" y="285750"/>
            <a:ext cx="7848600" cy="228600"/>
          </a:xfrm>
        </p:spPr>
        <p:txBody>
          <a:bodyPr/>
          <a:lstStyle/>
          <a:p>
            <a:r>
              <a:rPr lang="en-US" sz="2000" dirty="0">
                <a:solidFill>
                  <a:srgbClr val="355D7E"/>
                </a:solidFill>
              </a:rPr>
              <a:t>2024 Wildfire Season &amp;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31F9A-621E-A324-58C1-EA43867D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819150"/>
            <a:ext cx="4140199" cy="3648074"/>
          </a:xfrm>
          <a:solidFill>
            <a:schemeClr val="bg1"/>
          </a:solidFill>
        </p:spPr>
        <p:txBody>
          <a:bodyPr/>
          <a:lstStyle/>
          <a:p>
            <a:r>
              <a:rPr lang="en-US" sz="1400" dirty="0">
                <a:solidFill>
                  <a:srgbClr val="355D7E"/>
                </a:solidFill>
                <a:latin typeface="+mn-lt"/>
              </a:rPr>
              <a:t>Preliminary forecasts indicate that the upcoming wildfire season has the potential to be once again significant and challenging.</a:t>
            </a:r>
          </a:p>
          <a:p>
            <a:r>
              <a:rPr lang="en-US" sz="1400" dirty="0">
                <a:solidFill>
                  <a:srgbClr val="355D7E"/>
                </a:solidFill>
                <a:latin typeface="+mn-lt"/>
              </a:rPr>
              <a:t>Ensuring that First Nations are supported in their efforts remains our top priority. </a:t>
            </a: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EMAP has developed a First Nation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community highest risk list for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each region to ensure those with the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greatest need are supported.</a:t>
            </a:r>
          </a:p>
          <a:p>
            <a:pPr marL="0" indent="0">
              <a:spcAft>
                <a:spcPts val="0"/>
              </a:spcAft>
              <a:buNone/>
            </a:pPr>
            <a:endParaRPr lang="en-US" sz="1400" dirty="0">
              <a:solidFill>
                <a:srgbClr val="355D7E"/>
              </a:solidFill>
              <a:latin typeface="+mn-lt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ISC continues to collaborate with First Nations, First Nation organizations, and key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government stakeholders to ensure a solid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preparedness strategy, and that lessons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learned from past season are incorporated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355D7E"/>
                </a:solidFill>
                <a:latin typeface="+mn-lt"/>
              </a:rPr>
              <a:t>   into present efforts. </a:t>
            </a:r>
          </a:p>
          <a:p>
            <a:pPr>
              <a:spcAft>
                <a:spcPts val="0"/>
              </a:spcAft>
            </a:pPr>
            <a:endParaRPr lang="en-US" sz="1600" dirty="0">
              <a:solidFill>
                <a:srgbClr val="355D7E"/>
              </a:solidFill>
              <a:latin typeface="+mn-lt"/>
            </a:endParaRPr>
          </a:p>
          <a:p>
            <a:endParaRPr lang="en-US" sz="16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F5574-1A43-6101-B629-8967655DEBB7}"/>
              </a:ext>
            </a:extLst>
          </p:cNvPr>
          <p:cNvSpPr txBox="1"/>
          <p:nvPr/>
        </p:nvSpPr>
        <p:spPr>
          <a:xfrm>
            <a:off x="4876800" y="821799"/>
            <a:ext cx="3975099" cy="323018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0"/>
            <a:r>
              <a:rPr lang="en-US" sz="1400" b="1" dirty="0">
                <a:solidFill>
                  <a:srgbClr val="355D7E"/>
                </a:solidFill>
              </a:rPr>
              <a:t>Preparedness and Planning in the NWT</a:t>
            </a:r>
            <a:endParaRPr lang="en-US" sz="1600" b="1" dirty="0">
              <a:solidFill>
                <a:srgbClr val="355D7E"/>
              </a:solidFill>
              <a:effectLst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ffectLst/>
              </a:rPr>
              <a:t>With Indigenous and Northern partners driving the conversation, ISC, PSC and CIRNA will continue to support emergency management efforts and preparedness initiatives in the North:</a:t>
            </a:r>
            <a:br>
              <a:rPr lang="en-US" sz="1200" dirty="0">
                <a:solidFill>
                  <a:srgbClr val="355D7E"/>
                </a:solidFill>
                <a:effectLst/>
              </a:rPr>
            </a:br>
            <a:endParaRPr lang="en-US" sz="1200" dirty="0">
              <a:solidFill>
                <a:srgbClr val="355D7E"/>
              </a:solidFill>
              <a:effectLst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ffectLst/>
              </a:rPr>
              <a:t> Continued focus on building relationships with Indigenous partners based in Self-determination.</a:t>
            </a:r>
            <a:br>
              <a:rPr lang="en-US" sz="1200" dirty="0">
                <a:solidFill>
                  <a:srgbClr val="355D7E"/>
                </a:solidFill>
                <a:effectLst/>
              </a:rPr>
            </a:br>
            <a:endParaRPr lang="en-US" sz="1200" dirty="0">
              <a:solidFill>
                <a:srgbClr val="355D7E"/>
              </a:solidFill>
              <a:effectLst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ffectLst/>
              </a:rPr>
              <a:t>Continued support for community efforts in Prevention, Mitigation and Preparedness as a key element of Climate change leadership. </a:t>
            </a:r>
            <a:br>
              <a:rPr lang="en-US" sz="1200" dirty="0">
                <a:solidFill>
                  <a:srgbClr val="355D7E"/>
                </a:solidFill>
                <a:effectLst/>
              </a:rPr>
            </a:br>
            <a:endParaRPr lang="en-US" sz="1200" dirty="0">
              <a:solidFill>
                <a:srgbClr val="355D7E"/>
              </a:solidFill>
              <a:effectLst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ffectLst/>
              </a:rPr>
              <a:t>Working collaboratively with Indigenous, Territorial and Federal partners, develop a long-term strategy to address culturally appropriate emergency management service gaps in the North.</a:t>
            </a:r>
          </a:p>
        </p:txBody>
      </p:sp>
    </p:spTree>
    <p:extLst>
      <p:ext uri="{BB962C8B-B14F-4D97-AF65-F5344CB8AC3E}">
        <p14:creationId xmlns:p14="http://schemas.microsoft.com/office/powerpoint/2010/main" val="282981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6467-1F9F-354D-821D-50FBFAAD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3" y="292168"/>
            <a:ext cx="7848600" cy="228600"/>
          </a:xfrm>
        </p:spPr>
        <p:txBody>
          <a:bodyPr/>
          <a:lstStyle/>
          <a:p>
            <a:r>
              <a:rPr lang="en-US" sz="2000" dirty="0">
                <a:solidFill>
                  <a:srgbClr val="355D7E"/>
                </a:solidFill>
              </a:rPr>
              <a:t>Emergency Management Transformation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204021D-1724-A974-6BF1-22457743F63E}"/>
              </a:ext>
            </a:extLst>
          </p:cNvPr>
          <p:cNvSpPr txBox="1"/>
          <p:nvPr/>
        </p:nvSpPr>
        <p:spPr>
          <a:xfrm>
            <a:off x="2913319" y="1459337"/>
            <a:ext cx="3317361" cy="357498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>
              <a:solidFill>
                <a:srgbClr val="FFFFFF"/>
              </a:solidFill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Multilateral Agreements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Replace current bilateral agreements with multilateral agreements and build long-term capacity in EM.</a:t>
            </a:r>
          </a:p>
          <a:p>
            <a:r>
              <a:rPr lang="en-US" sz="1400" b="1" dirty="0">
                <a:solidFill>
                  <a:srgbClr val="002060"/>
                </a:solidFill>
                <a:latin typeface="+mj-lt"/>
              </a:rPr>
              <a:t>EM Transformation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 adjustments that are within current funding and authorities.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2060"/>
                </a:solidFill>
                <a:latin typeface="+mj-lt"/>
              </a:rPr>
              <a:t>Internal Evaluation</a:t>
            </a:r>
          </a:p>
          <a:p>
            <a:r>
              <a:rPr lang="en-US" sz="1200" i="1" dirty="0">
                <a:solidFill>
                  <a:schemeClr val="bg1"/>
                </a:solidFill>
                <a:latin typeface="+mj-lt"/>
              </a:rPr>
              <a:t>Indigenous Services Canada is in the process of conducting an internal evaluation </a:t>
            </a:r>
            <a:r>
              <a:rPr lang="en-US" sz="1200" i="1" dirty="0">
                <a:solidFill>
                  <a:srgbClr val="FFFFFF"/>
                </a:solidFill>
                <a:latin typeface="+mj-lt"/>
              </a:rPr>
              <a:t>of </a:t>
            </a:r>
            <a:r>
              <a:rPr lang="en-US" sz="1200" i="1" dirty="0">
                <a:solidFill>
                  <a:srgbClr val="FFFFFF"/>
                </a:solidFill>
              </a:rPr>
              <a:t>both EMAP and Indigenous Community Support Fund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 to inform the future of Indigenous Services Canada programs and policies.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07F4D0F-7480-9713-B4D9-576DBEB88910}"/>
              </a:ext>
            </a:extLst>
          </p:cNvPr>
          <p:cNvSpPr txBox="1"/>
          <p:nvPr/>
        </p:nvSpPr>
        <p:spPr>
          <a:xfrm>
            <a:off x="6324600" y="1500482"/>
            <a:ext cx="2534093" cy="26919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i="1" dirty="0">
              <a:solidFill>
                <a:srgbClr val="FFFFFF"/>
              </a:solidFill>
              <a:latin typeface="+mj-lt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+mj-lt"/>
              </a:rPr>
              <a:t>Deeper EM Transformation</a:t>
            </a:r>
          </a:p>
          <a:p>
            <a:r>
              <a:rPr lang="en-US" sz="1200" i="1" dirty="0">
                <a:solidFill>
                  <a:srgbClr val="FFFFFF"/>
                </a:solidFill>
                <a:latin typeface="Arial" panose="020B0604020202020204"/>
              </a:rPr>
              <a:t>Consider deeper transformative changes to Indigenous Services Canada’s EM approach based on engagement with First Nations partners and analysis of EMAP’s strengths and gaps.</a:t>
            </a:r>
          </a:p>
          <a:p>
            <a:endParaRPr lang="en-US" sz="1200" i="1" dirty="0">
              <a:solidFill>
                <a:srgbClr val="FFFFFF"/>
              </a:solidFill>
              <a:latin typeface="+mj-lt"/>
            </a:endParaRPr>
          </a:p>
          <a:p>
            <a:endParaRPr lang="en-US" sz="1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B6D89DA-029E-39C2-B425-2541631C1F3D}"/>
              </a:ext>
            </a:extLst>
          </p:cNvPr>
          <p:cNvSpPr/>
          <p:nvPr/>
        </p:nvSpPr>
        <p:spPr bwMode="auto">
          <a:xfrm>
            <a:off x="2954930" y="1424534"/>
            <a:ext cx="1327219" cy="300620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190500" marR="0" indent="-19050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j-lt"/>
              </a:rPr>
              <a:t>Medium-term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67B0114-75E4-0949-A84B-2062CF861226}"/>
              </a:ext>
            </a:extLst>
          </p:cNvPr>
          <p:cNvSpPr/>
          <p:nvPr/>
        </p:nvSpPr>
        <p:spPr bwMode="auto">
          <a:xfrm>
            <a:off x="6206027" y="1467853"/>
            <a:ext cx="1327219" cy="300620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190500" marR="0" indent="-19050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+mj-lt"/>
              </a:rPr>
              <a:t>Long-term</a:t>
            </a:r>
            <a:r>
              <a:rPr lang="en-US" sz="1400" b="1" dirty="0">
                <a:solidFill>
                  <a:srgbClr val="000000"/>
                </a:solidFill>
                <a:latin typeface="+mj-lt"/>
              </a:rPr>
              <a:t> 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76187-BCD2-458C-FDB0-4AA2BB2BB4F3}"/>
              </a:ext>
            </a:extLst>
          </p:cNvPr>
          <p:cNvSpPr txBox="1"/>
          <p:nvPr/>
        </p:nvSpPr>
        <p:spPr>
          <a:xfrm>
            <a:off x="315510" y="770398"/>
            <a:ext cx="8543183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355D7E"/>
                </a:solidFill>
                <a:latin typeface="+mj-lt"/>
              </a:rPr>
              <a:t>To respond to growing pressures, EMAP must further evolve. EMAP continues to seek innovative methods to transform the program in ways that benefit First Nations directly.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E24F8D-9F7D-9B72-E950-1371F5D62206}"/>
              </a:ext>
            </a:extLst>
          </p:cNvPr>
          <p:cNvSpPr txBox="1"/>
          <p:nvPr/>
        </p:nvSpPr>
        <p:spPr>
          <a:xfrm>
            <a:off x="252410" y="1406464"/>
            <a:ext cx="2534093" cy="255252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>
              <a:solidFill>
                <a:srgbClr val="FFFFFF"/>
              </a:solidFill>
              <a:latin typeface="+mj-lt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+mj-lt"/>
              </a:rPr>
              <a:t>Management Response Action Plan</a:t>
            </a:r>
          </a:p>
          <a:p>
            <a:r>
              <a:rPr lang="en-US" sz="1200" i="1" dirty="0"/>
              <a:t>The Office of the Auditor General (OAG) issued seven recommendations. </a:t>
            </a:r>
          </a:p>
          <a:p>
            <a:r>
              <a:rPr lang="en-US" sz="1200" i="1" dirty="0"/>
              <a:t>ISC has fully embraced these and begun implementing a comprehensive Management Response Action Plan.</a:t>
            </a:r>
          </a:p>
          <a:p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E9540FE-44C4-B154-EE02-E7B151C405EA}"/>
              </a:ext>
            </a:extLst>
          </p:cNvPr>
          <p:cNvSpPr/>
          <p:nvPr/>
        </p:nvSpPr>
        <p:spPr bwMode="auto">
          <a:xfrm>
            <a:off x="58486" y="1424534"/>
            <a:ext cx="1327219" cy="300620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190500" marR="0" indent="-19050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lang="en-US" sz="1400" b="1" dirty="0">
                <a:solidFill>
                  <a:srgbClr val="002060"/>
                </a:solidFill>
                <a:latin typeface="+mj-lt"/>
              </a:rPr>
              <a:t>Short-term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664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C61E73-54EF-52F7-1C7D-B3F98124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574" y="273570"/>
            <a:ext cx="7848600" cy="2286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OAG &amp; Management Response Action Plan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E8CB9A-59C4-7A23-59C0-86F231EA35C8}"/>
              </a:ext>
            </a:extLst>
          </p:cNvPr>
          <p:cNvSpPr txBox="1">
            <a:spLocks/>
          </p:cNvSpPr>
          <p:nvPr/>
        </p:nvSpPr>
        <p:spPr bwMode="auto">
          <a:xfrm>
            <a:off x="178356" y="747713"/>
            <a:ext cx="8615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ct val="37000"/>
              </a:spcAft>
              <a:buChar char="•"/>
              <a:tabLst>
                <a:tab pos="57150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82588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600">
                <a:solidFill>
                  <a:srgbClr val="000000"/>
                </a:solidFill>
                <a:latin typeface="+mn-lt"/>
              </a:defRPr>
            </a:lvl2pPr>
            <a:lvl3pPr marL="574675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400">
                <a:solidFill>
                  <a:srgbClr val="000000"/>
                </a:solidFill>
                <a:latin typeface="+mn-lt"/>
              </a:defRPr>
            </a:lvl3pPr>
            <a:lvl4pPr marL="771525" indent="-195263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200">
                <a:solidFill>
                  <a:srgbClr val="000000"/>
                </a:solidFill>
                <a:latin typeface="+mn-lt"/>
              </a:defRPr>
            </a:lvl4pPr>
            <a:lvl5pPr marL="960438" indent="-187325" algn="l" rt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14176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18748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23320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27892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90496" indent="-190496">
              <a:lnSpc>
                <a:spcPct val="100000"/>
              </a:lnSpc>
              <a:tabLst>
                <a:tab pos="5714858" algn="l"/>
              </a:tabLst>
              <a:defRPr/>
            </a:pP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</a:rPr>
              <a:t>In response to the Office of the Auditor General report, Indigenous Services Canada has created a Management Response Action Plan, which lays out the department’s intended approach to address each recommendation: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A895B4-F159-6513-DADF-AC7BE0BAE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57256"/>
              </p:ext>
            </p:extLst>
          </p:nvPr>
        </p:nvGraphicFramePr>
        <p:xfrm>
          <a:off x="426244" y="1579960"/>
          <a:ext cx="8791575" cy="3207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75E12A3-71E4-E6D6-414D-3500AA7A2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637" y="3968948"/>
            <a:ext cx="4905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9A6513-7FF8-F4EC-8FDD-86C9A047608A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4313" y="1842446"/>
            <a:ext cx="510778" cy="5107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89CDCB-7D0D-40F7-D463-80FDDE1DA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75" y="2952344"/>
            <a:ext cx="463556" cy="46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1E026963-3D12-6BD5-331E-814D6BBE5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466" y="3961756"/>
            <a:ext cx="490538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>
            <a:extLst>
              <a:ext uri="{FF2B5EF4-FFF2-40B4-BE49-F238E27FC236}">
                <a16:creationId xmlns:a16="http://schemas.microsoft.com/office/drawing/2014/main" id="{DB090DB9-5E43-1FC2-0AD6-5A33875F5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221" y="1679925"/>
            <a:ext cx="578644" cy="57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>
            <a:extLst>
              <a:ext uri="{FF2B5EF4-FFF2-40B4-BE49-F238E27FC236}">
                <a16:creationId xmlns:a16="http://schemas.microsoft.com/office/drawing/2014/main" id="{2CEC2E18-7C95-11A5-4A3A-3A32845DE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948" y="1752505"/>
            <a:ext cx="510778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>
            <a:extLst>
              <a:ext uri="{FF2B5EF4-FFF2-40B4-BE49-F238E27FC236}">
                <a16:creationId xmlns:a16="http://schemas.microsoft.com/office/drawing/2014/main" id="{1F4919F7-325D-A518-7C20-EA6A2073E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174" y="3059312"/>
            <a:ext cx="461510" cy="46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2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E0651E3-29FD-2D32-5C58-6AD4C67DD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684" y="141074"/>
            <a:ext cx="7848600" cy="228600"/>
          </a:xfrm>
        </p:spPr>
        <p:txBody>
          <a:bodyPr/>
          <a:lstStyle/>
          <a:p>
            <a:r>
              <a:rPr lang="en-US" altLang="en-US" sz="2100" dirty="0">
                <a:solidFill>
                  <a:srgbClr val="355D7E"/>
                </a:solidFill>
              </a:rPr>
              <a:t>First Nations Steering Committee- First Nations Engagement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443D7E-AD21-D878-6C2C-8272CABB13E7}"/>
              </a:ext>
            </a:extLst>
          </p:cNvPr>
          <p:cNvSpPr/>
          <p:nvPr/>
        </p:nvSpPr>
        <p:spPr>
          <a:xfrm>
            <a:off x="5147449" y="786945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C86263-B9A6-38C7-3124-BDD617060AB6}"/>
              </a:ext>
            </a:extLst>
          </p:cNvPr>
          <p:cNvSpPr/>
          <p:nvPr/>
        </p:nvSpPr>
        <p:spPr>
          <a:xfrm>
            <a:off x="4279195" y="2360037"/>
            <a:ext cx="1283442" cy="92791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Graphic 15" descr="Fire with solid fill">
            <a:extLst>
              <a:ext uri="{FF2B5EF4-FFF2-40B4-BE49-F238E27FC236}">
                <a16:creationId xmlns:a16="http://schemas.microsoft.com/office/drawing/2014/main" id="{918805C3-DF2C-D172-E4F1-C64B5F707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5479" y="833371"/>
            <a:ext cx="550445" cy="55044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54F783DC-AA30-14E3-62FC-711FFC99F00D}"/>
              </a:ext>
            </a:extLst>
          </p:cNvPr>
          <p:cNvSpPr/>
          <p:nvPr/>
        </p:nvSpPr>
        <p:spPr>
          <a:xfrm>
            <a:off x="5878420" y="1022391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028BAA-6EA7-CC25-F444-5CF1BEE9A353}"/>
              </a:ext>
            </a:extLst>
          </p:cNvPr>
          <p:cNvSpPr/>
          <p:nvPr/>
        </p:nvSpPr>
        <p:spPr>
          <a:xfrm>
            <a:off x="6428864" y="1685442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04AF6EF-A591-5512-E10F-752BB6694CFA}"/>
              </a:ext>
            </a:extLst>
          </p:cNvPr>
          <p:cNvSpPr/>
          <p:nvPr/>
        </p:nvSpPr>
        <p:spPr>
          <a:xfrm>
            <a:off x="6428864" y="2545216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8B1C9E5-449B-D91D-DB9A-62367FBA0011}"/>
              </a:ext>
            </a:extLst>
          </p:cNvPr>
          <p:cNvSpPr/>
          <p:nvPr/>
        </p:nvSpPr>
        <p:spPr>
          <a:xfrm>
            <a:off x="5879851" y="3180442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5449E9-158D-EDA5-0A53-2AF92A038149}"/>
              </a:ext>
            </a:extLst>
          </p:cNvPr>
          <p:cNvSpPr/>
          <p:nvPr/>
        </p:nvSpPr>
        <p:spPr>
          <a:xfrm>
            <a:off x="5147448" y="3406052"/>
            <a:ext cx="648293" cy="641774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2" name="Graphic 21" descr="Heartbeat with solid fill">
            <a:extLst>
              <a:ext uri="{FF2B5EF4-FFF2-40B4-BE49-F238E27FC236}">
                <a16:creationId xmlns:a16="http://schemas.microsoft.com/office/drawing/2014/main" id="{0A06537C-E755-BF25-5AB3-3177E41FB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6450" y="1079650"/>
            <a:ext cx="550445" cy="550445"/>
          </a:xfrm>
          <a:prstGeom prst="rect">
            <a:avLst/>
          </a:prstGeom>
        </p:spPr>
      </p:pic>
      <p:pic>
        <p:nvPicPr>
          <p:cNvPr id="23" name="Graphic 22" descr="Police male with solid fill">
            <a:extLst>
              <a:ext uri="{FF2B5EF4-FFF2-40B4-BE49-F238E27FC236}">
                <a16:creationId xmlns:a16="http://schemas.microsoft.com/office/drawing/2014/main" id="{679C1FB2-6E59-26FD-8EF1-55C3470F6A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96894" y="1733290"/>
            <a:ext cx="550445" cy="550445"/>
          </a:xfrm>
          <a:prstGeom prst="rect">
            <a:avLst/>
          </a:prstGeom>
        </p:spPr>
      </p:pic>
      <p:pic>
        <p:nvPicPr>
          <p:cNvPr id="24" name="Graphic 23" descr="Home with solid fill">
            <a:extLst>
              <a:ext uri="{FF2B5EF4-FFF2-40B4-BE49-F238E27FC236}">
                <a16:creationId xmlns:a16="http://schemas.microsoft.com/office/drawing/2014/main" id="{49974428-0191-D069-BBDE-54F7621A90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77787" y="2548873"/>
            <a:ext cx="550445" cy="550445"/>
          </a:xfrm>
          <a:prstGeom prst="rect">
            <a:avLst/>
          </a:prstGeom>
        </p:spPr>
      </p:pic>
      <p:pic>
        <p:nvPicPr>
          <p:cNvPr id="25" name="Graphic 24" descr="Group of people with solid fill">
            <a:extLst>
              <a:ext uri="{FF2B5EF4-FFF2-40B4-BE49-F238E27FC236}">
                <a16:creationId xmlns:a16="http://schemas.microsoft.com/office/drawing/2014/main" id="{CEBF9041-28F3-9640-760C-3BCEFE7EDB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38566" y="3208791"/>
            <a:ext cx="521930" cy="521930"/>
          </a:xfrm>
          <a:prstGeom prst="rect">
            <a:avLst/>
          </a:prstGeom>
        </p:spPr>
      </p:pic>
      <p:pic>
        <p:nvPicPr>
          <p:cNvPr id="26" name="Graphic 25" descr="Surgical mask with solid fill">
            <a:extLst>
              <a:ext uri="{FF2B5EF4-FFF2-40B4-BE49-F238E27FC236}">
                <a16:creationId xmlns:a16="http://schemas.microsoft.com/office/drawing/2014/main" id="{C3232628-376A-9564-88AB-0CD6A254A2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10357" y="3497381"/>
            <a:ext cx="550445" cy="550445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67A1B115-98A6-4740-A7BE-E778CA65CB5A}"/>
              </a:ext>
            </a:extLst>
          </p:cNvPr>
          <p:cNvSpPr/>
          <p:nvPr/>
        </p:nvSpPr>
        <p:spPr>
          <a:xfrm>
            <a:off x="4653372" y="1546828"/>
            <a:ext cx="1732453" cy="1707836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F7BBEE-A796-916B-7A6D-1F7EA78B0FEF}"/>
              </a:ext>
            </a:extLst>
          </p:cNvPr>
          <p:cNvSpPr txBox="1"/>
          <p:nvPr/>
        </p:nvSpPr>
        <p:spPr>
          <a:xfrm>
            <a:off x="5702346" y="696546"/>
            <a:ext cx="2835701" cy="57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Structural and Wildland Firefighting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ED5527-8FED-E7A2-B378-52BBA0A33F7B}"/>
              </a:ext>
            </a:extLst>
          </p:cNvPr>
          <p:cNvSpPr txBox="1"/>
          <p:nvPr/>
        </p:nvSpPr>
        <p:spPr>
          <a:xfrm>
            <a:off x="7120197" y="1681855"/>
            <a:ext cx="2076235" cy="90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Canadian Armed Forces &amp; Royal Canadian Mounted Police</a:t>
            </a: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FA43E8-96B9-F01F-785F-1DF782E44B5B}"/>
              </a:ext>
            </a:extLst>
          </p:cNvPr>
          <p:cNvSpPr txBox="1"/>
          <p:nvPr/>
        </p:nvSpPr>
        <p:spPr>
          <a:xfrm>
            <a:off x="6512425" y="3401139"/>
            <a:ext cx="3473447" cy="57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Human Resources</a:t>
            </a: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C01043-A4D2-EFFC-28DF-1821078FF48C}"/>
              </a:ext>
            </a:extLst>
          </p:cNvPr>
          <p:cNvSpPr txBox="1"/>
          <p:nvPr/>
        </p:nvSpPr>
        <p:spPr>
          <a:xfrm>
            <a:off x="5722984" y="3905911"/>
            <a:ext cx="3473447" cy="57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Pandemic Response</a:t>
            </a:r>
          </a:p>
          <a:p>
            <a:endParaRPr lang="en-US" dirty="0"/>
          </a:p>
        </p:txBody>
      </p:sp>
      <p:sp>
        <p:nvSpPr>
          <p:cNvPr id="16384" name="TextBox 16383">
            <a:extLst>
              <a:ext uri="{FF2B5EF4-FFF2-40B4-BE49-F238E27FC236}">
                <a16:creationId xmlns:a16="http://schemas.microsoft.com/office/drawing/2014/main" id="{DE2751F2-5880-1179-87D4-A742A4011A76}"/>
              </a:ext>
            </a:extLst>
          </p:cNvPr>
          <p:cNvSpPr txBox="1"/>
          <p:nvPr/>
        </p:nvSpPr>
        <p:spPr>
          <a:xfrm>
            <a:off x="6549308" y="1151819"/>
            <a:ext cx="3473447" cy="57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Health Emergency Services</a:t>
            </a:r>
          </a:p>
          <a:p>
            <a:endParaRPr lang="en-US" dirty="0"/>
          </a:p>
        </p:txBody>
      </p:sp>
      <p:sp>
        <p:nvSpPr>
          <p:cNvPr id="16385" name="TextBox 16384">
            <a:extLst>
              <a:ext uri="{FF2B5EF4-FFF2-40B4-BE49-F238E27FC236}">
                <a16:creationId xmlns:a16="http://schemas.microsoft.com/office/drawing/2014/main" id="{33D9DF1F-C37A-CF4D-72AB-179BE934D526}"/>
              </a:ext>
            </a:extLst>
          </p:cNvPr>
          <p:cNvSpPr txBox="1"/>
          <p:nvPr/>
        </p:nvSpPr>
        <p:spPr>
          <a:xfrm>
            <a:off x="4853294" y="2126696"/>
            <a:ext cx="1432042" cy="809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Members have experience in:</a:t>
            </a:r>
          </a:p>
          <a:p>
            <a:endParaRPr lang="en-US" dirty="0"/>
          </a:p>
        </p:txBody>
      </p:sp>
      <p:sp>
        <p:nvSpPr>
          <p:cNvPr id="16387" name="TextBox 16386">
            <a:extLst>
              <a:ext uri="{FF2B5EF4-FFF2-40B4-BE49-F238E27FC236}">
                <a16:creationId xmlns:a16="http://schemas.microsoft.com/office/drawing/2014/main" id="{1E776E3A-35AD-B877-1844-40CC1715BA2E}"/>
              </a:ext>
            </a:extLst>
          </p:cNvPr>
          <p:cNvSpPr txBox="1"/>
          <p:nvPr/>
        </p:nvSpPr>
        <p:spPr>
          <a:xfrm>
            <a:off x="7047339" y="2740100"/>
            <a:ext cx="831797" cy="576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55D7E"/>
                </a:solidFill>
                <a:latin typeface="+mn-lt"/>
                <a:ea typeface="Times New Roman" panose="02020603050405020304" pitchFamily="18" charset="0"/>
              </a:rPr>
              <a:t>Housing</a:t>
            </a:r>
          </a:p>
          <a:p>
            <a:endParaRPr lang="en-US" dirty="0"/>
          </a:p>
        </p:txBody>
      </p:sp>
      <p:sp>
        <p:nvSpPr>
          <p:cNvPr id="16389" name="Text Placeholder 2">
            <a:extLst>
              <a:ext uri="{FF2B5EF4-FFF2-40B4-BE49-F238E27FC236}">
                <a16:creationId xmlns:a16="http://schemas.microsoft.com/office/drawing/2014/main" id="{CEB1E24D-5296-15E3-9DA2-D109BC393D5C}"/>
              </a:ext>
            </a:extLst>
          </p:cNvPr>
          <p:cNvSpPr txBox="1">
            <a:spLocks/>
          </p:cNvSpPr>
          <p:nvPr/>
        </p:nvSpPr>
        <p:spPr bwMode="auto">
          <a:xfrm>
            <a:off x="206684" y="514590"/>
            <a:ext cx="4379040" cy="3462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3994" indent="-253994" algn="l" rtl="0" eaLnBrk="1" fontAlgn="base" hangingPunct="1">
              <a:spcBef>
                <a:spcPct val="0"/>
              </a:spcBef>
              <a:spcAft>
                <a:spcPct val="37000"/>
              </a:spcAft>
              <a:buChar char="•"/>
              <a:tabLst>
                <a:tab pos="7619810" algn="l"/>
              </a:tabLst>
              <a:defRPr sz="3733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10105" indent="-253994" algn="l" rtl="0" eaLnBrk="1" fontAlgn="base" hangingPunct="1">
              <a:spcBef>
                <a:spcPct val="0"/>
              </a:spcBef>
              <a:spcAft>
                <a:spcPct val="35000"/>
              </a:spcAft>
              <a:buChar char="–"/>
              <a:tabLst>
                <a:tab pos="7619810" algn="l"/>
              </a:tabLst>
              <a:defRPr sz="3200">
                <a:solidFill>
                  <a:srgbClr val="000000"/>
                </a:solidFill>
                <a:latin typeface="+mn-lt"/>
              </a:defRPr>
            </a:lvl2pPr>
            <a:lvl3pPr marL="766214" indent="-253994" algn="l" rtl="0" eaLnBrk="1" fontAlgn="base" hangingPunct="1">
              <a:spcBef>
                <a:spcPct val="0"/>
              </a:spcBef>
              <a:spcAft>
                <a:spcPct val="35000"/>
              </a:spcAft>
              <a:buChar char="–"/>
              <a:tabLst>
                <a:tab pos="7619810" algn="l"/>
              </a:tabLst>
              <a:defRPr sz="2667">
                <a:solidFill>
                  <a:srgbClr val="000000"/>
                </a:solidFill>
                <a:latin typeface="+mn-lt"/>
              </a:defRPr>
            </a:lvl3pPr>
            <a:lvl4pPr marL="1028674" indent="-260344" algn="l" rtl="0" eaLnBrk="1" fontAlgn="base" hangingPunct="1">
              <a:spcBef>
                <a:spcPct val="0"/>
              </a:spcBef>
              <a:spcAft>
                <a:spcPct val="35000"/>
              </a:spcAft>
              <a:buChar char="–"/>
              <a:tabLst>
                <a:tab pos="7619810" algn="l"/>
              </a:tabLst>
              <a:defRPr sz="2400">
                <a:solidFill>
                  <a:srgbClr val="000000"/>
                </a:solidFill>
                <a:latin typeface="+mn-lt"/>
              </a:defRPr>
            </a:lvl4pPr>
            <a:lvl5pPr marL="1280552" indent="-249760" algn="l" rtl="0" eaLnBrk="1" fontAlgn="base" hangingPunct="1">
              <a:lnSpc>
                <a:spcPts val="2133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761981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1890137" indent="-249760" algn="l" rtl="0" eaLnBrk="1" fontAlgn="base" hangingPunct="1">
              <a:lnSpc>
                <a:spcPts val="2133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761981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499722" indent="-249760" algn="l" rtl="0" eaLnBrk="1" fontAlgn="base" hangingPunct="1">
              <a:lnSpc>
                <a:spcPts val="2133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761981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109306" indent="-249760" algn="l" rtl="0" eaLnBrk="1" fontAlgn="base" hangingPunct="1">
              <a:lnSpc>
                <a:spcPts val="2133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761981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718891" indent="-249760" algn="l" rtl="0" eaLnBrk="1" fontAlgn="base" hangingPunct="1">
              <a:lnSpc>
                <a:spcPts val="2133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7619810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55D7E"/>
              </a:solidFill>
              <a:ea typeface="Times New Roman" panose="02020603050405020304" pitchFamily="18" charset="0"/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</a:rPr>
              <a:t>Co-chaired with the Assembly of First Nations.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</a:rPr>
              <a:t>Intended to inform, oversee, and provide guidance on Indigenous Services Canada’s actions to respond to the Auditor General’s report and recommendations.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</a:rPr>
              <a:t>Committee Members are predominantly current Emergency Management Coordinators (or similar) in First Nation Communities and Tribal Councils.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</a:rPr>
              <a:t>At least one representative from each of the 9 Indigenous Services Canada 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Made up of First Nations representatives across Canada with emergency management experience identified by the Assembly of First Nations and Indigenous Services Canada staff.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Committee is supported by advisors from ISC-Regional Offices, ISC-Community Infrastructure Branch, and Public Safety.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55D7E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Meetings occur bi-weekly and started October 12.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endParaRPr lang="en-US" sz="675" dirty="0"/>
          </a:p>
          <a:p>
            <a:pPr lvl="0" algn="l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6009-C96D-2268-FF41-F9E339FC2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34" y="72974"/>
            <a:ext cx="7848600" cy="228600"/>
          </a:xfrm>
        </p:spPr>
        <p:txBody>
          <a:bodyPr/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Auditor General Report: Indigenous Services Canada Response Updates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C5989A-8B5D-CB21-557C-D4245B810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99925"/>
              </p:ext>
            </p:extLst>
          </p:nvPr>
        </p:nvGraphicFramePr>
        <p:xfrm>
          <a:off x="276553" y="1353337"/>
          <a:ext cx="8334047" cy="2996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3448">
                  <a:extLst>
                    <a:ext uri="{9D8B030D-6E8A-4147-A177-3AD203B41FA5}">
                      <a16:colId xmlns:a16="http://schemas.microsoft.com/office/drawing/2014/main" val="3273047076"/>
                    </a:ext>
                  </a:extLst>
                </a:gridCol>
                <a:gridCol w="5061399">
                  <a:extLst>
                    <a:ext uri="{9D8B030D-6E8A-4147-A177-3AD203B41FA5}">
                      <a16:colId xmlns:a16="http://schemas.microsoft.com/office/drawing/2014/main" val="365957787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55889547"/>
                    </a:ext>
                  </a:extLst>
                </a:gridCol>
              </a:tblGrid>
              <a:tr h="3553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Recommendation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Key Milestones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Due Date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3431821"/>
                  </a:ext>
                </a:extLst>
              </a:tr>
              <a:tr h="70840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Risk-Based Approach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Existing risk-based formula reviewed and developed responses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AG Steering Committee engaged on numerous occasions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Reponses being finalized for April 1 implementation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rgbClr val="355D7E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9708541"/>
                  </a:ext>
                </a:extLst>
              </a:tr>
              <a:tr h="62178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Unfunded Structural Mitigation Projects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Number of unfunded structural mitigation projects reduced to 51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working towards funding all projects.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Engaged First Nations to determine priority projects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73367122"/>
                  </a:ext>
                </a:extLst>
              </a:tr>
              <a:tr h="548243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Service Agreements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Developed regional plans or timelines to advance conversations with FNs and PTs</a:t>
                      </a:r>
                    </a:p>
                    <a:p>
                      <a:endParaRPr lang="en-US" sz="1100" dirty="0">
                        <a:solidFill>
                          <a:srgbClr val="355D7E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9890362"/>
                  </a:ext>
                </a:extLst>
              </a:tr>
              <a:tr h="709061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355D7E"/>
                          </a:solidFill>
                        </a:rPr>
                        <a:t>Emergency Management Coordinators (EMC)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Identified high risk communities using forthcoming risk-based approach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Engaged the Steering Committee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355D7E"/>
                          </a:solidFill>
                        </a:rPr>
                        <a:t>April 2024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80672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B337AB-1D5B-A08A-08C4-D05B78E7358E}"/>
              </a:ext>
            </a:extLst>
          </p:cNvPr>
          <p:cNvSpPr txBox="1"/>
          <p:nvPr/>
        </p:nvSpPr>
        <p:spPr>
          <a:xfrm>
            <a:off x="324506" y="694054"/>
            <a:ext cx="8494987" cy="659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tabLst>
                <a:tab pos="5714858" algn="l"/>
              </a:tabLst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Indigenous Services Canada accepted the AG’s findings and agreed with the seven recommendations laid out in the report.</a:t>
            </a:r>
          </a:p>
          <a:p>
            <a:pPr marL="214313" indent="-214313">
              <a:buFont typeface="Arial" panose="020B0604020202020204" pitchFamily="34" charset="0"/>
              <a:buChar char="•"/>
              <a:tabLst>
                <a:tab pos="5714858" algn="l"/>
              </a:tabLst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Updates on the status of Indigenous Services Canada’s response are as follows: </a:t>
            </a:r>
          </a:p>
        </p:txBody>
      </p:sp>
    </p:spTree>
    <p:extLst>
      <p:ext uri="{BB962C8B-B14F-4D97-AF65-F5344CB8AC3E}">
        <p14:creationId xmlns:p14="http://schemas.microsoft.com/office/powerpoint/2010/main" val="265169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6463533352f046df1a2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_whi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932F760-2627-40E1-B41C-2CF56DDD3BD1}" vid="{FF39FF32-4B4B-4C01-9DF2-55DD6FB09C6B}"/>
    </a:ext>
  </a:extLst>
</a:theme>
</file>

<file path=ppt/theme/theme4.xml><?xml version="1.0" encoding="utf-8"?>
<a:theme xmlns:a="http://schemas.openxmlformats.org/drawingml/2006/main" name="1_Standard_whi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4F5DB9F0EFB438838633D3D3C15B8" ma:contentTypeVersion="16" ma:contentTypeDescription="Create a new document." ma:contentTypeScope="" ma:versionID="1b15e146dd7714f2d5dcf18563929c34">
  <xsd:schema xmlns:xsd="http://www.w3.org/2001/XMLSchema" xmlns:xs="http://www.w3.org/2001/XMLSchema" xmlns:p="http://schemas.microsoft.com/office/2006/metadata/properties" xmlns:ns2="40cc7fa8-84e5-448e-ae7a-47e8d4996491" xmlns:ns3="b559b0e0-9212-46a0-b3de-39b777f81522" targetNamespace="http://schemas.microsoft.com/office/2006/metadata/properties" ma:root="true" ma:fieldsID="27e97a9b6377789299bdb8fc26e42c2e" ns2:_="" ns3:_="">
    <xsd:import namespace="40cc7fa8-84e5-448e-ae7a-47e8d4996491"/>
    <xsd:import namespace="b559b0e0-9212-46a0-b3de-39b777f81522"/>
    <xsd:element name="properties">
      <xsd:complexType>
        <xsd:sequence>
          <xsd:element name="documentManagement">
            <xsd:complexType>
              <xsd:all>
                <xsd:element ref="ns2:Polaris_x0023_" minOccurs="0"/>
                <xsd:element ref="ns2:Opportunity_x0023_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c7fa8-84e5-448e-ae7a-47e8d4996491" elementFormDefault="qualified">
    <xsd:import namespace="http://schemas.microsoft.com/office/2006/documentManagement/types"/>
    <xsd:import namespace="http://schemas.microsoft.com/office/infopath/2007/PartnerControls"/>
    <xsd:element name="Polaris_x0023_" ma:index="8" nillable="true" ma:displayName="Polaris #" ma:format="Dropdown" ma:internalName="Polaris_x0023_">
      <xsd:simpleType>
        <xsd:restriction base="dms:Note">
          <xsd:maxLength value="255"/>
        </xsd:restriction>
      </xsd:simpleType>
    </xsd:element>
    <xsd:element name="Opportunity_x0023_" ma:index="9" nillable="true" ma:displayName="Opportunity #" ma:format="Dropdown" ma:internalName="Opportunity_x0023_">
      <xsd:simpleType>
        <xsd:restriction base="dms:Note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83b7034-6acb-4a3b-925f-eb080a5d50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9b0e0-9212-46a0-b3de-39b777f815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da357cf-8b75-474a-aa06-0e764647acb3}" ma:internalName="TaxCatchAll" ma:showField="CatchAllData" ma:web="b559b0e0-9212-46a0-b3de-39b777f815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2354EF-249D-4240-8803-7C46CDF2F7A5}"/>
</file>

<file path=customXml/itemProps2.xml><?xml version="1.0" encoding="utf-8"?>
<ds:datastoreItem xmlns:ds="http://schemas.openxmlformats.org/officeDocument/2006/customXml" ds:itemID="{E089C110-51E5-4314-8D66-3E2D4C5C4EE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51129</TotalTime>
  <Words>1514</Words>
  <Application>Microsoft Office PowerPoint</Application>
  <PresentationFormat>On-screen Show (16:9)</PresentationFormat>
  <Paragraphs>201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Wingdings</vt:lpstr>
      <vt:lpstr>Standard_white</vt:lpstr>
      <vt:lpstr>2_Standard_white</vt:lpstr>
      <vt:lpstr>Theme1</vt:lpstr>
      <vt:lpstr>1_Standard_white</vt:lpstr>
      <vt:lpstr>PowerPoint Presentation</vt:lpstr>
      <vt:lpstr>PowerPoint Presentation</vt:lpstr>
      <vt:lpstr>ISC’s Emergency Management Assistance Program (EMAP) </vt:lpstr>
      <vt:lpstr>Emerging Trends &amp; Pressures</vt:lpstr>
      <vt:lpstr>2024 Wildfire Season &amp; Preparedness</vt:lpstr>
      <vt:lpstr>Emergency Management Transformation</vt:lpstr>
      <vt:lpstr>OAG &amp; Management Response Action Plan </vt:lpstr>
      <vt:lpstr>First Nations Steering Committee- First Nations Engagement </vt:lpstr>
      <vt:lpstr>Auditor General Report: Indigenous Services Canada Response Updates</vt:lpstr>
      <vt:lpstr>Auditor General Report: Indigenous Services Canada Response Update (continued)</vt:lpstr>
      <vt:lpstr>Multilateral Emergency Management Service Agreements</vt:lpstr>
      <vt:lpstr>Supporting First Nations-led Emergency Management through Multilateral Emergency Management Service Agreements</vt:lpstr>
      <vt:lpstr>National Overview of the Status of Multilateral Agreement Discussions</vt:lpstr>
      <vt:lpstr>Next Steps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Anstruther, Gregory</cp:lastModifiedBy>
  <cp:revision>1054</cp:revision>
  <cp:lastPrinted>2016-07-12T16:37:28Z</cp:lastPrinted>
  <dcterms:created xsi:type="dcterms:W3CDTF">2007-03-13T16:30:24Z</dcterms:created>
  <dcterms:modified xsi:type="dcterms:W3CDTF">2024-02-29T17:12:24Z</dcterms:modified>
</cp:coreProperties>
</file>