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83" r:id="rId6"/>
    <p:sldId id="260" r:id="rId7"/>
    <p:sldId id="272" r:id="rId8"/>
    <p:sldId id="262" r:id="rId9"/>
    <p:sldId id="297" r:id="rId10"/>
    <p:sldId id="298" r:id="rId11"/>
    <p:sldId id="299" r:id="rId12"/>
    <p:sldId id="266" r:id="rId13"/>
    <p:sldId id="263" r:id="rId14"/>
    <p:sldId id="271" r:id="rId15"/>
    <p:sldId id="300" r:id="rId16"/>
    <p:sldId id="274" r:id="rId17"/>
    <p:sldId id="301" r:id="rId18"/>
    <p:sldId id="268" r:id="rId1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>
      <p:cViewPr varScale="1">
        <p:scale>
          <a:sx n="59" d="100"/>
          <a:sy n="59" d="100"/>
        </p:scale>
        <p:origin x="477" y="31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3/5/2024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3/5/2024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9357-0A5E-4C3B-B97F-57743AA593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24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8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 descr="Map of North America"/>
          <p:cNvSpPr>
            <a:spLocks noEditPoints="1"/>
          </p:cNvSpPr>
          <p:nvPr/>
        </p:nvSpPr>
        <p:spPr bwMode="auto">
          <a:xfrm>
            <a:off x="4473575" y="3175"/>
            <a:ext cx="7715250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3/5/2024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rmwhitehair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1219200"/>
            <a:ext cx="9753600" cy="3048001"/>
          </a:xfrm>
        </p:spPr>
        <p:txBody>
          <a:bodyPr/>
          <a:lstStyle/>
          <a:p>
            <a:r>
              <a:rPr lang="en-US" b="1" i="1" dirty="0"/>
              <a:t>Sources of strength </a:t>
            </a:r>
            <a:br>
              <a:rPr lang="en-US" b="1" i="1" dirty="0"/>
            </a:br>
            <a:r>
              <a:rPr lang="en-US" b="1" i="1" dirty="0"/>
              <a:t>when help never arrives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612" y="5181600"/>
            <a:ext cx="7848600" cy="1143000"/>
          </a:xfrm>
        </p:spPr>
        <p:txBody>
          <a:bodyPr>
            <a:normAutofit lnSpcReduction="10000"/>
          </a:bodyPr>
          <a:lstStyle/>
          <a:p>
            <a:r>
              <a:rPr lang="en-US" b="1" i="1" dirty="0"/>
              <a:t>Rose Whitehair</a:t>
            </a:r>
          </a:p>
          <a:p>
            <a:r>
              <a:rPr lang="en-US" b="1" i="1" dirty="0"/>
              <a:t>Dine’ Nation</a:t>
            </a:r>
          </a:p>
          <a:p>
            <a:r>
              <a:rPr lang="en-US" b="1" i="1" dirty="0"/>
              <a:t>Maternal Clan: </a:t>
            </a:r>
            <a:r>
              <a:rPr lang="en-US" b="1" i="1" dirty="0" err="1"/>
              <a:t>Tó’aheedlíinii</a:t>
            </a:r>
            <a:r>
              <a:rPr lang="en-US" b="1" i="1" dirty="0"/>
              <a:t> (Water Flows Together)</a:t>
            </a:r>
            <a:br>
              <a:rPr lang="en-US" b="1" i="1" dirty="0"/>
            </a:br>
            <a:r>
              <a:rPr lang="en-US" b="1" i="1" dirty="0"/>
              <a:t>Paternal Clan:  </a:t>
            </a:r>
            <a:r>
              <a:rPr lang="en-US" b="1" i="1" dirty="0" err="1"/>
              <a:t>Ts’in</a:t>
            </a:r>
            <a:r>
              <a:rPr lang="en-US" b="1" i="1" dirty="0"/>
              <a:t> </a:t>
            </a:r>
            <a:r>
              <a:rPr lang="en-US" b="1" i="1" dirty="0" err="1"/>
              <a:t>Sikaadnii</a:t>
            </a:r>
            <a:r>
              <a:rPr lang="en-US" b="1" i="1" dirty="0"/>
              <a:t> (Clumped Tree/Lone Tree)</a:t>
            </a:r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79412" y="381000"/>
            <a:ext cx="11430000" cy="1142999"/>
          </a:xfrm>
        </p:spPr>
        <p:txBody>
          <a:bodyPr/>
          <a:lstStyle/>
          <a:p>
            <a:r>
              <a:rPr lang="en-US" b="1" dirty="0"/>
              <a:t>Regional Approach - 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FEMA ‘Ready Indian Country’ campaign, brochures and Tribal outreach initiatives </a:t>
            </a:r>
            <a:endParaRPr lang="en-US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06B8693-718D-29E3-4053-4F7CBC10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13769" r="6871" b="4297"/>
          <a:stretch/>
        </p:blipFill>
        <p:spPr bwMode="auto">
          <a:xfrm>
            <a:off x="912811" y="863206"/>
            <a:ext cx="10058400" cy="56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9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E6886-49BD-8F2E-1AF5-16E16770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1" y="37813"/>
            <a:ext cx="12038013" cy="308638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br>
              <a:rPr lang="en-US" b="1" i="1" dirty="0">
                <a:solidFill>
                  <a:schemeClr val="tx2"/>
                </a:solidFill>
              </a:rPr>
            </a:b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  <a:effectLst/>
                <a:latin typeface="-apple-system"/>
              </a:rPr>
              <a:t>-Citizen Corps – Community Emergency Response Teams</a:t>
            </a: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  <a:effectLst/>
                <a:latin typeface="-apple-system"/>
              </a:rPr>
              <a:t>-Tribal CERT</a:t>
            </a: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  <a:effectLst/>
                <a:latin typeface="-apple-system"/>
              </a:rPr>
              <a:t>-Tribal TEEN CERT  - with Universities for student credit</a:t>
            </a:r>
            <a:br>
              <a:rPr lang="en-US" b="1" i="1" dirty="0">
                <a:solidFill>
                  <a:schemeClr val="tx2"/>
                </a:solidFill>
              </a:rPr>
            </a:br>
            <a:br>
              <a:rPr lang="en-US" b="1" i="1" dirty="0">
                <a:solidFill>
                  <a:schemeClr val="tx2"/>
                </a:solidFill>
              </a:rPr>
            </a:br>
            <a:br>
              <a:rPr lang="en-US" b="1" i="1" dirty="0">
                <a:solidFill>
                  <a:schemeClr val="tx2"/>
                </a:solidFill>
              </a:rPr>
            </a:b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A34B6C3-247A-CDBF-430C-AA510CC6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79" y="294471"/>
            <a:ext cx="4799013" cy="626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2487A7-04E2-1FC7-E5BB-23FCC73ED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 t="23829" r="25868"/>
          <a:stretch/>
        </p:blipFill>
        <p:spPr bwMode="auto">
          <a:xfrm>
            <a:off x="531812" y="2168066"/>
            <a:ext cx="5943600" cy="465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6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B65D6-4873-B79D-5E3B-2E7C061BE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92"/>
          <a:stretch/>
        </p:blipFill>
        <p:spPr>
          <a:xfrm>
            <a:off x="4341812" y="2419927"/>
            <a:ext cx="7686260" cy="4360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9410A-A372-D889-6A16-AC3CC1AC618F}"/>
              </a:ext>
            </a:extLst>
          </p:cNvPr>
          <p:cNvSpPr txBox="1"/>
          <p:nvPr/>
        </p:nvSpPr>
        <p:spPr>
          <a:xfrm>
            <a:off x="5713412" y="381000"/>
            <a:ext cx="6781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Gold King Mine Spill – 3M tons of chemicals (Arsenic, Barium, Lead, others) impacted 16 chapters, 20,000 Citizens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Wildfires – EOC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Floods – ICP at Chapters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Sandbag Training 101</a:t>
            </a:r>
            <a:endParaRPr lang="en-US" sz="2000" b="1" i="1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D828C6B-D149-EEAC-0289-2C255D784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01" y="2884839"/>
            <a:ext cx="2945975" cy="3927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25F6E2-4AD4-BB7B-74D2-5AB8A8571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6" t="815" r="833" b="68992"/>
          <a:stretch/>
        </p:blipFill>
        <p:spPr bwMode="auto">
          <a:xfrm>
            <a:off x="14576" y="228600"/>
            <a:ext cx="5181600" cy="318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0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F62BF61-F472-1F86-3634-59202CED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381000"/>
            <a:ext cx="9753600" cy="609600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Arial Black" panose="020B0A04020102020204" pitchFamily="34" charset="0"/>
              </a:rPr>
              <a:t>challenges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CAE38B-5300-0122-7E36-4669C702FC9B}"/>
              </a:ext>
            </a:extLst>
          </p:cNvPr>
          <p:cNvSpPr txBox="1">
            <a:spLocks/>
          </p:cNvSpPr>
          <p:nvPr/>
        </p:nvSpPr>
        <p:spPr bwMode="auto">
          <a:xfrm>
            <a:off x="227012" y="1295400"/>
            <a:ext cx="5790480" cy="530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altLang="en-US" sz="2900" b="1" dirty="0"/>
              <a:t>Sustainability of Programs</a:t>
            </a:r>
          </a:p>
          <a:p>
            <a:pPr marL="342900" indent="-342900"/>
            <a:r>
              <a:rPr lang="en-US" altLang="en-US" sz="2900" b="1" dirty="0"/>
              <a:t>Grant challenges - </a:t>
            </a:r>
            <a:r>
              <a:rPr lang="en-US" sz="2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574 </a:t>
            </a:r>
            <a:r>
              <a:rPr lang="en-US" altLang="en-US" sz="2900" b="1" dirty="0"/>
              <a:t> all fighting for the same pot of funds</a:t>
            </a:r>
          </a:p>
          <a:p>
            <a:pPr marL="342900" indent="-342900"/>
            <a:r>
              <a:rPr lang="en-US" altLang="en-US" sz="2900" b="1" dirty="0"/>
              <a:t>No Resources – No Funding</a:t>
            </a:r>
          </a:p>
          <a:p>
            <a:pPr marL="342900" indent="-342900"/>
            <a:r>
              <a:rPr lang="en-US" altLang="en-US" sz="2900" b="1" dirty="0"/>
              <a:t>COVID-19: $20 Billion CARES ACT, CAA, ARPA</a:t>
            </a:r>
          </a:p>
          <a:p>
            <a:pPr marL="342900" indent="-342900"/>
            <a:r>
              <a:rPr lang="en-US" altLang="en-US" sz="2900" b="1" dirty="0"/>
              <a:t>Tribal Leadership support for EM – Anyone in leadership position can ruin </a:t>
            </a:r>
          </a:p>
          <a:p>
            <a:pPr marL="342900" indent="-342900"/>
            <a:r>
              <a:rPr lang="en-US" altLang="en-US" sz="2900" b="1" dirty="0"/>
              <a:t>Turnover (Councils and Tribal staff)</a:t>
            </a:r>
          </a:p>
          <a:p>
            <a:pPr marL="342900" indent="-342900"/>
            <a:r>
              <a:rPr lang="en-US" altLang="en-US" sz="2900" b="1" dirty="0"/>
              <a:t>Information-sharing/retention.</a:t>
            </a:r>
          </a:p>
          <a:p>
            <a:pPr marL="342900" indent="-342900"/>
            <a:r>
              <a:rPr lang="en-US" altLang="en-US" sz="2900" b="1" dirty="0"/>
              <a:t>EM responsibilities are secondary to other regular, full-time activities.</a:t>
            </a:r>
          </a:p>
          <a:p>
            <a:pPr marL="342900" indent="-342900"/>
            <a:r>
              <a:rPr lang="en-US" altLang="en-US" sz="2900" b="1" dirty="0"/>
              <a:t>Legalities in MOU’s, MOA’s, Sub-grant Agreements vs. FEMA Tribal Agreements (FTA’s) </a:t>
            </a:r>
          </a:p>
          <a:p>
            <a:pPr marL="342900" indent="-342900"/>
            <a:r>
              <a:rPr lang="en-US" altLang="en-US" sz="2900" b="1" dirty="0"/>
              <a:t>Insurance (Accident/Death) – Court/Litigation </a:t>
            </a:r>
          </a:p>
          <a:p>
            <a:pPr marL="342900" indent="-342900"/>
            <a:r>
              <a:rPr lang="en-US" altLang="en-US" sz="2900" b="1" dirty="0"/>
              <a:t>Stafford Act changes in Jan of 2013 (Sandy Recovery Improvement Act) recent.</a:t>
            </a:r>
          </a:p>
          <a:p>
            <a:endParaRPr lang="en-US" altLang="en-US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AD1C836-DD34-A206-F43D-FCA610FE1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6"/>
          <a:stretch/>
        </p:blipFill>
        <p:spPr bwMode="auto">
          <a:xfrm>
            <a:off x="9023133" y="381000"/>
            <a:ext cx="3196431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DF381F2D-8DBA-1D19-CADF-B6C4BCC28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1981200"/>
            <a:ext cx="3977636" cy="2637346"/>
          </a:xfrm>
        </p:spPr>
      </p:pic>
    </p:spTree>
    <p:extLst>
      <p:ext uri="{BB962C8B-B14F-4D97-AF65-F5344CB8AC3E}">
        <p14:creationId xmlns:p14="http://schemas.microsoft.com/office/powerpoint/2010/main" val="291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1C31-5824-60A3-9740-2A8EE6589040}"/>
              </a:ext>
            </a:extLst>
          </p:cNvPr>
          <p:cNvSpPr txBox="1">
            <a:spLocks/>
          </p:cNvSpPr>
          <p:nvPr/>
        </p:nvSpPr>
        <p:spPr>
          <a:xfrm>
            <a:off x="150812" y="381000"/>
            <a:ext cx="9753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latin typeface="Arial Black" panose="020B0A04020102020204" pitchFamily="34" charset="0"/>
              </a:rPr>
              <a:t>Sources of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C7916-DC8A-225C-844E-2F39777C0EB2}"/>
              </a:ext>
            </a:extLst>
          </p:cNvPr>
          <p:cNvSpPr txBox="1">
            <a:spLocks/>
          </p:cNvSpPr>
          <p:nvPr/>
        </p:nvSpPr>
        <p:spPr>
          <a:xfrm>
            <a:off x="150812" y="998801"/>
            <a:ext cx="6554867" cy="376767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The Books were unwritten. We literally wrote the Policy, Guidance and Training Programs and paving the way for other tribes.</a:t>
            </a:r>
          </a:p>
          <a:p>
            <a:r>
              <a:rPr lang="en-US" sz="2000" b="1" dirty="0"/>
              <a:t>Once we had the recognition to be treated like a state we need to increase our capabilities to RESPOND like a state.</a:t>
            </a:r>
          </a:p>
          <a:p>
            <a:r>
              <a:rPr lang="en-US" sz="2000" b="1" dirty="0"/>
              <a:t>We as sovereign nations have the ability to make our voices heard with the new policies and procedures. </a:t>
            </a:r>
            <a:r>
              <a:rPr lang="en-US" sz="2000" b="1" u="sng" dirty="0"/>
              <a:t>Please stay involved in policies being written about YOU and YOUR community.</a:t>
            </a:r>
          </a:p>
          <a:p>
            <a:r>
              <a:rPr lang="en-US" sz="2000" b="1" dirty="0"/>
              <a:t>We need to lower the $1,000,000.00 threshold that FEMA requires for some states. If you worked with 1 tribe, you worked with ONE TRIBE. </a:t>
            </a:r>
          </a:p>
          <a:p>
            <a:r>
              <a:rPr lang="en-US" sz="2000" b="1" dirty="0"/>
              <a:t>WHOLISTIC approach – Medicine Men, Matriarchs, Elders, Youth in our ICP/ EOC. </a:t>
            </a:r>
          </a:p>
          <a:p>
            <a:r>
              <a:rPr lang="en-US" sz="2000" b="1" dirty="0"/>
              <a:t>SELF – DETERMINATION – A Nation is not Truly Sovereign until they can feed their own People</a:t>
            </a:r>
          </a:p>
          <a:p>
            <a:endParaRPr lang="en-US" sz="2000" b="1" dirty="0"/>
          </a:p>
          <a:p>
            <a:pPr marL="0" indent="0">
              <a:buFont typeface="Arial" pitchFamily="34" charset="0"/>
              <a:buNone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73763-44DE-3F16-5A88-FEE3A2A5A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80" t="24683" r="39611" b="37276"/>
          <a:stretch/>
        </p:blipFill>
        <p:spPr>
          <a:xfrm>
            <a:off x="6865698" y="256547"/>
            <a:ext cx="5232476" cy="286880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15C9280-3A8F-626A-48BA-42D5354E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375" t="8333" r="26563"/>
          <a:stretch>
            <a:fillRect/>
          </a:stretch>
        </p:blipFill>
        <p:spPr bwMode="auto">
          <a:xfrm>
            <a:off x="6705679" y="2398616"/>
            <a:ext cx="2209800" cy="237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 group of people making food&#10;&#10;Description automatically generated">
            <a:extLst>
              <a:ext uri="{FF2B5EF4-FFF2-40B4-BE49-F238E27FC236}">
                <a16:creationId xmlns:a16="http://schemas.microsoft.com/office/drawing/2014/main" id="{EDFAF6BB-BF9F-11E5-1E06-52F93DA5D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791" y="2850309"/>
            <a:ext cx="3389428" cy="254207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192D72F-C4CA-5453-D311-CC14B2B76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/>
          <a:stretch/>
        </p:blipFill>
        <p:spPr bwMode="auto">
          <a:xfrm>
            <a:off x="7085012" y="4731333"/>
            <a:ext cx="2209801" cy="23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687388" y="398321"/>
            <a:ext cx="6781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 err="1">
                <a:solidFill>
                  <a:srgbClr val="1F1F1F"/>
                </a:solidFill>
                <a:effectLst/>
                <a:latin typeface="Google Sans"/>
              </a:rPr>
              <a:t>Tʼáá</a:t>
            </a:r>
            <a:r>
              <a:rPr lang="en-US" b="1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b="1" i="0" dirty="0" err="1">
                <a:solidFill>
                  <a:srgbClr val="1F1F1F"/>
                </a:solidFill>
                <a:effectLst/>
                <a:latin typeface="Google Sans"/>
              </a:rPr>
              <a:t>íiyisíí</a:t>
            </a:r>
            <a:r>
              <a:rPr lang="en-US" b="1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b="1" i="0" dirty="0" err="1">
                <a:solidFill>
                  <a:srgbClr val="1F1F1F"/>
                </a:solidFill>
                <a:effectLst/>
                <a:latin typeface="Google Sans"/>
              </a:rPr>
              <a:t>Áhéhéé</a:t>
            </a:r>
            <a:endParaRPr lang="en-US" b="1" dirty="0"/>
          </a:p>
          <a:p>
            <a:r>
              <a:rPr lang="en-US" b="1" dirty="0"/>
              <a:t>Thank 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523" y="4572000"/>
            <a:ext cx="3969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Rosalita M. Whitehair</a:t>
            </a:r>
          </a:p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(505) 485 - 9536</a:t>
            </a:r>
          </a:p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rmwhitehair@gmail.com</a:t>
            </a:r>
            <a:endParaRPr lang="en-US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Native Strength Revolution</a:t>
            </a:r>
          </a:p>
          <a:p>
            <a:pPr>
              <a:defRPr/>
            </a:pPr>
            <a:endParaRPr lang="en-US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30" y="668172"/>
            <a:ext cx="5216427" cy="32074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46" y="4081506"/>
            <a:ext cx="39624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medicine whe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8717" y="1908651"/>
            <a:ext cx="22447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3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CC0C-4FCC-4DF3-8A13-665F947F5A01}" type="datetime1">
              <a:rPr lang="en-US" smtClean="0"/>
              <a:t>3/5/2024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115" name="Picture 19" descr="C:\Users\Rosalita\Downloads\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" y="1"/>
            <a:ext cx="280043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3" t="16587" r="36685" b="15683"/>
          <a:stretch/>
        </p:blipFill>
        <p:spPr bwMode="auto">
          <a:xfrm>
            <a:off x="2885788" y="461897"/>
            <a:ext cx="2926726" cy="414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2344" r="89123" b="-2344"/>
          <a:stretch/>
        </p:blipFill>
        <p:spPr bwMode="auto">
          <a:xfrm>
            <a:off x="9252212" y="228599"/>
            <a:ext cx="2219192" cy="26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1" y="4114800"/>
            <a:ext cx="1902939" cy="19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2057400"/>
            <a:ext cx="3200400" cy="335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DC364CD8-760B-E4E2-B05F-7D549A7C6D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8990013" y="3044943"/>
            <a:ext cx="3146214" cy="3799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73795-CB7A-0484-E6AA-E1F33350DDE5}"/>
              </a:ext>
            </a:extLst>
          </p:cNvPr>
          <p:cNvSpPr txBox="1"/>
          <p:nvPr/>
        </p:nvSpPr>
        <p:spPr>
          <a:xfrm>
            <a:off x="1827212" y="5406574"/>
            <a:ext cx="7238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</a:t>
            </a:r>
            <a:r>
              <a:rPr lang="en-US" sz="2400" b="1" i="1" dirty="0" err="1">
                <a:solidFill>
                  <a:schemeClr val="tx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á'át’ééh</a:t>
            </a:r>
            <a:r>
              <a:rPr lang="en-US" sz="2400" b="1" i="1" dirty="0">
                <a:solidFill>
                  <a:schemeClr val="tx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(Hello)</a:t>
            </a:r>
          </a:p>
          <a:p>
            <a:pPr algn="ctr"/>
            <a:r>
              <a:rPr lang="en-US" sz="2400" b="1" i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Navajo Nation Fire Rescue/EMS/IHS ER</a:t>
            </a:r>
          </a:p>
          <a:p>
            <a:pPr algn="ctr"/>
            <a:r>
              <a:rPr lang="en-US" sz="2400" b="1" i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NCAI Policy Analyst – Embassy of Tribal Nations</a:t>
            </a:r>
          </a:p>
          <a:p>
            <a:pPr algn="ctr"/>
            <a:r>
              <a:rPr lang="en-US" sz="2400" b="1" i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FEMA/DHS/ICS/TCO/SCO</a:t>
            </a:r>
          </a:p>
          <a:p>
            <a:pPr algn="ctr"/>
            <a:endParaRPr lang="en-US" sz="2400" b="1" i="1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36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CCEC42-4339-41A9-96D8-75D0C12F0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8" r="42500" b="18889"/>
          <a:stretch/>
        </p:blipFill>
        <p:spPr>
          <a:xfrm>
            <a:off x="2589212" y="914401"/>
            <a:ext cx="7239000" cy="514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DEB21FB3-CCBE-458F-83C3-70520403A7C7}"/>
              </a:ext>
            </a:extLst>
          </p:cNvPr>
          <p:cNvSpPr/>
          <p:nvPr/>
        </p:nvSpPr>
        <p:spPr>
          <a:xfrm>
            <a:off x="6170612" y="1371600"/>
            <a:ext cx="1828800" cy="609600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396A5F2E-2EFA-4E1C-A271-D628C32F0EE5}"/>
              </a:ext>
            </a:extLst>
          </p:cNvPr>
          <p:cNvSpPr/>
          <p:nvPr/>
        </p:nvSpPr>
        <p:spPr>
          <a:xfrm>
            <a:off x="6932612" y="5105400"/>
            <a:ext cx="2590800" cy="1143000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3EB256-17EC-4AC1-B732-F841382BF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3" y="3886201"/>
            <a:ext cx="1828959" cy="634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6CE0C-629A-4E20-A5F7-10BAABAD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72978" flipH="1">
            <a:off x="3024641" y="4015122"/>
            <a:ext cx="1241251" cy="634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66924-A000-4F76-8282-5B80FC46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3433">
            <a:off x="4890129" y="4553148"/>
            <a:ext cx="1509530" cy="634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9DAF8-050D-4566-93B4-DF430001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73989" flipV="1">
            <a:off x="870539" y="4043989"/>
            <a:ext cx="4160516" cy="9525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8E8BD2-ACFA-484E-BAC7-8EB87DF8646C}"/>
              </a:ext>
            </a:extLst>
          </p:cNvPr>
          <p:cNvSpPr txBox="1"/>
          <p:nvPr/>
        </p:nvSpPr>
        <p:spPr>
          <a:xfrm>
            <a:off x="1691558" y="6396968"/>
            <a:ext cx="325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Phoenix or Scottsdale, AZ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13F94-284C-4E98-8D01-795617ADAB51}"/>
              </a:ext>
            </a:extLst>
          </p:cNvPr>
          <p:cNvSpPr txBox="1"/>
          <p:nvPr/>
        </p:nvSpPr>
        <p:spPr>
          <a:xfrm>
            <a:off x="6627812" y="417108"/>
            <a:ext cx="664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911 and the Golden Hour is Non-Existent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CE7CF-F540-71B0-0653-6434031E4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0" t="20605" r="71611" b="40214"/>
          <a:stretch/>
        </p:blipFill>
        <p:spPr>
          <a:xfrm>
            <a:off x="304376" y="3429000"/>
            <a:ext cx="1675396" cy="1734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0D1D0-F76D-7280-D141-B46CF79E5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17" t="52167" r="12631" b="28374"/>
          <a:stretch/>
        </p:blipFill>
        <p:spPr>
          <a:xfrm>
            <a:off x="10311065" y="4213368"/>
            <a:ext cx="1726947" cy="1453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6B33F8-33BF-18E6-3B7C-C13F251EB6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37" t="54155" r="12631" b="25555"/>
          <a:stretch/>
        </p:blipFill>
        <p:spPr>
          <a:xfrm>
            <a:off x="4723843" y="47752"/>
            <a:ext cx="1484869" cy="13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62478" y="533400"/>
            <a:ext cx="5318333" cy="5638800"/>
          </a:xfrm>
        </p:spPr>
        <p:txBody>
          <a:bodyPr>
            <a:normAutofit/>
          </a:bodyPr>
          <a:lstStyle/>
          <a:p>
            <a:r>
              <a:rPr lang="en-US" b="1" dirty="0"/>
              <a:t>Larger than Switzerland</a:t>
            </a:r>
          </a:p>
          <a:p>
            <a:r>
              <a:rPr lang="en-US" b="1" dirty="0"/>
              <a:t>90% of the roads are unpaved</a:t>
            </a:r>
          </a:p>
          <a:p>
            <a:r>
              <a:rPr lang="en-US" b="1" dirty="0"/>
              <a:t>7 Police Districts/Fire</a:t>
            </a:r>
          </a:p>
          <a:p>
            <a:r>
              <a:rPr lang="en-US" b="1" dirty="0"/>
              <a:t>11 EMS Service Units</a:t>
            </a:r>
          </a:p>
          <a:p>
            <a:r>
              <a:rPr lang="en-US" b="1" dirty="0"/>
              <a:t>No running water</a:t>
            </a:r>
          </a:p>
          <a:p>
            <a:r>
              <a:rPr lang="en-US" b="1" dirty="0"/>
              <a:t>No Rural Addressing</a:t>
            </a:r>
          </a:p>
          <a:p>
            <a:r>
              <a:rPr lang="en-US" b="1" dirty="0"/>
              <a:t>~275,000 population</a:t>
            </a:r>
          </a:p>
          <a:p>
            <a:r>
              <a:rPr lang="en-US" b="1" dirty="0"/>
              <a:t>$12,700 Median Income</a:t>
            </a:r>
          </a:p>
          <a:p>
            <a:r>
              <a:rPr lang="en-US" b="1" dirty="0"/>
              <a:t>13 Grocery Stores</a:t>
            </a:r>
          </a:p>
          <a:p>
            <a:r>
              <a:rPr lang="en-US" b="1" dirty="0"/>
              <a:t>110 Chapter Communities</a:t>
            </a:r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84" y="305049"/>
            <a:ext cx="4708734" cy="62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5DD1B6E-6937-5520-E6AB-835580DD88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0"/>
          <a:stretch/>
        </p:blipFill>
        <p:spPr>
          <a:xfrm>
            <a:off x="1245306" y="816233"/>
            <a:ext cx="9698212" cy="60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543817-059E-7FEB-27B8-E6A5D9FE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381000"/>
            <a:ext cx="9753600" cy="609600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Arial Black" panose="020B0A04020102020204" pitchFamily="34" charset="0"/>
              </a:rPr>
              <a:t>Inequity by design</a:t>
            </a:r>
          </a:p>
        </p:txBody>
      </p:sp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DA5297-22FF-4655-2EFB-CD5155431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6" t="11111" r="11806" b="11111"/>
          <a:stretch/>
        </p:blipFill>
        <p:spPr>
          <a:xfrm>
            <a:off x="5865812" y="990600"/>
            <a:ext cx="5747657" cy="3657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98467B1-B558-9811-E553-4E9CCAF08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5838" r="39478" b="34237"/>
          <a:stretch/>
        </p:blipFill>
        <p:spPr bwMode="auto">
          <a:xfrm>
            <a:off x="227012" y="2493390"/>
            <a:ext cx="5638800" cy="408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DA44173-964A-9F67-F2B8-C669BD81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381000"/>
            <a:ext cx="9753600" cy="609600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Arial Black" panose="020B0A04020102020204" pitchFamily="34" charset="0"/>
              </a:rPr>
              <a:t>Inequity by design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889DB7F-1508-9AF2-1420-DA34168E9CD5}"/>
              </a:ext>
            </a:extLst>
          </p:cNvPr>
          <p:cNvSpPr txBox="1">
            <a:spLocks/>
          </p:cNvSpPr>
          <p:nvPr/>
        </p:nvSpPr>
        <p:spPr>
          <a:xfrm>
            <a:off x="6262478" y="4953000"/>
            <a:ext cx="5318333" cy="1524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Infrastructure Funding</a:t>
            </a:r>
          </a:p>
          <a:p>
            <a:r>
              <a:rPr lang="en-US" b="1" dirty="0"/>
              <a:t>Dept of Defense/Homeland Security Funds</a:t>
            </a:r>
          </a:p>
          <a:p>
            <a:r>
              <a:rPr lang="en-US" b="1" dirty="0"/>
              <a:t>Emergency </a:t>
            </a:r>
            <a:r>
              <a:rPr lang="en-US" b="1" dirty="0" err="1"/>
              <a:t>Mgmt</a:t>
            </a:r>
            <a:r>
              <a:rPr lang="en-US" b="1" dirty="0"/>
              <a:t>/Preparedness</a:t>
            </a:r>
          </a:p>
          <a:p>
            <a:endParaRPr lang="en-US" b="1" dirty="0"/>
          </a:p>
          <a:p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51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F2A013-094D-CCC3-FBCF-7453E7BED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32"/>
          <a:stretch/>
        </p:blipFill>
        <p:spPr>
          <a:xfrm>
            <a:off x="6246812" y="381000"/>
            <a:ext cx="5224424" cy="4062177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558057A-29ED-3CE7-25FE-F548A23F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3" y="533400"/>
            <a:ext cx="4566489" cy="285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9DB4408-E1A5-5280-B262-EB5353237CB7}"/>
              </a:ext>
            </a:extLst>
          </p:cNvPr>
          <p:cNvSpPr txBox="1">
            <a:spLocks/>
          </p:cNvSpPr>
          <p:nvPr/>
        </p:nvSpPr>
        <p:spPr>
          <a:xfrm>
            <a:off x="157702" y="3470830"/>
            <a:ext cx="6442245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Navajo Nation – 1 – 3 – 250 Volunteers</a:t>
            </a:r>
          </a:p>
          <a:p>
            <a:r>
              <a:rPr lang="en-US" b="1" dirty="0"/>
              <a:t>Train – the – Trainers CERT</a:t>
            </a:r>
          </a:p>
          <a:p>
            <a:endParaRPr lang="en-US" b="1" dirty="0"/>
          </a:p>
          <a:p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E7E3D5B-C034-DFCF-DB3F-BDFBAF965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8"/>
          <a:stretch/>
        </p:blipFill>
        <p:spPr bwMode="auto">
          <a:xfrm>
            <a:off x="7639193" y="4267200"/>
            <a:ext cx="4391930" cy="245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B798482-E68A-0E25-8DED-9DBAE1F99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59" b="10999"/>
          <a:stretch/>
        </p:blipFill>
        <p:spPr>
          <a:xfrm>
            <a:off x="2665412" y="4376346"/>
            <a:ext cx="4779778" cy="23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9DD16-9B42-7F44-DAA5-C797B48D8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" t="11111" r="7639" b="22222"/>
          <a:stretch/>
        </p:blipFill>
        <p:spPr>
          <a:xfrm>
            <a:off x="150812" y="304800"/>
            <a:ext cx="96012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C955D-C888-5EBB-DB6B-32C7D2BA7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4" t="11111" r="11111" b="8889"/>
          <a:stretch/>
        </p:blipFill>
        <p:spPr>
          <a:xfrm>
            <a:off x="6704013" y="3200400"/>
            <a:ext cx="5334000" cy="3523376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295BF62-635A-5A2F-3377-789A1E65415B}"/>
              </a:ext>
            </a:extLst>
          </p:cNvPr>
          <p:cNvSpPr txBox="1">
            <a:spLocks/>
          </p:cNvSpPr>
          <p:nvPr/>
        </p:nvSpPr>
        <p:spPr>
          <a:xfrm>
            <a:off x="150812" y="5105400"/>
            <a:ext cx="6442245" cy="1524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 dirty="0"/>
              <a:t>Tribal Training Week</a:t>
            </a:r>
          </a:p>
          <a:p>
            <a:pPr marL="45720" indent="0">
              <a:buNone/>
            </a:pP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FEMA’s Center for Domestic Preparedness (CDP) will host its annual Tribal Nations Training Week from 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March 9-16</a:t>
            </a:r>
            <a:r>
              <a:rPr lang="en-US" dirty="0">
                <a:solidFill>
                  <a:srgbClr val="111111"/>
                </a:solidFill>
                <a:latin typeface="Roboto" panose="02000000000000000000" pitchFamily="2" charset="0"/>
              </a:rPr>
              <a:t>, </a:t>
            </a:r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2024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466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C1B11A-9C17-BA93-7AA6-845392760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5" t="11334" r="30208" b="8666"/>
          <a:stretch/>
        </p:blipFill>
        <p:spPr>
          <a:xfrm>
            <a:off x="9217026" y="0"/>
            <a:ext cx="2908356" cy="3676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2820-F640-0680-241A-DC225A428C6D}"/>
              </a:ext>
            </a:extLst>
          </p:cNvPr>
          <p:cNvSpPr txBox="1"/>
          <p:nvPr/>
        </p:nvSpPr>
        <p:spPr>
          <a:xfrm>
            <a:off x="2833976" y="502959"/>
            <a:ext cx="6781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  <a:effectLst/>
                <a:latin typeface="-apple-system"/>
              </a:rPr>
              <a:t>-Emergency Management for Tribal Governments</a:t>
            </a:r>
            <a:br>
              <a:rPr lang="en-US" sz="2000" b="1" i="1" dirty="0">
                <a:solidFill>
                  <a:schemeClr val="tx2"/>
                </a:solidFill>
              </a:rPr>
            </a:br>
            <a:r>
              <a:rPr lang="en-US" sz="2000" b="1" i="1" dirty="0">
                <a:solidFill>
                  <a:schemeClr val="tx2"/>
                </a:solidFill>
                <a:effectLst/>
                <a:latin typeface="-apple-system"/>
              </a:rPr>
              <a:t>-Emergency Operations for Tribal Governments</a:t>
            </a:r>
            <a:br>
              <a:rPr lang="en-US" sz="2000" b="1" i="1" dirty="0">
                <a:solidFill>
                  <a:schemeClr val="tx2"/>
                </a:solidFill>
              </a:rPr>
            </a:br>
            <a:r>
              <a:rPr lang="en-US" sz="2000" b="1" i="1" dirty="0">
                <a:solidFill>
                  <a:schemeClr val="tx2"/>
                </a:solidFill>
                <a:effectLst/>
                <a:latin typeface="-apple-system"/>
              </a:rPr>
              <a:t>-Continuity of Operations for Tribal Governments</a:t>
            </a:r>
            <a:br>
              <a:rPr lang="en-US" sz="2000" b="1" i="1" dirty="0">
                <a:solidFill>
                  <a:schemeClr val="tx2"/>
                </a:solidFill>
              </a:rPr>
            </a:br>
            <a:r>
              <a:rPr lang="en-US" sz="2000" b="1" i="1" dirty="0">
                <a:solidFill>
                  <a:schemeClr val="tx2"/>
                </a:solidFill>
                <a:effectLst/>
                <a:latin typeface="-apple-system"/>
              </a:rPr>
              <a:t>-Legal Issues and Disasters: Things You Should Know</a:t>
            </a:r>
          </a:p>
          <a:p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-Pre-Disaster Recovery Planning Guide for Tribal Governments</a:t>
            </a:r>
            <a:endParaRPr lang="en-US" sz="20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F5D50-3E68-35C4-6BF3-EBEF7F7CB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95" t="27779" r="38194" b="24443"/>
          <a:stretch/>
        </p:blipFill>
        <p:spPr>
          <a:xfrm>
            <a:off x="7614949" y="3156906"/>
            <a:ext cx="2908356" cy="3678215"/>
          </a:xfrm>
          <a:prstGeom prst="rect">
            <a:avLst/>
          </a:prstGeom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5219A79-CAD6-8853-F5A3-8DEA439B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209800"/>
            <a:ext cx="2819400" cy="36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BEA45AB-2B49-E976-D21B-66420963F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3497263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C7E632-BBCB-711B-DBEF-522EBA0745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110" t="27779" r="38195" b="19006"/>
          <a:stretch/>
        </p:blipFill>
        <p:spPr>
          <a:xfrm>
            <a:off x="0" y="196621"/>
            <a:ext cx="2819400" cy="3649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74075D-8BC9-66D2-31D2-30A1A855DC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36" t="20225" r="66292" b="44521"/>
          <a:stretch/>
        </p:blipFill>
        <p:spPr>
          <a:xfrm>
            <a:off x="1602077" y="3219348"/>
            <a:ext cx="2819400" cy="3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79_win32_fixed" id="{EA00699B-0394-4B48-8BB2-8B250F055735}" vid="{8FF0ADCE-4C37-4047-93D0-14E337F28D2B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4F5DB9F0EFB438838633D3D3C15B8" ma:contentTypeVersion="16" ma:contentTypeDescription="Create a new document." ma:contentTypeScope="" ma:versionID="1b15e146dd7714f2d5dcf18563929c34">
  <xsd:schema xmlns:xsd="http://www.w3.org/2001/XMLSchema" xmlns:xs="http://www.w3.org/2001/XMLSchema" xmlns:p="http://schemas.microsoft.com/office/2006/metadata/properties" xmlns:ns2="40cc7fa8-84e5-448e-ae7a-47e8d4996491" xmlns:ns3="b559b0e0-9212-46a0-b3de-39b777f81522" targetNamespace="http://schemas.microsoft.com/office/2006/metadata/properties" ma:root="true" ma:fieldsID="27e97a9b6377789299bdb8fc26e42c2e" ns2:_="" ns3:_="">
    <xsd:import namespace="40cc7fa8-84e5-448e-ae7a-47e8d4996491"/>
    <xsd:import namespace="b559b0e0-9212-46a0-b3de-39b777f81522"/>
    <xsd:element name="properties">
      <xsd:complexType>
        <xsd:sequence>
          <xsd:element name="documentManagement">
            <xsd:complexType>
              <xsd:all>
                <xsd:element ref="ns2:Polaris_x0023_" minOccurs="0"/>
                <xsd:element ref="ns2:Opportunity_x0023_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7fa8-84e5-448e-ae7a-47e8d4996491" elementFormDefault="qualified">
    <xsd:import namespace="http://schemas.microsoft.com/office/2006/documentManagement/types"/>
    <xsd:import namespace="http://schemas.microsoft.com/office/infopath/2007/PartnerControls"/>
    <xsd:element name="Polaris_x0023_" ma:index="8" nillable="true" ma:displayName="Polaris #" ma:format="Dropdown" ma:internalName="Polaris_x0023_">
      <xsd:simpleType>
        <xsd:restriction base="dms:Note">
          <xsd:maxLength value="255"/>
        </xsd:restriction>
      </xsd:simpleType>
    </xsd:element>
    <xsd:element name="Opportunity_x0023_" ma:index="9" nillable="true" ma:displayName="Opportunity #" ma:format="Dropdown" ma:internalName="Opportunity_x0023_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3b7034-6acb-4a3b-925f-eb080a5d5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9b0e0-9212-46a0-b3de-39b777f81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a357cf-8b75-474a-aa06-0e764647acb3}" ma:internalName="TaxCatchAll" ma:showField="CatchAllData" ma:web="b559b0e0-9212-46a0-b3de-39b777f815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59b0e0-9212-46a0-b3de-39b777f81522" xsi:nil="true"/>
    <Polaris_x0023_ xmlns="40cc7fa8-84e5-448e-ae7a-47e8d4996491" xsi:nil="true"/>
    <lcf76f155ced4ddcb4097134ff3c332f xmlns="40cc7fa8-84e5-448e-ae7a-47e8d4996491">
      <Terms xmlns="http://schemas.microsoft.com/office/infopath/2007/PartnerControls"/>
    </lcf76f155ced4ddcb4097134ff3c332f>
    <Opportunity_x0023_ xmlns="40cc7fa8-84e5-448e-ae7a-47e8d4996491" xsi:nil="true"/>
  </documentManagement>
</p:properties>
</file>

<file path=customXml/itemProps1.xml><?xml version="1.0" encoding="utf-8"?>
<ds:datastoreItem xmlns:ds="http://schemas.openxmlformats.org/officeDocument/2006/customXml" ds:itemID="{8473C3AA-CBC3-4EBC-8BF7-2AC27CBBDA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76EC4E-38F5-4613-9223-832D8346C30C}"/>
</file>

<file path=customXml/itemProps3.xml><?xml version="1.0" encoding="utf-8"?>
<ds:datastoreItem xmlns:ds="http://schemas.openxmlformats.org/officeDocument/2006/customXml" ds:itemID="{6B888E60-F31B-4BB3-BFE4-EB035E271D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North American continent presentation (widescreen)</Template>
  <TotalTime>632</TotalTime>
  <Words>580</Words>
  <Application>Microsoft Office PowerPoint</Application>
  <PresentationFormat>Custom</PresentationFormat>
  <Paragraphs>77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Aharoni</vt:lpstr>
      <vt:lpstr>-apple-system</vt:lpstr>
      <vt:lpstr>Arial</vt:lpstr>
      <vt:lpstr>Arial Black</vt:lpstr>
      <vt:lpstr>Century Gothic</vt:lpstr>
      <vt:lpstr>Google Sans</vt:lpstr>
      <vt:lpstr>Roboto</vt:lpstr>
      <vt:lpstr>Times New Roman</vt:lpstr>
      <vt:lpstr>Continental North America 16x9</vt:lpstr>
      <vt:lpstr>Sources of strength  when help never arrives</vt:lpstr>
      <vt:lpstr>PowerPoint Presentation</vt:lpstr>
      <vt:lpstr>PowerPoint Presentation</vt:lpstr>
      <vt:lpstr>PowerPoint Presentation</vt:lpstr>
      <vt:lpstr>Inequity by design</vt:lpstr>
      <vt:lpstr>Inequity by design</vt:lpstr>
      <vt:lpstr>PowerPoint Presentation</vt:lpstr>
      <vt:lpstr>PowerPoint Presentation</vt:lpstr>
      <vt:lpstr>PowerPoint Presentation</vt:lpstr>
      <vt:lpstr>Add a Slide Title - 1</vt:lpstr>
      <vt:lpstr>PowerPoint Presentation</vt:lpstr>
      <vt:lpstr>PowerPoint Presentation</vt:lpstr>
      <vt:lpstr>challenges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Sources of strength  when help never arrives</dc:title>
  <dc:creator>rmw whitehair</dc:creator>
  <cp:lastModifiedBy>rmw whitehair</cp:lastModifiedBy>
  <cp:revision>5</cp:revision>
  <dcterms:created xsi:type="dcterms:W3CDTF">2024-03-06T04:10:40Z</dcterms:created>
  <dcterms:modified xsi:type="dcterms:W3CDTF">2024-03-06T14:42:49Z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