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6" r:id="rId7"/>
    <p:sldId id="300" r:id="rId8"/>
    <p:sldId id="299" r:id="rId9"/>
    <p:sldId id="285" r:id="rId10"/>
    <p:sldId id="286" r:id="rId11"/>
    <p:sldId id="298" r:id="rId12"/>
    <p:sldId id="259" r:id="rId13"/>
    <p:sldId id="301" r:id="rId14"/>
    <p:sldId id="267" r:id="rId15"/>
    <p:sldId id="260" r:id="rId16"/>
    <p:sldId id="272" r:id="rId17"/>
    <p:sldId id="273" r:id="rId18"/>
    <p:sldId id="290" r:id="rId19"/>
    <p:sldId id="274" r:id="rId20"/>
    <p:sldId id="288" r:id="rId21"/>
    <p:sldId id="275" r:id="rId22"/>
    <p:sldId id="289" r:id="rId23"/>
    <p:sldId id="271" r:id="rId24"/>
    <p:sldId id="297" r:id="rId25"/>
    <p:sldId id="295" r:id="rId26"/>
    <p:sldId id="262" r:id="rId27"/>
    <p:sldId id="277" r:id="rId28"/>
    <p:sldId id="278" r:id="rId29"/>
    <p:sldId id="279" r:id="rId30"/>
    <p:sldId id="281" r:id="rId31"/>
    <p:sldId id="280" r:id="rId32"/>
    <p:sldId id="263" r:id="rId33"/>
    <p:sldId id="264" r:id="rId34"/>
    <p:sldId id="265" r:id="rId35"/>
    <p:sldId id="302" r:id="rId36"/>
    <p:sldId id="268" r:id="rId37"/>
    <p:sldId id="304" r:id="rId38"/>
    <p:sldId id="270" r:id="rId39"/>
    <p:sldId id="30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B18B26-B8DA-3440-20F5-43BDEEE22193}" name="Gerben Deinum" initials="GD" userId="S::gdeinum@afn.ca::4a161224-de7a-43d9-8bc7-967bff14de20" providerId="AD"/>
  <p188:author id="{598DF248-72C4-B27C-E086-0EB34C5825B6}" name="Marianne Laurin-Lalonde" initials="ML" userId="S::mllalonde@afn.ca::54ae5f7f-0c71-4001-9609-6c771f08d763" providerId="AD"/>
  <p188:author id="{165DD280-EFB3-A16B-91D4-F7793122C8FF}" name="Stephanie Boulais" initials="SB" userId="S::sboulais@afn.ca::06a7ad6b-fa10-4492-86d2-68ead9dc5f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D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E504A-10F3-7B5C-A0A2-574D83E43336}" v="3585" dt="2024-05-30T21:14:20.663"/>
    <p1510:client id="{0E698164-41D8-6CB0-8766-DA64A47E2A0A}" v="452" dt="2024-05-30T21:29:07.753"/>
    <p1510:client id="{2909F887-266C-2613-3A4C-6535911CA2D3}" v="1209" dt="2024-05-30T17:27:36.279"/>
    <p1510:client id="{4EC09600-3EE4-A710-8AF8-832C7F55D62C}" v="663" dt="2024-05-31T16:48:49.771"/>
    <p1510:client id="{4F93F44C-9A33-32B0-2009-A53E3FB5B8C0}" v="44" dt="2024-05-30T20:34:47.804"/>
    <p1510:client id="{5B41D4E7-9026-BEDF-20A6-D81541B5CAFF}" v="1435" dt="2024-05-31T16:12:08.724"/>
    <p1510:client id="{5FC5A324-CCD0-0EAC-B056-AC871CE0BEB8}" v="721" dt="2024-05-30T21:15:29.017"/>
    <p1510:client id="{6501B568-9D30-BBDD-734E-13A4FDC952AB}" v="457" dt="2024-05-31T19:19:59.191"/>
    <p1510:client id="{6721104B-737D-9CEE-6655-C1FD3DEEE7D7}" v="168" dt="2024-05-30T17:29:01.252"/>
    <p1510:client id="{754AED1A-FA00-220C-B6F8-6EA559D96815}" v="17" dt="2024-05-30T18:21:54.202"/>
    <p1510:client id="{9CE6A790-A91D-C166-7BEE-674B73A3B564}" v="613" dt="2024-05-30T17:00:30.723"/>
    <p1510:client id="{D715DF0D-A530-15FF-8088-EDF3DD8DDFA5}" v="670" dt="2024-05-29T19:53:45.358"/>
    <p1510:client id="{E7F10E9D-4CFC-5E49-7B22-09C748526F43}" v="558" dt="2024-05-31T19:41:27.290"/>
    <p1510:client id="{F537E86E-A67C-65E3-5E96-DC634FFDE5F5}" v="685" dt="2024-05-31T08:02:59.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92" autoAdjust="0"/>
    <p:restoredTop sz="94654"/>
  </p:normalViewPr>
  <p:slideViewPr>
    <p:cSldViewPr snapToGrid="0">
      <p:cViewPr varScale="1">
        <p:scale>
          <a:sx n="100" d="100"/>
          <a:sy n="100" d="100"/>
        </p:scale>
        <p:origin x="192"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EF12-99E0-14DD-225D-96E504442C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219272D-C547-F3A4-8310-9B93595E80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D3E69BD-396D-CA3B-03A4-375F7EE88792}"/>
              </a:ext>
            </a:extLst>
          </p:cNvPr>
          <p:cNvSpPr>
            <a:spLocks noGrp="1"/>
          </p:cNvSpPr>
          <p:nvPr>
            <p:ph type="dt" sz="half" idx="10"/>
          </p:nvPr>
        </p:nvSpPr>
        <p:spPr/>
        <p:txBody>
          <a:bodyPr/>
          <a:lstStyle/>
          <a:p>
            <a:fld id="{C247913C-BD68-4490-9B66-88B941206058}" type="datetimeFigureOut">
              <a:rPr lang="en-CA" smtClean="0"/>
              <a:t>2024-07-05</a:t>
            </a:fld>
            <a:endParaRPr lang="en-CA"/>
          </a:p>
        </p:txBody>
      </p:sp>
      <p:sp>
        <p:nvSpPr>
          <p:cNvPr id="5" name="Footer Placeholder 4">
            <a:extLst>
              <a:ext uri="{FF2B5EF4-FFF2-40B4-BE49-F238E27FC236}">
                <a16:creationId xmlns:a16="http://schemas.microsoft.com/office/drawing/2014/main" id="{1245A64A-1844-8F7B-CD63-374172B81D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F769F50-E710-2557-F1E9-C63FE36C123F}"/>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98846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3D1B6-6B54-4B8F-F159-A37B6147345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951BFB7-B8A0-E82B-00F8-CBDB5527C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1549F15-5D75-DF7A-75C6-623F37854352}"/>
              </a:ext>
            </a:extLst>
          </p:cNvPr>
          <p:cNvSpPr>
            <a:spLocks noGrp="1"/>
          </p:cNvSpPr>
          <p:nvPr>
            <p:ph type="dt" sz="half" idx="10"/>
          </p:nvPr>
        </p:nvSpPr>
        <p:spPr/>
        <p:txBody>
          <a:bodyPr/>
          <a:lstStyle/>
          <a:p>
            <a:fld id="{C247913C-BD68-4490-9B66-88B941206058}" type="datetimeFigureOut">
              <a:rPr lang="en-CA" smtClean="0"/>
              <a:t>2024-07-05</a:t>
            </a:fld>
            <a:endParaRPr lang="en-CA"/>
          </a:p>
        </p:txBody>
      </p:sp>
      <p:sp>
        <p:nvSpPr>
          <p:cNvPr id="5" name="Footer Placeholder 4">
            <a:extLst>
              <a:ext uri="{FF2B5EF4-FFF2-40B4-BE49-F238E27FC236}">
                <a16:creationId xmlns:a16="http://schemas.microsoft.com/office/drawing/2014/main" id="{662D37F2-FE18-9E1F-0AD1-EA64247538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EF01327-861C-0C33-2751-C5F053C4D1C2}"/>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145334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3610A4-5CF5-69BD-6FD2-1C53C8036B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0C69532-63A9-CDB8-26D6-3E42C34341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8C89CDB-6912-E8D7-EB4C-B03771FA5D48}"/>
              </a:ext>
            </a:extLst>
          </p:cNvPr>
          <p:cNvSpPr>
            <a:spLocks noGrp="1"/>
          </p:cNvSpPr>
          <p:nvPr>
            <p:ph type="dt" sz="half" idx="10"/>
          </p:nvPr>
        </p:nvSpPr>
        <p:spPr/>
        <p:txBody>
          <a:bodyPr/>
          <a:lstStyle/>
          <a:p>
            <a:fld id="{C247913C-BD68-4490-9B66-88B941206058}" type="datetimeFigureOut">
              <a:rPr lang="en-CA" smtClean="0"/>
              <a:t>2024-07-05</a:t>
            </a:fld>
            <a:endParaRPr lang="en-CA"/>
          </a:p>
        </p:txBody>
      </p:sp>
      <p:sp>
        <p:nvSpPr>
          <p:cNvPr id="5" name="Footer Placeholder 4">
            <a:extLst>
              <a:ext uri="{FF2B5EF4-FFF2-40B4-BE49-F238E27FC236}">
                <a16:creationId xmlns:a16="http://schemas.microsoft.com/office/drawing/2014/main" id="{D0AFC283-1A58-76C5-EE27-4EE994D8D3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721076F-1273-FF3D-BA3F-E197B5700CCC}"/>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30837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8089-C394-CC48-F3A0-031BFB793BA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E55A199-F3D2-8866-0D36-B55142FF35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E455BD9-E324-FCF4-5FB6-4C355CB3E0A1}"/>
              </a:ext>
            </a:extLst>
          </p:cNvPr>
          <p:cNvSpPr>
            <a:spLocks noGrp="1"/>
          </p:cNvSpPr>
          <p:nvPr>
            <p:ph type="dt" sz="half" idx="10"/>
          </p:nvPr>
        </p:nvSpPr>
        <p:spPr/>
        <p:txBody>
          <a:bodyPr/>
          <a:lstStyle/>
          <a:p>
            <a:fld id="{C247913C-BD68-4490-9B66-88B941206058}" type="datetimeFigureOut">
              <a:rPr lang="en-CA" smtClean="0"/>
              <a:t>2024-07-05</a:t>
            </a:fld>
            <a:endParaRPr lang="en-CA"/>
          </a:p>
        </p:txBody>
      </p:sp>
      <p:sp>
        <p:nvSpPr>
          <p:cNvPr id="5" name="Footer Placeholder 4">
            <a:extLst>
              <a:ext uri="{FF2B5EF4-FFF2-40B4-BE49-F238E27FC236}">
                <a16:creationId xmlns:a16="http://schemas.microsoft.com/office/drawing/2014/main" id="{12B85CF4-A866-3ABE-1035-2CE8346EBB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483E197-90A0-6E63-4713-2FD07467A481}"/>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379810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0044-553F-FAFC-3294-CF97C73565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B54101D-B6CD-C3B3-ADF5-672C075FAD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687476-B499-3183-7566-21EEAFE790BD}"/>
              </a:ext>
            </a:extLst>
          </p:cNvPr>
          <p:cNvSpPr>
            <a:spLocks noGrp="1"/>
          </p:cNvSpPr>
          <p:nvPr>
            <p:ph type="dt" sz="half" idx="10"/>
          </p:nvPr>
        </p:nvSpPr>
        <p:spPr/>
        <p:txBody>
          <a:bodyPr/>
          <a:lstStyle/>
          <a:p>
            <a:fld id="{C247913C-BD68-4490-9B66-88B941206058}" type="datetimeFigureOut">
              <a:rPr lang="en-CA" smtClean="0"/>
              <a:t>2024-07-05</a:t>
            </a:fld>
            <a:endParaRPr lang="en-CA"/>
          </a:p>
        </p:txBody>
      </p:sp>
      <p:sp>
        <p:nvSpPr>
          <p:cNvPr id="5" name="Footer Placeholder 4">
            <a:extLst>
              <a:ext uri="{FF2B5EF4-FFF2-40B4-BE49-F238E27FC236}">
                <a16:creationId xmlns:a16="http://schemas.microsoft.com/office/drawing/2014/main" id="{E2F58B4A-41BB-44A0-3D9D-688C71D9725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1B31881-8A6D-5460-0047-9CDB154E54D7}"/>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178727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1596-8A4D-2AF2-C264-1FB1EF53F89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6BAFC72-E2C2-A2E3-03BA-B75658A8E4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B087D58-6585-D5D1-2B55-6D318905DF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DA79187-EE10-0E77-6845-1910CAC48D4B}"/>
              </a:ext>
            </a:extLst>
          </p:cNvPr>
          <p:cNvSpPr>
            <a:spLocks noGrp="1"/>
          </p:cNvSpPr>
          <p:nvPr>
            <p:ph type="dt" sz="half" idx="10"/>
          </p:nvPr>
        </p:nvSpPr>
        <p:spPr/>
        <p:txBody>
          <a:bodyPr/>
          <a:lstStyle/>
          <a:p>
            <a:fld id="{C247913C-BD68-4490-9B66-88B941206058}" type="datetimeFigureOut">
              <a:rPr lang="en-CA" smtClean="0"/>
              <a:t>2024-07-05</a:t>
            </a:fld>
            <a:endParaRPr lang="en-CA"/>
          </a:p>
        </p:txBody>
      </p:sp>
      <p:sp>
        <p:nvSpPr>
          <p:cNvPr id="6" name="Footer Placeholder 5">
            <a:extLst>
              <a:ext uri="{FF2B5EF4-FFF2-40B4-BE49-F238E27FC236}">
                <a16:creationId xmlns:a16="http://schemas.microsoft.com/office/drawing/2014/main" id="{700DF769-8EDC-5D7B-C80D-E76749A4319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A6AD724-AF8B-2FD7-7F1C-6FB7699BDA79}"/>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22400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EF3E-FDB9-076F-DDD4-B88D1D2ABC7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10B3B90-766D-949C-0E71-BBC2902A42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D84052-7863-8854-83E3-ED49B63A2F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47D44CA-D4EF-6706-B0B4-4EF4010A3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04B1C1-1B0F-CA39-C4D8-7BDC946115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0A95D28-7362-E93D-EFD9-8B1A16EE337B}"/>
              </a:ext>
            </a:extLst>
          </p:cNvPr>
          <p:cNvSpPr>
            <a:spLocks noGrp="1"/>
          </p:cNvSpPr>
          <p:nvPr>
            <p:ph type="dt" sz="half" idx="10"/>
          </p:nvPr>
        </p:nvSpPr>
        <p:spPr/>
        <p:txBody>
          <a:bodyPr/>
          <a:lstStyle/>
          <a:p>
            <a:fld id="{C247913C-BD68-4490-9B66-88B941206058}" type="datetimeFigureOut">
              <a:rPr lang="en-CA" smtClean="0"/>
              <a:t>2024-07-05</a:t>
            </a:fld>
            <a:endParaRPr lang="en-CA"/>
          </a:p>
        </p:txBody>
      </p:sp>
      <p:sp>
        <p:nvSpPr>
          <p:cNvPr id="8" name="Footer Placeholder 7">
            <a:extLst>
              <a:ext uri="{FF2B5EF4-FFF2-40B4-BE49-F238E27FC236}">
                <a16:creationId xmlns:a16="http://schemas.microsoft.com/office/drawing/2014/main" id="{FD0867B2-FDAC-CDCF-4018-E0B72C5B4B1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36FA5CB-EA40-440A-5A27-D4696A30892C}"/>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48102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086D-D96C-E3DC-72A6-2D177E8D889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38A63AE-2E6D-1A2A-0278-38B383E7A4F8}"/>
              </a:ext>
            </a:extLst>
          </p:cNvPr>
          <p:cNvSpPr>
            <a:spLocks noGrp="1"/>
          </p:cNvSpPr>
          <p:nvPr>
            <p:ph type="dt" sz="half" idx="10"/>
          </p:nvPr>
        </p:nvSpPr>
        <p:spPr/>
        <p:txBody>
          <a:bodyPr/>
          <a:lstStyle/>
          <a:p>
            <a:fld id="{C247913C-BD68-4490-9B66-88B941206058}" type="datetimeFigureOut">
              <a:rPr lang="en-CA" smtClean="0"/>
              <a:t>2024-07-05</a:t>
            </a:fld>
            <a:endParaRPr lang="en-CA"/>
          </a:p>
        </p:txBody>
      </p:sp>
      <p:sp>
        <p:nvSpPr>
          <p:cNvPr id="4" name="Footer Placeholder 3">
            <a:extLst>
              <a:ext uri="{FF2B5EF4-FFF2-40B4-BE49-F238E27FC236}">
                <a16:creationId xmlns:a16="http://schemas.microsoft.com/office/drawing/2014/main" id="{71FE7105-7AE2-15CA-BF9C-DDB25CC601C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BA8F4E8-D51D-000F-200A-DD7B8B321BF1}"/>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245223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2312F-395A-3F9C-9AA0-E91E17B36D34}"/>
              </a:ext>
            </a:extLst>
          </p:cNvPr>
          <p:cNvSpPr>
            <a:spLocks noGrp="1"/>
          </p:cNvSpPr>
          <p:nvPr>
            <p:ph type="dt" sz="half" idx="10"/>
          </p:nvPr>
        </p:nvSpPr>
        <p:spPr/>
        <p:txBody>
          <a:bodyPr/>
          <a:lstStyle/>
          <a:p>
            <a:fld id="{C247913C-BD68-4490-9B66-88B941206058}" type="datetimeFigureOut">
              <a:rPr lang="en-CA" smtClean="0"/>
              <a:t>2024-07-05</a:t>
            </a:fld>
            <a:endParaRPr lang="en-CA"/>
          </a:p>
        </p:txBody>
      </p:sp>
      <p:sp>
        <p:nvSpPr>
          <p:cNvPr id="3" name="Footer Placeholder 2">
            <a:extLst>
              <a:ext uri="{FF2B5EF4-FFF2-40B4-BE49-F238E27FC236}">
                <a16:creationId xmlns:a16="http://schemas.microsoft.com/office/drawing/2014/main" id="{701387CB-267B-E681-D94D-2910E3A4C9F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AC9FD3B-2438-44B0-A086-972354BA1C56}"/>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197077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5646-C78B-CF68-9B41-3FFB2E3F2A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AB39AE7-F664-3F1E-E883-03A984EA5D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9A73760-675A-A5E4-396E-E3804CDA5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5C804-578A-A422-B998-2A24DA0262B6}"/>
              </a:ext>
            </a:extLst>
          </p:cNvPr>
          <p:cNvSpPr>
            <a:spLocks noGrp="1"/>
          </p:cNvSpPr>
          <p:nvPr>
            <p:ph type="dt" sz="half" idx="10"/>
          </p:nvPr>
        </p:nvSpPr>
        <p:spPr/>
        <p:txBody>
          <a:bodyPr/>
          <a:lstStyle/>
          <a:p>
            <a:fld id="{C247913C-BD68-4490-9B66-88B941206058}" type="datetimeFigureOut">
              <a:rPr lang="en-CA" smtClean="0"/>
              <a:t>2024-07-05</a:t>
            </a:fld>
            <a:endParaRPr lang="en-CA"/>
          </a:p>
        </p:txBody>
      </p:sp>
      <p:sp>
        <p:nvSpPr>
          <p:cNvPr id="6" name="Footer Placeholder 5">
            <a:extLst>
              <a:ext uri="{FF2B5EF4-FFF2-40B4-BE49-F238E27FC236}">
                <a16:creationId xmlns:a16="http://schemas.microsoft.com/office/drawing/2014/main" id="{1E7AAE42-7BD9-D7AF-0A01-083B88F8C83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92EBEC2-244C-BF6B-5F13-18EF2F347AFC}"/>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401721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7BE4-A824-B246-4A1D-0525124AD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834EB68-5E02-4522-6D08-E093249F6F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C4CDE7D-1085-B4C6-FE3E-3BC67D54E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F819E5-626F-C39D-FAF8-3CD22DC30797}"/>
              </a:ext>
            </a:extLst>
          </p:cNvPr>
          <p:cNvSpPr>
            <a:spLocks noGrp="1"/>
          </p:cNvSpPr>
          <p:nvPr>
            <p:ph type="dt" sz="half" idx="10"/>
          </p:nvPr>
        </p:nvSpPr>
        <p:spPr/>
        <p:txBody>
          <a:bodyPr/>
          <a:lstStyle/>
          <a:p>
            <a:fld id="{C247913C-BD68-4490-9B66-88B941206058}" type="datetimeFigureOut">
              <a:rPr lang="en-CA" smtClean="0"/>
              <a:t>2024-07-05</a:t>
            </a:fld>
            <a:endParaRPr lang="en-CA"/>
          </a:p>
        </p:txBody>
      </p:sp>
      <p:sp>
        <p:nvSpPr>
          <p:cNvPr id="6" name="Footer Placeholder 5">
            <a:extLst>
              <a:ext uri="{FF2B5EF4-FFF2-40B4-BE49-F238E27FC236}">
                <a16:creationId xmlns:a16="http://schemas.microsoft.com/office/drawing/2014/main" id="{EFF6A72C-9AF7-B23D-59DA-5E384F94912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E31E85-C0B1-D1F6-292F-E3E67AFF0F52}"/>
              </a:ext>
            </a:extLst>
          </p:cNvPr>
          <p:cNvSpPr>
            <a:spLocks noGrp="1"/>
          </p:cNvSpPr>
          <p:nvPr>
            <p:ph type="sldNum" sz="quarter" idx="12"/>
          </p:nvPr>
        </p:nvSpPr>
        <p:spPr/>
        <p:txBody>
          <a:bodyPr/>
          <a:lstStyle/>
          <a:p>
            <a:fld id="{C3D3B850-B706-4E82-8274-0964004E889D}" type="slidenum">
              <a:rPr lang="en-CA" smtClean="0"/>
              <a:t>‹#›</a:t>
            </a:fld>
            <a:endParaRPr lang="en-CA"/>
          </a:p>
        </p:txBody>
      </p:sp>
    </p:spTree>
    <p:extLst>
      <p:ext uri="{BB962C8B-B14F-4D97-AF65-F5344CB8AC3E}">
        <p14:creationId xmlns:p14="http://schemas.microsoft.com/office/powerpoint/2010/main" val="251607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534C8-B71F-0D37-27B2-182C7C201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1F8FEBE-5B09-BE1B-A73A-628A1842A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D71EAB3-B86A-3B3A-3443-181DC22D39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47913C-BD68-4490-9B66-88B941206058}" type="datetimeFigureOut">
              <a:rPr lang="en-CA" smtClean="0"/>
              <a:t>2024-07-05</a:t>
            </a:fld>
            <a:endParaRPr lang="en-CA"/>
          </a:p>
        </p:txBody>
      </p:sp>
      <p:sp>
        <p:nvSpPr>
          <p:cNvPr id="5" name="Footer Placeholder 4">
            <a:extLst>
              <a:ext uri="{FF2B5EF4-FFF2-40B4-BE49-F238E27FC236}">
                <a16:creationId xmlns:a16="http://schemas.microsoft.com/office/drawing/2014/main" id="{06966EF1-A77C-284A-5785-5AE99BEEF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15ED2A83-39A4-506D-262B-CD1FBE264B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D3B850-B706-4E82-8274-0964004E889D}" type="slidenum">
              <a:rPr lang="en-CA" smtClean="0"/>
              <a:t>‹#›</a:t>
            </a:fld>
            <a:endParaRPr lang="en-CA"/>
          </a:p>
        </p:txBody>
      </p:sp>
    </p:spTree>
    <p:extLst>
      <p:ext uri="{BB962C8B-B14F-4D97-AF65-F5344CB8AC3E}">
        <p14:creationId xmlns:p14="http://schemas.microsoft.com/office/powerpoint/2010/main" val="279290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4" Type="http://schemas.openxmlformats.org/officeDocument/2006/relationships/tags" Target="../tags/tag4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hyperlink" Target="mailto:jlavigne@afn.ca"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994E6-05DA-A198-EA16-3054E744736C}"/>
              </a:ext>
            </a:extLst>
          </p:cNvPr>
          <p:cNvSpPr>
            <a:spLocks noGrp="1"/>
          </p:cNvSpPr>
          <p:nvPr>
            <p:ph type="ctrTitle"/>
            <p:custDataLst>
              <p:tags r:id="rId1"/>
            </p:custDataLst>
          </p:nvPr>
        </p:nvSpPr>
        <p:spPr/>
        <p:txBody>
          <a:bodyPr>
            <a:normAutofit/>
          </a:bodyPr>
          <a:lstStyle/>
          <a:p>
            <a:r>
              <a:rPr lang="fr-CA" sz="4000" b="1" dirty="0">
                <a:solidFill>
                  <a:schemeClr val="bg1"/>
                </a:solidFill>
                <a:latin typeface="Arial" panose="020B0604020202020204" pitchFamily="34" charset="0"/>
                <a:cs typeface="Arial" panose="020B0604020202020204" pitchFamily="34" charset="0"/>
              </a:rPr>
              <a:t>Promotion du leadership environnemental des Premières Nations</a:t>
            </a:r>
          </a:p>
        </p:txBody>
      </p:sp>
      <p:sp>
        <p:nvSpPr>
          <p:cNvPr id="3" name="Subtitle 2">
            <a:extLst>
              <a:ext uri="{FF2B5EF4-FFF2-40B4-BE49-F238E27FC236}">
                <a16:creationId xmlns:a16="http://schemas.microsoft.com/office/drawing/2014/main" id="{4D75C911-5048-FD9E-65DF-9B9A558860AE}"/>
              </a:ext>
            </a:extLst>
          </p:cNvPr>
          <p:cNvSpPr>
            <a:spLocks noGrp="1"/>
          </p:cNvSpPr>
          <p:nvPr>
            <p:ph type="subTitle" idx="1"/>
            <p:custDataLst>
              <p:tags r:id="rId2"/>
            </p:custDataLst>
          </p:nvPr>
        </p:nvSpPr>
        <p:spPr/>
        <p:txBody>
          <a:bodyPr vert="horz" lIns="91440" tIns="45720" rIns="91440" bIns="45720" rtlCol="0" anchor="t">
            <a:normAutofit/>
          </a:bodyPr>
          <a:lstStyle/>
          <a:p>
            <a:r>
              <a:rPr lang="fr-CA" sz="2200" dirty="0">
                <a:solidFill>
                  <a:schemeClr val="bg1"/>
                </a:solidFill>
                <a:latin typeface="Arial" panose="020B0604020202020204" pitchFamily="34" charset="0"/>
                <a:cs typeface="Arial" panose="020B0604020202020204" pitchFamily="34" charset="0"/>
              </a:rPr>
              <a:t>Salle 512AB, Palais des Congrès de Montréal</a:t>
            </a:r>
          </a:p>
          <a:p>
            <a:r>
              <a:rPr lang="fr-CA" sz="2200" dirty="0">
                <a:solidFill>
                  <a:schemeClr val="bg1"/>
                </a:solidFill>
                <a:latin typeface="Arial" panose="020B0604020202020204" pitchFamily="34" charset="0"/>
                <a:cs typeface="Arial" panose="020B0604020202020204" pitchFamily="34" charset="0"/>
              </a:rPr>
              <a:t>Lundi 8 juillet 2024</a:t>
            </a:r>
          </a:p>
          <a:p>
            <a:r>
              <a:rPr lang="fr-CA" sz="2200" dirty="0">
                <a:solidFill>
                  <a:schemeClr val="bg1"/>
                </a:solidFill>
                <a:latin typeface="Arial" panose="020B0604020202020204" pitchFamily="34" charset="0"/>
                <a:cs typeface="Arial" panose="020B0604020202020204" pitchFamily="34" charset="0"/>
              </a:rPr>
              <a:t>15 h à 17 h HE</a:t>
            </a:r>
          </a:p>
        </p:txBody>
      </p:sp>
    </p:spTree>
    <p:extLst>
      <p:ext uri="{BB962C8B-B14F-4D97-AF65-F5344CB8AC3E}">
        <p14:creationId xmlns:p14="http://schemas.microsoft.com/office/powerpoint/2010/main" val="148665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3456-D512-C413-75EF-38B9BDA91CE7}"/>
              </a:ext>
            </a:extLst>
          </p:cNvPr>
          <p:cNvSpPr>
            <a:spLocks noGrp="1"/>
          </p:cNvSpPr>
          <p:nvPr>
            <p:ph type="title"/>
            <p:custDataLst>
              <p:tags r:id="rId1"/>
            </p:custDataLst>
          </p:nvPr>
        </p:nvSpPr>
        <p:spPr>
          <a:xfrm>
            <a:off x="949411" y="2103437"/>
            <a:ext cx="10515600" cy="1325563"/>
          </a:xfrm>
        </p:spPr>
        <p:txBody>
          <a:bodyPr>
            <a:normAutofit/>
          </a:bodyPr>
          <a:lstStyle/>
          <a:p>
            <a:pPr algn="ctr"/>
            <a:r>
              <a:rPr lang="fr-CA" sz="4000" b="1" dirty="0">
                <a:solidFill>
                  <a:srgbClr val="016DAF"/>
                </a:solidFill>
                <a:latin typeface="Arial" panose="020B0604020202020204" pitchFamily="34" charset="0"/>
                <a:cs typeface="Arial" panose="020B0604020202020204" pitchFamily="34" charset="0"/>
              </a:rPr>
              <a:t>Leadership en matière de conservation</a:t>
            </a:r>
          </a:p>
        </p:txBody>
      </p:sp>
      <p:sp>
        <p:nvSpPr>
          <p:cNvPr id="3" name="Content Placeholder 2">
            <a:extLst>
              <a:ext uri="{FF2B5EF4-FFF2-40B4-BE49-F238E27FC236}">
                <a16:creationId xmlns:a16="http://schemas.microsoft.com/office/drawing/2014/main" id="{DCA21FF5-4E17-73FD-C674-74588DC37C82}"/>
              </a:ext>
            </a:extLst>
          </p:cNvPr>
          <p:cNvSpPr>
            <a:spLocks noGrp="1"/>
          </p:cNvSpPr>
          <p:nvPr>
            <p:ph idx="1"/>
            <p:custDataLst>
              <p:tags r:id="rId2"/>
            </p:custDataLst>
          </p:nvPr>
        </p:nvSpPr>
        <p:spPr>
          <a:xfrm>
            <a:off x="838200" y="3197225"/>
            <a:ext cx="10515600" cy="4351338"/>
          </a:xfrm>
        </p:spPr>
        <p:txBody>
          <a:bodyPr vert="horz" lIns="91440" tIns="45720" rIns="91440" bIns="45720" rtlCol="0" anchor="t">
            <a:normAutofit/>
          </a:bodyPr>
          <a:lstStyle/>
          <a:p>
            <a:pPr marL="0" indent="0" algn="ctr">
              <a:buNone/>
            </a:pPr>
            <a:endParaRPr lang="en-US" dirty="0"/>
          </a:p>
          <a:p>
            <a:pPr marL="0" indent="0" algn="ctr">
              <a:buNone/>
            </a:pPr>
            <a:r>
              <a:rPr lang="fr-CA" sz="2500" dirty="0">
                <a:latin typeface="Arial" panose="020B0604020202020204" pitchFamily="34" charset="0"/>
                <a:cs typeface="Arial" panose="020B0604020202020204" pitchFamily="34" charset="0"/>
              </a:rPr>
              <a:t>Curtis </a:t>
            </a:r>
            <a:r>
              <a:rPr lang="fr-CA" sz="2500" dirty="0" err="1">
                <a:latin typeface="Arial" panose="020B0604020202020204" pitchFamily="34" charset="0"/>
                <a:cs typeface="Arial" panose="020B0604020202020204" pitchFamily="34" charset="0"/>
              </a:rPr>
              <a:t>Scurr</a:t>
            </a:r>
            <a:r>
              <a:rPr lang="fr-CA" sz="2500" dirty="0">
                <a:latin typeface="Arial" panose="020B0604020202020204" pitchFamily="34" charset="0"/>
                <a:cs typeface="Arial" panose="020B0604020202020204" pitchFamily="34" charset="0"/>
              </a:rPr>
              <a:t>, directeur du Secteur de l'environnement</a:t>
            </a:r>
          </a:p>
        </p:txBody>
      </p:sp>
    </p:spTree>
    <p:extLst>
      <p:ext uri="{BB962C8B-B14F-4D97-AF65-F5344CB8AC3E}">
        <p14:creationId xmlns:p14="http://schemas.microsoft.com/office/powerpoint/2010/main" val="29048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519B-292F-565F-F4D5-97CB21BB3E83}"/>
              </a:ext>
            </a:extLst>
          </p:cNvPr>
          <p:cNvSpPr>
            <a:spLocks noGrp="1"/>
          </p:cNvSpPr>
          <p:nvPr>
            <p:ph type="title"/>
            <p:custDataLst>
              <p:tags r:id="rId1"/>
            </p:custDataLst>
          </p:nvPr>
        </p:nvSpPr>
        <p:spPr>
          <a:xfrm>
            <a:off x="1676400" y="1801083"/>
            <a:ext cx="10515600" cy="1325563"/>
          </a:xfrm>
        </p:spPr>
        <p:txBody>
          <a:bodyPr>
            <a:normAutofit/>
          </a:bodyPr>
          <a:lstStyle/>
          <a:p>
            <a:r>
              <a:rPr lang="fr-CA" sz="2800" b="1" dirty="0">
                <a:solidFill>
                  <a:srgbClr val="016DAF"/>
                </a:solidFill>
                <a:latin typeface="Arial" panose="020B0604020202020204" pitchFamily="34" charset="0"/>
                <a:cs typeface="Arial" panose="020B0604020202020204" pitchFamily="34" charset="0"/>
              </a:rPr>
              <a:t>Leadership en matière de conservation</a:t>
            </a:r>
            <a:br>
              <a:rPr lang="fr-CA" sz="2800" b="1" dirty="0">
                <a:solidFill>
                  <a:srgbClr val="016DAF"/>
                </a:solidFill>
                <a:latin typeface="Arial" panose="020B0604020202020204" pitchFamily="34" charset="0"/>
                <a:cs typeface="Arial" panose="020B0604020202020204" pitchFamily="34" charset="0"/>
              </a:rPr>
            </a:br>
            <a:endParaRPr lang="fr-CA" sz="2800" b="1"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FC5D27-6ABB-B766-C9DF-C0F5B5F6364B}"/>
              </a:ext>
            </a:extLst>
          </p:cNvPr>
          <p:cNvSpPr>
            <a:spLocks noGrp="1"/>
          </p:cNvSpPr>
          <p:nvPr>
            <p:ph idx="1"/>
            <p:custDataLst>
              <p:tags r:id="rId2"/>
            </p:custDataLst>
          </p:nvPr>
        </p:nvSpPr>
        <p:spPr>
          <a:xfrm>
            <a:off x="1470454" y="2730843"/>
            <a:ext cx="9883346" cy="3695016"/>
          </a:xfrm>
        </p:spPr>
        <p:txBody>
          <a:bodyPr vert="horz" lIns="91440" tIns="45720" rIns="91440" bIns="45720" rtlCol="0" anchor="t">
            <a:normAutofit/>
          </a:bodyPr>
          <a:lstStyle/>
          <a:p>
            <a:pPr>
              <a:lnSpc>
                <a:spcPct val="100000"/>
              </a:lnSpc>
              <a:buFont typeface="Arial"/>
              <a:buChar char="•"/>
            </a:pPr>
            <a:r>
              <a:rPr lang="fr-CA" sz="1700" dirty="0">
                <a:latin typeface="Arial" panose="020B0604020202020204" pitchFamily="34" charset="0"/>
                <a:cs typeface="Arial" panose="020B0604020202020204" pitchFamily="34" charset="0"/>
              </a:rPr>
              <a:t>La conservation et l'action climatique dirigées par les Premières Nations sont des exemples de l'affirmation active de l'autodétermination, des droits inhérents, du titre et des compétences des Premières Nations (par exemple, les aires protégées et de conservation autochtones et les gardiens).</a:t>
            </a:r>
            <a:endParaRPr lang="en-US" sz="1700" dirty="0">
              <a:latin typeface="Arial" panose="020B0604020202020204" pitchFamily="34" charset="0"/>
              <a:cs typeface="Arial" panose="020B0604020202020204" pitchFamily="34" charset="0"/>
            </a:endParaRPr>
          </a:p>
          <a:p>
            <a:pPr>
              <a:lnSpc>
                <a:spcPct val="100000"/>
              </a:lnSpc>
              <a:buFont typeface="Arial"/>
              <a:buChar char="•"/>
            </a:pPr>
            <a:r>
              <a:rPr lang="fr-CA" sz="1700" dirty="0">
                <a:latin typeface="Arial" panose="020B0604020202020204" pitchFamily="34" charset="0"/>
                <a:cs typeface="Arial" panose="020B0604020202020204" pitchFamily="34" charset="0"/>
              </a:rPr>
              <a:t>Les Premières Nations et les peuples autochtones ont été reconnus à plusieurs reprises, tant au niveau national qu'international, comme des leaders essentiels et conséquents dans l'obtention de résultats positifs en matière de conservation (par exemple, l’Évaluation mondiale 2019 des services visant les écosystèmes et la biodiversité de l'IPBES).</a:t>
            </a:r>
            <a:endParaRPr lang="en-US" sz="1700" dirty="0">
              <a:latin typeface="Arial" panose="020B0604020202020204" pitchFamily="34" charset="0"/>
              <a:cs typeface="Arial" panose="020B0604020202020204" pitchFamily="34" charset="0"/>
            </a:endParaRPr>
          </a:p>
          <a:p>
            <a:pPr>
              <a:lnSpc>
                <a:spcPct val="100000"/>
              </a:lnSpc>
              <a:buFont typeface="Arial"/>
              <a:buChar char="•"/>
            </a:pPr>
            <a:r>
              <a:rPr lang="fr-CA" sz="1700" dirty="0">
                <a:latin typeface="Arial" panose="020B0604020202020204" pitchFamily="34" charset="0"/>
                <a:cs typeface="Arial" panose="020B0604020202020204" pitchFamily="34" charset="0"/>
              </a:rPr>
              <a:t>Les outils et mécanismes juridiques, y compris la stratégie et le plan d'action nationaux pour la biodiversité du Canada, offrent une occasion importante de reconnaître et de positionner les Premières Nations en tant que leaders légitimes dans la réalisation des engagements internationaux et nationaux en matière de conservation.</a:t>
            </a:r>
          </a:p>
          <a:p>
            <a:pPr>
              <a:lnSpc>
                <a:spcPct val="100000"/>
              </a:lnSpc>
              <a:buFont typeface="Arial"/>
              <a:buChar char="•"/>
            </a:pPr>
            <a:endParaRPr lang="en-US" sz="1700" dirty="0">
              <a:latin typeface="Arial" panose="020B0604020202020204" pitchFamily="34" charset="0"/>
              <a:cs typeface="Arial" panose="020B0604020202020204" pitchFamily="34" charset="0"/>
            </a:endParaRPr>
          </a:p>
          <a:p>
            <a:pPr marL="0" indent="0" algn="ctr">
              <a:lnSpc>
                <a:spcPct val="100000"/>
              </a:lnSpc>
              <a:buNone/>
            </a:pPr>
            <a:endParaRPr lang="en-US" sz="1700" dirty="0">
              <a:latin typeface="Arial" panose="020B0604020202020204" pitchFamily="34" charset="0"/>
              <a:cs typeface="Arial" panose="020B0604020202020204" pitchFamily="34" charset="0"/>
            </a:endParaRPr>
          </a:p>
          <a:p>
            <a:pPr marL="0" indent="0">
              <a:lnSpc>
                <a:spcPct val="100000"/>
              </a:lnSpc>
              <a:buNone/>
            </a:pPr>
            <a:endParaRPr lang="en-US" sz="1700" dirty="0">
              <a:latin typeface="Arial" panose="020B0604020202020204" pitchFamily="34" charset="0"/>
              <a:cs typeface="Arial" panose="020B0604020202020204" pitchFamily="34" charset="0"/>
            </a:endParaRPr>
          </a:p>
          <a:p>
            <a:pPr marL="0" indent="0">
              <a:lnSpc>
                <a:spcPct val="100000"/>
              </a:lnSpc>
              <a:buNone/>
            </a:pPr>
            <a:endParaRPr lang="en-US" sz="1700" dirty="0">
              <a:latin typeface="Arial" panose="020B0604020202020204" pitchFamily="34" charset="0"/>
              <a:cs typeface="Arial" panose="020B0604020202020204" pitchFamily="34" charset="0"/>
            </a:endParaRPr>
          </a:p>
          <a:p>
            <a:pPr marL="0" indent="0" algn="ctr">
              <a:lnSpc>
                <a:spcPct val="100000"/>
              </a:lnSpc>
              <a:buNone/>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00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1921A-95CF-F368-B70B-EE3702BCE347}"/>
              </a:ext>
            </a:extLst>
          </p:cNvPr>
          <p:cNvSpPr>
            <a:spLocks noGrp="1"/>
          </p:cNvSpPr>
          <p:nvPr>
            <p:ph idx="1"/>
            <p:custDataLst>
              <p:tags r:id="rId1"/>
            </p:custDataLst>
          </p:nvPr>
        </p:nvSpPr>
        <p:spPr>
          <a:xfrm>
            <a:off x="1766787" y="2980102"/>
            <a:ext cx="10143067" cy="4351338"/>
          </a:xfrm>
        </p:spPr>
        <p:txBody>
          <a:bodyPr vert="horz" lIns="91440" tIns="45720" rIns="91440" bIns="45720" rtlCol="0" anchor="t">
            <a:noAutofit/>
          </a:bodyPr>
          <a:lstStyle/>
          <a:p>
            <a:pPr marL="0" indent="0">
              <a:buNone/>
            </a:pPr>
            <a:r>
              <a:rPr lang="fr-CA" sz="1500" b="1" dirty="0">
                <a:latin typeface="Arial"/>
                <a:ea typeface="+mn-lt"/>
                <a:cs typeface="Arial"/>
              </a:rPr>
              <a:t>Engagements du Canada dans le cadre de la </a:t>
            </a:r>
            <a:r>
              <a:rPr lang="fr-CA" sz="1500" b="1" dirty="0">
                <a:latin typeface="Arial"/>
                <a:ea typeface="+mn-lt"/>
                <a:cs typeface="+mn-lt"/>
              </a:rPr>
              <a:t>Convention sur la diversité biologique (CDB) :</a:t>
            </a:r>
          </a:p>
          <a:p>
            <a:pPr marL="285750" indent="-285750"/>
            <a:r>
              <a:rPr lang="fr-CA" sz="1500" dirty="0">
                <a:latin typeface="Arial"/>
                <a:cs typeface="Arial"/>
              </a:rPr>
              <a:t>Lors de la COP 15 (2022), le Canada s'est engagé à stopper et à inverser la perte de biodiversité en soutenant l'adoption du Cadre mondial de la biodiversité de Kunming‑Montréal (CMBKM).</a:t>
            </a:r>
          </a:p>
          <a:p>
            <a:pPr marL="742950" lvl="1" indent="-285750">
              <a:buFont typeface="Courier New" panose="020B0604020202020204" pitchFamily="34" charset="0"/>
              <a:buChar char="o"/>
            </a:pPr>
            <a:r>
              <a:rPr lang="fr-CA" sz="1500" dirty="0">
                <a:latin typeface="Arial"/>
                <a:cs typeface="Arial"/>
              </a:rPr>
              <a:t>Le CMBKM inclut un langage renforcé basé sur les droits.</a:t>
            </a:r>
          </a:p>
          <a:p>
            <a:pPr marL="285750" indent="-285750"/>
            <a:r>
              <a:rPr lang="fr-CA" sz="1500" dirty="0">
                <a:latin typeface="Arial"/>
                <a:cs typeface="Arial"/>
              </a:rPr>
              <a:t>Cela a conduit à l'élaboration et à la mise en œuvre de la stratégie et du plan d’action nationaux pour la biodiversité du Canada.</a:t>
            </a:r>
          </a:p>
          <a:p>
            <a:pPr marL="742950" lvl="1" indent="-285750">
              <a:buFont typeface="Courier New" panose="020B0604020202020204" pitchFamily="34" charset="0"/>
              <a:buChar char="o"/>
            </a:pPr>
            <a:r>
              <a:rPr lang="fr-CA" sz="1500" dirty="0">
                <a:latin typeface="Arial"/>
                <a:cs typeface="Arial"/>
              </a:rPr>
              <a:t>La stratégie a été élaborée entre octobre 2023 et avril 2024.</a:t>
            </a:r>
          </a:p>
          <a:p>
            <a:pPr marL="742950" lvl="1" indent="-285750">
              <a:buFont typeface="Courier New" panose="020B0604020202020204" pitchFamily="34" charset="0"/>
              <a:buChar char="o"/>
            </a:pPr>
            <a:r>
              <a:rPr lang="fr-CA" sz="1500" dirty="0">
                <a:latin typeface="Arial"/>
                <a:cs typeface="Arial"/>
              </a:rPr>
              <a:t>Elle contient 23 cibles et quatre objectifs ambitieux à l'horizon 2030 et au-delà.</a:t>
            </a:r>
          </a:p>
          <a:p>
            <a:pPr marL="0" indent="0">
              <a:buNone/>
            </a:pPr>
            <a:r>
              <a:rPr lang="fr-CA" sz="1500" b="1" dirty="0">
                <a:latin typeface="Arial"/>
                <a:cs typeface="Segoe UI"/>
              </a:rPr>
              <a:t>Participation de l'APN</a:t>
            </a:r>
          </a:p>
          <a:p>
            <a:pPr marL="285750" indent="-285750"/>
            <a:r>
              <a:rPr lang="fr-CA" sz="1500" dirty="0">
                <a:latin typeface="Arial"/>
                <a:cs typeface="Arial"/>
              </a:rPr>
              <a:t>L'APN est mandatée par les Premières Nations-en-Assemblée pour défendre les priorités des Premières Nations en matière de biodiversité terrestre et marine, tant au niveau national qu'international. </a:t>
            </a:r>
          </a:p>
          <a:p>
            <a:pPr marL="742950" lvl="1" indent="-285750">
              <a:buFont typeface="Courier New" panose="020B0604020202020204" pitchFamily="34" charset="0"/>
              <a:buChar char="o"/>
            </a:pPr>
            <a:r>
              <a:rPr lang="fr-CA" sz="1500" dirty="0">
                <a:latin typeface="Arial"/>
                <a:cs typeface="Arial"/>
              </a:rPr>
              <a:t>Résolutions 03/2019 et 07/2019</a:t>
            </a:r>
          </a:p>
          <a:p>
            <a:pPr marL="0" indent="0">
              <a:buNone/>
            </a:pPr>
            <a:endParaRPr lang="en-US" sz="1500" b="1" dirty="0">
              <a:latin typeface="Arial"/>
              <a:cs typeface="Arial"/>
            </a:endParaRPr>
          </a:p>
          <a:p>
            <a:pPr marL="342900">
              <a:buFont typeface="Arial"/>
              <a:buChar char="•"/>
            </a:pPr>
            <a:endParaRPr lang="en-US" sz="1500" dirty="0">
              <a:latin typeface="Arial"/>
              <a:cs typeface="Arial"/>
            </a:endParaRPr>
          </a:p>
          <a:p>
            <a:pPr marL="1257300" lvl="2" indent="-342900">
              <a:buFont typeface="Arial"/>
              <a:buChar char="•"/>
            </a:pPr>
            <a:endParaRPr lang="en-US" sz="1500" dirty="0">
              <a:latin typeface="Arial"/>
              <a:cs typeface="Arial"/>
            </a:endParaRPr>
          </a:p>
        </p:txBody>
      </p:sp>
      <p:sp>
        <p:nvSpPr>
          <p:cNvPr id="7" name="Title 1">
            <a:extLst>
              <a:ext uri="{FF2B5EF4-FFF2-40B4-BE49-F238E27FC236}">
                <a16:creationId xmlns:a16="http://schemas.microsoft.com/office/drawing/2014/main" id="{00157884-C564-A97F-4D4F-BF8C6F23C56D}"/>
              </a:ext>
            </a:extLst>
          </p:cNvPr>
          <p:cNvSpPr txBox="1">
            <a:spLocks/>
          </p:cNvSpPr>
          <p:nvPr>
            <p:custDataLst>
              <p:tags r:id="rId2"/>
            </p:custDataLst>
          </p:nvPr>
        </p:nvSpPr>
        <p:spPr>
          <a:xfrm>
            <a:off x="1766787" y="16898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CA" sz="2800" b="1" dirty="0">
                <a:solidFill>
                  <a:srgbClr val="016DAF"/>
                </a:solidFill>
                <a:latin typeface="Arial" panose="020B0604020202020204" pitchFamily="34" charset="0"/>
                <a:cs typeface="Arial" panose="020B0604020202020204" pitchFamily="34" charset="0"/>
              </a:rPr>
              <a:t>Leadership en matière de conservation</a:t>
            </a:r>
            <a:br>
              <a:rPr lang="fr-CA" b="1" dirty="0">
                <a:solidFill>
                  <a:srgbClr val="016DAF"/>
                </a:solidFill>
                <a:latin typeface="Arial" panose="020B0604020202020204" pitchFamily="34" charset="0"/>
                <a:cs typeface="Arial" panose="020B0604020202020204" pitchFamily="34" charset="0"/>
              </a:rPr>
            </a:br>
            <a:r>
              <a:rPr lang="fr-CA" sz="2000" b="1" dirty="0">
                <a:solidFill>
                  <a:srgbClr val="016DAF"/>
                </a:solidFill>
                <a:latin typeface="Arial" panose="020B0604020202020204" pitchFamily="34" charset="0"/>
                <a:ea typeface="+mj-lt"/>
                <a:cs typeface="Arial" panose="020B0604020202020204" pitchFamily="34" charset="0"/>
              </a:rPr>
              <a:t>Stratégies et plans d’action nationaux pour la biodiversité</a:t>
            </a:r>
          </a:p>
        </p:txBody>
      </p:sp>
    </p:spTree>
    <p:extLst>
      <p:ext uri="{BB962C8B-B14F-4D97-AF65-F5344CB8AC3E}">
        <p14:creationId xmlns:p14="http://schemas.microsoft.com/office/powerpoint/2010/main" val="161595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BFAF2-66BC-B19E-6C4D-D5BACC63ABD7}"/>
              </a:ext>
            </a:extLst>
          </p:cNvPr>
          <p:cNvSpPr>
            <a:spLocks noGrp="1"/>
          </p:cNvSpPr>
          <p:nvPr>
            <p:ph idx="1"/>
            <p:custDataLst>
              <p:tags r:id="rId1"/>
            </p:custDataLst>
          </p:nvPr>
        </p:nvSpPr>
        <p:spPr>
          <a:xfrm>
            <a:off x="1766787" y="2866768"/>
            <a:ext cx="9935062" cy="1223318"/>
          </a:xfrm>
        </p:spPr>
        <p:txBody>
          <a:bodyPr vert="horz" lIns="91440" tIns="45720" rIns="91440" bIns="45720" rtlCol="0" anchor="t">
            <a:noAutofit/>
          </a:bodyPr>
          <a:lstStyle/>
          <a:p>
            <a:pPr marL="0" indent="0">
              <a:lnSpc>
                <a:spcPct val="100000"/>
              </a:lnSpc>
              <a:buNone/>
            </a:pPr>
            <a:r>
              <a:rPr lang="fr-CA" sz="1500" b="1" dirty="0">
                <a:latin typeface="Arial"/>
                <a:cs typeface="Arial"/>
              </a:rPr>
              <a:t>Participation de l'APN</a:t>
            </a:r>
          </a:p>
          <a:p>
            <a:pPr>
              <a:lnSpc>
                <a:spcPct val="100000"/>
              </a:lnSpc>
            </a:pPr>
            <a:r>
              <a:rPr lang="fr-CA" sz="1500" dirty="0">
                <a:latin typeface="Arial"/>
                <a:cs typeface="Arial"/>
              </a:rPr>
              <a:t>Depuis octobre 2023, l'APN a fourni des commentaires techniques sur trois versions préliminaires du SPANB soumis à l'avis du public. </a:t>
            </a:r>
            <a:endParaRPr lang="en-US" sz="1500" dirty="0">
              <a:latin typeface="Arial"/>
              <a:cs typeface="Arial"/>
            </a:endParaRPr>
          </a:p>
          <a:p>
            <a:pPr>
              <a:lnSpc>
                <a:spcPct val="100000"/>
              </a:lnSpc>
            </a:pPr>
            <a:r>
              <a:rPr lang="fr-CA" sz="1500" dirty="0">
                <a:latin typeface="Arial"/>
                <a:cs typeface="Arial"/>
              </a:rPr>
              <a:t>L'APN a contribué à la rédaction d'une section de la stratégie consacrée aux Premières Nations, ainsi que d'une annexe sur les Premières Nations.</a:t>
            </a:r>
          </a:p>
        </p:txBody>
      </p:sp>
      <p:sp>
        <p:nvSpPr>
          <p:cNvPr id="2" name="Title 1">
            <a:extLst>
              <a:ext uri="{FF2B5EF4-FFF2-40B4-BE49-F238E27FC236}">
                <a16:creationId xmlns:a16="http://schemas.microsoft.com/office/drawing/2014/main" id="{9E2A2BBC-F197-DF33-9EF7-0EE7FA91E2A8}"/>
              </a:ext>
            </a:extLst>
          </p:cNvPr>
          <p:cNvSpPr txBox="1">
            <a:spLocks/>
          </p:cNvSpPr>
          <p:nvPr>
            <p:custDataLst>
              <p:tags r:id="rId2"/>
            </p:custDataLst>
          </p:nvPr>
        </p:nvSpPr>
        <p:spPr>
          <a:xfrm>
            <a:off x="1766787" y="16775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CA" sz="2800" b="1" dirty="0">
                <a:solidFill>
                  <a:srgbClr val="016DAF"/>
                </a:solidFill>
                <a:latin typeface="Arial" panose="020B0604020202020204" pitchFamily="34" charset="0"/>
                <a:cs typeface="Arial" panose="020B0604020202020204" pitchFamily="34" charset="0"/>
              </a:rPr>
              <a:t>Leadership en matière de conservation</a:t>
            </a:r>
            <a:br>
              <a:rPr lang="fr-CA" b="1" dirty="0">
                <a:solidFill>
                  <a:srgbClr val="016DAF"/>
                </a:solidFill>
                <a:latin typeface="Arial" panose="020B0604020202020204" pitchFamily="34" charset="0"/>
                <a:cs typeface="Arial" panose="020B0604020202020204" pitchFamily="34" charset="0"/>
              </a:rPr>
            </a:br>
            <a:r>
              <a:rPr lang="fr-CA" sz="2000" b="1" dirty="0">
                <a:solidFill>
                  <a:srgbClr val="016DAF"/>
                </a:solidFill>
                <a:latin typeface="Arial" panose="020B0604020202020204" pitchFamily="34" charset="0"/>
                <a:ea typeface="+mj-lt"/>
                <a:cs typeface="Arial" panose="020B0604020202020204" pitchFamily="34" charset="0"/>
              </a:rPr>
              <a:t>Stratégies et plans d’action nationaux pour la biodiversité</a:t>
            </a:r>
          </a:p>
        </p:txBody>
      </p:sp>
      <p:pic>
        <p:nvPicPr>
          <p:cNvPr id="6" name="Picture 5" descr="A diagram of a company&#10;&#10;Description automatically generated">
            <a:extLst>
              <a:ext uri="{FF2B5EF4-FFF2-40B4-BE49-F238E27FC236}">
                <a16:creationId xmlns:a16="http://schemas.microsoft.com/office/drawing/2014/main" id="{96D841D0-EBB4-1FAC-7820-BE49CEAB1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6787" y="4192331"/>
            <a:ext cx="10144897" cy="2384051"/>
          </a:xfrm>
          <a:prstGeom prst="rect">
            <a:avLst/>
          </a:prstGeom>
        </p:spPr>
      </p:pic>
    </p:spTree>
    <p:extLst>
      <p:ext uri="{BB962C8B-B14F-4D97-AF65-F5344CB8AC3E}">
        <p14:creationId xmlns:p14="http://schemas.microsoft.com/office/powerpoint/2010/main" val="3830483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AE8ACF5-9953-66F5-C48C-019ACFEF4689}"/>
              </a:ext>
            </a:extLst>
          </p:cNvPr>
          <p:cNvGraphicFramePr>
            <a:graphicFrameLocks noGrp="1"/>
          </p:cNvGraphicFramePr>
          <p:nvPr>
            <p:ph idx="1"/>
            <p:custDataLst>
              <p:tags r:id="rId1"/>
            </p:custDataLst>
            <p:extLst>
              <p:ext uri="{D42A27DB-BD31-4B8C-83A1-F6EECF244321}">
                <p14:modId xmlns:p14="http://schemas.microsoft.com/office/powerpoint/2010/main" val="1406511605"/>
              </p:ext>
            </p:extLst>
          </p:nvPr>
        </p:nvGraphicFramePr>
        <p:xfrm>
          <a:off x="1804085" y="2759683"/>
          <a:ext cx="9428207" cy="3450362"/>
        </p:xfrm>
        <a:graphic>
          <a:graphicData uri="http://schemas.openxmlformats.org/drawingml/2006/table">
            <a:tbl>
              <a:tblPr bandRow="1">
                <a:tableStyleId>{5C22544A-7EE6-4342-B048-85BDC9FD1C3A}</a:tableStyleId>
              </a:tblPr>
              <a:tblGrid>
                <a:gridCol w="4755025">
                  <a:extLst>
                    <a:ext uri="{9D8B030D-6E8A-4147-A177-3AD203B41FA5}">
                      <a16:colId xmlns:a16="http://schemas.microsoft.com/office/drawing/2014/main" val="3412951379"/>
                    </a:ext>
                  </a:extLst>
                </a:gridCol>
                <a:gridCol w="4673182">
                  <a:extLst>
                    <a:ext uri="{9D8B030D-6E8A-4147-A177-3AD203B41FA5}">
                      <a16:colId xmlns:a16="http://schemas.microsoft.com/office/drawing/2014/main" val="2772918156"/>
                    </a:ext>
                  </a:extLst>
                </a:gridCol>
              </a:tblGrid>
              <a:tr h="547709">
                <a:tc gridSpan="2">
                  <a:txBody>
                    <a:bodyPr/>
                    <a:lstStyle/>
                    <a:p>
                      <a:pPr algn="l" fontAlgn="base"/>
                      <a:r>
                        <a:rPr lang="fr-CA" sz="1500" b="1" i="0" u="none" strike="noStrike" dirty="0">
                          <a:solidFill>
                            <a:srgbClr val="000000"/>
                          </a:solidFill>
                          <a:effectLst/>
                          <a:latin typeface="Arial"/>
                        </a:rPr>
                        <a:t>Préoccupations identifiées dans le SPANB</a:t>
                      </a:r>
                    </a:p>
                  </a:txBody>
                  <a:tcP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29528" cap="flat" cmpd="sng" algn="ctr">
                      <a:solidFill>
                        <a:srgbClr val="FFFFF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92560106"/>
                  </a:ext>
                </a:extLst>
              </a:tr>
              <a:tr h="973365">
                <a:tc>
                  <a:txBody>
                    <a:bodyPr/>
                    <a:lstStyle/>
                    <a:p>
                      <a:pPr algn="l" fontAlgn="base"/>
                      <a:r>
                        <a:rPr lang="fr-CA" sz="1500" b="1" i="0" u="none" strike="noStrike" dirty="0">
                          <a:solidFill>
                            <a:srgbClr val="000000"/>
                          </a:solidFill>
                          <a:effectLst/>
                          <a:latin typeface="Arial"/>
                        </a:rPr>
                        <a:t>1) Absence de réels changements transformateurs :</a:t>
                      </a: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29528"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016DAF">
                        <a:alpha val="20000"/>
                      </a:srgbClr>
                    </a:solidFill>
                  </a:tcPr>
                </a:tc>
                <a:tc>
                  <a:txBody>
                    <a:bodyPr/>
                    <a:lstStyle/>
                    <a:p>
                      <a:pPr algn="l" fontAlgn="base"/>
                      <a:r>
                        <a:rPr lang="fr-CA" sz="1500" b="0" i="0" u="none" strike="noStrike" dirty="0">
                          <a:solidFill>
                            <a:srgbClr val="000000"/>
                          </a:solidFill>
                          <a:effectLst/>
                          <a:latin typeface="Arial"/>
                        </a:rPr>
                        <a:t>Les citoyens et les entreprises doivent donner la priorité à la nature, à la biodiversité et à la durabilité dans leur processus décisionnel. </a:t>
                      </a:r>
                    </a:p>
                    <a:p>
                      <a:pPr algn="l" fontAlgn="base"/>
                      <a:r>
                        <a:rPr lang="fr-CA" sz="1500" b="0" i="0" u="sng" dirty="0">
                          <a:solidFill>
                            <a:srgbClr val="000000"/>
                          </a:solidFill>
                          <a:effectLst/>
                          <a:latin typeface="Arial"/>
                        </a:rPr>
                        <a:t>Nécessité d'un changement sociétal</a:t>
                      </a: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29528"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016DAF">
                        <a:alpha val="20000"/>
                      </a:srgbClr>
                    </a:solidFill>
                  </a:tcPr>
                </a:tc>
                <a:extLst>
                  <a:ext uri="{0D108BD9-81ED-4DB2-BD59-A6C34878D82A}">
                    <a16:rowId xmlns:a16="http://schemas.microsoft.com/office/drawing/2014/main" val="1768162332"/>
                  </a:ext>
                </a:extLst>
              </a:tr>
              <a:tr h="1073197">
                <a:tc>
                  <a:txBody>
                    <a:bodyPr/>
                    <a:lstStyle/>
                    <a:p>
                      <a:pPr algn="l" fontAlgn="base"/>
                      <a:r>
                        <a:rPr lang="fr-CA" sz="1500" b="1" i="0" u="none" strike="noStrike" dirty="0">
                          <a:solidFill>
                            <a:srgbClr val="000000"/>
                          </a:solidFill>
                          <a:effectLst/>
                          <a:latin typeface="Arial"/>
                        </a:rPr>
                        <a:t>2) Absence de mesures visant à combler le fossé entre la conservation terrestre et marine dirigée par les Autochtones (terre et eau) :</a:t>
                      </a: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016DAF">
                        <a:alpha val="14000"/>
                      </a:srgbClr>
                    </a:solidFill>
                  </a:tcPr>
                </a:tc>
                <a:tc>
                  <a:txBody>
                    <a:bodyPr/>
                    <a:lstStyle/>
                    <a:p>
                      <a:pPr algn="l" fontAlgn="base"/>
                      <a:r>
                        <a:rPr lang="fr-CA" sz="1500" b="0" i="0" u="none" strike="noStrike" dirty="0">
                          <a:solidFill>
                            <a:srgbClr val="000000"/>
                          </a:solidFill>
                          <a:effectLst/>
                          <a:latin typeface="Arial"/>
                        </a:rPr>
                        <a:t>Combler le fossé, manque de langage et d'orientation</a:t>
                      </a: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016DAF">
                        <a:alpha val="14000"/>
                      </a:srgbClr>
                    </a:solidFill>
                  </a:tcPr>
                </a:tc>
                <a:extLst>
                  <a:ext uri="{0D108BD9-81ED-4DB2-BD59-A6C34878D82A}">
                    <a16:rowId xmlns:a16="http://schemas.microsoft.com/office/drawing/2014/main" val="130366565"/>
                  </a:ext>
                </a:extLst>
              </a:tr>
              <a:tr h="823616">
                <a:tc>
                  <a:txBody>
                    <a:bodyPr/>
                    <a:lstStyle/>
                    <a:p>
                      <a:pPr algn="l" fontAlgn="base"/>
                      <a:r>
                        <a:rPr lang="fr-CA" sz="1500" b="1" i="0" u="none" strike="noStrike">
                          <a:solidFill>
                            <a:srgbClr val="000000"/>
                          </a:solidFill>
                          <a:effectLst/>
                          <a:latin typeface="Arial"/>
                        </a:rPr>
                        <a:t>3) Absence de mécanismes pour le leadership et l'intégration des populations autochtones :</a:t>
                      </a: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016DAF">
                        <a:alpha val="20113"/>
                      </a:srgbClr>
                    </a:solidFill>
                  </a:tcPr>
                </a:tc>
                <a:tc>
                  <a:txBody>
                    <a:bodyPr/>
                    <a:lstStyle/>
                    <a:p>
                      <a:pPr algn="l" fontAlgn="base"/>
                      <a:r>
                        <a:rPr lang="fr-CA" sz="1500" b="0" i="0" u="none" strike="noStrike" dirty="0">
                          <a:solidFill>
                            <a:srgbClr val="000000"/>
                          </a:solidFill>
                          <a:effectLst/>
                          <a:latin typeface="Arial"/>
                        </a:rPr>
                        <a:t>Conservation dirigée par les Autochtones, gardiens, savoirs traditionnels</a:t>
                      </a: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016DAF">
                        <a:alpha val="20113"/>
                      </a:srgbClr>
                    </a:solidFill>
                  </a:tcPr>
                </a:tc>
                <a:extLst>
                  <a:ext uri="{0D108BD9-81ED-4DB2-BD59-A6C34878D82A}">
                    <a16:rowId xmlns:a16="http://schemas.microsoft.com/office/drawing/2014/main" val="908997904"/>
                  </a:ext>
                </a:extLst>
              </a:tr>
            </a:tbl>
          </a:graphicData>
        </a:graphic>
      </p:graphicFrame>
      <p:sp>
        <p:nvSpPr>
          <p:cNvPr id="2" name="Title 1">
            <a:extLst>
              <a:ext uri="{FF2B5EF4-FFF2-40B4-BE49-F238E27FC236}">
                <a16:creationId xmlns:a16="http://schemas.microsoft.com/office/drawing/2014/main" id="{D19DFD51-A217-016B-02A8-FF8C6D34D2CD}"/>
              </a:ext>
            </a:extLst>
          </p:cNvPr>
          <p:cNvSpPr txBox="1">
            <a:spLocks/>
          </p:cNvSpPr>
          <p:nvPr>
            <p:custDataLst>
              <p:tags r:id="rId2"/>
            </p:custDataLst>
          </p:nvPr>
        </p:nvSpPr>
        <p:spPr>
          <a:xfrm>
            <a:off x="1766787" y="16898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CA" sz="2800" b="1" dirty="0">
                <a:solidFill>
                  <a:srgbClr val="016DAF"/>
                </a:solidFill>
                <a:latin typeface="Arial" panose="020B0604020202020204" pitchFamily="34" charset="0"/>
                <a:cs typeface="Arial" panose="020B0604020202020204" pitchFamily="34" charset="0"/>
              </a:rPr>
              <a:t>Leadership en matière de conservation</a:t>
            </a:r>
            <a:br>
              <a:rPr lang="fr-CA" b="1" dirty="0">
                <a:solidFill>
                  <a:srgbClr val="016DAF"/>
                </a:solidFill>
                <a:latin typeface="Arial" panose="020B0604020202020204" pitchFamily="34" charset="0"/>
                <a:cs typeface="Arial" panose="020B0604020202020204" pitchFamily="34" charset="0"/>
              </a:rPr>
            </a:br>
            <a:r>
              <a:rPr lang="fr-CA" sz="2000" b="1" dirty="0">
                <a:solidFill>
                  <a:srgbClr val="016DAF"/>
                </a:solidFill>
                <a:latin typeface="Arial" panose="020B0604020202020204" pitchFamily="34" charset="0"/>
                <a:ea typeface="+mj-lt"/>
                <a:cs typeface="Arial" panose="020B0604020202020204" pitchFamily="34" charset="0"/>
              </a:rPr>
              <a:t>Stratégies et plans d’action nationaux pour la biodiversité</a:t>
            </a:r>
          </a:p>
        </p:txBody>
      </p:sp>
    </p:spTree>
    <p:extLst>
      <p:ext uri="{BB962C8B-B14F-4D97-AF65-F5344CB8AC3E}">
        <p14:creationId xmlns:p14="http://schemas.microsoft.com/office/powerpoint/2010/main" val="3447124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AE8ACF5-9953-66F5-C48C-019ACFEF4689}"/>
              </a:ext>
            </a:extLst>
          </p:cNvPr>
          <p:cNvGraphicFramePr>
            <a:graphicFrameLocks noGrp="1"/>
          </p:cNvGraphicFramePr>
          <p:nvPr>
            <p:ph idx="1"/>
            <p:custDataLst>
              <p:tags r:id="rId1"/>
            </p:custDataLst>
            <p:extLst>
              <p:ext uri="{D42A27DB-BD31-4B8C-83A1-F6EECF244321}">
                <p14:modId xmlns:p14="http://schemas.microsoft.com/office/powerpoint/2010/main" val="3765549436"/>
              </p:ext>
            </p:extLst>
          </p:nvPr>
        </p:nvGraphicFramePr>
        <p:xfrm>
          <a:off x="1791730" y="3015434"/>
          <a:ext cx="10101516" cy="3120931"/>
        </p:xfrm>
        <a:graphic>
          <a:graphicData uri="http://schemas.openxmlformats.org/drawingml/2006/table">
            <a:tbl>
              <a:tblPr bandRow="1">
                <a:tableStyleId>{5C22544A-7EE6-4342-B048-85BDC9FD1C3A}</a:tableStyleId>
              </a:tblPr>
              <a:tblGrid>
                <a:gridCol w="5094601">
                  <a:extLst>
                    <a:ext uri="{9D8B030D-6E8A-4147-A177-3AD203B41FA5}">
                      <a16:colId xmlns:a16="http://schemas.microsoft.com/office/drawing/2014/main" val="3412951379"/>
                    </a:ext>
                  </a:extLst>
                </a:gridCol>
                <a:gridCol w="5006915">
                  <a:extLst>
                    <a:ext uri="{9D8B030D-6E8A-4147-A177-3AD203B41FA5}">
                      <a16:colId xmlns:a16="http://schemas.microsoft.com/office/drawing/2014/main" val="2772918156"/>
                    </a:ext>
                  </a:extLst>
                </a:gridCol>
              </a:tblGrid>
              <a:tr h="466346">
                <a:tc gridSpan="2">
                  <a:txBody>
                    <a:bodyPr/>
                    <a:lstStyle/>
                    <a:p>
                      <a:pPr algn="l" fontAlgn="base"/>
                      <a:r>
                        <a:rPr lang="fr-CA" sz="2000" b="1" i="0" u="none" strike="noStrike" dirty="0">
                          <a:solidFill>
                            <a:srgbClr val="000000"/>
                          </a:solidFill>
                          <a:effectLst/>
                          <a:latin typeface="Arial"/>
                        </a:rPr>
                        <a:t>Préoccupations identifiées dans le SPANB</a:t>
                      </a:r>
                    </a:p>
                  </a:txBody>
                  <a:tcP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29528" cap="flat" cmpd="sng" algn="ctr">
                      <a:solidFill>
                        <a:srgbClr val="FFFFF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92560106"/>
                  </a:ext>
                </a:extLst>
              </a:tr>
              <a:tr h="825074">
                <a:tc>
                  <a:txBody>
                    <a:bodyPr/>
                    <a:lstStyle/>
                    <a:p>
                      <a:pPr algn="l" fontAlgn="base"/>
                      <a:r>
                        <a:rPr lang="fr-CA" sz="2000" b="1" i="0" u="none" strike="noStrike" dirty="0">
                          <a:solidFill>
                            <a:srgbClr val="000000"/>
                          </a:solidFill>
                          <a:effectLst/>
                          <a:latin typeface="Arial"/>
                        </a:rPr>
                        <a:t>4) Culture, connaissances et langues des Premières Nations :</a:t>
                      </a: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29528"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016DAF">
                        <a:alpha val="37000"/>
                      </a:srgbClr>
                    </a:solidFill>
                  </a:tcPr>
                </a:tc>
                <a:tc>
                  <a:txBody>
                    <a:bodyPr/>
                    <a:lstStyle/>
                    <a:p>
                      <a:pPr algn="l" fontAlgn="base"/>
                      <a:r>
                        <a:rPr lang="fr-CA" sz="1800" b="0" i="0" u="none" strike="noStrike">
                          <a:solidFill>
                            <a:srgbClr val="000000"/>
                          </a:solidFill>
                          <a:effectLst/>
                          <a:latin typeface="Arial"/>
                        </a:rPr>
                        <a:t>Liens entre diversité culturelle et biologique, savoirs autochtones, revitalisation</a:t>
                      </a: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016DAF">
                        <a:alpha val="37000"/>
                      </a:srgbClr>
                    </a:solidFill>
                  </a:tcPr>
                </a:tc>
                <a:extLst>
                  <a:ext uri="{0D108BD9-81ED-4DB2-BD59-A6C34878D82A}">
                    <a16:rowId xmlns:a16="http://schemas.microsoft.com/office/drawing/2014/main" val="1931930542"/>
                  </a:ext>
                </a:extLst>
              </a:tr>
              <a:tr h="753328">
                <a:tc>
                  <a:txBody>
                    <a:bodyPr/>
                    <a:lstStyle/>
                    <a:p>
                      <a:pPr algn="l" fontAlgn="base"/>
                      <a:r>
                        <a:rPr lang="fr-CA" sz="2000" b="1" i="0" u="none" strike="noStrike" dirty="0">
                          <a:solidFill>
                            <a:srgbClr val="000000"/>
                          </a:solidFill>
                          <a:effectLst/>
                          <a:latin typeface="Arial"/>
                        </a:rPr>
                        <a:t>5) Obstacles à la gouvernance :</a:t>
                      </a: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016DAF">
                        <a:alpha val="20000"/>
                      </a:srgbClr>
                    </a:solidFill>
                  </a:tcPr>
                </a:tc>
                <a:tc>
                  <a:txBody>
                    <a:bodyPr/>
                    <a:lstStyle/>
                    <a:p>
                      <a:pPr algn="l" fontAlgn="base"/>
                      <a:r>
                        <a:rPr lang="fr-CA" sz="1800" b="0" i="0" u="none" strike="noStrike" dirty="0">
                          <a:solidFill>
                            <a:srgbClr val="000000"/>
                          </a:solidFill>
                          <a:effectLst/>
                          <a:latin typeface="Arial"/>
                        </a:rPr>
                        <a:t>Conservation dirigée par les Autochtones, gardiens, savoirs traditionnels</a:t>
                      </a: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016DAF">
                        <a:alpha val="20000"/>
                      </a:srgbClr>
                    </a:solidFill>
                  </a:tcPr>
                </a:tc>
                <a:extLst>
                  <a:ext uri="{0D108BD9-81ED-4DB2-BD59-A6C34878D82A}">
                    <a16:rowId xmlns:a16="http://schemas.microsoft.com/office/drawing/2014/main" val="3933714970"/>
                  </a:ext>
                </a:extLst>
              </a:tr>
              <a:tr h="1076183">
                <a:tc>
                  <a:txBody>
                    <a:bodyPr/>
                    <a:lstStyle/>
                    <a:p>
                      <a:pPr algn="l" fontAlgn="base"/>
                      <a:r>
                        <a:rPr lang="fr-CA" sz="2000" b="1" i="0" u="none" strike="noStrike" dirty="0">
                          <a:solidFill>
                            <a:srgbClr val="000000"/>
                          </a:solidFill>
                          <a:effectLst/>
                          <a:latin typeface="Arial"/>
                        </a:rPr>
                        <a:t>6) Mise en œuvre :</a:t>
                      </a: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016DAF">
                        <a:alpha val="37000"/>
                      </a:srgbClr>
                    </a:solidFill>
                  </a:tcPr>
                </a:tc>
                <a:tc>
                  <a:txBody>
                    <a:bodyPr/>
                    <a:lstStyle/>
                    <a:p>
                      <a:pPr algn="l" fontAlgn="base"/>
                      <a:r>
                        <a:rPr lang="fr-CA" sz="1800" b="0" i="0" u="none" strike="noStrike" dirty="0">
                          <a:solidFill>
                            <a:srgbClr val="000000"/>
                          </a:solidFill>
                          <a:effectLst/>
                          <a:latin typeface="Arial"/>
                        </a:rPr>
                        <a:t>Coordination et collaboration intersectorielles, mécanismes d'établissement de rapports, financement et renforcement des capacités</a:t>
                      </a:r>
                    </a:p>
                  </a:txBody>
                  <a:tcPr anchor="ctr">
                    <a:lnL w="9839" cap="flat" cmpd="sng" algn="ctr">
                      <a:solidFill>
                        <a:srgbClr val="FFFFFF"/>
                      </a:solidFill>
                      <a:prstDash val="solid"/>
                      <a:round/>
                      <a:headEnd type="none" w="med" len="med"/>
                      <a:tailEnd type="none" w="med" len="med"/>
                    </a:lnL>
                    <a:lnR w="9839" cap="flat" cmpd="sng" algn="ctr">
                      <a:solidFill>
                        <a:srgbClr val="FFFFFF"/>
                      </a:solidFill>
                      <a:prstDash val="solid"/>
                      <a:round/>
                      <a:headEnd type="none" w="med" len="med"/>
                      <a:tailEnd type="none" w="med" len="med"/>
                    </a:lnR>
                    <a:lnT w="9839" cap="flat" cmpd="sng" algn="ctr">
                      <a:solidFill>
                        <a:srgbClr val="FFFFFF"/>
                      </a:solidFill>
                      <a:prstDash val="solid"/>
                      <a:round/>
                      <a:headEnd type="none" w="med" len="med"/>
                      <a:tailEnd type="none" w="med" len="med"/>
                    </a:lnT>
                    <a:lnB w="9839" cap="flat" cmpd="sng" algn="ctr">
                      <a:solidFill>
                        <a:srgbClr val="FFFFFF"/>
                      </a:solidFill>
                      <a:prstDash val="solid"/>
                      <a:round/>
                      <a:headEnd type="none" w="med" len="med"/>
                      <a:tailEnd type="none" w="med" len="med"/>
                    </a:lnB>
                    <a:solidFill>
                      <a:srgbClr val="016DAF">
                        <a:alpha val="37000"/>
                      </a:srgbClr>
                    </a:solidFill>
                  </a:tcPr>
                </a:tc>
                <a:extLst>
                  <a:ext uri="{0D108BD9-81ED-4DB2-BD59-A6C34878D82A}">
                    <a16:rowId xmlns:a16="http://schemas.microsoft.com/office/drawing/2014/main" val="1561515295"/>
                  </a:ext>
                </a:extLst>
              </a:tr>
            </a:tbl>
          </a:graphicData>
        </a:graphic>
      </p:graphicFrame>
      <p:sp>
        <p:nvSpPr>
          <p:cNvPr id="2" name="Title 1">
            <a:extLst>
              <a:ext uri="{FF2B5EF4-FFF2-40B4-BE49-F238E27FC236}">
                <a16:creationId xmlns:a16="http://schemas.microsoft.com/office/drawing/2014/main" id="{1E17FB03-E39A-8D03-C559-99F54E59D24A}"/>
              </a:ext>
            </a:extLst>
          </p:cNvPr>
          <p:cNvSpPr txBox="1">
            <a:spLocks/>
          </p:cNvSpPr>
          <p:nvPr>
            <p:custDataLst>
              <p:tags r:id="rId2"/>
            </p:custDataLst>
          </p:nvPr>
        </p:nvSpPr>
        <p:spPr>
          <a:xfrm>
            <a:off x="1766787" y="16898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CA" sz="2800" b="1" dirty="0">
                <a:solidFill>
                  <a:srgbClr val="016DAF"/>
                </a:solidFill>
                <a:latin typeface="Arial" panose="020B0604020202020204" pitchFamily="34" charset="0"/>
                <a:cs typeface="Arial" panose="020B0604020202020204" pitchFamily="34" charset="0"/>
              </a:rPr>
              <a:t>Leadership en matière de conservation</a:t>
            </a:r>
            <a:br>
              <a:rPr lang="fr-CA" b="1" dirty="0">
                <a:solidFill>
                  <a:srgbClr val="016DAF"/>
                </a:solidFill>
                <a:latin typeface="Arial" panose="020B0604020202020204" pitchFamily="34" charset="0"/>
                <a:cs typeface="Arial" panose="020B0604020202020204" pitchFamily="34" charset="0"/>
              </a:rPr>
            </a:br>
            <a:r>
              <a:rPr lang="fr-CA" sz="2000" b="1" dirty="0">
                <a:solidFill>
                  <a:srgbClr val="016DAF"/>
                </a:solidFill>
                <a:latin typeface="Arial" panose="020B0604020202020204" pitchFamily="34" charset="0"/>
                <a:ea typeface="+mj-lt"/>
                <a:cs typeface="Arial" panose="020B0604020202020204" pitchFamily="34" charset="0"/>
              </a:rPr>
              <a:t>Stratégies et plans d’action nationaux pour la biodiversité</a:t>
            </a:r>
          </a:p>
        </p:txBody>
      </p:sp>
    </p:spTree>
    <p:extLst>
      <p:ext uri="{BB962C8B-B14F-4D97-AF65-F5344CB8AC3E}">
        <p14:creationId xmlns:p14="http://schemas.microsoft.com/office/powerpoint/2010/main" val="130109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E98549-C47E-1965-027A-31FF25973BB5}"/>
              </a:ext>
            </a:extLst>
          </p:cNvPr>
          <p:cNvSpPr>
            <a:spLocks noGrp="1"/>
          </p:cNvSpPr>
          <p:nvPr>
            <p:ph idx="1"/>
            <p:custDataLst>
              <p:tags r:id="rId1"/>
            </p:custDataLst>
          </p:nvPr>
        </p:nvSpPr>
        <p:spPr>
          <a:xfrm>
            <a:off x="1676400" y="3123084"/>
            <a:ext cx="9518822" cy="4351338"/>
          </a:xfrm>
        </p:spPr>
        <p:txBody>
          <a:bodyPr vert="horz" lIns="91440" tIns="45720" rIns="91440" bIns="45720" rtlCol="0" anchor="t">
            <a:normAutofit/>
          </a:bodyPr>
          <a:lstStyle/>
          <a:p>
            <a:pPr marL="0" indent="0">
              <a:lnSpc>
                <a:spcPct val="100000"/>
              </a:lnSpc>
              <a:spcBef>
                <a:spcPts val="0"/>
              </a:spcBef>
              <a:buNone/>
            </a:pPr>
            <a:r>
              <a:rPr lang="fr-CA" sz="1800" b="1" dirty="0">
                <a:latin typeface="Arial"/>
                <a:cs typeface="Segoe UI"/>
              </a:rPr>
              <a:t>Principales recommandations de haut niveau du SPANB</a:t>
            </a:r>
          </a:p>
          <a:p>
            <a:pPr marL="0" indent="0">
              <a:lnSpc>
                <a:spcPct val="100000"/>
              </a:lnSpc>
              <a:spcBef>
                <a:spcPts val="0"/>
              </a:spcBef>
              <a:buNone/>
            </a:pPr>
            <a:endParaRPr lang="en-US" sz="1800" dirty="0">
              <a:latin typeface="Arial"/>
              <a:cs typeface="Segoe UI"/>
            </a:endParaRPr>
          </a:p>
          <a:p>
            <a:pPr marL="0" indent="0">
              <a:lnSpc>
                <a:spcPct val="100000"/>
              </a:lnSpc>
              <a:spcBef>
                <a:spcPts val="0"/>
              </a:spcBef>
              <a:buNone/>
            </a:pPr>
            <a:r>
              <a:rPr lang="fr-CA" sz="1800" dirty="0">
                <a:latin typeface="Arial"/>
                <a:cs typeface="Segoe UI"/>
              </a:rPr>
              <a:t>1) Inclusion d'un langage spécifique faisant référence aux droits et à la culture des Premières Nations en ce qui concerne </a:t>
            </a:r>
            <a:r>
              <a:rPr lang="fr-CA" sz="1800" b="1" dirty="0">
                <a:latin typeface="Arial"/>
                <a:cs typeface="Segoe UI"/>
              </a:rPr>
              <a:t>la terre, l'eau, la glace et la biodiversité</a:t>
            </a:r>
            <a:r>
              <a:rPr lang="fr-CA" sz="1800" dirty="0">
                <a:latin typeface="Arial"/>
                <a:cs typeface="Segoe UI"/>
              </a:rPr>
              <a:t>. </a:t>
            </a:r>
          </a:p>
          <a:p>
            <a:pPr marL="0" indent="0">
              <a:lnSpc>
                <a:spcPct val="100000"/>
              </a:lnSpc>
              <a:spcBef>
                <a:spcPts val="0"/>
              </a:spcBef>
              <a:buNone/>
            </a:pPr>
            <a:endParaRPr lang="en-US" sz="1800" dirty="0">
              <a:latin typeface="Arial"/>
              <a:cs typeface="Segoe UI"/>
            </a:endParaRPr>
          </a:p>
          <a:p>
            <a:pPr marL="0" indent="0">
              <a:lnSpc>
                <a:spcPct val="100000"/>
              </a:lnSpc>
              <a:spcBef>
                <a:spcPts val="0"/>
              </a:spcBef>
              <a:buNone/>
            </a:pPr>
            <a:r>
              <a:rPr lang="fr-CA" sz="1800" dirty="0">
                <a:latin typeface="Arial"/>
                <a:cs typeface="Segoe UI"/>
              </a:rPr>
              <a:t>2) Les objectifs fixés dans le cadre des processus systémiques et coloniaux actuels risquent de maintenir le statu quo; il est nécessaire d’apporter des </a:t>
            </a:r>
            <a:r>
              <a:rPr lang="fr-CA" sz="1800" b="1" dirty="0">
                <a:latin typeface="Arial"/>
                <a:cs typeface="Segoe UI"/>
              </a:rPr>
              <a:t>changements transformateurs</a:t>
            </a:r>
            <a:r>
              <a:rPr lang="fr-CA" sz="1800" dirty="0">
                <a:latin typeface="Arial"/>
                <a:cs typeface="Segoe UI"/>
              </a:rPr>
              <a:t> aux systèmes pour atteindre les objectifs fixés en vertu du SPANB. </a:t>
            </a:r>
          </a:p>
          <a:p>
            <a:pPr marL="0" indent="0">
              <a:lnSpc>
                <a:spcPct val="100000"/>
              </a:lnSpc>
              <a:spcBef>
                <a:spcPts val="0"/>
              </a:spcBef>
              <a:buNone/>
            </a:pPr>
            <a:endParaRPr lang="en-US" sz="1800" dirty="0">
              <a:latin typeface="Segoe UI"/>
              <a:cs typeface="Segoe UI"/>
            </a:endParaRPr>
          </a:p>
          <a:p>
            <a:pPr marL="0" indent="0">
              <a:lnSpc>
                <a:spcPct val="100000"/>
              </a:lnSpc>
              <a:spcBef>
                <a:spcPts val="0"/>
              </a:spcBef>
              <a:buNone/>
            </a:pPr>
            <a:endParaRPr lang="en-US" sz="1800" dirty="0">
              <a:latin typeface="Segoe UI"/>
              <a:cs typeface="Segoe UI"/>
            </a:endParaRPr>
          </a:p>
        </p:txBody>
      </p:sp>
      <p:sp>
        <p:nvSpPr>
          <p:cNvPr id="2" name="Title 1">
            <a:extLst>
              <a:ext uri="{FF2B5EF4-FFF2-40B4-BE49-F238E27FC236}">
                <a16:creationId xmlns:a16="http://schemas.microsoft.com/office/drawing/2014/main" id="{4F28BB72-D329-6492-9E9F-B388DD31F569}"/>
              </a:ext>
            </a:extLst>
          </p:cNvPr>
          <p:cNvSpPr txBox="1">
            <a:spLocks/>
          </p:cNvSpPr>
          <p:nvPr>
            <p:custDataLst>
              <p:tags r:id="rId2"/>
            </p:custDataLst>
          </p:nvPr>
        </p:nvSpPr>
        <p:spPr>
          <a:xfrm>
            <a:off x="1766787" y="16898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CA" sz="2800" b="1" dirty="0">
                <a:solidFill>
                  <a:srgbClr val="016DAF"/>
                </a:solidFill>
                <a:latin typeface="Arial" panose="020B0604020202020204" pitchFamily="34" charset="0"/>
                <a:cs typeface="Arial" panose="020B0604020202020204" pitchFamily="34" charset="0"/>
              </a:rPr>
              <a:t>Leadership en matière de conservation</a:t>
            </a:r>
            <a:br>
              <a:rPr lang="fr-CA" b="1" dirty="0">
                <a:solidFill>
                  <a:srgbClr val="016DAF"/>
                </a:solidFill>
                <a:latin typeface="Arial" panose="020B0604020202020204" pitchFamily="34" charset="0"/>
                <a:cs typeface="Arial" panose="020B0604020202020204" pitchFamily="34" charset="0"/>
              </a:rPr>
            </a:br>
            <a:r>
              <a:rPr lang="fr-CA" sz="2000" b="1" dirty="0">
                <a:solidFill>
                  <a:srgbClr val="016DAF"/>
                </a:solidFill>
                <a:latin typeface="Arial" panose="020B0604020202020204" pitchFamily="34" charset="0"/>
                <a:ea typeface="+mj-lt"/>
                <a:cs typeface="Arial" panose="020B0604020202020204" pitchFamily="34" charset="0"/>
              </a:rPr>
              <a:t>Stratégies et plans d’action nationaux pour la biodiversité</a:t>
            </a:r>
          </a:p>
        </p:txBody>
      </p:sp>
    </p:spTree>
    <p:extLst>
      <p:ext uri="{BB962C8B-B14F-4D97-AF65-F5344CB8AC3E}">
        <p14:creationId xmlns:p14="http://schemas.microsoft.com/office/powerpoint/2010/main" val="2364382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E98549-C47E-1965-027A-31FF25973BB5}"/>
              </a:ext>
            </a:extLst>
          </p:cNvPr>
          <p:cNvSpPr>
            <a:spLocks noGrp="1"/>
          </p:cNvSpPr>
          <p:nvPr>
            <p:ph idx="1"/>
            <p:custDataLst>
              <p:tags r:id="rId1"/>
            </p:custDataLst>
          </p:nvPr>
        </p:nvSpPr>
        <p:spPr>
          <a:xfrm>
            <a:off x="1676400" y="3086015"/>
            <a:ext cx="10515600" cy="4351338"/>
          </a:xfrm>
        </p:spPr>
        <p:txBody>
          <a:bodyPr vert="horz" lIns="91440" tIns="45720" rIns="91440" bIns="45720" rtlCol="0" anchor="t">
            <a:normAutofit/>
          </a:bodyPr>
          <a:lstStyle/>
          <a:p>
            <a:pPr marL="0" indent="0">
              <a:lnSpc>
                <a:spcPct val="100000"/>
              </a:lnSpc>
              <a:spcBef>
                <a:spcPts val="0"/>
              </a:spcBef>
              <a:buNone/>
            </a:pPr>
            <a:r>
              <a:rPr lang="fr-CA" sz="1900" b="1" dirty="0">
                <a:latin typeface="Arial"/>
                <a:cs typeface="Segoe UI"/>
              </a:rPr>
              <a:t>Principales recommandations de haut niveau du SPANB</a:t>
            </a:r>
            <a:endParaRPr lang="en-US" sz="1900" dirty="0">
              <a:latin typeface="Arial"/>
              <a:cs typeface="Segoe UI"/>
            </a:endParaRPr>
          </a:p>
          <a:p>
            <a:pPr marL="0" indent="0">
              <a:lnSpc>
                <a:spcPct val="100000"/>
              </a:lnSpc>
              <a:spcBef>
                <a:spcPts val="0"/>
              </a:spcBef>
              <a:buNone/>
            </a:pPr>
            <a:endParaRPr lang="en-US" sz="1900" dirty="0">
              <a:latin typeface="Arial"/>
              <a:cs typeface="Segoe UI"/>
            </a:endParaRPr>
          </a:p>
          <a:p>
            <a:pPr marL="0" indent="0">
              <a:lnSpc>
                <a:spcPct val="100000"/>
              </a:lnSpc>
              <a:spcBef>
                <a:spcPts val="0"/>
              </a:spcBef>
              <a:buNone/>
            </a:pPr>
            <a:r>
              <a:rPr lang="fr-CA" sz="1900" dirty="0">
                <a:latin typeface="Arial"/>
                <a:cs typeface="Segoe UI"/>
              </a:rPr>
              <a:t>3) Les politiques, programmes et initiatives peuvent s'avérer insuffisants pour atteindre les objectifs et stopper et inverser la perte de biodiversité; des changements systémiques et des </a:t>
            </a:r>
            <a:r>
              <a:rPr lang="fr-CA" sz="1900" b="1" dirty="0">
                <a:latin typeface="Arial"/>
                <a:cs typeface="Segoe UI"/>
              </a:rPr>
              <a:t>politiques, programmes et initiatives perturbateurs </a:t>
            </a:r>
            <a:r>
              <a:rPr lang="fr-CA" sz="1900" dirty="0">
                <a:latin typeface="Arial"/>
                <a:cs typeface="Segoe UI"/>
              </a:rPr>
              <a:t>doivent être élaborés pour modifier la trajectoire actuelle.</a:t>
            </a:r>
          </a:p>
          <a:p>
            <a:pPr marL="0" indent="0">
              <a:lnSpc>
                <a:spcPct val="100000"/>
              </a:lnSpc>
              <a:spcBef>
                <a:spcPts val="0"/>
              </a:spcBef>
              <a:buNone/>
            </a:pPr>
            <a:endParaRPr lang="en-US" sz="1900" dirty="0">
              <a:latin typeface="Arial"/>
              <a:cs typeface="Segoe UI"/>
            </a:endParaRPr>
          </a:p>
          <a:p>
            <a:pPr marL="0" indent="0">
              <a:lnSpc>
                <a:spcPct val="100000"/>
              </a:lnSpc>
              <a:spcBef>
                <a:spcPts val="0"/>
              </a:spcBef>
              <a:buNone/>
            </a:pPr>
            <a:r>
              <a:rPr lang="fr-CA" sz="1900" dirty="0">
                <a:latin typeface="Arial"/>
                <a:cs typeface="Segoe UI"/>
              </a:rPr>
              <a:t>4) Un langage progressiste ne suffit pas – le langage et l'intention n'ont pas de sens sans la </a:t>
            </a:r>
            <a:r>
              <a:rPr lang="fr-CA" sz="1900" b="1" dirty="0">
                <a:latin typeface="Arial"/>
                <a:cs typeface="Segoe UI"/>
              </a:rPr>
              <a:t>participation pleine et effective des Premières Nations </a:t>
            </a:r>
            <a:r>
              <a:rPr lang="fr-CA" sz="1900" dirty="0">
                <a:latin typeface="Arial"/>
                <a:cs typeface="Segoe UI"/>
              </a:rPr>
              <a:t>tout au long de la conception, de la planification et de la mise en œuvre du SPANB.</a:t>
            </a:r>
          </a:p>
        </p:txBody>
      </p:sp>
      <p:sp>
        <p:nvSpPr>
          <p:cNvPr id="2" name="Title 1">
            <a:extLst>
              <a:ext uri="{FF2B5EF4-FFF2-40B4-BE49-F238E27FC236}">
                <a16:creationId xmlns:a16="http://schemas.microsoft.com/office/drawing/2014/main" id="{6AE23AA9-4849-6D34-CC03-7F520C771F7E}"/>
              </a:ext>
            </a:extLst>
          </p:cNvPr>
          <p:cNvSpPr txBox="1">
            <a:spLocks/>
          </p:cNvSpPr>
          <p:nvPr>
            <p:custDataLst>
              <p:tags r:id="rId2"/>
            </p:custDataLst>
          </p:nvPr>
        </p:nvSpPr>
        <p:spPr>
          <a:xfrm>
            <a:off x="1766787" y="16898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CA" sz="2800" b="1" dirty="0">
                <a:solidFill>
                  <a:srgbClr val="016DAF"/>
                </a:solidFill>
                <a:latin typeface="Arial" panose="020B0604020202020204" pitchFamily="34" charset="0"/>
                <a:cs typeface="Arial" panose="020B0604020202020204" pitchFamily="34" charset="0"/>
              </a:rPr>
              <a:t>Leadership en matière de conservation</a:t>
            </a:r>
            <a:br>
              <a:rPr lang="fr-CA" b="1" dirty="0">
                <a:solidFill>
                  <a:srgbClr val="016DAF"/>
                </a:solidFill>
                <a:latin typeface="Arial" panose="020B0604020202020204" pitchFamily="34" charset="0"/>
                <a:cs typeface="Arial" panose="020B0604020202020204" pitchFamily="34" charset="0"/>
              </a:rPr>
            </a:br>
            <a:r>
              <a:rPr lang="fr-CA" sz="2000" b="1" dirty="0">
                <a:solidFill>
                  <a:srgbClr val="016DAF"/>
                </a:solidFill>
                <a:latin typeface="Arial" panose="020B0604020202020204" pitchFamily="34" charset="0"/>
                <a:ea typeface="+mj-lt"/>
                <a:cs typeface="Arial" panose="020B0604020202020204" pitchFamily="34" charset="0"/>
              </a:rPr>
              <a:t>Stratégies et plans d’action nationaux pour la biodiversité</a:t>
            </a:r>
          </a:p>
        </p:txBody>
      </p:sp>
    </p:spTree>
    <p:extLst>
      <p:ext uri="{BB962C8B-B14F-4D97-AF65-F5344CB8AC3E}">
        <p14:creationId xmlns:p14="http://schemas.microsoft.com/office/powerpoint/2010/main" val="63226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AC74FE5-A130-5DC2-DDC8-B2A232E01442}"/>
              </a:ext>
            </a:extLst>
          </p:cNvPr>
          <p:cNvSpPr txBox="1">
            <a:spLocks/>
          </p:cNvSpPr>
          <p:nvPr>
            <p:custDataLst>
              <p:tags r:id="rId1"/>
            </p:custDataLst>
          </p:nvPr>
        </p:nvSpPr>
        <p:spPr>
          <a:xfrm>
            <a:off x="1766787" y="3110728"/>
            <a:ext cx="868702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2000" b="1" dirty="0">
                <a:latin typeface="Arial"/>
                <a:cs typeface="Arial"/>
              </a:rPr>
              <a:t>Annexe sur les Premières Nations</a:t>
            </a:r>
          </a:p>
          <a:p>
            <a:pPr marL="971550" lvl="1" indent="-285750">
              <a:lnSpc>
                <a:spcPct val="100000"/>
              </a:lnSpc>
              <a:buFont typeface="Arial"/>
              <a:buChar char="•"/>
            </a:pPr>
            <a:endParaRPr lang="en-US" sz="2000" dirty="0">
              <a:latin typeface="Arial"/>
              <a:cs typeface="Arial"/>
            </a:endParaRPr>
          </a:p>
          <a:p>
            <a:pPr marL="514350">
              <a:lnSpc>
                <a:spcPct val="100000"/>
              </a:lnSpc>
              <a:buFont typeface="Arial"/>
              <a:buChar char="•"/>
            </a:pPr>
            <a:r>
              <a:rPr lang="fr-CA" sz="2000" dirty="0">
                <a:latin typeface="Arial"/>
                <a:cs typeface="Arial"/>
              </a:rPr>
              <a:t>Fournir un éclairage contextuel sur la façon dont les Premières Nations perçoivent le contenu du SPANB.</a:t>
            </a:r>
            <a:endParaRPr lang="en-US" sz="2000" dirty="0">
              <a:latin typeface="Arial"/>
              <a:cs typeface="Arial"/>
            </a:endParaRPr>
          </a:p>
          <a:p>
            <a:pPr marL="514350">
              <a:lnSpc>
                <a:spcPct val="100000"/>
              </a:lnSpc>
              <a:buFont typeface="Arial"/>
              <a:buChar char="•"/>
            </a:pPr>
            <a:r>
              <a:rPr lang="fr-CA" sz="2000" dirty="0">
                <a:latin typeface="Arial"/>
                <a:cs typeface="Arial"/>
              </a:rPr>
              <a:t>Combler les écarts entre les façons dont le Canada et les Premières Nations comprennent les processus du SPANB.</a:t>
            </a:r>
          </a:p>
          <a:p>
            <a:pPr marL="0" indent="0">
              <a:lnSpc>
                <a:spcPct val="100000"/>
              </a:lnSpc>
              <a:spcBef>
                <a:spcPts val="0"/>
              </a:spcBef>
              <a:buFont typeface="Arial" panose="020B0604020202020204" pitchFamily="34" charset="0"/>
              <a:buNone/>
            </a:pPr>
            <a:endParaRPr lang="en-US" sz="1800" b="1" dirty="0">
              <a:latin typeface="Arial"/>
              <a:cs typeface="Segoe UI"/>
            </a:endParaRPr>
          </a:p>
        </p:txBody>
      </p:sp>
      <p:sp>
        <p:nvSpPr>
          <p:cNvPr id="2" name="Title 1">
            <a:extLst>
              <a:ext uri="{FF2B5EF4-FFF2-40B4-BE49-F238E27FC236}">
                <a16:creationId xmlns:a16="http://schemas.microsoft.com/office/drawing/2014/main" id="{69C84E62-5648-F00F-3346-0B827028484B}"/>
              </a:ext>
            </a:extLst>
          </p:cNvPr>
          <p:cNvSpPr txBox="1">
            <a:spLocks/>
          </p:cNvSpPr>
          <p:nvPr>
            <p:custDataLst>
              <p:tags r:id="rId2"/>
            </p:custDataLst>
          </p:nvPr>
        </p:nvSpPr>
        <p:spPr>
          <a:xfrm>
            <a:off x="1766787" y="16898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CA" sz="2800" b="1" dirty="0">
                <a:solidFill>
                  <a:srgbClr val="016DAF"/>
                </a:solidFill>
                <a:latin typeface="Arial" panose="020B0604020202020204" pitchFamily="34" charset="0"/>
                <a:cs typeface="Arial" panose="020B0604020202020204" pitchFamily="34" charset="0"/>
              </a:rPr>
              <a:t>Leadership en matière de conservation</a:t>
            </a:r>
            <a:br>
              <a:rPr lang="fr-CA" b="1" dirty="0">
                <a:solidFill>
                  <a:srgbClr val="016DAF"/>
                </a:solidFill>
                <a:latin typeface="Arial" panose="020B0604020202020204" pitchFamily="34" charset="0"/>
                <a:cs typeface="Arial" panose="020B0604020202020204" pitchFamily="34" charset="0"/>
              </a:rPr>
            </a:br>
            <a:r>
              <a:rPr lang="fr-CA" sz="2000" b="1" dirty="0">
                <a:solidFill>
                  <a:srgbClr val="016DAF"/>
                </a:solidFill>
                <a:latin typeface="Arial" panose="020B0604020202020204" pitchFamily="34" charset="0"/>
                <a:ea typeface="+mj-lt"/>
                <a:cs typeface="Arial" panose="020B0604020202020204" pitchFamily="34" charset="0"/>
              </a:rPr>
              <a:t>Stratégies et plans d’action nationaux pour la biodiversité</a:t>
            </a:r>
          </a:p>
        </p:txBody>
      </p:sp>
    </p:spTree>
    <p:extLst>
      <p:ext uri="{BB962C8B-B14F-4D97-AF65-F5344CB8AC3E}">
        <p14:creationId xmlns:p14="http://schemas.microsoft.com/office/powerpoint/2010/main" val="646373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283DF23-AF3C-7DCF-1796-81074ABB552D}"/>
              </a:ext>
            </a:extLst>
          </p:cNvPr>
          <p:cNvSpPr txBox="1">
            <a:spLocks/>
          </p:cNvSpPr>
          <p:nvPr>
            <p:custDataLst>
              <p:tags r:id="rId1"/>
            </p:custDataLst>
          </p:nvPr>
        </p:nvSpPr>
        <p:spPr>
          <a:xfrm>
            <a:off x="1754201" y="2721461"/>
            <a:ext cx="8824784" cy="52239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1700" b="1" dirty="0">
                <a:latin typeface="Arial"/>
                <a:cs typeface="Arial"/>
              </a:rPr>
              <a:t>Annexe sur les Premières Nations</a:t>
            </a:r>
            <a:endParaRPr lang="en-US" sz="1700" dirty="0">
              <a:latin typeface="Arial"/>
              <a:cs typeface="Arial"/>
            </a:endParaRPr>
          </a:p>
          <a:p>
            <a:pPr marL="514350">
              <a:lnSpc>
                <a:spcPct val="100000"/>
              </a:lnSpc>
              <a:buFont typeface="Arial"/>
              <a:buChar char="•"/>
            </a:pPr>
            <a:r>
              <a:rPr lang="fr-CA" sz="1700" dirty="0">
                <a:latin typeface="Arial"/>
                <a:cs typeface="Arial"/>
              </a:rPr>
              <a:t>La conservation dirigée par les Premières Nations est considérée comme essentielle à la réalisation du SPANB.</a:t>
            </a:r>
          </a:p>
          <a:p>
            <a:pPr marL="971550" lvl="1" indent="-285750">
              <a:lnSpc>
                <a:spcPct val="100000"/>
              </a:lnSpc>
              <a:buFont typeface="Arial"/>
              <a:buChar char="•"/>
            </a:pPr>
            <a:r>
              <a:rPr lang="fr-CA" sz="1700" dirty="0">
                <a:latin typeface="Arial"/>
                <a:cs typeface="Arial"/>
              </a:rPr>
              <a:t>APCA, gardiens, conservation dirigée par les Autochtones</a:t>
            </a:r>
          </a:p>
          <a:p>
            <a:pPr marL="971550" lvl="1" indent="-285750">
              <a:lnSpc>
                <a:spcPct val="100000"/>
              </a:lnSpc>
              <a:buFont typeface="Arial"/>
              <a:buChar char="•"/>
            </a:pPr>
            <a:r>
              <a:rPr lang="fr-CA" sz="1700" dirty="0">
                <a:latin typeface="Arial"/>
                <a:cs typeface="Arial"/>
              </a:rPr>
              <a:t>Connaissance, culture et revitalisation des langues, entre autres</a:t>
            </a:r>
          </a:p>
          <a:p>
            <a:pPr marL="971550" lvl="1" indent="-285750">
              <a:lnSpc>
                <a:spcPct val="100000"/>
              </a:lnSpc>
              <a:buFont typeface="Arial"/>
              <a:buChar char="•"/>
            </a:pPr>
            <a:r>
              <a:rPr lang="fr-CA" sz="1700" dirty="0">
                <a:latin typeface="Arial"/>
                <a:cs typeface="Arial"/>
              </a:rPr>
              <a:t>Une approche holistique, interconnectée et à multiples facettes est nécessaire.</a:t>
            </a:r>
          </a:p>
          <a:p>
            <a:pPr marL="971550" lvl="1" indent="-285750">
              <a:lnSpc>
                <a:spcPct val="100000"/>
              </a:lnSpc>
              <a:buFont typeface="Arial"/>
              <a:buChar char="•"/>
            </a:pPr>
            <a:r>
              <a:rPr lang="fr-CA" sz="1700" dirty="0">
                <a:latin typeface="Arial"/>
                <a:cs typeface="Arial"/>
              </a:rPr>
              <a:t>La vision du monde des Premières Nations et leur relation avec Notre mère la Terre constituent la transformation nécessaire pour changer la façon dont nous abordons collectivement la conservation.</a:t>
            </a:r>
            <a:endParaRPr lang="en-US" sz="1700" dirty="0">
              <a:latin typeface="Arial"/>
              <a:cs typeface="Arial"/>
            </a:endParaRPr>
          </a:p>
          <a:p>
            <a:pPr marL="514350">
              <a:lnSpc>
                <a:spcPct val="100000"/>
              </a:lnSpc>
              <a:buFont typeface="Arial"/>
              <a:buChar char="•"/>
            </a:pPr>
            <a:r>
              <a:rPr lang="fr-CA" sz="1700" dirty="0">
                <a:latin typeface="Arial"/>
                <a:cs typeface="Arial"/>
              </a:rPr>
              <a:t>Cette vision s’appuie sur la stratégie sur le climat des Premières Nations et l'optique du changement climatique.</a:t>
            </a:r>
          </a:p>
          <a:p>
            <a:pPr marL="971550" lvl="1" indent="-285750">
              <a:lnSpc>
                <a:spcPct val="100000"/>
              </a:lnSpc>
              <a:buFont typeface="Arial"/>
              <a:buChar char="•"/>
            </a:pPr>
            <a:r>
              <a:rPr lang="fr-CA" sz="1700" dirty="0">
                <a:latin typeface="Arial"/>
                <a:cs typeface="Arial"/>
              </a:rPr>
              <a:t>La conservation est une action en faveur du climat.</a:t>
            </a:r>
          </a:p>
          <a:p>
            <a:pPr marL="0" indent="0">
              <a:lnSpc>
                <a:spcPct val="100000"/>
              </a:lnSpc>
              <a:buNone/>
            </a:pPr>
            <a:endParaRPr lang="en-US" sz="1700" b="1" dirty="0">
              <a:latin typeface="Arial"/>
              <a:cs typeface="Arial"/>
            </a:endParaRPr>
          </a:p>
          <a:p>
            <a:pPr marL="0" indent="0">
              <a:lnSpc>
                <a:spcPct val="100000"/>
              </a:lnSpc>
              <a:spcBef>
                <a:spcPts val="0"/>
              </a:spcBef>
              <a:buFont typeface="Arial" panose="020B0604020202020204" pitchFamily="34" charset="0"/>
              <a:buNone/>
            </a:pPr>
            <a:endParaRPr lang="en-US" sz="1700" b="1" dirty="0">
              <a:latin typeface="Arial"/>
              <a:cs typeface="Segoe UI"/>
            </a:endParaRPr>
          </a:p>
        </p:txBody>
      </p:sp>
      <p:sp>
        <p:nvSpPr>
          <p:cNvPr id="2" name="Title 1">
            <a:extLst>
              <a:ext uri="{FF2B5EF4-FFF2-40B4-BE49-F238E27FC236}">
                <a16:creationId xmlns:a16="http://schemas.microsoft.com/office/drawing/2014/main" id="{A83A1710-CF5F-6E95-3E3E-030E912418F0}"/>
              </a:ext>
            </a:extLst>
          </p:cNvPr>
          <p:cNvSpPr txBox="1">
            <a:spLocks/>
          </p:cNvSpPr>
          <p:nvPr>
            <p:custDataLst>
              <p:tags r:id="rId2"/>
            </p:custDataLst>
          </p:nvPr>
        </p:nvSpPr>
        <p:spPr>
          <a:xfrm>
            <a:off x="1766787" y="16898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CA" sz="2800" b="1" dirty="0">
                <a:solidFill>
                  <a:srgbClr val="016DAF"/>
                </a:solidFill>
                <a:latin typeface="Arial" panose="020B0604020202020204" pitchFamily="34" charset="0"/>
                <a:cs typeface="Arial" panose="020B0604020202020204" pitchFamily="34" charset="0"/>
              </a:rPr>
              <a:t>Leadership en matière de conservation</a:t>
            </a:r>
            <a:br>
              <a:rPr lang="fr-CA" b="1" dirty="0">
                <a:solidFill>
                  <a:srgbClr val="016DAF"/>
                </a:solidFill>
                <a:latin typeface="Arial" panose="020B0604020202020204" pitchFamily="34" charset="0"/>
                <a:cs typeface="Arial" panose="020B0604020202020204" pitchFamily="34" charset="0"/>
              </a:rPr>
            </a:br>
            <a:r>
              <a:rPr lang="fr-CA" sz="2000" b="1" dirty="0">
                <a:solidFill>
                  <a:srgbClr val="016DAF"/>
                </a:solidFill>
                <a:latin typeface="Arial" panose="020B0604020202020204" pitchFamily="34" charset="0"/>
                <a:ea typeface="+mj-lt"/>
                <a:cs typeface="Arial" panose="020B0604020202020204" pitchFamily="34" charset="0"/>
              </a:rPr>
              <a:t>Stratégies et plans d’action nationaux pour la biodiversité</a:t>
            </a:r>
          </a:p>
        </p:txBody>
      </p:sp>
    </p:spTree>
    <p:extLst>
      <p:ext uri="{BB962C8B-B14F-4D97-AF65-F5344CB8AC3E}">
        <p14:creationId xmlns:p14="http://schemas.microsoft.com/office/powerpoint/2010/main" val="396094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63D8-D186-C5EB-1F10-7542BAABF22D}"/>
              </a:ext>
            </a:extLst>
          </p:cNvPr>
          <p:cNvSpPr>
            <a:spLocks noGrp="1"/>
          </p:cNvSpPr>
          <p:nvPr>
            <p:ph type="title"/>
            <p:custDataLst>
              <p:tags r:id="rId1"/>
            </p:custDataLst>
          </p:nvPr>
        </p:nvSpPr>
        <p:spPr>
          <a:xfrm>
            <a:off x="1676400" y="1613742"/>
            <a:ext cx="10515600" cy="1325563"/>
          </a:xfrm>
        </p:spPr>
        <p:txBody>
          <a:bodyPr>
            <a:normAutofit/>
          </a:bodyPr>
          <a:lstStyle/>
          <a:p>
            <a:r>
              <a:rPr lang="fr-CA" sz="2800" b="1" dirty="0">
                <a:solidFill>
                  <a:srgbClr val="016DAF"/>
                </a:solidFill>
                <a:latin typeface="Arial" panose="020B0604020202020204" pitchFamily="34" charset="0"/>
                <a:cs typeface="Arial" panose="020B0604020202020204" pitchFamily="34" charset="0"/>
              </a:rPr>
              <a:t>Aperçu</a:t>
            </a:r>
          </a:p>
        </p:txBody>
      </p:sp>
      <p:sp>
        <p:nvSpPr>
          <p:cNvPr id="3" name="Content Placeholder 2">
            <a:extLst>
              <a:ext uri="{FF2B5EF4-FFF2-40B4-BE49-F238E27FC236}">
                <a16:creationId xmlns:a16="http://schemas.microsoft.com/office/drawing/2014/main" id="{AB6DB5DC-C857-48FB-CD21-408D570D43DA}"/>
              </a:ext>
            </a:extLst>
          </p:cNvPr>
          <p:cNvSpPr>
            <a:spLocks noGrp="1"/>
          </p:cNvSpPr>
          <p:nvPr>
            <p:ph idx="1"/>
            <p:custDataLst>
              <p:tags r:id="rId2"/>
            </p:custDataLst>
          </p:nvPr>
        </p:nvSpPr>
        <p:spPr>
          <a:xfrm>
            <a:off x="1024465" y="2753954"/>
            <a:ext cx="10888133" cy="4724400"/>
          </a:xfrm>
        </p:spPr>
        <p:txBody>
          <a:bodyPr>
            <a:normAutofit/>
          </a:bodyPr>
          <a:lstStyle/>
          <a:p>
            <a:pPr marL="514350" indent="-514350">
              <a:buFont typeface="+mj-lt"/>
              <a:buAutoNum type="arabicPeriod"/>
            </a:pPr>
            <a:r>
              <a:rPr lang="fr-CA" sz="1800" dirty="0">
                <a:latin typeface="Arial" panose="020B0604020202020204" pitchFamily="34" charset="0"/>
                <a:cs typeface="Arial" panose="020B0604020202020204" pitchFamily="34" charset="0"/>
              </a:rPr>
              <a:t>Prière d'ouverture</a:t>
            </a:r>
          </a:p>
          <a:p>
            <a:pPr marL="514350" indent="-514350">
              <a:buFont typeface="+mj-lt"/>
              <a:buAutoNum type="arabicPeriod"/>
            </a:pPr>
            <a:r>
              <a:rPr lang="fr-CA" sz="1800" dirty="0">
                <a:latin typeface="Arial" panose="020B0604020202020204" pitchFamily="34" charset="0"/>
                <a:cs typeface="Arial" panose="020B0604020202020204" pitchFamily="34" charset="0"/>
              </a:rPr>
              <a:t>Discours d'ouverture – Cheffe régionale </a:t>
            </a:r>
            <a:r>
              <a:rPr lang="fr-CA" sz="1800" dirty="0" err="1">
                <a:latin typeface="Arial" panose="020B0604020202020204" pitchFamily="34" charset="0"/>
                <a:cs typeface="Arial" panose="020B0604020202020204" pitchFamily="34" charset="0"/>
              </a:rPr>
              <a:t>Kluane</a:t>
            </a:r>
            <a:r>
              <a:rPr lang="fr-CA" sz="1800" dirty="0">
                <a:latin typeface="Arial" panose="020B0604020202020204" pitchFamily="34" charset="0"/>
                <a:cs typeface="Arial" panose="020B0604020202020204" pitchFamily="34" charset="0"/>
              </a:rPr>
              <a:t> </a:t>
            </a:r>
            <a:r>
              <a:rPr lang="fr-CA" sz="1800" dirty="0" err="1">
                <a:latin typeface="Arial" panose="020B0604020202020204" pitchFamily="34" charset="0"/>
                <a:cs typeface="Arial" panose="020B0604020202020204" pitchFamily="34" charset="0"/>
              </a:rPr>
              <a:t>Adamek</a:t>
            </a:r>
            <a:endParaRPr lang="fr-CA" sz="1800" dirty="0">
              <a:latin typeface="Arial" panose="020B0604020202020204" pitchFamily="34" charset="0"/>
              <a:cs typeface="Arial" panose="020B0604020202020204" pitchFamily="34" charset="0"/>
            </a:endParaRPr>
          </a:p>
          <a:p>
            <a:pPr marL="514350" indent="-514350">
              <a:buFont typeface="+mj-lt"/>
              <a:buAutoNum type="arabicPeriod"/>
            </a:pPr>
            <a:r>
              <a:rPr lang="fr-CA" sz="1800" dirty="0">
                <a:latin typeface="Arial" panose="020B0604020202020204" pitchFamily="34" charset="0"/>
                <a:cs typeface="Arial" panose="020B0604020202020204" pitchFamily="34" charset="0"/>
              </a:rPr>
              <a:t>Présentations</a:t>
            </a:r>
          </a:p>
          <a:p>
            <a:pPr marL="514350" indent="-514350">
              <a:buFont typeface="+mj-lt"/>
              <a:buAutoNum type="arabicPeriod"/>
            </a:pPr>
            <a:r>
              <a:rPr lang="fr-CA" sz="1800" dirty="0">
                <a:latin typeface="Arial" panose="020B0604020202020204" pitchFamily="34" charset="0"/>
                <a:cs typeface="Arial" panose="020B0604020202020204" pitchFamily="34" charset="0"/>
              </a:rPr>
              <a:t>Leadership climatique : Programme de leadership climatique des Premières Nations (FNCL-A)</a:t>
            </a:r>
          </a:p>
          <a:p>
            <a:pPr marL="514350" indent="-514350">
              <a:buFont typeface="+mj-lt"/>
              <a:buAutoNum type="arabicPeriod"/>
            </a:pPr>
            <a:r>
              <a:rPr lang="fr-CA" sz="1800" dirty="0">
                <a:latin typeface="Arial" panose="020B0604020202020204" pitchFamily="34" charset="0"/>
                <a:cs typeface="Arial" panose="020B0604020202020204" pitchFamily="34" charset="0"/>
              </a:rPr>
              <a:t>Leadership en matière de conservation : Stratégie et plan d’action nationaux pour la biodiversité (SPANB) et Loi sur la responsabilité envers la nature (LRN)</a:t>
            </a:r>
          </a:p>
          <a:p>
            <a:pPr marL="514350" indent="-514350">
              <a:buFont typeface="+mj-lt"/>
              <a:buAutoNum type="arabicPeriod"/>
            </a:pPr>
            <a:r>
              <a:rPr lang="fr-CA" sz="1800" dirty="0">
                <a:latin typeface="Arial" panose="020B0604020202020204" pitchFamily="34" charset="0"/>
                <a:cs typeface="Arial" panose="020B0604020202020204" pitchFamily="34" charset="0"/>
              </a:rPr>
              <a:t>Salubrité de l'environnement : Cadre de mise en œuvre du droit à un environnement sain et stratégie en matière de justice environnementale</a:t>
            </a:r>
          </a:p>
          <a:p>
            <a:pPr marL="514350" indent="-514350">
              <a:buFont typeface="+mj-lt"/>
              <a:buAutoNum type="arabicPeriod"/>
            </a:pPr>
            <a:r>
              <a:rPr lang="fr-CA" sz="1800" dirty="0">
                <a:latin typeface="Arial" panose="020B0604020202020204" pitchFamily="34" charset="0"/>
                <a:cs typeface="Arial" panose="020B0604020202020204" pitchFamily="34" charset="0"/>
              </a:rPr>
              <a:t>Évaluation d'impact</a:t>
            </a:r>
          </a:p>
          <a:p>
            <a:pPr marL="514350" indent="-514350">
              <a:buFont typeface="+mj-lt"/>
              <a:buAutoNum type="arabicPeriod"/>
            </a:pPr>
            <a:r>
              <a:rPr lang="fr-CA" sz="1800" dirty="0">
                <a:latin typeface="Arial" panose="020B0604020202020204" pitchFamily="34" charset="0"/>
                <a:cs typeface="Arial" panose="020B0604020202020204" pitchFamily="34" charset="0"/>
              </a:rPr>
              <a:t>Discussion</a:t>
            </a:r>
          </a:p>
          <a:p>
            <a:endParaRPr lang="en-US" sz="1800" dirty="0">
              <a:latin typeface="Arial" panose="020B0604020202020204" pitchFamily="34" charset="0"/>
              <a:cs typeface="Arial" panose="020B0604020202020204" pitchFamily="34" charset="0"/>
            </a:endParaRPr>
          </a:p>
          <a:p>
            <a:endParaRPr lang="en-C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62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90D4B050-E9C2-3491-46F8-E90F2AC584A2}"/>
              </a:ext>
            </a:extLst>
          </p:cNvPr>
          <p:cNvSpPr txBox="1">
            <a:spLocks/>
          </p:cNvSpPr>
          <p:nvPr>
            <p:custDataLst>
              <p:tags r:id="rId1"/>
            </p:custDataLst>
          </p:nvPr>
        </p:nvSpPr>
        <p:spPr>
          <a:xfrm>
            <a:off x="238898" y="6050950"/>
            <a:ext cx="12208933" cy="6937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2000" dirty="0">
                <a:solidFill>
                  <a:srgbClr val="016DAF"/>
                </a:solidFill>
                <a:latin typeface="Arial"/>
                <a:cs typeface="Arial"/>
              </a:rPr>
              <a:t>Le CMBKM est le </a:t>
            </a:r>
            <a:r>
              <a:rPr lang="fr-CA" sz="2000" b="1" i="1" dirty="0">
                <a:solidFill>
                  <a:srgbClr val="016DAF"/>
                </a:solidFill>
                <a:latin typeface="Arial"/>
                <a:cs typeface="Arial"/>
              </a:rPr>
              <a:t>Pourquoi         </a:t>
            </a:r>
            <a:r>
              <a:rPr lang="fr-CA" sz="2000" dirty="0">
                <a:solidFill>
                  <a:srgbClr val="016DAF"/>
                </a:solidFill>
                <a:latin typeface="Arial"/>
                <a:cs typeface="Arial"/>
              </a:rPr>
              <a:t>Le SPANB est le </a:t>
            </a:r>
            <a:r>
              <a:rPr lang="fr-CA" sz="2000" b="1" i="1" dirty="0">
                <a:solidFill>
                  <a:srgbClr val="016DAF"/>
                </a:solidFill>
                <a:latin typeface="Arial"/>
                <a:cs typeface="Arial"/>
              </a:rPr>
              <a:t>Comment         </a:t>
            </a:r>
            <a:r>
              <a:rPr lang="fr-CA" sz="2000" dirty="0">
                <a:solidFill>
                  <a:srgbClr val="016DAF"/>
                </a:solidFill>
                <a:latin typeface="Arial"/>
                <a:cs typeface="Arial"/>
              </a:rPr>
              <a:t>La LRN est le </a:t>
            </a:r>
            <a:r>
              <a:rPr lang="fr-CA" sz="2000" b="1" i="1" dirty="0">
                <a:solidFill>
                  <a:srgbClr val="016DAF"/>
                </a:solidFill>
                <a:latin typeface="Arial"/>
                <a:cs typeface="Arial"/>
              </a:rPr>
              <a:t>Soutien législatif</a:t>
            </a:r>
            <a:endParaRPr lang="en-US" sz="2200" dirty="0">
              <a:solidFill>
                <a:srgbClr val="016DAF"/>
              </a:solidFill>
              <a:latin typeface="Arial"/>
              <a:cs typeface="Arial"/>
            </a:endParaRPr>
          </a:p>
          <a:p>
            <a:pPr marL="0" indent="0">
              <a:buFont typeface="Arial" panose="020B0604020202020204" pitchFamily="34" charset="0"/>
              <a:buNone/>
            </a:pPr>
            <a:endParaRPr lang="en-US" sz="3200" dirty="0"/>
          </a:p>
        </p:txBody>
      </p:sp>
      <p:cxnSp>
        <p:nvCxnSpPr>
          <p:cNvPr id="5" name="Straight Arrow Connector 4">
            <a:extLst>
              <a:ext uri="{FF2B5EF4-FFF2-40B4-BE49-F238E27FC236}">
                <a16:creationId xmlns:a16="http://schemas.microsoft.com/office/drawing/2014/main" id="{A76F8E59-EB02-4AE4-53BC-223DDCAC32C6}"/>
              </a:ext>
            </a:extLst>
          </p:cNvPr>
          <p:cNvCxnSpPr>
            <a:cxnSpLocks/>
          </p:cNvCxnSpPr>
          <p:nvPr>
            <p:custDataLst>
              <p:tags r:id="rId2"/>
            </p:custDataLst>
          </p:nvPr>
        </p:nvCxnSpPr>
        <p:spPr>
          <a:xfrm>
            <a:off x="3530600" y="6573837"/>
            <a:ext cx="423333" cy="0"/>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sp>
        <p:nvSpPr>
          <p:cNvPr id="18" name="Content Placeholder 2">
            <a:extLst>
              <a:ext uri="{FF2B5EF4-FFF2-40B4-BE49-F238E27FC236}">
                <a16:creationId xmlns:a16="http://schemas.microsoft.com/office/drawing/2014/main" id="{9B6B39F6-6FD1-061F-F88A-DADEDF6EB6FF}"/>
              </a:ext>
            </a:extLst>
          </p:cNvPr>
          <p:cNvSpPr txBox="1">
            <a:spLocks/>
          </p:cNvSpPr>
          <p:nvPr>
            <p:custDataLst>
              <p:tags r:id="rId3"/>
            </p:custDataLst>
          </p:nvPr>
        </p:nvSpPr>
        <p:spPr>
          <a:xfrm>
            <a:off x="1865870" y="2903838"/>
            <a:ext cx="9428206" cy="41621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1900" b="1" dirty="0">
                <a:latin typeface="Arial"/>
                <a:cs typeface="Arial"/>
              </a:rPr>
              <a:t>Loi sur la responsabilité envers la nature (LRN)</a:t>
            </a:r>
            <a:endParaRPr lang="en-US" sz="1900" dirty="0">
              <a:latin typeface="Arial"/>
              <a:cs typeface="Arial"/>
            </a:endParaRPr>
          </a:p>
          <a:p>
            <a:pPr marL="457200" indent="-457200">
              <a:lnSpc>
                <a:spcPct val="100000"/>
              </a:lnSpc>
              <a:buFont typeface="Arial"/>
              <a:buChar char="•"/>
            </a:pPr>
            <a:r>
              <a:rPr lang="fr-CA" sz="1900" dirty="0">
                <a:latin typeface="Arial"/>
                <a:cs typeface="Arial"/>
              </a:rPr>
              <a:t>L'objectif est d'obliger le Canada à respecter une partie de ses engagements dans le cadre du SPANB.</a:t>
            </a:r>
            <a:endParaRPr lang="en-US" sz="1900" dirty="0">
              <a:latin typeface="Arial"/>
              <a:cs typeface="Arial"/>
            </a:endParaRPr>
          </a:p>
          <a:p>
            <a:pPr marL="457200" indent="-457200">
              <a:lnSpc>
                <a:spcPct val="100000"/>
              </a:lnSpc>
              <a:buFont typeface="Arial"/>
              <a:buChar char="•"/>
            </a:pPr>
            <a:r>
              <a:rPr lang="fr-CA" sz="1900" dirty="0">
                <a:latin typeface="Arial"/>
                <a:cs typeface="Arial"/>
              </a:rPr>
              <a:t>Le projet de loi imposera également des processus de rapports transparents sur les efforts déployés par le Canada pour respecter ses engagements en matière de protection de la nature.</a:t>
            </a:r>
            <a:endParaRPr lang="en-US" sz="1900" dirty="0">
              <a:latin typeface="Arial"/>
              <a:cs typeface="Arial"/>
            </a:endParaRPr>
          </a:p>
          <a:p>
            <a:pPr marL="457200" indent="-457200">
              <a:lnSpc>
                <a:spcPct val="100000"/>
              </a:lnSpc>
              <a:buFont typeface="Arial"/>
              <a:buChar char="•"/>
            </a:pPr>
            <a:r>
              <a:rPr lang="fr-CA" sz="1900" dirty="0">
                <a:latin typeface="Arial"/>
                <a:cs typeface="Arial"/>
              </a:rPr>
              <a:t>En raison du peu de temps dont elle disposait pour faire part de ses observations, l'APN a soumis un examen technique informel de la LRN en mai 2024.</a:t>
            </a:r>
            <a:r>
              <a:rPr lang="en-US" sz="1900" dirty="0">
                <a:latin typeface="Arial"/>
                <a:cs typeface="Arial"/>
              </a:rPr>
              <a:t>                </a:t>
            </a:r>
          </a:p>
        </p:txBody>
      </p:sp>
      <p:cxnSp>
        <p:nvCxnSpPr>
          <p:cNvPr id="14" name="Straight Arrow Connector 4">
            <a:extLst>
              <a:ext uri="{FF2B5EF4-FFF2-40B4-BE49-F238E27FC236}">
                <a16:creationId xmlns:a16="http://schemas.microsoft.com/office/drawing/2014/main" id="{E4D93B21-5CFA-C7EA-73BE-0226AFEA18DD}"/>
              </a:ext>
            </a:extLst>
          </p:cNvPr>
          <p:cNvCxnSpPr>
            <a:cxnSpLocks/>
          </p:cNvCxnSpPr>
          <p:nvPr>
            <p:custDataLst>
              <p:tags r:id="rId4"/>
            </p:custDataLst>
          </p:nvPr>
        </p:nvCxnSpPr>
        <p:spPr>
          <a:xfrm>
            <a:off x="7239001" y="6573837"/>
            <a:ext cx="423333" cy="0"/>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BAB292AC-C911-085D-938B-9D3F0AEB344F}"/>
              </a:ext>
            </a:extLst>
          </p:cNvPr>
          <p:cNvSpPr txBox="1">
            <a:spLocks/>
          </p:cNvSpPr>
          <p:nvPr>
            <p:custDataLst>
              <p:tags r:id="rId5"/>
            </p:custDataLst>
          </p:nvPr>
        </p:nvSpPr>
        <p:spPr>
          <a:xfrm>
            <a:off x="1766787" y="16898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CA" sz="2800" b="1" dirty="0">
                <a:solidFill>
                  <a:srgbClr val="016DAF"/>
                </a:solidFill>
                <a:latin typeface="Arial" panose="020B0604020202020204" pitchFamily="34" charset="0"/>
                <a:cs typeface="Arial" panose="020B0604020202020204" pitchFamily="34" charset="0"/>
              </a:rPr>
              <a:t>Leadership en matière de conservation</a:t>
            </a:r>
            <a:br>
              <a:rPr lang="fr-CA" b="1" dirty="0">
                <a:solidFill>
                  <a:srgbClr val="016DAF"/>
                </a:solidFill>
                <a:latin typeface="Arial" panose="020B0604020202020204" pitchFamily="34" charset="0"/>
                <a:cs typeface="Arial" panose="020B0604020202020204" pitchFamily="34" charset="0"/>
              </a:rPr>
            </a:br>
            <a:r>
              <a:rPr lang="fr-CA" sz="2000" b="1" dirty="0">
                <a:solidFill>
                  <a:srgbClr val="016DAF"/>
                </a:solidFill>
                <a:latin typeface="Arial" panose="020B0604020202020204" pitchFamily="34" charset="0"/>
                <a:ea typeface="+mj-lt"/>
                <a:cs typeface="Arial" panose="020B0604020202020204" pitchFamily="34" charset="0"/>
              </a:rPr>
              <a:t>Stratégies et plans d’action nationaux pour la biodiversité</a:t>
            </a:r>
          </a:p>
        </p:txBody>
      </p:sp>
    </p:spTree>
    <p:extLst>
      <p:ext uri="{BB962C8B-B14F-4D97-AF65-F5344CB8AC3E}">
        <p14:creationId xmlns:p14="http://schemas.microsoft.com/office/powerpoint/2010/main" val="1124039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9B6B39F6-6FD1-061F-F88A-DADEDF6EB6FF}"/>
              </a:ext>
            </a:extLst>
          </p:cNvPr>
          <p:cNvSpPr txBox="1">
            <a:spLocks/>
          </p:cNvSpPr>
          <p:nvPr>
            <p:custDataLst>
              <p:tags r:id="rId1"/>
            </p:custDataLst>
          </p:nvPr>
        </p:nvSpPr>
        <p:spPr>
          <a:xfrm>
            <a:off x="1552948" y="3429000"/>
            <a:ext cx="10515600" cy="4516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1800" dirty="0">
                <a:latin typeface="Arial"/>
                <a:cs typeface="Arial"/>
              </a:rPr>
              <a:t>Afin de poursuivre ses activités de plaidoyer et son travail technique, le Secteur de l’environnement de l'APN est à la recherche d'une résolution pour mandater directement ces flux de travail :</a:t>
            </a:r>
            <a:endParaRPr lang="en-US" sz="1800" dirty="0">
              <a:latin typeface="Arial"/>
              <a:cs typeface="Arial"/>
            </a:endParaRPr>
          </a:p>
          <a:p>
            <a:pPr marL="457200" indent="-457200">
              <a:lnSpc>
                <a:spcPct val="100000"/>
              </a:lnSpc>
              <a:buFont typeface="Arial"/>
              <a:buChar char="•"/>
            </a:pPr>
            <a:r>
              <a:rPr lang="fr-CA" sz="1800" dirty="0">
                <a:latin typeface="Arial"/>
                <a:cs typeface="Arial"/>
              </a:rPr>
              <a:t>Participation pleine et effective des Premières Nations à la mise en œuvre du SPANB</a:t>
            </a:r>
            <a:endParaRPr lang="en-US" sz="1800" dirty="0">
              <a:latin typeface="Arial"/>
              <a:cs typeface="Arial"/>
            </a:endParaRPr>
          </a:p>
          <a:p>
            <a:pPr marL="457200" indent="-457200">
              <a:lnSpc>
                <a:spcPct val="100000"/>
              </a:lnSpc>
              <a:buFont typeface="Arial"/>
              <a:buChar char="•"/>
            </a:pPr>
            <a:r>
              <a:rPr lang="fr-CA" sz="1800" dirty="0">
                <a:latin typeface="Arial"/>
                <a:cs typeface="Arial"/>
              </a:rPr>
              <a:t>Reconnaissance et protection des droits inhérents, des droits issus de traités et des domaines de compétence des Premières Nations au sein de la LRN</a:t>
            </a:r>
            <a:endParaRPr lang="en-US" sz="1800" dirty="0">
              <a:latin typeface="Arial"/>
              <a:cs typeface="Arial"/>
            </a:endParaRPr>
          </a:p>
          <a:p>
            <a:pPr marL="457200" indent="-457200">
              <a:lnSpc>
                <a:spcPct val="100000"/>
              </a:lnSpc>
              <a:buFont typeface="Arial"/>
              <a:buChar char="•"/>
            </a:pPr>
            <a:r>
              <a:rPr lang="fr-CA" sz="1800" dirty="0">
                <a:latin typeface="Arial"/>
                <a:cs typeface="Arial"/>
              </a:rPr>
              <a:t>Poursuite des actions de sensibilisation, y compris l'élaboration d'une stratégie de conservation des Premières Nations et l'organisation d'un rassemblement des Premières Nations pour la conservation</a:t>
            </a:r>
          </a:p>
        </p:txBody>
      </p:sp>
      <p:sp>
        <p:nvSpPr>
          <p:cNvPr id="3" name="Title 1">
            <a:extLst>
              <a:ext uri="{FF2B5EF4-FFF2-40B4-BE49-F238E27FC236}">
                <a16:creationId xmlns:a16="http://schemas.microsoft.com/office/drawing/2014/main" id="{24DDDA8F-B82D-3B65-4643-1BE51F88F502}"/>
              </a:ext>
            </a:extLst>
          </p:cNvPr>
          <p:cNvSpPr txBox="1">
            <a:spLocks/>
          </p:cNvSpPr>
          <p:nvPr>
            <p:custDataLst>
              <p:tags r:id="rId2"/>
            </p:custDataLst>
          </p:nvPr>
        </p:nvSpPr>
        <p:spPr>
          <a:xfrm>
            <a:off x="1662214" y="1966356"/>
            <a:ext cx="10297068" cy="1651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CA" sz="2200" b="1" dirty="0">
                <a:solidFill>
                  <a:srgbClr val="016DAF"/>
                </a:solidFill>
                <a:latin typeface="Arial" panose="020B0604020202020204" pitchFamily="34" charset="0"/>
                <a:ea typeface="+mj-lt"/>
                <a:cs typeface="Arial" panose="020B0604020202020204" pitchFamily="34" charset="0"/>
              </a:rPr>
              <a:t>Résolution XX/2024, </a:t>
            </a:r>
            <a:r>
              <a:rPr lang="fr-CA" sz="2200" b="1" i="1" dirty="0">
                <a:solidFill>
                  <a:srgbClr val="016DAF"/>
                </a:solidFill>
                <a:latin typeface="Arial" panose="020B0604020202020204" pitchFamily="34" charset="0"/>
                <a:ea typeface="+mj-lt"/>
                <a:cs typeface="Arial" panose="020B0604020202020204" pitchFamily="34" charset="0"/>
              </a:rPr>
              <a:t>Assurer la participation pleine et effective des Premières Nations tout au long de la mise en œuvre du SPANB et de la Loi sur la responsabilité envers la nature</a:t>
            </a:r>
            <a:br>
              <a:rPr lang="fr-CA" sz="2200" b="1" dirty="0">
                <a:solidFill>
                  <a:srgbClr val="016DAF"/>
                </a:solidFill>
                <a:latin typeface="Arial" panose="020B0604020202020204" pitchFamily="34" charset="0"/>
                <a:cs typeface="Arial" panose="020B0604020202020204" pitchFamily="34" charset="0"/>
              </a:rPr>
            </a:br>
            <a:endParaRPr lang="fr-CA" sz="2200" b="1" dirty="0">
              <a:solidFill>
                <a:srgbClr val="016DA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528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4BEDA2E-218F-D47B-3F1D-F4A29288CD4B}"/>
              </a:ext>
            </a:extLst>
          </p:cNvPr>
          <p:cNvSpPr>
            <a:spLocks noGrp="1"/>
          </p:cNvSpPr>
          <p:nvPr>
            <p:ph idx="1"/>
            <p:custDataLst>
              <p:tags r:id="rId1"/>
            </p:custDataLst>
          </p:nvPr>
        </p:nvSpPr>
        <p:spPr>
          <a:xfrm>
            <a:off x="1604319" y="3206212"/>
            <a:ext cx="9901881" cy="3156488"/>
          </a:xfrm>
        </p:spPr>
        <p:txBody>
          <a:bodyPr vert="horz" lIns="91440" tIns="45720" rIns="91440" bIns="45720" rtlCol="0" anchor="t">
            <a:normAutofit fontScale="92500" lnSpcReduction="20000"/>
          </a:bodyPr>
          <a:lstStyle/>
          <a:p>
            <a:pPr marL="0" indent="0">
              <a:lnSpc>
                <a:spcPct val="110000"/>
              </a:lnSpc>
              <a:buNone/>
            </a:pPr>
            <a:r>
              <a:rPr lang="fr-CA" sz="1600" b="1" dirty="0">
                <a:latin typeface="Arial" panose="020B0604020202020204" pitchFamily="34" charset="0"/>
                <a:cs typeface="Arial" panose="020B0604020202020204" pitchFamily="34" charset="0"/>
              </a:rPr>
              <a:t>POUR CES MOTIFS, les Premières Nations-en-Assemblée :</a:t>
            </a:r>
            <a:endParaRPr lang="en-CA" sz="1600" b="1" dirty="0">
              <a:latin typeface="Arial" panose="020B0604020202020204" pitchFamily="34" charset="0"/>
              <a:cs typeface="Arial" panose="020B0604020202020204" pitchFamily="34" charset="0"/>
            </a:endParaRPr>
          </a:p>
          <a:p>
            <a:pPr marL="514350" indent="-514350">
              <a:lnSpc>
                <a:spcPct val="110000"/>
              </a:lnSpc>
              <a:buAutoNum type="arabicPeriod"/>
            </a:pPr>
            <a:r>
              <a:rPr lang="fr-CA" sz="1600" dirty="0">
                <a:latin typeface="Arial" panose="020B0604020202020204" pitchFamily="34" charset="0"/>
                <a:cs typeface="Arial" panose="020B0604020202020204" pitchFamily="34" charset="0"/>
              </a:rPr>
              <a:t>Demandent au gouvernement du Canada de veiller à ce que les Premières Nations, y compris la Table de la nature des Premières Nations, participent pleinement à l'élaboration et à la mise en œuvre de la Stratégie et du plan d'action nationaux sur la biodiversité et du Programme de protection de la nature du Canada.</a:t>
            </a:r>
            <a:endParaRPr lang="en-CA" sz="1600" dirty="0">
              <a:latin typeface="Arial" panose="020B0604020202020204" pitchFamily="34" charset="0"/>
              <a:cs typeface="Arial" panose="020B0604020202020204" pitchFamily="34" charset="0"/>
            </a:endParaRPr>
          </a:p>
          <a:p>
            <a:pPr marL="514350" indent="-514350">
              <a:lnSpc>
                <a:spcPct val="110000"/>
              </a:lnSpc>
              <a:buAutoNum type="arabicPeriod"/>
            </a:pPr>
            <a:r>
              <a:rPr lang="fr-CA" sz="1600" dirty="0">
                <a:latin typeface="Arial" panose="020B0604020202020204" pitchFamily="34" charset="0"/>
                <a:cs typeface="Arial" panose="020B0604020202020204" pitchFamily="34" charset="0"/>
              </a:rPr>
              <a:t>Demandent au gouvernement du Canada de veiller à ce que la Loi sur la responsabilité envers la nature prévoie la pleine reconnaissance et la protection des droits inhérents et des droits issus des traités, des systèmes de connaissances et des compétences des Premières Nations, ainsi que le respect de la Déclaration des Nations Unies sur les droits des peuples autochtones.</a:t>
            </a:r>
            <a:endParaRPr lang="en-CA" sz="1600" dirty="0">
              <a:latin typeface="Arial" panose="020B0604020202020204" pitchFamily="34" charset="0"/>
              <a:ea typeface="+mn-lt"/>
              <a:cs typeface="Arial" panose="020B0604020202020204" pitchFamily="34" charset="0"/>
            </a:endParaRPr>
          </a:p>
          <a:p>
            <a:pPr marL="514350" indent="-514350">
              <a:lnSpc>
                <a:spcPct val="110000"/>
              </a:lnSpc>
              <a:buAutoNum type="arabicPeriod"/>
            </a:pPr>
            <a:r>
              <a:rPr lang="fr-CA" sz="1600" dirty="0">
                <a:latin typeface="Arial" panose="020B0604020202020204" pitchFamily="34" charset="0"/>
                <a:ea typeface="+mn-lt"/>
                <a:cs typeface="Arial" panose="020B0604020202020204" pitchFamily="34" charset="0"/>
              </a:rPr>
              <a:t>Demandent à l'Assemblée des Premières Nations (APN) de continuer à promouvoir le leadership des Premières Nations en matière de conservation, notamment en affirmant que la conservation des terres et de l'eau ne peut être divisée, en créant une stratégie de conservation des Premières Nations et en organisant des rassemblements nationaux des Premières Nations sur la conservation.</a:t>
            </a:r>
            <a:r>
              <a:rPr lang="fr-CA" sz="1600" dirty="0">
                <a:latin typeface="Arial" panose="020B0604020202020204" pitchFamily="34" charset="0"/>
                <a:cs typeface="Arial" panose="020B0604020202020204" pitchFamily="34" charset="0"/>
              </a:rPr>
              <a:t>  </a:t>
            </a:r>
          </a:p>
          <a:p>
            <a:pPr>
              <a:lnSpc>
                <a:spcPct val="110000"/>
              </a:lnSpc>
              <a:buAutoNum type="arabicPeriod"/>
            </a:pPr>
            <a:endParaRPr lang="en-CA" sz="16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ED6899EB-76D1-E67C-DF93-B0D596F8AED2}"/>
              </a:ext>
            </a:extLst>
          </p:cNvPr>
          <p:cNvSpPr txBox="1">
            <a:spLocks/>
          </p:cNvSpPr>
          <p:nvPr>
            <p:custDataLst>
              <p:tags r:id="rId2"/>
            </p:custDataLst>
          </p:nvPr>
        </p:nvSpPr>
        <p:spPr>
          <a:xfrm>
            <a:off x="1604319" y="1829849"/>
            <a:ext cx="9901881" cy="1376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200" b="1" dirty="0">
                <a:solidFill>
                  <a:srgbClr val="016DAF"/>
                </a:solidFill>
                <a:latin typeface="Arial" panose="020B0604020202020204" pitchFamily="34" charset="0"/>
                <a:ea typeface="+mj-lt"/>
                <a:cs typeface="Arial" panose="020B0604020202020204" pitchFamily="34" charset="0"/>
              </a:rPr>
              <a:t>Résolution XX/2024, </a:t>
            </a:r>
            <a:r>
              <a:rPr lang="fr-CA" sz="2200" b="1" i="1" dirty="0">
                <a:solidFill>
                  <a:srgbClr val="016DAF"/>
                </a:solidFill>
                <a:latin typeface="Arial" panose="020B0604020202020204" pitchFamily="34" charset="0"/>
                <a:ea typeface="+mj-lt"/>
                <a:cs typeface="Arial" panose="020B0604020202020204" pitchFamily="34" charset="0"/>
              </a:rPr>
              <a:t>Assurer la participation pleine et effective des Premières Nations tout au long de la mise en œuvre du SPANB et de la Loi sur la responsabilité envers la nature</a:t>
            </a:r>
          </a:p>
        </p:txBody>
      </p:sp>
    </p:spTree>
    <p:extLst>
      <p:ext uri="{BB962C8B-B14F-4D97-AF65-F5344CB8AC3E}">
        <p14:creationId xmlns:p14="http://schemas.microsoft.com/office/powerpoint/2010/main" val="2569336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A355-2765-F8C8-4A7F-E465858EFC74}"/>
              </a:ext>
            </a:extLst>
          </p:cNvPr>
          <p:cNvSpPr>
            <a:spLocks noGrp="1"/>
          </p:cNvSpPr>
          <p:nvPr>
            <p:ph type="title"/>
            <p:custDataLst>
              <p:tags r:id="rId1"/>
            </p:custDataLst>
          </p:nvPr>
        </p:nvSpPr>
        <p:spPr>
          <a:xfrm>
            <a:off x="838200" y="2103437"/>
            <a:ext cx="10515600" cy="1325563"/>
          </a:xfrm>
        </p:spPr>
        <p:txBody>
          <a:bodyPr>
            <a:normAutofit/>
          </a:bodyPr>
          <a:lstStyle/>
          <a:p>
            <a:pPr algn="ctr"/>
            <a:r>
              <a:rPr lang="fr-CA" sz="4000" b="1" dirty="0">
                <a:solidFill>
                  <a:srgbClr val="016DAF"/>
                </a:solidFill>
                <a:latin typeface="Arial" panose="020B0604020202020204" pitchFamily="34" charset="0"/>
                <a:cs typeface="Arial" panose="020B0604020202020204" pitchFamily="34" charset="0"/>
              </a:rPr>
              <a:t>Salubrité de l'environnement</a:t>
            </a:r>
          </a:p>
        </p:txBody>
      </p:sp>
      <p:sp>
        <p:nvSpPr>
          <p:cNvPr id="3" name="Content Placeholder 2">
            <a:extLst>
              <a:ext uri="{FF2B5EF4-FFF2-40B4-BE49-F238E27FC236}">
                <a16:creationId xmlns:a16="http://schemas.microsoft.com/office/drawing/2014/main" id="{60C5E1DE-EED1-C76A-1DFD-CCC8B346F10D}"/>
              </a:ext>
            </a:extLst>
          </p:cNvPr>
          <p:cNvSpPr>
            <a:spLocks noGrp="1"/>
          </p:cNvSpPr>
          <p:nvPr>
            <p:ph idx="1"/>
            <p:custDataLst>
              <p:tags r:id="rId2"/>
            </p:custDataLst>
          </p:nvPr>
        </p:nvSpPr>
        <p:spPr/>
        <p:txBody>
          <a:bodyPr vert="horz" lIns="91440" tIns="45720" rIns="91440" bIns="45720" rtlCol="0" anchor="t">
            <a:normAutofit/>
          </a:bodyPr>
          <a:lstStyle/>
          <a:p>
            <a:pPr marL="0" indent="0">
              <a:lnSpc>
                <a:spcPct val="100000"/>
              </a:lnSpc>
              <a:buNone/>
            </a:pPr>
            <a:endParaRPr lang="en-US" sz="2500" dirty="0">
              <a:latin typeface="Arial" panose="020B0604020202020204" pitchFamily="34" charset="0"/>
              <a:cs typeface="Arial" panose="020B0604020202020204" pitchFamily="34" charset="0"/>
            </a:endParaRPr>
          </a:p>
          <a:p>
            <a:pPr marL="0" indent="0">
              <a:lnSpc>
                <a:spcPct val="100000"/>
              </a:lnSpc>
              <a:buNone/>
            </a:pPr>
            <a:endParaRPr lang="en-US" sz="2500" dirty="0">
              <a:latin typeface="Arial" panose="020B0604020202020204" pitchFamily="34" charset="0"/>
              <a:cs typeface="Arial" panose="020B0604020202020204" pitchFamily="34" charset="0"/>
            </a:endParaRPr>
          </a:p>
          <a:p>
            <a:pPr marL="0" indent="0">
              <a:lnSpc>
                <a:spcPct val="100000"/>
              </a:lnSpc>
              <a:buNone/>
            </a:pPr>
            <a:endParaRPr lang="en-US" sz="2500" dirty="0">
              <a:latin typeface="Arial" panose="020B0604020202020204" pitchFamily="34" charset="0"/>
              <a:cs typeface="Arial" panose="020B0604020202020204" pitchFamily="34" charset="0"/>
            </a:endParaRPr>
          </a:p>
          <a:p>
            <a:pPr marL="0" indent="0" algn="ctr">
              <a:lnSpc>
                <a:spcPct val="100000"/>
              </a:lnSpc>
              <a:buNone/>
            </a:pPr>
            <a:r>
              <a:rPr lang="fr-CA" sz="2500" dirty="0">
                <a:latin typeface="Arial" panose="020B0604020202020204" pitchFamily="34" charset="0"/>
                <a:cs typeface="Arial" panose="020B0604020202020204" pitchFamily="34" charset="0"/>
              </a:rPr>
              <a:t>Victor </a:t>
            </a:r>
            <a:r>
              <a:rPr lang="fr-CA" sz="2500" dirty="0" err="1">
                <a:latin typeface="Arial" panose="020B0604020202020204" pitchFamily="34" charset="0"/>
                <a:cs typeface="Arial" panose="020B0604020202020204" pitchFamily="34" charset="0"/>
              </a:rPr>
              <a:t>Odele</a:t>
            </a:r>
            <a:r>
              <a:rPr lang="fr-CA" sz="2500" dirty="0">
                <a:latin typeface="Arial" panose="020B0604020202020204" pitchFamily="34" charset="0"/>
                <a:cs typeface="Arial" panose="020B0604020202020204" pitchFamily="34" charset="0"/>
              </a:rPr>
              <a:t>, analyste principal des politiques, </a:t>
            </a:r>
          </a:p>
          <a:p>
            <a:pPr marL="0" indent="0" algn="ctr">
              <a:lnSpc>
                <a:spcPct val="100000"/>
              </a:lnSpc>
              <a:buNone/>
            </a:pPr>
            <a:r>
              <a:rPr lang="fr-CA" sz="2500" dirty="0">
                <a:latin typeface="Arial" panose="020B0604020202020204" pitchFamily="34" charset="0"/>
                <a:cs typeface="Arial" panose="020B0604020202020204" pitchFamily="34" charset="0"/>
              </a:rPr>
              <a:t>Secteur de l'environnement</a:t>
            </a:r>
          </a:p>
        </p:txBody>
      </p:sp>
    </p:spTree>
    <p:extLst>
      <p:ext uri="{BB962C8B-B14F-4D97-AF65-F5344CB8AC3E}">
        <p14:creationId xmlns:p14="http://schemas.microsoft.com/office/powerpoint/2010/main" val="3902443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55898-0751-6499-3937-E1570DCB0E3C}"/>
              </a:ext>
            </a:extLst>
          </p:cNvPr>
          <p:cNvSpPr>
            <a:spLocks noGrp="1"/>
          </p:cNvSpPr>
          <p:nvPr>
            <p:ph type="title"/>
            <p:custDataLst>
              <p:tags r:id="rId1"/>
            </p:custDataLst>
          </p:nvPr>
        </p:nvSpPr>
        <p:spPr>
          <a:xfrm>
            <a:off x="1816100" y="1795462"/>
            <a:ext cx="10515600" cy="1325563"/>
          </a:xfrm>
        </p:spPr>
        <p:txBody>
          <a:bodyPr>
            <a:normAutofit/>
          </a:bodyPr>
          <a:lstStyle/>
          <a:p>
            <a:r>
              <a:rPr lang="fr-CA" sz="2800" b="1" dirty="0">
                <a:solidFill>
                  <a:srgbClr val="016DAF"/>
                </a:solidFill>
                <a:latin typeface="Arial" panose="020B0604020202020204" pitchFamily="34" charset="0"/>
                <a:cs typeface="Arial" panose="020B0604020202020204" pitchFamily="34" charset="0"/>
              </a:rPr>
              <a:t>Droit à un environnement sain (DES)</a:t>
            </a:r>
          </a:p>
        </p:txBody>
      </p:sp>
      <p:sp>
        <p:nvSpPr>
          <p:cNvPr id="3" name="Content Placeholder 2">
            <a:extLst>
              <a:ext uri="{FF2B5EF4-FFF2-40B4-BE49-F238E27FC236}">
                <a16:creationId xmlns:a16="http://schemas.microsoft.com/office/drawing/2014/main" id="{4A3FC269-64AD-2021-F2F0-6DF55F1E07FF}"/>
              </a:ext>
            </a:extLst>
          </p:cNvPr>
          <p:cNvSpPr>
            <a:spLocks noGrp="1"/>
          </p:cNvSpPr>
          <p:nvPr>
            <p:ph idx="1"/>
            <p:custDataLst>
              <p:tags r:id="rId2"/>
            </p:custDataLst>
          </p:nvPr>
        </p:nvSpPr>
        <p:spPr>
          <a:xfrm>
            <a:off x="1816100" y="2879725"/>
            <a:ext cx="9207500" cy="4351338"/>
          </a:xfrm>
        </p:spPr>
        <p:txBody>
          <a:bodyPr vert="horz" lIns="91440" tIns="45720" rIns="91440" bIns="45720" rtlCol="0" anchor="t">
            <a:normAutofit/>
          </a:bodyPr>
          <a:lstStyle/>
          <a:p>
            <a:pPr>
              <a:lnSpc>
                <a:spcPct val="100000"/>
              </a:lnSpc>
            </a:pPr>
            <a:r>
              <a:rPr lang="fr-CA" sz="1700" dirty="0">
                <a:latin typeface="Arial" panose="020B0604020202020204" pitchFamily="34" charset="0"/>
                <a:cs typeface="Arial" panose="020B0604020202020204" pitchFamily="34" charset="0"/>
              </a:rPr>
              <a:t>Le DES est une nouvelle disposition introduite dans la Loi canadienne sur la protection de l’environnement (LCPE) modifiée par le projet de loi S-5. </a:t>
            </a:r>
          </a:p>
          <a:p>
            <a:pPr>
              <a:lnSpc>
                <a:spcPct val="100000"/>
              </a:lnSpc>
            </a:pPr>
            <a:r>
              <a:rPr lang="fr-CA" sz="1700" dirty="0">
                <a:latin typeface="Arial" panose="020B0604020202020204" pitchFamily="34" charset="0"/>
                <a:cs typeface="Arial" panose="020B0604020202020204" pitchFamily="34" charset="0"/>
              </a:rPr>
              <a:t>Obligation pour le gouvernement d'élaborer, dans les deux ans suivant l'entrée en vigueur de la modification de la Loi, un cadre de mise en œuvre précisant comment ce droit sera pris en compte dans l'administration de la LCPE. </a:t>
            </a:r>
          </a:p>
          <a:p>
            <a:pPr>
              <a:lnSpc>
                <a:spcPct val="100000"/>
              </a:lnSpc>
            </a:pPr>
            <a:r>
              <a:rPr lang="fr-CA" sz="1700" dirty="0">
                <a:latin typeface="Arial" panose="020B0604020202020204" pitchFamily="34" charset="0"/>
                <a:cs typeface="Arial" panose="020B0604020202020204" pitchFamily="34" charset="0"/>
              </a:rPr>
              <a:t>Organisation d’une série de séances de mobilisation et d'information, y compris des séances de mobilisation visant spécifiquement les populations autochtones. </a:t>
            </a:r>
          </a:p>
          <a:p>
            <a:pPr>
              <a:lnSpc>
                <a:spcPct val="100000"/>
              </a:lnSpc>
            </a:pPr>
            <a:r>
              <a:rPr lang="fr-CA" sz="1700" dirty="0">
                <a:latin typeface="Arial" panose="020B0604020202020204" pitchFamily="34" charset="0"/>
                <a:cs typeface="Arial" panose="020B0604020202020204" pitchFamily="34" charset="0"/>
              </a:rPr>
              <a:t>La participation de l'APN est mandatée par la </a:t>
            </a:r>
            <a:r>
              <a:rPr lang="fr-CA" sz="1700" b="1" dirty="0">
                <a:latin typeface="Arial" panose="020B0604020202020204" pitchFamily="34" charset="0"/>
                <a:cs typeface="Arial" panose="020B0604020202020204" pitchFamily="34" charset="0"/>
              </a:rPr>
              <a:t>résolution 65/2018, </a:t>
            </a:r>
            <a:r>
              <a:rPr lang="fr-CA" sz="1700" i="1" dirty="0">
                <a:latin typeface="Arial" panose="020B0604020202020204" pitchFamily="34" charset="0"/>
                <a:cs typeface="Arial" panose="020B0604020202020204" pitchFamily="34" charset="0"/>
              </a:rPr>
              <a:t>Combler l'écart réglementaire en matière de protection de l'environnement sur les terres des Premières Nations</a:t>
            </a:r>
            <a:r>
              <a:rPr lang="fr-CA" sz="1700" dirty="0">
                <a:latin typeface="Arial" panose="020B0604020202020204" pitchFamily="34" charset="0"/>
                <a:cs typeface="Arial" panose="020B0604020202020204" pitchFamily="34" charset="0"/>
              </a:rPr>
              <a:t>.</a:t>
            </a:r>
          </a:p>
          <a:p>
            <a:pPr>
              <a:lnSpc>
                <a:spcPct val="100000"/>
              </a:lnSpc>
            </a:pPr>
            <a:endParaRPr lang="en-US" sz="1700" dirty="0">
              <a:solidFill>
                <a:srgbClr val="002060"/>
              </a:solidFill>
              <a:latin typeface="Arial" panose="020B0604020202020204" pitchFamily="34" charset="0"/>
              <a:cs typeface="Arial" panose="020B0604020202020204" pitchFamily="34" charset="0"/>
            </a:endParaRPr>
          </a:p>
          <a:p>
            <a:pPr>
              <a:lnSpc>
                <a:spcPct val="100000"/>
              </a:lnSpc>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246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9B871-5786-C51C-F047-32522DA449F2}"/>
              </a:ext>
            </a:extLst>
          </p:cNvPr>
          <p:cNvSpPr>
            <a:spLocks noGrp="1"/>
          </p:cNvSpPr>
          <p:nvPr>
            <p:ph type="title"/>
            <p:custDataLst>
              <p:tags r:id="rId1"/>
            </p:custDataLst>
          </p:nvPr>
        </p:nvSpPr>
        <p:spPr>
          <a:xfrm>
            <a:off x="1917700" y="1647825"/>
            <a:ext cx="10515600" cy="1325563"/>
          </a:xfrm>
        </p:spPr>
        <p:txBody>
          <a:bodyPr>
            <a:normAutofit/>
          </a:bodyPr>
          <a:lstStyle/>
          <a:p>
            <a:r>
              <a:rPr lang="fr-CA" sz="2800" b="1" dirty="0">
                <a:solidFill>
                  <a:srgbClr val="016DAF"/>
                </a:solidFill>
                <a:latin typeface="Arial" panose="020B0604020202020204" pitchFamily="34" charset="0"/>
                <a:cs typeface="Arial" panose="020B0604020202020204" pitchFamily="34" charset="0"/>
              </a:rPr>
              <a:t>Exigences du cadre sur le DES</a:t>
            </a:r>
          </a:p>
        </p:txBody>
      </p:sp>
      <p:sp>
        <p:nvSpPr>
          <p:cNvPr id="3" name="Content Placeholder 2">
            <a:extLst>
              <a:ext uri="{FF2B5EF4-FFF2-40B4-BE49-F238E27FC236}">
                <a16:creationId xmlns:a16="http://schemas.microsoft.com/office/drawing/2014/main" id="{A2185511-0A45-6144-9448-1EF33B74C896}"/>
              </a:ext>
            </a:extLst>
          </p:cNvPr>
          <p:cNvSpPr>
            <a:spLocks noGrp="1"/>
          </p:cNvSpPr>
          <p:nvPr>
            <p:ph idx="1"/>
            <p:custDataLst>
              <p:tags r:id="rId2"/>
            </p:custDataLst>
          </p:nvPr>
        </p:nvSpPr>
        <p:spPr>
          <a:xfrm>
            <a:off x="1676400" y="2828925"/>
            <a:ext cx="10515600" cy="4351338"/>
          </a:xfrm>
        </p:spPr>
        <p:txBody>
          <a:bodyPr vert="horz" lIns="91440" tIns="45720" rIns="91440" bIns="45720" rtlCol="0" anchor="t">
            <a:normAutofit/>
          </a:bodyPr>
          <a:lstStyle/>
          <a:p>
            <a:pPr>
              <a:lnSpc>
                <a:spcPct val="100000"/>
              </a:lnSpc>
            </a:pPr>
            <a:r>
              <a:rPr lang="fr-CA" sz="1800" dirty="0">
                <a:latin typeface="Arial" panose="020B0604020202020204" pitchFamily="34" charset="0"/>
                <a:cs typeface="Arial" panose="020B0604020202020204" pitchFamily="34" charset="0"/>
              </a:rPr>
              <a:t>Le cadre doit indiquer comment le droit sera pris en compte dans l'administration de la LCPE. </a:t>
            </a:r>
          </a:p>
          <a:p>
            <a:pPr>
              <a:lnSpc>
                <a:spcPct val="100000"/>
              </a:lnSpc>
            </a:pPr>
            <a:r>
              <a:rPr lang="fr-CA" sz="1800" dirty="0">
                <a:latin typeface="Arial" panose="020B0604020202020204" pitchFamily="34" charset="0"/>
                <a:cs typeface="Arial" panose="020B0604020202020204" pitchFamily="34" charset="0"/>
              </a:rPr>
              <a:t>Le cadre doit également apporter des précisions sur les points suivants :</a:t>
            </a:r>
          </a:p>
          <a:p>
            <a:pPr>
              <a:lnSpc>
                <a:spcPct val="100000"/>
              </a:lnSpc>
            </a:pPr>
            <a:r>
              <a:rPr lang="fr-CA" sz="1800" b="1" dirty="0">
                <a:latin typeface="Arial" panose="020B0604020202020204" pitchFamily="34" charset="0"/>
                <a:cs typeface="Arial" panose="020B0604020202020204" pitchFamily="34" charset="0"/>
              </a:rPr>
              <a:t>Principes à prendre en compte </a:t>
            </a:r>
            <a:r>
              <a:rPr lang="fr-CA" sz="1800" dirty="0">
                <a:latin typeface="Arial" panose="020B0604020202020204" pitchFamily="34" charset="0"/>
                <a:cs typeface="Arial" panose="020B0604020202020204" pitchFamily="34" charset="0"/>
              </a:rPr>
              <a:t>(tels que la justice environnementale – y compris la prévention des effets néfastes susceptibles d'affecter de manière disproportionnée les populations vulnérables); </a:t>
            </a:r>
          </a:p>
          <a:p>
            <a:pPr>
              <a:lnSpc>
                <a:spcPct val="100000"/>
              </a:lnSpc>
            </a:pPr>
            <a:r>
              <a:rPr lang="fr-CA" sz="1800" b="1" dirty="0">
                <a:latin typeface="Arial" panose="020B0604020202020204" pitchFamily="34" charset="0"/>
                <a:cs typeface="Arial" panose="020B0604020202020204" pitchFamily="34" charset="0"/>
              </a:rPr>
              <a:t>Recherche, études et suivi </a:t>
            </a:r>
            <a:r>
              <a:rPr lang="fr-CA" sz="1800" dirty="0">
                <a:latin typeface="Arial" panose="020B0604020202020204" pitchFamily="34" charset="0"/>
                <a:cs typeface="Arial" panose="020B0604020202020204" pitchFamily="34" charset="0"/>
              </a:rPr>
              <a:t>à l'appui du droit; </a:t>
            </a:r>
          </a:p>
          <a:p>
            <a:pPr>
              <a:lnSpc>
                <a:spcPct val="100000"/>
              </a:lnSpc>
            </a:pPr>
            <a:r>
              <a:rPr lang="fr-CA" sz="1800" b="1" dirty="0">
                <a:latin typeface="Arial" panose="020B0604020202020204" pitchFamily="34" charset="0"/>
                <a:cs typeface="Arial" panose="020B0604020202020204" pitchFamily="34" charset="0"/>
              </a:rPr>
              <a:t>Limites raisonnables </a:t>
            </a:r>
            <a:r>
              <a:rPr lang="fr-CA" sz="1800" dirty="0">
                <a:latin typeface="Arial" panose="020B0604020202020204" pitchFamily="34" charset="0"/>
                <a:cs typeface="Arial" panose="020B0604020202020204" pitchFamily="34" charset="0"/>
              </a:rPr>
              <a:t>– facteurs pertinents à prendre en compte lors de l'interprétation et de l'application du droit;</a:t>
            </a:r>
          </a:p>
          <a:p>
            <a:pPr>
              <a:lnSpc>
                <a:spcPct val="100000"/>
              </a:lnSpc>
            </a:pPr>
            <a:r>
              <a:rPr lang="fr-CA" sz="1800" b="1" dirty="0">
                <a:latin typeface="Arial" panose="020B0604020202020204" pitchFamily="34" charset="0"/>
                <a:cs typeface="Arial" panose="020B0604020202020204" pitchFamily="34" charset="0"/>
              </a:rPr>
              <a:t>Mécanismes</a:t>
            </a:r>
            <a:r>
              <a:rPr lang="fr-CA" sz="1800" dirty="0">
                <a:latin typeface="Arial" panose="020B0604020202020204" pitchFamily="34" charset="0"/>
                <a:cs typeface="Arial" panose="020B0604020202020204" pitchFamily="34" charset="0"/>
              </a:rPr>
              <a:t> visant à assurer la protection du droit.</a:t>
            </a:r>
          </a:p>
          <a:p>
            <a:pPr>
              <a:lnSpc>
                <a:spcPct val="100000"/>
              </a:lnSpc>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892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0942-0E63-0AF1-9E60-5080BABE81CC}"/>
              </a:ext>
            </a:extLst>
          </p:cNvPr>
          <p:cNvSpPr>
            <a:spLocks noGrp="1"/>
          </p:cNvSpPr>
          <p:nvPr>
            <p:ph type="title"/>
            <p:custDataLst>
              <p:tags r:id="rId1"/>
            </p:custDataLst>
          </p:nvPr>
        </p:nvSpPr>
        <p:spPr>
          <a:xfrm>
            <a:off x="1765300" y="1533525"/>
            <a:ext cx="10515600" cy="1325563"/>
          </a:xfrm>
        </p:spPr>
        <p:txBody>
          <a:bodyPr>
            <a:normAutofit/>
          </a:bodyPr>
          <a:lstStyle/>
          <a:p>
            <a:r>
              <a:rPr lang="fr-CA" sz="2800" b="1" dirty="0">
                <a:solidFill>
                  <a:srgbClr val="016DAF"/>
                </a:solidFill>
                <a:latin typeface="Arial" panose="020B0604020202020204" pitchFamily="34" charset="0"/>
                <a:cs typeface="Arial" panose="020B0604020202020204" pitchFamily="34" charset="0"/>
              </a:rPr>
              <a:t>Calendriers</a:t>
            </a:r>
          </a:p>
        </p:txBody>
      </p:sp>
      <p:pic>
        <p:nvPicPr>
          <p:cNvPr id="4" name="Content Placeholder 3">
            <a:extLst>
              <a:ext uri="{FF2B5EF4-FFF2-40B4-BE49-F238E27FC236}">
                <a16:creationId xmlns:a16="http://schemas.microsoft.com/office/drawing/2014/main" id="{F35BDCDB-2ECF-4C3D-C0A2-F4D40E5A708D}"/>
              </a:ext>
            </a:extLst>
          </p:cNvPr>
          <p:cNvPicPr>
            <a:picLocks noGrp="1" noChangeAspect="1"/>
          </p:cNvPicPr>
          <p:nvPr>
            <p:ph idx="1"/>
            <p:custDataLst>
              <p:tags r:id="rId2"/>
            </p:custDataLst>
          </p:nvPr>
        </p:nvPicPr>
        <p:blipFill>
          <a:blip r:embed="rId4"/>
          <a:stretch>
            <a:fillRect/>
          </a:stretch>
        </p:blipFill>
        <p:spPr>
          <a:xfrm>
            <a:off x="1905000" y="2441113"/>
            <a:ext cx="9259326" cy="4051762"/>
          </a:xfrm>
        </p:spPr>
      </p:pic>
    </p:spTree>
    <p:extLst>
      <p:ext uri="{BB962C8B-B14F-4D97-AF65-F5344CB8AC3E}">
        <p14:creationId xmlns:p14="http://schemas.microsoft.com/office/powerpoint/2010/main" val="2988283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8D1A-FBFB-F49A-FBAC-C689F363290D}"/>
              </a:ext>
            </a:extLst>
          </p:cNvPr>
          <p:cNvSpPr>
            <a:spLocks noGrp="1"/>
          </p:cNvSpPr>
          <p:nvPr>
            <p:ph type="title"/>
            <p:custDataLst>
              <p:tags r:id="rId1"/>
            </p:custDataLst>
          </p:nvPr>
        </p:nvSpPr>
        <p:spPr>
          <a:xfrm>
            <a:off x="1790700" y="1609725"/>
            <a:ext cx="9499600" cy="1325563"/>
          </a:xfrm>
        </p:spPr>
        <p:txBody>
          <a:bodyPr>
            <a:normAutofit/>
          </a:bodyPr>
          <a:lstStyle/>
          <a:p>
            <a:r>
              <a:rPr lang="fr-CA" sz="2500" b="1" dirty="0">
                <a:solidFill>
                  <a:srgbClr val="016DAF"/>
                </a:solidFill>
                <a:latin typeface="Arial" panose="020B0604020202020204" pitchFamily="34" charset="0"/>
                <a:cs typeface="Arial" panose="020B0604020202020204" pitchFamily="34" charset="0"/>
              </a:rPr>
              <a:t>Pourquoi le DES est-il important pour les Premières Nations?</a:t>
            </a:r>
          </a:p>
        </p:txBody>
      </p:sp>
      <p:sp>
        <p:nvSpPr>
          <p:cNvPr id="3" name="Content Placeholder 2">
            <a:extLst>
              <a:ext uri="{FF2B5EF4-FFF2-40B4-BE49-F238E27FC236}">
                <a16:creationId xmlns:a16="http://schemas.microsoft.com/office/drawing/2014/main" id="{7AA24948-9BD9-AC85-530D-6D27D7090AEF}"/>
              </a:ext>
            </a:extLst>
          </p:cNvPr>
          <p:cNvSpPr>
            <a:spLocks noGrp="1"/>
          </p:cNvSpPr>
          <p:nvPr>
            <p:ph idx="1"/>
            <p:custDataLst>
              <p:tags r:id="rId2"/>
            </p:custDataLst>
          </p:nvPr>
        </p:nvSpPr>
        <p:spPr>
          <a:xfrm>
            <a:off x="1790700" y="2569468"/>
            <a:ext cx="10299700" cy="2806700"/>
          </a:xfrm>
        </p:spPr>
        <p:txBody>
          <a:bodyPr vert="horz" lIns="91440" tIns="45720" rIns="91440" bIns="45720" numCol="1" rtlCol="0" anchor="t">
            <a:noAutofit/>
          </a:bodyPr>
          <a:lstStyle/>
          <a:p>
            <a:pPr>
              <a:lnSpc>
                <a:spcPct val="100000"/>
              </a:lnSpc>
            </a:pPr>
            <a:r>
              <a:rPr lang="fr-CA" sz="1600" dirty="0">
                <a:latin typeface="Arial" panose="020B0604020202020204" pitchFamily="34" charset="0"/>
                <a:cs typeface="Arial" panose="020B0604020202020204" pitchFamily="34" charset="0"/>
              </a:rPr>
              <a:t>Le DES a des liens étroits avec l'autodétermination, les modes de vie, la protection de l'environnement et le bien-être général des Premières Nations.</a:t>
            </a:r>
          </a:p>
          <a:p>
            <a:pPr>
              <a:lnSpc>
                <a:spcPct val="100000"/>
              </a:lnSpc>
            </a:pPr>
            <a:r>
              <a:rPr lang="fr-CA" sz="1600" dirty="0">
                <a:latin typeface="Arial" panose="020B0604020202020204" pitchFamily="34" charset="0"/>
                <a:ea typeface="+mn-lt"/>
                <a:cs typeface="Arial" panose="020B0604020202020204" pitchFamily="34" charset="0"/>
              </a:rPr>
              <a:t>Nous craignons que le cadre de mise en œuvre du DES ne tiendra pas compte de manière appropriée de l'impact sur les droits, l'autodétermination, les systèmes de connaissances et les priorités des Premières Nations, y compris la manière dont il abordera les injustices environnementales et les lacunes réglementaires en matière de protection de l'environnement auxquelles sont confrontées les Premières Nations. </a:t>
            </a:r>
          </a:p>
          <a:p>
            <a:pPr>
              <a:lnSpc>
                <a:spcPct val="100000"/>
              </a:lnSpc>
            </a:pPr>
            <a:r>
              <a:rPr lang="fr-CA" sz="1600" dirty="0">
                <a:latin typeface="Arial" panose="020B0604020202020204" pitchFamily="34" charset="0"/>
                <a:cs typeface="Arial" panose="020B0604020202020204" pitchFamily="34" charset="0"/>
              </a:rPr>
              <a:t>Il peut contribuer à affirmer les droits et les systèmes de connaissances des Premières Nations.</a:t>
            </a:r>
          </a:p>
          <a:p>
            <a:pPr>
              <a:lnSpc>
                <a:spcPct val="100000"/>
              </a:lnSpc>
            </a:pPr>
            <a:r>
              <a:rPr lang="fr-CA" sz="1600" dirty="0">
                <a:latin typeface="Arial" panose="020B0604020202020204" pitchFamily="34" charset="0"/>
                <a:cs typeface="Arial" panose="020B0604020202020204" pitchFamily="34" charset="0"/>
              </a:rPr>
              <a:t>Il peut contribuer à tenir le Canada pour responsable des enjeux ci-dessous :</a:t>
            </a:r>
          </a:p>
        </p:txBody>
      </p:sp>
      <p:sp>
        <p:nvSpPr>
          <p:cNvPr id="4" name="TextBox 3">
            <a:extLst>
              <a:ext uri="{FF2B5EF4-FFF2-40B4-BE49-F238E27FC236}">
                <a16:creationId xmlns:a16="http://schemas.microsoft.com/office/drawing/2014/main" id="{96D48E7B-3926-93AD-D1F5-350EF9C0AFA2}"/>
              </a:ext>
            </a:extLst>
          </p:cNvPr>
          <p:cNvSpPr txBox="1"/>
          <p:nvPr/>
        </p:nvSpPr>
        <p:spPr>
          <a:xfrm>
            <a:off x="2146300" y="5057080"/>
            <a:ext cx="6680200" cy="1384995"/>
          </a:xfrm>
          <a:prstGeom prst="rect">
            <a:avLst/>
          </a:prstGeom>
          <a:noFill/>
        </p:spPr>
        <p:txBody>
          <a:bodyPr wrap="square" numCol="2" rtlCol="0">
            <a:spAutoFit/>
          </a:bodyPr>
          <a:lstStyle/>
          <a:p>
            <a:pPr marL="742950" lvl="1" indent="-285750">
              <a:lnSpc>
                <a:spcPct val="100000"/>
              </a:lnSpc>
              <a:buFont typeface="Arial" panose="020B0604020202020204" pitchFamily="34" charset="0"/>
              <a:buChar char="•"/>
            </a:pPr>
            <a:r>
              <a:rPr lang="fr-CA" sz="1400" dirty="0">
                <a:latin typeface="Arial" panose="020B0604020202020204" pitchFamily="34" charset="0"/>
                <a:cs typeface="Arial" panose="020B0604020202020204" pitchFamily="34" charset="0"/>
              </a:rPr>
              <a:t>droits inhérents et droits issus de traités; </a:t>
            </a:r>
          </a:p>
          <a:p>
            <a:pPr marL="742950" lvl="1" indent="-285750">
              <a:lnSpc>
                <a:spcPct val="100000"/>
              </a:lnSpc>
              <a:buFont typeface="Arial" panose="020B0604020202020204" pitchFamily="34" charset="0"/>
              <a:buChar char="•"/>
            </a:pPr>
            <a:r>
              <a:rPr lang="fr-CA" sz="1400" dirty="0">
                <a:latin typeface="Arial" panose="020B0604020202020204" pitchFamily="34" charset="0"/>
                <a:cs typeface="Arial" panose="020B0604020202020204" pitchFamily="34" charset="0"/>
              </a:rPr>
              <a:t>racisme environnemental; </a:t>
            </a:r>
          </a:p>
          <a:p>
            <a:pPr marL="742950" lvl="1" indent="-285750">
              <a:lnSpc>
                <a:spcPct val="100000"/>
              </a:lnSpc>
              <a:buFont typeface="Arial" panose="020B0604020202020204" pitchFamily="34" charset="0"/>
              <a:buChar char="•"/>
            </a:pPr>
            <a:r>
              <a:rPr lang="fr-CA" sz="1400" dirty="0">
                <a:latin typeface="Arial" panose="020B0604020202020204" pitchFamily="34" charset="0"/>
                <a:cs typeface="Arial" panose="020B0604020202020204" pitchFamily="34" charset="0"/>
              </a:rPr>
              <a:t>pollution;</a:t>
            </a:r>
          </a:p>
          <a:p>
            <a:pPr marL="742950" lvl="1" indent="-285750">
              <a:lnSpc>
                <a:spcPct val="100000"/>
              </a:lnSpc>
              <a:buFont typeface="Arial" panose="020B0604020202020204" pitchFamily="34" charset="0"/>
              <a:buChar char="•"/>
            </a:pPr>
            <a:r>
              <a:rPr lang="fr-CA" sz="1400" dirty="0">
                <a:latin typeface="Arial" panose="020B0604020202020204" pitchFamily="34" charset="0"/>
                <a:cs typeface="Arial" panose="020B0604020202020204" pitchFamily="34" charset="0"/>
              </a:rPr>
              <a:t>action en faveur du climat; </a:t>
            </a:r>
          </a:p>
          <a:p>
            <a:pPr marL="742950" lvl="1" indent="-285750">
              <a:lnSpc>
                <a:spcPct val="100000"/>
              </a:lnSpc>
              <a:buFont typeface="Arial" panose="020B0604020202020204" pitchFamily="34" charset="0"/>
              <a:buChar char="•"/>
            </a:pPr>
            <a:r>
              <a:rPr lang="fr-CA" sz="1400" dirty="0">
                <a:latin typeface="Arial" panose="020B0604020202020204" pitchFamily="34" charset="0"/>
                <a:cs typeface="Arial" panose="020B0604020202020204" pitchFamily="34" charset="0"/>
              </a:rPr>
              <a:t>conservation et perte de la biodiversité;</a:t>
            </a:r>
          </a:p>
          <a:p>
            <a:pPr marL="742950" lvl="1" indent="-285750">
              <a:lnSpc>
                <a:spcPct val="100000"/>
              </a:lnSpc>
              <a:buFont typeface="Arial" panose="020B0604020202020204" pitchFamily="34" charset="0"/>
              <a:buChar char="•"/>
            </a:pPr>
            <a:r>
              <a:rPr lang="fr-CA" sz="1400" dirty="0">
                <a:latin typeface="Arial" panose="020B0604020202020204" pitchFamily="34" charset="0"/>
                <a:cs typeface="Arial" panose="020B0604020202020204" pitchFamily="34" charset="0"/>
              </a:rPr>
              <a:t>systèmes alimentaires autochtones; </a:t>
            </a:r>
          </a:p>
          <a:p>
            <a:pPr marL="742950" lvl="1" indent="-285750">
              <a:lnSpc>
                <a:spcPct val="100000"/>
              </a:lnSpc>
              <a:buFont typeface="Arial" panose="020B0604020202020204" pitchFamily="34" charset="0"/>
              <a:buChar char="•"/>
            </a:pPr>
            <a:r>
              <a:rPr lang="fr-CA" sz="1400" dirty="0">
                <a:latin typeface="Arial" panose="020B0604020202020204" pitchFamily="34" charset="0"/>
                <a:cs typeface="Arial" panose="020B0604020202020204" pitchFamily="34" charset="0"/>
              </a:rPr>
              <a:t>mise en œuvre de la DNUDPA et de la LDNU. </a:t>
            </a:r>
          </a:p>
        </p:txBody>
      </p:sp>
    </p:spTree>
    <p:extLst>
      <p:ext uri="{BB962C8B-B14F-4D97-AF65-F5344CB8AC3E}">
        <p14:creationId xmlns:p14="http://schemas.microsoft.com/office/powerpoint/2010/main" val="3026802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813F8-2B24-C8BB-0493-C9BFB4ECFFD0}"/>
              </a:ext>
            </a:extLst>
          </p:cNvPr>
          <p:cNvSpPr>
            <a:spLocks noGrp="1"/>
          </p:cNvSpPr>
          <p:nvPr>
            <p:ph type="title"/>
            <p:custDataLst>
              <p:tags r:id="rId1"/>
            </p:custDataLst>
          </p:nvPr>
        </p:nvSpPr>
        <p:spPr>
          <a:xfrm>
            <a:off x="1744133" y="1520825"/>
            <a:ext cx="10625667" cy="1325563"/>
          </a:xfrm>
        </p:spPr>
        <p:txBody>
          <a:bodyPr>
            <a:normAutofit/>
          </a:bodyPr>
          <a:lstStyle/>
          <a:p>
            <a:r>
              <a:rPr lang="fr-CA" sz="2400" b="1" dirty="0">
                <a:solidFill>
                  <a:srgbClr val="016DAF"/>
                </a:solidFill>
                <a:latin typeface="Arial" panose="020B0604020202020204" pitchFamily="34" charset="0"/>
                <a:cs typeface="Arial" panose="020B0604020202020204" pitchFamily="34" charset="0"/>
              </a:rPr>
              <a:t>Situation actuelle </a:t>
            </a:r>
          </a:p>
        </p:txBody>
      </p:sp>
      <p:sp>
        <p:nvSpPr>
          <p:cNvPr id="3" name="Content Placeholder 2">
            <a:extLst>
              <a:ext uri="{FF2B5EF4-FFF2-40B4-BE49-F238E27FC236}">
                <a16:creationId xmlns:a16="http://schemas.microsoft.com/office/drawing/2014/main" id="{4BC4697B-1FA7-41D6-D5E5-A6A6D98940E5}"/>
              </a:ext>
            </a:extLst>
          </p:cNvPr>
          <p:cNvSpPr>
            <a:spLocks noGrp="1"/>
          </p:cNvSpPr>
          <p:nvPr>
            <p:ph idx="1"/>
            <p:custDataLst>
              <p:tags r:id="rId2"/>
            </p:custDataLst>
          </p:nvPr>
        </p:nvSpPr>
        <p:spPr>
          <a:xfrm>
            <a:off x="1744133" y="2506662"/>
            <a:ext cx="9736667" cy="4351338"/>
          </a:xfrm>
        </p:spPr>
        <p:txBody>
          <a:bodyPr vert="horz" lIns="91440" tIns="45720" rIns="91440" bIns="45720" rtlCol="0" anchor="t">
            <a:noAutofit/>
          </a:bodyPr>
          <a:lstStyle/>
          <a:p>
            <a:pPr>
              <a:lnSpc>
                <a:spcPct val="100000"/>
              </a:lnSpc>
            </a:pPr>
            <a:r>
              <a:rPr lang="fr-CA" sz="1350" b="1" dirty="0">
                <a:solidFill>
                  <a:srgbClr val="333333"/>
                </a:solidFill>
                <a:latin typeface="Arial" panose="020B0604020202020204" pitchFamily="34" charset="0"/>
                <a:ea typeface="+mn-lt"/>
                <a:cs typeface="Arial" panose="020B0604020202020204" pitchFamily="34" charset="0"/>
              </a:rPr>
              <a:t>8 février 2024 –</a:t>
            </a:r>
            <a:r>
              <a:rPr lang="fr-CA" sz="1350" dirty="0">
                <a:solidFill>
                  <a:srgbClr val="333333"/>
                </a:solidFill>
                <a:latin typeface="Arial" panose="020B0604020202020204" pitchFamily="34" charset="0"/>
                <a:ea typeface="+mn-lt"/>
                <a:cs typeface="Arial" panose="020B0604020202020204" pitchFamily="34" charset="0"/>
              </a:rPr>
              <a:t> Le document de discussion sur le DES a été publié pour recueillir les commentaires du public.</a:t>
            </a:r>
          </a:p>
          <a:p>
            <a:pPr>
              <a:lnSpc>
                <a:spcPct val="100000"/>
              </a:lnSpc>
            </a:pPr>
            <a:r>
              <a:rPr lang="fr-CA" sz="1350" b="1" dirty="0">
                <a:solidFill>
                  <a:srgbClr val="333333"/>
                </a:solidFill>
                <a:latin typeface="Arial" panose="020B0604020202020204" pitchFamily="34" charset="0"/>
                <a:ea typeface="+mn-lt"/>
                <a:cs typeface="Arial" panose="020B0604020202020204" pitchFamily="34" charset="0"/>
              </a:rPr>
              <a:t>13 février 2024 –</a:t>
            </a:r>
            <a:r>
              <a:rPr lang="fr-CA" sz="1350" dirty="0">
                <a:solidFill>
                  <a:srgbClr val="333333"/>
                </a:solidFill>
                <a:latin typeface="Arial" panose="020B0604020202020204" pitchFamily="34" charset="0"/>
                <a:ea typeface="+mn-lt"/>
                <a:cs typeface="Arial" panose="020B0604020202020204" pitchFamily="34" charset="0"/>
              </a:rPr>
              <a:t> Discussions avec des représentants de divers secteurs et entreprises </a:t>
            </a:r>
          </a:p>
          <a:p>
            <a:pPr>
              <a:lnSpc>
                <a:spcPct val="100000"/>
              </a:lnSpc>
            </a:pPr>
            <a:r>
              <a:rPr lang="fr-CA" sz="1350" b="1" dirty="0">
                <a:solidFill>
                  <a:srgbClr val="333333"/>
                </a:solidFill>
                <a:latin typeface="Arial" panose="020B0604020202020204" pitchFamily="34" charset="0"/>
                <a:ea typeface="+mn-lt"/>
                <a:cs typeface="Arial" panose="020B0604020202020204" pitchFamily="34" charset="0"/>
              </a:rPr>
              <a:t>15 février 2024 –</a:t>
            </a:r>
            <a:r>
              <a:rPr lang="fr-CA" sz="1350" dirty="0">
                <a:solidFill>
                  <a:srgbClr val="333333"/>
                </a:solidFill>
                <a:latin typeface="Arial" panose="020B0604020202020204" pitchFamily="34" charset="0"/>
                <a:ea typeface="+mn-lt"/>
                <a:cs typeface="Arial" panose="020B0604020202020204" pitchFamily="34" charset="0"/>
              </a:rPr>
              <a:t> Atelier dirigé par le gouvernement canadien avec des représentants d'organisations autochtones, de la société civile, d'organisations non gouvernementales, de la jeunesse et du monde universitaire. </a:t>
            </a:r>
          </a:p>
          <a:p>
            <a:pPr>
              <a:lnSpc>
                <a:spcPct val="100000"/>
              </a:lnSpc>
            </a:pPr>
            <a:r>
              <a:rPr lang="fr-CA" sz="1350" b="1" dirty="0">
                <a:solidFill>
                  <a:srgbClr val="333333"/>
                </a:solidFill>
                <a:latin typeface="Arial" panose="020B0604020202020204" pitchFamily="34" charset="0"/>
                <a:ea typeface="+mn-lt"/>
                <a:cs typeface="Arial" panose="020B0604020202020204" pitchFamily="34" charset="0"/>
              </a:rPr>
              <a:t>19 mars 2024 – </a:t>
            </a:r>
            <a:r>
              <a:rPr lang="fr-CA" sz="1350" dirty="0">
                <a:solidFill>
                  <a:srgbClr val="333333"/>
                </a:solidFill>
                <a:latin typeface="Arial" panose="020B0604020202020204" pitchFamily="34" charset="0"/>
                <a:ea typeface="+mn-lt"/>
                <a:cs typeface="Arial" panose="020B0604020202020204" pitchFamily="34" charset="0"/>
              </a:rPr>
              <a:t>Séance de mobilisation (suivi) avec des représentants ayant participé aux ateliers de février.  </a:t>
            </a:r>
          </a:p>
          <a:p>
            <a:pPr>
              <a:lnSpc>
                <a:spcPct val="100000"/>
              </a:lnSpc>
            </a:pPr>
            <a:r>
              <a:rPr lang="fr-CA" sz="1350" dirty="0">
                <a:solidFill>
                  <a:srgbClr val="333333"/>
                </a:solidFill>
                <a:latin typeface="Arial" panose="020B0604020202020204" pitchFamily="34" charset="0"/>
                <a:cs typeface="Arial" panose="020B0604020202020204" pitchFamily="34" charset="0"/>
              </a:rPr>
              <a:t>Nous craignons que le cadre de mise en œuvre du DES ne tiendra pas compte de manière appropriée de l'impact sur les droits, l'autodétermination, les systèmes de connaissances et les priorités des Premières Nations, y compris la manière dont il abordera les injustices environnementales et les lacunes réglementaires en matière de protection de l'environnement auxquelles sont confrontées les Premières Nations. </a:t>
            </a:r>
          </a:p>
          <a:p>
            <a:pPr>
              <a:lnSpc>
                <a:spcPct val="100000"/>
              </a:lnSpc>
            </a:pPr>
            <a:r>
              <a:rPr lang="fr-CA" sz="1350" dirty="0">
                <a:solidFill>
                  <a:srgbClr val="333333"/>
                </a:solidFill>
                <a:latin typeface="Arial" panose="020B0604020202020204" pitchFamily="34" charset="0"/>
                <a:ea typeface="+mn-lt"/>
                <a:cs typeface="Arial" panose="020B0604020202020204" pitchFamily="34" charset="0"/>
              </a:rPr>
              <a:t>L'APN a présenté des observations techniques écrites afin d'exposer ses préoccupations et ses points de vue sur le document de discussion. </a:t>
            </a:r>
          </a:p>
          <a:p>
            <a:pPr>
              <a:lnSpc>
                <a:spcPct val="100000"/>
              </a:lnSpc>
            </a:pPr>
            <a:r>
              <a:rPr lang="fr-CA" sz="1350" dirty="0">
                <a:solidFill>
                  <a:srgbClr val="333333"/>
                </a:solidFill>
                <a:latin typeface="Arial" panose="020B0604020202020204" pitchFamily="34" charset="0"/>
                <a:ea typeface="+mn-lt"/>
                <a:cs typeface="Arial" panose="020B0604020202020204" pitchFamily="34" charset="0"/>
              </a:rPr>
              <a:t>La présentation technique de l'APN met en évidence des domaines clés tels que la conceptualisation par les Premières Nations d'un environnement sain, une approche holistique du DES et la nécessité de faire respecter les droits des Premières Nations, d'honorer les engagements de réconciliation et d'intégrer les systèmes de connaissances des Premières Nations. </a:t>
            </a:r>
          </a:p>
          <a:p>
            <a:pPr>
              <a:lnSpc>
                <a:spcPct val="100000"/>
              </a:lnSpc>
            </a:pPr>
            <a:endParaRPr lang="en-US" sz="1350" dirty="0">
              <a:solidFill>
                <a:srgbClr val="333333"/>
              </a:solidFill>
              <a:latin typeface="Arial" panose="020B0604020202020204" pitchFamily="34" charset="0"/>
              <a:cs typeface="Arial" panose="020B0604020202020204" pitchFamily="34" charset="0"/>
            </a:endParaRPr>
          </a:p>
          <a:p>
            <a:pPr>
              <a:lnSpc>
                <a:spcPct val="100000"/>
              </a:lnSpc>
            </a:pPr>
            <a:endParaRPr lang="en-US" sz="1350" dirty="0">
              <a:solidFill>
                <a:srgbClr val="333333"/>
              </a:solidFill>
              <a:latin typeface="Arial" panose="020B0604020202020204" pitchFamily="34" charset="0"/>
              <a:cs typeface="Arial" panose="020B0604020202020204" pitchFamily="34" charset="0"/>
            </a:endParaRPr>
          </a:p>
          <a:p>
            <a:pPr>
              <a:lnSpc>
                <a:spcPct val="100000"/>
              </a:lnSpc>
            </a:pPr>
            <a:endParaRPr lang="en-US" sz="1350" dirty="0">
              <a:solidFill>
                <a:srgbClr val="333333"/>
              </a:solidFill>
              <a:latin typeface="Arial" panose="020B0604020202020204" pitchFamily="34" charset="0"/>
              <a:cs typeface="Arial" panose="020B0604020202020204" pitchFamily="34" charset="0"/>
            </a:endParaRPr>
          </a:p>
          <a:p>
            <a:pPr>
              <a:lnSpc>
                <a:spcPct val="100000"/>
              </a:lnSpc>
            </a:pPr>
            <a:endParaRPr lang="en-US" sz="135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222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48F1-40FD-8319-DC5B-7EE09956E858}"/>
              </a:ext>
            </a:extLst>
          </p:cNvPr>
          <p:cNvSpPr>
            <a:spLocks noGrp="1"/>
          </p:cNvSpPr>
          <p:nvPr>
            <p:ph type="title"/>
            <p:custDataLst>
              <p:tags r:id="rId1"/>
            </p:custDataLst>
          </p:nvPr>
        </p:nvSpPr>
        <p:spPr>
          <a:xfrm>
            <a:off x="1795919" y="1623218"/>
            <a:ext cx="9684882" cy="1325563"/>
          </a:xfrm>
        </p:spPr>
        <p:txBody>
          <a:bodyPr>
            <a:normAutofit/>
          </a:bodyPr>
          <a:lstStyle/>
          <a:p>
            <a:pPr>
              <a:lnSpc>
                <a:spcPct val="100000"/>
              </a:lnSpc>
            </a:pPr>
            <a:r>
              <a:rPr lang="fr-CA" sz="1800" b="1" dirty="0">
                <a:solidFill>
                  <a:srgbClr val="016DAF"/>
                </a:solidFill>
                <a:latin typeface="Arial" panose="020B0604020202020204" pitchFamily="34" charset="0"/>
                <a:cs typeface="Arial" panose="020B0604020202020204" pitchFamily="34" charset="0"/>
              </a:rPr>
              <a:t>Résolution XX/ 2024, </a:t>
            </a:r>
            <a:r>
              <a:rPr lang="fr-CA" sz="1800" b="1" i="1" dirty="0">
                <a:solidFill>
                  <a:srgbClr val="016DAF"/>
                </a:solidFill>
                <a:latin typeface="Arial" panose="020B0604020202020204" pitchFamily="34" charset="0"/>
                <a:cs typeface="Arial" panose="020B0604020202020204" pitchFamily="34" charset="0"/>
              </a:rPr>
              <a:t>Assurer la participation pleine et effective des Premières Nations à l'élaboration d'un cadre de mise en œuvre du droit à un environnement sain et d'une stratégie en matière de justice environnementale</a:t>
            </a:r>
            <a:r>
              <a:rPr lang="fr-CA" sz="1800" b="1" dirty="0">
                <a:solidFill>
                  <a:srgbClr val="016DAF"/>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4F48BCDE-C054-5CC5-CC79-F02289BD5077}"/>
              </a:ext>
            </a:extLst>
          </p:cNvPr>
          <p:cNvSpPr>
            <a:spLocks noGrp="1"/>
          </p:cNvSpPr>
          <p:nvPr>
            <p:ph idx="1"/>
            <p:custDataLst>
              <p:tags r:id="rId2"/>
            </p:custDataLst>
          </p:nvPr>
        </p:nvSpPr>
        <p:spPr>
          <a:xfrm>
            <a:off x="1795919" y="2948781"/>
            <a:ext cx="10205581" cy="3454401"/>
          </a:xfrm>
        </p:spPr>
        <p:txBody>
          <a:bodyPr vert="horz" lIns="91440" tIns="45720" rIns="91440" bIns="45720" rtlCol="0" anchor="t">
            <a:noAutofit/>
          </a:bodyPr>
          <a:lstStyle/>
          <a:p>
            <a:pPr marL="0" indent="0">
              <a:lnSpc>
                <a:spcPct val="100000"/>
              </a:lnSpc>
              <a:buNone/>
            </a:pPr>
            <a:r>
              <a:rPr lang="fr-CA" sz="900" b="1" dirty="0">
                <a:latin typeface="Aptos"/>
                <a:cs typeface="Calibri"/>
              </a:rPr>
              <a:t>POUR CES MOTIFS, les Premières Nations-en-Assemblée : </a:t>
            </a:r>
          </a:p>
          <a:p>
            <a:pPr>
              <a:lnSpc>
                <a:spcPct val="100000"/>
              </a:lnSpc>
              <a:buAutoNum type="arabicPeriod"/>
            </a:pPr>
            <a:r>
              <a:rPr lang="fr-CA" sz="900" dirty="0">
                <a:latin typeface="Aptos"/>
                <a:cs typeface="Calibri"/>
              </a:rPr>
              <a:t>Demandent au gouvernement du Canada de reconnaître les impacts croisés, cumulatifs et axés sur le genre du racisme environnemental, ainsi que ses liens avec le colonialisme et le projet de cadre de mise en œuvre du droit à un environnement sain, sur les Premières Nations.</a:t>
            </a:r>
          </a:p>
          <a:p>
            <a:pPr>
              <a:lnSpc>
                <a:spcPct val="100000"/>
              </a:lnSpc>
              <a:buAutoNum type="arabicPeriod"/>
            </a:pPr>
            <a:r>
              <a:rPr lang="fr-CA" sz="900" dirty="0">
                <a:latin typeface="Aptos"/>
                <a:ea typeface="Calibri"/>
                <a:cs typeface="Calibri"/>
              </a:rPr>
              <a:t>Demandent à l'Assemblée des Premières Nations (APN) de travailler avec le ministre de l'Environnement et du Changement climatique du Canada et le ministre de la Santé pour assurer la participation pleine et efficace des Premières Nations à l'élaboration et à la mise en œuvre d'un cadre pour le droit à un environnement sain, y compris : </a:t>
            </a:r>
          </a:p>
          <a:p>
            <a:pPr lvl="1">
              <a:lnSpc>
                <a:spcPct val="100000"/>
              </a:lnSpc>
              <a:buAutoNum type="arabicPeriod"/>
            </a:pPr>
            <a:r>
              <a:rPr lang="fr-CA" sz="900" dirty="0">
                <a:latin typeface="Aptos"/>
                <a:ea typeface="Calibri"/>
                <a:cs typeface="Calibri"/>
              </a:rPr>
              <a:t> l'intégration des systèmes de connaissances des Premières Nations; </a:t>
            </a:r>
          </a:p>
          <a:p>
            <a:pPr lvl="1">
              <a:lnSpc>
                <a:spcPct val="100000"/>
              </a:lnSpc>
              <a:buAutoNum type="arabicPeriod"/>
            </a:pPr>
            <a:r>
              <a:rPr lang="fr-CA" sz="900" dirty="0">
                <a:latin typeface="Aptos"/>
                <a:ea typeface="Calibri"/>
                <a:cs typeface="Calibri"/>
              </a:rPr>
              <a:t>la protection des droits et de l'autodétermination des Premières Nations, la mise en œuvre de la Loi sur la Déclaration des Nations Unies sur les droits des peuples autochtones et le respect des engagements en matière de réconciliation; </a:t>
            </a:r>
          </a:p>
          <a:p>
            <a:pPr lvl="1">
              <a:lnSpc>
                <a:spcPct val="100000"/>
              </a:lnSpc>
              <a:buAutoNum type="arabicPeriod"/>
            </a:pPr>
            <a:r>
              <a:rPr lang="fr-CA" sz="900" dirty="0">
                <a:latin typeface="Aptos"/>
                <a:ea typeface="Calibri"/>
                <a:cs typeface="Calibri"/>
              </a:rPr>
              <a:t>l'identification de ressources dédiées au renforcement des capacités et du leadership des Premières Nations dans l'ensemble du processus. </a:t>
            </a:r>
          </a:p>
          <a:p>
            <a:pPr marL="342900" indent="-342900">
              <a:lnSpc>
                <a:spcPct val="100000"/>
              </a:lnSpc>
              <a:buAutoNum type="arabicPeriod"/>
            </a:pPr>
            <a:r>
              <a:rPr lang="fr-CA" sz="900" dirty="0">
                <a:latin typeface="Aptos"/>
                <a:ea typeface="Calibri"/>
                <a:cs typeface="Calibri"/>
              </a:rPr>
              <a:t>Demandent à l'Assemblée des Premières Nations d'exhorter le Parlement à adopter le projet de loi C-226 dans les plus brefs délais et demander au Canada de travailler en partenariat avec les Premières Nations, en particulier celles qui ont été confrontées au racisme environnemental, afin d'élaborer une stratégie de justice environnementale dirigée par les Premières Nations pour s'attaquer aux impacts croisés, cumulatifs et axés sur le genre du racisme environnemental et des injustices auxquelles sont confrontées les Premières Nations. </a:t>
            </a:r>
          </a:p>
          <a:p>
            <a:pPr marL="342900" indent="-342900">
              <a:lnSpc>
                <a:spcPct val="100000"/>
              </a:lnSpc>
              <a:buAutoNum type="arabicPeriod"/>
            </a:pPr>
            <a:r>
              <a:rPr lang="fr-CA" sz="900" dirty="0">
                <a:latin typeface="Aptos"/>
                <a:ea typeface="Calibri"/>
                <a:cs typeface="Calibri"/>
              </a:rPr>
              <a:t>Demandent à l'APN, sous la direction du Comité consultatif sur l'action en faveur du climat et l'environnement (CCACE), de travailler avec les ministères fédéraux concernés pour établir un mécanisme bilatéral entre l'APN et le gouvernement du Canada afin de porter les préoccupations et les priorités des Premières Nations en matière de santé et de protection de l'environnement à l'attention du premier ministre du Canada, du ministre de l'Environnement et du Changement climatique du Canada, et du ministre de la Santé. </a:t>
            </a:r>
          </a:p>
          <a:p>
            <a:pPr marL="342900" indent="-342900">
              <a:lnSpc>
                <a:spcPct val="100000"/>
              </a:lnSpc>
              <a:buAutoNum type="arabicPeriod"/>
            </a:pPr>
            <a:r>
              <a:rPr lang="fr-CA" sz="900" dirty="0">
                <a:latin typeface="Aptos"/>
                <a:ea typeface="Calibri"/>
                <a:cs typeface="Calibri"/>
              </a:rPr>
              <a:t>Demandent à l'APN de collaborer avec les ministères fédéraux compétents pour développer les efforts de recherche et de communication sur la santé environnementale et la protection de l'environnement des Premières Nations, y compris les possibilités d'améliorer la surveillance de la santé environnementale des Premières Nations et l'intégration des perspectives, des préoccupations et des systèmes de connaissances des Premières Nations dans l'évaluation des risques, la gestion et la prise de décision en matière de protection de l'environnement. </a:t>
            </a:r>
          </a:p>
          <a:p>
            <a:pPr marL="342900" indent="-342900">
              <a:lnSpc>
                <a:spcPct val="100000"/>
              </a:lnSpc>
              <a:buAutoNum type="arabicPeriod"/>
            </a:pPr>
            <a:endParaRPr lang="en-US" sz="900" dirty="0">
              <a:latin typeface="Arial Narrow"/>
              <a:ea typeface="Calibri"/>
              <a:cs typeface="Calibri"/>
            </a:endParaRPr>
          </a:p>
          <a:p>
            <a:pPr marL="342900" indent="-342900">
              <a:lnSpc>
                <a:spcPct val="100000"/>
              </a:lnSpc>
              <a:buAutoNum type="arabicPeriod"/>
            </a:pPr>
            <a:endParaRPr lang="en-US" sz="900" dirty="0">
              <a:latin typeface="Arial Narrow"/>
              <a:ea typeface="Calibri"/>
              <a:cs typeface="Calibri"/>
            </a:endParaRPr>
          </a:p>
          <a:p>
            <a:pPr>
              <a:lnSpc>
                <a:spcPct val="100000"/>
              </a:lnSpc>
              <a:buAutoNum type="arabicPeriod"/>
            </a:pPr>
            <a:endParaRPr lang="en-US" sz="900" dirty="0">
              <a:latin typeface="Arial Narrow"/>
              <a:ea typeface="Calibri"/>
              <a:cs typeface="Calibri"/>
            </a:endParaRPr>
          </a:p>
          <a:p>
            <a:pPr marL="457200" indent="-457200">
              <a:lnSpc>
                <a:spcPct val="100000"/>
              </a:lnSpc>
              <a:buAutoNum type="arabicPeriod"/>
            </a:pPr>
            <a:endParaRPr lang="en-CA" sz="900" dirty="0">
              <a:latin typeface="Calibri"/>
              <a:cs typeface="Calibri"/>
            </a:endParaRPr>
          </a:p>
          <a:p>
            <a:pPr>
              <a:lnSpc>
                <a:spcPct val="100000"/>
              </a:lnSpc>
              <a:buAutoNum type="arabicPeriod"/>
            </a:pPr>
            <a:endParaRPr lang="en-CA" sz="900" dirty="0">
              <a:latin typeface="Calibri"/>
              <a:ea typeface="Calibri"/>
              <a:cs typeface="Calibri"/>
            </a:endParaRPr>
          </a:p>
        </p:txBody>
      </p:sp>
    </p:spTree>
    <p:extLst>
      <p:ext uri="{BB962C8B-B14F-4D97-AF65-F5344CB8AC3E}">
        <p14:creationId xmlns:p14="http://schemas.microsoft.com/office/powerpoint/2010/main" val="227039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FEFB-25F1-31CF-4F12-AB05238D0D1B}"/>
              </a:ext>
            </a:extLst>
          </p:cNvPr>
          <p:cNvSpPr>
            <a:spLocks noGrp="1"/>
          </p:cNvSpPr>
          <p:nvPr>
            <p:ph type="title"/>
            <p:custDataLst>
              <p:tags r:id="rId1"/>
            </p:custDataLst>
          </p:nvPr>
        </p:nvSpPr>
        <p:spPr>
          <a:xfrm>
            <a:off x="1097692" y="1825625"/>
            <a:ext cx="10515600" cy="1325563"/>
          </a:xfrm>
        </p:spPr>
        <p:txBody>
          <a:bodyPr>
            <a:normAutofit/>
          </a:bodyPr>
          <a:lstStyle/>
          <a:p>
            <a:pPr algn="ctr"/>
            <a:r>
              <a:rPr lang="fr-CA" sz="4000" b="1" dirty="0">
                <a:solidFill>
                  <a:srgbClr val="016DAF"/>
                </a:solidFill>
                <a:latin typeface="Arial" panose="020B0604020202020204" pitchFamily="34" charset="0"/>
                <a:cs typeface="Arial" panose="020B0604020202020204" pitchFamily="34" charset="0"/>
              </a:rPr>
              <a:t>Leadership en matière de climat</a:t>
            </a:r>
          </a:p>
        </p:txBody>
      </p:sp>
      <p:sp>
        <p:nvSpPr>
          <p:cNvPr id="3" name="Content Placeholder 2">
            <a:extLst>
              <a:ext uri="{FF2B5EF4-FFF2-40B4-BE49-F238E27FC236}">
                <a16:creationId xmlns:a16="http://schemas.microsoft.com/office/drawing/2014/main" id="{610E5ADC-3582-631B-14DA-0A3EF97F7458}"/>
              </a:ext>
            </a:extLst>
          </p:cNvPr>
          <p:cNvSpPr>
            <a:spLocks noGrp="1"/>
          </p:cNvSpPr>
          <p:nvPr>
            <p:ph idx="1"/>
            <p:custDataLst>
              <p:tags r:id="rId2"/>
            </p:custDataLst>
          </p:nvPr>
        </p:nvSpPr>
        <p:spPr>
          <a:xfrm>
            <a:off x="1851454" y="2863594"/>
            <a:ext cx="8268730" cy="4351338"/>
          </a:xfrm>
        </p:spPr>
        <p:txBody>
          <a:bodyPr vert="horz" lIns="91440" tIns="45720" rIns="91440" bIns="45720" rtlCol="0" anchor="t">
            <a:normAutofit/>
          </a:bodyPr>
          <a:lstStyle/>
          <a:p>
            <a:pPr marL="0" indent="0">
              <a:buNone/>
            </a:pPr>
            <a:endParaRPr lang="en-US" sz="2500" dirty="0">
              <a:latin typeface="Arial" panose="020B0604020202020204" pitchFamily="34" charset="0"/>
              <a:cs typeface="Arial" panose="020B0604020202020204" pitchFamily="34" charset="0"/>
            </a:endParaRPr>
          </a:p>
          <a:p>
            <a:pPr marL="0" indent="0" algn="ctr">
              <a:buNone/>
            </a:pPr>
            <a:r>
              <a:rPr lang="fr-CA" sz="2500" dirty="0">
                <a:latin typeface="Arial" panose="020B0604020202020204" pitchFamily="34" charset="0"/>
                <a:cs typeface="Arial" panose="020B0604020202020204" pitchFamily="34" charset="0"/>
              </a:rPr>
              <a:t>Graeme Reed, conseiller stratégique, Direction de l'environnement, des terres et de l'eau</a:t>
            </a:r>
          </a:p>
          <a:p>
            <a:pPr marL="0" indent="0" algn="ctr">
              <a:buNone/>
            </a:pPr>
            <a:r>
              <a:rPr lang="fr-CA" sz="2500" dirty="0">
                <a:latin typeface="Arial" panose="020B0604020202020204" pitchFamily="34" charset="0"/>
                <a:cs typeface="Arial" panose="020B0604020202020204" pitchFamily="34" charset="0"/>
              </a:rPr>
              <a:t>Mel White, analyste des politiques, Secteur de l'environnement</a:t>
            </a:r>
          </a:p>
        </p:txBody>
      </p:sp>
    </p:spTree>
    <p:extLst>
      <p:ext uri="{BB962C8B-B14F-4D97-AF65-F5344CB8AC3E}">
        <p14:creationId xmlns:p14="http://schemas.microsoft.com/office/powerpoint/2010/main" val="559920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3D99-E554-3CBA-685B-3AA8592E88A0}"/>
              </a:ext>
            </a:extLst>
          </p:cNvPr>
          <p:cNvSpPr>
            <a:spLocks noGrp="1"/>
          </p:cNvSpPr>
          <p:nvPr>
            <p:ph type="title"/>
            <p:custDataLst>
              <p:tags r:id="rId1"/>
            </p:custDataLst>
          </p:nvPr>
        </p:nvSpPr>
        <p:spPr>
          <a:xfrm>
            <a:off x="838200" y="2473325"/>
            <a:ext cx="10515600" cy="1325563"/>
          </a:xfrm>
        </p:spPr>
        <p:txBody>
          <a:bodyPr>
            <a:normAutofit/>
          </a:bodyPr>
          <a:lstStyle/>
          <a:p>
            <a:pPr algn="ctr"/>
            <a:r>
              <a:rPr lang="fr-CA" sz="4000" b="1" dirty="0">
                <a:solidFill>
                  <a:srgbClr val="016DAF"/>
                </a:solidFill>
                <a:latin typeface="Arial" panose="020B0604020202020204" pitchFamily="34" charset="0"/>
                <a:cs typeface="Arial" panose="020B0604020202020204" pitchFamily="34" charset="0"/>
              </a:rPr>
              <a:t>Évaluation d'impact</a:t>
            </a:r>
          </a:p>
        </p:txBody>
      </p:sp>
      <p:sp>
        <p:nvSpPr>
          <p:cNvPr id="3" name="Content Placeholder 2">
            <a:extLst>
              <a:ext uri="{FF2B5EF4-FFF2-40B4-BE49-F238E27FC236}">
                <a16:creationId xmlns:a16="http://schemas.microsoft.com/office/drawing/2014/main" id="{DC98CC83-AEE7-BE81-17F8-BF47C2165BAC}"/>
              </a:ext>
            </a:extLst>
          </p:cNvPr>
          <p:cNvSpPr>
            <a:spLocks noGrp="1"/>
          </p:cNvSpPr>
          <p:nvPr>
            <p:ph idx="1"/>
            <p:custDataLst>
              <p:tags r:id="rId2"/>
            </p:custDataLst>
          </p:nvPr>
        </p:nvSpPr>
        <p:spPr>
          <a:xfrm>
            <a:off x="838200" y="3429000"/>
            <a:ext cx="10515600" cy="1603375"/>
          </a:xfrm>
        </p:spPr>
        <p:txBody>
          <a:bodyPr/>
          <a:lstStyle/>
          <a:p>
            <a:pPr marL="0" indent="0">
              <a:buNone/>
            </a:pPr>
            <a:endParaRPr lang="en-US" dirty="0"/>
          </a:p>
          <a:p>
            <a:pPr marL="0" indent="0" algn="ctr">
              <a:buNone/>
            </a:pPr>
            <a:r>
              <a:rPr lang="fr-CA" dirty="0">
                <a:latin typeface="Arial" panose="020B0604020202020204" pitchFamily="34" charset="0"/>
                <a:cs typeface="Arial" panose="020B0604020202020204" pitchFamily="34" charset="0"/>
              </a:rPr>
              <a:t>Andrea Lesperance, analyste principale des politiques, Secteur de l'environnement</a:t>
            </a:r>
          </a:p>
        </p:txBody>
      </p:sp>
    </p:spTree>
    <p:extLst>
      <p:ext uri="{BB962C8B-B14F-4D97-AF65-F5344CB8AC3E}">
        <p14:creationId xmlns:p14="http://schemas.microsoft.com/office/powerpoint/2010/main" val="1044161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DECB-08A7-024F-69A3-968EFBDDA983}"/>
              </a:ext>
            </a:extLst>
          </p:cNvPr>
          <p:cNvSpPr>
            <a:spLocks noGrp="1"/>
          </p:cNvSpPr>
          <p:nvPr>
            <p:ph type="title"/>
            <p:custDataLst>
              <p:tags r:id="rId1"/>
            </p:custDataLst>
          </p:nvPr>
        </p:nvSpPr>
        <p:spPr>
          <a:xfrm>
            <a:off x="1828800" y="1772389"/>
            <a:ext cx="10515600" cy="1325563"/>
          </a:xfrm>
        </p:spPr>
        <p:txBody>
          <a:bodyPr>
            <a:normAutofit/>
          </a:bodyPr>
          <a:lstStyle/>
          <a:p>
            <a:r>
              <a:rPr lang="fr-CA" sz="2800" b="1" dirty="0">
                <a:solidFill>
                  <a:srgbClr val="016DAF"/>
                </a:solidFill>
                <a:latin typeface="Arial" panose="020B0604020202020204" pitchFamily="34" charset="0"/>
                <a:cs typeface="Arial" panose="020B0604020202020204" pitchFamily="34" charset="0"/>
              </a:rPr>
              <a:t>Évaluation d'impact :</a:t>
            </a:r>
          </a:p>
        </p:txBody>
      </p:sp>
      <p:sp>
        <p:nvSpPr>
          <p:cNvPr id="3" name="Content Placeholder 2">
            <a:extLst>
              <a:ext uri="{FF2B5EF4-FFF2-40B4-BE49-F238E27FC236}">
                <a16:creationId xmlns:a16="http://schemas.microsoft.com/office/drawing/2014/main" id="{BDB411D4-E346-FD91-FA08-20B011C4051C}"/>
              </a:ext>
            </a:extLst>
          </p:cNvPr>
          <p:cNvSpPr>
            <a:spLocks noGrp="1"/>
          </p:cNvSpPr>
          <p:nvPr>
            <p:ph idx="1"/>
            <p:custDataLst>
              <p:tags r:id="rId2"/>
            </p:custDataLst>
          </p:nvPr>
        </p:nvSpPr>
        <p:spPr>
          <a:xfrm>
            <a:off x="1686751" y="2913976"/>
            <a:ext cx="10266297" cy="5785524"/>
          </a:xfrm>
        </p:spPr>
        <p:txBody>
          <a:bodyPr vert="horz" lIns="91440" tIns="45720" rIns="91440" bIns="45720" rtlCol="0" anchor="t">
            <a:noAutofit/>
          </a:bodyPr>
          <a:lstStyle/>
          <a:p>
            <a:r>
              <a:rPr lang="fr-CA" sz="1700" b="1" dirty="0"/>
              <a:t>Cour suprême du Canada (CSC) – Modifications de la Loi sur l’évaluation d’impact (LEI)</a:t>
            </a:r>
          </a:p>
          <a:p>
            <a:pPr lvl="1">
              <a:buFont typeface="Courier New" panose="020B0604020202020204" pitchFamily="34" charset="0"/>
              <a:buChar char="o"/>
            </a:pPr>
            <a:r>
              <a:rPr lang="fr-CA" sz="1700" dirty="0"/>
              <a:t>La CSC a publié son avis selon lequel la LEI était, en partie, inconstitutionnelle.</a:t>
            </a:r>
          </a:p>
          <a:p>
            <a:pPr lvl="1">
              <a:buFont typeface="Courier New" panose="020B0604020202020204" pitchFamily="34" charset="0"/>
              <a:buChar char="o"/>
            </a:pPr>
            <a:r>
              <a:rPr lang="fr-CA" sz="1700" dirty="0"/>
              <a:t>Le projet de loi C-69 sur l'exécution du budget 2024 propose de modifier la LEI.</a:t>
            </a:r>
          </a:p>
          <a:p>
            <a:pPr lvl="1">
              <a:buFont typeface="Courier New" panose="020B0604020202020204" pitchFamily="34" charset="0"/>
              <a:buChar char="o"/>
            </a:pPr>
            <a:r>
              <a:rPr lang="fr-CA" sz="1700" dirty="0"/>
              <a:t>L'APN a comparu devant le Comité sénatorial permanent sur l’énergie, l’environnement et les ressources naturelles (ENEV) pour plaider en faveur d'un renforcement de la LEI pour les Premières Nations.</a:t>
            </a:r>
          </a:p>
          <a:p>
            <a:r>
              <a:rPr lang="fr-CA" sz="1700" b="1" dirty="0"/>
              <a:t>Règlement relatif à la liste des projets – Examen quinquennal</a:t>
            </a:r>
          </a:p>
          <a:p>
            <a:pPr lvl="1">
              <a:buFont typeface="Courier New" panose="020B0604020202020204" pitchFamily="34" charset="0"/>
              <a:buChar char="o"/>
            </a:pPr>
            <a:r>
              <a:rPr lang="fr-CA" sz="1700" dirty="0"/>
              <a:t>Délai fixé par la loi pour l'examen du règlement relatif à la liste de projets</a:t>
            </a:r>
          </a:p>
          <a:p>
            <a:pPr lvl="1">
              <a:buFont typeface="Courier New" panose="020B0604020202020204" pitchFamily="34" charset="0"/>
              <a:buChar char="o"/>
            </a:pPr>
            <a:r>
              <a:rPr lang="fr-CA" sz="1700" dirty="0"/>
              <a:t>L'Agence publiera prochainement un document de discussion. La période de consultation sera de 90 jours.</a:t>
            </a:r>
          </a:p>
          <a:p>
            <a:pPr lvl="1">
              <a:buFont typeface="Courier New" panose="020B0604020202020204" pitchFamily="34" charset="0"/>
              <a:buChar char="o"/>
            </a:pPr>
            <a:r>
              <a:rPr lang="fr-CA" sz="1700" dirty="0"/>
              <a:t>L'APN plaidera en faveur de l'inclusion de projets ayant un impact sur les Premières Nations et leurs droits, conformément aux résolutions.</a:t>
            </a:r>
          </a:p>
        </p:txBody>
      </p:sp>
    </p:spTree>
    <p:extLst>
      <p:ext uri="{BB962C8B-B14F-4D97-AF65-F5344CB8AC3E}">
        <p14:creationId xmlns:p14="http://schemas.microsoft.com/office/powerpoint/2010/main" val="3595596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2895-8798-4731-2EF1-4A7A39957C5D}"/>
              </a:ext>
            </a:extLst>
          </p:cNvPr>
          <p:cNvSpPr>
            <a:spLocks noGrp="1"/>
          </p:cNvSpPr>
          <p:nvPr>
            <p:ph type="title"/>
            <p:custDataLst>
              <p:tags r:id="rId1"/>
            </p:custDataLst>
          </p:nvPr>
        </p:nvSpPr>
        <p:spPr>
          <a:xfrm>
            <a:off x="1778000" y="1685925"/>
            <a:ext cx="10515600" cy="1325563"/>
          </a:xfrm>
        </p:spPr>
        <p:txBody>
          <a:bodyPr>
            <a:normAutofit/>
          </a:bodyPr>
          <a:lstStyle/>
          <a:p>
            <a:r>
              <a:rPr lang="fr-CA" sz="2800" b="1" dirty="0">
                <a:solidFill>
                  <a:srgbClr val="016DAF"/>
                </a:solidFill>
                <a:latin typeface="Arial" panose="020B0604020202020204" pitchFamily="34" charset="0"/>
                <a:cs typeface="Arial" panose="020B0604020202020204" pitchFamily="34" charset="0"/>
              </a:rPr>
              <a:t>Évaluation d'impact :</a:t>
            </a:r>
          </a:p>
        </p:txBody>
      </p:sp>
      <p:sp>
        <p:nvSpPr>
          <p:cNvPr id="3" name="Content Placeholder 2">
            <a:extLst>
              <a:ext uri="{FF2B5EF4-FFF2-40B4-BE49-F238E27FC236}">
                <a16:creationId xmlns:a16="http://schemas.microsoft.com/office/drawing/2014/main" id="{D7D7D2F7-4CC7-74EB-2D87-A0BFD430544F}"/>
              </a:ext>
            </a:extLst>
          </p:cNvPr>
          <p:cNvSpPr>
            <a:spLocks noGrp="1"/>
          </p:cNvSpPr>
          <p:nvPr>
            <p:ph idx="1"/>
            <p:custDataLst>
              <p:tags r:id="rId2"/>
            </p:custDataLst>
          </p:nvPr>
        </p:nvSpPr>
        <p:spPr>
          <a:xfrm>
            <a:off x="1778000" y="2916237"/>
            <a:ext cx="10020300" cy="4351338"/>
          </a:xfrm>
        </p:spPr>
        <p:txBody>
          <a:bodyPr vert="horz" lIns="91440" tIns="45720" rIns="91440" bIns="45720" rtlCol="0" anchor="t">
            <a:noAutofit/>
          </a:bodyPr>
          <a:lstStyle/>
          <a:p>
            <a:pPr>
              <a:lnSpc>
                <a:spcPct val="100000"/>
              </a:lnSpc>
            </a:pPr>
            <a:r>
              <a:rPr lang="fr-CA" sz="1300" b="1" dirty="0">
                <a:latin typeface="Arial"/>
                <a:cs typeface="Arial"/>
              </a:rPr>
              <a:t>Approche réglementaire et politique concernant les ententes de </a:t>
            </a:r>
            <a:r>
              <a:rPr lang="fr-CA" sz="1300" b="1" dirty="0" err="1">
                <a:latin typeface="Arial"/>
                <a:cs typeface="Arial"/>
              </a:rPr>
              <a:t>coadministration</a:t>
            </a:r>
            <a:r>
              <a:rPr lang="fr-CA" sz="1300" b="1" dirty="0">
                <a:latin typeface="Arial"/>
                <a:cs typeface="Arial"/>
              </a:rPr>
              <a:t> avec les Autochtones</a:t>
            </a:r>
          </a:p>
          <a:p>
            <a:pPr lvl="1">
              <a:lnSpc>
                <a:spcPct val="100000"/>
              </a:lnSpc>
              <a:buFont typeface="Courier New,monospace" panose="020B0604020202020204" pitchFamily="34" charset="0"/>
              <a:buChar char="o"/>
            </a:pPr>
            <a:r>
              <a:rPr lang="fr-CA" sz="1300" dirty="0">
                <a:latin typeface="Arial"/>
                <a:cs typeface="Arial"/>
              </a:rPr>
              <a:t>L'article 114 de la LEI permet au ministre de conclure des ententes avec les corps dirigeants autochtones (CDA), mais impose une limitation qui nécessite l'adoption d'un règlement pour reconnaître les Premières Nations et les corps dirigeants autochtones aux fins de ces ententes.</a:t>
            </a:r>
          </a:p>
          <a:p>
            <a:pPr lvl="1">
              <a:lnSpc>
                <a:spcPct val="100000"/>
              </a:lnSpc>
              <a:buFont typeface="Courier New,monospace" panose="020B0604020202020204" pitchFamily="34" charset="0"/>
              <a:buChar char="o"/>
            </a:pPr>
            <a:r>
              <a:rPr lang="fr-CA" sz="1300" dirty="0">
                <a:latin typeface="Arial"/>
                <a:cs typeface="Arial"/>
              </a:rPr>
              <a:t>Les ententes permettraient aux Premières Nations d'administrer certaines parties de la LEI, y compris, éventuellement, la prise de décision.</a:t>
            </a:r>
          </a:p>
          <a:p>
            <a:pPr lvl="1">
              <a:lnSpc>
                <a:spcPct val="100000"/>
              </a:lnSpc>
              <a:buFont typeface="Courier New,monospace" panose="020B0604020202020204" pitchFamily="34" charset="0"/>
              <a:buChar char="o"/>
            </a:pPr>
            <a:r>
              <a:rPr lang="fr-CA" sz="1300" dirty="0">
                <a:latin typeface="Arial"/>
                <a:cs typeface="Arial"/>
              </a:rPr>
              <a:t>Les ententes ne permettent pas nécessairement des évaluations dirigées par les Premières Nations conformément aux ordres juridiques autochtones.</a:t>
            </a:r>
          </a:p>
          <a:p>
            <a:pPr>
              <a:lnSpc>
                <a:spcPct val="100000"/>
              </a:lnSpc>
              <a:buFont typeface="Courier New,monospace" panose="020B0604020202020204" pitchFamily="34" charset="0"/>
              <a:buChar char="o"/>
            </a:pPr>
            <a:r>
              <a:rPr lang="fr-CA" sz="1300" b="1" dirty="0">
                <a:latin typeface="Arial"/>
                <a:cs typeface="Arial"/>
              </a:rPr>
              <a:t>Évaluations dirigées par les Autochtones</a:t>
            </a:r>
          </a:p>
          <a:p>
            <a:pPr lvl="1">
              <a:lnSpc>
                <a:spcPct val="100000"/>
              </a:lnSpc>
              <a:buFont typeface="Courier New,monospace" panose="020B0604020202020204" pitchFamily="34" charset="0"/>
              <a:buChar char="o"/>
            </a:pPr>
            <a:r>
              <a:rPr lang="fr-CA" sz="1300" dirty="0">
                <a:latin typeface="Arial"/>
                <a:cs typeface="Arial"/>
              </a:rPr>
              <a:t>Les Premières Nations ont le pouvoir inhérent d'entreprendre leur propre analyse d'un projet proposé en vertu de leurs ordres juridiques autochtones, et de les utiliser pour donner ou refuser un consentement libre, préalable et éclairé.</a:t>
            </a:r>
          </a:p>
          <a:p>
            <a:pPr lvl="1">
              <a:lnSpc>
                <a:spcPct val="100000"/>
              </a:lnSpc>
              <a:buFont typeface="Courier New,monospace" panose="020B0604020202020204" pitchFamily="34" charset="0"/>
              <a:buChar char="o"/>
            </a:pPr>
            <a:r>
              <a:rPr lang="fr-CA" sz="1300" dirty="0">
                <a:latin typeface="Arial"/>
                <a:cs typeface="Arial"/>
              </a:rPr>
              <a:t>Des mécanismes au sein des gouvernements pour reconnaître ces évaluations dirigées par les Premières Nations.</a:t>
            </a:r>
          </a:p>
          <a:p>
            <a:pPr lvl="1">
              <a:lnSpc>
                <a:spcPct val="100000"/>
              </a:lnSpc>
              <a:buFont typeface="Courier New,monospace" panose="020B0604020202020204" pitchFamily="34" charset="0"/>
              <a:buChar char="o"/>
            </a:pPr>
            <a:r>
              <a:rPr lang="fr-CA" sz="1300" dirty="0">
                <a:latin typeface="Arial"/>
                <a:cs typeface="Arial"/>
              </a:rPr>
              <a:t>Il faut faire davantage pour s'assurer que les gouvernements respectent ces évaluations dirigées par les Premières Nations.</a:t>
            </a:r>
          </a:p>
          <a:p>
            <a:pPr>
              <a:lnSpc>
                <a:spcPct val="100000"/>
              </a:lnSpc>
            </a:pPr>
            <a:endParaRPr lang="en-US" sz="1300" dirty="0"/>
          </a:p>
        </p:txBody>
      </p:sp>
    </p:spTree>
    <p:extLst>
      <p:ext uri="{BB962C8B-B14F-4D97-AF65-F5344CB8AC3E}">
        <p14:creationId xmlns:p14="http://schemas.microsoft.com/office/powerpoint/2010/main" val="2315209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CA45-D7A6-F8ED-311D-4BAD5A0195EC}"/>
              </a:ext>
            </a:extLst>
          </p:cNvPr>
          <p:cNvSpPr>
            <a:spLocks noGrp="1"/>
          </p:cNvSpPr>
          <p:nvPr>
            <p:ph type="title"/>
            <p:custDataLst>
              <p:tags r:id="rId1"/>
            </p:custDataLst>
          </p:nvPr>
        </p:nvSpPr>
        <p:spPr>
          <a:xfrm>
            <a:off x="838200" y="2541757"/>
            <a:ext cx="10515600" cy="1325563"/>
          </a:xfrm>
        </p:spPr>
        <p:txBody>
          <a:bodyPr/>
          <a:lstStyle/>
          <a:p>
            <a:pPr algn="ctr"/>
            <a:r>
              <a:rPr lang="fr-CA" b="1" dirty="0">
                <a:solidFill>
                  <a:srgbClr val="016DAF"/>
                </a:solidFill>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2885871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009AA4-5E26-A471-FDD2-9AF9A1A7940C}"/>
              </a:ext>
            </a:extLst>
          </p:cNvPr>
          <p:cNvSpPr>
            <a:spLocks noGrp="1"/>
          </p:cNvSpPr>
          <p:nvPr>
            <p:ph type="title"/>
            <p:custDataLst>
              <p:tags r:id="rId1"/>
            </p:custDataLst>
          </p:nvPr>
        </p:nvSpPr>
        <p:spPr>
          <a:xfrm>
            <a:off x="1862668" y="1437054"/>
            <a:ext cx="4620584" cy="4567137"/>
          </a:xfrm>
        </p:spPr>
        <p:txBody>
          <a:bodyPr vert="horz" lIns="91440" tIns="45720" rIns="91440" bIns="45720" rtlCol="0" anchor="b">
            <a:normAutofit/>
          </a:bodyPr>
          <a:lstStyle/>
          <a:p>
            <a:r>
              <a:rPr lang="fr-CA" sz="2800" b="1" dirty="0">
                <a:solidFill>
                  <a:srgbClr val="016DAF"/>
                </a:solidFill>
                <a:latin typeface="Arial" panose="020B0604020202020204" pitchFamily="34" charset="0"/>
                <a:cs typeface="Arial" panose="020B0604020202020204" pitchFamily="34" charset="0"/>
              </a:rPr>
              <a:t>Événement à venir : </a:t>
            </a:r>
            <a:br>
              <a:rPr lang="fr-CA" sz="4100" b="1" dirty="0">
                <a:latin typeface="Arial" panose="020B0604020202020204" pitchFamily="34" charset="0"/>
                <a:cs typeface="Arial" panose="020B0604020202020204" pitchFamily="34" charset="0"/>
              </a:rPr>
            </a:br>
            <a:br>
              <a:rPr lang="fr-CA" sz="4100" b="1" dirty="0">
                <a:latin typeface="Arial" panose="020B0604020202020204" pitchFamily="34" charset="0"/>
                <a:cs typeface="Arial" panose="020B0604020202020204" pitchFamily="34" charset="0"/>
              </a:rPr>
            </a:br>
            <a:r>
              <a:rPr lang="fr-CA" sz="4100" dirty="0">
                <a:solidFill>
                  <a:srgbClr val="016DAF"/>
                </a:solidFill>
                <a:latin typeface="Arial" panose="020B0604020202020204" pitchFamily="34" charset="0"/>
                <a:cs typeface="Arial" panose="020B0604020202020204" pitchFamily="34" charset="0"/>
              </a:rPr>
              <a:t> </a:t>
            </a:r>
            <a:r>
              <a:rPr lang="fr-CA" sz="3000" dirty="0">
                <a:solidFill>
                  <a:srgbClr val="016DAF"/>
                </a:solidFill>
                <a:latin typeface="Arial" panose="020B0604020202020204" pitchFamily="34" charset="0"/>
                <a:cs typeface="Arial" panose="020B0604020202020204" pitchFamily="34" charset="0"/>
              </a:rPr>
              <a:t>20 septembre 2024</a:t>
            </a:r>
            <a:br>
              <a:rPr lang="fr-CA" sz="4100" dirty="0">
                <a:solidFill>
                  <a:srgbClr val="016DAF"/>
                </a:solidFill>
                <a:latin typeface="Arial" panose="020B0604020202020204" pitchFamily="34" charset="0"/>
                <a:cs typeface="Arial" panose="020B0604020202020204" pitchFamily="34" charset="0"/>
              </a:rPr>
            </a:br>
            <a:br>
              <a:rPr lang="fr-CA" sz="4100" dirty="0">
                <a:solidFill>
                  <a:srgbClr val="016DAF"/>
                </a:solidFill>
                <a:latin typeface="Arial" panose="020B0604020202020204" pitchFamily="34" charset="0"/>
                <a:cs typeface="Arial" panose="020B0604020202020204" pitchFamily="34" charset="0"/>
              </a:rPr>
            </a:br>
            <a:r>
              <a:rPr lang="fr-CA" sz="2800" dirty="0">
                <a:latin typeface="Arial" panose="020B0604020202020204" pitchFamily="34" charset="0"/>
                <a:cs typeface="Arial" panose="020B0604020202020204" pitchFamily="34" charset="0"/>
              </a:rPr>
              <a:t>Rivière des Outaouais</a:t>
            </a:r>
            <a:br>
              <a:rPr lang="fr-CA" sz="2800" dirty="0">
                <a:latin typeface="Arial" panose="020B0604020202020204" pitchFamily="34" charset="0"/>
                <a:cs typeface="Arial" panose="020B0604020202020204" pitchFamily="34" charset="0"/>
              </a:rPr>
            </a:br>
            <a:br>
              <a:rPr lang="fr-CA" sz="2800" dirty="0">
                <a:latin typeface="Arial" panose="020B0604020202020204" pitchFamily="34" charset="0"/>
                <a:cs typeface="Arial" panose="020B0604020202020204" pitchFamily="34" charset="0"/>
              </a:rPr>
            </a:br>
            <a:r>
              <a:rPr lang="fr-CA" sz="2800" dirty="0">
                <a:latin typeface="Arial" panose="020B0604020202020204" pitchFamily="34" charset="0"/>
                <a:cs typeface="Arial" panose="020B0604020202020204" pitchFamily="34" charset="0"/>
              </a:rPr>
              <a:t>Territoire algonquin </a:t>
            </a:r>
            <a:r>
              <a:rPr lang="fr-CA" sz="2800" dirty="0" err="1">
                <a:latin typeface="Arial" panose="020B0604020202020204" pitchFamily="34" charset="0"/>
                <a:cs typeface="Arial" panose="020B0604020202020204" pitchFamily="34" charset="0"/>
              </a:rPr>
              <a:t>anishinaabe</a:t>
            </a:r>
            <a:r>
              <a:rPr lang="fr-CA" sz="2800" dirty="0">
                <a:latin typeface="Arial" panose="020B0604020202020204" pitchFamily="34" charset="0"/>
                <a:cs typeface="Arial" panose="020B0604020202020204" pitchFamily="34" charset="0"/>
              </a:rPr>
              <a:t> non cédé</a:t>
            </a:r>
          </a:p>
        </p:txBody>
      </p:sp>
      <p:pic>
        <p:nvPicPr>
          <p:cNvPr id="6" name="Picture 5" descr="A blue logo with a seal in the middle&#10;&#10;Description automatically generated">
            <a:extLst>
              <a:ext uri="{FF2B5EF4-FFF2-40B4-BE49-F238E27FC236}">
                <a16:creationId xmlns:a16="http://schemas.microsoft.com/office/drawing/2014/main" id="{76F5192F-865A-E455-DBBE-2DEE89CF5713}"/>
              </a:ext>
            </a:extLst>
          </p:cNvPr>
          <p:cNvPicPr>
            <a:picLocks noChangeAspect="1"/>
          </p:cNvPicPr>
          <p:nvPr>
            <p:custDataLst>
              <p:tags r:id="rId2"/>
            </p:custDataLst>
          </p:nvPr>
        </p:nvPicPr>
        <p:blipFill rotWithShape="1">
          <a:blip r:embed="rId4"/>
          <a:srcRect t="562" r="71" b="-281"/>
          <a:stretch/>
        </p:blipFill>
        <p:spPr>
          <a:xfrm>
            <a:off x="5962785" y="2157734"/>
            <a:ext cx="3719551" cy="3846457"/>
          </a:xfrm>
          <a:prstGeom prst="rect">
            <a:avLst/>
          </a:prstGeom>
          <a:effectLst/>
        </p:spPr>
      </p:pic>
    </p:spTree>
    <p:extLst>
      <p:ext uri="{BB962C8B-B14F-4D97-AF65-F5344CB8AC3E}">
        <p14:creationId xmlns:p14="http://schemas.microsoft.com/office/powerpoint/2010/main" val="4244743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DECB-08A7-024F-69A3-968EFBDDA983}"/>
              </a:ext>
            </a:extLst>
          </p:cNvPr>
          <p:cNvSpPr>
            <a:spLocks noGrp="1"/>
          </p:cNvSpPr>
          <p:nvPr>
            <p:ph type="title"/>
            <p:custDataLst>
              <p:tags r:id="rId1"/>
            </p:custDataLst>
          </p:nvPr>
        </p:nvSpPr>
        <p:spPr>
          <a:xfrm>
            <a:off x="2070100" y="1805837"/>
            <a:ext cx="10515600" cy="1623163"/>
          </a:xfrm>
        </p:spPr>
        <p:txBody>
          <a:bodyPr>
            <a:normAutofit/>
          </a:bodyPr>
          <a:lstStyle/>
          <a:p>
            <a:pPr>
              <a:lnSpc>
                <a:spcPct val="100000"/>
              </a:lnSpc>
            </a:pPr>
            <a:r>
              <a:rPr lang="fr-CA" sz="2800" b="1" dirty="0">
                <a:solidFill>
                  <a:srgbClr val="016DAF"/>
                </a:solidFill>
                <a:latin typeface="Arial" panose="020B0604020202020204" pitchFamily="34" charset="0"/>
                <a:cs typeface="Arial" panose="020B0604020202020204" pitchFamily="34" charset="0"/>
              </a:rPr>
              <a:t>Marche pour l'eau de l'APN : </a:t>
            </a:r>
            <a:br>
              <a:rPr lang="fr-CA" sz="2800" b="1" dirty="0">
                <a:solidFill>
                  <a:srgbClr val="016DAF"/>
                </a:solidFill>
                <a:latin typeface="Arial" panose="020B0604020202020204" pitchFamily="34" charset="0"/>
                <a:cs typeface="Arial" panose="020B0604020202020204" pitchFamily="34" charset="0"/>
              </a:rPr>
            </a:br>
            <a:r>
              <a:rPr lang="fr-CA" sz="2800" b="1" dirty="0">
                <a:solidFill>
                  <a:srgbClr val="016DAF"/>
                </a:solidFill>
                <a:latin typeface="Arial" panose="020B0604020202020204" pitchFamily="34" charset="0"/>
                <a:cs typeface="Arial" panose="020B0604020202020204" pitchFamily="34" charset="0"/>
              </a:rPr>
              <a:t>20 septembre 2024 | Rivière des Outaouais</a:t>
            </a:r>
          </a:p>
        </p:txBody>
      </p:sp>
      <p:sp>
        <p:nvSpPr>
          <p:cNvPr id="3" name="Content Placeholder 2">
            <a:extLst>
              <a:ext uri="{FF2B5EF4-FFF2-40B4-BE49-F238E27FC236}">
                <a16:creationId xmlns:a16="http://schemas.microsoft.com/office/drawing/2014/main" id="{BDB411D4-E346-FD91-FA08-20B011C4051C}"/>
              </a:ext>
            </a:extLst>
          </p:cNvPr>
          <p:cNvSpPr>
            <a:spLocks noGrp="1"/>
          </p:cNvSpPr>
          <p:nvPr>
            <p:ph idx="1"/>
            <p:custDataLst>
              <p:tags r:id="rId2"/>
            </p:custDataLst>
          </p:nvPr>
        </p:nvSpPr>
        <p:spPr>
          <a:xfrm>
            <a:off x="2070100" y="3577166"/>
            <a:ext cx="9537700" cy="4368801"/>
          </a:xfrm>
        </p:spPr>
        <p:txBody>
          <a:bodyPr vert="horz" lIns="91440" tIns="45720" rIns="91440" bIns="45720" rtlCol="0" anchor="t">
            <a:normAutofit/>
          </a:bodyPr>
          <a:lstStyle/>
          <a:p>
            <a:r>
              <a:rPr lang="fr-CA" sz="2200" dirty="0">
                <a:latin typeface="Arial" panose="020B0604020202020204" pitchFamily="34" charset="0"/>
                <a:cs typeface="Arial" panose="020B0604020202020204" pitchFamily="34" charset="0"/>
              </a:rPr>
              <a:t>Résolution 58/2022 de l'APN, </a:t>
            </a:r>
            <a:r>
              <a:rPr lang="fr-CA" sz="2200" i="1" dirty="0">
                <a:latin typeface="Arial" panose="020B0604020202020204" pitchFamily="34" charset="0"/>
                <a:cs typeface="Arial" panose="020B0604020202020204" pitchFamily="34" charset="0"/>
              </a:rPr>
              <a:t>Appui à une marche annuelle pour l'eau de l'APN</a:t>
            </a:r>
            <a:endParaRPr lang="en-CA" sz="2200" dirty="0">
              <a:latin typeface="Arial" panose="020B0604020202020204" pitchFamily="34" charset="0"/>
              <a:cs typeface="Arial" panose="020B0604020202020204" pitchFamily="34" charset="0"/>
            </a:endParaRPr>
          </a:p>
          <a:p>
            <a:r>
              <a:rPr lang="fr-CA" sz="2200" dirty="0">
                <a:latin typeface="Arial" panose="020B0604020202020204" pitchFamily="34" charset="0"/>
                <a:cs typeface="Arial" panose="020B0604020202020204" pitchFamily="34" charset="0"/>
              </a:rPr>
              <a:t>Sensibiliser l'opinion nationale à l'état critique de notre eau </a:t>
            </a:r>
            <a:endParaRPr lang="en-CA" sz="2200" dirty="0">
              <a:latin typeface="Arial" panose="020B0604020202020204" pitchFamily="34" charset="0"/>
              <a:cs typeface="Arial" panose="020B0604020202020204" pitchFamily="34" charset="0"/>
            </a:endParaRPr>
          </a:p>
          <a:p>
            <a:r>
              <a:rPr lang="fr-CA" sz="2200" dirty="0">
                <a:latin typeface="Arial" panose="020B0604020202020204" pitchFamily="34" charset="0"/>
                <a:cs typeface="Arial" panose="020B0604020202020204" pitchFamily="34" charset="0"/>
              </a:rPr>
              <a:t>Renforcer le rôle des femmes, des personnes de diverses identités de genre et des jeunes dans la protection de l'eau</a:t>
            </a:r>
            <a:endParaRPr lang="en-CA" sz="2200" dirty="0">
              <a:latin typeface="Arial" panose="020B0604020202020204" pitchFamily="34" charset="0"/>
              <a:cs typeface="Arial" panose="020B0604020202020204" pitchFamily="34" charset="0"/>
            </a:endParaRPr>
          </a:p>
          <a:p>
            <a:pPr marL="0" indent="0">
              <a:buNone/>
            </a:pPr>
            <a:r>
              <a:rPr lang="fr-CA" sz="2200" dirty="0">
                <a:latin typeface="Arial" panose="020B0604020202020204" pitchFamily="34" charset="0"/>
                <a:cs typeface="Arial" panose="020B0604020202020204" pitchFamily="34" charset="0"/>
              </a:rPr>
              <a:t>Contactez Jamie Lavigne, directrice du Secteur de l’eau, APN : </a:t>
            </a:r>
            <a:r>
              <a:rPr lang="fr-CA" sz="2200" dirty="0">
                <a:latin typeface="Arial" panose="020B0604020202020204" pitchFamily="34" charset="0"/>
                <a:cs typeface="Arial" panose="020B0604020202020204" pitchFamily="34" charset="0"/>
                <a:hlinkClick r:id="rId4"/>
              </a:rPr>
              <a:t>jlavigne@afn.ca</a:t>
            </a:r>
            <a:r>
              <a:rPr lang="fr-CA" sz="2200" dirty="0">
                <a:latin typeface="Arial" panose="020B0604020202020204" pitchFamily="34" charset="0"/>
                <a:cs typeface="Arial" panose="020B0604020202020204" pitchFamily="34" charset="0"/>
              </a:rPr>
              <a:t> </a:t>
            </a:r>
          </a:p>
          <a:p>
            <a:endParaRPr lang="en-CA" sz="1800" dirty="0">
              <a:latin typeface="Arial" panose="020B0604020202020204" pitchFamily="34" charset="0"/>
              <a:cs typeface="Arial" panose="020B0604020202020204" pitchFamily="34" charset="0"/>
            </a:endParaRPr>
          </a:p>
          <a:p>
            <a:endParaRPr lang="en-CA" sz="1800" dirty="0">
              <a:latin typeface="Arial" panose="020B0604020202020204" pitchFamily="34" charset="0"/>
              <a:cs typeface="Arial" panose="020B0604020202020204" pitchFamily="34" charset="0"/>
            </a:endParaRPr>
          </a:p>
          <a:p>
            <a:endParaRPr lang="en-C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595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63F1C0-5D03-64D4-4901-1353BE3A4013}"/>
              </a:ext>
            </a:extLst>
          </p:cNvPr>
          <p:cNvSpPr>
            <a:spLocks noGrp="1"/>
          </p:cNvSpPr>
          <p:nvPr>
            <p:ph type="title"/>
            <p:custDataLst>
              <p:tags r:id="rId1"/>
            </p:custDataLst>
          </p:nvPr>
        </p:nvSpPr>
        <p:spPr>
          <a:xfrm>
            <a:off x="1324588" y="-104447"/>
            <a:ext cx="3616913" cy="6353734"/>
          </a:xfrm>
        </p:spPr>
        <p:txBody>
          <a:bodyPr vert="horz" lIns="91440" tIns="45720" rIns="91440" bIns="45720" rtlCol="0" anchor="b">
            <a:normAutofit/>
          </a:bodyPr>
          <a:lstStyle/>
          <a:p>
            <a:pPr algn="ctr"/>
            <a:r>
              <a:rPr lang="fr-CA" sz="1900" b="1" dirty="0">
                <a:solidFill>
                  <a:srgbClr val="016DAF"/>
                </a:solidFill>
                <a:latin typeface="Arial" panose="020B0604020202020204" pitchFamily="34" charset="0"/>
                <a:ea typeface="+mj-lt"/>
                <a:cs typeface="Arial" panose="020B0604020202020204" pitchFamily="34" charset="0"/>
              </a:rPr>
              <a:t>INSCRIVEZ-VOUS DÈS MAINTENANT!</a:t>
            </a:r>
            <a:br>
              <a:rPr lang="fr-CA" sz="1900" b="1" dirty="0">
                <a:solidFill>
                  <a:srgbClr val="016DAF"/>
                </a:solidFill>
                <a:latin typeface="Arial" panose="020B0604020202020204" pitchFamily="34" charset="0"/>
                <a:ea typeface="+mj-lt"/>
                <a:cs typeface="Arial" panose="020B0604020202020204" pitchFamily="34" charset="0"/>
              </a:rPr>
            </a:br>
            <a:br>
              <a:rPr lang="fr-CA" sz="1900" dirty="0">
                <a:solidFill>
                  <a:srgbClr val="016DAF"/>
                </a:solidFill>
                <a:latin typeface="Arial" panose="020B0604020202020204" pitchFamily="34" charset="0"/>
                <a:ea typeface="+mj-lt"/>
                <a:cs typeface="Arial" panose="020B0604020202020204" pitchFamily="34" charset="0"/>
              </a:rPr>
            </a:br>
            <a:r>
              <a:rPr lang="fr-CA" sz="1900" dirty="0">
                <a:solidFill>
                  <a:srgbClr val="016DAF"/>
                </a:solidFill>
                <a:latin typeface="Arial" panose="020B0604020202020204" pitchFamily="34" charset="0"/>
                <a:ea typeface="+mj-lt"/>
                <a:cs typeface="Arial" panose="020B0604020202020204" pitchFamily="34" charset="0"/>
              </a:rPr>
              <a:t>Du 7 au 10 octobre 2024 </a:t>
            </a:r>
            <a:br>
              <a:rPr lang="fr-CA" sz="1900" dirty="0">
                <a:solidFill>
                  <a:srgbClr val="016DAF"/>
                </a:solidFill>
                <a:latin typeface="Arial" panose="020B0604020202020204" pitchFamily="34" charset="0"/>
                <a:ea typeface="+mj-lt"/>
                <a:cs typeface="Arial" panose="020B0604020202020204" pitchFamily="34" charset="0"/>
              </a:rPr>
            </a:br>
            <a:r>
              <a:rPr lang="fr-CA" sz="1900" dirty="0">
                <a:solidFill>
                  <a:srgbClr val="016DAF"/>
                </a:solidFill>
                <a:latin typeface="Arial" panose="020B0604020202020204" pitchFamily="34" charset="0"/>
                <a:ea typeface="+mj-lt"/>
                <a:cs typeface="Arial" panose="020B0604020202020204" pitchFamily="34" charset="0"/>
              </a:rPr>
              <a:t>Calgary TELUS Convention Centre, Calgary (Alberta)</a:t>
            </a:r>
            <a:br>
              <a:rPr lang="fr-CA" sz="1900" dirty="0">
                <a:latin typeface="Arial" panose="020B0604020202020204" pitchFamily="34" charset="0"/>
                <a:ea typeface="+mj-lt"/>
                <a:cs typeface="Arial" panose="020B0604020202020204" pitchFamily="34" charset="0"/>
              </a:rPr>
            </a:br>
            <a:br>
              <a:rPr lang="fr-CA" sz="1900" dirty="0">
                <a:latin typeface="Arial" panose="020B0604020202020204" pitchFamily="34" charset="0"/>
                <a:ea typeface="+mj-lt"/>
                <a:cs typeface="Arial" panose="020B0604020202020204" pitchFamily="34" charset="0"/>
              </a:rPr>
            </a:br>
            <a:r>
              <a:rPr lang="fr-CA" sz="1500" dirty="0">
                <a:latin typeface="Arial" panose="020B0604020202020204" pitchFamily="34" charset="0"/>
                <a:ea typeface="+mj-lt"/>
                <a:cs typeface="Arial" panose="020B0604020202020204" pitchFamily="34" charset="0"/>
              </a:rPr>
              <a:t>Troisième rassemblement national de l'APN sur le climat </a:t>
            </a:r>
            <a:br>
              <a:rPr lang="fr-CA" sz="1500" dirty="0">
                <a:latin typeface="Arial" panose="020B0604020202020204" pitchFamily="34" charset="0"/>
                <a:ea typeface="+mj-lt"/>
                <a:cs typeface="Arial" panose="020B0604020202020204" pitchFamily="34" charset="0"/>
              </a:rPr>
            </a:br>
            <a:br>
              <a:rPr lang="fr-CA" sz="1500" dirty="0">
                <a:latin typeface="Arial" panose="020B0604020202020204" pitchFamily="34" charset="0"/>
                <a:ea typeface="+mj-lt"/>
                <a:cs typeface="Arial" panose="020B0604020202020204" pitchFamily="34" charset="0"/>
              </a:rPr>
            </a:br>
            <a:r>
              <a:rPr lang="fr-CA" sz="1500" i="1" dirty="0">
                <a:latin typeface="Arial" panose="020B0604020202020204" pitchFamily="34" charset="0"/>
                <a:ea typeface="+mj-lt"/>
                <a:cs typeface="Arial" panose="020B0604020202020204" pitchFamily="34" charset="0"/>
              </a:rPr>
              <a:t>Catalyser le leadership des Premières Nations en matière de climat et de conservation pour un changement transformateur</a:t>
            </a:r>
            <a:br>
              <a:rPr lang="fr-CA" sz="1500" i="1" dirty="0">
                <a:latin typeface="Arial" panose="020B0604020202020204" pitchFamily="34" charset="0"/>
                <a:ea typeface="+mj-lt"/>
                <a:cs typeface="Arial" panose="020B0604020202020204" pitchFamily="34" charset="0"/>
              </a:rPr>
            </a:br>
            <a:br>
              <a:rPr lang="fr-CA" sz="1500" i="1" dirty="0">
                <a:latin typeface="Arial" panose="020B0604020202020204" pitchFamily="34" charset="0"/>
                <a:ea typeface="+mj-lt"/>
                <a:cs typeface="Arial" panose="020B0604020202020204" pitchFamily="34" charset="0"/>
              </a:rPr>
            </a:br>
            <a:r>
              <a:rPr lang="fr-CA" sz="1500" i="1" dirty="0">
                <a:latin typeface="Arial" panose="020B0604020202020204" pitchFamily="34" charset="0"/>
                <a:cs typeface="Arial" panose="020B0604020202020204" pitchFamily="34" charset="0"/>
              </a:rPr>
              <a:t>Pour plus d'informations, veuillez communiquer avec </a:t>
            </a:r>
            <a:r>
              <a:rPr lang="fr-CA" sz="1500" dirty="0">
                <a:solidFill>
                  <a:srgbClr val="016DAF"/>
                </a:solidFill>
                <a:latin typeface="Arial" panose="020B0604020202020204" pitchFamily="34" charset="0"/>
                <a:cs typeface="Arial" panose="020B0604020202020204" pitchFamily="34" charset="0"/>
              </a:rPr>
              <a:t>climategathering@afn.ca</a:t>
            </a:r>
          </a:p>
        </p:txBody>
      </p:sp>
      <p:pic>
        <p:nvPicPr>
          <p:cNvPr id="9" name="Content Placeholder 3" descr="A qr code with dots&#10;&#10;Description automatically generated">
            <a:extLst>
              <a:ext uri="{FF2B5EF4-FFF2-40B4-BE49-F238E27FC236}">
                <a16:creationId xmlns:a16="http://schemas.microsoft.com/office/drawing/2014/main" id="{756BD355-A045-E94A-D5CC-A7279CFCBC33}"/>
              </a:ext>
            </a:extLst>
          </p:cNvPr>
          <p:cNvPicPr>
            <a:picLocks noGrp="1" noChangeAspect="1"/>
          </p:cNvPicPr>
          <p:nvPr>
            <p:ph idx="1"/>
            <p:custDataLst>
              <p:tags r:id="rId2"/>
            </p:custDataLst>
          </p:nvPr>
        </p:nvPicPr>
        <p:blipFill rotWithShape="1">
          <a:blip r:embed="rId4"/>
          <a:srcRect t="302"/>
          <a:stretch/>
        </p:blipFill>
        <p:spPr>
          <a:xfrm>
            <a:off x="6400799" y="2110819"/>
            <a:ext cx="3961237" cy="3949275"/>
          </a:xfrm>
          <a:prstGeom prst="rect">
            <a:avLst/>
          </a:prstGeom>
        </p:spPr>
      </p:pic>
    </p:spTree>
    <p:extLst>
      <p:ext uri="{BB962C8B-B14F-4D97-AF65-F5344CB8AC3E}">
        <p14:creationId xmlns:p14="http://schemas.microsoft.com/office/powerpoint/2010/main" val="363008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flower&#10;&#10;Description automatically generated">
            <a:extLst>
              <a:ext uri="{FF2B5EF4-FFF2-40B4-BE49-F238E27FC236}">
                <a16:creationId xmlns:a16="http://schemas.microsoft.com/office/drawing/2014/main" id="{B32DC594-DDE2-1DCB-DD4F-CEC29F502E21}"/>
              </a:ext>
            </a:extLst>
          </p:cNvPr>
          <p:cNvPicPr>
            <a:picLocks noChangeAspect="1"/>
          </p:cNvPicPr>
          <p:nvPr>
            <p:custDataLst>
              <p:tags r:id="rId1"/>
            </p:custDataLst>
          </p:nvPr>
        </p:nvPicPr>
        <p:blipFill>
          <a:blip r:embed="rId5"/>
          <a:stretch>
            <a:fillRect/>
          </a:stretch>
        </p:blipFill>
        <p:spPr>
          <a:xfrm>
            <a:off x="7222061" y="2332257"/>
            <a:ext cx="3519466" cy="3955630"/>
          </a:xfrm>
          <a:prstGeom prst="rect">
            <a:avLst/>
          </a:prstGeom>
        </p:spPr>
      </p:pic>
      <p:pic>
        <p:nvPicPr>
          <p:cNvPr id="4" name="Picture 3" descr="A diagram of a diagram of a circle&#10;&#10;Description automatically generated">
            <a:extLst>
              <a:ext uri="{FF2B5EF4-FFF2-40B4-BE49-F238E27FC236}">
                <a16:creationId xmlns:a16="http://schemas.microsoft.com/office/drawing/2014/main" id="{C5B94269-7705-EBA0-E75D-A14E0B2C972F}"/>
              </a:ext>
            </a:extLst>
          </p:cNvPr>
          <p:cNvPicPr>
            <a:picLocks noChangeAspect="1"/>
          </p:cNvPicPr>
          <p:nvPr>
            <p:custDataLst>
              <p:tags r:id="rId2"/>
            </p:custDataLst>
          </p:nvPr>
        </p:nvPicPr>
        <p:blipFill>
          <a:blip r:embed="rId6"/>
          <a:stretch>
            <a:fillRect/>
          </a:stretch>
        </p:blipFill>
        <p:spPr>
          <a:xfrm>
            <a:off x="1819535" y="2645848"/>
            <a:ext cx="4982802" cy="3507618"/>
          </a:xfrm>
          <a:prstGeom prst="rect">
            <a:avLst/>
          </a:prstGeom>
        </p:spPr>
      </p:pic>
      <p:sp>
        <p:nvSpPr>
          <p:cNvPr id="2" name="Title 1">
            <a:extLst>
              <a:ext uri="{FF2B5EF4-FFF2-40B4-BE49-F238E27FC236}">
                <a16:creationId xmlns:a16="http://schemas.microsoft.com/office/drawing/2014/main" id="{AC53D88D-F908-1ACD-1DD5-8BD42D5FC805}"/>
              </a:ext>
            </a:extLst>
          </p:cNvPr>
          <p:cNvSpPr>
            <a:spLocks noGrp="1"/>
          </p:cNvSpPr>
          <p:nvPr>
            <p:ph type="title"/>
            <p:custDataLst>
              <p:tags r:id="rId3"/>
            </p:custDataLst>
          </p:nvPr>
        </p:nvSpPr>
        <p:spPr>
          <a:xfrm>
            <a:off x="1713406" y="1590101"/>
            <a:ext cx="6541902" cy="1484313"/>
          </a:xfrm>
        </p:spPr>
        <p:txBody>
          <a:bodyPr>
            <a:normAutofit/>
          </a:bodyPr>
          <a:lstStyle/>
          <a:p>
            <a:pPr>
              <a:lnSpc>
                <a:spcPct val="100000"/>
              </a:lnSpc>
            </a:pPr>
            <a:r>
              <a:rPr lang="fr-CA" sz="2400" b="1" dirty="0">
                <a:solidFill>
                  <a:srgbClr val="016DAF"/>
                </a:solidFill>
                <a:latin typeface="Arial"/>
                <a:cs typeface="Arial"/>
              </a:rPr>
              <a:t>Leadership climatique : Stratégie nationale de l'APN sur le climat</a:t>
            </a:r>
          </a:p>
        </p:txBody>
      </p:sp>
    </p:spTree>
    <p:extLst>
      <p:ext uri="{BB962C8B-B14F-4D97-AF65-F5344CB8AC3E}">
        <p14:creationId xmlns:p14="http://schemas.microsoft.com/office/powerpoint/2010/main" val="222312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D88D-F908-1ACD-1DD5-8BD42D5FC805}"/>
              </a:ext>
            </a:extLst>
          </p:cNvPr>
          <p:cNvSpPr>
            <a:spLocks noGrp="1"/>
          </p:cNvSpPr>
          <p:nvPr>
            <p:ph type="title"/>
            <p:custDataLst>
              <p:tags r:id="rId1"/>
            </p:custDataLst>
          </p:nvPr>
        </p:nvSpPr>
        <p:spPr>
          <a:xfrm>
            <a:off x="1676400" y="1852729"/>
            <a:ext cx="10161373" cy="1325563"/>
          </a:xfrm>
        </p:spPr>
        <p:txBody>
          <a:bodyPr>
            <a:noAutofit/>
          </a:bodyPr>
          <a:lstStyle/>
          <a:p>
            <a:r>
              <a:rPr lang="fr-CA" sz="2800" b="1" dirty="0">
                <a:solidFill>
                  <a:srgbClr val="016DAF"/>
                </a:solidFill>
                <a:latin typeface="Arial" panose="020B0604020202020204" pitchFamily="34" charset="0"/>
                <a:cs typeface="Arial" panose="020B0604020202020204" pitchFamily="34" charset="0"/>
              </a:rPr>
              <a:t>Leadership climatique : Programme de leadership climatique des Premières Nations – Où en sommes-nous? </a:t>
            </a:r>
          </a:p>
        </p:txBody>
      </p:sp>
      <p:sp>
        <p:nvSpPr>
          <p:cNvPr id="3" name="Content Placeholder 2">
            <a:extLst>
              <a:ext uri="{FF2B5EF4-FFF2-40B4-BE49-F238E27FC236}">
                <a16:creationId xmlns:a16="http://schemas.microsoft.com/office/drawing/2014/main" id="{8FE97A9A-83E3-57E1-EE3F-58F190E78764}"/>
              </a:ext>
            </a:extLst>
          </p:cNvPr>
          <p:cNvSpPr>
            <a:spLocks noGrp="1"/>
          </p:cNvSpPr>
          <p:nvPr>
            <p:ph idx="1"/>
            <p:custDataLst>
              <p:tags r:id="rId2"/>
            </p:custDataLst>
          </p:nvPr>
        </p:nvSpPr>
        <p:spPr>
          <a:xfrm>
            <a:off x="1579605" y="2997424"/>
            <a:ext cx="9873050" cy="4690004"/>
          </a:xfrm>
        </p:spPr>
        <p:txBody>
          <a:bodyPr vert="horz" lIns="91440" tIns="45720" rIns="91440" bIns="45720" rtlCol="0" anchor="t">
            <a:normAutofit/>
          </a:bodyPr>
          <a:lstStyle/>
          <a:p>
            <a:pPr>
              <a:lnSpc>
                <a:spcPct val="100000"/>
              </a:lnSpc>
            </a:pPr>
            <a:r>
              <a:rPr lang="fr-CA" sz="1600" dirty="0">
                <a:latin typeface="Arial" panose="020B0604020202020204" pitchFamily="34" charset="0"/>
                <a:ea typeface="Calibri"/>
                <a:cs typeface="Arial" panose="020B0604020202020204" pitchFamily="34" charset="0"/>
              </a:rPr>
              <a:t>Le financement initial du Programme de leadership climatique autochtone était de 29,6 millions de dollars sur trois ans (2022-23 à 2024-25), dirigé au niveau fédéral par Environnement et Changement climatique Canada (ECCC) et Relations Couronne‑Autochtones et Affaires du Nord Canada (RCAANC).</a:t>
            </a:r>
            <a:endParaRPr lang="en-US" sz="1600" dirty="0">
              <a:latin typeface="Arial" panose="020B0604020202020204" pitchFamily="34" charset="0"/>
              <a:ea typeface="Calibri"/>
              <a:cs typeface="Arial" panose="020B0604020202020204" pitchFamily="34" charset="0"/>
            </a:endParaRPr>
          </a:p>
          <a:p>
            <a:pPr>
              <a:lnSpc>
                <a:spcPct val="100000"/>
              </a:lnSpc>
            </a:pPr>
            <a:r>
              <a:rPr lang="fr-CA" sz="1600" dirty="0">
                <a:latin typeface="Arial" panose="020B0604020202020204" pitchFamily="34" charset="0"/>
                <a:ea typeface="Calibri"/>
                <a:cs typeface="Arial" panose="020B0604020202020204" pitchFamily="34" charset="0"/>
              </a:rPr>
              <a:t>Les fonds ont été attribués aux gouvernements et organisations des Premières Nations, connus sous le nom de « responsables régionaux ». </a:t>
            </a:r>
          </a:p>
          <a:p>
            <a:pPr lvl="1">
              <a:lnSpc>
                <a:spcPct val="100000"/>
              </a:lnSpc>
            </a:pPr>
            <a:r>
              <a:rPr lang="fr-CA" sz="1600" dirty="0">
                <a:latin typeface="Arial" panose="020B0604020202020204" pitchFamily="34" charset="0"/>
                <a:ea typeface="Calibri"/>
                <a:cs typeface="Arial" panose="020B0604020202020204" pitchFamily="34" charset="0"/>
              </a:rPr>
              <a:t>Animation de discussions au sein de leurs régions et territoires afin d'élaborer des recommandations régionales fondées sur des distinctions pour faire progresser leur propre action et leur leadership en matière de climat.</a:t>
            </a:r>
            <a:endParaRPr lang="en-US" sz="1600" dirty="0">
              <a:latin typeface="Arial" panose="020B0604020202020204" pitchFamily="34" charset="0"/>
              <a:ea typeface="Calibri"/>
              <a:cs typeface="Arial" panose="020B0604020202020204" pitchFamily="34" charset="0"/>
            </a:endParaRPr>
          </a:p>
          <a:p>
            <a:pPr>
              <a:lnSpc>
                <a:spcPct val="100000"/>
              </a:lnSpc>
            </a:pPr>
            <a:r>
              <a:rPr lang="fr-CA" sz="1600" dirty="0">
                <a:latin typeface="Arial" panose="020B0604020202020204" pitchFamily="34" charset="0"/>
                <a:ea typeface="Calibri"/>
                <a:cs typeface="Arial" panose="020B0604020202020204" pitchFamily="34" charset="0"/>
              </a:rPr>
              <a:t>Organisation de réunions techniques (mai 2023 et février 2024) et de réunions des dirigeants (juin 2024) entre les responsables régionaux et les ministres fédéraux concernés. </a:t>
            </a:r>
          </a:p>
          <a:p>
            <a:pPr lvl="1">
              <a:lnSpc>
                <a:spcPct val="100000"/>
              </a:lnSpc>
              <a:buFont typeface="Courier New" panose="020B0604020202020204" pitchFamily="34" charset="0"/>
              <a:buChar char="o"/>
            </a:pPr>
            <a:r>
              <a:rPr lang="fr-CA" sz="1600" dirty="0">
                <a:latin typeface="Arial" panose="020B0604020202020204" pitchFamily="34" charset="0"/>
                <a:ea typeface="Calibri"/>
                <a:cs typeface="Arial" panose="020B0604020202020204" pitchFamily="34" charset="0"/>
              </a:rPr>
              <a:t>Une réunion technique et une réunion des dirigeants seront encore organisées avant la publication des résultats.</a:t>
            </a:r>
          </a:p>
          <a:p>
            <a:endParaRPr lang="en-US" sz="1600" dirty="0">
              <a:latin typeface="Arial" panose="020B0604020202020204" pitchFamily="34" charset="0"/>
              <a:ea typeface="Calibri"/>
              <a:cs typeface="Arial" panose="020B0604020202020204" pitchFamily="34" charset="0"/>
            </a:endParaRPr>
          </a:p>
          <a:p>
            <a:pPr marL="0" indent="0">
              <a:buNone/>
            </a:pPr>
            <a:endParaRPr lang="en-US" sz="1600" dirty="0">
              <a:latin typeface="Arial" panose="020B0604020202020204" pitchFamily="34" charset="0"/>
              <a:ea typeface="Calibri"/>
              <a:cs typeface="Arial" panose="020B0604020202020204" pitchFamily="34" charset="0"/>
            </a:endParaRPr>
          </a:p>
          <a:p>
            <a:pPr marL="0" indent="0">
              <a:buNone/>
            </a:pPr>
            <a:endParaRPr lang="en-US" sz="1600" dirty="0">
              <a:latin typeface="Arial" panose="020B0604020202020204" pitchFamily="34" charset="0"/>
              <a:ea typeface="Calibri"/>
              <a:cs typeface="Arial" panose="020B0604020202020204" pitchFamily="34" charset="0"/>
            </a:endParaRPr>
          </a:p>
          <a:p>
            <a:endParaRPr lang="en-CA" sz="16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84485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D88D-F908-1ACD-1DD5-8BD42D5FC805}"/>
              </a:ext>
            </a:extLst>
          </p:cNvPr>
          <p:cNvSpPr>
            <a:spLocks noGrp="1"/>
          </p:cNvSpPr>
          <p:nvPr>
            <p:ph type="title"/>
            <p:custDataLst>
              <p:tags r:id="rId1"/>
            </p:custDataLst>
          </p:nvPr>
        </p:nvSpPr>
        <p:spPr>
          <a:xfrm>
            <a:off x="1666103" y="1773329"/>
            <a:ext cx="10035746" cy="1538281"/>
          </a:xfrm>
        </p:spPr>
        <p:txBody>
          <a:bodyPr>
            <a:normAutofit/>
          </a:bodyPr>
          <a:lstStyle/>
          <a:p>
            <a:pPr>
              <a:lnSpc>
                <a:spcPct val="100000"/>
              </a:lnSpc>
            </a:pPr>
            <a:r>
              <a:rPr lang="fr-CA" sz="2800" b="1" dirty="0">
                <a:solidFill>
                  <a:srgbClr val="016DAF"/>
                </a:solidFill>
                <a:latin typeface="Arial" panose="020B0604020202020204" pitchFamily="34" charset="0"/>
                <a:cs typeface="Arial" panose="020B0604020202020204" pitchFamily="34" charset="0"/>
              </a:rPr>
              <a:t>Leadership climatique : Programme de leadership climatique des Premières Nations – réunions nationales techniques et réunions des dirigeants  </a:t>
            </a:r>
          </a:p>
        </p:txBody>
      </p:sp>
      <p:sp>
        <p:nvSpPr>
          <p:cNvPr id="3" name="Content Placeholder 2">
            <a:extLst>
              <a:ext uri="{FF2B5EF4-FFF2-40B4-BE49-F238E27FC236}">
                <a16:creationId xmlns:a16="http://schemas.microsoft.com/office/drawing/2014/main" id="{8FE97A9A-83E3-57E1-EE3F-58F190E78764}"/>
              </a:ext>
            </a:extLst>
          </p:cNvPr>
          <p:cNvSpPr>
            <a:spLocks noGrp="1"/>
          </p:cNvSpPr>
          <p:nvPr>
            <p:ph idx="1"/>
            <p:custDataLst>
              <p:tags r:id="rId2"/>
            </p:custDataLst>
          </p:nvPr>
        </p:nvSpPr>
        <p:spPr>
          <a:xfrm>
            <a:off x="1519880" y="3311610"/>
            <a:ext cx="9833919" cy="3200400"/>
          </a:xfrm>
        </p:spPr>
        <p:txBody>
          <a:bodyPr vert="horz" lIns="91440" tIns="45720" rIns="91440" bIns="45720" rtlCol="0" anchor="t">
            <a:normAutofit fontScale="70000" lnSpcReduction="20000"/>
          </a:bodyPr>
          <a:lstStyle/>
          <a:p>
            <a:pPr marL="0" indent="0">
              <a:lnSpc>
                <a:spcPct val="120000"/>
              </a:lnSpc>
              <a:buNone/>
            </a:pPr>
            <a:endParaRPr lang="en-CA" sz="1600" dirty="0">
              <a:latin typeface="Arial" panose="020B0604020202020204" pitchFamily="34" charset="0"/>
              <a:ea typeface="Calibri"/>
              <a:cs typeface="Arial" panose="020B0604020202020204" pitchFamily="34" charset="0"/>
            </a:endParaRPr>
          </a:p>
          <a:p>
            <a:pPr>
              <a:lnSpc>
                <a:spcPct val="120000"/>
              </a:lnSpc>
            </a:pPr>
            <a:r>
              <a:rPr lang="fr-CA" sz="2000" dirty="0">
                <a:latin typeface="Arial" panose="020B0604020202020204" pitchFamily="34" charset="0"/>
                <a:ea typeface="Calibri"/>
                <a:cs typeface="Arial" panose="020B0604020202020204" pitchFamily="34" charset="0"/>
              </a:rPr>
              <a:t>Tout au long du processus, trois réunions des dirigeants ont été organisées afin de garantir la responsabilité politique et de continuer à faire progresser le Programme de leadership climatique des Premières Nations (FNCL-A). </a:t>
            </a:r>
            <a:endParaRPr lang="en-US" sz="2000" dirty="0">
              <a:latin typeface="Arial" panose="020B0604020202020204" pitchFamily="34" charset="0"/>
              <a:ea typeface="Calibri"/>
              <a:cs typeface="Arial" panose="020B0604020202020204" pitchFamily="34" charset="0"/>
            </a:endParaRPr>
          </a:p>
          <a:p>
            <a:pPr>
              <a:lnSpc>
                <a:spcPct val="120000"/>
              </a:lnSpc>
            </a:pPr>
            <a:r>
              <a:rPr lang="fr-CA" sz="2000" dirty="0">
                <a:latin typeface="Arial" panose="020B0604020202020204" pitchFamily="34" charset="0"/>
                <a:ea typeface="Calibri"/>
                <a:cs typeface="Arial" panose="020B0604020202020204" pitchFamily="34" charset="0"/>
              </a:rPr>
              <a:t>La première réunion des Chefs a eu lieu entre la </a:t>
            </a:r>
            <a:r>
              <a:rPr lang="fr-CA" sz="2000" dirty="0" err="1">
                <a:latin typeface="Arial" panose="020B0604020202020204" pitchFamily="34" charset="0"/>
                <a:ea typeface="Calibri"/>
                <a:cs typeface="Arial" panose="020B0604020202020204" pitchFamily="34" charset="0"/>
              </a:rPr>
              <a:t>Chefffe</a:t>
            </a:r>
            <a:r>
              <a:rPr lang="fr-CA" sz="2000" dirty="0">
                <a:latin typeface="Arial" panose="020B0604020202020204" pitchFamily="34" charset="0"/>
                <a:ea typeface="Calibri"/>
                <a:cs typeface="Arial" panose="020B0604020202020204" pitchFamily="34" charset="0"/>
              </a:rPr>
              <a:t> régionale </a:t>
            </a:r>
            <a:r>
              <a:rPr lang="fr-CA" sz="2000" dirty="0" err="1">
                <a:latin typeface="Arial" panose="020B0604020202020204" pitchFamily="34" charset="0"/>
                <a:ea typeface="Calibri"/>
                <a:cs typeface="Arial" panose="020B0604020202020204" pitchFamily="34" charset="0"/>
              </a:rPr>
              <a:t>Adamek</a:t>
            </a:r>
            <a:r>
              <a:rPr lang="fr-CA" sz="2000" dirty="0">
                <a:latin typeface="Arial" panose="020B0604020202020204" pitchFamily="34" charset="0"/>
                <a:ea typeface="Calibri"/>
                <a:cs typeface="Arial" panose="020B0604020202020204" pitchFamily="34" charset="0"/>
              </a:rPr>
              <a:t> et la ministre </a:t>
            </a:r>
            <a:r>
              <a:rPr lang="fr-CA" sz="2000" dirty="0" err="1">
                <a:latin typeface="Arial" panose="020B0604020202020204" pitchFamily="34" charset="0"/>
                <a:ea typeface="Calibri"/>
                <a:cs typeface="Arial" panose="020B0604020202020204" pitchFamily="34" charset="0"/>
              </a:rPr>
              <a:t>Guilbeault</a:t>
            </a:r>
            <a:r>
              <a:rPr lang="fr-CA" sz="2000" dirty="0">
                <a:latin typeface="Arial" panose="020B0604020202020204" pitchFamily="34" charset="0"/>
                <a:ea typeface="Calibri"/>
                <a:cs typeface="Arial" panose="020B0604020202020204" pitchFamily="34" charset="0"/>
              </a:rPr>
              <a:t> en 2023. La deuxième réunion des Chefs a eu lieu à Ottawa le 19 juin. Elle réunissait les dirigeants des Premières Nations et les ministres fédéraux pour discuter des priorités, des actions et des solutions pour répondre aux priorités en matière de changement climatique. Une troisième réunion des dirigeants aura lieu à l'automne 2024. </a:t>
            </a:r>
            <a:endParaRPr lang="en-US" sz="2000" dirty="0">
              <a:latin typeface="Arial" panose="020B0604020202020204" pitchFamily="34" charset="0"/>
              <a:ea typeface="Calibri"/>
              <a:cs typeface="Arial" panose="020B0604020202020204" pitchFamily="34" charset="0"/>
            </a:endParaRPr>
          </a:p>
          <a:p>
            <a:pPr>
              <a:lnSpc>
                <a:spcPct val="120000"/>
              </a:lnSpc>
            </a:pPr>
            <a:r>
              <a:rPr lang="fr-CA" sz="2000" dirty="0">
                <a:latin typeface="Arial" panose="020B0604020202020204" pitchFamily="34" charset="0"/>
                <a:ea typeface="Calibri"/>
                <a:cs typeface="Arial" panose="020B0604020202020204" pitchFamily="34" charset="0"/>
              </a:rPr>
              <a:t>En plus des réunions des dirigeants et afin de soutenir davantage le dialogue collaboratif sur le FNCL-A, deux réunions techniques distinctes ont été organisées au niveau national pour rassembler les responsables régionaux des Premières Nations, ainsi que des représentants de l'APN et du gouvernement du Canada. Une troisième réunion technique est prévue à la fin de l'été 2024. </a:t>
            </a:r>
          </a:p>
          <a:p>
            <a:pPr>
              <a:lnSpc>
                <a:spcPct val="120000"/>
              </a:lnSpc>
            </a:pPr>
            <a:endParaRPr lang="en-CA" sz="1600" dirty="0">
              <a:latin typeface="Arial" panose="020B0604020202020204" pitchFamily="34" charset="0"/>
              <a:ea typeface="Calibri"/>
              <a:cs typeface="Arial" panose="020B0604020202020204" pitchFamily="34" charset="0"/>
            </a:endParaRPr>
          </a:p>
          <a:p>
            <a:pPr>
              <a:lnSpc>
                <a:spcPct val="120000"/>
              </a:lnSpc>
            </a:pPr>
            <a:endParaRPr lang="en-CA" sz="1600" dirty="0">
              <a:latin typeface="Arial" panose="020B0604020202020204" pitchFamily="34" charset="0"/>
              <a:ea typeface="Calibri"/>
              <a:cs typeface="Arial" panose="020B0604020202020204" pitchFamily="34" charset="0"/>
            </a:endParaRPr>
          </a:p>
          <a:p>
            <a:pPr>
              <a:lnSpc>
                <a:spcPct val="120000"/>
              </a:lnSpc>
            </a:pPr>
            <a:endParaRPr lang="en-CA"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47897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D88D-F908-1ACD-1DD5-8BD42D5FC805}"/>
              </a:ext>
            </a:extLst>
          </p:cNvPr>
          <p:cNvSpPr>
            <a:spLocks noGrp="1"/>
          </p:cNvSpPr>
          <p:nvPr>
            <p:ph type="title"/>
            <p:custDataLst>
              <p:tags r:id="rId1"/>
            </p:custDataLst>
          </p:nvPr>
        </p:nvSpPr>
        <p:spPr>
          <a:xfrm>
            <a:off x="1676400" y="1650228"/>
            <a:ext cx="10087232" cy="1325563"/>
          </a:xfrm>
        </p:spPr>
        <p:txBody>
          <a:bodyPr>
            <a:normAutofit/>
          </a:bodyPr>
          <a:lstStyle/>
          <a:p>
            <a:pPr>
              <a:lnSpc>
                <a:spcPct val="100000"/>
              </a:lnSpc>
            </a:pPr>
            <a:r>
              <a:rPr lang="fr-CA" sz="2800" b="1" dirty="0">
                <a:solidFill>
                  <a:srgbClr val="016DAF"/>
                </a:solidFill>
                <a:latin typeface="Arial" panose="020B0604020202020204" pitchFamily="34" charset="0"/>
                <a:cs typeface="Arial" panose="020B0604020202020204" pitchFamily="34" charset="0"/>
              </a:rPr>
              <a:t>Leadership climatique : Programme de leadership climatique des Premières Nations – Résultats  </a:t>
            </a:r>
          </a:p>
        </p:txBody>
      </p:sp>
      <p:sp>
        <p:nvSpPr>
          <p:cNvPr id="3" name="Content Placeholder 2">
            <a:extLst>
              <a:ext uri="{FF2B5EF4-FFF2-40B4-BE49-F238E27FC236}">
                <a16:creationId xmlns:a16="http://schemas.microsoft.com/office/drawing/2014/main" id="{8FE97A9A-83E3-57E1-EE3F-58F190E78764}"/>
              </a:ext>
            </a:extLst>
          </p:cNvPr>
          <p:cNvSpPr>
            <a:spLocks noGrp="1"/>
          </p:cNvSpPr>
          <p:nvPr>
            <p:ph idx="1"/>
            <p:custDataLst>
              <p:tags r:id="rId2"/>
            </p:custDataLst>
          </p:nvPr>
        </p:nvSpPr>
        <p:spPr>
          <a:xfrm>
            <a:off x="1594021" y="2496065"/>
            <a:ext cx="9650921" cy="3995374"/>
          </a:xfrm>
        </p:spPr>
        <p:txBody>
          <a:bodyPr vert="horz" lIns="91440" tIns="45720" rIns="91440" bIns="45720" rtlCol="0" anchor="t">
            <a:normAutofit fontScale="85000" lnSpcReduction="20000"/>
          </a:bodyPr>
          <a:lstStyle/>
          <a:p>
            <a:pPr marL="0" indent="0">
              <a:lnSpc>
                <a:spcPct val="120000"/>
              </a:lnSpc>
              <a:buNone/>
            </a:pPr>
            <a:endParaRPr lang="en-US" sz="2000" dirty="0">
              <a:latin typeface="Arial" panose="020B0604020202020204" pitchFamily="34" charset="0"/>
              <a:ea typeface="Calibri"/>
              <a:cs typeface="Arial" panose="020B0604020202020204" pitchFamily="34" charset="0"/>
            </a:endParaRPr>
          </a:p>
          <a:p>
            <a:pPr>
              <a:lnSpc>
                <a:spcPct val="120000"/>
              </a:lnSpc>
            </a:pPr>
            <a:r>
              <a:rPr lang="fr-CA" sz="2000" dirty="0">
                <a:latin typeface="Arial" panose="020B0604020202020204" pitchFamily="34" charset="0"/>
                <a:ea typeface="Calibri"/>
                <a:cs typeface="Arial" panose="020B0604020202020204" pitchFamily="34" charset="0"/>
              </a:rPr>
              <a:t>Les résultats ont été divisés en deux parties : </a:t>
            </a:r>
          </a:p>
          <a:p>
            <a:pPr lvl="1">
              <a:lnSpc>
                <a:spcPct val="120000"/>
              </a:lnSpc>
              <a:buFont typeface="Courier New" panose="020B0604020202020204" pitchFamily="34" charset="0"/>
              <a:buChar char="o"/>
            </a:pPr>
            <a:r>
              <a:rPr lang="fr-CA" sz="2000" dirty="0">
                <a:latin typeface="Arial" panose="020B0604020202020204" pitchFamily="34" charset="0"/>
                <a:ea typeface="Calibri"/>
                <a:cs typeface="Arial" panose="020B0604020202020204" pitchFamily="34" charset="0"/>
              </a:rPr>
              <a:t>Un mémorandum au Cabinet qui sera présenté à l'automne 2024;</a:t>
            </a:r>
          </a:p>
          <a:p>
            <a:pPr lvl="1">
              <a:lnSpc>
                <a:spcPct val="120000"/>
              </a:lnSpc>
              <a:buFont typeface="Courier New" panose="020B0604020202020204" pitchFamily="34" charset="0"/>
              <a:buChar char="o"/>
            </a:pPr>
            <a:r>
              <a:rPr lang="fr-CA" sz="2000" dirty="0">
                <a:latin typeface="Arial" panose="020B0604020202020204" pitchFamily="34" charset="0"/>
                <a:ea typeface="Calibri"/>
                <a:cs typeface="Arial" panose="020B0604020202020204" pitchFamily="34" charset="0"/>
              </a:rPr>
              <a:t>Un document autonome sur le Programme de leadership climatique des Premières Nations (FNCL-A) est en cours d'élaboration. Préparé par les Premières Nations, ce document sera annexé au MC. </a:t>
            </a:r>
            <a:endParaRPr lang="en-US" sz="2000" dirty="0">
              <a:latin typeface="Arial" panose="020B0604020202020204" pitchFamily="34" charset="0"/>
              <a:ea typeface="Calibri"/>
              <a:cs typeface="Arial" panose="020B0604020202020204" pitchFamily="34" charset="0"/>
            </a:endParaRPr>
          </a:p>
          <a:p>
            <a:pPr>
              <a:lnSpc>
                <a:spcPct val="120000"/>
              </a:lnSpc>
            </a:pPr>
            <a:r>
              <a:rPr lang="fr-CA" sz="2000" dirty="0">
                <a:latin typeface="Arial" panose="020B0604020202020204" pitchFamily="34" charset="0"/>
                <a:ea typeface="Calibri"/>
                <a:cs typeface="Arial" panose="020B0604020202020204" pitchFamily="34" charset="0"/>
              </a:rPr>
              <a:t>Le FNCL-A annexé au MC comprendra des recommandations provisoires. Le document final sera terminé au printemps 2025 et contiendra les recommandations nationales et régionales des Premières Nations afin de renforcer et de faire progresser le leadership climatique autodéterminé des Premières Nations.</a:t>
            </a:r>
            <a:endParaRPr lang="en-US" sz="2000" dirty="0">
              <a:latin typeface="Arial" panose="020B0604020202020204" pitchFamily="34" charset="0"/>
              <a:ea typeface="Calibri"/>
              <a:cs typeface="Arial" panose="020B0604020202020204" pitchFamily="34" charset="0"/>
            </a:endParaRPr>
          </a:p>
          <a:p>
            <a:pPr>
              <a:lnSpc>
                <a:spcPct val="120000"/>
              </a:lnSpc>
            </a:pPr>
            <a:r>
              <a:rPr lang="fr-CA" sz="2000" dirty="0">
                <a:latin typeface="Arial" panose="020B0604020202020204" pitchFamily="34" charset="0"/>
                <a:ea typeface="Calibri"/>
                <a:cs typeface="Arial" panose="020B0604020202020204" pitchFamily="34" charset="0"/>
              </a:rPr>
              <a:t>Un plaidoyer politique est nécessaire pour que le Canada rende compte des recommandations formulées par les régions des Premières Nations. </a:t>
            </a:r>
          </a:p>
          <a:p>
            <a:pPr>
              <a:lnSpc>
                <a:spcPct val="120000"/>
              </a:lnSpc>
            </a:pPr>
            <a:endParaRPr lang="en-US" sz="2000" dirty="0">
              <a:latin typeface="Arial" panose="020B0604020202020204" pitchFamily="34" charset="0"/>
              <a:ea typeface="Calibri"/>
              <a:cs typeface="Arial" panose="020B0604020202020204" pitchFamily="34" charset="0"/>
            </a:endParaRPr>
          </a:p>
          <a:p>
            <a:pPr>
              <a:lnSpc>
                <a:spcPct val="120000"/>
              </a:lnSpc>
            </a:pPr>
            <a:endParaRPr lang="en-US" sz="1900" dirty="0">
              <a:latin typeface="Arial" panose="020B0604020202020204" pitchFamily="34" charset="0"/>
              <a:ea typeface="Calibri"/>
              <a:cs typeface="Arial" panose="020B0604020202020204" pitchFamily="34" charset="0"/>
            </a:endParaRPr>
          </a:p>
          <a:p>
            <a:pPr>
              <a:lnSpc>
                <a:spcPct val="120000"/>
              </a:lnSpc>
            </a:pPr>
            <a:endParaRPr lang="en-CA" sz="1600" dirty="0">
              <a:latin typeface="Arial" panose="020B0604020202020204" pitchFamily="34" charset="0"/>
              <a:ea typeface="Calibri"/>
              <a:cs typeface="Arial" panose="020B0604020202020204" pitchFamily="34" charset="0"/>
            </a:endParaRPr>
          </a:p>
          <a:p>
            <a:pPr>
              <a:lnSpc>
                <a:spcPct val="120000"/>
              </a:lnSpc>
            </a:pPr>
            <a:endParaRPr lang="en-CA" sz="1600" dirty="0">
              <a:latin typeface="Arial" panose="020B0604020202020204" pitchFamily="34" charset="0"/>
              <a:ea typeface="Calibri"/>
              <a:cs typeface="Arial" panose="020B0604020202020204" pitchFamily="34" charset="0"/>
            </a:endParaRPr>
          </a:p>
          <a:p>
            <a:pPr>
              <a:lnSpc>
                <a:spcPct val="120000"/>
              </a:lnSpc>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054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D9D7-A8C7-9B5C-5158-A698FF5C9F0C}"/>
              </a:ext>
            </a:extLst>
          </p:cNvPr>
          <p:cNvSpPr>
            <a:spLocks noGrp="1"/>
          </p:cNvSpPr>
          <p:nvPr>
            <p:ph type="title"/>
            <p:custDataLst>
              <p:tags r:id="rId1"/>
            </p:custDataLst>
          </p:nvPr>
        </p:nvSpPr>
        <p:spPr>
          <a:xfrm>
            <a:off x="1715530" y="1860293"/>
            <a:ext cx="9986319" cy="1325563"/>
          </a:xfrm>
        </p:spPr>
        <p:txBody>
          <a:bodyPr>
            <a:noAutofit/>
          </a:bodyPr>
          <a:lstStyle/>
          <a:p>
            <a:r>
              <a:rPr lang="fr-CA" sz="2800" b="1" dirty="0">
                <a:solidFill>
                  <a:srgbClr val="016DAF"/>
                </a:solidFill>
                <a:latin typeface="Arial" panose="020B0604020202020204" pitchFamily="34" charset="0"/>
                <a:cs typeface="Arial" panose="020B0604020202020204" pitchFamily="34" charset="0"/>
              </a:rPr>
              <a:t>Résolution XX/2024, </a:t>
            </a:r>
            <a:r>
              <a:rPr lang="fr-CA" sz="2800" b="1" i="1" dirty="0">
                <a:solidFill>
                  <a:srgbClr val="016DAF"/>
                </a:solidFill>
                <a:latin typeface="Arial" panose="020B0604020202020204" pitchFamily="34" charset="0"/>
                <a:cs typeface="Arial" panose="020B0604020202020204" pitchFamily="34" charset="0"/>
              </a:rPr>
              <a:t>Plaidoyer en faveur d'un Programme de leadership climatique des Premières Nations ambitieux, entièrement financé et mis en œuvre</a:t>
            </a:r>
            <a:r>
              <a:rPr lang="fr-CA" sz="2800" b="1" dirty="0">
                <a:solidFill>
                  <a:srgbClr val="016DAF"/>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9FAD117B-D4F8-54E8-DEFD-5E3628364C00}"/>
              </a:ext>
            </a:extLst>
          </p:cNvPr>
          <p:cNvSpPr>
            <a:spLocks noGrp="1"/>
          </p:cNvSpPr>
          <p:nvPr>
            <p:ph idx="1"/>
            <p:custDataLst>
              <p:tags r:id="rId2"/>
            </p:custDataLst>
          </p:nvPr>
        </p:nvSpPr>
        <p:spPr>
          <a:xfrm>
            <a:off x="1715530" y="3185856"/>
            <a:ext cx="10159313" cy="3227301"/>
          </a:xfrm>
        </p:spPr>
        <p:txBody>
          <a:bodyPr vert="horz" lIns="91440" tIns="45720" rIns="91440" bIns="45720" rtlCol="0" anchor="t">
            <a:normAutofit fontScale="92500" lnSpcReduction="20000"/>
          </a:bodyPr>
          <a:lstStyle/>
          <a:p>
            <a:pPr marL="0" indent="0">
              <a:lnSpc>
                <a:spcPct val="110000"/>
              </a:lnSpc>
              <a:buNone/>
            </a:pPr>
            <a:r>
              <a:rPr lang="fr-CA" sz="1600" b="1" dirty="0">
                <a:latin typeface="Arial" panose="020B0604020202020204" pitchFamily="34" charset="0"/>
                <a:ea typeface="Calibri"/>
                <a:cs typeface="Arial" panose="020B0604020202020204" pitchFamily="34" charset="0"/>
              </a:rPr>
              <a:t>POUR CES MOTIFS, les Premières Nations-en-Assemblée :</a:t>
            </a:r>
            <a:r>
              <a:rPr lang="fr-CA" sz="1600" dirty="0">
                <a:latin typeface="Arial" panose="020B0604020202020204" pitchFamily="34" charset="0"/>
                <a:ea typeface="Calibri"/>
                <a:cs typeface="Arial" panose="020B0604020202020204" pitchFamily="34" charset="0"/>
              </a:rPr>
              <a:t> </a:t>
            </a:r>
          </a:p>
          <a:p>
            <a:pPr marL="457200" indent="-457200">
              <a:lnSpc>
                <a:spcPct val="110000"/>
              </a:lnSpc>
              <a:buAutoNum type="arabicPeriod"/>
            </a:pPr>
            <a:r>
              <a:rPr lang="fr-CA" sz="1600" dirty="0">
                <a:latin typeface="Arial" panose="020B0604020202020204" pitchFamily="34" charset="0"/>
                <a:ea typeface="+mn-lt"/>
                <a:cs typeface="Arial" panose="020B0604020202020204" pitchFamily="34" charset="0"/>
              </a:rPr>
              <a:t>Demandent au gouvernement du Canada de garantir la participation totale, directe, transparente et sans entrave des Premières Nations à la finalisation du processus de leadership climatique des Premières Nations, y compris dans le mémoire au Cabinet.</a:t>
            </a:r>
            <a:endParaRPr lang="en-US" sz="1600" dirty="0">
              <a:latin typeface="Arial" panose="020B0604020202020204" pitchFamily="34" charset="0"/>
              <a:cs typeface="Arial" panose="020B0604020202020204" pitchFamily="34" charset="0"/>
            </a:endParaRPr>
          </a:p>
          <a:p>
            <a:pPr>
              <a:lnSpc>
                <a:spcPct val="110000"/>
              </a:lnSpc>
              <a:buAutoNum type="arabicPeriod"/>
            </a:pPr>
            <a:r>
              <a:rPr lang="fr-CA" sz="1600" dirty="0">
                <a:latin typeface="Arial" panose="020B0604020202020204" pitchFamily="34" charset="0"/>
                <a:ea typeface="+mn-lt"/>
                <a:cs typeface="Arial" panose="020B0604020202020204" pitchFamily="34" charset="0"/>
              </a:rPr>
              <a:t> Demandent à tous les ministères concernés du gouvernement du Canada de s'engager à mettre en œuvre et à financer intégralement les recommandations identifiées dans le programme de leadership climatique des Premières Nations, y compris les recommandations régionales spécifiques, en garantissant un financement stable, adéquat et à long terme pour les détenteurs de droits, de titres et de traités des Premières Nations afin qu'ils puissent mettre en œuvre leurs propres priorités et stratégies en matière de climat. </a:t>
            </a:r>
            <a:endParaRPr lang="en-US" sz="1600" dirty="0">
              <a:latin typeface="Arial" panose="020B0604020202020204" pitchFamily="34" charset="0"/>
              <a:cs typeface="Arial" panose="020B0604020202020204" pitchFamily="34" charset="0"/>
            </a:endParaRPr>
          </a:p>
          <a:p>
            <a:pPr>
              <a:lnSpc>
                <a:spcPct val="110000"/>
              </a:lnSpc>
              <a:buAutoNum type="arabicPeriod"/>
            </a:pPr>
            <a:r>
              <a:rPr lang="fr-CA" sz="1600" dirty="0">
                <a:latin typeface="Arial" panose="020B0604020202020204" pitchFamily="34" charset="0"/>
                <a:ea typeface="+mn-lt"/>
                <a:cs typeface="Arial" panose="020B0604020202020204" pitchFamily="34" charset="0"/>
              </a:rPr>
              <a:t>Enjoignent à l’Assemblée des Premières Nations (APN), le cas échéant, de soutenir les Chefs régionaux des Premières Nations et les dirigeants des Premières Nations dans la conception, l'élaboration et l'articulation du Programme de leadership climatique des Premières Nations, en s'appuyant sur les priorités régionales et les éléments prioritaires décrits dans la Stratégie nationale de l'APN sur le climat.</a:t>
            </a:r>
          </a:p>
          <a:p>
            <a:pPr>
              <a:lnSpc>
                <a:spcPct val="110000"/>
              </a:lnSpc>
              <a:buAutoNum type="arabicPeriod"/>
            </a:pPr>
            <a:endParaRPr lang="en-US" sz="1500" dirty="0">
              <a:latin typeface="Arial" panose="020B0604020202020204" pitchFamily="34" charset="0"/>
              <a:ea typeface="Calibri"/>
              <a:cs typeface="Arial" panose="020B0604020202020204" pitchFamily="34" charset="0"/>
            </a:endParaRPr>
          </a:p>
          <a:p>
            <a:pPr marL="0" indent="0">
              <a:lnSpc>
                <a:spcPct val="110000"/>
              </a:lnSpc>
              <a:buNone/>
            </a:pPr>
            <a:endParaRPr lang="en-US" sz="1600" dirty="0">
              <a:latin typeface="Arial" panose="020B0604020202020204" pitchFamily="34" charset="0"/>
              <a:ea typeface="Calibri"/>
              <a:cs typeface="Arial" panose="020B0604020202020204" pitchFamily="34" charset="0"/>
            </a:endParaRPr>
          </a:p>
          <a:p>
            <a:pPr>
              <a:lnSpc>
                <a:spcPct val="110000"/>
              </a:lnSpc>
              <a:buAutoNum type="arabicPeriod"/>
            </a:pPr>
            <a:endParaRPr lang="en-CA" sz="1600" dirty="0">
              <a:latin typeface="Arial" panose="020B0604020202020204" pitchFamily="34" charset="0"/>
              <a:ea typeface="Calibri"/>
              <a:cs typeface="Arial" panose="020B0604020202020204" pitchFamily="34" charset="0"/>
            </a:endParaRPr>
          </a:p>
          <a:p>
            <a:pPr>
              <a:lnSpc>
                <a:spcPct val="110000"/>
              </a:lnSpc>
              <a:buAutoNum type="arabicPeriod"/>
            </a:pPr>
            <a:endParaRPr lang="en-US" sz="1600" dirty="0">
              <a:latin typeface="Arial" panose="020B0604020202020204" pitchFamily="34" charset="0"/>
              <a:ea typeface="Calibri"/>
              <a:cs typeface="Arial" panose="020B0604020202020204" pitchFamily="34" charset="0"/>
            </a:endParaRPr>
          </a:p>
          <a:p>
            <a:pPr>
              <a:lnSpc>
                <a:spcPct val="110000"/>
              </a:lnSpc>
              <a:buAutoNum type="arabicPeriod"/>
            </a:pPr>
            <a:endParaRPr lang="en-CA" sz="1600" dirty="0">
              <a:latin typeface="Arial" panose="020B0604020202020204" pitchFamily="34" charset="0"/>
              <a:ea typeface="Calibri"/>
              <a:cs typeface="Arial" panose="020B0604020202020204" pitchFamily="34" charset="0"/>
            </a:endParaRPr>
          </a:p>
          <a:p>
            <a:pPr>
              <a:lnSpc>
                <a:spcPct val="110000"/>
              </a:lnSpc>
              <a:buAutoNum type="arabicPeriod"/>
            </a:pPr>
            <a:endParaRPr lang="en-CA" sz="1600" dirty="0">
              <a:latin typeface="Arial" panose="020B0604020202020204" pitchFamily="34" charset="0"/>
              <a:ea typeface="Calibri"/>
              <a:cs typeface="Arial" panose="020B0604020202020204" pitchFamily="34" charset="0"/>
            </a:endParaRPr>
          </a:p>
          <a:p>
            <a:pPr>
              <a:lnSpc>
                <a:spcPct val="110000"/>
              </a:lnSpc>
              <a:buAutoNum type="arabicPeriod"/>
            </a:pPr>
            <a:endParaRPr lang="en-CA" sz="16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386594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D9D7-A8C7-9B5C-5158-A698FF5C9F0C}"/>
              </a:ext>
            </a:extLst>
          </p:cNvPr>
          <p:cNvSpPr>
            <a:spLocks noGrp="1"/>
          </p:cNvSpPr>
          <p:nvPr>
            <p:ph type="title"/>
            <p:custDataLst>
              <p:tags r:id="rId1"/>
            </p:custDataLst>
          </p:nvPr>
        </p:nvSpPr>
        <p:spPr>
          <a:xfrm>
            <a:off x="1727886" y="1811294"/>
            <a:ext cx="10268466" cy="1325563"/>
          </a:xfrm>
        </p:spPr>
        <p:txBody>
          <a:bodyPr>
            <a:noAutofit/>
          </a:bodyPr>
          <a:lstStyle/>
          <a:p>
            <a:pPr>
              <a:lnSpc>
                <a:spcPct val="100000"/>
              </a:lnSpc>
            </a:pPr>
            <a:r>
              <a:rPr lang="fr-CA" sz="2800" b="1" dirty="0">
                <a:solidFill>
                  <a:srgbClr val="016DAF"/>
                </a:solidFill>
                <a:latin typeface="Arial" panose="020B0604020202020204" pitchFamily="34" charset="0"/>
                <a:cs typeface="Arial" panose="020B0604020202020204" pitchFamily="34" charset="0"/>
              </a:rPr>
              <a:t>Résolution XX/2024, </a:t>
            </a:r>
            <a:r>
              <a:rPr lang="fr-CA" sz="2800" b="1" i="1" dirty="0">
                <a:solidFill>
                  <a:srgbClr val="016DAF"/>
                </a:solidFill>
                <a:latin typeface="Arial" panose="020B0604020202020204" pitchFamily="34" charset="0"/>
                <a:cs typeface="Arial" panose="020B0604020202020204" pitchFamily="34" charset="0"/>
              </a:rPr>
              <a:t>Plaidoyer en faveur d'un Programme de leadership climatique des Premières Nations ambitieux, entièrement financé et mis en œuvre</a:t>
            </a:r>
            <a:endParaRPr lang="fr-CA" sz="2800" b="1"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FAD117B-D4F8-54E8-DEFD-5E3628364C00}"/>
              </a:ext>
            </a:extLst>
          </p:cNvPr>
          <p:cNvSpPr>
            <a:spLocks noGrp="1"/>
          </p:cNvSpPr>
          <p:nvPr>
            <p:ph idx="1"/>
            <p:custDataLst>
              <p:tags r:id="rId2"/>
            </p:custDataLst>
          </p:nvPr>
        </p:nvSpPr>
        <p:spPr>
          <a:xfrm>
            <a:off x="1727886" y="3451954"/>
            <a:ext cx="10060460" cy="4351338"/>
          </a:xfrm>
        </p:spPr>
        <p:txBody>
          <a:bodyPr vert="horz" lIns="91440" tIns="45720" rIns="91440" bIns="45720" rtlCol="0" anchor="t">
            <a:normAutofit/>
          </a:bodyPr>
          <a:lstStyle/>
          <a:p>
            <a:pPr marL="0" indent="0">
              <a:lnSpc>
                <a:spcPct val="100000"/>
              </a:lnSpc>
              <a:buNone/>
            </a:pPr>
            <a:r>
              <a:rPr lang="fr-CA" sz="1800" b="1" dirty="0">
                <a:latin typeface="Arial" panose="020B0604020202020204" pitchFamily="34" charset="0"/>
                <a:ea typeface="Calibri"/>
                <a:cs typeface="Arial" panose="020B0604020202020204" pitchFamily="34" charset="0"/>
              </a:rPr>
              <a:t>POUR CES MOTIFS, les Premières Nations-en-Assemblée : </a:t>
            </a:r>
          </a:p>
          <a:p>
            <a:pPr marL="0" indent="0">
              <a:lnSpc>
                <a:spcPct val="100000"/>
              </a:lnSpc>
              <a:buNone/>
            </a:pPr>
            <a:r>
              <a:rPr lang="fr-CA" sz="1800" dirty="0">
                <a:latin typeface="Arial" panose="020B0604020202020204" pitchFamily="34" charset="0"/>
                <a:ea typeface="+mn-lt"/>
                <a:cs typeface="Arial" panose="020B0604020202020204" pitchFamily="34" charset="0"/>
              </a:rPr>
              <a:t>4. Enjoignent à l’APN de collaborer avec les détenteurs de droits et de titres des Premières Nations afin de décloisonner les silos et de veiller à ce que tous les ministères concernés du gouvernement du Canada adoptent une approche pangouvernementale pour mettre en œuvre les recommandations énoncées dans le Programme de leadership climatique des Premières Nations dans le cadre de la politique fédérale sur le climat.  </a:t>
            </a:r>
            <a:endParaRPr lang="en-US" sz="1800" dirty="0">
              <a:latin typeface="Arial" panose="020B0604020202020204" pitchFamily="34" charset="0"/>
              <a:cs typeface="Arial" panose="020B0604020202020204" pitchFamily="34" charset="0"/>
            </a:endParaRPr>
          </a:p>
          <a:p>
            <a:pPr marL="0" indent="0">
              <a:lnSpc>
                <a:spcPct val="100000"/>
              </a:lnSpc>
              <a:buNone/>
            </a:pPr>
            <a:r>
              <a:rPr lang="fr-CA" sz="1800" dirty="0">
                <a:latin typeface="Arial" panose="020B0604020202020204" pitchFamily="34" charset="0"/>
                <a:ea typeface="+mn-lt"/>
                <a:cs typeface="Arial" panose="020B0604020202020204" pitchFamily="34" charset="0"/>
              </a:rPr>
              <a:t>5. Enjoignent à l’APN de fournir un compte rendu aux Premières Nations-en-Assemblée sur les progrès réalisés dans la mise en œuvre du Programme de leadership climatique des Premières Nations. </a:t>
            </a:r>
            <a:endParaRPr lang="en-CA" sz="1800" dirty="0">
              <a:latin typeface="Arial" panose="020B0604020202020204" pitchFamily="34" charset="0"/>
              <a:ea typeface="Calibri"/>
              <a:cs typeface="Arial" panose="020B0604020202020204" pitchFamily="34" charset="0"/>
            </a:endParaRPr>
          </a:p>
          <a:p>
            <a:pPr>
              <a:lnSpc>
                <a:spcPct val="100000"/>
              </a:lnSpc>
            </a:pPr>
            <a:endParaRPr lang="en-CA" sz="1800" dirty="0">
              <a:latin typeface="Arial" panose="020B0604020202020204" pitchFamily="34" charset="0"/>
              <a:ea typeface="Calibri"/>
              <a:cs typeface="Arial" panose="020B0604020202020204" pitchFamily="34" charset="0"/>
            </a:endParaRPr>
          </a:p>
          <a:p>
            <a:pPr>
              <a:lnSpc>
                <a:spcPct val="100000"/>
              </a:lnSpc>
            </a:pPr>
            <a:endParaRPr lang="en-CA" sz="18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34238164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45F0C533665A4C8A3794E804D2C5D8" ma:contentTypeVersion="13" ma:contentTypeDescription="Create a new document." ma:contentTypeScope="" ma:versionID="0b5d1e74bf183e32c2d36eadc4b9e029">
  <xsd:schema xmlns:xsd="http://www.w3.org/2001/XMLSchema" xmlns:xs="http://www.w3.org/2001/XMLSchema" xmlns:p="http://schemas.microsoft.com/office/2006/metadata/properties" xmlns:ns2="6c4a791c-9c97-4fe9-90e6-89946c1321f6" xmlns:ns3="d50cd1c3-9a73-48fc-b9e0-e3fcf021ea5b" targetNamespace="http://schemas.microsoft.com/office/2006/metadata/properties" ma:root="true" ma:fieldsID="5d9b10f9b6d80f65fdaa82f4285a1f38" ns2:_="" ns3:_="">
    <xsd:import namespace="6c4a791c-9c97-4fe9-90e6-89946c1321f6"/>
    <xsd:import namespace="d50cd1c3-9a73-48fc-b9e0-e3fcf021ea5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a791c-9c97-4fe9-90e6-89946c1321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a47a1fa-2338-4024-beb4-812ea17b080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0cd1c3-9a73-48fc-b9e0-e3fcf021ea5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8238210-bafb-4f6d-883c-2b46632b6b03}" ma:internalName="TaxCatchAll" ma:showField="CatchAllData" ma:web="d50cd1c3-9a73-48fc-b9e0-e3fcf021ea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4a791c-9c97-4fe9-90e6-89946c1321f6">
      <Terms xmlns="http://schemas.microsoft.com/office/infopath/2007/PartnerControls"/>
    </lcf76f155ced4ddcb4097134ff3c332f>
    <TaxCatchAll xmlns="d50cd1c3-9a73-48fc-b9e0-e3fcf021ea5b" xsi:nil="true"/>
    <SharedWithUsers xmlns="d50cd1c3-9a73-48fc-b9e0-e3fcf021ea5b">
      <UserInfo>
        <DisplayName>Gerben Deinum</DisplayName>
        <AccountId>15</AccountId>
        <AccountType/>
      </UserInfo>
      <UserInfo>
        <DisplayName>Victor Odele</DisplayName>
        <AccountId>27</AccountId>
        <AccountType/>
      </UserInfo>
      <UserInfo>
        <DisplayName>Curtis Scurr</DisplayName>
        <AccountId>20</AccountId>
        <AccountType/>
      </UserInfo>
      <UserInfo>
        <DisplayName>Stephanie Boulais</DisplayName>
        <AccountId>9</AccountId>
        <AccountType/>
      </UserInfo>
      <UserInfo>
        <DisplayName>Marianne Laurin-Lalonde</DisplayName>
        <AccountId>212</AccountId>
        <AccountType/>
      </UserInfo>
      <UserInfo>
        <DisplayName>Andrea Lesperance</DisplayName>
        <AccountId>253</AccountId>
        <AccountType/>
      </UserInfo>
      <UserInfo>
        <DisplayName>Melissa White</DisplayName>
        <AccountId>25</AccountId>
        <AccountType/>
      </UserInfo>
      <UserInfo>
        <DisplayName>Graeme Reed</DisplayName>
        <AccountId>30</AccountId>
        <AccountType/>
      </UserInfo>
    </SharedWithUsers>
  </documentManagement>
</p:properties>
</file>

<file path=customXml/itemProps1.xml><?xml version="1.0" encoding="utf-8"?>
<ds:datastoreItem xmlns:ds="http://schemas.openxmlformats.org/officeDocument/2006/customXml" ds:itemID="{738E721C-8254-407B-93CA-957041ACD972}">
  <ds:schemaRefs>
    <ds:schemaRef ds:uri="6c4a791c-9c97-4fe9-90e6-89946c1321f6"/>
    <ds:schemaRef ds:uri="d50cd1c3-9a73-48fc-b9e0-e3fcf021ea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0C9E71-D390-4085-92DB-855A4FBE1A59}">
  <ds:schemaRefs>
    <ds:schemaRef ds:uri="http://schemas.microsoft.com/sharepoint/v3/contenttype/forms"/>
  </ds:schemaRefs>
</ds:datastoreItem>
</file>

<file path=customXml/itemProps3.xml><?xml version="1.0" encoding="utf-8"?>
<ds:datastoreItem xmlns:ds="http://schemas.openxmlformats.org/officeDocument/2006/customXml" ds:itemID="{9B86355F-FE18-4B41-B07F-7E915C585BD9}">
  <ds:schemaRefs>
    <ds:schemaRef ds:uri="6c4a791c-9c97-4fe9-90e6-89946c1321f6"/>
    <ds:schemaRef ds:uri="d50cd1c3-9a73-48fc-b9e0-e3fcf021ea5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262</TotalTime>
  <Words>4042</Words>
  <Application>Microsoft Macintosh PowerPoint</Application>
  <PresentationFormat>Widescreen</PresentationFormat>
  <Paragraphs>224</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Aptos</vt:lpstr>
      <vt:lpstr>Aptos Display</vt:lpstr>
      <vt:lpstr>Arial</vt:lpstr>
      <vt:lpstr>Arial Narrow</vt:lpstr>
      <vt:lpstr>Calibri</vt:lpstr>
      <vt:lpstr>Courier New</vt:lpstr>
      <vt:lpstr>Courier New,monospace</vt:lpstr>
      <vt:lpstr>Segoe UI</vt:lpstr>
      <vt:lpstr>Office Theme</vt:lpstr>
      <vt:lpstr>Promotion du leadership environnemental des Premières Nations</vt:lpstr>
      <vt:lpstr>Aperçu</vt:lpstr>
      <vt:lpstr>Leadership en matière de climat</vt:lpstr>
      <vt:lpstr>Leadership climatique : Stratégie nationale de l'APN sur le climat</vt:lpstr>
      <vt:lpstr>Leadership climatique : Programme de leadership climatique des Premières Nations – Où en sommes-nous? </vt:lpstr>
      <vt:lpstr>Leadership climatique : Programme de leadership climatique des Premières Nations – réunions nationales techniques et réunions des dirigeants  </vt:lpstr>
      <vt:lpstr>Leadership climatique : Programme de leadership climatique des Premières Nations – Résultats  </vt:lpstr>
      <vt:lpstr>Résolution XX/2024, Plaidoyer en faveur d'un Programme de leadership climatique des Premières Nations ambitieux, entièrement financé et mis en œuvre </vt:lpstr>
      <vt:lpstr>Résolution XX/2024, Plaidoyer en faveur d'un Programme de leadership climatique des Premières Nations ambitieux, entièrement financé et mis en œuvre</vt:lpstr>
      <vt:lpstr>Leadership en matière de conservation</vt:lpstr>
      <vt:lpstr>Leadership en matière de conservation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Salubrité de l'environnement</vt:lpstr>
      <vt:lpstr>Droit à un environnement sain (DES)</vt:lpstr>
      <vt:lpstr>Exigences du cadre sur le DES</vt:lpstr>
      <vt:lpstr>Calendriers</vt:lpstr>
      <vt:lpstr>Pourquoi le DES est-il important pour les Premières Nations?</vt:lpstr>
      <vt:lpstr>Situation actuelle </vt:lpstr>
      <vt:lpstr>Résolution XX/ 2024, Assurer la participation pleine et effective des Premières Nations à l'élaboration d'un cadre de mise en œuvre du droit à un environnement sain et d'une stratégie en matière de justice environnementale </vt:lpstr>
      <vt:lpstr>Évaluation d'impact</vt:lpstr>
      <vt:lpstr>Évaluation d'impact :</vt:lpstr>
      <vt:lpstr>Évaluation d'impact :</vt:lpstr>
      <vt:lpstr>Discussion</vt:lpstr>
      <vt:lpstr>Événement à venir :    20 septembre 2024  Rivière des Outaouais  Territoire algonquin anishinaabe non cédé</vt:lpstr>
      <vt:lpstr>Marche pour l'eau de l'APN :  20 septembre 2024 | Rivière des Outaouais</vt:lpstr>
      <vt:lpstr>INSCRIVEZ-VOUS DÈS MAINTENANT!  Du 7 au 10 octobre 2024  Calgary TELUS Convention Centre, Calgary (Alberta)  Troisième rassemblement national de l'APN sur le climat   Catalyser le leadership des Premières Nations en matière de climat et de conservation pour un changement transformateur  Pour plus d'informations, veuillez communiquer avec climategathering@afn.ca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First Nations’ Environmental Leadership</dc:title>
  <dc:creator>Curtis Scurr</dc:creator>
  <cp:lastModifiedBy>Hollie King</cp:lastModifiedBy>
  <cp:revision>165</cp:revision>
  <dcterms:created xsi:type="dcterms:W3CDTF">2024-05-27T16:43:29Z</dcterms:created>
  <dcterms:modified xsi:type="dcterms:W3CDTF">2024-07-05T22:07:04Z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0x0101008F45F0C533665A4C8A3794E804D2C5D8</vt:lpwstr>
  </property>
  <property fmtid="{D5CDD505-2E9C-101B-9397-08002B2CF9AE}" pid="3" name="MediaServiceImageTags">
    <vt:lpwstr/>
  </property>
</Properties>
</file>