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4630400" cy="8229600"/>
  <p:notesSz cx="8229600" cy="14630400"/>
  <p:embeddedFontLst>
    <p:embeddedFont>
      <p:font typeface="Alexandria" panose="020B0604020202020204" charset="-78"/>
      <p:regular r:id="rId15"/>
    </p:embeddedFont>
    <p:embeddedFont>
      <p:font typeface="DM Sans" pitchFamily="2" charset="0"/>
      <p:regular r:id="rId16"/>
      <p:bold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53357" autoAdjust="0"/>
  </p:normalViewPr>
  <p:slideViewPr>
    <p:cSldViewPr snapToGrid="0" snapToObjects="1">
      <p:cViewPr varScale="1">
        <p:scale>
          <a:sx n="55" d="100"/>
          <a:sy n="55" d="100"/>
        </p:scale>
        <p:origin x="763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4362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3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38738"/>
            <a:ext cx="720732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Update on Panel 13 Report Recommendations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4627840"/>
            <a:ext cx="72073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AFN SCA December 2024</a:t>
            </a: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6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Workplan &amp; Steering Committee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75611" y="2314932"/>
            <a:ext cx="53340" cy="5309949"/>
          </a:xfrm>
          <a:prstGeom prst="roundRect">
            <a:avLst>
              <a:gd name="adj" fmla="val 62007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5" name="Shape 2"/>
          <p:cNvSpPr/>
          <p:nvPr/>
        </p:nvSpPr>
        <p:spPr>
          <a:xfrm>
            <a:off x="1296948" y="2784277"/>
            <a:ext cx="771644" cy="53340"/>
          </a:xfrm>
          <a:prstGeom prst="roundRect">
            <a:avLst>
              <a:gd name="adj" fmla="val 62007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6" name="Shape 3"/>
          <p:cNvSpPr/>
          <p:nvPr/>
        </p:nvSpPr>
        <p:spPr>
          <a:xfrm>
            <a:off x="854273" y="2562939"/>
            <a:ext cx="496014" cy="496014"/>
          </a:xfrm>
          <a:prstGeom prst="roundRect">
            <a:avLst>
              <a:gd name="adj" fmla="val 66681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7" name="Text 4"/>
          <p:cNvSpPr/>
          <p:nvPr/>
        </p:nvSpPr>
        <p:spPr>
          <a:xfrm>
            <a:off x="1040249" y="2645569"/>
            <a:ext cx="124063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314932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Formation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314932" y="301204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dedicated steering committee was formed to oversee the implementation of the initiatives.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296948" y="4627721"/>
            <a:ext cx="771644" cy="53340"/>
          </a:xfrm>
          <a:prstGeom prst="roundRect">
            <a:avLst>
              <a:gd name="adj" fmla="val 62007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1" name="Shape 8"/>
          <p:cNvSpPr/>
          <p:nvPr/>
        </p:nvSpPr>
        <p:spPr>
          <a:xfrm>
            <a:off x="854273" y="4406384"/>
            <a:ext cx="496014" cy="496014"/>
          </a:xfrm>
          <a:prstGeom prst="roundRect">
            <a:avLst>
              <a:gd name="adj" fmla="val 66681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2" name="Text 9"/>
          <p:cNvSpPr/>
          <p:nvPr/>
        </p:nvSpPr>
        <p:spPr>
          <a:xfrm>
            <a:off x="1005483" y="4489013"/>
            <a:ext cx="193477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3149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Develop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314932" y="4855488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detailed workplan was developed with timelines, responsibilities, and metrics.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296948" y="6471166"/>
            <a:ext cx="771644" cy="53340"/>
          </a:xfrm>
          <a:prstGeom prst="roundRect">
            <a:avLst>
              <a:gd name="adj" fmla="val 62007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6" name="Shape 13"/>
          <p:cNvSpPr/>
          <p:nvPr/>
        </p:nvSpPr>
        <p:spPr>
          <a:xfrm>
            <a:off x="854273" y="6249829"/>
            <a:ext cx="496014" cy="496014"/>
          </a:xfrm>
          <a:prstGeom prst="roundRect">
            <a:avLst>
              <a:gd name="adj" fmla="val 66681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7" name="Text 14"/>
          <p:cNvSpPr/>
          <p:nvPr/>
        </p:nvSpPr>
        <p:spPr>
          <a:xfrm>
            <a:off x="1004887" y="6332458"/>
            <a:ext cx="194786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314932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Meetings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314932" y="669893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Several meetings have taken place in 2024, with one scheduled following the Special Chief’s Assembly.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8522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Funding Restraints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34170"/>
            <a:ext cx="72073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Some initiatives delayed due to funding constraints.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276368"/>
            <a:ext cx="72073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Significant costs for Indigenous-specific training programs.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718566"/>
            <a:ext cx="720732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Exploring alternative approaches to fulfill Panel 13 Report recommendations sustainably.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191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Conclusion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64318"/>
            <a:ext cx="4004429" cy="24748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226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Ongoing Efforts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13058"/>
            <a:ext cx="400442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AFN is actively addressing gender- and sexual orientation-based discrimination through training, wellness support, and policy revisions.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380" y="2164318"/>
            <a:ext cx="4004429" cy="24748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38380" y="49226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Commitment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138380" y="5413058"/>
            <a:ext cx="400442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AFN continues to focus on fostering a respectful, inclusive, and equitable workplace for all members.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971" y="2164318"/>
            <a:ext cx="4004429" cy="24748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482971" y="49226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Growth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482971" y="5413058"/>
            <a:ext cx="400442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AFN remains committed to implementing essential changes and ensuring that all members feel valued and supported in their roles.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0151"/>
            <a:ext cx="103632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Background: Resolution &amp; Objectives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35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Resolution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17050"/>
            <a:ext cx="60701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AFN Resolution 13/2020 passed in December 2020.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459248"/>
            <a:ext cx="60701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Title: </a:t>
            </a: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"Becoming A Role Model in Ending Sexual Orientation and Gender-Based Discrimination Within the Assembly of First Nations."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424976" y="3435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Objectives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424976" y="4017050"/>
            <a:ext cx="60701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Independent review to address gender &amp; sexual orientation-based discrimination.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424976" y="4822150"/>
            <a:ext cx="60701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Goal: </a:t>
            </a: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Eradicate violence, sexualized violence, and bullying within the AFN.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424976" y="5627251"/>
            <a:ext cx="60701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Panel 13 final report presented at July 2023 AGA.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1911"/>
            <a:ext cx="86067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Panel 13: Zero-Tolerance Policy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64318"/>
            <a:ext cx="4004429" cy="24748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226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Event Registration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13058"/>
            <a:ext cx="400442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One recommendation of the Panel 13 Report is to adopt a Zero-Tolerance policy at AFN events, requiring attendees to sign an acknowledgment at registration.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380" y="2164318"/>
            <a:ext cx="4004429" cy="24748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38380" y="49226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Code of Conduct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138380" y="5413058"/>
            <a:ext cx="400442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Code of Conduct for Event Participants has been implemented and included in the registration package for all AFN events.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971" y="2164318"/>
            <a:ext cx="4004429" cy="24748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482971" y="4922639"/>
            <a:ext cx="29964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First Implementation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482971" y="5413058"/>
            <a:ext cx="400442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new policy was first introduced at the December 2023 Special Chiefs Assembly, ensuring clear guidelines for all participants.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92937"/>
            <a:ext cx="720732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Training Efforts: HR Programs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605808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5" name="Text 2"/>
          <p:cNvSpPr/>
          <p:nvPr/>
        </p:nvSpPr>
        <p:spPr>
          <a:xfrm>
            <a:off x="6471523" y="3690818"/>
            <a:ext cx="12763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605808"/>
            <a:ext cx="27532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Management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096226"/>
            <a:ext cx="2753201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AFN Managers completed a comprehensive training program covering key topics like gender discrimination, harassment prevention, and leadership integrity.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9997321" y="3605808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9" name="Text 6"/>
          <p:cNvSpPr/>
          <p:nvPr/>
        </p:nvSpPr>
        <p:spPr>
          <a:xfrm>
            <a:off x="10152936" y="3690818"/>
            <a:ext cx="19907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734437" y="3605808"/>
            <a:ext cx="27532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HR Staff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734437" y="4096226"/>
            <a:ext cx="275320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AFN HR staff attended a training session called, "Human Resources in an Era of Reconciliation &amp; Decolonization."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1258" y="941546"/>
            <a:ext cx="7198162" cy="682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3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Mental Wellness Initiatives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1258" y="1952268"/>
            <a:ext cx="3508891" cy="3083004"/>
          </a:xfrm>
          <a:prstGeom prst="roundRect">
            <a:avLst>
              <a:gd name="adj" fmla="val 10632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5" name="Text 2"/>
          <p:cNvSpPr/>
          <p:nvPr/>
        </p:nvSpPr>
        <p:spPr>
          <a:xfrm>
            <a:off x="6507837" y="2208848"/>
            <a:ext cx="273153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Access to Services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507837" y="2681288"/>
            <a:ext cx="2995732" cy="2097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More staff are participating in both one-time consultations and formal counseling sessions offered by the Mental Health Support Counsellor (MHSC).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9978628" y="1952268"/>
            <a:ext cx="3508891" cy="3083004"/>
          </a:xfrm>
          <a:prstGeom prst="roundRect">
            <a:avLst>
              <a:gd name="adj" fmla="val 10632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8" name="Text 5"/>
          <p:cNvSpPr/>
          <p:nvPr/>
        </p:nvSpPr>
        <p:spPr>
          <a:xfrm>
            <a:off x="10235208" y="2208848"/>
            <a:ext cx="273153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Training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35208" y="2681288"/>
            <a:ext cx="2995732" cy="1747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MHSC completed training in Body-Oriented Trauma Counselling, focusing on trauma storage, stabilization, and healing strategies.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51258" y="5253752"/>
            <a:ext cx="7236262" cy="2034302"/>
          </a:xfrm>
          <a:prstGeom prst="roundRect">
            <a:avLst>
              <a:gd name="adj" fmla="val 16114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1" name="Text 8"/>
          <p:cNvSpPr/>
          <p:nvPr/>
        </p:nvSpPr>
        <p:spPr>
          <a:xfrm>
            <a:off x="6507837" y="5510332"/>
            <a:ext cx="273153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 Collection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507837" y="5982772"/>
            <a:ext cx="6723102" cy="1048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Data is being gathered confidentially to identify staff wellness patterns and proactively address key issues affecting the workforce.</a:t>
            </a:r>
            <a:endParaRPr lang="en-US" sz="17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7471" y="663416"/>
            <a:ext cx="7709059" cy="1281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Health Benefits: Proposed DEI Changes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71" y="2251948"/>
            <a:ext cx="1024890" cy="183713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49780" y="2456855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Education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49780" y="2900124"/>
            <a:ext cx="6376749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AFN HR team participated in the National Benefit Administrator Education Session, focusing on mental health and women’s health issues in the workplace.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71" y="4089083"/>
            <a:ext cx="1024890" cy="183713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49780" y="4293989"/>
            <a:ext cx="4200644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Proposed Benefit Enhancements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49780" y="4737259"/>
            <a:ext cx="6376749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Proposed changes include increasing mental health coverage, expanding women’s health services, and introducing Gender Affirmation Coverage.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71" y="5926217"/>
            <a:ext cx="1024890" cy="16399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49780" y="6131123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Plan Review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49780" y="6574393"/>
            <a:ext cx="6376749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meeting is scheduled with AFN's insurance broker in December 2024 to discuss the proposed benefit plan enhancements.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4574" y="495181"/>
            <a:ext cx="7372945" cy="1121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Accessibility Initiatives: ACA Compliance</a:t>
            </a:r>
            <a:endParaRPr lang="en-US" sz="35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74" y="1886188"/>
            <a:ext cx="448628" cy="4486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14574" y="2514243"/>
            <a:ext cx="2243614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Compliance Review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114574" y="2902268"/>
            <a:ext cx="7372945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AFN is committed to preparing and publishing accessibility plans, progress reports, and feedback processes to ensure compliance with the Accessible Canada Act (ACA).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74" y="4015026"/>
            <a:ext cx="448628" cy="4486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14574" y="4643080"/>
            <a:ext cx="3837861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Barrier Identification and Removal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6114574" y="5031105"/>
            <a:ext cx="7372945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Efforts are underway to identify, remove, and prevent accessibility barriers in line with the seven priority areas of the ACA, including employment.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574" y="6143863"/>
            <a:ext cx="448628" cy="4486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14574" y="6771918"/>
            <a:ext cx="2243614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Documents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114574" y="7159942"/>
            <a:ext cx="7372945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AFN is revising HR documents to ensure they are accessible and easy to understand, minimizing the need for unique accessibility requests.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05007"/>
            <a:ext cx="65582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JHSC: Training Updates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053947"/>
            <a:ext cx="3490317" cy="3197662"/>
          </a:xfrm>
          <a:prstGeom prst="roundRect">
            <a:avLst>
              <a:gd name="adj" fmla="val 10640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5" name="Text 2"/>
          <p:cNvSpPr/>
          <p:nvPr/>
        </p:nvSpPr>
        <p:spPr>
          <a:xfrm>
            <a:off x="6545104" y="23188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Basic Training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45104" y="2809280"/>
            <a:ext cx="296048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JHSC meets regularly to discuss workplace health and safety matters, with all members completing basic training.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997321" y="2053947"/>
            <a:ext cx="3490317" cy="3197662"/>
          </a:xfrm>
          <a:prstGeom prst="roundRect">
            <a:avLst>
              <a:gd name="adj" fmla="val 10640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8" name="Text 5"/>
          <p:cNvSpPr/>
          <p:nvPr/>
        </p:nvSpPr>
        <p:spPr>
          <a:xfrm>
            <a:off x="10262235" y="2318861"/>
            <a:ext cx="28360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Specialized Training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62235" y="2809280"/>
            <a:ext cx="296048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Some members have received additional training in violence and harassment prevention, with others scheduled to complete it soon.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478422"/>
            <a:ext cx="7207329" cy="2103905"/>
          </a:xfrm>
          <a:prstGeom prst="roundRect">
            <a:avLst>
              <a:gd name="adj" fmla="val 19486"/>
            </a:avLst>
          </a:prstGeom>
          <a:solidFill>
            <a:srgbClr val="FFFFFF"/>
          </a:solidFill>
          <a:ln w="3810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1" name="Text 8"/>
          <p:cNvSpPr/>
          <p:nvPr/>
        </p:nvSpPr>
        <p:spPr>
          <a:xfrm>
            <a:off x="6545104" y="5743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 Collection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45104" y="6233755"/>
            <a:ext cx="66775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Data is being gathered confidentially to identify staff wellness patterns and proactively address key issues affecting the workforce.</a:t>
            </a:r>
            <a:endParaRPr lang="en-US" sz="18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5942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Policy Revisions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108365"/>
            <a:ext cx="720732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AFN has reviewed and revised its HR policy manual to align with recommendations from the Panel 13 Report. 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913465"/>
            <a:ext cx="720732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Updates include enhancing the Workplace Harassment and Violence Prevention Policy, improving the Return-to-Work Policy, and revising the IDEA Policy.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081468"/>
            <a:ext cx="720732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draft policies have been shared with the the First Nations Financial Management Board (FMB), and feedback is expected by early 2025.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738</Words>
  <Application>Microsoft Office PowerPoint</Application>
  <PresentationFormat>Custom</PresentationFormat>
  <Paragraphs>91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DM Sans</vt:lpstr>
      <vt:lpstr>Arial</vt:lpstr>
      <vt:lpstr>Alexandria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Joyce McDougall</cp:lastModifiedBy>
  <cp:revision>5</cp:revision>
  <dcterms:created xsi:type="dcterms:W3CDTF">2024-11-15T15:45:14Z</dcterms:created>
  <dcterms:modified xsi:type="dcterms:W3CDTF">2024-11-27T12:40:31Z</dcterms:modified>
</cp:coreProperties>
</file>