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33" autoAdjust="0"/>
    <p:restoredTop sz="94670"/>
  </p:normalViewPr>
  <p:slideViewPr>
    <p:cSldViewPr snapToGrid="0">
      <p:cViewPr varScale="1">
        <p:scale>
          <a:sx n="131" d="100"/>
          <a:sy n="131" d="100"/>
        </p:scale>
        <p:origin x="208" y="6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551E-873D-E396-37CC-B5A6119187DB}"/>
              </a:ext>
            </a:extLst>
          </p:cNvPr>
          <p:cNvSpPr>
            <a:spLocks noGrp="1"/>
          </p:cNvSpPr>
          <p:nvPr>
            <p:ph type="ctrTitle"/>
          </p:nvPr>
        </p:nvSpPr>
        <p:spPr>
          <a:xfrm>
            <a:off x="1524000" y="1854201"/>
            <a:ext cx="9144000" cy="1655762"/>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A3D1893-7169-0A3B-6DC1-76D3825B0BC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3A000DD-A51E-E99A-C35E-ADC3F75D75B9}"/>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5" name="Footer Placeholder 4">
            <a:extLst>
              <a:ext uri="{FF2B5EF4-FFF2-40B4-BE49-F238E27FC236}">
                <a16:creationId xmlns:a16="http://schemas.microsoft.com/office/drawing/2014/main" id="{4111EC83-EFDA-7DFE-E208-16C697B0C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09F95-C112-DE7F-CF9D-A2F2BBD72A09}"/>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173869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479C-7BA6-9849-16D8-CC69AC6BF2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D1246-609A-B84C-09E5-41979DF27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F8B80-631A-A2DE-61ED-DFD4ED7CBEE3}"/>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5" name="Footer Placeholder 4">
            <a:extLst>
              <a:ext uri="{FF2B5EF4-FFF2-40B4-BE49-F238E27FC236}">
                <a16:creationId xmlns:a16="http://schemas.microsoft.com/office/drawing/2014/main" id="{3CDA55E3-8481-A6F5-84E9-17BC19492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6987-5FF8-FBF2-04C5-36395DC68DFB}"/>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39028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D85DE9-F72A-3373-39FB-A53046064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16BD2-E6CB-DDA1-9EF2-033854F1C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A4E16-F826-2775-D773-69984FFEA821}"/>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5" name="Footer Placeholder 4">
            <a:extLst>
              <a:ext uri="{FF2B5EF4-FFF2-40B4-BE49-F238E27FC236}">
                <a16:creationId xmlns:a16="http://schemas.microsoft.com/office/drawing/2014/main" id="{8EC78CBE-1D84-475D-636E-F06D3573B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7FA5D-C30A-70D8-7590-66C122B187C3}"/>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208893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D257-936D-69B8-9DE6-34C7A4583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CD9F52-F8ED-E6DB-298E-CA1F4AF334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0A81B-BD8D-E91D-6CF3-5EC3E44DC951}"/>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5" name="Footer Placeholder 4">
            <a:extLst>
              <a:ext uri="{FF2B5EF4-FFF2-40B4-BE49-F238E27FC236}">
                <a16:creationId xmlns:a16="http://schemas.microsoft.com/office/drawing/2014/main" id="{CFDD4AED-645F-1274-894E-8D2FA1120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9252D-6948-B909-022C-0D73EF047046}"/>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287363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01FE-B29C-4EA3-24F9-B8E9235F73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891A59-2180-4D29-A0AF-049B6A7DB5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FA757-F0AD-E70C-F8B5-D0BA9020CE52}"/>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5" name="Footer Placeholder 4">
            <a:extLst>
              <a:ext uri="{FF2B5EF4-FFF2-40B4-BE49-F238E27FC236}">
                <a16:creationId xmlns:a16="http://schemas.microsoft.com/office/drawing/2014/main" id="{3476A2A8-0AB6-75A8-F5A3-0D5228077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00514-F89F-97BC-FF82-01A23E21A84F}"/>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41751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CE1F-2113-6F97-0A0A-AF1B1E576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168B42-914F-2563-165B-8DB4355DA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D308A7-3D3E-B4B6-CCF7-FF4710674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936DF-77CC-290A-B8B2-BCD053C9A5D5}"/>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6" name="Footer Placeholder 5">
            <a:extLst>
              <a:ext uri="{FF2B5EF4-FFF2-40B4-BE49-F238E27FC236}">
                <a16:creationId xmlns:a16="http://schemas.microsoft.com/office/drawing/2014/main" id="{DB82EE2B-8826-4112-2553-E15E4CA44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5DFB6-328A-963A-E2A5-13DD091FDAE4}"/>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400821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3BD5-5E17-A21C-6A45-7BEE9655C6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FE22E7-CA30-F3CC-CAAD-8064BA9AC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2D4D2B-D37D-A0A4-5C6C-1590057C3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ADF9FA-E858-10FE-F1A2-BDED471BF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94C5B1-F44E-24B1-1993-366A1C56B2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07856-220E-AC1E-32E0-90190B7EE881}"/>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8" name="Footer Placeholder 7">
            <a:extLst>
              <a:ext uri="{FF2B5EF4-FFF2-40B4-BE49-F238E27FC236}">
                <a16:creationId xmlns:a16="http://schemas.microsoft.com/office/drawing/2014/main" id="{07DB2124-8B3E-168F-41EC-D0147DBBB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FC4F5F-7771-79A0-D197-93C76F5067A3}"/>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26381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1586-FA09-D76B-C57F-84711F0081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00BCF7-FF2F-3E3E-D67A-7438A0D35BD1}"/>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4" name="Footer Placeholder 3">
            <a:extLst>
              <a:ext uri="{FF2B5EF4-FFF2-40B4-BE49-F238E27FC236}">
                <a16:creationId xmlns:a16="http://schemas.microsoft.com/office/drawing/2014/main" id="{4C112870-B667-837B-519D-D446239058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E3CC45-6E14-35DA-2F0F-7D26EF9843EF}"/>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17177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31B50-6911-32D9-858F-526E62169374}"/>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3" name="Footer Placeholder 2">
            <a:extLst>
              <a:ext uri="{FF2B5EF4-FFF2-40B4-BE49-F238E27FC236}">
                <a16:creationId xmlns:a16="http://schemas.microsoft.com/office/drawing/2014/main" id="{5079BAF2-85B5-117F-926E-12F8B0683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AB6B82-463F-AC9E-7C94-43919CA7C4A0}"/>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355249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D88C-18E6-12EB-7BCA-9170EE30F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096218-DACF-86FC-06F9-AF27E5FCA5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D341AF-687A-F418-4339-70A227F43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4DA7B-A06B-BAC6-5FB6-390735A94ECA}"/>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6" name="Footer Placeholder 5">
            <a:extLst>
              <a:ext uri="{FF2B5EF4-FFF2-40B4-BE49-F238E27FC236}">
                <a16:creationId xmlns:a16="http://schemas.microsoft.com/office/drawing/2014/main" id="{0ACE7B45-719B-83AC-8C0C-5E61FD55D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EA373-299E-62EF-B5CC-F21DF896C5F1}"/>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274187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A52F-E504-025B-75FF-F30CE87E0C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E9F401-7E9B-716A-43ED-975D816AC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49573-43E2-A25A-83C4-7FC1AC04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0CE26-925D-DBE1-ECA6-61F941CCE3D5}"/>
              </a:ext>
            </a:extLst>
          </p:cNvPr>
          <p:cNvSpPr>
            <a:spLocks noGrp="1"/>
          </p:cNvSpPr>
          <p:nvPr>
            <p:ph type="dt" sz="half" idx="10"/>
          </p:nvPr>
        </p:nvSpPr>
        <p:spPr/>
        <p:txBody>
          <a:bodyPr/>
          <a:lstStyle/>
          <a:p>
            <a:fld id="{048833A4-ACAA-4B6B-AE9B-21F2B289BB01}" type="datetimeFigureOut">
              <a:rPr lang="en-US" smtClean="0"/>
              <a:t>7/7/24</a:t>
            </a:fld>
            <a:endParaRPr lang="en-US"/>
          </a:p>
        </p:txBody>
      </p:sp>
      <p:sp>
        <p:nvSpPr>
          <p:cNvPr id="6" name="Footer Placeholder 5">
            <a:extLst>
              <a:ext uri="{FF2B5EF4-FFF2-40B4-BE49-F238E27FC236}">
                <a16:creationId xmlns:a16="http://schemas.microsoft.com/office/drawing/2014/main" id="{34448237-A914-4A26-7D6F-78A6BA02F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12690-DD7D-B81C-EED9-8789BCDADB99}"/>
              </a:ext>
            </a:extLst>
          </p:cNvPr>
          <p:cNvSpPr>
            <a:spLocks noGrp="1"/>
          </p:cNvSpPr>
          <p:nvPr>
            <p:ph type="sldNum" sz="quarter" idx="12"/>
          </p:nvPr>
        </p:nvSpPr>
        <p:spPr/>
        <p:txBody>
          <a:bodyPr/>
          <a:lstStyle/>
          <a:p>
            <a:fld id="{26742C32-5154-4F03-9C52-9F15A9038C0C}" type="slidenum">
              <a:rPr lang="en-US" smtClean="0"/>
              <a:t>‹#›</a:t>
            </a:fld>
            <a:endParaRPr lang="en-US"/>
          </a:p>
        </p:txBody>
      </p:sp>
    </p:spTree>
    <p:extLst>
      <p:ext uri="{BB962C8B-B14F-4D97-AF65-F5344CB8AC3E}">
        <p14:creationId xmlns:p14="http://schemas.microsoft.com/office/powerpoint/2010/main" val="222267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3A859-CF94-4A5D-D41D-7A615BFE46EA}"/>
              </a:ext>
            </a:extLst>
          </p:cNvPr>
          <p:cNvSpPr>
            <a:spLocks noGrp="1"/>
          </p:cNvSpPr>
          <p:nvPr>
            <p:ph type="title"/>
          </p:nvPr>
        </p:nvSpPr>
        <p:spPr>
          <a:xfrm>
            <a:off x="838200" y="1836365"/>
            <a:ext cx="10515600" cy="1009650"/>
          </a:xfrm>
          <a:prstGeom prst="rect">
            <a:avLst/>
          </a:prstGeom>
        </p:spPr>
        <p:txBody>
          <a:bodyPr vert="horz" lIns="91440" tIns="45720" rIns="91440" bIns="45720" rtlCol="0" anchor="ctr">
            <a:normAutofit/>
          </a:bodyPr>
          <a:lstStyle/>
          <a:p>
            <a:r>
              <a:rPr lang="en-US" dirty="0" err="1"/>
              <a:t>Cliquez</a:t>
            </a:r>
            <a:r>
              <a:rPr lang="en-US" dirty="0"/>
              <a:t> pour modifier le style du </a:t>
            </a:r>
            <a:r>
              <a:rPr lang="en-US" dirty="0" err="1"/>
              <a:t>titre</a:t>
            </a:r>
            <a:r>
              <a:rPr lang="en-US" dirty="0"/>
              <a:t> principal</a:t>
            </a:r>
          </a:p>
        </p:txBody>
      </p:sp>
      <p:sp>
        <p:nvSpPr>
          <p:cNvPr id="3" name="Text Placeholder 2">
            <a:extLst>
              <a:ext uri="{FF2B5EF4-FFF2-40B4-BE49-F238E27FC236}">
                <a16:creationId xmlns:a16="http://schemas.microsoft.com/office/drawing/2014/main" id="{E19C90BF-EDDC-B19A-D843-03CE3E3DC183}"/>
              </a:ext>
            </a:extLst>
          </p:cNvPr>
          <p:cNvSpPr>
            <a:spLocks noGrp="1"/>
          </p:cNvSpPr>
          <p:nvPr>
            <p:ph type="body" idx="1"/>
          </p:nvPr>
        </p:nvSpPr>
        <p:spPr>
          <a:xfrm>
            <a:off x="838200" y="2976663"/>
            <a:ext cx="10515600" cy="3200299"/>
          </a:xfrm>
          <a:prstGeom prst="rect">
            <a:avLst/>
          </a:prstGeom>
        </p:spPr>
        <p:txBody>
          <a:bodyPr vert="horz" lIns="91440" tIns="45720" rIns="91440" bIns="45720" rtlCol="0">
            <a:normAutofit/>
          </a:bodyPr>
          <a:lstStyle/>
          <a:p>
            <a:pPr lvl="0"/>
            <a:r>
              <a:rPr lang="en-US" dirty="0" err="1"/>
              <a:t>Cliquez</a:t>
            </a:r>
            <a:r>
              <a:rPr lang="en-US" dirty="0"/>
              <a:t> pour modifier les styles de </a:t>
            </a:r>
            <a:r>
              <a:rPr lang="en-US" dirty="0" err="1"/>
              <a:t>texte</a:t>
            </a:r>
            <a:r>
              <a:rPr lang="en-US" dirty="0"/>
              <a:t> du Master</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4" name="Date Placeholder 3">
            <a:extLst>
              <a:ext uri="{FF2B5EF4-FFF2-40B4-BE49-F238E27FC236}">
                <a16:creationId xmlns:a16="http://schemas.microsoft.com/office/drawing/2014/main" id="{8E23FCEF-91A5-912D-0DF1-3A9F09C3D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8833A4-ACAA-4B6B-AE9B-21F2B289BB01}" type="datetimeFigureOut">
              <a:rPr lang="en-US" smtClean="0"/>
              <a:t>7/7/24</a:t>
            </a:fld>
            <a:endParaRPr lang="en-US"/>
          </a:p>
        </p:txBody>
      </p:sp>
      <p:sp>
        <p:nvSpPr>
          <p:cNvPr id="5" name="Footer Placeholder 4">
            <a:extLst>
              <a:ext uri="{FF2B5EF4-FFF2-40B4-BE49-F238E27FC236}">
                <a16:creationId xmlns:a16="http://schemas.microsoft.com/office/drawing/2014/main" id="{964F96AB-83DE-9DA1-54F4-ADCDF6A70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78C27E-DC8B-F6BF-D87D-FB9E9C2E4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742C32-5154-4F03-9C52-9F15A9038C0C}" type="slidenum">
              <a:rPr lang="en-US" smtClean="0"/>
              <a:t>‹#›</a:t>
            </a:fld>
            <a:endParaRPr lang="en-US"/>
          </a:p>
        </p:txBody>
      </p:sp>
    </p:spTree>
    <p:extLst>
      <p:ext uri="{BB962C8B-B14F-4D97-AF65-F5344CB8AC3E}">
        <p14:creationId xmlns:p14="http://schemas.microsoft.com/office/powerpoint/2010/main" val="44307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mmorningstar@afn.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BF7B-017A-2F62-32C8-A2EA55392E7E}"/>
              </a:ext>
            </a:extLst>
          </p:cNvPr>
          <p:cNvSpPr>
            <a:spLocks noGrp="1"/>
          </p:cNvSpPr>
          <p:nvPr>
            <p:ph type="ctrTitle"/>
          </p:nvPr>
        </p:nvSpPr>
        <p:spPr/>
        <p:txBody>
          <a:bodyPr>
            <a:normAutofit fontScale="90000"/>
          </a:bodyPr>
          <a:lstStyle/>
          <a:p>
            <a:r>
              <a:rPr lang="fr-CA" dirty="0"/>
              <a:t>Législation en matière de santé des Premières Nations</a:t>
            </a:r>
          </a:p>
        </p:txBody>
      </p:sp>
      <p:sp>
        <p:nvSpPr>
          <p:cNvPr id="3" name="Subtitle 2">
            <a:extLst>
              <a:ext uri="{FF2B5EF4-FFF2-40B4-BE49-F238E27FC236}">
                <a16:creationId xmlns:a16="http://schemas.microsoft.com/office/drawing/2014/main" id="{7BDEA431-740E-DAAF-9944-56BBFE6B52DB}"/>
              </a:ext>
            </a:extLst>
          </p:cNvPr>
          <p:cNvSpPr>
            <a:spLocks noGrp="1"/>
          </p:cNvSpPr>
          <p:nvPr>
            <p:ph type="subTitle" idx="1"/>
          </p:nvPr>
        </p:nvSpPr>
        <p:spPr/>
        <p:txBody>
          <a:bodyPr>
            <a:normAutofit lnSpcReduction="10000"/>
          </a:bodyPr>
          <a:lstStyle/>
          <a:p>
            <a:r>
              <a:rPr lang="en-US" dirty="0"/>
              <a:t>Secteur de la santé de l'APN </a:t>
            </a:r>
          </a:p>
          <a:p>
            <a:r>
              <a:rPr lang="en-US" dirty="0"/>
              <a:t>Assemblée générale annuelle de l'APN </a:t>
            </a:r>
          </a:p>
          <a:p>
            <a:r>
              <a:rPr lang="en-US" dirty="0"/>
              <a:t>Lundi 8 juillet 2024 </a:t>
            </a:r>
          </a:p>
          <a:p>
            <a:r>
              <a:rPr lang="en-US" dirty="0"/>
              <a:t>10 h 30 – 12 h </a:t>
            </a:r>
          </a:p>
        </p:txBody>
      </p:sp>
    </p:spTree>
    <p:extLst>
      <p:ext uri="{BB962C8B-B14F-4D97-AF65-F5344CB8AC3E}">
        <p14:creationId xmlns:p14="http://schemas.microsoft.com/office/powerpoint/2010/main" val="372192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3FFB-7B1E-73D5-BD2D-B38BCC4BE019}"/>
              </a:ext>
            </a:extLst>
          </p:cNvPr>
          <p:cNvSpPr>
            <a:spLocks noGrp="1"/>
          </p:cNvSpPr>
          <p:nvPr>
            <p:ph type="title"/>
          </p:nvPr>
        </p:nvSpPr>
        <p:spPr>
          <a:xfrm>
            <a:off x="838200" y="1935803"/>
            <a:ext cx="10515600" cy="1099227"/>
          </a:xfrm>
        </p:spPr>
        <p:txBody>
          <a:bodyPr>
            <a:normAutofit fontScale="90000"/>
          </a:bodyPr>
          <a:lstStyle/>
          <a:p>
            <a:r>
              <a:rPr lang="en-US" sz="4000" dirty="0"/>
              <a:t>Résolutions de l'APN sur la législation en matière de santé autochtone </a:t>
            </a:r>
          </a:p>
        </p:txBody>
      </p:sp>
      <p:sp>
        <p:nvSpPr>
          <p:cNvPr id="3" name="Content Placeholder 2">
            <a:extLst>
              <a:ext uri="{FF2B5EF4-FFF2-40B4-BE49-F238E27FC236}">
                <a16:creationId xmlns:a16="http://schemas.microsoft.com/office/drawing/2014/main" id="{27BB3563-6C39-B955-8BF1-6D1F792C635D}"/>
              </a:ext>
            </a:extLst>
          </p:cNvPr>
          <p:cNvSpPr>
            <a:spLocks noGrp="1"/>
          </p:cNvSpPr>
          <p:nvPr>
            <p:ph idx="1"/>
          </p:nvPr>
        </p:nvSpPr>
        <p:spPr>
          <a:xfrm>
            <a:off x="838200" y="3258766"/>
            <a:ext cx="10515600" cy="2918196"/>
          </a:xfrm>
        </p:spPr>
        <p:txBody>
          <a:bodyPr>
            <a:normAutofit fontScale="70000" lnSpcReduction="20000"/>
          </a:bodyPr>
          <a:lstStyle/>
          <a:p>
            <a:r>
              <a:rPr lang="fr-CA" b="1" dirty="0"/>
              <a:t>Résolution 69/2016 </a:t>
            </a:r>
          </a:p>
          <a:p>
            <a:pPr lvl="1"/>
            <a:r>
              <a:rPr lang="fr-CA" i="1" dirty="0"/>
              <a:t>Étudier l’établissement d’une assise législative pour la santé des Premières Nations (comme l'un des outils potentiels pour affirmer la compétence des Premières Nations en matière de santé)</a:t>
            </a:r>
          </a:p>
          <a:p>
            <a:r>
              <a:rPr lang="fr-CA" b="1" dirty="0"/>
              <a:t>Résolution 18/2021</a:t>
            </a:r>
          </a:p>
          <a:p>
            <a:pPr lvl="1"/>
            <a:r>
              <a:rPr lang="fr-CA" i="1" dirty="0"/>
              <a:t>Soutenir la participation des Premières Nations au dialogue concernant la législation en matière de santé </a:t>
            </a:r>
          </a:p>
          <a:p>
            <a:r>
              <a:rPr lang="fr-CA" b="1" dirty="0"/>
              <a:t>Résolution 16/2023</a:t>
            </a:r>
          </a:p>
          <a:p>
            <a:pPr lvl="1"/>
            <a:r>
              <a:rPr lang="fr-CA" i="1" dirty="0"/>
              <a:t>Loi sur la santé autochtone fondée sur les distinctions </a:t>
            </a:r>
          </a:p>
          <a:p>
            <a:r>
              <a:rPr lang="fr-CA" b="1" dirty="0"/>
              <a:t>Résolution 79/2023 </a:t>
            </a:r>
          </a:p>
          <a:p>
            <a:pPr lvl="1"/>
            <a:r>
              <a:rPr lang="fr-CA" i="1" dirty="0"/>
              <a:t>Reconsidérer le processus législatif proposé en ce qui concerne la loi sur la santé autochtone fondée sur les distinctions </a:t>
            </a:r>
          </a:p>
        </p:txBody>
      </p:sp>
    </p:spTree>
    <p:extLst>
      <p:ext uri="{BB962C8B-B14F-4D97-AF65-F5344CB8AC3E}">
        <p14:creationId xmlns:p14="http://schemas.microsoft.com/office/powerpoint/2010/main" val="81761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7699-CF0B-ADC4-6D6B-FF348C0AF93D}"/>
              </a:ext>
            </a:extLst>
          </p:cNvPr>
          <p:cNvSpPr>
            <a:spLocks noGrp="1"/>
          </p:cNvSpPr>
          <p:nvPr>
            <p:ph type="title"/>
          </p:nvPr>
        </p:nvSpPr>
        <p:spPr/>
        <p:txBody>
          <a:bodyPr/>
          <a:lstStyle/>
          <a:p>
            <a:r>
              <a:rPr lang="en-US" dirty="0" err="1"/>
              <a:t>Résolution</a:t>
            </a:r>
            <a:r>
              <a:rPr lang="en-US" dirty="0"/>
              <a:t> 79/2023 </a:t>
            </a:r>
          </a:p>
        </p:txBody>
      </p:sp>
      <p:sp>
        <p:nvSpPr>
          <p:cNvPr id="3" name="Content Placeholder 2">
            <a:extLst>
              <a:ext uri="{FF2B5EF4-FFF2-40B4-BE49-F238E27FC236}">
                <a16:creationId xmlns:a16="http://schemas.microsoft.com/office/drawing/2014/main" id="{18BB10E0-9236-8899-3EA3-C76CFAE2D409}"/>
              </a:ext>
            </a:extLst>
          </p:cNvPr>
          <p:cNvSpPr>
            <a:spLocks noGrp="1"/>
          </p:cNvSpPr>
          <p:nvPr>
            <p:ph idx="1"/>
          </p:nvPr>
        </p:nvSpPr>
        <p:spPr>
          <a:xfrm>
            <a:off x="838200" y="2636196"/>
            <a:ext cx="10515600" cy="3822969"/>
          </a:xfrm>
        </p:spPr>
        <p:txBody>
          <a:bodyPr>
            <a:normAutofit fontScale="70000" lnSpcReduction="20000"/>
          </a:bodyPr>
          <a:lstStyle/>
          <a:p>
            <a:endParaRPr lang="fr-CA" dirty="0"/>
          </a:p>
          <a:p>
            <a:r>
              <a:rPr lang="fr-CA" dirty="0"/>
              <a:t>La résolution 79/2023 de l'APN a été adoptée lors de l'Assemblée extraordinaire des Chefs en décembre 2023. Elle demande la suspension du processus législatif actuel en raison de problèmes de délais, de financement et d’un manque d’alignement sur les droits inhérents et issus de traités des Premières Nations. Elle demande notamment au Canada de :</a:t>
            </a:r>
            <a:br>
              <a:rPr lang="fr-CA" dirty="0"/>
            </a:br>
            <a:endParaRPr lang="fr-CA" dirty="0"/>
          </a:p>
          <a:p>
            <a:pPr lvl="1"/>
            <a:r>
              <a:rPr lang="fr-CA" dirty="0"/>
              <a:t>Soutenir la tenue de séances de mobilisation dirigées par les Premières Nations, qui sont  essentielles à une législation fondée sur les nations;</a:t>
            </a:r>
          </a:p>
          <a:p>
            <a:endParaRPr lang="fr-CA" dirty="0"/>
          </a:p>
          <a:p>
            <a:pPr lvl="1"/>
            <a:r>
              <a:rPr lang="fr-CA" dirty="0"/>
              <a:t>Déterminer et utiliser clairement des principes, des points de vue et des normes soutenus par les Premières Nations pour l'élaboration d’une législation;</a:t>
            </a:r>
          </a:p>
          <a:p>
            <a:endParaRPr lang="fr-CA" dirty="0"/>
          </a:p>
          <a:p>
            <a:pPr lvl="1"/>
            <a:r>
              <a:rPr lang="fr-CA" dirty="0"/>
              <a:t>Travailler avec l'APN, en consultation avec les Premières Nations, à l'élaboration d'une entente financière adéquate et durable permettant la mise en œuvre de la législation sur la santé fondée sur les nations dans chaque région. </a:t>
            </a:r>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94611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FF35-45DD-0615-78C0-3F9EB5FA6F7A}"/>
              </a:ext>
            </a:extLst>
          </p:cNvPr>
          <p:cNvSpPr>
            <a:spLocks noGrp="1"/>
          </p:cNvSpPr>
          <p:nvPr>
            <p:ph type="title"/>
          </p:nvPr>
        </p:nvSpPr>
        <p:spPr>
          <a:xfrm>
            <a:off x="838200" y="1836365"/>
            <a:ext cx="10515600" cy="624733"/>
          </a:xfrm>
        </p:spPr>
        <p:txBody>
          <a:bodyPr>
            <a:normAutofit fontScale="90000"/>
          </a:bodyPr>
          <a:lstStyle/>
          <a:p>
            <a:r>
              <a:rPr lang="en-US" dirty="0"/>
              <a:t>Séance de dialogue de l'AGA de l'APN </a:t>
            </a:r>
          </a:p>
        </p:txBody>
      </p:sp>
      <p:sp>
        <p:nvSpPr>
          <p:cNvPr id="3" name="Content Placeholder 2">
            <a:extLst>
              <a:ext uri="{FF2B5EF4-FFF2-40B4-BE49-F238E27FC236}">
                <a16:creationId xmlns:a16="http://schemas.microsoft.com/office/drawing/2014/main" id="{6625F9B1-9B35-3183-B54C-D6931E6C4863}"/>
              </a:ext>
            </a:extLst>
          </p:cNvPr>
          <p:cNvSpPr>
            <a:spLocks noGrp="1"/>
          </p:cNvSpPr>
          <p:nvPr>
            <p:ph idx="1"/>
          </p:nvPr>
        </p:nvSpPr>
        <p:spPr>
          <a:xfrm>
            <a:off x="838200" y="2461098"/>
            <a:ext cx="10515600" cy="4031777"/>
          </a:xfrm>
        </p:spPr>
        <p:txBody>
          <a:bodyPr>
            <a:normAutofit fontScale="92500" lnSpcReduction="10000"/>
          </a:bodyPr>
          <a:lstStyle/>
          <a:p>
            <a:r>
              <a:rPr lang="fr-CA" sz="2400" dirty="0"/>
              <a:t>Lors d'une réunion du CCS en février 2024, les dirigeants des Premières Nations ont demandé à l'APN et à SAC de revoir le travail en vue d'une législation en matière de santé des Premières Nations.</a:t>
            </a:r>
          </a:p>
          <a:p>
            <a:r>
              <a:rPr lang="fr-CA" sz="2400" dirty="0"/>
              <a:t>Le Secteur de la santé de l’APN travaille avec le CCS à l'élaboration d'une version du document sur les éléments clés dirigée par les Premières Nations, qui décrit les principes fondamentaux affirmant les concepts des Premières Nations pour la législation. </a:t>
            </a:r>
          </a:p>
          <a:p>
            <a:r>
              <a:rPr lang="fr-CA" sz="2400" dirty="0"/>
              <a:t>La vision est maintenant présentée aux Premières Nations-en-Assemblée aux fins de directives supplémentaires. </a:t>
            </a:r>
          </a:p>
          <a:p>
            <a:r>
              <a:rPr lang="fr-CA" sz="2400" dirty="0"/>
              <a:t>Le Secteur de la santé de l’APN travaille avec </a:t>
            </a:r>
            <a:r>
              <a:rPr lang="fr-CA" sz="2400" dirty="0" err="1"/>
              <a:t>Josee</a:t>
            </a:r>
            <a:r>
              <a:rPr lang="fr-CA" sz="2400" dirty="0"/>
              <a:t> Lavoie (doctorat) pour organiser la rétroaction régionale, rassembler les possibilités législatives historiques et déterminer les principes susceptibles de cimenter la législation en matière de santé des Premières Nations. </a:t>
            </a:r>
          </a:p>
          <a:p>
            <a:endParaRPr lang="fr-CA" sz="2400" dirty="0"/>
          </a:p>
          <a:p>
            <a:endParaRPr lang="fr-CA" sz="2400" dirty="0"/>
          </a:p>
          <a:p>
            <a:endParaRPr lang="fr-CA" sz="2400" dirty="0"/>
          </a:p>
          <a:p>
            <a:endParaRPr lang="fr-CA" sz="2400" dirty="0"/>
          </a:p>
        </p:txBody>
      </p:sp>
    </p:spTree>
    <p:extLst>
      <p:ext uri="{BB962C8B-B14F-4D97-AF65-F5344CB8AC3E}">
        <p14:creationId xmlns:p14="http://schemas.microsoft.com/office/powerpoint/2010/main" val="240575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4364-9777-3241-7D30-DEA68A4AA975}"/>
              </a:ext>
            </a:extLst>
          </p:cNvPr>
          <p:cNvSpPr>
            <a:spLocks noGrp="1"/>
          </p:cNvSpPr>
          <p:nvPr>
            <p:ph type="title"/>
          </p:nvPr>
        </p:nvSpPr>
        <p:spPr/>
        <p:txBody>
          <a:bodyPr/>
          <a:lstStyle/>
          <a:p>
            <a:pPr algn="ctr"/>
            <a:r>
              <a:rPr lang="en-US" dirty="0" err="1"/>
              <a:t>Meegwich</a:t>
            </a:r>
            <a:r>
              <a:rPr lang="en-US" dirty="0"/>
              <a:t>, </a:t>
            </a:r>
            <a:r>
              <a:rPr lang="en-US" dirty="0" err="1"/>
              <a:t>Mahsi </a:t>
            </a:r>
            <a:r>
              <a:rPr lang="en-US" dirty="0"/>
              <a:t>Cho, </a:t>
            </a:r>
            <a:r>
              <a:rPr lang="en-US" dirty="0" err="1"/>
              <a:t>Nia'</a:t>
            </a:r>
            <a:r>
              <a:rPr lang="en-US" dirty="0"/>
              <a:t>wen </a:t>
            </a:r>
          </a:p>
        </p:txBody>
      </p:sp>
      <p:sp>
        <p:nvSpPr>
          <p:cNvPr id="3" name="Content Placeholder 2">
            <a:extLst>
              <a:ext uri="{FF2B5EF4-FFF2-40B4-BE49-F238E27FC236}">
                <a16:creationId xmlns:a16="http://schemas.microsoft.com/office/drawing/2014/main" id="{CE75A443-A414-4EE0-6161-1F408B9DC1D8}"/>
              </a:ext>
            </a:extLst>
          </p:cNvPr>
          <p:cNvSpPr>
            <a:spLocks noGrp="1"/>
          </p:cNvSpPr>
          <p:nvPr>
            <p:ph idx="1"/>
          </p:nvPr>
        </p:nvSpPr>
        <p:spPr/>
        <p:txBody>
          <a:bodyPr/>
          <a:lstStyle/>
          <a:p>
            <a:pPr algn="ctr"/>
            <a:r>
              <a:rPr lang="en-US" dirty="0"/>
              <a:t>Pour plus de </a:t>
            </a:r>
            <a:r>
              <a:rPr lang="en-US" dirty="0" err="1"/>
              <a:t>renseignements</a:t>
            </a:r>
            <a:r>
              <a:rPr lang="en-US" dirty="0"/>
              <a:t> : </a:t>
            </a:r>
          </a:p>
          <a:p>
            <a:pPr algn="ctr"/>
            <a:endParaRPr lang="en-US" dirty="0"/>
          </a:p>
          <a:p>
            <a:pPr algn="ctr"/>
            <a:r>
              <a:rPr lang="en-US" dirty="0"/>
              <a:t>Melanie Morningstar</a:t>
            </a:r>
          </a:p>
          <a:p>
            <a:pPr algn="ctr"/>
            <a:r>
              <a:rPr lang="en-US" dirty="0" err="1"/>
              <a:t>Directrice</a:t>
            </a:r>
            <a:r>
              <a:rPr lang="en-US" dirty="0"/>
              <a:t> par </a:t>
            </a:r>
            <a:r>
              <a:rPr lang="en-US" dirty="0" err="1"/>
              <a:t>intérim</a:t>
            </a:r>
            <a:r>
              <a:rPr lang="en-US" dirty="0"/>
              <a:t>, </a:t>
            </a:r>
            <a:r>
              <a:rPr lang="en-US" dirty="0" err="1"/>
              <a:t>Secteur</a:t>
            </a:r>
            <a:r>
              <a:rPr lang="en-US" dirty="0"/>
              <a:t> de la santé de l'APN </a:t>
            </a:r>
          </a:p>
          <a:p>
            <a:pPr algn="ctr"/>
            <a:r>
              <a:rPr lang="en-US" dirty="0">
                <a:hlinkClick r:id="rId2"/>
              </a:rPr>
              <a:t>mmorningstar@afn.ca </a:t>
            </a:r>
          </a:p>
        </p:txBody>
      </p:sp>
    </p:spTree>
    <p:extLst>
      <p:ext uri="{BB962C8B-B14F-4D97-AF65-F5344CB8AC3E}">
        <p14:creationId xmlns:p14="http://schemas.microsoft.com/office/powerpoint/2010/main" val="1518200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192</TotalTime>
  <Words>437</Words>
  <Application>Microsoft Macintosh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Législation en matière de santé des Premières Nations</vt:lpstr>
      <vt:lpstr>Résolutions de l'APN sur la législation en matière de santé autochtone </vt:lpstr>
      <vt:lpstr>Résolution 79/2023 </vt:lpstr>
      <vt:lpstr>Séance de dialogue de l'AGA de l'APN </vt:lpstr>
      <vt:lpstr>Meegwich, Mahsi Cho, Nia'wen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Nations Health Legislation</dc:title>
  <dc:creator>Marlene Larocque</dc:creator>
  <cp:keywords>, docId:C65EDF51561A66573FE1381380046D3A</cp:keywords>
  <cp:lastModifiedBy>Sid Lee</cp:lastModifiedBy>
  <cp:revision>10</cp:revision>
  <dcterms:created xsi:type="dcterms:W3CDTF">2024-05-31T15:32:55Z</dcterms:created>
  <dcterms:modified xsi:type="dcterms:W3CDTF">2024-07-07T14:42:08Z</dcterms:modified>
</cp:coreProperties>
</file>