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7" r:id="rId3"/>
    <p:sldId id="269" r:id="rId4"/>
    <p:sldId id="280" r:id="rId5"/>
    <p:sldId id="279" r:id="rId6"/>
    <p:sldId id="278" r:id="rId7"/>
    <p:sldId id="281" r:id="rId8"/>
    <p:sldId id="282"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94694"/>
  </p:normalViewPr>
  <p:slideViewPr>
    <p:cSldViewPr snapToGrid="0" snapToObjects="1">
      <p:cViewPr varScale="1">
        <p:scale>
          <a:sx n="60" d="100"/>
          <a:sy n="60" d="100"/>
        </p:scale>
        <p:origin x="90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5" d="100"/>
          <a:sy n="35" d="100"/>
        </p:scale>
        <p:origin x="1889" y="5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04D44-3A29-4937-9863-E2BD485A7733}" type="datetimeFigureOut">
              <a:rPr lang="en-CA" smtClean="0"/>
              <a:t>2023-11-02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BFA0D-AF8E-4208-824A-D0D315A2FFEC}" type="slidenum">
              <a:rPr lang="en-CA" smtClean="0"/>
              <a:t>‹#›</a:t>
            </a:fld>
            <a:endParaRPr lang="en-CA"/>
          </a:p>
        </p:txBody>
      </p:sp>
    </p:spTree>
    <p:extLst>
      <p:ext uri="{BB962C8B-B14F-4D97-AF65-F5344CB8AC3E}">
        <p14:creationId xmlns:p14="http://schemas.microsoft.com/office/powerpoint/2010/main" val="371387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52BFA0D-AF8E-4208-824A-D0D315A2FFEC}" type="slidenum">
              <a:rPr lang="en-CA" smtClean="0"/>
              <a:t>1</a:t>
            </a:fld>
            <a:endParaRPr lang="en-CA"/>
          </a:p>
        </p:txBody>
      </p:sp>
    </p:spTree>
    <p:extLst>
      <p:ext uri="{BB962C8B-B14F-4D97-AF65-F5344CB8AC3E}">
        <p14:creationId xmlns:p14="http://schemas.microsoft.com/office/powerpoint/2010/main" val="387640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4360"/>
          </a:xfrm>
        </p:spPr>
        <p:txBody>
          <a:bodyPr/>
          <a:lstStyle/>
          <a:p>
            <a:pPr marL="0" marR="0" algn="just">
              <a:spcBef>
                <a:spcPts val="0"/>
              </a:spcBef>
              <a:spcAft>
                <a:spcPts val="1200"/>
              </a:spcAft>
            </a:pPr>
            <a:r>
              <a:rPr lang="en-CA" sz="1100" dirty="0">
                <a:effectLst/>
                <a:latin typeface="Arial Narrow" panose="020B0606020202030204" pitchFamily="34" charset="0"/>
                <a:ea typeface="Times New Roman" panose="02020603050405020304" pitchFamily="18" charset="0"/>
              </a:rPr>
              <a:t>In partnership with ESDC’s Accessible Canada Directorate and the </a:t>
            </a:r>
            <a:r>
              <a:rPr lang="en-CA" sz="1100" i="1" dirty="0">
                <a:effectLst/>
                <a:latin typeface="Arial Narrow" panose="020B0606020202030204" pitchFamily="34" charset="0"/>
                <a:ea typeface="Times New Roman" panose="02020603050405020304" pitchFamily="18" charset="0"/>
              </a:rPr>
              <a:t>Advancing Accessibility in First Nations on Reserve </a:t>
            </a:r>
            <a:r>
              <a:rPr lang="en-CA" sz="1100" dirty="0">
                <a:effectLst/>
                <a:latin typeface="Arial Narrow" panose="020B0606020202030204" pitchFamily="34" charset="0"/>
                <a:ea typeface="Times New Roman" panose="02020603050405020304" pitchFamily="18" charset="0"/>
              </a:rPr>
              <a:t>project, the AFN also undertook the development of elements to inform A Distinct First Nations Accessibility Framework. The framework is inclusive of the voices of First Nations citizens residing away from their respective First Nations to access services and programs that currently do not exist in First Nations. </a:t>
            </a:r>
          </a:p>
          <a:p>
            <a:pPr marL="0" marR="0" algn="just">
              <a:spcBef>
                <a:spcPts val="0"/>
              </a:spcBef>
              <a:spcAft>
                <a:spcPts val="1200"/>
              </a:spcAft>
            </a:pPr>
            <a:r>
              <a:rPr lang="en-CA" sz="1100" dirty="0">
                <a:effectLst/>
                <a:latin typeface="Arial Narrow" panose="020B0606020202030204" pitchFamily="34" charset="0"/>
                <a:ea typeface="Times New Roman" panose="02020603050405020304" pitchFamily="18" charset="0"/>
              </a:rPr>
              <a:t>The AFN continues to advocate that the momentum established in the </a:t>
            </a:r>
            <a:r>
              <a:rPr lang="en-CA" sz="1100" i="1" dirty="0">
                <a:effectLst/>
                <a:latin typeface="Arial Narrow" panose="020B0606020202030204" pitchFamily="34" charset="0"/>
                <a:ea typeface="Times New Roman" panose="02020603050405020304" pitchFamily="18" charset="0"/>
              </a:rPr>
              <a:t>Advancing Accessibility in First Nations on Reserve </a:t>
            </a:r>
            <a:r>
              <a:rPr lang="en-CA" sz="1100" dirty="0">
                <a:effectLst/>
                <a:latin typeface="Arial Narrow" panose="020B0606020202030204" pitchFamily="34" charset="0"/>
                <a:ea typeface="Times New Roman" panose="02020603050405020304" pitchFamily="18" charset="0"/>
              </a:rPr>
              <a:t>project and the data gathered to date helped to inform elements of Distinct First Nations Accessibility Framework and serves as strong foundation and rationale for securing sustained funding to build fully accessible First Nations governments.  The Knowledge Keepers Circle and many other voices nationally and across the regions contributed to form the draft elements of a Distinct First Nations Accessibility Framework and it is to be understood as a living document guided by First Nations traditional laws that work to unite collaboration and understanding with all levels of government for the benefit of everyone.  The framework is based on the premise that all policy is disability policy, and that every budget, policy, and service decision is informed by an accessibility and disability inclusion lens. </a:t>
            </a:r>
          </a:p>
          <a:p>
            <a:pPr algn="just">
              <a:spcAft>
                <a:spcPts val="1200"/>
              </a:spcAft>
            </a:pPr>
            <a:r>
              <a:rPr lang="en-CA" sz="1100" dirty="0">
                <a:solidFill>
                  <a:srgbClr val="000000"/>
                </a:solidFill>
                <a:effectLst/>
                <a:latin typeface="Arial Narrow" panose="020B0606020202030204" pitchFamily="34" charset="0"/>
                <a:ea typeface="Times New Roman" panose="02020603050405020304" pitchFamily="18" charset="0"/>
              </a:rPr>
              <a:t>The First Nations ancestors foretold of a time when the traditional and spiritual teachings would be revived to heal and rebuild the Nations, transform society, and all members of the human family. In the 21st Century, these traditional and spiritual teachings are relevant to building fully accessible First Nations and First Nations governments. It is timely that these teachings are used as the foundation for achieving our vision.</a:t>
            </a:r>
            <a:endParaRPr lang="en-CA" sz="1100" dirty="0">
              <a:effectLst/>
              <a:latin typeface="Arial Narrow" panose="020B0606020202030204" pitchFamily="34" charset="0"/>
              <a:ea typeface="Times New Roman" panose="02020603050405020304" pitchFamily="18" charset="0"/>
            </a:endParaRPr>
          </a:p>
          <a:p>
            <a:pPr marL="0" marR="0" algn="just">
              <a:spcBef>
                <a:spcPts val="0"/>
              </a:spcBef>
              <a:spcAft>
                <a:spcPts val="1200"/>
              </a:spcAft>
            </a:pPr>
            <a:endParaRPr lang="en-CA" sz="12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52BFA0D-AF8E-4208-824A-D0D315A2FFEC}" type="slidenum">
              <a:rPr lang="en-CA" smtClean="0"/>
              <a:t>3</a:t>
            </a:fld>
            <a:endParaRPr lang="en-CA"/>
          </a:p>
        </p:txBody>
      </p:sp>
    </p:spTree>
    <p:extLst>
      <p:ext uri="{BB962C8B-B14F-4D97-AF65-F5344CB8AC3E}">
        <p14:creationId xmlns:p14="http://schemas.microsoft.com/office/powerpoint/2010/main" val="147207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2BFA0D-AF8E-4208-824A-D0D315A2FFEC}" type="slidenum">
              <a:rPr lang="en-CA" smtClean="0"/>
              <a:t>8</a:t>
            </a:fld>
            <a:endParaRPr lang="en-CA"/>
          </a:p>
        </p:txBody>
      </p:sp>
    </p:spTree>
    <p:extLst>
      <p:ext uri="{BB962C8B-B14F-4D97-AF65-F5344CB8AC3E}">
        <p14:creationId xmlns:p14="http://schemas.microsoft.com/office/powerpoint/2010/main" val="156503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canada.ca/en/employment-social-development/programs/accessible-canada.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monkey.com/r/2T35JQB" TargetMode="External"/><Relationship Id="rId2" Type="http://schemas.openxmlformats.org/officeDocument/2006/relationships/hyperlink" Target="https://www.surveymonkey.com/r/6V3WBRZ"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cid:image002.png@01DA0CCF.904F987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afn.ca/a-first-nations-accessibility-hub-of-excellenc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306286" y="1724298"/>
            <a:ext cx="10182328" cy="2390502"/>
          </a:xfrm>
        </p:spPr>
        <p:txBody>
          <a:bodyPr/>
          <a:lstStyle/>
          <a:p>
            <a:pPr marL="0" marR="0">
              <a:lnSpc>
                <a:spcPct val="107000"/>
              </a:lnSpc>
              <a:spcBef>
                <a:spcPts val="0"/>
              </a:spcBef>
              <a:spcAft>
                <a:spcPts val="800"/>
              </a:spcAft>
            </a:pPr>
            <a:b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Accessibility and Disability </a:t>
            </a:r>
            <a:b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CA" sz="40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First Nations Persons with Disabilities Survey</a:t>
            </a:r>
            <a:endParaRPr lang="en-US" sz="3600" i="1" dirty="0">
              <a:solidFill>
                <a:schemeClr val="bg1"/>
              </a:solidFill>
              <a:latin typeface="Arial Narrow" panose="020B0606020202030204" pitchFamily="34" charset="0"/>
            </a:endParaRPr>
          </a:p>
        </p:txBody>
      </p:sp>
      <p:sp>
        <p:nvSpPr>
          <p:cNvPr id="3" name="Subtitle 2">
            <a:extLst>
              <a:ext uri="{FF2B5EF4-FFF2-40B4-BE49-F238E27FC236}">
                <a16:creationId xmlns:a16="http://schemas.microsoft.com/office/drawing/2014/main" id="{20D73208-D5DD-1648-B0AE-F4DDAA5744AF}"/>
              </a:ext>
            </a:extLst>
          </p:cNvPr>
          <p:cNvSpPr>
            <a:spLocks noGrp="1"/>
          </p:cNvSpPr>
          <p:nvPr>
            <p:ph type="subTitle" idx="1"/>
          </p:nvPr>
        </p:nvSpPr>
        <p:spPr>
          <a:xfrm>
            <a:off x="1843522" y="4505774"/>
            <a:ext cx="9272952" cy="1537063"/>
          </a:xfrm>
        </p:spPr>
        <p:txBody>
          <a:bodyPr>
            <a:normAutofit/>
          </a:bodyPr>
          <a:lstStyle/>
          <a:p>
            <a:r>
              <a:rPr lang="en-US" sz="2800" b="1" dirty="0">
                <a:solidFill>
                  <a:schemeClr val="bg1"/>
                </a:solidFill>
                <a:latin typeface="Arial Narrow" panose="020B0606020202030204" pitchFamily="34" charset="0"/>
              </a:rPr>
              <a:t>November 2, 2023 </a:t>
            </a:r>
          </a:p>
        </p:txBody>
      </p:sp>
    </p:spTree>
    <p:extLst>
      <p:ext uri="{BB962C8B-B14F-4D97-AF65-F5344CB8AC3E}">
        <p14:creationId xmlns:p14="http://schemas.microsoft.com/office/powerpoint/2010/main" val="354516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4F63-39F5-C1DF-2CB8-4A8AB910242E}"/>
              </a:ext>
            </a:extLst>
          </p:cNvPr>
          <p:cNvSpPr>
            <a:spLocks noGrp="1"/>
          </p:cNvSpPr>
          <p:nvPr>
            <p:ph type="ctrTitle"/>
          </p:nvPr>
        </p:nvSpPr>
        <p:spPr>
          <a:xfrm>
            <a:off x="862149" y="1775458"/>
            <a:ext cx="10489473" cy="848495"/>
          </a:xfrm>
        </p:spPr>
        <p:txBody>
          <a:bodyPr/>
          <a:lstStyle/>
          <a:p>
            <a:pPr algn="l"/>
            <a:br>
              <a:rPr lang="en-CA" b="1" dirty="0">
                <a:latin typeface="Arial Narrow" panose="020B0606020202030204" pitchFamily="34" charset="0"/>
                <a:ea typeface="Times New Roman" panose="02020603050405020304" pitchFamily="18" charset="0"/>
                <a:cs typeface="Times New Roman" panose="02020603050405020304" pitchFamily="18" charset="0"/>
              </a:rPr>
            </a:br>
            <a:r>
              <a:rPr lang="en-CA" sz="27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700" dirty="0"/>
          </a:p>
        </p:txBody>
      </p:sp>
      <p:sp>
        <p:nvSpPr>
          <p:cNvPr id="3" name="Subtitle 2">
            <a:extLst>
              <a:ext uri="{FF2B5EF4-FFF2-40B4-BE49-F238E27FC236}">
                <a16:creationId xmlns:a16="http://schemas.microsoft.com/office/drawing/2014/main" id="{2231C8FD-89ED-0DE9-B7FD-499839900B1D}"/>
              </a:ext>
            </a:extLst>
          </p:cNvPr>
          <p:cNvSpPr>
            <a:spLocks noGrp="1"/>
          </p:cNvSpPr>
          <p:nvPr>
            <p:ph type="subTitle" idx="1"/>
          </p:nvPr>
        </p:nvSpPr>
        <p:spPr>
          <a:xfrm>
            <a:off x="862149" y="2786743"/>
            <a:ext cx="10711541" cy="3457303"/>
          </a:xfrm>
        </p:spPr>
        <p:txBody>
          <a:bodyPr>
            <a:normAutofit fontScale="25000" lnSpcReduction="20000"/>
          </a:bodyPr>
          <a:lstStyle/>
          <a:p>
            <a:pPr marL="0" marR="0" algn="l">
              <a:spcBef>
                <a:spcPts val="445"/>
              </a:spcBef>
              <a:spcAft>
                <a:spcPts val="0"/>
              </a:spcAft>
            </a:pPr>
            <a:r>
              <a:rPr lang="en-US" sz="9600" i="1" kern="0" dirty="0">
                <a:effectLst/>
                <a:latin typeface="Arial Narrow" panose="020B0606020202030204" pitchFamily="34" charset="0"/>
                <a:ea typeface="Cambria" panose="02040503050406030204" pitchFamily="18" charset="0"/>
                <a:cs typeface="Cambria" panose="02040503050406030204" pitchFamily="18" charset="0"/>
              </a:rPr>
              <a:t>Introduction</a:t>
            </a:r>
          </a:p>
          <a:p>
            <a:pPr marL="0" marR="0" algn="l">
              <a:spcBef>
                <a:spcPts val="445"/>
              </a:spcBef>
              <a:spcAft>
                <a:spcPts val="0"/>
              </a:spcAft>
            </a:pPr>
            <a:endParaRPr lang="en-CA" sz="5500" b="1" kern="0" dirty="0">
              <a:effectLst/>
              <a:latin typeface="Arial Narrow" panose="020B0606020202030204" pitchFamily="34" charset="0"/>
              <a:ea typeface="Cambria" panose="02040503050406030204" pitchFamily="18" charset="0"/>
              <a:cs typeface="Cambria" panose="02040503050406030204" pitchFamily="18" charset="0"/>
            </a:endParaRPr>
          </a:p>
          <a:p>
            <a:pPr marR="0" algn="l">
              <a:spcBef>
                <a:spcPts val="0"/>
              </a:spcBef>
              <a:spcAft>
                <a:spcPts val="0"/>
              </a:spcAft>
            </a:pPr>
            <a:r>
              <a:rPr lang="en-US" sz="8800" dirty="0">
                <a:effectLst/>
                <a:latin typeface="Arial Narrow" panose="020B0606020202030204" pitchFamily="34" charset="0"/>
                <a:ea typeface="Georgia" panose="02040502050405020303" pitchFamily="18" charset="0"/>
                <a:cs typeface="Georgia" panose="02040502050405020303" pitchFamily="18" charset="0"/>
              </a:rPr>
              <a:t>The Accessible Canada Act (ACA) </a:t>
            </a:r>
            <a:r>
              <a:rPr lang="en-US" sz="8800" u="sng" dirty="0">
                <a:solidFill>
                  <a:srgbClr val="0000FF"/>
                </a:solidFill>
                <a:effectLst/>
                <a:latin typeface="Arial Narrow" panose="020B0606020202030204" pitchFamily="34" charset="0"/>
                <a:ea typeface="Georgia" panose="02040502050405020303" pitchFamily="18" charset="0"/>
                <a:cs typeface="Georgia" panose="02040502050405020303" pitchFamily="18" charset="0"/>
                <a:hlinkClick r:id="rId2"/>
              </a:rPr>
              <a:t>https://www.canada.ca/en/employment-social-development/programs/accessible-canada.html</a:t>
            </a:r>
            <a:r>
              <a:rPr lang="en-US" sz="8800" dirty="0">
                <a:effectLst/>
                <a:latin typeface="Arial Narrow" panose="020B0606020202030204" pitchFamily="34" charset="0"/>
                <a:ea typeface="Georgia" panose="02040502050405020303" pitchFamily="18" charset="0"/>
                <a:cs typeface="Georgia" panose="02040502050405020303" pitchFamily="18" charset="0"/>
              </a:rPr>
              <a:t> was introduced in 2019 and provides an opportunity to further the rights of persons with disabilities and to remove barriers. </a:t>
            </a:r>
          </a:p>
          <a:p>
            <a:pPr marR="0" algn="l">
              <a:spcBef>
                <a:spcPts val="0"/>
              </a:spcBef>
              <a:spcAft>
                <a:spcPts val="0"/>
              </a:spcAft>
            </a:pPr>
            <a:endParaRPr lang="en-US" sz="8800" dirty="0">
              <a:latin typeface="Arial Narrow" panose="020B0606020202030204" pitchFamily="34" charset="0"/>
              <a:ea typeface="Georgia" panose="02040502050405020303" pitchFamily="18" charset="0"/>
              <a:cs typeface="Georgia" panose="02040502050405020303" pitchFamily="18" charset="0"/>
            </a:endParaRPr>
          </a:p>
          <a:p>
            <a:pPr algn="l">
              <a:spcBef>
                <a:spcPts val="0"/>
              </a:spcBef>
            </a:pPr>
            <a:r>
              <a:rPr lang="en-US" sz="8800" dirty="0">
                <a:effectLst/>
                <a:latin typeface="Arial Narrow" panose="020B0606020202030204" pitchFamily="34" charset="0"/>
                <a:ea typeface="Georgia" panose="02040502050405020303" pitchFamily="18" charset="0"/>
                <a:cs typeface="Georgia" panose="02040502050405020303" pitchFamily="18" charset="0"/>
              </a:rPr>
              <a:t>The Assembly of First Nations (AFN) Resolution 10/2018 </a:t>
            </a:r>
            <a:r>
              <a:rPr lang="en-US" sz="8800" i="1" dirty="0">
                <a:effectLst/>
                <a:latin typeface="Arial Narrow" panose="020B0606020202030204" pitchFamily="34" charset="0"/>
                <a:ea typeface="Georgia" panose="02040502050405020303" pitchFamily="18" charset="0"/>
                <a:cs typeface="Georgia" panose="02040502050405020303" pitchFamily="18" charset="0"/>
              </a:rPr>
              <a:t>Resources for Engagement on Distinct First Nations Accessibility Legislation </a:t>
            </a:r>
            <a:r>
              <a:rPr lang="en-US" sz="8800" dirty="0">
                <a:latin typeface="Arial Narrow" panose="020B0606020202030204" pitchFamily="34" charset="0"/>
                <a:ea typeface="Georgia" panose="02040502050405020303" pitchFamily="18" charset="0"/>
                <a:cs typeface="Georgia" panose="02040502050405020303" pitchFamily="18" charset="0"/>
              </a:rPr>
              <a:t>provides a mandate to work with Employment and Social Development Canada (ESDC) to secure resources to support </a:t>
            </a:r>
            <a:r>
              <a:rPr lang="en-US" sz="8800" b="1" dirty="0">
                <a:solidFill>
                  <a:srgbClr val="365F91"/>
                </a:solidFill>
                <a:latin typeface="Arial Narrow" panose="020B0606020202030204" pitchFamily="34" charset="0"/>
                <a:ea typeface="Times New Roman" panose="02020603050405020304" pitchFamily="18" charset="0"/>
                <a:cs typeface="Times New Roman" panose="02020603050405020304" pitchFamily="18" charset="0"/>
              </a:rPr>
              <a:t> </a:t>
            </a:r>
            <a:r>
              <a:rPr lang="en-US" sz="8800" dirty="0">
                <a:latin typeface="Arial Narrow" panose="020B0606020202030204" pitchFamily="34" charset="0"/>
                <a:ea typeface="Georgia" panose="02040502050405020303" pitchFamily="18" charset="0"/>
                <a:cs typeface="Georgia" panose="02040502050405020303" pitchFamily="18" charset="0"/>
              </a:rPr>
              <a:t>First Nations persons with disabilities (FNPWD) and to help build regional capacity.</a:t>
            </a:r>
          </a:p>
          <a:p>
            <a:pPr algn="l">
              <a:spcBef>
                <a:spcPts val="0"/>
              </a:spcBef>
            </a:pPr>
            <a:r>
              <a:rPr lang="en-CA" sz="8800" dirty="0">
                <a:latin typeface="Arial Narrow" panose="020B0606020202030204" pitchFamily="34" charset="0"/>
                <a:ea typeface="Georgia" panose="02040502050405020303" pitchFamily="18" charset="0"/>
                <a:cs typeface="Georgia" panose="02040502050405020303" pitchFamily="18" charset="0"/>
              </a:rPr>
              <a:t> </a:t>
            </a:r>
          </a:p>
          <a:p>
            <a:pPr algn="l">
              <a:spcBef>
                <a:spcPts val="0"/>
              </a:spcBef>
            </a:pPr>
            <a:r>
              <a:rPr lang="en-CA" sz="8800" dirty="0">
                <a:latin typeface="Arial Narrow" panose="020B0606020202030204" pitchFamily="34" charset="0"/>
                <a:ea typeface="Georgia" panose="02040502050405020303" pitchFamily="18" charset="0"/>
                <a:cs typeface="Georgia" panose="02040502050405020303" pitchFamily="18" charset="0"/>
              </a:rPr>
              <a:t>With the Guidance of First Nations Persons with Disabilities and Knowledge Keepers the AFN developed a </a:t>
            </a:r>
            <a:r>
              <a:rPr lang="en-US" sz="88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8800" dirty="0">
                <a:effectLst/>
                <a:latin typeface="Arial Narrow" panose="020B0606020202030204" pitchFamily="34" charset="0"/>
                <a:ea typeface="Georgia" panose="02040502050405020303" pitchFamily="18" charset="0"/>
                <a:cs typeface="Georgia" panose="02040502050405020303" pitchFamily="18" charset="0"/>
              </a:rPr>
              <a:t>a </a:t>
            </a:r>
            <a:r>
              <a:rPr lang="en-US" sz="8800" i="1" dirty="0">
                <a:effectLst/>
                <a:latin typeface="Arial Narrow" panose="020B0606020202030204" pitchFamily="34" charset="0"/>
                <a:ea typeface="Georgia" panose="02040502050405020303" pitchFamily="18" charset="0"/>
                <a:cs typeface="Georgia" panose="02040502050405020303" pitchFamily="18" charset="0"/>
              </a:rPr>
              <a:t>culturally sensitive distinct First Nations accessibility framework</a:t>
            </a:r>
            <a:r>
              <a:rPr lang="en-US" sz="8800" dirty="0">
                <a:effectLst/>
                <a:latin typeface="Arial Narrow" panose="020B0606020202030204" pitchFamily="34" charset="0"/>
                <a:ea typeface="Georgia" panose="02040502050405020303" pitchFamily="18" charset="0"/>
                <a:cs typeface="Georgia" panose="02040502050405020303" pitchFamily="18" charset="0"/>
              </a:rPr>
              <a:t> that will help to build fully accessible First Nations governments.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200"/>
              </a:spcBef>
              <a:spcAft>
                <a:spcPts val="0"/>
              </a:spcAft>
            </a:pPr>
            <a:endParaRPr lang="en-CA" sz="50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2893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008D-A3E8-5BE6-3A24-A5F8C84D9F71}"/>
              </a:ext>
            </a:extLst>
          </p:cNvPr>
          <p:cNvSpPr>
            <a:spLocks noGrp="1"/>
          </p:cNvSpPr>
          <p:nvPr>
            <p:ph type="ctrTitle"/>
          </p:nvPr>
        </p:nvSpPr>
        <p:spPr>
          <a:xfrm>
            <a:off x="810984" y="1824166"/>
            <a:ext cx="10570029" cy="691660"/>
          </a:xfrm>
        </p:spPr>
        <p:txBody>
          <a:bodyPr/>
          <a:lstStyle/>
          <a:p>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CA" sz="54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br>
              <a:rPr lang="en-US" sz="3600" dirty="0">
                <a:solidFill>
                  <a:srgbClr val="000000"/>
                </a:solidFill>
                <a:latin typeface="Arial Narrow" panose="020B0606020202030204" pitchFamily="34" charset="0"/>
              </a:rPr>
            </a:br>
            <a:br>
              <a:rPr lang="en-US" sz="3600" dirty="0">
                <a:solidFill>
                  <a:srgbClr val="000000"/>
                </a:solidFill>
                <a:latin typeface="Arial Narrow" panose="020B0606020202030204" pitchFamily="34" charset="0"/>
              </a:rPr>
            </a:br>
            <a:r>
              <a:rPr lang="en-US" sz="2900" b="1" dirty="0">
                <a:solidFill>
                  <a:srgbClr val="000000"/>
                </a:solidFill>
                <a:latin typeface="Arial Narrow" panose="020B0606020202030204" pitchFamily="34" charset="0"/>
              </a:rPr>
              <a:t>Elements to Inform A Distinct First Nations Accessibility Framework</a:t>
            </a:r>
            <a:endParaRPr lang="en-CA" sz="29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E081847-C6AC-F210-4BF8-CB1EBF36D317}"/>
              </a:ext>
            </a:extLst>
          </p:cNvPr>
          <p:cNvSpPr>
            <a:spLocks noGrp="1"/>
          </p:cNvSpPr>
          <p:nvPr>
            <p:ph type="subTitle" idx="1"/>
          </p:nvPr>
        </p:nvSpPr>
        <p:spPr>
          <a:xfrm>
            <a:off x="598714" y="2899954"/>
            <a:ext cx="10994571" cy="3319840"/>
          </a:xfrm>
        </p:spPr>
        <p:txBody>
          <a:bodyPr>
            <a:noAutofit/>
          </a:bodyPr>
          <a:lstStyle/>
          <a:p>
            <a:pPr marL="285750" indent="-285750" algn="just">
              <a:spcBef>
                <a:spcPts val="0"/>
              </a:spcBef>
              <a:spcAft>
                <a:spcPts val="1200"/>
              </a:spcAft>
              <a:buFont typeface="Arial" panose="020B0604020202020204" pitchFamily="34" charset="0"/>
              <a:buChar char="•"/>
            </a:pPr>
            <a:r>
              <a:rPr lang="en-CA" sz="2100" i="1" dirty="0">
                <a:effectLst/>
                <a:latin typeface="Arial Narrow" panose="020B0606020202030204" pitchFamily="34" charset="0"/>
                <a:ea typeface="Times New Roman" panose="02020603050405020304" pitchFamily="18" charset="0"/>
              </a:rPr>
              <a:t>The Advancing Accessibility in First Nations on Reserve </a:t>
            </a:r>
            <a:r>
              <a:rPr lang="en-CA" sz="2100" dirty="0">
                <a:effectLst/>
                <a:latin typeface="Arial Narrow" panose="020B0606020202030204" pitchFamily="34" charset="0"/>
                <a:ea typeface="Times New Roman" panose="02020603050405020304" pitchFamily="18" charset="0"/>
              </a:rPr>
              <a:t>project, served to inform draft elements of </a:t>
            </a:r>
            <a:r>
              <a:rPr lang="en-CA" sz="2100" i="1" dirty="0">
                <a:effectLst/>
                <a:latin typeface="Arial Narrow" panose="020B0606020202030204" pitchFamily="34" charset="0"/>
                <a:ea typeface="Times New Roman" panose="02020603050405020304" pitchFamily="18" charset="0"/>
              </a:rPr>
              <a:t>A Distinct First Nations Accessibility Framework</a:t>
            </a:r>
            <a:r>
              <a:rPr lang="en-CA" sz="2100" i="1" dirty="0">
                <a:latin typeface="Arial Narrow" panose="020B0606020202030204" pitchFamily="34" charset="0"/>
                <a:ea typeface="Times New Roman" panose="02020603050405020304" pitchFamily="18" charset="0"/>
              </a:rPr>
              <a:t>. </a:t>
            </a:r>
            <a:endParaRPr lang="en-CA" sz="2100" dirty="0">
              <a:latin typeface="Arial Narrow" panose="020B0606020202030204" pitchFamily="34" charset="0"/>
              <a:ea typeface="Times New Roman" panose="02020603050405020304" pitchFamily="18" charset="0"/>
            </a:endParaRPr>
          </a:p>
          <a:p>
            <a:pPr marL="285750" indent="-285750" algn="just">
              <a:spcBef>
                <a:spcPts val="0"/>
              </a:spcBef>
              <a:spcAft>
                <a:spcPts val="1200"/>
              </a:spcAft>
              <a:buFont typeface="Arial" panose="020B0604020202020204" pitchFamily="34" charset="0"/>
              <a:buChar char="•"/>
            </a:pPr>
            <a:r>
              <a:rPr lang="en-CA" sz="2100" dirty="0">
                <a:effectLst/>
                <a:latin typeface="Arial Narrow" panose="020B0606020202030204" pitchFamily="34" charset="0"/>
                <a:ea typeface="Times New Roman" panose="02020603050405020304" pitchFamily="18" charset="0"/>
              </a:rPr>
              <a:t>A National Knowledge Keepers Circle guided a responsive engagement process and </a:t>
            </a:r>
            <a:r>
              <a:rPr lang="en-CA" sz="2100" dirty="0">
                <a:latin typeface="Arial Narrow" panose="020B0606020202030204" pitchFamily="34" charset="0"/>
                <a:ea typeface="Times New Roman" panose="02020603050405020304" pitchFamily="18" charset="0"/>
              </a:rPr>
              <a:t>included First Nations persons with disabilities (FNPWD) and </a:t>
            </a:r>
            <a:r>
              <a:rPr lang="en-CA" sz="2100" dirty="0">
                <a:effectLst/>
                <a:latin typeface="Arial Narrow" panose="020B0606020202030204" pitchFamily="34" charset="0"/>
                <a:ea typeface="Times New Roman" panose="02020603050405020304" pitchFamily="18" charset="0"/>
              </a:rPr>
              <a:t>regional and First Nations voices. </a:t>
            </a:r>
          </a:p>
          <a:p>
            <a:pPr marL="285750" indent="-285750" algn="just">
              <a:spcBef>
                <a:spcPts val="0"/>
              </a:spcBef>
              <a:spcAft>
                <a:spcPts val="1200"/>
              </a:spcAft>
              <a:buFont typeface="Arial" panose="020B0604020202020204" pitchFamily="34" charset="0"/>
              <a:buChar char="•"/>
            </a:pPr>
            <a:r>
              <a:rPr lang="en-CA" sz="2100" dirty="0">
                <a:latin typeface="Arial Narrow" panose="020B0606020202030204" pitchFamily="34" charset="0"/>
                <a:ea typeface="Times New Roman" panose="02020603050405020304" pitchFamily="18" charset="0"/>
              </a:rPr>
              <a:t>To understand what is needed to build accessible First Nations, we recently took a poll to get a pulse on the status of accessibility/ disability in First Nations with guidance from the Knowledge Keepers Circle. </a:t>
            </a:r>
          </a:p>
          <a:p>
            <a:pPr marL="285750" indent="-285750" algn="just">
              <a:spcBef>
                <a:spcPts val="0"/>
              </a:spcBef>
              <a:spcAft>
                <a:spcPts val="1200"/>
              </a:spcAft>
              <a:buFont typeface="Arial" panose="020B0604020202020204" pitchFamily="34" charset="0"/>
              <a:buChar char="•"/>
            </a:pPr>
            <a:r>
              <a:rPr lang="en-CA" sz="2100" dirty="0">
                <a:latin typeface="Arial Narrow" panose="020B0606020202030204" pitchFamily="34" charset="0"/>
                <a:ea typeface="Times New Roman" panose="02020603050405020304" pitchFamily="18" charset="0"/>
              </a:rPr>
              <a:t>The Draft Framework is held up as a </a:t>
            </a:r>
            <a:r>
              <a:rPr lang="en-CA" sz="2100" dirty="0">
                <a:effectLst/>
                <a:latin typeface="Arial Narrow" panose="020B0606020202030204" pitchFamily="34" charset="0"/>
                <a:ea typeface="Times New Roman" panose="02020603050405020304" pitchFamily="18" charset="0"/>
              </a:rPr>
              <a:t>living document guided by First Nations traditional laws that work to unite collaboration and understanding with all levels of governments in alignment with Natural Law.   </a:t>
            </a:r>
          </a:p>
          <a:p>
            <a:pPr marL="342900" marR="0" lvl="0" indent="-342900" algn="just">
              <a:lnSpc>
                <a:spcPct val="107000"/>
              </a:lnSpc>
              <a:spcBef>
                <a:spcPts val="0"/>
              </a:spcBef>
              <a:spcAft>
                <a:spcPts val="600"/>
              </a:spcAft>
              <a:buFont typeface="Arial Narrow" panose="020B0606020202030204" pitchFamily="34" charset="0"/>
              <a:buAutoNum type="arabicPeriod"/>
            </a:pPr>
            <a:endParaRPr lang="en-CA" sz="22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sz="2200" i="0" u="none" strike="noStrike" baseline="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12465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1C2-C794-925F-1970-83B460935157}"/>
              </a:ext>
            </a:extLst>
          </p:cNvPr>
          <p:cNvSpPr>
            <a:spLocks noGrp="1"/>
          </p:cNvSpPr>
          <p:nvPr>
            <p:ph type="ctrTitle"/>
          </p:nvPr>
        </p:nvSpPr>
        <p:spPr>
          <a:xfrm>
            <a:off x="679269" y="1689969"/>
            <a:ext cx="9845040" cy="783771"/>
          </a:xfrm>
        </p:spPr>
        <p:txBody>
          <a:bodyPr/>
          <a:lstStyle/>
          <a:p>
            <a:pPr algn="l"/>
            <a:r>
              <a:rPr lang="en-CA" sz="26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600" dirty="0"/>
          </a:p>
        </p:txBody>
      </p:sp>
      <p:sp>
        <p:nvSpPr>
          <p:cNvPr id="3" name="Subtitle 2">
            <a:extLst>
              <a:ext uri="{FF2B5EF4-FFF2-40B4-BE49-F238E27FC236}">
                <a16:creationId xmlns:a16="http://schemas.microsoft.com/office/drawing/2014/main" id="{39A48339-DCBB-8739-DB13-59FEEF8AD3A0}"/>
              </a:ext>
            </a:extLst>
          </p:cNvPr>
          <p:cNvSpPr>
            <a:spLocks noGrp="1"/>
          </p:cNvSpPr>
          <p:nvPr>
            <p:ph type="subTitle" idx="1"/>
          </p:nvPr>
        </p:nvSpPr>
        <p:spPr>
          <a:xfrm>
            <a:off x="679269" y="2635509"/>
            <a:ext cx="10541725" cy="3540034"/>
          </a:xfrm>
        </p:spPr>
        <p:txBody>
          <a:bodyPr>
            <a:normAutofit/>
          </a:bodyPr>
          <a:lstStyle/>
          <a:p>
            <a:pPr algn="l">
              <a:spcBef>
                <a:spcPts val="0"/>
              </a:spcBef>
            </a:pPr>
            <a:r>
              <a:rPr lang="en-US" sz="2200" i="1" dirty="0">
                <a:effectLst/>
                <a:latin typeface="Arial Narrow" panose="020B0606020202030204" pitchFamily="34" charset="0"/>
                <a:ea typeface="Calibri" panose="020F0502020204030204" pitchFamily="34" charset="0"/>
              </a:rPr>
              <a:t>AFN Disability and Accessibility Poll</a:t>
            </a:r>
          </a:p>
          <a:p>
            <a:pPr algn="l">
              <a:spcBef>
                <a:spcPts val="0"/>
              </a:spcBef>
            </a:pPr>
            <a:endParaRPr lang="en-CA" sz="2200" dirty="0">
              <a:effectLst/>
              <a:latin typeface="Arial Narrow" panose="020B0606020202030204" pitchFamily="34" charset="0"/>
              <a:ea typeface="Calibri" panose="020F0502020204030204" pitchFamily="34" charset="0"/>
            </a:endParaRPr>
          </a:p>
          <a:p>
            <a:pPr marL="342900" indent="-342900" algn="l">
              <a:spcBef>
                <a:spcPts val="0"/>
              </a:spcBef>
              <a:buSzPts val="1000"/>
              <a:buFont typeface="Symbol" panose="05050102010706020507" pitchFamily="18" charset="2"/>
              <a:buChar char=""/>
              <a:tabLst>
                <a:tab pos="457200" algn="l"/>
              </a:tabLst>
            </a:pPr>
            <a:r>
              <a:rPr lang="en-US" sz="2200" dirty="0">
                <a:solidFill>
                  <a:srgbClr val="000000"/>
                </a:solidFill>
                <a:effectLst/>
                <a:latin typeface="Arial Narrow" panose="020B0606020202030204" pitchFamily="34" charset="0"/>
                <a:ea typeface="Times New Roman" panose="02020603050405020304" pitchFamily="18" charset="0"/>
              </a:rPr>
              <a:t>We have finalized a short poll geared toward First Nations Persons with Disabilities (whether or not they have a formal diagnosis) to get a pulse on some of the realities of disability and accessibility in First Nations across Canada.  </a:t>
            </a:r>
            <a:endParaRPr lang="en-CA" sz="2200" dirty="0">
              <a:effectLst/>
              <a:latin typeface="Arial Narrow" panose="020B0606020202030204" pitchFamily="34" charset="0"/>
              <a:ea typeface="Calibri" panose="020F0502020204030204" pitchFamily="34" charset="0"/>
            </a:endParaRPr>
          </a:p>
          <a:p>
            <a:pPr marL="342900" indent="-342900" algn="l">
              <a:spcBef>
                <a:spcPts val="0"/>
              </a:spcBef>
              <a:buSzPts val="1000"/>
              <a:buFont typeface="Symbol" panose="05050102010706020507" pitchFamily="18" charset="2"/>
              <a:buChar char=""/>
              <a:tabLst>
                <a:tab pos="457200" algn="l"/>
              </a:tabLst>
            </a:pPr>
            <a:endParaRPr lang="en-US" sz="2200" dirty="0">
              <a:solidFill>
                <a:srgbClr val="000000"/>
              </a:solidFill>
              <a:effectLst/>
              <a:latin typeface="Arial Narrow" panose="020B0606020202030204" pitchFamily="34" charset="0"/>
              <a:ea typeface="Times New Roman" panose="02020603050405020304" pitchFamily="18" charset="0"/>
            </a:endParaRPr>
          </a:p>
          <a:p>
            <a:pPr marL="342900" indent="-342900" algn="l">
              <a:spcBef>
                <a:spcPts val="0"/>
              </a:spcBef>
              <a:buSzPts val="1000"/>
              <a:buFont typeface="Symbol" panose="05050102010706020507" pitchFamily="18" charset="2"/>
              <a:buChar char=""/>
              <a:tabLst>
                <a:tab pos="457200" algn="l"/>
              </a:tabLst>
            </a:pPr>
            <a:r>
              <a:rPr lang="en-US" sz="2200" dirty="0">
                <a:solidFill>
                  <a:srgbClr val="000000"/>
                </a:solidFill>
                <a:effectLst/>
                <a:latin typeface="Arial Narrow" panose="020B0606020202030204" pitchFamily="34" charset="0"/>
                <a:ea typeface="Times New Roman" panose="02020603050405020304" pitchFamily="18" charset="0"/>
              </a:rPr>
              <a:t>This poll was developed with the guidance and approval of our AFN Accessibility Knowledge Keepers Circle. The insights gained from these surveys will be instrumental in informing the development of better accessibility policy and legislation. </a:t>
            </a:r>
            <a:endParaRPr lang="en-CA" sz="2200" dirty="0">
              <a:effectLst/>
              <a:latin typeface="Arial Narrow" panose="020B0606020202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73430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4F63-39F5-C1DF-2CB8-4A8AB910242E}"/>
              </a:ext>
            </a:extLst>
          </p:cNvPr>
          <p:cNvSpPr>
            <a:spLocks noGrp="1"/>
          </p:cNvSpPr>
          <p:nvPr>
            <p:ph type="ctrTitle"/>
          </p:nvPr>
        </p:nvSpPr>
        <p:spPr>
          <a:xfrm>
            <a:off x="613954" y="1645921"/>
            <a:ext cx="10358845" cy="849085"/>
          </a:xfrm>
        </p:spPr>
        <p:txBody>
          <a:bodyPr/>
          <a:lstStyle/>
          <a:p>
            <a:pPr algn="l"/>
            <a:r>
              <a:rPr lang="en-CA" sz="27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700" dirty="0"/>
          </a:p>
        </p:txBody>
      </p:sp>
      <p:sp>
        <p:nvSpPr>
          <p:cNvPr id="3" name="Subtitle 2">
            <a:extLst>
              <a:ext uri="{FF2B5EF4-FFF2-40B4-BE49-F238E27FC236}">
                <a16:creationId xmlns:a16="http://schemas.microsoft.com/office/drawing/2014/main" id="{2231C8FD-89ED-0DE9-B7FD-499839900B1D}"/>
              </a:ext>
            </a:extLst>
          </p:cNvPr>
          <p:cNvSpPr>
            <a:spLocks noGrp="1"/>
          </p:cNvSpPr>
          <p:nvPr>
            <p:ph type="subTitle" idx="1"/>
          </p:nvPr>
        </p:nvSpPr>
        <p:spPr>
          <a:xfrm>
            <a:off x="613954" y="2613409"/>
            <a:ext cx="10789920" cy="3552259"/>
          </a:xfrm>
        </p:spPr>
        <p:txBody>
          <a:bodyPr>
            <a:normAutofit fontScale="25000" lnSpcReduction="20000"/>
          </a:bodyPr>
          <a:lstStyle/>
          <a:p>
            <a:pPr marL="0" marR="0" algn="l">
              <a:spcBef>
                <a:spcPts val="200"/>
              </a:spcBef>
              <a:spcAft>
                <a:spcPts val="0"/>
              </a:spcAft>
            </a:pPr>
            <a:r>
              <a:rPr lang="en-US" sz="50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marL="0" marR="0" algn="l">
              <a:spcBef>
                <a:spcPts val="200"/>
              </a:spcBef>
              <a:spcAft>
                <a:spcPts val="0"/>
              </a:spcAft>
            </a:pPr>
            <a:r>
              <a:rPr lang="en-US" sz="8800" b="1" i="1" dirty="0">
                <a:effectLst/>
                <a:latin typeface="Arial Narrow" panose="020B0606020202030204" pitchFamily="34" charset="0"/>
                <a:ea typeface="Times New Roman" panose="02020603050405020304" pitchFamily="18" charset="0"/>
                <a:cs typeface="Times New Roman" panose="02020603050405020304" pitchFamily="18" charset="0"/>
              </a:rPr>
              <a:t>Access is everyone’s right:</a:t>
            </a:r>
          </a:p>
          <a:p>
            <a:pPr marL="0" marR="0" algn="l">
              <a:spcBef>
                <a:spcPts val="200"/>
              </a:spcBef>
              <a:spcAft>
                <a:spcPts val="0"/>
              </a:spcAft>
            </a:pPr>
            <a:r>
              <a:rPr lang="en-US" sz="88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CA" sz="8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685800" marR="0" indent="-685800" algn="l">
              <a:spcBef>
                <a:spcPts val="0"/>
              </a:spcBef>
              <a:spcAft>
                <a:spcPts val="1200"/>
              </a:spcAft>
              <a:buFont typeface="Arial" panose="020B0604020202020204" pitchFamily="34" charset="0"/>
              <a:buChar char="•"/>
            </a:pPr>
            <a:r>
              <a:rPr lang="en-US" sz="8800" dirty="0">
                <a:effectLst/>
                <a:latin typeface="Arial Narrow" panose="020B0606020202030204" pitchFamily="34" charset="0"/>
                <a:ea typeface="Georgia" panose="02040502050405020303" pitchFamily="18" charset="0"/>
                <a:cs typeface="Georgia" panose="02040502050405020303" pitchFamily="18" charset="0"/>
              </a:rPr>
              <a:t>All people deserve fair and equitable access to opportunities, environments, and resources and some people face more barriers than others to access these birthrights. </a:t>
            </a:r>
          </a:p>
          <a:p>
            <a:pPr marL="685800" marR="0" indent="-685800" algn="l">
              <a:spcBef>
                <a:spcPts val="0"/>
              </a:spcBef>
              <a:spcAft>
                <a:spcPts val="0"/>
              </a:spcAft>
              <a:buFont typeface="Arial" panose="020B0604020202020204" pitchFamily="34" charset="0"/>
              <a:buChar char="•"/>
            </a:pPr>
            <a:r>
              <a:rPr lang="en-US" sz="8800" dirty="0">
                <a:effectLst/>
                <a:latin typeface="Arial Narrow" panose="020B0606020202030204" pitchFamily="34" charset="0"/>
                <a:ea typeface="Georgia" panose="02040502050405020303" pitchFamily="18" charset="0"/>
                <a:cs typeface="Georgia" panose="02040502050405020303" pitchFamily="18" charset="0"/>
              </a:rPr>
              <a:t>To help remove barriers faced by individuals, it is necessary to understand who is facing difficulties, and why are they facing these challenges. </a:t>
            </a:r>
          </a:p>
          <a:p>
            <a:pPr marR="0" algn="l">
              <a:spcBef>
                <a:spcPts val="0"/>
              </a:spcBef>
              <a:spcAft>
                <a:spcPts val="0"/>
              </a:spcAft>
            </a:pPr>
            <a:endParaRPr lang="en-US" sz="8800" dirty="0">
              <a:effectLst/>
              <a:latin typeface="Arial Narrow" panose="020B0606020202030204" pitchFamily="34" charset="0"/>
              <a:ea typeface="Georgia" panose="02040502050405020303" pitchFamily="18" charset="0"/>
              <a:cs typeface="Georgia" panose="02040502050405020303" pitchFamily="18" charset="0"/>
            </a:endParaRPr>
          </a:p>
          <a:p>
            <a:pPr marL="685800" marR="0" indent="-685800" algn="l">
              <a:spcBef>
                <a:spcPts val="0"/>
              </a:spcBef>
              <a:spcAft>
                <a:spcPts val="0"/>
              </a:spcAft>
              <a:buFont typeface="Arial" panose="020B0604020202020204" pitchFamily="34" charset="0"/>
              <a:buChar char="•"/>
            </a:pPr>
            <a:r>
              <a:rPr lang="en-US" sz="8800" dirty="0">
                <a:effectLst/>
                <a:latin typeface="Arial Narrow" panose="020B0606020202030204" pitchFamily="34" charset="0"/>
                <a:ea typeface="Georgia" panose="02040502050405020303" pitchFamily="18" charset="0"/>
                <a:cs typeface="Georgia" panose="02040502050405020303" pitchFamily="18" charset="0"/>
              </a:rPr>
              <a:t>Therefore, we would like to invite your important participation in completing all or portions of this survey that are most relevant to you and to your experience. </a:t>
            </a:r>
          </a:p>
          <a:p>
            <a:pPr marL="685800" marR="0" indent="-685800" algn="l">
              <a:spcBef>
                <a:spcPts val="0"/>
              </a:spcBef>
              <a:spcAft>
                <a:spcPts val="0"/>
              </a:spcAft>
              <a:buFont typeface="Arial" panose="020B0604020202020204" pitchFamily="34" charset="0"/>
              <a:buChar char="•"/>
            </a:pPr>
            <a:endParaRPr lang="en-US" sz="8800" dirty="0">
              <a:latin typeface="Arial Narrow" panose="020B0606020202030204" pitchFamily="34" charset="0"/>
              <a:ea typeface="Georgia" panose="02040502050405020303" pitchFamily="18" charset="0"/>
              <a:cs typeface="Georgia" panose="02040502050405020303" pitchFamily="18" charset="0"/>
            </a:endParaRPr>
          </a:p>
          <a:p>
            <a:pPr marL="685800" marR="0" indent="-685800" algn="l">
              <a:spcBef>
                <a:spcPts val="0"/>
              </a:spcBef>
              <a:spcAft>
                <a:spcPts val="0"/>
              </a:spcAft>
              <a:buFont typeface="Arial" panose="020B0604020202020204" pitchFamily="34" charset="0"/>
              <a:buChar char="•"/>
            </a:pPr>
            <a:r>
              <a:rPr lang="en-US" sz="8800" dirty="0">
                <a:effectLst/>
                <a:latin typeface="Arial Narrow" panose="020B0606020202030204" pitchFamily="34" charset="0"/>
                <a:ea typeface="Georgia" panose="02040502050405020303" pitchFamily="18" charset="0"/>
                <a:cs typeface="Georgia" panose="02040502050405020303" pitchFamily="18" charset="0"/>
              </a:rPr>
              <a:t>The goal of the survey is to gather basic information on the different disability conditions and the types of barriers First Nations individuals may be experiencing, as well as the programs and services that are working well and providing accessible inclusive environments.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200"/>
              </a:spcBef>
              <a:spcAft>
                <a:spcPts val="0"/>
              </a:spcAft>
            </a:pPr>
            <a:endParaRPr lang="en-CA" sz="62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l">
              <a:spcBef>
                <a:spcPts val="200"/>
              </a:spcBef>
              <a:spcAft>
                <a:spcPts val="0"/>
              </a:spcAft>
            </a:pPr>
            <a:r>
              <a:rPr lang="en-US" sz="62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CA" sz="6200" b="1" dirty="0">
              <a:solidFill>
                <a:srgbClr val="365F91"/>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73888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1C2-C794-925F-1970-83B460935157}"/>
              </a:ext>
            </a:extLst>
          </p:cNvPr>
          <p:cNvSpPr>
            <a:spLocks noGrp="1"/>
          </p:cNvSpPr>
          <p:nvPr>
            <p:ph type="ctrTitle"/>
          </p:nvPr>
        </p:nvSpPr>
        <p:spPr>
          <a:xfrm>
            <a:off x="822960" y="1606732"/>
            <a:ext cx="9845040" cy="783771"/>
          </a:xfrm>
        </p:spPr>
        <p:txBody>
          <a:bodyPr/>
          <a:lstStyle/>
          <a:p>
            <a:r>
              <a:rPr lang="en-CA" sz="26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600" dirty="0"/>
          </a:p>
        </p:txBody>
      </p:sp>
      <p:sp>
        <p:nvSpPr>
          <p:cNvPr id="3" name="Subtitle 2">
            <a:extLst>
              <a:ext uri="{FF2B5EF4-FFF2-40B4-BE49-F238E27FC236}">
                <a16:creationId xmlns:a16="http://schemas.microsoft.com/office/drawing/2014/main" id="{39A48339-DCBB-8739-DB13-59FEEF8AD3A0}"/>
              </a:ext>
            </a:extLst>
          </p:cNvPr>
          <p:cNvSpPr>
            <a:spLocks noGrp="1"/>
          </p:cNvSpPr>
          <p:nvPr>
            <p:ph type="subTitle" idx="1"/>
          </p:nvPr>
        </p:nvSpPr>
        <p:spPr>
          <a:xfrm>
            <a:off x="908830" y="2569434"/>
            <a:ext cx="10141132" cy="3540034"/>
          </a:xfrm>
        </p:spPr>
        <p:txBody>
          <a:bodyPr>
            <a:normAutofit fontScale="25000" lnSpcReduction="20000"/>
          </a:bodyPr>
          <a:lstStyle/>
          <a:p>
            <a:pPr marL="0" marR="0" algn="l">
              <a:spcBef>
                <a:spcPts val="200"/>
              </a:spcBef>
              <a:spcAft>
                <a:spcPts val="0"/>
              </a:spcAft>
            </a:pPr>
            <a:r>
              <a:rPr lang="en-US" sz="8800" b="1" dirty="0">
                <a:effectLst/>
                <a:latin typeface="Arial Narrow" panose="020B0606020202030204" pitchFamily="34" charset="0"/>
                <a:ea typeface="Times New Roman" panose="02020603050405020304" pitchFamily="18" charset="0"/>
                <a:cs typeface="Times New Roman" panose="02020603050405020304" pitchFamily="18" charset="0"/>
              </a:rPr>
              <a:t>20-minute survey</a:t>
            </a:r>
            <a:endParaRPr lang="en-CA" sz="8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l">
              <a:spcBef>
                <a:spcPts val="0"/>
              </a:spcBef>
            </a:pPr>
            <a:r>
              <a:rPr lang="en-US" sz="8800" dirty="0">
                <a:effectLst/>
                <a:latin typeface="Arial Narrow" panose="020B0606020202030204" pitchFamily="34" charset="0"/>
                <a:ea typeface="Georgia" panose="02040502050405020303" pitchFamily="18" charset="0"/>
                <a:cs typeface="Georgia" panose="02040502050405020303" pitchFamily="18" charset="0"/>
              </a:rPr>
              <a:t>Your voice and your experience will shape and guide the development of a that will help to build fully accessible First Nations governments. </a:t>
            </a:r>
            <a:r>
              <a:rPr lang="en-US" sz="8800" i="1" dirty="0">
                <a:latin typeface="Arial Narrow" panose="020B0606020202030204" pitchFamily="34" charset="0"/>
                <a:ea typeface="Georgia" panose="02040502050405020303" pitchFamily="18" charset="0"/>
                <a:cs typeface="Georgia" panose="02040502050405020303" pitchFamily="18" charset="0"/>
              </a:rPr>
              <a:t>culturally sensitive distinct First Nations accessibility framework</a:t>
            </a:r>
            <a:r>
              <a:rPr lang="en-US" sz="8800" dirty="0">
                <a:latin typeface="Arial Narrow" panose="020B0606020202030204" pitchFamily="34" charset="0"/>
                <a:ea typeface="Georgia" panose="02040502050405020303" pitchFamily="18" charset="0"/>
                <a:cs typeface="Georgia" panose="02040502050405020303" pitchFamily="18" charset="0"/>
              </a:rPr>
              <a:t>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0"/>
              </a:spcBef>
              <a:spcAft>
                <a:spcPts val="0"/>
              </a:spcAft>
            </a:pPr>
            <a:r>
              <a:rPr lang="en-US" sz="8800" dirty="0">
                <a:effectLst/>
                <a:latin typeface="Arial Narrow" panose="020B0606020202030204" pitchFamily="34" charset="0"/>
                <a:ea typeface="Georgia" panose="02040502050405020303" pitchFamily="18" charset="0"/>
                <a:cs typeface="Georgia" panose="02040502050405020303" pitchFamily="18" charset="0"/>
              </a:rPr>
              <a:t>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200"/>
              </a:spcBef>
              <a:spcAft>
                <a:spcPts val="0"/>
              </a:spcAft>
            </a:pPr>
            <a:r>
              <a:rPr lang="en-US" sz="8800" b="1" dirty="0">
                <a:effectLst/>
                <a:latin typeface="Arial Narrow" panose="020B0606020202030204" pitchFamily="34" charset="0"/>
                <a:ea typeface="Times New Roman" panose="02020603050405020304" pitchFamily="18" charset="0"/>
                <a:cs typeface="Times New Roman" panose="02020603050405020304" pitchFamily="18" charset="0"/>
              </a:rPr>
              <a:t>Who can fill in this survey?</a:t>
            </a:r>
            <a:endParaRPr lang="en-CA" sz="8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8800" dirty="0">
                <a:effectLst/>
                <a:latin typeface="Arial Narrow" panose="020B0606020202030204" pitchFamily="34" charset="0"/>
                <a:ea typeface="Georgia" panose="02040502050405020303" pitchFamily="18" charset="0"/>
                <a:cs typeface="Georgia" panose="02040502050405020303" pitchFamily="18" charset="0"/>
              </a:rPr>
              <a:t>We are very open and interested in any knowledge or experiences you would like to share about disability and accessibility in First Nations, please feel welcome to share as much as you wish.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0"/>
              </a:spcBef>
              <a:spcAft>
                <a:spcPts val="0"/>
              </a:spcAft>
            </a:pPr>
            <a:r>
              <a:rPr lang="en-US" sz="8800" dirty="0">
                <a:effectLst/>
                <a:latin typeface="Arial Narrow" panose="020B0606020202030204" pitchFamily="34" charset="0"/>
                <a:ea typeface="Georgia" panose="02040502050405020303" pitchFamily="18" charset="0"/>
                <a:cs typeface="Georgia" panose="02040502050405020303" pitchFamily="18" charset="0"/>
              </a:rPr>
              <a:t>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pPr marL="0" marR="0" algn="l">
              <a:spcBef>
                <a:spcPts val="200"/>
              </a:spcBef>
              <a:spcAft>
                <a:spcPts val="0"/>
              </a:spcAft>
            </a:pPr>
            <a:r>
              <a:rPr lang="en-US" sz="8800" b="1" dirty="0">
                <a:effectLst/>
                <a:latin typeface="Arial Narrow" panose="020B0606020202030204" pitchFamily="34" charset="0"/>
                <a:ea typeface="Times New Roman" panose="02020603050405020304" pitchFamily="18" charset="0"/>
                <a:cs typeface="Times New Roman" panose="02020603050405020304" pitchFamily="18" charset="0"/>
              </a:rPr>
              <a:t>Protecting your privacy</a:t>
            </a:r>
            <a:endParaRPr lang="en-CA" sz="8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8800" dirty="0">
                <a:effectLst/>
                <a:latin typeface="Arial Narrow" panose="020B0606020202030204" pitchFamily="34" charset="0"/>
                <a:ea typeface="Georgia" panose="02040502050405020303" pitchFamily="18" charset="0"/>
                <a:cs typeface="Georgia" panose="02040502050405020303" pitchFamily="18" charset="0"/>
              </a:rPr>
              <a:t>In accordance with traditional sharing practices and respect for First Nations personal privacy, we remain committed to protecting your privacy and we understand that your participation in this engagement is completely voluntary. </a:t>
            </a:r>
            <a:endParaRPr lang="en-CA" sz="8800" dirty="0">
              <a:effectLst/>
              <a:latin typeface="Arial Narrow" panose="020B0606020202030204" pitchFamily="34" charset="0"/>
              <a:ea typeface="Georgia" panose="02040502050405020303" pitchFamily="18" charset="0"/>
              <a:cs typeface="Georgia" panose="02040502050405020303" pitchFamily="18" charset="0"/>
            </a:endParaRPr>
          </a:p>
          <a:p>
            <a:endParaRPr lang="en-CA" dirty="0"/>
          </a:p>
        </p:txBody>
      </p:sp>
    </p:spTree>
    <p:extLst>
      <p:ext uri="{BB962C8B-B14F-4D97-AF65-F5344CB8AC3E}">
        <p14:creationId xmlns:p14="http://schemas.microsoft.com/office/powerpoint/2010/main" val="107320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1C2-C794-925F-1970-83B460935157}"/>
              </a:ext>
            </a:extLst>
          </p:cNvPr>
          <p:cNvSpPr>
            <a:spLocks noGrp="1"/>
          </p:cNvSpPr>
          <p:nvPr>
            <p:ph type="ctrTitle"/>
          </p:nvPr>
        </p:nvSpPr>
        <p:spPr>
          <a:xfrm>
            <a:off x="1173480" y="1606732"/>
            <a:ext cx="9845040" cy="783771"/>
          </a:xfrm>
        </p:spPr>
        <p:txBody>
          <a:bodyPr/>
          <a:lstStyle/>
          <a:p>
            <a:r>
              <a:rPr lang="en-CA" sz="26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600" dirty="0"/>
          </a:p>
        </p:txBody>
      </p:sp>
      <p:sp>
        <p:nvSpPr>
          <p:cNvPr id="3" name="Subtitle 2">
            <a:extLst>
              <a:ext uri="{FF2B5EF4-FFF2-40B4-BE49-F238E27FC236}">
                <a16:creationId xmlns:a16="http://schemas.microsoft.com/office/drawing/2014/main" id="{39A48339-DCBB-8739-DB13-59FEEF8AD3A0}"/>
              </a:ext>
            </a:extLst>
          </p:cNvPr>
          <p:cNvSpPr>
            <a:spLocks noGrp="1"/>
          </p:cNvSpPr>
          <p:nvPr>
            <p:ph type="subTitle" idx="1"/>
          </p:nvPr>
        </p:nvSpPr>
        <p:spPr>
          <a:xfrm>
            <a:off x="535577" y="2495006"/>
            <a:ext cx="10737669" cy="3540034"/>
          </a:xfrm>
        </p:spPr>
        <p:txBody>
          <a:bodyPr>
            <a:normAutofit/>
          </a:bodyPr>
          <a:lstStyle/>
          <a:p>
            <a:pPr marL="0" marR="0">
              <a:spcBef>
                <a:spcPts val="0"/>
              </a:spcBef>
              <a:spcAft>
                <a:spcPts val="0"/>
              </a:spcAft>
            </a:pPr>
            <a:endParaRPr lang="en-US" b="1" dirty="0">
              <a:effectLst/>
              <a:latin typeface="Tahoma" panose="020B0604030504040204" pitchFamily="34" charset="0"/>
              <a:ea typeface="Calibri" panose="020F0502020204030204" pitchFamily="34" charset="0"/>
            </a:endParaRPr>
          </a:p>
          <a:p>
            <a:pPr marL="0" marR="0">
              <a:spcBef>
                <a:spcPts val="0"/>
              </a:spcBef>
              <a:spcAft>
                <a:spcPts val="0"/>
              </a:spcAft>
            </a:pPr>
            <a:r>
              <a:rPr lang="en-US" b="1" dirty="0">
                <a:effectLst/>
                <a:latin typeface="Tahoma" panose="020B0604030504040204" pitchFamily="34" charset="0"/>
                <a:ea typeface="Calibri" panose="020F0502020204030204" pitchFamily="34" charset="0"/>
              </a:rPr>
              <a:t>The Links to the Poll:</a:t>
            </a:r>
            <a:endParaRPr lang="en-CA"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Tahoma" panose="020B0604030504040204" pitchFamily="34" charset="0"/>
                <a:ea typeface="Calibri" panose="020F0502020204030204" pitchFamily="34" charset="0"/>
              </a:rPr>
              <a:t> </a:t>
            </a:r>
            <a:endParaRPr lang="en-CA" dirty="0">
              <a:effectLst/>
              <a:latin typeface="Calibri" panose="020F0502020204030204" pitchFamily="34" charset="0"/>
              <a:ea typeface="Calibri" panose="020F0502020204030204" pitchFamily="34" charset="0"/>
            </a:endParaRPr>
          </a:p>
          <a:p>
            <a:pPr marL="0" marR="0">
              <a:spcBef>
                <a:spcPts val="0"/>
              </a:spcBef>
              <a:spcAft>
                <a:spcPts val="0"/>
              </a:spcAft>
            </a:pPr>
            <a:r>
              <a:rPr lang="en-US" b="1" dirty="0">
                <a:solidFill>
                  <a:srgbClr val="000000"/>
                </a:solidFill>
                <a:effectLst/>
                <a:latin typeface="Times New Roman" panose="02020603050405020304" pitchFamily="18" charset="0"/>
                <a:ea typeface="Calibri" panose="020F0502020204030204" pitchFamily="34" charset="0"/>
              </a:rPr>
              <a:t>English:</a:t>
            </a:r>
            <a:r>
              <a:rPr lang="en-US" dirty="0">
                <a:solidFill>
                  <a:srgbClr val="000000"/>
                </a:solidFill>
                <a:effectLst/>
                <a:latin typeface="Times New Roman" panose="02020603050405020304" pitchFamily="18" charset="0"/>
                <a:ea typeface="Calibri" panose="020F0502020204030204" pitchFamily="34" charset="0"/>
              </a:rPr>
              <a:t> </a:t>
            </a:r>
            <a:r>
              <a:rPr lang="en-US" u="sng" dirty="0">
                <a:solidFill>
                  <a:srgbClr val="0563C1"/>
                </a:solidFill>
                <a:effectLst/>
                <a:latin typeface="Times New Roman" panose="02020603050405020304" pitchFamily="18" charset="0"/>
                <a:ea typeface="Calibri" panose="020F0502020204030204" pitchFamily="34" charset="0"/>
                <a:hlinkClick r:id="rId2" tooltip="https://www.surveymonkey.com/r/6V3WBRZ "/>
              </a:rPr>
              <a:t>https://www.surveymonkey.com/r/6V3WBRZ </a:t>
            </a:r>
            <a:endParaRPr lang="en-CA"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Tahoma" panose="020B0604030504040204" pitchFamily="34" charset="0"/>
                <a:ea typeface="Calibri" panose="020F0502020204030204" pitchFamily="34" charset="0"/>
              </a:rPr>
              <a:t> </a:t>
            </a:r>
            <a:endParaRPr lang="en-CA" dirty="0">
              <a:effectLst/>
              <a:latin typeface="Calibri" panose="020F0502020204030204" pitchFamily="34" charset="0"/>
              <a:ea typeface="Calibri" panose="020F0502020204030204" pitchFamily="34" charset="0"/>
            </a:endParaRPr>
          </a:p>
          <a:p>
            <a:pPr marL="0" marR="0">
              <a:spcBef>
                <a:spcPts val="0"/>
              </a:spcBef>
              <a:spcAft>
                <a:spcPts val="0"/>
              </a:spcAft>
            </a:pPr>
            <a:r>
              <a:rPr lang="en-US" b="1" dirty="0">
                <a:solidFill>
                  <a:srgbClr val="000000"/>
                </a:solidFill>
                <a:effectLst/>
                <a:latin typeface="Times New Roman" panose="02020603050405020304" pitchFamily="18" charset="0"/>
                <a:ea typeface="Calibri" panose="020F0502020204030204" pitchFamily="34" charset="0"/>
              </a:rPr>
              <a:t>French:</a:t>
            </a:r>
            <a:r>
              <a:rPr lang="en-US" dirty="0">
                <a:solidFill>
                  <a:srgbClr val="000000"/>
                </a:solidFill>
                <a:effectLst/>
                <a:latin typeface="Times New Roman" panose="02020603050405020304" pitchFamily="18" charset="0"/>
                <a:ea typeface="Calibri" panose="020F0502020204030204" pitchFamily="34" charset="0"/>
              </a:rPr>
              <a:t> </a:t>
            </a:r>
            <a:r>
              <a:rPr lang="en-US" u="sng" dirty="0">
                <a:solidFill>
                  <a:srgbClr val="0563C1"/>
                </a:solidFill>
                <a:effectLst/>
                <a:latin typeface="Times New Roman" panose="02020603050405020304" pitchFamily="18" charset="0"/>
                <a:ea typeface="Calibri" panose="020F0502020204030204" pitchFamily="34" charset="0"/>
                <a:hlinkClick r:id="rId3"/>
              </a:rPr>
              <a:t>https://www.surveymonkey.com/r/2T35JQB</a:t>
            </a:r>
            <a:endParaRPr lang="en-CA" dirty="0">
              <a:effectLst/>
              <a:latin typeface="Calibri" panose="020F0502020204030204" pitchFamily="34" charset="0"/>
              <a:ea typeface="Calibri" panose="020F0502020204030204" pitchFamily="34" charset="0"/>
            </a:endParaRPr>
          </a:p>
          <a:p>
            <a:endParaRPr lang="en-CA" dirty="0"/>
          </a:p>
          <a:p>
            <a:endParaRPr lang="en-CA" dirty="0"/>
          </a:p>
        </p:txBody>
      </p:sp>
    </p:spTree>
    <p:extLst>
      <p:ext uri="{BB962C8B-B14F-4D97-AF65-F5344CB8AC3E}">
        <p14:creationId xmlns:p14="http://schemas.microsoft.com/office/powerpoint/2010/main" val="222450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1C2-C794-925F-1970-83B460935157}"/>
              </a:ext>
            </a:extLst>
          </p:cNvPr>
          <p:cNvSpPr>
            <a:spLocks noGrp="1"/>
          </p:cNvSpPr>
          <p:nvPr>
            <p:ph type="ctrTitle"/>
          </p:nvPr>
        </p:nvSpPr>
        <p:spPr>
          <a:xfrm>
            <a:off x="1173479" y="1606732"/>
            <a:ext cx="9845040" cy="783771"/>
          </a:xfrm>
        </p:spPr>
        <p:txBody>
          <a:bodyPr/>
          <a:lstStyle/>
          <a:p>
            <a:r>
              <a:rPr lang="en-CA" sz="26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600" dirty="0"/>
          </a:p>
        </p:txBody>
      </p:sp>
      <p:sp>
        <p:nvSpPr>
          <p:cNvPr id="3" name="Subtitle 2">
            <a:extLst>
              <a:ext uri="{FF2B5EF4-FFF2-40B4-BE49-F238E27FC236}">
                <a16:creationId xmlns:a16="http://schemas.microsoft.com/office/drawing/2014/main" id="{39A48339-DCBB-8739-DB13-59FEEF8AD3A0}"/>
              </a:ext>
            </a:extLst>
          </p:cNvPr>
          <p:cNvSpPr>
            <a:spLocks noGrp="1"/>
          </p:cNvSpPr>
          <p:nvPr>
            <p:ph type="subTitle" idx="1"/>
          </p:nvPr>
        </p:nvSpPr>
        <p:spPr>
          <a:xfrm>
            <a:off x="535577" y="2495006"/>
            <a:ext cx="10737669" cy="3540034"/>
          </a:xfrm>
        </p:spPr>
        <p:txBody>
          <a:bodyPr>
            <a:normAutofit/>
          </a:bodyPr>
          <a:lstStyle/>
          <a:p>
            <a:pPr marL="0" marR="0">
              <a:spcBef>
                <a:spcPts val="0"/>
              </a:spcBef>
              <a:spcAft>
                <a:spcPts val="0"/>
              </a:spcAft>
            </a:pPr>
            <a:endParaRPr lang="en-US" b="1" dirty="0">
              <a:effectLst/>
              <a:latin typeface="Tahoma" panose="020B0604030504040204" pitchFamily="34" charset="0"/>
              <a:ea typeface="Calibri" panose="020F0502020204030204" pitchFamily="34" charset="0"/>
            </a:endParaRPr>
          </a:p>
          <a:p>
            <a:pPr marL="0" marR="0">
              <a:spcBef>
                <a:spcPts val="0"/>
              </a:spcBef>
              <a:spcAft>
                <a:spcPts val="0"/>
              </a:spcAft>
            </a:pPr>
            <a:r>
              <a:rPr lang="en-US" dirty="0">
                <a:effectLst/>
                <a:latin typeface="Tahoma" panose="020B0604030504040204" pitchFamily="34" charset="0"/>
                <a:ea typeface="Calibri" panose="020F0502020204030204" pitchFamily="34" charset="0"/>
              </a:rPr>
              <a:t> </a:t>
            </a:r>
            <a:endParaRPr lang="en-CA" dirty="0">
              <a:effectLst/>
              <a:latin typeface="Calibri" panose="020F0502020204030204" pitchFamily="34" charset="0"/>
              <a:ea typeface="Calibri" panose="020F0502020204030204" pitchFamily="34" charset="0"/>
            </a:endParaRPr>
          </a:p>
          <a:p>
            <a:endParaRPr lang="en-CA" dirty="0"/>
          </a:p>
        </p:txBody>
      </p:sp>
      <p:pic>
        <p:nvPicPr>
          <p:cNvPr id="4" name="Picture 3" descr="A qr code with text&#10;&#10;Description automatically generated">
            <a:extLst>
              <a:ext uri="{FF2B5EF4-FFF2-40B4-BE49-F238E27FC236}">
                <a16:creationId xmlns:a16="http://schemas.microsoft.com/office/drawing/2014/main" id="{1B586085-EE24-10F7-4C1E-4A9E52FAF5D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48747" y="2705439"/>
            <a:ext cx="4294505" cy="2351405"/>
          </a:xfrm>
          <a:prstGeom prst="rect">
            <a:avLst/>
          </a:prstGeom>
          <a:noFill/>
          <a:ln>
            <a:noFill/>
          </a:ln>
        </p:spPr>
      </p:pic>
    </p:spTree>
    <p:extLst>
      <p:ext uri="{BB962C8B-B14F-4D97-AF65-F5344CB8AC3E}">
        <p14:creationId xmlns:p14="http://schemas.microsoft.com/office/powerpoint/2010/main" val="190330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1C2-C794-925F-1970-83B460935157}"/>
              </a:ext>
            </a:extLst>
          </p:cNvPr>
          <p:cNvSpPr>
            <a:spLocks noGrp="1"/>
          </p:cNvSpPr>
          <p:nvPr>
            <p:ph type="ctrTitle"/>
          </p:nvPr>
        </p:nvSpPr>
        <p:spPr>
          <a:xfrm>
            <a:off x="1173480" y="1606732"/>
            <a:ext cx="9845040" cy="783771"/>
          </a:xfrm>
        </p:spPr>
        <p:txBody>
          <a:bodyPr/>
          <a:lstStyle/>
          <a:p>
            <a:r>
              <a:rPr lang="en-CA" sz="2600" b="1" dirty="0">
                <a:latin typeface="Arial Narrow" panose="020B0606020202030204" pitchFamily="34" charset="0"/>
                <a:ea typeface="Times New Roman" panose="02020603050405020304" pitchFamily="18" charset="0"/>
                <a:cs typeface="Times New Roman" panose="02020603050405020304" pitchFamily="18" charset="0"/>
              </a:rPr>
              <a:t>Disability and Accessibility: First Nations Persons with Disabilities Survey</a:t>
            </a:r>
            <a:endParaRPr lang="en-CA" sz="2600" dirty="0"/>
          </a:p>
        </p:txBody>
      </p:sp>
      <p:sp>
        <p:nvSpPr>
          <p:cNvPr id="3" name="Subtitle 2">
            <a:extLst>
              <a:ext uri="{FF2B5EF4-FFF2-40B4-BE49-F238E27FC236}">
                <a16:creationId xmlns:a16="http://schemas.microsoft.com/office/drawing/2014/main" id="{39A48339-DCBB-8739-DB13-59FEEF8AD3A0}"/>
              </a:ext>
            </a:extLst>
          </p:cNvPr>
          <p:cNvSpPr>
            <a:spLocks noGrp="1"/>
          </p:cNvSpPr>
          <p:nvPr>
            <p:ph type="subTitle" idx="1"/>
          </p:nvPr>
        </p:nvSpPr>
        <p:spPr>
          <a:xfrm>
            <a:off x="535577" y="2495006"/>
            <a:ext cx="10737669" cy="3540034"/>
          </a:xfrm>
        </p:spPr>
        <p:txBody>
          <a:bodyPr>
            <a:normAutofit/>
          </a:bodyPr>
          <a:lstStyle/>
          <a:p>
            <a:pPr marL="0" marR="0">
              <a:spcBef>
                <a:spcPts val="0"/>
              </a:spcBef>
              <a:spcAft>
                <a:spcPts val="0"/>
              </a:spcAft>
            </a:pPr>
            <a:endParaRPr lang="en-US" b="1" dirty="0">
              <a:effectLst/>
              <a:latin typeface="Tahoma" panose="020B0604030504040204" pitchFamily="34" charset="0"/>
              <a:ea typeface="Calibri" panose="020F0502020204030204" pitchFamily="34" charset="0"/>
            </a:endParaRPr>
          </a:p>
          <a:p>
            <a:pPr marL="0" marR="0">
              <a:spcBef>
                <a:spcPts val="0"/>
              </a:spcBef>
              <a:spcAft>
                <a:spcPts val="0"/>
              </a:spcAft>
            </a:pPr>
            <a:r>
              <a:rPr lang="en-US" dirty="0">
                <a:effectLst/>
                <a:latin typeface="Tahoma" panose="020B0604030504040204" pitchFamily="34" charset="0"/>
                <a:ea typeface="Calibri" panose="020F0502020204030204" pitchFamily="34" charset="0"/>
              </a:rPr>
              <a:t> </a:t>
            </a:r>
            <a:endParaRPr lang="en-CA" dirty="0">
              <a:effectLst/>
              <a:latin typeface="Calibri" panose="020F0502020204030204" pitchFamily="34" charset="0"/>
              <a:ea typeface="Calibri" panose="020F0502020204030204" pitchFamily="34" charset="0"/>
            </a:endParaRPr>
          </a:p>
          <a:p>
            <a:endParaRPr lang="en-CA" dirty="0"/>
          </a:p>
        </p:txBody>
      </p:sp>
      <p:sp>
        <p:nvSpPr>
          <p:cNvPr id="6" name="TextBox 5">
            <a:extLst>
              <a:ext uri="{FF2B5EF4-FFF2-40B4-BE49-F238E27FC236}">
                <a16:creationId xmlns:a16="http://schemas.microsoft.com/office/drawing/2014/main" id="{2D80F48B-C303-8135-8F23-E1BFABA9136C}"/>
              </a:ext>
            </a:extLst>
          </p:cNvPr>
          <p:cNvSpPr txBox="1"/>
          <p:nvPr/>
        </p:nvSpPr>
        <p:spPr>
          <a:xfrm>
            <a:off x="2198370" y="2690336"/>
            <a:ext cx="7795260" cy="3816429"/>
          </a:xfrm>
          <a:prstGeom prst="rect">
            <a:avLst/>
          </a:prstGeom>
          <a:noFill/>
        </p:spPr>
        <p:txBody>
          <a:bodyPr wrap="square">
            <a:spAutoFit/>
          </a:bodyPr>
          <a:lstStyle/>
          <a:p>
            <a:pPr algn="ctr"/>
            <a:r>
              <a:rPr lang="en-CA" sz="2200" dirty="0">
                <a:effectLst/>
                <a:latin typeface="Arial Narrow" panose="020B0606020202030204" pitchFamily="34" charset="0"/>
                <a:ea typeface="Calibri" panose="020F0502020204030204" pitchFamily="34" charset="0"/>
              </a:rPr>
              <a:t>Please feel welcome to visit the</a:t>
            </a:r>
          </a:p>
          <a:p>
            <a:pPr algn="ctr"/>
            <a:endParaRPr lang="en-CA" sz="2200" b="1" dirty="0">
              <a:effectLst/>
              <a:latin typeface="Arial Narrow" panose="020B0606020202030204" pitchFamily="34" charset="0"/>
              <a:ea typeface="Calibri" panose="020F0502020204030204" pitchFamily="34" charset="0"/>
            </a:endParaRPr>
          </a:p>
          <a:p>
            <a:pPr algn="ctr"/>
            <a:r>
              <a:rPr lang="en-CA" sz="2200" b="1" dirty="0">
                <a:effectLst/>
                <a:latin typeface="Arial Narrow" panose="020B0606020202030204" pitchFamily="34" charset="0"/>
                <a:ea typeface="Calibri" panose="020F0502020204030204" pitchFamily="34" charset="0"/>
              </a:rPr>
              <a:t> AFN Accessibility Hub Excellence </a:t>
            </a:r>
          </a:p>
          <a:p>
            <a:pPr algn="ctr"/>
            <a:r>
              <a:rPr lang="en-CA" sz="2200" dirty="0">
                <a:effectLst/>
                <a:latin typeface="Arial Narrow" panose="020B0606020202030204" pitchFamily="34" charset="0"/>
                <a:ea typeface="Calibri" panose="020F0502020204030204" pitchFamily="34" charset="0"/>
              </a:rPr>
              <a:t>Link </a:t>
            </a:r>
            <a:r>
              <a:rPr lang="en-CA" sz="2200" dirty="0">
                <a:latin typeface="Arial Narrow" panose="020B0606020202030204" pitchFamily="34" charset="0"/>
                <a:ea typeface="Calibri" panose="020F0502020204030204" pitchFamily="34" charset="0"/>
              </a:rPr>
              <a:t>for our Surveys </a:t>
            </a:r>
            <a:r>
              <a:rPr lang="en-CA" sz="2200" dirty="0">
                <a:effectLst/>
                <a:latin typeface="Arial Narrow" panose="020B0606020202030204" pitchFamily="34" charset="0"/>
                <a:ea typeface="Calibri" panose="020F0502020204030204" pitchFamily="34" charset="0"/>
              </a:rPr>
              <a:t> </a:t>
            </a:r>
          </a:p>
          <a:p>
            <a:pPr algn="ctr"/>
            <a:endParaRPr lang="en-CA" sz="2200" dirty="0">
              <a:latin typeface="Arial Narrow" panose="020B0606020202030204" pitchFamily="34" charset="0"/>
              <a:ea typeface="Calibri" panose="020F0502020204030204" pitchFamily="34" charset="0"/>
            </a:endParaRPr>
          </a:p>
          <a:p>
            <a:pPr algn="ctr"/>
            <a:r>
              <a:rPr lang="en-CA" sz="2200" u="sng" dirty="0">
                <a:solidFill>
                  <a:srgbClr val="0000FF"/>
                </a:solidFill>
                <a:effectLst/>
                <a:latin typeface="Arial Narrow" panose="020B0606020202030204" pitchFamily="34" charset="0"/>
                <a:ea typeface="Calibri" panose="020F0502020204030204" pitchFamily="34" charset="0"/>
                <a:hlinkClick r:id="rId2"/>
              </a:rPr>
              <a:t>https://afn.ca/a-first-nations-accessibility-hub-of-excellence/</a:t>
            </a:r>
            <a:r>
              <a:rPr lang="en-CA" sz="2200" dirty="0">
                <a:effectLst/>
                <a:latin typeface="Arial Narrow" panose="020B0606020202030204" pitchFamily="34" charset="0"/>
                <a:ea typeface="Calibri" panose="020F0502020204030204" pitchFamily="34" charset="0"/>
              </a:rPr>
              <a:t> </a:t>
            </a:r>
          </a:p>
          <a:p>
            <a:pPr algn="ctr"/>
            <a:endParaRPr lang="en-CA" sz="2200" dirty="0">
              <a:effectLst/>
              <a:latin typeface="Arial Narrow" panose="020B0606020202030204" pitchFamily="34" charset="0"/>
              <a:ea typeface="Calibri" panose="020F0502020204030204" pitchFamily="34" charset="0"/>
            </a:endParaRPr>
          </a:p>
          <a:p>
            <a:pPr algn="ctr"/>
            <a:r>
              <a:rPr lang="en-CA" sz="2200" dirty="0">
                <a:effectLst/>
                <a:latin typeface="Arial Narrow" panose="020B0606020202030204" pitchFamily="34" charset="0"/>
                <a:ea typeface="Calibri" panose="020F0502020204030204" pitchFamily="34" charset="0"/>
              </a:rPr>
              <a:t>Watch for new posting of resources and tools and information to </a:t>
            </a:r>
          </a:p>
          <a:p>
            <a:pPr algn="ctr"/>
            <a:r>
              <a:rPr lang="en-CA" sz="2200" dirty="0">
                <a:effectLst/>
                <a:latin typeface="Arial Narrow" panose="020B0606020202030204" pitchFamily="34" charset="0"/>
                <a:ea typeface="Calibri" panose="020F0502020204030204" pitchFamily="34" charset="0"/>
              </a:rPr>
              <a:t>help build fully accessible First Nations. </a:t>
            </a:r>
          </a:p>
          <a:p>
            <a:pPr algn="ctr"/>
            <a:endParaRPr lang="en-CA" sz="2200" dirty="0">
              <a:latin typeface="Arial Narrow" panose="020B0606020202030204" pitchFamily="34" charset="0"/>
              <a:ea typeface="Calibri" panose="020F0502020204030204" pitchFamily="34" charset="0"/>
            </a:endParaRPr>
          </a:p>
          <a:p>
            <a:pPr algn="ctr"/>
            <a:r>
              <a:rPr lang="en-CA" sz="2200" dirty="0">
                <a:effectLst/>
                <a:latin typeface="Arial Narrow" panose="020B0606020202030204" pitchFamily="34" charset="0"/>
                <a:ea typeface="Calibri" panose="020F0502020204030204" pitchFamily="34" charset="0"/>
              </a:rPr>
              <a:t>MIIGWETCH! </a:t>
            </a:r>
          </a:p>
        </p:txBody>
      </p:sp>
    </p:spTree>
    <p:extLst>
      <p:ext uri="{BB962C8B-B14F-4D97-AF65-F5344CB8AC3E}">
        <p14:creationId xmlns:p14="http://schemas.microsoft.com/office/powerpoint/2010/main" val="3390531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3281</TotalTime>
  <Words>1067</Words>
  <Application>Microsoft Office PowerPoint</Application>
  <PresentationFormat>Widescreen</PresentationFormat>
  <Paragraphs>72</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Calibri</vt:lpstr>
      <vt:lpstr>Calibri Light</vt:lpstr>
      <vt:lpstr>Symbol</vt:lpstr>
      <vt:lpstr>Tahoma</vt:lpstr>
      <vt:lpstr>Times New Roman</vt:lpstr>
      <vt:lpstr>Office Theme</vt:lpstr>
      <vt:lpstr>    Accessibility and Disability  First Nations Persons with Disabilities Survey</vt:lpstr>
      <vt:lpstr> Disability and Accessibility: First Nations Persons with Disabilities Survey</vt:lpstr>
      <vt:lpstr>         Elements to Inform A Distinct First Nations Accessibility Framework</vt:lpstr>
      <vt:lpstr>Disability and Accessibility: First Nations Persons with Disabilities Survey</vt:lpstr>
      <vt:lpstr>Disability and Accessibility: First Nations Persons with Disabilities Survey</vt:lpstr>
      <vt:lpstr>Disability and Accessibility: First Nations Persons with Disabilities Survey</vt:lpstr>
      <vt:lpstr>Disability and Accessibility: First Nations Persons with Disabilities Survey</vt:lpstr>
      <vt:lpstr>Disability and Accessibility: First Nations Persons with Disabilities Survey</vt:lpstr>
      <vt:lpstr>Disability and Accessibility: First Nations Persons with Disabilities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 Lee</dc:creator>
  <cp:lastModifiedBy>Jordan Bates-Wright</cp:lastModifiedBy>
  <cp:revision>14</cp:revision>
  <dcterms:created xsi:type="dcterms:W3CDTF">2019-01-28T15:16:15Z</dcterms:created>
  <dcterms:modified xsi:type="dcterms:W3CDTF">2023-11-02T14:29:38Z</dcterms:modified>
</cp:coreProperties>
</file>