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7" r:id="rId3"/>
    <p:sldId id="287" r:id="rId4"/>
    <p:sldId id="295" r:id="rId5"/>
    <p:sldId id="288" r:id="rId6"/>
    <p:sldId id="291" r:id="rId7"/>
    <p:sldId id="289" r:id="rId8"/>
    <p:sldId id="290" r:id="rId9"/>
    <p:sldId id="294" r:id="rId10"/>
    <p:sldId id="293" r:id="rId11"/>
    <p:sldId id="292" r:id="rId12"/>
    <p:sldId id="296" r:id="rId13"/>
    <p:sldId id="280" r:id="rId14"/>
    <p:sldId id="298" r:id="rId15"/>
    <p:sldId id="281" r:id="rId16"/>
    <p:sldId id="282" r:id="rId17"/>
    <p:sldId id="299" r:id="rId18"/>
    <p:sldId id="284" r:id="rId19"/>
    <p:sldId id="285" r:id="rId20"/>
    <p:sldId id="268" r:id="rId21"/>
    <p:sldId id="286" r:id="rId22"/>
    <p:sldId id="274" r:id="rId23"/>
    <p:sldId id="27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6D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13DDA5-FBE9-49AE-9521-D4718965A7A6}" v="4" dt="2024-05-24T18:39:15.1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4" autoAdjust="0"/>
    <p:restoredTop sz="94679"/>
  </p:normalViewPr>
  <p:slideViewPr>
    <p:cSldViewPr snapToGrid="0">
      <p:cViewPr varScale="1">
        <p:scale>
          <a:sx n="90" d="100"/>
          <a:sy n="90" d="100"/>
        </p:scale>
        <p:origin x="208" y="4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Fowler" userId="93bf2368-32e1-434e-8ff6-997dfc91164c" providerId="ADAL" clId="{2C13DDA5-FBE9-49AE-9521-D4718965A7A6}"/>
    <pc:docChg chg="undo custSel addSld delSld modSld sldOrd">
      <pc:chgData name="Megan Fowler" userId="93bf2368-32e1-434e-8ff6-997dfc91164c" providerId="ADAL" clId="{2C13DDA5-FBE9-49AE-9521-D4718965A7A6}" dt="2024-05-24T18:40:33.651" v="1833" actId="2711"/>
      <pc:docMkLst>
        <pc:docMk/>
      </pc:docMkLst>
      <pc:sldChg chg="modSp mod">
        <pc:chgData name="Megan Fowler" userId="93bf2368-32e1-434e-8ff6-997dfc91164c" providerId="ADAL" clId="{2C13DDA5-FBE9-49AE-9521-D4718965A7A6}" dt="2024-05-24T16:48:32.578" v="118" actId="114"/>
        <pc:sldMkLst>
          <pc:docMk/>
          <pc:sldMk cId="2157921743" sldId="256"/>
        </pc:sldMkLst>
        <pc:spChg chg="mod">
          <ac:chgData name="Megan Fowler" userId="93bf2368-32e1-434e-8ff6-997dfc91164c" providerId="ADAL" clId="{2C13DDA5-FBE9-49AE-9521-D4718965A7A6}" dt="2024-05-24T16:48:10.187" v="105" actId="403"/>
          <ac:spMkLst>
            <pc:docMk/>
            <pc:sldMk cId="2157921743" sldId="256"/>
            <ac:spMk id="2" creationId="{8923D07E-D288-3EF1-ED60-7818820DF622}"/>
          </ac:spMkLst>
        </pc:spChg>
        <pc:spChg chg="mod">
          <ac:chgData name="Megan Fowler" userId="93bf2368-32e1-434e-8ff6-997dfc91164c" providerId="ADAL" clId="{2C13DDA5-FBE9-49AE-9521-D4718965A7A6}" dt="2024-05-24T16:48:32.578" v="118" actId="114"/>
          <ac:spMkLst>
            <pc:docMk/>
            <pc:sldMk cId="2157921743" sldId="256"/>
            <ac:spMk id="3" creationId="{740DDE90-3B9C-F2A7-55A1-CB4B53299AB2}"/>
          </ac:spMkLst>
        </pc:spChg>
      </pc:sldChg>
      <pc:sldChg chg="modSp add del mod">
        <pc:chgData name="Megan Fowler" userId="93bf2368-32e1-434e-8ff6-997dfc91164c" providerId="ADAL" clId="{2C13DDA5-FBE9-49AE-9521-D4718965A7A6}" dt="2024-05-24T16:49:38.817" v="133" actId="2696"/>
        <pc:sldMkLst>
          <pc:docMk/>
          <pc:sldMk cId="2588767534" sldId="257"/>
        </pc:sldMkLst>
        <pc:spChg chg="mod">
          <ac:chgData name="Megan Fowler" userId="93bf2368-32e1-434e-8ff6-997dfc91164c" providerId="ADAL" clId="{2C13DDA5-FBE9-49AE-9521-D4718965A7A6}" dt="2024-05-24T16:49:23.253" v="131" actId="20577"/>
          <ac:spMkLst>
            <pc:docMk/>
            <pc:sldMk cId="2588767534" sldId="257"/>
            <ac:spMk id="3" creationId="{51CD0247-851C-AD0A-641B-AE904C6CA7D3}"/>
          </ac:spMkLst>
        </pc:spChg>
      </pc:sldChg>
      <pc:sldChg chg="del">
        <pc:chgData name="Megan Fowler" userId="93bf2368-32e1-434e-8ff6-997dfc91164c" providerId="ADAL" clId="{2C13DDA5-FBE9-49AE-9521-D4718965A7A6}" dt="2024-05-24T16:49:36.670" v="132" actId="2696"/>
        <pc:sldMkLst>
          <pc:docMk/>
          <pc:sldMk cId="260300071" sldId="258"/>
        </pc:sldMkLst>
      </pc:sldChg>
      <pc:sldChg chg="del">
        <pc:chgData name="Megan Fowler" userId="93bf2368-32e1-434e-8ff6-997dfc91164c" providerId="ADAL" clId="{2C13DDA5-FBE9-49AE-9521-D4718965A7A6}" dt="2024-05-24T17:19:31.098" v="661" actId="2696"/>
        <pc:sldMkLst>
          <pc:docMk/>
          <pc:sldMk cId="822610381" sldId="259"/>
        </pc:sldMkLst>
      </pc:sldChg>
      <pc:sldChg chg="modSp mod ord">
        <pc:chgData name="Megan Fowler" userId="93bf2368-32e1-434e-8ff6-997dfc91164c" providerId="ADAL" clId="{2C13DDA5-FBE9-49AE-9521-D4718965A7A6}" dt="2024-05-24T18:01:33.835" v="1741" actId="20577"/>
        <pc:sldMkLst>
          <pc:docMk/>
          <pc:sldMk cId="2609552879" sldId="260"/>
        </pc:sldMkLst>
        <pc:spChg chg="mod">
          <ac:chgData name="Megan Fowler" userId="93bf2368-32e1-434e-8ff6-997dfc91164c" providerId="ADAL" clId="{2C13DDA5-FBE9-49AE-9521-D4718965A7A6}" dt="2024-05-24T18:01:17.933" v="1735" actId="1076"/>
          <ac:spMkLst>
            <pc:docMk/>
            <pc:sldMk cId="2609552879" sldId="260"/>
            <ac:spMk id="2" creationId="{0F53ECC8-CA8F-AA16-9739-35AD5B19C2FF}"/>
          </ac:spMkLst>
        </pc:spChg>
        <pc:spChg chg="mod">
          <ac:chgData name="Megan Fowler" userId="93bf2368-32e1-434e-8ff6-997dfc91164c" providerId="ADAL" clId="{2C13DDA5-FBE9-49AE-9521-D4718965A7A6}" dt="2024-05-24T18:01:33.835" v="1741" actId="20577"/>
          <ac:spMkLst>
            <pc:docMk/>
            <pc:sldMk cId="2609552879" sldId="260"/>
            <ac:spMk id="3" creationId="{2A6A014D-089A-3B7F-D27D-D15FDCCB2198}"/>
          </ac:spMkLst>
        </pc:spChg>
      </pc:sldChg>
      <pc:sldChg chg="del">
        <pc:chgData name="Megan Fowler" userId="93bf2368-32e1-434e-8ff6-997dfc91164c" providerId="ADAL" clId="{2C13DDA5-FBE9-49AE-9521-D4718965A7A6}" dt="2024-05-24T17:31:24.465" v="993" actId="2696"/>
        <pc:sldMkLst>
          <pc:docMk/>
          <pc:sldMk cId="3747533253" sldId="261"/>
        </pc:sldMkLst>
      </pc:sldChg>
      <pc:sldChg chg="del">
        <pc:chgData name="Megan Fowler" userId="93bf2368-32e1-434e-8ff6-997dfc91164c" providerId="ADAL" clId="{2C13DDA5-FBE9-49AE-9521-D4718965A7A6}" dt="2024-05-24T16:50:50.153" v="206" actId="2696"/>
        <pc:sldMkLst>
          <pc:docMk/>
          <pc:sldMk cId="1369717754" sldId="262"/>
        </pc:sldMkLst>
      </pc:sldChg>
      <pc:sldChg chg="modSp mod">
        <pc:chgData name="Megan Fowler" userId="93bf2368-32e1-434e-8ff6-997dfc91164c" providerId="ADAL" clId="{2C13DDA5-FBE9-49AE-9521-D4718965A7A6}" dt="2024-05-24T18:05:06.778" v="1774" actId="20577"/>
        <pc:sldMkLst>
          <pc:docMk/>
          <pc:sldMk cId="646705832" sldId="263"/>
        </pc:sldMkLst>
        <pc:spChg chg="mod">
          <ac:chgData name="Megan Fowler" userId="93bf2368-32e1-434e-8ff6-997dfc91164c" providerId="ADAL" clId="{2C13DDA5-FBE9-49AE-9521-D4718965A7A6}" dt="2024-05-24T17:17:49.390" v="616" actId="1076"/>
          <ac:spMkLst>
            <pc:docMk/>
            <pc:sldMk cId="646705832" sldId="263"/>
            <ac:spMk id="2" creationId="{2A904553-FB13-1EAB-5B0A-8DA118B222C4}"/>
          </ac:spMkLst>
        </pc:spChg>
        <pc:spChg chg="mod">
          <ac:chgData name="Megan Fowler" userId="93bf2368-32e1-434e-8ff6-997dfc91164c" providerId="ADAL" clId="{2C13DDA5-FBE9-49AE-9521-D4718965A7A6}" dt="2024-05-24T18:05:06.778" v="1774" actId="20577"/>
          <ac:spMkLst>
            <pc:docMk/>
            <pc:sldMk cId="646705832" sldId="263"/>
            <ac:spMk id="3" creationId="{67F1FEA2-8440-6EDB-2810-989ABD296165}"/>
          </ac:spMkLst>
        </pc:spChg>
      </pc:sldChg>
      <pc:sldChg chg="modSp mod">
        <pc:chgData name="Megan Fowler" userId="93bf2368-32e1-434e-8ff6-997dfc91164c" providerId="ADAL" clId="{2C13DDA5-FBE9-49AE-9521-D4718965A7A6}" dt="2024-05-24T18:40:18.497" v="1832" actId="20577"/>
        <pc:sldMkLst>
          <pc:docMk/>
          <pc:sldMk cId="776667202" sldId="264"/>
        </pc:sldMkLst>
        <pc:spChg chg="mod">
          <ac:chgData name="Megan Fowler" userId="93bf2368-32e1-434e-8ff6-997dfc91164c" providerId="ADAL" clId="{2C13DDA5-FBE9-49AE-9521-D4718965A7A6}" dt="2024-05-24T18:40:18.497" v="1832" actId="20577"/>
          <ac:spMkLst>
            <pc:docMk/>
            <pc:sldMk cId="776667202" sldId="264"/>
            <ac:spMk id="2" creationId="{06A4F457-5A0E-1B2B-4BC2-F083538B3FD5}"/>
          </ac:spMkLst>
        </pc:spChg>
      </pc:sldChg>
      <pc:sldChg chg="del">
        <pc:chgData name="Megan Fowler" userId="93bf2368-32e1-434e-8ff6-997dfc91164c" providerId="ADAL" clId="{2C13DDA5-FBE9-49AE-9521-D4718965A7A6}" dt="2024-05-24T18:22:49.924" v="1792" actId="2696"/>
        <pc:sldMkLst>
          <pc:docMk/>
          <pc:sldMk cId="234251230" sldId="265"/>
        </pc:sldMkLst>
      </pc:sldChg>
      <pc:sldChg chg="modSp del mod">
        <pc:chgData name="Megan Fowler" userId="93bf2368-32e1-434e-8ff6-997dfc91164c" providerId="ADAL" clId="{2C13DDA5-FBE9-49AE-9521-D4718965A7A6}" dt="2024-05-24T17:49:44.571" v="1406" actId="2696"/>
        <pc:sldMkLst>
          <pc:docMk/>
          <pc:sldMk cId="679117585" sldId="266"/>
        </pc:sldMkLst>
        <pc:spChg chg="mod">
          <ac:chgData name="Megan Fowler" userId="93bf2368-32e1-434e-8ff6-997dfc91164c" providerId="ADAL" clId="{2C13DDA5-FBE9-49AE-9521-D4718965A7A6}" dt="2024-05-24T17:49:38.172" v="1405" actId="20577"/>
          <ac:spMkLst>
            <pc:docMk/>
            <pc:sldMk cId="679117585" sldId="266"/>
            <ac:spMk id="2" creationId="{25BDEF94-D859-5371-C286-E01A0A245E65}"/>
          </ac:spMkLst>
        </pc:spChg>
      </pc:sldChg>
      <pc:sldChg chg="del">
        <pc:chgData name="Megan Fowler" userId="93bf2368-32e1-434e-8ff6-997dfc91164c" providerId="ADAL" clId="{2C13DDA5-FBE9-49AE-9521-D4718965A7A6}" dt="2024-05-24T17:31:11.191" v="992" actId="2696"/>
        <pc:sldMkLst>
          <pc:docMk/>
          <pc:sldMk cId="3890189160" sldId="267"/>
        </pc:sldMkLst>
      </pc:sldChg>
      <pc:sldChg chg="modSp new mod">
        <pc:chgData name="Megan Fowler" userId="93bf2368-32e1-434e-8ff6-997dfc91164c" providerId="ADAL" clId="{2C13DDA5-FBE9-49AE-9521-D4718965A7A6}" dt="2024-05-24T18:04:57.034" v="1773" actId="20577"/>
        <pc:sldMkLst>
          <pc:docMk/>
          <pc:sldMk cId="2429063841" sldId="268"/>
        </pc:sldMkLst>
        <pc:spChg chg="mod">
          <ac:chgData name="Megan Fowler" userId="93bf2368-32e1-434e-8ff6-997dfc91164c" providerId="ADAL" clId="{2C13DDA5-FBE9-49AE-9521-D4718965A7A6}" dt="2024-05-24T17:45:29.835" v="1271" actId="20577"/>
          <ac:spMkLst>
            <pc:docMk/>
            <pc:sldMk cId="2429063841" sldId="268"/>
            <ac:spMk id="2" creationId="{67D5F842-BA63-7586-108D-7B01AA4F293A}"/>
          </ac:spMkLst>
        </pc:spChg>
        <pc:spChg chg="mod">
          <ac:chgData name="Megan Fowler" userId="93bf2368-32e1-434e-8ff6-997dfc91164c" providerId="ADAL" clId="{2C13DDA5-FBE9-49AE-9521-D4718965A7A6}" dt="2024-05-24T18:04:57.034" v="1773" actId="20577"/>
          <ac:spMkLst>
            <pc:docMk/>
            <pc:sldMk cId="2429063841" sldId="268"/>
            <ac:spMk id="3" creationId="{82DCCDDF-6942-1868-B6DE-AB92AFE5465D}"/>
          </ac:spMkLst>
        </pc:spChg>
      </pc:sldChg>
      <pc:sldChg chg="modSp new mod">
        <pc:chgData name="Megan Fowler" userId="93bf2368-32e1-434e-8ff6-997dfc91164c" providerId="ADAL" clId="{2C13DDA5-FBE9-49AE-9521-D4718965A7A6}" dt="2024-05-24T18:35:00.117" v="1793" actId="20577"/>
        <pc:sldMkLst>
          <pc:docMk/>
          <pc:sldMk cId="785845139" sldId="269"/>
        </pc:sldMkLst>
        <pc:spChg chg="mod">
          <ac:chgData name="Megan Fowler" userId="93bf2368-32e1-434e-8ff6-997dfc91164c" providerId="ADAL" clId="{2C13DDA5-FBE9-49AE-9521-D4718965A7A6}" dt="2024-05-24T17:55:03.187" v="1727" actId="20577"/>
          <ac:spMkLst>
            <pc:docMk/>
            <pc:sldMk cId="785845139" sldId="269"/>
            <ac:spMk id="2" creationId="{5D8E827D-6FB2-13AF-C30B-1A8CFE1B0628}"/>
          </ac:spMkLst>
        </pc:spChg>
        <pc:spChg chg="mod">
          <ac:chgData name="Megan Fowler" userId="93bf2368-32e1-434e-8ff6-997dfc91164c" providerId="ADAL" clId="{2C13DDA5-FBE9-49AE-9521-D4718965A7A6}" dt="2024-05-24T18:35:00.117" v="1793" actId="20577"/>
          <ac:spMkLst>
            <pc:docMk/>
            <pc:sldMk cId="785845139" sldId="269"/>
            <ac:spMk id="3" creationId="{1B705271-364E-43E4-D3CA-A4ADF293C736}"/>
          </ac:spMkLst>
        </pc:spChg>
      </pc:sldChg>
      <pc:sldChg chg="modSp new mod">
        <pc:chgData name="Megan Fowler" userId="93bf2368-32e1-434e-8ff6-997dfc91164c" providerId="ADAL" clId="{2C13DDA5-FBE9-49AE-9521-D4718965A7A6}" dt="2024-05-24T18:02:16.395" v="1744" actId="20577"/>
        <pc:sldMkLst>
          <pc:docMk/>
          <pc:sldMk cId="1290355876" sldId="270"/>
        </pc:sldMkLst>
        <pc:spChg chg="mod">
          <ac:chgData name="Megan Fowler" userId="93bf2368-32e1-434e-8ff6-997dfc91164c" providerId="ADAL" clId="{2C13DDA5-FBE9-49AE-9521-D4718965A7A6}" dt="2024-05-24T17:56:06.545" v="1729" actId="1076"/>
          <ac:spMkLst>
            <pc:docMk/>
            <pc:sldMk cId="1290355876" sldId="270"/>
            <ac:spMk id="2" creationId="{A084F72B-A586-5397-DC19-DAEDEB46AD74}"/>
          </ac:spMkLst>
        </pc:spChg>
        <pc:spChg chg="mod">
          <ac:chgData name="Megan Fowler" userId="93bf2368-32e1-434e-8ff6-997dfc91164c" providerId="ADAL" clId="{2C13DDA5-FBE9-49AE-9521-D4718965A7A6}" dt="2024-05-24T18:02:16.395" v="1744" actId="20577"/>
          <ac:spMkLst>
            <pc:docMk/>
            <pc:sldMk cId="1290355876" sldId="270"/>
            <ac:spMk id="3" creationId="{E9069229-9856-74EF-1BE3-B54C9C015305}"/>
          </ac:spMkLst>
        </pc:spChg>
      </pc:sldChg>
      <pc:sldChg chg="modSp new mod ord">
        <pc:chgData name="Megan Fowler" userId="93bf2368-32e1-434e-8ff6-997dfc91164c" providerId="ADAL" clId="{2C13DDA5-FBE9-49AE-9521-D4718965A7A6}" dt="2024-05-24T18:40:33.651" v="1833" actId="2711"/>
        <pc:sldMkLst>
          <pc:docMk/>
          <pc:sldMk cId="2733734992" sldId="271"/>
        </pc:sldMkLst>
        <pc:spChg chg="mod">
          <ac:chgData name="Megan Fowler" userId="93bf2368-32e1-434e-8ff6-997dfc91164c" providerId="ADAL" clId="{2C13DDA5-FBE9-49AE-9521-D4718965A7A6}" dt="2024-05-24T17:53:39.070" v="1687" actId="1076"/>
          <ac:spMkLst>
            <pc:docMk/>
            <pc:sldMk cId="2733734992" sldId="271"/>
            <ac:spMk id="2" creationId="{41A3C5AC-A061-6453-5A35-7FF3E512D652}"/>
          </ac:spMkLst>
        </pc:spChg>
        <pc:spChg chg="mod">
          <ac:chgData name="Megan Fowler" userId="93bf2368-32e1-434e-8ff6-997dfc91164c" providerId="ADAL" clId="{2C13DDA5-FBE9-49AE-9521-D4718965A7A6}" dt="2024-05-24T18:40:33.651" v="1833" actId="2711"/>
          <ac:spMkLst>
            <pc:docMk/>
            <pc:sldMk cId="2733734992" sldId="271"/>
            <ac:spMk id="3" creationId="{16FFAEE1-0F5F-7C53-5BC1-2FFCB4CEF253}"/>
          </ac:spMkLst>
        </pc:spChg>
      </pc:sldChg>
      <pc:sldChg chg="modSp new mod">
        <pc:chgData name="Megan Fowler" userId="93bf2368-32e1-434e-8ff6-997dfc91164c" providerId="ADAL" clId="{2C13DDA5-FBE9-49AE-9521-D4718965A7A6}" dt="2024-05-24T17:51:52.062" v="1629" actId="2711"/>
        <pc:sldMkLst>
          <pc:docMk/>
          <pc:sldMk cId="3928399228" sldId="272"/>
        </pc:sldMkLst>
        <pc:spChg chg="mod">
          <ac:chgData name="Megan Fowler" userId="93bf2368-32e1-434e-8ff6-997dfc91164c" providerId="ADAL" clId="{2C13DDA5-FBE9-49AE-9521-D4718965A7A6}" dt="2024-05-24T17:51:47.754" v="1628" actId="1076"/>
          <ac:spMkLst>
            <pc:docMk/>
            <pc:sldMk cId="3928399228" sldId="272"/>
            <ac:spMk id="2" creationId="{87A9041E-9C77-631E-2B76-A994B00249FA}"/>
          </ac:spMkLst>
        </pc:spChg>
        <pc:spChg chg="mod">
          <ac:chgData name="Megan Fowler" userId="93bf2368-32e1-434e-8ff6-997dfc91164c" providerId="ADAL" clId="{2C13DDA5-FBE9-49AE-9521-D4718965A7A6}" dt="2024-05-24T17:51:52.062" v="1629" actId="2711"/>
          <ac:spMkLst>
            <pc:docMk/>
            <pc:sldMk cId="3928399228" sldId="272"/>
            <ac:spMk id="3" creationId="{EFF94562-BDD4-96B5-3BE4-7B31407F5B9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4C085C-7475-41A9-8D13-DCA85C043E1C}" type="datetimeFigureOut">
              <a:rPr lang="en-US" smtClean="0"/>
              <a:t>7/5/24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3FA32E-E5A5-4BE2-A625-CBAFCD1C51E2}" type="slidenum">
              <a:rPr lang="en-US" smtClean="0"/>
              <a:t>‹#›</a:t>
            </a:fld>
            <a:endParaRPr lang="en-US"/>
          </a:p>
        </p:txBody>
      </p:sp>
    </p:spTree>
    <p:extLst>
      <p:ext uri="{BB962C8B-B14F-4D97-AF65-F5344CB8AC3E}">
        <p14:creationId xmlns:p14="http://schemas.microsoft.com/office/powerpoint/2010/main" val="466727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3FA32E-E5A5-4BE2-A625-CBAFCD1C51E2}" type="slidenum">
              <a:rPr lang="en-US" smtClean="0"/>
              <a:t>1</a:t>
            </a:fld>
            <a:endParaRPr lang="en-US"/>
          </a:p>
        </p:txBody>
      </p:sp>
    </p:spTree>
    <p:extLst>
      <p:ext uri="{BB962C8B-B14F-4D97-AF65-F5344CB8AC3E}">
        <p14:creationId xmlns:p14="http://schemas.microsoft.com/office/powerpoint/2010/main" val="3431342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3FA32E-E5A5-4BE2-A625-CBAFCD1C51E2}" type="slidenum">
              <a:rPr lang="en-US" smtClean="0"/>
              <a:t>20</a:t>
            </a:fld>
            <a:endParaRPr lang="en-US"/>
          </a:p>
        </p:txBody>
      </p:sp>
    </p:spTree>
    <p:extLst>
      <p:ext uri="{BB962C8B-B14F-4D97-AF65-F5344CB8AC3E}">
        <p14:creationId xmlns:p14="http://schemas.microsoft.com/office/powerpoint/2010/main" val="3544815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3FA32E-E5A5-4BE2-A625-CBAFCD1C51E2}" type="slidenum">
              <a:rPr lang="en-US" smtClean="0"/>
              <a:t>21</a:t>
            </a:fld>
            <a:endParaRPr lang="en-US"/>
          </a:p>
        </p:txBody>
      </p:sp>
    </p:spTree>
    <p:extLst>
      <p:ext uri="{BB962C8B-B14F-4D97-AF65-F5344CB8AC3E}">
        <p14:creationId xmlns:p14="http://schemas.microsoft.com/office/powerpoint/2010/main" val="3123752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3FA32E-E5A5-4BE2-A625-CBAFCD1C51E2}" type="slidenum">
              <a:rPr lang="en-US" smtClean="0"/>
              <a:t>22</a:t>
            </a:fld>
            <a:endParaRPr lang="en-US"/>
          </a:p>
        </p:txBody>
      </p:sp>
    </p:spTree>
    <p:extLst>
      <p:ext uri="{BB962C8B-B14F-4D97-AF65-F5344CB8AC3E}">
        <p14:creationId xmlns:p14="http://schemas.microsoft.com/office/powerpoint/2010/main" val="3398037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3FA32E-E5A5-4BE2-A625-CBAFCD1C51E2}" type="slidenum">
              <a:rPr lang="en-US" smtClean="0"/>
              <a:t>23</a:t>
            </a:fld>
            <a:endParaRPr lang="en-US"/>
          </a:p>
        </p:txBody>
      </p:sp>
    </p:spTree>
    <p:extLst>
      <p:ext uri="{BB962C8B-B14F-4D97-AF65-F5344CB8AC3E}">
        <p14:creationId xmlns:p14="http://schemas.microsoft.com/office/powerpoint/2010/main" val="3777574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3FA32E-E5A5-4BE2-A625-CBAFCD1C51E2}" type="slidenum">
              <a:rPr lang="en-US" smtClean="0"/>
              <a:t>2</a:t>
            </a:fld>
            <a:endParaRPr lang="en-US"/>
          </a:p>
        </p:txBody>
      </p:sp>
    </p:spTree>
    <p:extLst>
      <p:ext uri="{BB962C8B-B14F-4D97-AF65-F5344CB8AC3E}">
        <p14:creationId xmlns:p14="http://schemas.microsoft.com/office/powerpoint/2010/main" val="1661319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3FA32E-E5A5-4BE2-A625-CBAFCD1C51E2}" type="slidenum">
              <a:rPr lang="en-US" smtClean="0"/>
              <a:t>12</a:t>
            </a:fld>
            <a:endParaRPr lang="en-US"/>
          </a:p>
        </p:txBody>
      </p:sp>
    </p:spTree>
    <p:extLst>
      <p:ext uri="{BB962C8B-B14F-4D97-AF65-F5344CB8AC3E}">
        <p14:creationId xmlns:p14="http://schemas.microsoft.com/office/powerpoint/2010/main" val="4072062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3FA32E-E5A5-4BE2-A625-CBAFCD1C51E2}" type="slidenum">
              <a:rPr lang="en-US" smtClean="0"/>
              <a:t>13</a:t>
            </a:fld>
            <a:endParaRPr lang="en-US"/>
          </a:p>
        </p:txBody>
      </p:sp>
    </p:spTree>
    <p:extLst>
      <p:ext uri="{BB962C8B-B14F-4D97-AF65-F5344CB8AC3E}">
        <p14:creationId xmlns:p14="http://schemas.microsoft.com/office/powerpoint/2010/main" val="2537389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3FA32E-E5A5-4BE2-A625-CBAFCD1C51E2}" type="slidenum">
              <a:rPr lang="en-US" smtClean="0"/>
              <a:t>14</a:t>
            </a:fld>
            <a:endParaRPr lang="en-US"/>
          </a:p>
        </p:txBody>
      </p:sp>
    </p:spTree>
    <p:extLst>
      <p:ext uri="{BB962C8B-B14F-4D97-AF65-F5344CB8AC3E}">
        <p14:creationId xmlns:p14="http://schemas.microsoft.com/office/powerpoint/2010/main" val="4213441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3FA32E-E5A5-4BE2-A625-CBAFCD1C51E2}" type="slidenum">
              <a:rPr lang="en-US" smtClean="0"/>
              <a:t>15</a:t>
            </a:fld>
            <a:endParaRPr lang="en-US"/>
          </a:p>
        </p:txBody>
      </p:sp>
    </p:spTree>
    <p:extLst>
      <p:ext uri="{BB962C8B-B14F-4D97-AF65-F5344CB8AC3E}">
        <p14:creationId xmlns:p14="http://schemas.microsoft.com/office/powerpoint/2010/main" val="2589886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3FA32E-E5A5-4BE2-A625-CBAFCD1C51E2}" type="slidenum">
              <a:rPr lang="en-US" smtClean="0"/>
              <a:t>16</a:t>
            </a:fld>
            <a:endParaRPr lang="en-US"/>
          </a:p>
        </p:txBody>
      </p:sp>
    </p:spTree>
    <p:extLst>
      <p:ext uri="{BB962C8B-B14F-4D97-AF65-F5344CB8AC3E}">
        <p14:creationId xmlns:p14="http://schemas.microsoft.com/office/powerpoint/2010/main" val="1358675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3FA32E-E5A5-4BE2-A625-CBAFCD1C51E2}" type="slidenum">
              <a:rPr lang="en-US" smtClean="0"/>
              <a:t>18</a:t>
            </a:fld>
            <a:endParaRPr lang="en-US"/>
          </a:p>
        </p:txBody>
      </p:sp>
    </p:spTree>
    <p:extLst>
      <p:ext uri="{BB962C8B-B14F-4D97-AF65-F5344CB8AC3E}">
        <p14:creationId xmlns:p14="http://schemas.microsoft.com/office/powerpoint/2010/main" val="1465287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3FA32E-E5A5-4BE2-A625-CBAFCD1C51E2}" type="slidenum">
              <a:rPr lang="en-US" smtClean="0"/>
              <a:t>19</a:t>
            </a:fld>
            <a:endParaRPr lang="en-US"/>
          </a:p>
        </p:txBody>
      </p:sp>
    </p:spTree>
    <p:extLst>
      <p:ext uri="{BB962C8B-B14F-4D97-AF65-F5344CB8AC3E}">
        <p14:creationId xmlns:p14="http://schemas.microsoft.com/office/powerpoint/2010/main" val="2512626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4DC56-B454-3EA9-FD4F-EF08AB1989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A47FA3-228D-DBA5-4B1A-B88BD640BC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847FCF-00C2-E0FB-DEEA-82A5258E2602}"/>
              </a:ext>
            </a:extLst>
          </p:cNvPr>
          <p:cNvSpPr>
            <a:spLocks noGrp="1"/>
          </p:cNvSpPr>
          <p:nvPr>
            <p:ph type="dt" sz="half" idx="10"/>
          </p:nvPr>
        </p:nvSpPr>
        <p:spPr/>
        <p:txBody>
          <a:bodyPr/>
          <a:lstStyle/>
          <a:p>
            <a:fld id="{46E1F384-CF05-47A4-9126-8D299CA38FF4}" type="datetimeFigureOut">
              <a:rPr lang="en-US" smtClean="0"/>
              <a:t>7/5/24</a:t>
            </a:fld>
            <a:endParaRPr lang="en-US"/>
          </a:p>
        </p:txBody>
      </p:sp>
      <p:sp>
        <p:nvSpPr>
          <p:cNvPr id="5" name="Footer Placeholder 4">
            <a:extLst>
              <a:ext uri="{FF2B5EF4-FFF2-40B4-BE49-F238E27FC236}">
                <a16:creationId xmlns:a16="http://schemas.microsoft.com/office/drawing/2014/main" id="{2DE2CD92-4257-5C43-6E47-B7B564534E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55E3A5-7B49-B273-82B2-214628AF9A38}"/>
              </a:ext>
            </a:extLst>
          </p:cNvPr>
          <p:cNvSpPr>
            <a:spLocks noGrp="1"/>
          </p:cNvSpPr>
          <p:nvPr>
            <p:ph type="sldNum" sz="quarter" idx="12"/>
          </p:nvPr>
        </p:nvSpPr>
        <p:spPr/>
        <p:txBody>
          <a:bodyPr/>
          <a:lstStyle/>
          <a:p>
            <a:fld id="{0F4B96C4-A865-4D1F-9089-F96D9FB39A90}" type="slidenum">
              <a:rPr lang="en-US" smtClean="0"/>
              <a:t>‹#›</a:t>
            </a:fld>
            <a:endParaRPr lang="en-US"/>
          </a:p>
        </p:txBody>
      </p:sp>
    </p:spTree>
    <p:extLst>
      <p:ext uri="{BB962C8B-B14F-4D97-AF65-F5344CB8AC3E}">
        <p14:creationId xmlns:p14="http://schemas.microsoft.com/office/powerpoint/2010/main" val="3065145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830F5-DECA-60CE-96FD-7F379D5D96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B6370C-BD74-B00A-58CF-8CD44ECB64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38D75A-228C-07CF-241E-FD1745F58495}"/>
              </a:ext>
            </a:extLst>
          </p:cNvPr>
          <p:cNvSpPr>
            <a:spLocks noGrp="1"/>
          </p:cNvSpPr>
          <p:nvPr>
            <p:ph type="dt" sz="half" idx="10"/>
          </p:nvPr>
        </p:nvSpPr>
        <p:spPr/>
        <p:txBody>
          <a:bodyPr/>
          <a:lstStyle/>
          <a:p>
            <a:fld id="{46E1F384-CF05-47A4-9126-8D299CA38FF4}" type="datetimeFigureOut">
              <a:rPr lang="en-US" smtClean="0"/>
              <a:t>7/5/24</a:t>
            </a:fld>
            <a:endParaRPr lang="en-US"/>
          </a:p>
        </p:txBody>
      </p:sp>
      <p:sp>
        <p:nvSpPr>
          <p:cNvPr id="5" name="Footer Placeholder 4">
            <a:extLst>
              <a:ext uri="{FF2B5EF4-FFF2-40B4-BE49-F238E27FC236}">
                <a16:creationId xmlns:a16="http://schemas.microsoft.com/office/drawing/2014/main" id="{E0E1E73E-5C2A-1353-0BCB-767AB0743B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DC32D3-F5D9-5F51-ACE2-2ACD8FC1CE81}"/>
              </a:ext>
            </a:extLst>
          </p:cNvPr>
          <p:cNvSpPr>
            <a:spLocks noGrp="1"/>
          </p:cNvSpPr>
          <p:nvPr>
            <p:ph type="sldNum" sz="quarter" idx="12"/>
          </p:nvPr>
        </p:nvSpPr>
        <p:spPr/>
        <p:txBody>
          <a:bodyPr/>
          <a:lstStyle/>
          <a:p>
            <a:fld id="{0F4B96C4-A865-4D1F-9089-F96D9FB39A90}" type="slidenum">
              <a:rPr lang="en-US" smtClean="0"/>
              <a:t>‹#›</a:t>
            </a:fld>
            <a:endParaRPr lang="en-US"/>
          </a:p>
        </p:txBody>
      </p:sp>
    </p:spTree>
    <p:extLst>
      <p:ext uri="{BB962C8B-B14F-4D97-AF65-F5344CB8AC3E}">
        <p14:creationId xmlns:p14="http://schemas.microsoft.com/office/powerpoint/2010/main" val="4285822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7FAFDF-2308-8FB8-DC7B-40A7E28BD3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B60835-DED8-2B1B-8D0F-A1F9584D63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8650FA-A038-9167-8978-966AB68B1A39}"/>
              </a:ext>
            </a:extLst>
          </p:cNvPr>
          <p:cNvSpPr>
            <a:spLocks noGrp="1"/>
          </p:cNvSpPr>
          <p:nvPr>
            <p:ph type="dt" sz="half" idx="10"/>
          </p:nvPr>
        </p:nvSpPr>
        <p:spPr/>
        <p:txBody>
          <a:bodyPr/>
          <a:lstStyle/>
          <a:p>
            <a:fld id="{46E1F384-CF05-47A4-9126-8D299CA38FF4}" type="datetimeFigureOut">
              <a:rPr lang="en-US" smtClean="0"/>
              <a:t>7/5/24</a:t>
            </a:fld>
            <a:endParaRPr lang="en-US"/>
          </a:p>
        </p:txBody>
      </p:sp>
      <p:sp>
        <p:nvSpPr>
          <p:cNvPr id="5" name="Footer Placeholder 4">
            <a:extLst>
              <a:ext uri="{FF2B5EF4-FFF2-40B4-BE49-F238E27FC236}">
                <a16:creationId xmlns:a16="http://schemas.microsoft.com/office/drawing/2014/main" id="{9D6822C5-BC29-EF7D-B856-FB3909F5DD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2E261F-44A2-FAC0-3005-FA0C9E84EB01}"/>
              </a:ext>
            </a:extLst>
          </p:cNvPr>
          <p:cNvSpPr>
            <a:spLocks noGrp="1"/>
          </p:cNvSpPr>
          <p:nvPr>
            <p:ph type="sldNum" sz="quarter" idx="12"/>
          </p:nvPr>
        </p:nvSpPr>
        <p:spPr/>
        <p:txBody>
          <a:bodyPr/>
          <a:lstStyle/>
          <a:p>
            <a:fld id="{0F4B96C4-A865-4D1F-9089-F96D9FB39A90}" type="slidenum">
              <a:rPr lang="en-US" smtClean="0"/>
              <a:t>‹#›</a:t>
            </a:fld>
            <a:endParaRPr lang="en-US"/>
          </a:p>
        </p:txBody>
      </p:sp>
    </p:spTree>
    <p:extLst>
      <p:ext uri="{BB962C8B-B14F-4D97-AF65-F5344CB8AC3E}">
        <p14:creationId xmlns:p14="http://schemas.microsoft.com/office/powerpoint/2010/main" val="3948937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D2F35-B945-518A-FC7C-0C193D2CE7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B3E2FA-5FBF-60D8-9909-9454DB3818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6EAAAE-DEEF-A3E0-F0C6-71D692D27E95}"/>
              </a:ext>
            </a:extLst>
          </p:cNvPr>
          <p:cNvSpPr>
            <a:spLocks noGrp="1"/>
          </p:cNvSpPr>
          <p:nvPr>
            <p:ph type="dt" sz="half" idx="10"/>
          </p:nvPr>
        </p:nvSpPr>
        <p:spPr/>
        <p:txBody>
          <a:bodyPr/>
          <a:lstStyle/>
          <a:p>
            <a:fld id="{46E1F384-CF05-47A4-9126-8D299CA38FF4}" type="datetimeFigureOut">
              <a:rPr lang="en-US" smtClean="0"/>
              <a:t>7/5/24</a:t>
            </a:fld>
            <a:endParaRPr lang="en-US"/>
          </a:p>
        </p:txBody>
      </p:sp>
      <p:sp>
        <p:nvSpPr>
          <p:cNvPr id="5" name="Footer Placeholder 4">
            <a:extLst>
              <a:ext uri="{FF2B5EF4-FFF2-40B4-BE49-F238E27FC236}">
                <a16:creationId xmlns:a16="http://schemas.microsoft.com/office/drawing/2014/main" id="{349C7E52-1D98-6AC7-109B-EC87538A5A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0688AC-1260-EC7A-F372-A6EBF5F95009}"/>
              </a:ext>
            </a:extLst>
          </p:cNvPr>
          <p:cNvSpPr>
            <a:spLocks noGrp="1"/>
          </p:cNvSpPr>
          <p:nvPr>
            <p:ph type="sldNum" sz="quarter" idx="12"/>
          </p:nvPr>
        </p:nvSpPr>
        <p:spPr/>
        <p:txBody>
          <a:bodyPr/>
          <a:lstStyle/>
          <a:p>
            <a:fld id="{0F4B96C4-A865-4D1F-9089-F96D9FB39A90}" type="slidenum">
              <a:rPr lang="en-US" smtClean="0"/>
              <a:t>‹#›</a:t>
            </a:fld>
            <a:endParaRPr lang="en-US"/>
          </a:p>
        </p:txBody>
      </p:sp>
    </p:spTree>
    <p:extLst>
      <p:ext uri="{BB962C8B-B14F-4D97-AF65-F5344CB8AC3E}">
        <p14:creationId xmlns:p14="http://schemas.microsoft.com/office/powerpoint/2010/main" val="3251798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3ED71-8132-DC24-91A8-316D05F9D1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FD8EF2-2A38-BF33-4904-065F654863F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BDA155-942B-1124-C1F6-D76B9A77ED2A}"/>
              </a:ext>
            </a:extLst>
          </p:cNvPr>
          <p:cNvSpPr>
            <a:spLocks noGrp="1"/>
          </p:cNvSpPr>
          <p:nvPr>
            <p:ph type="dt" sz="half" idx="10"/>
          </p:nvPr>
        </p:nvSpPr>
        <p:spPr/>
        <p:txBody>
          <a:bodyPr/>
          <a:lstStyle/>
          <a:p>
            <a:fld id="{46E1F384-CF05-47A4-9126-8D299CA38FF4}" type="datetimeFigureOut">
              <a:rPr lang="en-US" smtClean="0"/>
              <a:t>7/5/24</a:t>
            </a:fld>
            <a:endParaRPr lang="en-US"/>
          </a:p>
        </p:txBody>
      </p:sp>
      <p:sp>
        <p:nvSpPr>
          <p:cNvPr id="5" name="Footer Placeholder 4">
            <a:extLst>
              <a:ext uri="{FF2B5EF4-FFF2-40B4-BE49-F238E27FC236}">
                <a16:creationId xmlns:a16="http://schemas.microsoft.com/office/drawing/2014/main" id="{BFC7B1DF-30F7-B482-9BA8-E263E776A5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68D327-0BAB-B23F-C8E4-F900612D46A0}"/>
              </a:ext>
            </a:extLst>
          </p:cNvPr>
          <p:cNvSpPr>
            <a:spLocks noGrp="1"/>
          </p:cNvSpPr>
          <p:nvPr>
            <p:ph type="sldNum" sz="quarter" idx="12"/>
          </p:nvPr>
        </p:nvSpPr>
        <p:spPr/>
        <p:txBody>
          <a:bodyPr/>
          <a:lstStyle/>
          <a:p>
            <a:fld id="{0F4B96C4-A865-4D1F-9089-F96D9FB39A90}" type="slidenum">
              <a:rPr lang="en-US" smtClean="0"/>
              <a:t>‹#›</a:t>
            </a:fld>
            <a:endParaRPr lang="en-US"/>
          </a:p>
        </p:txBody>
      </p:sp>
    </p:spTree>
    <p:extLst>
      <p:ext uri="{BB962C8B-B14F-4D97-AF65-F5344CB8AC3E}">
        <p14:creationId xmlns:p14="http://schemas.microsoft.com/office/powerpoint/2010/main" val="828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57EEE-0FBB-D473-CFA3-58705B29BB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ED87C0-521C-6223-1C0B-5CE16CBD77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0EC7DF-D620-5AF7-7B58-9C22EC8418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6309BF-4050-B57D-BA93-B11B8D426322}"/>
              </a:ext>
            </a:extLst>
          </p:cNvPr>
          <p:cNvSpPr>
            <a:spLocks noGrp="1"/>
          </p:cNvSpPr>
          <p:nvPr>
            <p:ph type="dt" sz="half" idx="10"/>
          </p:nvPr>
        </p:nvSpPr>
        <p:spPr/>
        <p:txBody>
          <a:bodyPr/>
          <a:lstStyle/>
          <a:p>
            <a:fld id="{46E1F384-CF05-47A4-9126-8D299CA38FF4}" type="datetimeFigureOut">
              <a:rPr lang="en-US" smtClean="0"/>
              <a:t>7/5/24</a:t>
            </a:fld>
            <a:endParaRPr lang="en-US"/>
          </a:p>
        </p:txBody>
      </p:sp>
      <p:sp>
        <p:nvSpPr>
          <p:cNvPr id="6" name="Footer Placeholder 5">
            <a:extLst>
              <a:ext uri="{FF2B5EF4-FFF2-40B4-BE49-F238E27FC236}">
                <a16:creationId xmlns:a16="http://schemas.microsoft.com/office/drawing/2014/main" id="{35EA909B-2893-910C-A68C-03239A5CAF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88C6CD-2D85-2589-B0A5-41197CC3608E}"/>
              </a:ext>
            </a:extLst>
          </p:cNvPr>
          <p:cNvSpPr>
            <a:spLocks noGrp="1"/>
          </p:cNvSpPr>
          <p:nvPr>
            <p:ph type="sldNum" sz="quarter" idx="12"/>
          </p:nvPr>
        </p:nvSpPr>
        <p:spPr/>
        <p:txBody>
          <a:bodyPr/>
          <a:lstStyle/>
          <a:p>
            <a:fld id="{0F4B96C4-A865-4D1F-9089-F96D9FB39A90}" type="slidenum">
              <a:rPr lang="en-US" smtClean="0"/>
              <a:t>‹#›</a:t>
            </a:fld>
            <a:endParaRPr lang="en-US"/>
          </a:p>
        </p:txBody>
      </p:sp>
    </p:spTree>
    <p:extLst>
      <p:ext uri="{BB962C8B-B14F-4D97-AF65-F5344CB8AC3E}">
        <p14:creationId xmlns:p14="http://schemas.microsoft.com/office/powerpoint/2010/main" val="2192228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44BA5-210A-3A4A-3733-883C6972BC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B5754B-8491-F049-A5A1-2CAE175884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296893-2ED9-92CE-D7E9-49D083E251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0AC579-7072-7A18-E8B7-E49826BD86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70786C-458E-5077-DF52-113C2DB93E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B7021C-8C91-8924-6063-DED8AD36AA2A}"/>
              </a:ext>
            </a:extLst>
          </p:cNvPr>
          <p:cNvSpPr>
            <a:spLocks noGrp="1"/>
          </p:cNvSpPr>
          <p:nvPr>
            <p:ph type="dt" sz="half" idx="10"/>
          </p:nvPr>
        </p:nvSpPr>
        <p:spPr/>
        <p:txBody>
          <a:bodyPr/>
          <a:lstStyle/>
          <a:p>
            <a:fld id="{46E1F384-CF05-47A4-9126-8D299CA38FF4}" type="datetimeFigureOut">
              <a:rPr lang="en-US" smtClean="0"/>
              <a:t>7/5/24</a:t>
            </a:fld>
            <a:endParaRPr lang="en-US"/>
          </a:p>
        </p:txBody>
      </p:sp>
      <p:sp>
        <p:nvSpPr>
          <p:cNvPr id="8" name="Footer Placeholder 7">
            <a:extLst>
              <a:ext uri="{FF2B5EF4-FFF2-40B4-BE49-F238E27FC236}">
                <a16:creationId xmlns:a16="http://schemas.microsoft.com/office/drawing/2014/main" id="{B75B64CC-D1B8-8A27-3FDF-5D1FD7506B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2F5AC1-8C5F-1D33-54F4-AFC67EFBEADC}"/>
              </a:ext>
            </a:extLst>
          </p:cNvPr>
          <p:cNvSpPr>
            <a:spLocks noGrp="1"/>
          </p:cNvSpPr>
          <p:nvPr>
            <p:ph type="sldNum" sz="quarter" idx="12"/>
          </p:nvPr>
        </p:nvSpPr>
        <p:spPr/>
        <p:txBody>
          <a:bodyPr/>
          <a:lstStyle/>
          <a:p>
            <a:fld id="{0F4B96C4-A865-4D1F-9089-F96D9FB39A90}" type="slidenum">
              <a:rPr lang="en-US" smtClean="0"/>
              <a:t>‹#›</a:t>
            </a:fld>
            <a:endParaRPr lang="en-US"/>
          </a:p>
        </p:txBody>
      </p:sp>
    </p:spTree>
    <p:extLst>
      <p:ext uri="{BB962C8B-B14F-4D97-AF65-F5344CB8AC3E}">
        <p14:creationId xmlns:p14="http://schemas.microsoft.com/office/powerpoint/2010/main" val="1699452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39367-2F12-6447-CFBC-12655C622C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D4C3C6-BE74-F51D-05C3-2F9156B6DACD}"/>
              </a:ext>
            </a:extLst>
          </p:cNvPr>
          <p:cNvSpPr>
            <a:spLocks noGrp="1"/>
          </p:cNvSpPr>
          <p:nvPr>
            <p:ph type="dt" sz="half" idx="10"/>
          </p:nvPr>
        </p:nvSpPr>
        <p:spPr/>
        <p:txBody>
          <a:bodyPr/>
          <a:lstStyle/>
          <a:p>
            <a:fld id="{46E1F384-CF05-47A4-9126-8D299CA38FF4}" type="datetimeFigureOut">
              <a:rPr lang="en-US" smtClean="0"/>
              <a:t>7/5/24</a:t>
            </a:fld>
            <a:endParaRPr lang="en-US"/>
          </a:p>
        </p:txBody>
      </p:sp>
      <p:sp>
        <p:nvSpPr>
          <p:cNvPr id="4" name="Footer Placeholder 3">
            <a:extLst>
              <a:ext uri="{FF2B5EF4-FFF2-40B4-BE49-F238E27FC236}">
                <a16:creationId xmlns:a16="http://schemas.microsoft.com/office/drawing/2014/main" id="{E8165843-F1AB-436B-E44D-65BA75532C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756CAA-E08A-BE19-4EB2-9A846F925836}"/>
              </a:ext>
            </a:extLst>
          </p:cNvPr>
          <p:cNvSpPr>
            <a:spLocks noGrp="1"/>
          </p:cNvSpPr>
          <p:nvPr>
            <p:ph type="sldNum" sz="quarter" idx="12"/>
          </p:nvPr>
        </p:nvSpPr>
        <p:spPr/>
        <p:txBody>
          <a:bodyPr/>
          <a:lstStyle/>
          <a:p>
            <a:fld id="{0F4B96C4-A865-4D1F-9089-F96D9FB39A90}" type="slidenum">
              <a:rPr lang="en-US" smtClean="0"/>
              <a:t>‹#›</a:t>
            </a:fld>
            <a:endParaRPr lang="en-US"/>
          </a:p>
        </p:txBody>
      </p:sp>
    </p:spTree>
    <p:extLst>
      <p:ext uri="{BB962C8B-B14F-4D97-AF65-F5344CB8AC3E}">
        <p14:creationId xmlns:p14="http://schemas.microsoft.com/office/powerpoint/2010/main" val="1285283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693BA4-D00F-E3A5-FBB6-E890359712C3}"/>
              </a:ext>
            </a:extLst>
          </p:cNvPr>
          <p:cNvSpPr>
            <a:spLocks noGrp="1"/>
          </p:cNvSpPr>
          <p:nvPr>
            <p:ph type="dt" sz="half" idx="10"/>
          </p:nvPr>
        </p:nvSpPr>
        <p:spPr/>
        <p:txBody>
          <a:bodyPr/>
          <a:lstStyle/>
          <a:p>
            <a:fld id="{46E1F384-CF05-47A4-9126-8D299CA38FF4}" type="datetimeFigureOut">
              <a:rPr lang="en-US" smtClean="0"/>
              <a:t>7/5/24</a:t>
            </a:fld>
            <a:endParaRPr lang="en-US"/>
          </a:p>
        </p:txBody>
      </p:sp>
      <p:sp>
        <p:nvSpPr>
          <p:cNvPr id="3" name="Footer Placeholder 2">
            <a:extLst>
              <a:ext uri="{FF2B5EF4-FFF2-40B4-BE49-F238E27FC236}">
                <a16:creationId xmlns:a16="http://schemas.microsoft.com/office/drawing/2014/main" id="{CAF8FDF0-B8E7-E52B-F21F-149DC3BE7E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D3BD9D-05AA-1EBB-A4F4-E47265CC03ED}"/>
              </a:ext>
            </a:extLst>
          </p:cNvPr>
          <p:cNvSpPr>
            <a:spLocks noGrp="1"/>
          </p:cNvSpPr>
          <p:nvPr>
            <p:ph type="sldNum" sz="quarter" idx="12"/>
          </p:nvPr>
        </p:nvSpPr>
        <p:spPr/>
        <p:txBody>
          <a:bodyPr/>
          <a:lstStyle/>
          <a:p>
            <a:fld id="{0F4B96C4-A865-4D1F-9089-F96D9FB39A90}" type="slidenum">
              <a:rPr lang="en-US" smtClean="0"/>
              <a:t>‹#›</a:t>
            </a:fld>
            <a:endParaRPr lang="en-US"/>
          </a:p>
        </p:txBody>
      </p:sp>
    </p:spTree>
    <p:extLst>
      <p:ext uri="{BB962C8B-B14F-4D97-AF65-F5344CB8AC3E}">
        <p14:creationId xmlns:p14="http://schemas.microsoft.com/office/powerpoint/2010/main" val="1887700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7AF1C-4051-E9CF-6312-3E1B4B15E1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6CB130-B3D7-8101-B440-B596BC0223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F12FF6-1495-5766-9D88-4C03363F10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AEB2D8-0991-6A70-8388-4C9560CEDFCB}"/>
              </a:ext>
            </a:extLst>
          </p:cNvPr>
          <p:cNvSpPr>
            <a:spLocks noGrp="1"/>
          </p:cNvSpPr>
          <p:nvPr>
            <p:ph type="dt" sz="half" idx="10"/>
          </p:nvPr>
        </p:nvSpPr>
        <p:spPr/>
        <p:txBody>
          <a:bodyPr/>
          <a:lstStyle/>
          <a:p>
            <a:fld id="{46E1F384-CF05-47A4-9126-8D299CA38FF4}" type="datetimeFigureOut">
              <a:rPr lang="en-US" smtClean="0"/>
              <a:t>7/5/24</a:t>
            </a:fld>
            <a:endParaRPr lang="en-US"/>
          </a:p>
        </p:txBody>
      </p:sp>
      <p:sp>
        <p:nvSpPr>
          <p:cNvPr id="6" name="Footer Placeholder 5">
            <a:extLst>
              <a:ext uri="{FF2B5EF4-FFF2-40B4-BE49-F238E27FC236}">
                <a16:creationId xmlns:a16="http://schemas.microsoft.com/office/drawing/2014/main" id="{2CA77710-9FE9-C131-BDE6-AFE182B571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F3AA92-62E5-A13F-C12A-242C60947400}"/>
              </a:ext>
            </a:extLst>
          </p:cNvPr>
          <p:cNvSpPr>
            <a:spLocks noGrp="1"/>
          </p:cNvSpPr>
          <p:nvPr>
            <p:ph type="sldNum" sz="quarter" idx="12"/>
          </p:nvPr>
        </p:nvSpPr>
        <p:spPr/>
        <p:txBody>
          <a:bodyPr/>
          <a:lstStyle/>
          <a:p>
            <a:fld id="{0F4B96C4-A865-4D1F-9089-F96D9FB39A90}" type="slidenum">
              <a:rPr lang="en-US" smtClean="0"/>
              <a:t>‹#›</a:t>
            </a:fld>
            <a:endParaRPr lang="en-US"/>
          </a:p>
        </p:txBody>
      </p:sp>
    </p:spTree>
    <p:extLst>
      <p:ext uri="{BB962C8B-B14F-4D97-AF65-F5344CB8AC3E}">
        <p14:creationId xmlns:p14="http://schemas.microsoft.com/office/powerpoint/2010/main" val="2980685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422F4-11B5-540E-2126-E6BE3C57F5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6D78A1-42CF-B676-C0E9-0FE5BEB904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8AAD71-D25B-57F8-2F8D-832BFB235C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036C19-C010-25B0-4074-A494295F1A07}"/>
              </a:ext>
            </a:extLst>
          </p:cNvPr>
          <p:cNvSpPr>
            <a:spLocks noGrp="1"/>
          </p:cNvSpPr>
          <p:nvPr>
            <p:ph type="dt" sz="half" idx="10"/>
          </p:nvPr>
        </p:nvSpPr>
        <p:spPr/>
        <p:txBody>
          <a:bodyPr/>
          <a:lstStyle/>
          <a:p>
            <a:fld id="{46E1F384-CF05-47A4-9126-8D299CA38FF4}" type="datetimeFigureOut">
              <a:rPr lang="en-US" smtClean="0"/>
              <a:t>7/5/24</a:t>
            </a:fld>
            <a:endParaRPr lang="en-US"/>
          </a:p>
        </p:txBody>
      </p:sp>
      <p:sp>
        <p:nvSpPr>
          <p:cNvPr id="6" name="Footer Placeholder 5">
            <a:extLst>
              <a:ext uri="{FF2B5EF4-FFF2-40B4-BE49-F238E27FC236}">
                <a16:creationId xmlns:a16="http://schemas.microsoft.com/office/drawing/2014/main" id="{522A8597-ED57-5BE3-DABA-69FE3DF02F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7F9543-0591-5F24-6B35-56B8DA86C2C7}"/>
              </a:ext>
            </a:extLst>
          </p:cNvPr>
          <p:cNvSpPr>
            <a:spLocks noGrp="1"/>
          </p:cNvSpPr>
          <p:nvPr>
            <p:ph type="sldNum" sz="quarter" idx="12"/>
          </p:nvPr>
        </p:nvSpPr>
        <p:spPr/>
        <p:txBody>
          <a:bodyPr/>
          <a:lstStyle/>
          <a:p>
            <a:fld id="{0F4B96C4-A865-4D1F-9089-F96D9FB39A90}" type="slidenum">
              <a:rPr lang="en-US" smtClean="0"/>
              <a:t>‹#›</a:t>
            </a:fld>
            <a:endParaRPr lang="en-US"/>
          </a:p>
        </p:txBody>
      </p:sp>
    </p:spTree>
    <p:extLst>
      <p:ext uri="{BB962C8B-B14F-4D97-AF65-F5344CB8AC3E}">
        <p14:creationId xmlns:p14="http://schemas.microsoft.com/office/powerpoint/2010/main" val="4131112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F79A9-3070-5188-794C-BDAB3A4701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81CC5E-6461-CDA7-B653-035E0A5E6B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884902-1CA8-CB3F-D965-072E3249B7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6E1F384-CF05-47A4-9126-8D299CA38FF4}" type="datetimeFigureOut">
              <a:rPr lang="en-US" smtClean="0"/>
              <a:t>7/5/24</a:t>
            </a:fld>
            <a:endParaRPr lang="en-US"/>
          </a:p>
        </p:txBody>
      </p:sp>
      <p:sp>
        <p:nvSpPr>
          <p:cNvPr id="5" name="Footer Placeholder 4">
            <a:extLst>
              <a:ext uri="{FF2B5EF4-FFF2-40B4-BE49-F238E27FC236}">
                <a16:creationId xmlns:a16="http://schemas.microsoft.com/office/drawing/2014/main" id="{780F79EC-6063-BEC1-A743-875506BC4B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322B81E-F0E1-BB13-2C3C-D5D6329E9B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F4B96C4-A865-4D1F-9089-F96D9FB39A90}" type="slidenum">
              <a:rPr lang="en-US" smtClean="0"/>
              <a:t>‹#›</a:t>
            </a:fld>
            <a:endParaRPr lang="en-US"/>
          </a:p>
        </p:txBody>
      </p:sp>
    </p:spTree>
    <p:extLst>
      <p:ext uri="{BB962C8B-B14F-4D97-AF65-F5344CB8AC3E}">
        <p14:creationId xmlns:p14="http://schemas.microsoft.com/office/powerpoint/2010/main" val="379090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nbeedie@afn.ca"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mailto:jasinclair@afn.c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3D07E-D288-3EF1-ED60-7818820DF622}"/>
              </a:ext>
            </a:extLst>
          </p:cNvPr>
          <p:cNvSpPr>
            <a:spLocks noGrp="1"/>
          </p:cNvSpPr>
          <p:nvPr>
            <p:ph type="ctrTitle"/>
          </p:nvPr>
        </p:nvSpPr>
        <p:spPr>
          <a:xfrm>
            <a:off x="1035843" y="2062162"/>
            <a:ext cx="10120313" cy="2387600"/>
          </a:xfrm>
        </p:spPr>
        <p:txBody>
          <a:bodyPr>
            <a:normAutofit fontScale="90000"/>
          </a:bodyPr>
          <a:lstStyle/>
          <a:p>
            <a:pPr>
              <a:lnSpc>
                <a:spcPct val="100000"/>
              </a:lnSpc>
            </a:pPr>
            <a:r>
              <a:rPr lang="en-US" sz="4000" b="1" dirty="0">
                <a:solidFill>
                  <a:schemeClr val="bg1"/>
                </a:solidFill>
                <a:effectLst/>
                <a:latin typeface="Arial" panose="020B0604020202020204" pitchFamily="34" charset="0"/>
                <a:ea typeface="MS Mincho" panose="02020609040205080304" pitchFamily="49" charset="-128"/>
                <a:cs typeface="Arial" panose="020B0604020202020204" pitchFamily="34" charset="0"/>
              </a:rPr>
              <a:t>First Nations Identity Rights and Citizenship </a:t>
            </a:r>
            <a:br>
              <a:rPr lang="en-US" sz="4000" b="1" dirty="0">
                <a:solidFill>
                  <a:schemeClr val="bg1"/>
                </a:solidFill>
                <a:effectLst/>
                <a:latin typeface="Arial" panose="020B0604020202020204" pitchFamily="34" charset="0"/>
                <a:ea typeface="MS Mincho" panose="02020609040205080304" pitchFamily="49" charset="-128"/>
                <a:cs typeface="Arial" panose="020B0604020202020204" pitchFamily="34" charset="0"/>
              </a:rPr>
            </a:br>
            <a:r>
              <a:rPr lang="en-US" sz="4000" b="1" dirty="0">
                <a:solidFill>
                  <a:schemeClr val="bg1"/>
                </a:solidFill>
                <a:effectLst/>
                <a:latin typeface="Arial" panose="020B0604020202020204" pitchFamily="34" charset="0"/>
                <a:ea typeface="MS Mincho" panose="02020609040205080304" pitchFamily="49" charset="-128"/>
                <a:cs typeface="Arial" panose="020B0604020202020204" pitchFamily="34" charset="0"/>
              </a:rPr>
              <a:t>– Dialogue Session</a:t>
            </a: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endParaRPr lang="en-US" dirty="0"/>
          </a:p>
        </p:txBody>
      </p:sp>
      <p:sp>
        <p:nvSpPr>
          <p:cNvPr id="3" name="Subtitle 2">
            <a:extLst>
              <a:ext uri="{FF2B5EF4-FFF2-40B4-BE49-F238E27FC236}">
                <a16:creationId xmlns:a16="http://schemas.microsoft.com/office/drawing/2014/main" id="{740DDE90-3B9C-F2A7-55A1-CB4B53299AB2}"/>
              </a:ext>
            </a:extLst>
          </p:cNvPr>
          <p:cNvSpPr>
            <a:spLocks noGrp="1"/>
          </p:cNvSpPr>
          <p:nvPr>
            <p:ph type="subTitle" idx="1"/>
          </p:nvPr>
        </p:nvSpPr>
        <p:spPr/>
        <p:txBody>
          <a:bodyPr>
            <a:normAutofit/>
          </a:bodyPr>
          <a:lstStyle/>
          <a:p>
            <a:pPr>
              <a:lnSpc>
                <a:spcPct val="100000"/>
              </a:lnSpc>
            </a:pPr>
            <a:endParaRPr lang="en-US" sz="2000" dirty="0">
              <a:solidFill>
                <a:schemeClr val="bg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Assembly of First Nations</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Annual General Assembly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Montréal, QC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July 9 – 11, 2024</a:t>
            </a:r>
            <a:endParaRPr kumimoji="0" lang="en-CA" sz="20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7921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2B193-C36A-6EE4-8F30-817BBA15E8B2}"/>
              </a:ext>
            </a:extLst>
          </p:cNvPr>
          <p:cNvSpPr>
            <a:spLocks noGrp="1"/>
          </p:cNvSpPr>
          <p:nvPr>
            <p:ph type="title"/>
          </p:nvPr>
        </p:nvSpPr>
        <p:spPr>
          <a:xfrm>
            <a:off x="1795463" y="1857374"/>
            <a:ext cx="10515600" cy="1325563"/>
          </a:xfrm>
        </p:spPr>
        <p:txBody>
          <a:bodyPr>
            <a:normAutofit/>
          </a:bodyPr>
          <a:lstStyle/>
          <a:p>
            <a:r>
              <a:rPr lang="en-US" sz="2800" b="1" dirty="0">
                <a:solidFill>
                  <a:srgbClr val="016DAF"/>
                </a:solidFill>
                <a:latin typeface="Arial" panose="020B0604020202020204" pitchFamily="34" charset="0"/>
                <a:cs typeface="Arial" panose="020B0604020202020204" pitchFamily="34" charset="0"/>
              </a:rPr>
              <a:t>Indigenous Advisory Process</a:t>
            </a:r>
          </a:p>
        </p:txBody>
      </p:sp>
      <p:sp>
        <p:nvSpPr>
          <p:cNvPr id="3" name="Content Placeholder 2">
            <a:extLst>
              <a:ext uri="{FF2B5EF4-FFF2-40B4-BE49-F238E27FC236}">
                <a16:creationId xmlns:a16="http://schemas.microsoft.com/office/drawing/2014/main" id="{860954B4-46A9-9CA8-ED78-3E9816BEB406}"/>
              </a:ext>
            </a:extLst>
          </p:cNvPr>
          <p:cNvSpPr>
            <a:spLocks noGrp="1"/>
          </p:cNvSpPr>
          <p:nvPr>
            <p:ph idx="1"/>
          </p:nvPr>
        </p:nvSpPr>
        <p:spPr>
          <a:xfrm>
            <a:off x="1581150" y="3182937"/>
            <a:ext cx="8677275" cy="4351338"/>
          </a:xfrm>
        </p:spPr>
        <p:txBody>
          <a:bodyPr>
            <a:normAutofit/>
          </a:bodyPr>
          <a:lstStyle/>
          <a:p>
            <a:pPr>
              <a:lnSpc>
                <a:spcPct val="100000"/>
              </a:lnSpc>
            </a:pPr>
            <a:r>
              <a:rPr lang="en-US" sz="1900" dirty="0">
                <a:latin typeface="Arial" panose="020B0604020202020204" pitchFamily="34" charset="0"/>
                <a:cs typeface="Arial" panose="020B0604020202020204" pitchFamily="34" charset="0"/>
              </a:rPr>
              <a:t>The IAP, which formally launched on November 20, 2023, brings together First Nations regional and national organizations to provide guidance to ISC on how to consult and cooperate with First Nations to address the second-generation cut-off.  </a:t>
            </a:r>
          </a:p>
          <a:p>
            <a:pPr>
              <a:lnSpc>
                <a:spcPct val="100000"/>
              </a:lnSpc>
            </a:pPr>
            <a:r>
              <a:rPr lang="en-US" sz="1900" dirty="0">
                <a:latin typeface="Arial" panose="020B0604020202020204" pitchFamily="34" charset="0"/>
                <a:cs typeface="Arial" panose="020B0604020202020204" pitchFamily="34" charset="0"/>
              </a:rPr>
              <a:t>The AFN is pursuing opportunities with ISC to support First Nations to engage in reforming elements of the Indian Act surrounding enfranchisement, deregistration, the second-generation cut-off, and to promote First Nations’ rights to self-determination over citizenship. </a:t>
            </a:r>
          </a:p>
        </p:txBody>
      </p:sp>
    </p:spTree>
    <p:extLst>
      <p:ext uri="{BB962C8B-B14F-4D97-AF65-F5344CB8AC3E}">
        <p14:creationId xmlns:p14="http://schemas.microsoft.com/office/powerpoint/2010/main" val="1493761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2B193-C36A-6EE4-8F30-817BBA15E8B2}"/>
              </a:ext>
            </a:extLst>
          </p:cNvPr>
          <p:cNvSpPr>
            <a:spLocks noGrp="1"/>
          </p:cNvSpPr>
          <p:nvPr>
            <p:ph type="title"/>
          </p:nvPr>
        </p:nvSpPr>
        <p:spPr>
          <a:xfrm>
            <a:off x="1966912" y="1808163"/>
            <a:ext cx="10515600" cy="1325563"/>
          </a:xfrm>
        </p:spPr>
        <p:txBody>
          <a:bodyPr>
            <a:normAutofit/>
          </a:bodyPr>
          <a:lstStyle/>
          <a:p>
            <a:r>
              <a:rPr lang="en-US" sz="2800" b="1" dirty="0">
                <a:solidFill>
                  <a:srgbClr val="016DAF"/>
                </a:solidFill>
                <a:latin typeface="Arial" panose="020B0604020202020204" pitchFamily="34" charset="0"/>
                <a:cs typeface="Arial" panose="020B0604020202020204" pitchFamily="34" charset="0"/>
              </a:rPr>
              <a:t>Next Steps</a:t>
            </a:r>
          </a:p>
        </p:txBody>
      </p:sp>
      <p:sp>
        <p:nvSpPr>
          <p:cNvPr id="3" name="Content Placeholder 2">
            <a:extLst>
              <a:ext uri="{FF2B5EF4-FFF2-40B4-BE49-F238E27FC236}">
                <a16:creationId xmlns:a16="http://schemas.microsoft.com/office/drawing/2014/main" id="{860954B4-46A9-9CA8-ED78-3E9816BEB406}"/>
              </a:ext>
            </a:extLst>
          </p:cNvPr>
          <p:cNvSpPr>
            <a:spLocks noGrp="1"/>
          </p:cNvSpPr>
          <p:nvPr>
            <p:ph idx="1"/>
          </p:nvPr>
        </p:nvSpPr>
        <p:spPr>
          <a:xfrm>
            <a:off x="1619250" y="3429000"/>
            <a:ext cx="9677400" cy="4351338"/>
          </a:xfrm>
        </p:spPr>
        <p:txBody>
          <a:bodyPr>
            <a:normAutofit/>
          </a:bodyPr>
          <a:lstStyle/>
          <a:p>
            <a:pPr>
              <a:lnSpc>
                <a:spcPct val="100000"/>
              </a:lnSpc>
            </a:pPr>
            <a:r>
              <a:rPr lang="en-US" sz="1800" dirty="0">
                <a:latin typeface="Arial" panose="020B0604020202020204" pitchFamily="34" charset="0"/>
                <a:cs typeface="Arial" panose="020B0604020202020204" pitchFamily="34" charset="0"/>
              </a:rPr>
              <a:t>The AFN continues to monitor Bill C-38 and has called on the Government of Canada to provide adequate resources to all First Nations to engage with their community members.</a:t>
            </a:r>
          </a:p>
          <a:p>
            <a:pPr>
              <a:lnSpc>
                <a:spcPct val="100000"/>
              </a:lnSpc>
            </a:pPr>
            <a:r>
              <a:rPr lang="en-US" sz="1800" dirty="0">
                <a:latin typeface="Arial" panose="020B0604020202020204" pitchFamily="34" charset="0"/>
                <a:cs typeface="Arial" panose="020B0604020202020204" pitchFamily="34" charset="0"/>
              </a:rPr>
              <a:t>The AFN is also participating in the IAP, the multi-partner engagement process on the second-generation cut-off in the Indian Act. </a:t>
            </a:r>
          </a:p>
        </p:txBody>
      </p:sp>
    </p:spTree>
    <p:extLst>
      <p:ext uri="{BB962C8B-B14F-4D97-AF65-F5344CB8AC3E}">
        <p14:creationId xmlns:p14="http://schemas.microsoft.com/office/powerpoint/2010/main" val="1749080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90223-54CD-E0E3-D4D7-2C68157A40CE}"/>
              </a:ext>
            </a:extLst>
          </p:cNvPr>
          <p:cNvSpPr>
            <a:spLocks noGrp="1"/>
          </p:cNvSpPr>
          <p:nvPr>
            <p:ph type="title"/>
          </p:nvPr>
        </p:nvSpPr>
        <p:spPr>
          <a:xfrm>
            <a:off x="1795462" y="1736725"/>
            <a:ext cx="10515600" cy="1325563"/>
          </a:xfrm>
        </p:spPr>
        <p:txBody>
          <a:bodyPr>
            <a:normAutofit/>
          </a:bodyPr>
          <a:lstStyle/>
          <a:p>
            <a:r>
              <a:rPr lang="en-US" sz="2800" b="1" dirty="0">
                <a:solidFill>
                  <a:srgbClr val="016DAF"/>
                </a:solidFill>
                <a:latin typeface="Arial" panose="020B0604020202020204" pitchFamily="34" charset="0"/>
                <a:cs typeface="Arial" panose="020B0604020202020204" pitchFamily="34" charset="0"/>
              </a:rPr>
              <a:t>Background – Identity Claims</a:t>
            </a:r>
          </a:p>
        </p:txBody>
      </p:sp>
      <p:sp>
        <p:nvSpPr>
          <p:cNvPr id="3" name="Content Placeholder 2">
            <a:extLst>
              <a:ext uri="{FF2B5EF4-FFF2-40B4-BE49-F238E27FC236}">
                <a16:creationId xmlns:a16="http://schemas.microsoft.com/office/drawing/2014/main" id="{EC6232F9-E059-CF77-D157-DF61483CC25A}"/>
              </a:ext>
            </a:extLst>
          </p:cNvPr>
          <p:cNvSpPr>
            <a:spLocks noGrp="1"/>
          </p:cNvSpPr>
          <p:nvPr>
            <p:ph idx="1"/>
          </p:nvPr>
        </p:nvSpPr>
        <p:spPr>
          <a:xfrm>
            <a:off x="1495425" y="2840037"/>
            <a:ext cx="8205788" cy="4351338"/>
          </a:xfrm>
        </p:spPr>
        <p:txBody>
          <a:bodyPr>
            <a:normAutofit/>
          </a:bodyPr>
          <a:lstStyle/>
          <a:p>
            <a:pPr marL="342900" lvl="0" indent="-342900" algn="l" rtl="0">
              <a:lnSpc>
                <a:spcPct val="100000"/>
              </a:lnSpc>
              <a:spcBef>
                <a:spcPts val="0"/>
              </a:spcBef>
              <a:spcAft>
                <a:spcPts val="0"/>
              </a:spcAft>
              <a:buFont typeface="Arial" panose="020B0604020202020204" pitchFamily="34" charset="0"/>
              <a:buChar char="•"/>
            </a:pPr>
            <a:r>
              <a:rPr lang="en-US" sz="1900" b="0" i="0" dirty="0">
                <a:solidFill>
                  <a:srgbClr val="202124"/>
                </a:solidFill>
                <a:effectLst/>
                <a:latin typeface="Arial" panose="020B0604020202020204" pitchFamily="34" charset="0"/>
                <a:cs typeface="Arial" panose="020B0604020202020204" pitchFamily="34" charset="0"/>
              </a:rPr>
              <a:t>Individuals and communities making false claims of Indigeneity, resulting in rights assertions and obtaining resources/benefits, is an increasingly prevalent problem. </a:t>
            </a:r>
          </a:p>
          <a:p>
            <a:pPr marL="342900" lvl="0" indent="-342900" algn="l" rtl="0">
              <a:lnSpc>
                <a:spcPct val="100000"/>
              </a:lnSpc>
              <a:spcBef>
                <a:spcPts val="0"/>
              </a:spcBef>
              <a:spcAft>
                <a:spcPts val="0"/>
              </a:spcAft>
              <a:buFont typeface="Arial" panose="020B0604020202020204" pitchFamily="34" charset="0"/>
              <a:buChar char="•"/>
            </a:pPr>
            <a:r>
              <a:rPr lang="en-US" sz="1900" b="0" i="0" dirty="0">
                <a:solidFill>
                  <a:srgbClr val="202124"/>
                </a:solidFill>
                <a:effectLst/>
                <a:latin typeface="Arial" panose="020B0604020202020204" pitchFamily="34" charset="0"/>
                <a:cs typeface="Arial" panose="020B0604020202020204" pitchFamily="34" charset="0"/>
              </a:rPr>
              <a:t>First Nations Inherent and Treaty rights are being impacted by groups, organizations, and individuals who are making illegitimate or unfounded rights assertions on the traditional and Treaty territories of First Nations. </a:t>
            </a:r>
          </a:p>
          <a:p>
            <a:pPr marL="342900" lvl="0" indent="-342900" algn="l" rtl="0">
              <a:lnSpc>
                <a:spcPct val="100000"/>
              </a:lnSpc>
              <a:spcBef>
                <a:spcPts val="0"/>
              </a:spcBef>
              <a:spcAft>
                <a:spcPts val="0"/>
              </a:spcAft>
              <a:buFont typeface="Arial" panose="020B0604020202020204" pitchFamily="34" charset="0"/>
              <a:buChar char="•"/>
            </a:pPr>
            <a:r>
              <a:rPr lang="en-US" sz="1900" b="0" i="0" dirty="0">
                <a:solidFill>
                  <a:srgbClr val="202124"/>
                </a:solidFill>
                <a:effectLst/>
                <a:latin typeface="Arial" panose="020B0604020202020204" pitchFamily="34" charset="0"/>
                <a:cs typeface="Arial" panose="020B0604020202020204" pitchFamily="34" charset="0"/>
              </a:rPr>
              <a:t>These rights assertions, which in many cases are being legitimized by the Government of Canada, undermine First Nations Inherent and Treaty rights and are antithetical to reconciliation.</a:t>
            </a:r>
            <a:endParaRPr lang="en-US"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4425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90223-54CD-E0E3-D4D7-2C68157A40CE}"/>
              </a:ext>
            </a:extLst>
          </p:cNvPr>
          <p:cNvSpPr>
            <a:spLocks noGrp="1"/>
          </p:cNvSpPr>
          <p:nvPr>
            <p:ph type="title"/>
          </p:nvPr>
        </p:nvSpPr>
        <p:spPr>
          <a:xfrm>
            <a:off x="1676400" y="1751013"/>
            <a:ext cx="10515600" cy="1325563"/>
          </a:xfrm>
        </p:spPr>
        <p:txBody>
          <a:bodyPr>
            <a:normAutofit/>
          </a:bodyPr>
          <a:lstStyle/>
          <a:p>
            <a:r>
              <a:rPr lang="en-US" sz="2800" b="1" dirty="0">
                <a:solidFill>
                  <a:srgbClr val="016DAF"/>
                </a:solidFill>
                <a:latin typeface="Arial" panose="020B0604020202020204" pitchFamily="34" charset="0"/>
                <a:cs typeface="Arial" panose="020B0604020202020204" pitchFamily="34" charset="0"/>
              </a:rPr>
              <a:t>Rise in Unfounded Rights Assertions</a:t>
            </a:r>
          </a:p>
        </p:txBody>
      </p:sp>
      <p:sp>
        <p:nvSpPr>
          <p:cNvPr id="3" name="Content Placeholder 2">
            <a:extLst>
              <a:ext uri="{FF2B5EF4-FFF2-40B4-BE49-F238E27FC236}">
                <a16:creationId xmlns:a16="http://schemas.microsoft.com/office/drawing/2014/main" id="{EC6232F9-E059-CF77-D157-DF61483CC25A}"/>
              </a:ext>
            </a:extLst>
          </p:cNvPr>
          <p:cNvSpPr>
            <a:spLocks noGrp="1"/>
          </p:cNvSpPr>
          <p:nvPr>
            <p:ph idx="1"/>
          </p:nvPr>
        </p:nvSpPr>
        <p:spPr>
          <a:xfrm>
            <a:off x="1638300" y="2923615"/>
            <a:ext cx="8591550" cy="4351338"/>
          </a:xfrm>
        </p:spPr>
        <p:txBody>
          <a:bodyPr>
            <a:normAutofit/>
          </a:bodyPr>
          <a:lstStyle/>
          <a:p>
            <a:pPr>
              <a:lnSpc>
                <a:spcPct val="100000"/>
              </a:lnSpc>
              <a:spcAft>
                <a:spcPts val="1200"/>
              </a:spcAft>
            </a:pPr>
            <a:r>
              <a:rPr lang="en-US" sz="1900" b="0" i="0" dirty="0">
                <a:solidFill>
                  <a:srgbClr val="202124"/>
                </a:solidFill>
                <a:effectLst/>
                <a:latin typeface="Arial" panose="020B0604020202020204" pitchFamily="34" charset="0"/>
                <a:cs typeface="Arial" panose="020B0604020202020204" pitchFamily="34" charset="0"/>
              </a:rPr>
              <a:t>Section 35 of the </a:t>
            </a:r>
            <a:r>
              <a:rPr lang="en-US" sz="1900" b="0" i="1" dirty="0">
                <a:solidFill>
                  <a:srgbClr val="202124"/>
                </a:solidFill>
                <a:effectLst/>
                <a:latin typeface="Arial" panose="020B0604020202020204" pitchFamily="34" charset="0"/>
                <a:cs typeface="Arial" panose="020B0604020202020204" pitchFamily="34" charset="0"/>
              </a:rPr>
              <a:t>Constitution Act</a:t>
            </a:r>
            <a:r>
              <a:rPr lang="en-US" sz="1900" b="0" i="0" dirty="0">
                <a:solidFill>
                  <a:srgbClr val="202124"/>
                </a:solidFill>
                <a:effectLst/>
                <a:latin typeface="Arial" panose="020B0604020202020204" pitchFamily="34" charset="0"/>
                <a:cs typeface="Arial" panose="020B0604020202020204" pitchFamily="34" charset="0"/>
              </a:rPr>
              <a:t>, 1982 </a:t>
            </a:r>
            <a:r>
              <a:rPr lang="en-US" sz="1900" dirty="0">
                <a:solidFill>
                  <a:srgbClr val="040C28"/>
                </a:solidFill>
                <a:latin typeface="Arial" panose="020B0604020202020204" pitchFamily="34" charset="0"/>
                <a:cs typeface="Arial" panose="020B0604020202020204" pitchFamily="34" charset="0"/>
              </a:rPr>
              <a:t>recognizes and affirms t</a:t>
            </a:r>
            <a:r>
              <a:rPr lang="en-US" sz="1900" b="0" i="0" dirty="0">
                <a:solidFill>
                  <a:srgbClr val="040C28"/>
                </a:solidFill>
                <a:effectLst/>
                <a:latin typeface="Arial" panose="020B0604020202020204" pitchFamily="34" charset="0"/>
                <a:cs typeface="Arial" panose="020B0604020202020204" pitchFamily="34" charset="0"/>
              </a:rPr>
              <a:t>he existing Aboriginal and treaty rights of the Aboriginal peoples of Canada, which </a:t>
            </a:r>
            <a:r>
              <a:rPr lang="en-US" sz="1900" b="0" i="0" dirty="0">
                <a:solidFill>
                  <a:srgbClr val="202124"/>
                </a:solidFill>
                <a:effectLst/>
                <a:latin typeface="Arial" panose="020B0604020202020204" pitchFamily="34" charset="0"/>
                <a:cs typeface="Arial" panose="020B0604020202020204" pitchFamily="34" charset="0"/>
              </a:rPr>
              <a:t>includes the “Indian, Inuit and Métis peoples of Canada”.</a:t>
            </a:r>
          </a:p>
          <a:p>
            <a:pPr>
              <a:lnSpc>
                <a:spcPct val="100000"/>
              </a:lnSpc>
              <a:spcAft>
                <a:spcPts val="1200"/>
              </a:spcAft>
            </a:pPr>
            <a:r>
              <a:rPr lang="en-US" sz="1900" dirty="0">
                <a:latin typeface="Arial" panose="020B0604020202020204" pitchFamily="34" charset="0"/>
                <a:cs typeface="Arial" panose="020B0604020202020204" pitchFamily="34" charset="0"/>
              </a:rPr>
              <a:t>In 2003, the Supreme Court of Canada (SCC) defined the test for establishing Métis section 35 rights in </a:t>
            </a:r>
            <a:r>
              <a:rPr lang="en-US" sz="1900" i="1" dirty="0">
                <a:latin typeface="Arial" panose="020B0604020202020204" pitchFamily="34" charset="0"/>
                <a:cs typeface="Arial" panose="020B0604020202020204" pitchFamily="34" charset="0"/>
              </a:rPr>
              <a:t>R v Powley</a:t>
            </a:r>
            <a:r>
              <a:rPr lang="en-US" sz="1900" dirty="0">
                <a:latin typeface="Arial" panose="020B0604020202020204" pitchFamily="34" charset="0"/>
                <a:cs typeface="Arial" panose="020B0604020202020204" pitchFamily="34" charset="0"/>
              </a:rPr>
              <a:t>,</a:t>
            </a:r>
            <a:r>
              <a:rPr lang="en-US" sz="1900" i="1" dirty="0">
                <a:latin typeface="Arial" panose="020B0604020202020204" pitchFamily="34" charset="0"/>
                <a:cs typeface="Arial" panose="020B0604020202020204" pitchFamily="34" charset="0"/>
              </a:rPr>
              <a:t> </a:t>
            </a:r>
            <a:r>
              <a:rPr lang="en-US" sz="1900" dirty="0">
                <a:latin typeface="Arial" panose="020B0604020202020204" pitchFamily="34" charset="0"/>
                <a:cs typeface="Arial" panose="020B0604020202020204" pitchFamily="34" charset="0"/>
              </a:rPr>
              <a:t>2003 SCC 43. </a:t>
            </a:r>
          </a:p>
          <a:p>
            <a:pPr>
              <a:lnSpc>
                <a:spcPct val="100000"/>
              </a:lnSpc>
              <a:spcAft>
                <a:spcPts val="1200"/>
              </a:spcAft>
            </a:pPr>
            <a:r>
              <a:rPr lang="en-US" sz="1900" dirty="0">
                <a:latin typeface="Arial" panose="020B0604020202020204" pitchFamily="34" charset="0"/>
                <a:cs typeface="Arial" panose="020B0604020202020204" pitchFamily="34" charset="0"/>
              </a:rPr>
              <a:t>First Nations have repeatedly rejected fraudulent assertions and condemned the rise of settler self-Indigenization.</a:t>
            </a:r>
          </a:p>
        </p:txBody>
      </p:sp>
    </p:spTree>
    <p:extLst>
      <p:ext uri="{BB962C8B-B14F-4D97-AF65-F5344CB8AC3E}">
        <p14:creationId xmlns:p14="http://schemas.microsoft.com/office/powerpoint/2010/main" val="2830165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90223-54CD-E0E3-D4D7-2C68157A40CE}"/>
              </a:ext>
            </a:extLst>
          </p:cNvPr>
          <p:cNvSpPr>
            <a:spLocks noGrp="1"/>
          </p:cNvSpPr>
          <p:nvPr>
            <p:ph type="title"/>
          </p:nvPr>
        </p:nvSpPr>
        <p:spPr>
          <a:xfrm>
            <a:off x="1795463" y="1781174"/>
            <a:ext cx="10515600" cy="1325563"/>
          </a:xfrm>
        </p:spPr>
        <p:txBody>
          <a:bodyPr>
            <a:normAutofit/>
          </a:bodyPr>
          <a:lstStyle/>
          <a:p>
            <a:r>
              <a:rPr lang="en-US" sz="2800" b="1" dirty="0">
                <a:solidFill>
                  <a:srgbClr val="016DAF"/>
                </a:solidFill>
                <a:latin typeface="Arial" panose="020B0604020202020204" pitchFamily="34" charset="0"/>
                <a:cs typeface="Arial" panose="020B0604020202020204" pitchFamily="34" charset="0"/>
              </a:rPr>
              <a:t>The Duty to Consult</a:t>
            </a:r>
          </a:p>
        </p:txBody>
      </p:sp>
      <p:sp>
        <p:nvSpPr>
          <p:cNvPr id="4" name="Content Placeholder 2">
            <a:extLst>
              <a:ext uri="{FF2B5EF4-FFF2-40B4-BE49-F238E27FC236}">
                <a16:creationId xmlns:a16="http://schemas.microsoft.com/office/drawing/2014/main" id="{D3EF9A5E-38BC-3A16-8964-7669EAE72346}"/>
              </a:ext>
            </a:extLst>
          </p:cNvPr>
          <p:cNvSpPr txBox="1">
            <a:spLocks/>
          </p:cNvSpPr>
          <p:nvPr/>
        </p:nvSpPr>
        <p:spPr>
          <a:xfrm>
            <a:off x="1624013" y="3106737"/>
            <a:ext cx="767715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1200"/>
              </a:spcAft>
            </a:pPr>
            <a:r>
              <a:rPr lang="en-US" sz="1900" dirty="0">
                <a:latin typeface="Arial" panose="020B0604020202020204" pitchFamily="34" charset="0"/>
                <a:cs typeface="Arial" panose="020B0604020202020204" pitchFamily="34" charset="0"/>
              </a:rPr>
              <a:t>The duty to consult is a fundamental aspect of the relationship between the Crown and First Nations, reflecting the importance of respecting and protecting Aboriginal and treaty rights within the Canadian legal and constitutional framework.</a:t>
            </a:r>
          </a:p>
          <a:p>
            <a:pPr>
              <a:lnSpc>
                <a:spcPct val="100000"/>
              </a:lnSpc>
              <a:spcAft>
                <a:spcPts val="1200"/>
              </a:spcAft>
            </a:pPr>
            <a:r>
              <a:rPr lang="en-US" sz="1900" dirty="0">
                <a:solidFill>
                  <a:srgbClr val="202124"/>
                </a:solidFill>
                <a:latin typeface="Arial" panose="020B0604020202020204" pitchFamily="34" charset="0"/>
                <a:cs typeface="Arial" panose="020B0604020202020204" pitchFamily="34" charset="0"/>
              </a:rPr>
              <a:t>First Nations have repeatedly asserted the lack of adequate consultation in Canada-driven processes. </a:t>
            </a:r>
          </a:p>
          <a:p>
            <a:pPr marL="0" indent="0">
              <a:lnSpc>
                <a:spcPct val="100000"/>
              </a:lnSpc>
              <a:spcAft>
                <a:spcPts val="1200"/>
              </a:spcAft>
              <a:buFont typeface="Arial" panose="020B0604020202020204" pitchFamily="34" charset="0"/>
              <a:buNone/>
            </a:pPr>
            <a:endParaRPr lang="en-US"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985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90223-54CD-E0E3-D4D7-2C68157A40CE}"/>
              </a:ext>
            </a:extLst>
          </p:cNvPr>
          <p:cNvSpPr>
            <a:spLocks noGrp="1"/>
          </p:cNvSpPr>
          <p:nvPr>
            <p:ph type="title"/>
          </p:nvPr>
        </p:nvSpPr>
        <p:spPr>
          <a:xfrm>
            <a:off x="1819275" y="1893888"/>
            <a:ext cx="10515600" cy="1325563"/>
          </a:xfrm>
        </p:spPr>
        <p:txBody>
          <a:bodyPr>
            <a:normAutofit/>
          </a:bodyPr>
          <a:lstStyle/>
          <a:p>
            <a:r>
              <a:rPr lang="en-US" sz="2800" b="1" dirty="0">
                <a:solidFill>
                  <a:srgbClr val="016DAF"/>
                </a:solidFill>
                <a:latin typeface="Arial" panose="020B0604020202020204" pitchFamily="34" charset="0"/>
                <a:cs typeface="Arial" panose="020B0604020202020204" pitchFamily="34" charset="0"/>
              </a:rPr>
              <a:t>Bill C-53, Overview</a:t>
            </a:r>
          </a:p>
        </p:txBody>
      </p:sp>
      <p:sp>
        <p:nvSpPr>
          <p:cNvPr id="3" name="Content Placeholder 2">
            <a:extLst>
              <a:ext uri="{FF2B5EF4-FFF2-40B4-BE49-F238E27FC236}">
                <a16:creationId xmlns:a16="http://schemas.microsoft.com/office/drawing/2014/main" id="{EC6232F9-E059-CF77-D157-DF61483CC25A}"/>
              </a:ext>
            </a:extLst>
          </p:cNvPr>
          <p:cNvSpPr>
            <a:spLocks noGrp="1"/>
          </p:cNvSpPr>
          <p:nvPr>
            <p:ph idx="1"/>
          </p:nvPr>
        </p:nvSpPr>
        <p:spPr>
          <a:xfrm>
            <a:off x="1619250" y="3219451"/>
            <a:ext cx="8896350" cy="4351338"/>
          </a:xfrm>
        </p:spPr>
        <p:txBody>
          <a:bodyPr>
            <a:normAutofit/>
          </a:bodyPr>
          <a:lstStyle/>
          <a:p>
            <a:pPr>
              <a:lnSpc>
                <a:spcPct val="100000"/>
              </a:lnSpc>
              <a:spcAft>
                <a:spcPts val="1200"/>
              </a:spcAft>
            </a:pPr>
            <a:r>
              <a:rPr lang="en-US" sz="1900" dirty="0">
                <a:latin typeface="Arial" panose="020B0604020202020204" pitchFamily="34" charset="0"/>
                <a:cs typeface="Arial" panose="020B0604020202020204" pitchFamily="34" charset="0"/>
              </a:rPr>
              <a:t>Bill C-53 provides for the recognition of MNA, MNS, and MNO as Indigenous governing bodies with a right to self-government under section 35 of the </a:t>
            </a:r>
            <a:r>
              <a:rPr lang="en-US" sz="1900" i="1" dirty="0">
                <a:latin typeface="Arial" panose="020B0604020202020204" pitchFamily="34" charset="0"/>
                <a:cs typeface="Arial" panose="020B0604020202020204" pitchFamily="34" charset="0"/>
              </a:rPr>
              <a:t>Constitution Act</a:t>
            </a:r>
            <a:r>
              <a:rPr lang="en-US" sz="1900" dirty="0">
                <a:latin typeface="Arial" panose="020B0604020202020204" pitchFamily="34" charset="0"/>
                <a:cs typeface="Arial" panose="020B0604020202020204" pitchFamily="34" charset="0"/>
              </a:rPr>
              <a:t>, 1982. </a:t>
            </a:r>
          </a:p>
          <a:p>
            <a:pPr>
              <a:lnSpc>
                <a:spcPct val="100000"/>
              </a:lnSpc>
              <a:spcAft>
                <a:spcPts val="1200"/>
              </a:spcAft>
            </a:pPr>
            <a:r>
              <a:rPr lang="en-US" sz="1900" dirty="0">
                <a:latin typeface="Arial" panose="020B0604020202020204" pitchFamily="34" charset="0"/>
                <a:cs typeface="Arial" panose="020B0604020202020204" pitchFamily="34" charset="0"/>
              </a:rPr>
              <a:t>Bill C-53 also provides a framework for the implementation of treaties entered into by those Métis governments and Canada.</a:t>
            </a:r>
          </a:p>
          <a:p>
            <a:pPr>
              <a:lnSpc>
                <a:spcPct val="100000"/>
              </a:lnSpc>
              <a:spcAft>
                <a:spcPts val="1200"/>
              </a:spcAft>
            </a:pPr>
            <a:endParaRPr lang="en-US"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5887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90223-54CD-E0E3-D4D7-2C68157A40CE}"/>
              </a:ext>
            </a:extLst>
          </p:cNvPr>
          <p:cNvSpPr>
            <a:spLocks noGrp="1"/>
          </p:cNvSpPr>
          <p:nvPr>
            <p:ph type="title"/>
          </p:nvPr>
        </p:nvSpPr>
        <p:spPr>
          <a:xfrm>
            <a:off x="1676400" y="1793875"/>
            <a:ext cx="10515600" cy="1325563"/>
          </a:xfrm>
        </p:spPr>
        <p:txBody>
          <a:bodyPr>
            <a:normAutofit/>
          </a:bodyPr>
          <a:lstStyle/>
          <a:p>
            <a:r>
              <a:rPr lang="en-US" sz="2800" b="1" dirty="0">
                <a:solidFill>
                  <a:srgbClr val="016DAF"/>
                </a:solidFill>
                <a:latin typeface="Arial" panose="020B0604020202020204" pitchFamily="34" charset="0"/>
                <a:cs typeface="Arial" panose="020B0604020202020204" pitchFamily="34" charset="0"/>
              </a:rPr>
              <a:t>Recent Developments</a:t>
            </a:r>
          </a:p>
        </p:txBody>
      </p:sp>
      <p:sp>
        <p:nvSpPr>
          <p:cNvPr id="3" name="Content Placeholder 2">
            <a:extLst>
              <a:ext uri="{FF2B5EF4-FFF2-40B4-BE49-F238E27FC236}">
                <a16:creationId xmlns:a16="http://schemas.microsoft.com/office/drawing/2014/main" id="{EC6232F9-E059-CF77-D157-DF61483CC25A}"/>
              </a:ext>
            </a:extLst>
          </p:cNvPr>
          <p:cNvSpPr>
            <a:spLocks noGrp="1"/>
          </p:cNvSpPr>
          <p:nvPr>
            <p:ph idx="1"/>
          </p:nvPr>
        </p:nvSpPr>
        <p:spPr>
          <a:xfrm>
            <a:off x="1495425" y="2995053"/>
            <a:ext cx="6748463" cy="4351338"/>
          </a:xfrm>
        </p:spPr>
        <p:txBody>
          <a:bodyPr>
            <a:normAutofit/>
          </a:bodyPr>
          <a:lstStyle/>
          <a:p>
            <a:pPr>
              <a:lnSpc>
                <a:spcPct val="100000"/>
              </a:lnSpc>
            </a:pPr>
            <a:r>
              <a:rPr lang="en-US" sz="1900" dirty="0">
                <a:latin typeface="Arial" panose="020B0604020202020204" pitchFamily="34" charset="0"/>
                <a:cs typeface="Arial" panose="020B0604020202020204" pitchFamily="34" charset="0"/>
              </a:rPr>
              <a:t>Several recent developments have created uncertainty about the future of Bill C-53.</a:t>
            </a:r>
          </a:p>
          <a:p>
            <a:pPr lvl="1">
              <a:lnSpc>
                <a:spcPct val="100000"/>
              </a:lnSpc>
            </a:pPr>
            <a:r>
              <a:rPr lang="en-US" sz="1900" dirty="0">
                <a:latin typeface="Arial" panose="020B0604020202020204" pitchFamily="34" charset="0"/>
                <a:cs typeface="Arial" panose="020B0604020202020204" pitchFamily="34" charset="0"/>
              </a:rPr>
              <a:t>On March 28</a:t>
            </a:r>
            <a:r>
              <a:rPr lang="en-US" sz="1900" baseline="30000" dirty="0">
                <a:latin typeface="Arial" panose="020B0604020202020204" pitchFamily="34" charset="0"/>
                <a:cs typeface="Arial" panose="020B0604020202020204" pitchFamily="34" charset="0"/>
              </a:rPr>
              <a:t>th</a:t>
            </a:r>
            <a:r>
              <a:rPr lang="en-US" sz="1900" dirty="0">
                <a:latin typeface="Arial" panose="020B0604020202020204" pitchFamily="34" charset="0"/>
                <a:cs typeface="Arial" panose="020B0604020202020204" pitchFamily="34" charset="0"/>
              </a:rPr>
              <a:t>, the Federal Court ruled that the agreement with the MNA is too broad and must be revised. </a:t>
            </a:r>
          </a:p>
          <a:p>
            <a:pPr lvl="1">
              <a:lnSpc>
                <a:spcPct val="100000"/>
              </a:lnSpc>
            </a:pPr>
            <a:r>
              <a:rPr lang="en-US" sz="1900" dirty="0">
                <a:latin typeface="Arial" panose="020B0604020202020204" pitchFamily="34" charset="0"/>
                <a:cs typeface="Arial" panose="020B0604020202020204" pitchFamily="34" charset="0"/>
              </a:rPr>
              <a:t>On April 17th, the MNS withdrew its support for Bill C-53.</a:t>
            </a:r>
          </a:p>
          <a:p>
            <a:pPr>
              <a:lnSpc>
                <a:spcPct val="100000"/>
              </a:lnSpc>
            </a:pPr>
            <a:r>
              <a:rPr lang="en-US" sz="1900" dirty="0">
                <a:latin typeface="Arial" panose="020B0604020202020204" pitchFamily="34" charset="0"/>
                <a:cs typeface="Arial" panose="020B0604020202020204" pitchFamily="34" charset="0"/>
              </a:rPr>
              <a:t>While these are welcome developments, the broader issue of unfounded rights assertions remains outstanding, and is likely to come forward in different forms.</a:t>
            </a:r>
            <a:endParaRPr lang="en-CA" sz="1900" dirty="0">
              <a:latin typeface="Arial" panose="020B0604020202020204" pitchFamily="34" charset="0"/>
              <a:cs typeface="Arial" panose="020B0604020202020204" pitchFamily="34" charset="0"/>
            </a:endParaRPr>
          </a:p>
          <a:p>
            <a:pPr>
              <a:lnSpc>
                <a:spcPct val="100000"/>
              </a:lnSpc>
              <a:spcAft>
                <a:spcPts val="1200"/>
              </a:spcAft>
            </a:pPr>
            <a:endParaRPr lang="en-US"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502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7A430-8BC5-9B87-4283-2209D1FA831F}"/>
              </a:ext>
            </a:extLst>
          </p:cNvPr>
          <p:cNvSpPr>
            <a:spLocks noGrp="1"/>
          </p:cNvSpPr>
          <p:nvPr>
            <p:ph type="title"/>
          </p:nvPr>
        </p:nvSpPr>
        <p:spPr>
          <a:xfrm>
            <a:off x="1676400" y="1685925"/>
            <a:ext cx="10515600" cy="1325563"/>
          </a:xfrm>
        </p:spPr>
        <p:txBody>
          <a:bodyPr>
            <a:normAutofit/>
          </a:bodyPr>
          <a:lstStyle/>
          <a:p>
            <a:r>
              <a:rPr lang="en-US" sz="2800" b="1" dirty="0">
                <a:solidFill>
                  <a:srgbClr val="016DAF"/>
                </a:solidFill>
                <a:latin typeface="Arial" panose="020B0604020202020204" pitchFamily="34" charset="0"/>
                <a:cs typeface="Arial" panose="020B0604020202020204" pitchFamily="34" charset="0"/>
              </a:rPr>
              <a:t>Bill S-14, Overview</a:t>
            </a:r>
            <a:endParaRPr lang="fr-CA" sz="2800" b="1" dirty="0">
              <a:solidFill>
                <a:srgbClr val="016DAF"/>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00AA9FE-F748-4F3F-2887-197A892FB64E}"/>
              </a:ext>
            </a:extLst>
          </p:cNvPr>
          <p:cNvSpPr>
            <a:spLocks noGrp="1"/>
          </p:cNvSpPr>
          <p:nvPr>
            <p:ph idx="1"/>
          </p:nvPr>
        </p:nvSpPr>
        <p:spPr>
          <a:xfrm>
            <a:off x="1578768" y="3011488"/>
            <a:ext cx="9034463" cy="4351338"/>
          </a:xfrm>
        </p:spPr>
        <p:txBody>
          <a:bodyPr>
            <a:normAutofit/>
          </a:bodyPr>
          <a:lstStyle/>
          <a:p>
            <a:pPr>
              <a:lnSpc>
                <a:spcPct val="100000"/>
              </a:lnSpc>
            </a:pPr>
            <a:r>
              <a:rPr lang="en-US" sz="1900" dirty="0"/>
              <a:t>Bill S-14, </a:t>
            </a:r>
            <a:r>
              <a:rPr lang="en-US" sz="1900" i="1" dirty="0"/>
              <a:t>An Act to amend the Canada National Parks Act, </a:t>
            </a:r>
            <a:r>
              <a:rPr lang="en-US" sz="1900" dirty="0"/>
              <a:t>would recognize members of the </a:t>
            </a:r>
            <a:r>
              <a:rPr lang="en-US" sz="1900" dirty="0" err="1"/>
              <a:t>NunatuKavut</a:t>
            </a:r>
            <a:r>
              <a:rPr lang="en-US" sz="1900" dirty="0"/>
              <a:t> Community Council (NCC) as “traditional land users” with statutory rights to engage in traditional activities within Akami-</a:t>
            </a:r>
            <a:r>
              <a:rPr lang="en-US" sz="1900" dirty="0" err="1"/>
              <a:t>Uapishk</a:t>
            </a:r>
            <a:r>
              <a:rPr lang="en-US" sz="1900" dirty="0"/>
              <a:t>ᵁ, a National Park Reserve created pursuant to a Treaty between Canada and the Innu Nation. </a:t>
            </a:r>
          </a:p>
          <a:p>
            <a:pPr>
              <a:lnSpc>
                <a:spcPct val="100000"/>
              </a:lnSpc>
            </a:pPr>
            <a:r>
              <a:rPr lang="en-US" sz="1900" dirty="0"/>
              <a:t>Bill S-14 was introduced in the Senate in October 2023 and completed third reading in December 2023.</a:t>
            </a:r>
          </a:p>
          <a:p>
            <a:pPr>
              <a:lnSpc>
                <a:spcPct val="100000"/>
              </a:lnSpc>
            </a:pPr>
            <a:r>
              <a:rPr lang="en-US" sz="1900" dirty="0"/>
              <a:t>Bill S-14 is a prominent example of legislation being advanced by the Government of Canada without adequate consultation that facilitates illegitimate rights assertions.</a:t>
            </a:r>
            <a:endParaRPr lang="fr-CA" sz="1900" dirty="0"/>
          </a:p>
        </p:txBody>
      </p:sp>
    </p:spTree>
    <p:extLst>
      <p:ext uri="{BB962C8B-B14F-4D97-AF65-F5344CB8AC3E}">
        <p14:creationId xmlns:p14="http://schemas.microsoft.com/office/powerpoint/2010/main" val="3643579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90223-54CD-E0E3-D4D7-2C68157A40CE}"/>
              </a:ext>
            </a:extLst>
          </p:cNvPr>
          <p:cNvSpPr>
            <a:spLocks noGrp="1"/>
          </p:cNvSpPr>
          <p:nvPr>
            <p:ph type="title"/>
          </p:nvPr>
        </p:nvSpPr>
        <p:spPr>
          <a:xfrm>
            <a:off x="1676400" y="1822450"/>
            <a:ext cx="10515600" cy="1325563"/>
          </a:xfrm>
        </p:spPr>
        <p:txBody>
          <a:bodyPr>
            <a:normAutofit/>
          </a:bodyPr>
          <a:lstStyle/>
          <a:p>
            <a:r>
              <a:rPr lang="en-US" sz="2800" b="1" dirty="0">
                <a:solidFill>
                  <a:srgbClr val="016DAF"/>
                </a:solidFill>
                <a:latin typeface="Arial" panose="020B0604020202020204" pitchFamily="34" charset="0"/>
                <a:cs typeface="Arial" panose="020B0604020202020204" pitchFamily="34" charset="0"/>
              </a:rPr>
              <a:t>AFN Mandates</a:t>
            </a:r>
          </a:p>
        </p:txBody>
      </p:sp>
      <p:sp>
        <p:nvSpPr>
          <p:cNvPr id="3" name="Content Placeholder 2">
            <a:extLst>
              <a:ext uri="{FF2B5EF4-FFF2-40B4-BE49-F238E27FC236}">
                <a16:creationId xmlns:a16="http://schemas.microsoft.com/office/drawing/2014/main" id="{EC6232F9-E059-CF77-D157-DF61483CC25A}"/>
              </a:ext>
            </a:extLst>
          </p:cNvPr>
          <p:cNvSpPr>
            <a:spLocks noGrp="1"/>
          </p:cNvSpPr>
          <p:nvPr>
            <p:ph idx="1"/>
          </p:nvPr>
        </p:nvSpPr>
        <p:spPr>
          <a:xfrm>
            <a:off x="1281113" y="3148013"/>
            <a:ext cx="7691438" cy="4351338"/>
          </a:xfrm>
        </p:spPr>
        <p:txBody>
          <a:bodyPr>
            <a:normAutofit/>
          </a:bodyPr>
          <a:lstStyle/>
          <a:p>
            <a:pPr>
              <a:lnSpc>
                <a:spcPct val="100000"/>
              </a:lnSpc>
            </a:pPr>
            <a:r>
              <a:rPr lang="en-US" sz="1900" dirty="0">
                <a:latin typeface="Arial" panose="020B0604020202020204" pitchFamily="34" charset="0"/>
                <a:cs typeface="Arial" panose="020B0604020202020204" pitchFamily="34" charset="0"/>
              </a:rPr>
              <a:t>Resolution #44/2023 - nationally amplify First Nations opposition to unfounded Métis rights assertions and the role of governments in recognizing these unfounded assertions.</a:t>
            </a:r>
          </a:p>
          <a:p>
            <a:pPr>
              <a:lnSpc>
                <a:spcPct val="100000"/>
              </a:lnSpc>
            </a:pPr>
            <a:r>
              <a:rPr lang="en-US" sz="1900" dirty="0">
                <a:latin typeface="Arial" panose="020B0604020202020204" pitchFamily="34" charset="0"/>
                <a:cs typeface="Arial" panose="020B0604020202020204" pitchFamily="34" charset="0"/>
              </a:rPr>
              <a:t>Resolution #81/2023 - engage with First Nations to determine how Bill C-53 could be amended to ensure that First Nations inherent and Treaty rights are adequately protected.</a:t>
            </a:r>
          </a:p>
          <a:p>
            <a:pPr marL="0" indent="0">
              <a:lnSpc>
                <a:spcPct val="100000"/>
              </a:lnSpc>
              <a:buNone/>
            </a:pPr>
            <a:endParaRPr lang="en-US"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7634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90223-54CD-E0E3-D4D7-2C68157A40CE}"/>
              </a:ext>
            </a:extLst>
          </p:cNvPr>
          <p:cNvSpPr>
            <a:spLocks noGrp="1"/>
          </p:cNvSpPr>
          <p:nvPr>
            <p:ph type="title"/>
          </p:nvPr>
        </p:nvSpPr>
        <p:spPr>
          <a:xfrm>
            <a:off x="1676400" y="1908175"/>
            <a:ext cx="10515600" cy="1325563"/>
          </a:xfrm>
        </p:spPr>
        <p:txBody>
          <a:bodyPr>
            <a:normAutofit/>
          </a:bodyPr>
          <a:lstStyle/>
          <a:p>
            <a:r>
              <a:rPr lang="en-US" sz="2800" b="1" dirty="0">
                <a:solidFill>
                  <a:srgbClr val="016DAF"/>
                </a:solidFill>
                <a:latin typeface="Arial" panose="020B0604020202020204" pitchFamily="34" charset="0"/>
                <a:cs typeface="Arial" panose="020B0604020202020204" pitchFamily="34" charset="0"/>
              </a:rPr>
              <a:t>AFN Advocacy</a:t>
            </a:r>
          </a:p>
        </p:txBody>
      </p:sp>
      <p:sp>
        <p:nvSpPr>
          <p:cNvPr id="3" name="Content Placeholder 2">
            <a:extLst>
              <a:ext uri="{FF2B5EF4-FFF2-40B4-BE49-F238E27FC236}">
                <a16:creationId xmlns:a16="http://schemas.microsoft.com/office/drawing/2014/main" id="{EC6232F9-E059-CF77-D157-DF61483CC25A}"/>
              </a:ext>
            </a:extLst>
          </p:cNvPr>
          <p:cNvSpPr>
            <a:spLocks noGrp="1"/>
          </p:cNvSpPr>
          <p:nvPr>
            <p:ph idx="1"/>
          </p:nvPr>
        </p:nvSpPr>
        <p:spPr>
          <a:xfrm>
            <a:off x="1352550" y="3429000"/>
            <a:ext cx="9434513" cy="4351338"/>
          </a:xfrm>
        </p:spPr>
        <p:txBody>
          <a:bodyPr>
            <a:normAutofit/>
          </a:bodyPr>
          <a:lstStyle/>
          <a:p>
            <a:pPr>
              <a:lnSpc>
                <a:spcPct val="100000"/>
              </a:lnSpc>
            </a:pPr>
            <a:r>
              <a:rPr lang="en-US" sz="1900" dirty="0">
                <a:latin typeface="Arial" panose="020B0604020202020204" pitchFamily="34" charset="0"/>
                <a:cs typeface="Arial" panose="020B0604020202020204" pitchFamily="34" charset="0"/>
              </a:rPr>
              <a:t>AFN advocacy throughout fall 2023 focused on Bill C-53, including supporting a demonstration day at Parliament Hill led by Chiefs of Ontario, providing testimony in Parliament, and raising awareness on social media. </a:t>
            </a:r>
          </a:p>
          <a:p>
            <a:pPr>
              <a:lnSpc>
                <a:spcPct val="100000"/>
              </a:lnSpc>
            </a:pPr>
            <a:r>
              <a:rPr lang="en-US" sz="1900" dirty="0">
                <a:latin typeface="Arial" panose="020B0604020202020204" pitchFamily="34" charset="0"/>
                <a:cs typeface="Arial" panose="020B0604020202020204" pitchFamily="34" charset="0"/>
              </a:rPr>
              <a:t>The AFN convened virtual regional engagement sessions in Spring 2024 to discuss these emerging issues with First Nations Leadership.</a:t>
            </a:r>
          </a:p>
          <a:p>
            <a:pPr>
              <a:lnSpc>
                <a:spcPct val="100000"/>
              </a:lnSpc>
            </a:pPr>
            <a:endParaRPr lang="en-US"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8179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AB46F-7DB9-109D-4306-C360A83C8692}"/>
              </a:ext>
            </a:extLst>
          </p:cNvPr>
          <p:cNvSpPr>
            <a:spLocks noGrp="1"/>
          </p:cNvSpPr>
          <p:nvPr>
            <p:ph type="title"/>
          </p:nvPr>
        </p:nvSpPr>
        <p:spPr>
          <a:xfrm>
            <a:off x="1466850" y="1679576"/>
            <a:ext cx="10515600" cy="1325563"/>
          </a:xfrm>
        </p:spPr>
        <p:txBody>
          <a:bodyPr>
            <a:normAutofit/>
          </a:bodyPr>
          <a:lstStyle/>
          <a:p>
            <a:r>
              <a:rPr lang="en-US" sz="2800" b="1" dirty="0">
                <a:solidFill>
                  <a:srgbClr val="016DAF"/>
                </a:solidFill>
                <a:latin typeface="Arial" panose="020B0604020202020204" pitchFamily="34" charset="0"/>
                <a:cs typeface="Arial" panose="020B0604020202020204" pitchFamily="34" charset="0"/>
              </a:rPr>
              <a:t>Overview</a:t>
            </a:r>
          </a:p>
        </p:txBody>
      </p:sp>
      <p:sp>
        <p:nvSpPr>
          <p:cNvPr id="3" name="Content Placeholder 2">
            <a:extLst>
              <a:ext uri="{FF2B5EF4-FFF2-40B4-BE49-F238E27FC236}">
                <a16:creationId xmlns:a16="http://schemas.microsoft.com/office/drawing/2014/main" id="{3511F742-F4D8-3339-8689-39F5E40963A0}"/>
              </a:ext>
            </a:extLst>
          </p:cNvPr>
          <p:cNvSpPr>
            <a:spLocks noGrp="1"/>
          </p:cNvSpPr>
          <p:nvPr>
            <p:ph idx="1"/>
          </p:nvPr>
        </p:nvSpPr>
        <p:spPr>
          <a:xfrm>
            <a:off x="1466850" y="2811462"/>
            <a:ext cx="10515600" cy="4351338"/>
          </a:xfrm>
        </p:spPr>
        <p:txBody>
          <a:bodyPr>
            <a:normAutofit/>
          </a:bodyPr>
          <a:lstStyle/>
          <a:p>
            <a:pPr marL="0" indent="0">
              <a:buNone/>
            </a:pPr>
            <a:r>
              <a:rPr lang="en-US" sz="2000" b="1" dirty="0">
                <a:latin typeface="Arial" panose="020B0604020202020204" pitchFamily="34" charset="0"/>
                <a:cs typeface="Arial" panose="020B0604020202020204" pitchFamily="34" charset="0"/>
              </a:rPr>
              <a:t>First Nations Citizenship</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Background</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AFN Mandates</a:t>
            </a:r>
          </a:p>
          <a:p>
            <a:pPr marL="0" indent="0">
              <a:buNone/>
            </a:pPr>
            <a:r>
              <a:rPr lang="en-US" sz="2000" b="1" dirty="0">
                <a:latin typeface="Arial" panose="020B0604020202020204" pitchFamily="34" charset="0"/>
                <a:cs typeface="Arial" panose="020B0604020202020204" pitchFamily="34" charset="0"/>
              </a:rPr>
              <a:t>Bill C-53</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Background</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AFN Mandates</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Advocacy</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Next Steps</a:t>
            </a:r>
            <a:endParaRPr lang="en"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7850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5F842-BA63-7586-108D-7B01AA4F293A}"/>
              </a:ext>
            </a:extLst>
          </p:cNvPr>
          <p:cNvSpPr>
            <a:spLocks noGrp="1"/>
          </p:cNvSpPr>
          <p:nvPr>
            <p:ph type="title"/>
          </p:nvPr>
        </p:nvSpPr>
        <p:spPr>
          <a:xfrm>
            <a:off x="1676400" y="1886518"/>
            <a:ext cx="10515600" cy="1325563"/>
          </a:xfrm>
        </p:spPr>
        <p:txBody>
          <a:bodyPr>
            <a:normAutofit/>
          </a:bodyPr>
          <a:lstStyle/>
          <a:p>
            <a:r>
              <a:rPr lang="en-US" sz="2800" b="1" dirty="0">
                <a:solidFill>
                  <a:srgbClr val="016DAF"/>
                </a:solidFill>
                <a:latin typeface="Arial" panose="020B0604020202020204" pitchFamily="34" charset="0"/>
                <a:cs typeface="Arial" panose="020B0604020202020204" pitchFamily="34" charset="0"/>
              </a:rPr>
              <a:t>AFN Advocacy</a:t>
            </a:r>
          </a:p>
        </p:txBody>
      </p:sp>
      <p:sp>
        <p:nvSpPr>
          <p:cNvPr id="3" name="Content Placeholder 2">
            <a:extLst>
              <a:ext uri="{FF2B5EF4-FFF2-40B4-BE49-F238E27FC236}">
                <a16:creationId xmlns:a16="http://schemas.microsoft.com/office/drawing/2014/main" id="{82DCCDDF-6942-1868-B6DE-AB92AFE5465D}"/>
              </a:ext>
            </a:extLst>
          </p:cNvPr>
          <p:cNvSpPr>
            <a:spLocks noGrp="1"/>
          </p:cNvSpPr>
          <p:nvPr>
            <p:ph idx="1"/>
          </p:nvPr>
        </p:nvSpPr>
        <p:spPr>
          <a:xfrm>
            <a:off x="1480332" y="3271838"/>
            <a:ext cx="9231335" cy="4329868"/>
          </a:xfrm>
        </p:spPr>
        <p:txBody>
          <a:bodyPr>
            <a:noAutofit/>
          </a:bodyPr>
          <a:lstStyle/>
          <a:p>
            <a:pPr>
              <a:lnSpc>
                <a:spcPct val="100000"/>
              </a:lnSpc>
            </a:pPr>
            <a:r>
              <a:rPr lang="en-CA" sz="1900" dirty="0">
                <a:effectLst/>
                <a:latin typeface="Arial" panose="020B0604020202020204" pitchFamily="34" charset="0"/>
                <a:ea typeface="Calibri" panose="020F0502020204030204" pitchFamily="34" charset="0"/>
                <a:cs typeface="Arial" panose="020B0604020202020204" pitchFamily="34" charset="0"/>
              </a:rPr>
              <a:t>First Nations and the AFN continue to advocate for protections for First Nations rights from potential infringement.</a:t>
            </a:r>
          </a:p>
          <a:p>
            <a:pPr>
              <a:lnSpc>
                <a:spcPct val="100000"/>
              </a:lnSpc>
            </a:pPr>
            <a:r>
              <a:rPr lang="en-CA" sz="1900" dirty="0">
                <a:latin typeface="Arial" panose="020B0604020202020204" pitchFamily="34" charset="0"/>
                <a:ea typeface="Calibri" panose="020F0502020204030204" pitchFamily="34" charset="0"/>
                <a:cs typeface="Arial" panose="020B0604020202020204" pitchFamily="34" charset="0"/>
              </a:rPr>
              <a:t>This includes</a:t>
            </a:r>
            <a:r>
              <a:rPr lang="en-CA" sz="1900" dirty="0">
                <a:effectLst/>
                <a:latin typeface="Arial" panose="020B0604020202020204" pitchFamily="34" charset="0"/>
                <a:ea typeface="Calibri" panose="020F0502020204030204" pitchFamily="34" charset="0"/>
                <a:cs typeface="Arial" panose="020B0604020202020204" pitchFamily="34" charset="0"/>
              </a:rPr>
              <a:t> the lack of adequate consultation, the failure to obtain First Nations’ free, prior, and informed consent, and the consistent burden to prove inherent and Treaty rights and title.</a:t>
            </a:r>
          </a:p>
          <a:p>
            <a:pPr marL="0" indent="0">
              <a:lnSpc>
                <a:spcPct val="100000"/>
              </a:lnSpc>
              <a:buNone/>
            </a:pPr>
            <a:endParaRPr lang="en-CA" sz="19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buNone/>
            </a:pPr>
            <a:endParaRPr lang="en-CA" sz="19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buNone/>
            </a:pPr>
            <a:endParaRPr lang="en-CA" sz="19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pPr>
            <a:endParaRPr lang="en-US" sz="19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29063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5F842-BA63-7586-108D-7B01AA4F293A}"/>
              </a:ext>
            </a:extLst>
          </p:cNvPr>
          <p:cNvSpPr>
            <a:spLocks noGrp="1"/>
          </p:cNvSpPr>
          <p:nvPr>
            <p:ph type="title"/>
          </p:nvPr>
        </p:nvSpPr>
        <p:spPr>
          <a:xfrm>
            <a:off x="1804988" y="1791718"/>
            <a:ext cx="10515600" cy="1325563"/>
          </a:xfrm>
        </p:spPr>
        <p:txBody>
          <a:bodyPr>
            <a:normAutofit/>
          </a:bodyPr>
          <a:lstStyle/>
          <a:p>
            <a:r>
              <a:rPr lang="en-US" sz="2800" b="1" dirty="0">
                <a:solidFill>
                  <a:srgbClr val="016DAF"/>
                </a:solidFill>
                <a:latin typeface="Arial" panose="020B0604020202020204" pitchFamily="34" charset="0"/>
                <a:cs typeface="Arial" panose="020B0604020202020204" pitchFamily="34" charset="0"/>
              </a:rPr>
              <a:t>Next Steps</a:t>
            </a:r>
          </a:p>
        </p:txBody>
      </p:sp>
      <p:sp>
        <p:nvSpPr>
          <p:cNvPr id="3" name="Content Placeholder 2">
            <a:extLst>
              <a:ext uri="{FF2B5EF4-FFF2-40B4-BE49-F238E27FC236}">
                <a16:creationId xmlns:a16="http://schemas.microsoft.com/office/drawing/2014/main" id="{82DCCDDF-6942-1868-B6DE-AB92AFE5465D}"/>
              </a:ext>
            </a:extLst>
          </p:cNvPr>
          <p:cNvSpPr>
            <a:spLocks noGrp="1"/>
          </p:cNvSpPr>
          <p:nvPr>
            <p:ph idx="1"/>
          </p:nvPr>
        </p:nvSpPr>
        <p:spPr>
          <a:xfrm>
            <a:off x="1416071" y="3117281"/>
            <a:ext cx="8970941" cy="4329868"/>
          </a:xfrm>
        </p:spPr>
        <p:txBody>
          <a:bodyPr>
            <a:noAutofit/>
          </a:bodyPr>
          <a:lstStyle/>
          <a:p>
            <a:pPr>
              <a:lnSpc>
                <a:spcPct val="100000"/>
              </a:lnSpc>
            </a:pPr>
            <a:r>
              <a:rPr lang="en-US" sz="1800" dirty="0">
                <a:latin typeface="Arial" panose="020B0604020202020204" pitchFamily="34" charset="0"/>
                <a:cs typeface="Arial" panose="020B0604020202020204" pitchFamily="34" charset="0"/>
              </a:rPr>
              <a:t>The AFN will continue political advocacy to seek the withdrawal of Bill C-53 and the creation of a national consultation process. The AFN will continue to coordinate with regions to develop a national strategy to oppose unfounded rights assertions.</a:t>
            </a:r>
          </a:p>
          <a:p>
            <a:pPr>
              <a:lnSpc>
                <a:spcPct val="100000"/>
              </a:lnSpc>
            </a:pPr>
            <a:r>
              <a:rPr lang="en-US" sz="1800" dirty="0">
                <a:latin typeface="Arial" panose="020B0604020202020204" pitchFamily="34" charset="0"/>
                <a:cs typeface="Arial" panose="020B0604020202020204" pitchFamily="34" charset="0"/>
              </a:rPr>
              <a:t>CIRNAC is engaging with First Nations throughout 2024-2025 to update Canada’s Federal Consultation and Accommodation Guidelines. </a:t>
            </a:r>
          </a:p>
          <a:p>
            <a:pPr>
              <a:lnSpc>
                <a:spcPct val="100000"/>
              </a:lnSpc>
            </a:pPr>
            <a:r>
              <a:rPr lang="en-US" sz="1800" dirty="0">
                <a:latin typeface="Arial" panose="020B0604020202020204" pitchFamily="34" charset="0"/>
                <a:cs typeface="Arial" panose="020B0604020202020204" pitchFamily="34" charset="0"/>
              </a:rPr>
              <a:t>The AFN is looking to support First Nations in ensuring the federal approach to consultation and accommodation fulfills Canada’s duty to consult, aligns with First Nations inherent and Treaty rights and s. 35 rights, and fulfills UNDRIP. </a:t>
            </a:r>
          </a:p>
          <a:p>
            <a:pPr>
              <a:lnSpc>
                <a:spcPct val="100000"/>
              </a:lnSpc>
            </a:pPr>
            <a:endParaRPr lang="en-US" sz="1800" dirty="0">
              <a:latin typeface="Arial" panose="020B0604020202020204" pitchFamily="34" charset="0"/>
              <a:cs typeface="Arial" panose="020B0604020202020204" pitchFamily="34" charset="0"/>
            </a:endParaRPr>
          </a:p>
          <a:p>
            <a:pPr>
              <a:lnSpc>
                <a:spcPct val="100000"/>
              </a:lnSpc>
            </a:pPr>
            <a:endParaRPr lang="en-CA" sz="18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buNone/>
            </a:pPr>
            <a:endParaRPr lang="en-CA" sz="18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buNone/>
            </a:pPr>
            <a:endParaRPr lang="en-CA" sz="18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pP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64400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44DB1-579A-454E-709A-0C83F0F4738D}"/>
              </a:ext>
            </a:extLst>
          </p:cNvPr>
          <p:cNvSpPr>
            <a:spLocks noGrp="1"/>
          </p:cNvSpPr>
          <p:nvPr>
            <p:ph type="title"/>
          </p:nvPr>
        </p:nvSpPr>
        <p:spPr>
          <a:xfrm>
            <a:off x="692293" y="2937668"/>
            <a:ext cx="10515600" cy="1325563"/>
          </a:xfrm>
        </p:spPr>
        <p:txBody>
          <a:bodyPr>
            <a:normAutofit/>
          </a:bodyPr>
          <a:lstStyle/>
          <a:p>
            <a:pPr algn="ctr"/>
            <a:r>
              <a:rPr lang="en-US" sz="4000" b="1" dirty="0">
                <a:solidFill>
                  <a:srgbClr val="016DAF"/>
                </a:solidFill>
                <a:latin typeface="Arial" panose="020B0604020202020204" pitchFamily="34" charset="0"/>
                <a:cs typeface="Arial" panose="020B0604020202020204" pitchFamily="34" charset="0"/>
              </a:rPr>
              <a:t>Questions and Discussion</a:t>
            </a:r>
          </a:p>
        </p:txBody>
      </p:sp>
    </p:spTree>
    <p:extLst>
      <p:ext uri="{BB962C8B-B14F-4D97-AF65-F5344CB8AC3E}">
        <p14:creationId xmlns:p14="http://schemas.microsoft.com/office/powerpoint/2010/main" val="1892264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41E-9C77-631E-2B76-A994B00249FA}"/>
              </a:ext>
            </a:extLst>
          </p:cNvPr>
          <p:cNvSpPr>
            <a:spLocks noGrp="1"/>
          </p:cNvSpPr>
          <p:nvPr>
            <p:ph type="title"/>
          </p:nvPr>
        </p:nvSpPr>
        <p:spPr>
          <a:xfrm>
            <a:off x="999565" y="2103437"/>
            <a:ext cx="10515600" cy="1325563"/>
          </a:xfrm>
        </p:spPr>
        <p:txBody>
          <a:bodyPr>
            <a:normAutofit/>
          </a:bodyPr>
          <a:lstStyle/>
          <a:p>
            <a:r>
              <a:rPr lang="en-US" sz="2800" b="1" dirty="0">
                <a:solidFill>
                  <a:srgbClr val="016DAF"/>
                </a:solidFill>
                <a:latin typeface="Arial" panose="020B0604020202020204" pitchFamily="34" charset="0"/>
                <a:cs typeface="Arial" panose="020B0604020202020204" pitchFamily="34" charset="0"/>
              </a:rPr>
              <a:t>Contact Information </a:t>
            </a:r>
          </a:p>
        </p:txBody>
      </p:sp>
      <p:sp>
        <p:nvSpPr>
          <p:cNvPr id="3" name="Content Placeholder 2">
            <a:extLst>
              <a:ext uri="{FF2B5EF4-FFF2-40B4-BE49-F238E27FC236}">
                <a16:creationId xmlns:a16="http://schemas.microsoft.com/office/drawing/2014/main" id="{EFF94562-BDD4-96B5-3BE4-7B31407F5B95}"/>
              </a:ext>
            </a:extLst>
          </p:cNvPr>
          <p:cNvSpPr>
            <a:spLocks noGrp="1"/>
          </p:cNvSpPr>
          <p:nvPr>
            <p:ph idx="1"/>
          </p:nvPr>
        </p:nvSpPr>
        <p:spPr>
          <a:xfrm>
            <a:off x="999565" y="3414712"/>
            <a:ext cx="10515600" cy="2727124"/>
          </a:xfrm>
        </p:spPr>
        <p:txBody>
          <a:bodyPr>
            <a:normAutofit/>
          </a:bodyPr>
          <a:lstStyle/>
          <a:p>
            <a:pPr marL="0" indent="0">
              <a:lnSpc>
                <a:spcPct val="100000"/>
              </a:lnSpc>
              <a:buNone/>
            </a:pPr>
            <a:r>
              <a:rPr lang="en-US" sz="2000" dirty="0">
                <a:latin typeface="Arial" panose="020B0604020202020204" pitchFamily="34" charset="0"/>
                <a:cs typeface="Arial" panose="020B0604020202020204" pitchFamily="34" charset="0"/>
              </a:rPr>
              <a:t>For additional information, please contact: </a:t>
            </a:r>
          </a:p>
          <a:p>
            <a:pPr marL="0" indent="0">
              <a:lnSpc>
                <a:spcPct val="100000"/>
              </a:lnSpc>
              <a:buNone/>
            </a:pPr>
            <a:endParaRPr lang="en-US" sz="2000" dirty="0">
              <a:latin typeface="Arial" panose="020B0604020202020204" pitchFamily="34" charset="0"/>
              <a:cs typeface="Arial" panose="020B0604020202020204" pitchFamily="34" charset="0"/>
            </a:endParaRPr>
          </a:p>
          <a:p>
            <a:pPr marL="0" indent="0">
              <a:lnSpc>
                <a:spcPct val="100000"/>
              </a:lnSpc>
              <a:buNone/>
            </a:pPr>
            <a:r>
              <a:rPr lang="en-US" sz="2000" dirty="0">
                <a:latin typeface="Arial" panose="020B0604020202020204" pitchFamily="34" charset="0"/>
                <a:cs typeface="Arial" panose="020B0604020202020204" pitchFamily="34" charset="0"/>
              </a:rPr>
              <a:t>Natasha Beedie, </a:t>
            </a:r>
            <a:r>
              <a:rPr lang="en-US" sz="2000" dirty="0">
                <a:latin typeface="Arial" panose="020B0604020202020204" pitchFamily="34" charset="0"/>
                <a:cs typeface="Arial" panose="020B0604020202020204" pitchFamily="34" charset="0"/>
                <a:hlinkClick r:id="rId3"/>
              </a:rPr>
              <a:t>nbeedie@afn.ca</a:t>
            </a:r>
            <a:r>
              <a:rPr lang="en-US" sz="2000" dirty="0">
                <a:latin typeface="Arial" panose="020B0604020202020204" pitchFamily="34" charset="0"/>
                <a:cs typeface="Arial" panose="020B0604020202020204" pitchFamily="34" charset="0"/>
              </a:rPr>
              <a:t> (Director of Rights and Governance)</a:t>
            </a:r>
          </a:p>
          <a:p>
            <a:pPr marL="0" indent="0">
              <a:lnSpc>
                <a:spcPct val="100000"/>
              </a:lnSpc>
              <a:buNone/>
            </a:pPr>
            <a:r>
              <a:rPr lang="en-US" sz="2000" dirty="0">
                <a:latin typeface="Arial" panose="020B0604020202020204" pitchFamily="34" charset="0"/>
                <a:cs typeface="Arial" panose="020B0604020202020204" pitchFamily="34" charset="0"/>
              </a:rPr>
              <a:t>Jordan Ames-Sinclair, </a:t>
            </a:r>
            <a:r>
              <a:rPr lang="en-US" sz="2000" dirty="0">
                <a:latin typeface="Arial" panose="020B0604020202020204" pitchFamily="34" charset="0"/>
                <a:cs typeface="Arial" panose="020B0604020202020204" pitchFamily="34" charset="0"/>
                <a:hlinkClick r:id="rId4"/>
              </a:rPr>
              <a:t>jasinclair@afn.ca</a:t>
            </a:r>
            <a:r>
              <a:rPr lang="en-US" sz="2000" dirty="0">
                <a:latin typeface="Arial" panose="020B0604020202020204" pitchFamily="34" charset="0"/>
                <a:cs typeface="Arial" panose="020B0604020202020204" pitchFamily="34" charset="0"/>
              </a:rPr>
              <a:t> (Associate Director of Rights and Governance) </a:t>
            </a:r>
          </a:p>
        </p:txBody>
      </p:sp>
    </p:spTree>
    <p:extLst>
      <p:ext uri="{BB962C8B-B14F-4D97-AF65-F5344CB8AC3E}">
        <p14:creationId xmlns:p14="http://schemas.microsoft.com/office/powerpoint/2010/main" val="3928399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2B193-C36A-6EE4-8F30-817BBA15E8B2}"/>
              </a:ext>
            </a:extLst>
          </p:cNvPr>
          <p:cNvSpPr>
            <a:spLocks noGrp="1"/>
          </p:cNvSpPr>
          <p:nvPr>
            <p:ph type="title"/>
          </p:nvPr>
        </p:nvSpPr>
        <p:spPr>
          <a:xfrm>
            <a:off x="1795462" y="1814512"/>
            <a:ext cx="10515600" cy="1325563"/>
          </a:xfrm>
        </p:spPr>
        <p:txBody>
          <a:bodyPr>
            <a:normAutofit/>
          </a:bodyPr>
          <a:lstStyle/>
          <a:p>
            <a:r>
              <a:rPr lang="en-US" sz="2800" b="1" dirty="0">
                <a:solidFill>
                  <a:srgbClr val="016DAF"/>
                </a:solidFill>
                <a:latin typeface="Arial" panose="020B0604020202020204" pitchFamily="34" charset="0"/>
                <a:cs typeface="Arial" panose="020B0604020202020204" pitchFamily="34" charset="0"/>
              </a:rPr>
              <a:t>Background</a:t>
            </a:r>
          </a:p>
        </p:txBody>
      </p:sp>
      <p:sp>
        <p:nvSpPr>
          <p:cNvPr id="3" name="Content Placeholder 2">
            <a:extLst>
              <a:ext uri="{FF2B5EF4-FFF2-40B4-BE49-F238E27FC236}">
                <a16:creationId xmlns:a16="http://schemas.microsoft.com/office/drawing/2014/main" id="{860954B4-46A9-9CA8-ED78-3E9816BEB406}"/>
              </a:ext>
            </a:extLst>
          </p:cNvPr>
          <p:cNvSpPr>
            <a:spLocks noGrp="1"/>
          </p:cNvSpPr>
          <p:nvPr>
            <p:ph idx="1"/>
          </p:nvPr>
        </p:nvSpPr>
        <p:spPr>
          <a:xfrm>
            <a:off x="1676400" y="3140075"/>
            <a:ext cx="9782175" cy="4351338"/>
          </a:xfrm>
        </p:spPr>
        <p:txBody>
          <a:bodyPr>
            <a:normAutofit/>
          </a:bodyPr>
          <a:lstStyle/>
          <a:p>
            <a:pPr>
              <a:lnSpc>
                <a:spcPct val="110000"/>
              </a:lnSpc>
            </a:pPr>
            <a:r>
              <a:rPr lang="en-US" sz="1800" dirty="0">
                <a:latin typeface="Arial" panose="020B0604020202020204" pitchFamily="34" charset="0"/>
                <a:cs typeface="Arial" panose="020B0604020202020204" pitchFamily="34" charset="0"/>
              </a:rPr>
              <a:t>Since the Royal Commission on Aboriginal Peoples released its report in 1996, First Nations have consistently taken the position that they have an inherent right to control their citizenship. The right is said to be “inherent” because “it is derived not from the Canadian Constitution or Canadian law, but from the existence of First Nations as independent cultural, social, and political entities with their own laws and systems of government prior to European colonization of North America.”</a:t>
            </a:r>
          </a:p>
          <a:p>
            <a:pPr>
              <a:lnSpc>
                <a:spcPct val="110000"/>
              </a:lnSpc>
            </a:pPr>
            <a:r>
              <a:rPr lang="en-US" sz="1800" dirty="0">
                <a:latin typeface="Arial" panose="020B0604020202020204" pitchFamily="34" charset="0"/>
                <a:cs typeface="Arial" panose="020B0604020202020204" pitchFamily="34" charset="0"/>
              </a:rPr>
              <a:t>This right is also now recognized in international law, at articles 9 and 33 of the United Nations Declaration on the Rights of Indigenous Peoples.</a:t>
            </a:r>
          </a:p>
        </p:txBody>
      </p:sp>
    </p:spTree>
    <p:extLst>
      <p:ext uri="{BB962C8B-B14F-4D97-AF65-F5344CB8AC3E}">
        <p14:creationId xmlns:p14="http://schemas.microsoft.com/office/powerpoint/2010/main" val="532739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0954B4-46A9-9CA8-ED78-3E9816BEB406}"/>
              </a:ext>
            </a:extLst>
          </p:cNvPr>
          <p:cNvSpPr>
            <a:spLocks noGrp="1"/>
          </p:cNvSpPr>
          <p:nvPr>
            <p:ph idx="1"/>
          </p:nvPr>
        </p:nvSpPr>
        <p:spPr>
          <a:xfrm>
            <a:off x="1676400" y="2954338"/>
            <a:ext cx="9010650" cy="4351338"/>
          </a:xfrm>
        </p:spPr>
        <p:txBody>
          <a:bodyPr>
            <a:normAutofit/>
          </a:bodyPr>
          <a:lstStyle/>
          <a:p>
            <a:pPr>
              <a:lnSpc>
                <a:spcPct val="100000"/>
              </a:lnSpc>
            </a:pPr>
            <a:r>
              <a:rPr lang="en-US" sz="1800" dirty="0">
                <a:latin typeface="Arial" panose="020B0604020202020204" pitchFamily="34" charset="0"/>
                <a:cs typeface="Arial" panose="020B0604020202020204" pitchFamily="34" charset="0"/>
              </a:rPr>
              <a:t>Canada has incrementally removed certain discriminatory elements of the Indian Act through policy, regulatory, and legislative measures. </a:t>
            </a:r>
          </a:p>
          <a:p>
            <a:pPr>
              <a:lnSpc>
                <a:spcPct val="100000"/>
              </a:lnSpc>
            </a:pPr>
            <a:r>
              <a:rPr lang="en-US" sz="1800" dirty="0">
                <a:latin typeface="Arial" panose="020B0604020202020204" pitchFamily="34" charset="0"/>
                <a:cs typeface="Arial" panose="020B0604020202020204" pitchFamily="34" charset="0"/>
              </a:rPr>
              <a:t>In 2017, the Government of Canada initiated Bill S-3, </a:t>
            </a:r>
            <a:r>
              <a:rPr lang="en-US" sz="1800" i="1" dirty="0">
                <a:latin typeface="Arial" panose="020B0604020202020204" pitchFamily="34" charset="0"/>
                <a:cs typeface="Arial" panose="020B0604020202020204" pitchFamily="34" charset="0"/>
              </a:rPr>
              <a:t>An Act to Amend the Indian Act in response to the Superior Court of Quebec decision in </a:t>
            </a:r>
            <a:r>
              <a:rPr lang="en-US" sz="1800" i="1" dirty="0" err="1">
                <a:latin typeface="Arial" panose="020B0604020202020204" pitchFamily="34" charset="0"/>
                <a:cs typeface="Arial" panose="020B0604020202020204" pitchFamily="34" charset="0"/>
              </a:rPr>
              <a:t>Descheneaux</a:t>
            </a:r>
            <a:r>
              <a:rPr lang="en-US" sz="1800" i="1" dirty="0">
                <a:latin typeface="Arial" panose="020B0604020202020204" pitchFamily="34" charset="0"/>
                <a:cs typeface="Arial" panose="020B0604020202020204" pitchFamily="34" charset="0"/>
              </a:rPr>
              <a:t> c. Canada </a:t>
            </a:r>
            <a:r>
              <a:rPr lang="en-US" sz="1800" dirty="0">
                <a:latin typeface="Arial" panose="020B0604020202020204" pitchFamily="34" charset="0"/>
                <a:cs typeface="Arial" panose="020B0604020202020204" pitchFamily="34" charset="0"/>
              </a:rPr>
              <a:t>(Procurer general). </a:t>
            </a:r>
          </a:p>
          <a:p>
            <a:pPr>
              <a:lnSpc>
                <a:spcPct val="100000"/>
              </a:lnSpc>
            </a:pPr>
            <a:r>
              <a:rPr lang="en-US" sz="1800" dirty="0">
                <a:latin typeface="Arial" panose="020B0604020202020204" pitchFamily="34" charset="0"/>
                <a:cs typeface="Arial" panose="020B0604020202020204" pitchFamily="34" charset="0"/>
              </a:rPr>
              <a:t>Bill S-3, which was designed to remove all gender-based discrimination in the Indian Act, came into force in 2019. This Bill failed to address the broader denial of self-determination in the registration provisions of the Indian Act. </a:t>
            </a:r>
          </a:p>
        </p:txBody>
      </p:sp>
      <p:sp>
        <p:nvSpPr>
          <p:cNvPr id="6" name="Title 1">
            <a:extLst>
              <a:ext uri="{FF2B5EF4-FFF2-40B4-BE49-F238E27FC236}">
                <a16:creationId xmlns:a16="http://schemas.microsoft.com/office/drawing/2014/main" id="{45F4DA79-2BDE-B5C1-4C1B-4CFBC1719CF6}"/>
              </a:ext>
            </a:extLst>
          </p:cNvPr>
          <p:cNvSpPr>
            <a:spLocks noGrp="1"/>
          </p:cNvSpPr>
          <p:nvPr>
            <p:ph type="title"/>
          </p:nvPr>
        </p:nvSpPr>
        <p:spPr>
          <a:xfrm>
            <a:off x="1795462" y="1814512"/>
            <a:ext cx="10515600" cy="1325563"/>
          </a:xfrm>
        </p:spPr>
        <p:txBody>
          <a:bodyPr>
            <a:normAutofit/>
          </a:bodyPr>
          <a:lstStyle/>
          <a:p>
            <a:r>
              <a:rPr lang="en-US" sz="2800" b="1" dirty="0">
                <a:solidFill>
                  <a:srgbClr val="016DAF"/>
                </a:solidFill>
                <a:latin typeface="Arial" panose="020B0604020202020204" pitchFamily="34" charset="0"/>
                <a:cs typeface="Arial" panose="020B0604020202020204" pitchFamily="34" charset="0"/>
              </a:rPr>
              <a:t>Background</a:t>
            </a:r>
          </a:p>
        </p:txBody>
      </p:sp>
    </p:spTree>
    <p:extLst>
      <p:ext uri="{BB962C8B-B14F-4D97-AF65-F5344CB8AC3E}">
        <p14:creationId xmlns:p14="http://schemas.microsoft.com/office/powerpoint/2010/main" val="2821681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0954B4-46A9-9CA8-ED78-3E9816BEB406}"/>
              </a:ext>
            </a:extLst>
          </p:cNvPr>
          <p:cNvSpPr>
            <a:spLocks noGrp="1"/>
          </p:cNvSpPr>
          <p:nvPr>
            <p:ph idx="1"/>
          </p:nvPr>
        </p:nvSpPr>
        <p:spPr>
          <a:xfrm>
            <a:off x="1795462" y="2928938"/>
            <a:ext cx="9558338" cy="5076825"/>
          </a:xfrm>
        </p:spPr>
        <p:txBody>
          <a:bodyPr>
            <a:normAutofit/>
          </a:bodyPr>
          <a:lstStyle/>
          <a:p>
            <a:pPr>
              <a:lnSpc>
                <a:spcPct val="100000"/>
              </a:lnSpc>
            </a:pPr>
            <a:r>
              <a:rPr lang="en-US" sz="1800" dirty="0">
                <a:latin typeface="Arial" panose="020B0604020202020204" pitchFamily="34" charset="0"/>
                <a:cs typeface="Arial" panose="020B0604020202020204" pitchFamily="34" charset="0"/>
              </a:rPr>
              <a:t>In 2019 and 2020 the AFN published a series of discussion papers on transitioning to First Nations control of citizenship along with a guide to establishing membership codes. </a:t>
            </a:r>
          </a:p>
          <a:p>
            <a:pPr>
              <a:lnSpc>
                <a:spcPct val="100000"/>
              </a:lnSpc>
            </a:pPr>
            <a:r>
              <a:rPr lang="en-US" sz="1800" dirty="0">
                <a:latin typeface="Arial" panose="020B0604020202020204" pitchFamily="34" charset="0"/>
                <a:cs typeface="Arial" panose="020B0604020202020204" pitchFamily="34" charset="0"/>
              </a:rPr>
              <a:t>In 2021, a group of plaintiffs launched a constitutional challenge (Nicholas v. AGC) to address ongoing inequities faced by individuals with a family history of enfranchisement under the Indian Act. </a:t>
            </a:r>
          </a:p>
          <a:p>
            <a:pPr>
              <a:lnSpc>
                <a:spcPct val="100000"/>
              </a:lnSpc>
            </a:pPr>
            <a:r>
              <a:rPr lang="en-US" sz="1800" dirty="0">
                <a:latin typeface="Arial" panose="020B0604020202020204" pitchFamily="34" charset="0"/>
                <a:cs typeface="Arial" panose="020B0604020202020204" pitchFamily="34" charset="0"/>
              </a:rPr>
              <a:t>After a brief period of engagement, the Minister of Indigenous Services Canada introduced Bill C-38, </a:t>
            </a:r>
            <a:r>
              <a:rPr lang="en-US" sz="1800" i="1" dirty="0">
                <a:latin typeface="Arial" panose="020B0604020202020204" pitchFamily="34" charset="0"/>
                <a:cs typeface="Arial" panose="020B0604020202020204" pitchFamily="34" charset="0"/>
              </a:rPr>
              <a:t>An Act to amend the Indian Act (new registration entitlements)</a:t>
            </a:r>
            <a:r>
              <a:rPr lang="en-US" sz="1800" dirty="0">
                <a:latin typeface="Arial" panose="020B0604020202020204" pitchFamily="34" charset="0"/>
                <a:cs typeface="Arial" panose="020B0604020202020204" pitchFamily="34" charset="0"/>
              </a:rPr>
              <a:t>, in Parliament to remedy the impacts of historical enfranchisement. </a:t>
            </a:r>
          </a:p>
        </p:txBody>
      </p:sp>
      <p:sp>
        <p:nvSpPr>
          <p:cNvPr id="6" name="Title 1">
            <a:extLst>
              <a:ext uri="{FF2B5EF4-FFF2-40B4-BE49-F238E27FC236}">
                <a16:creationId xmlns:a16="http://schemas.microsoft.com/office/drawing/2014/main" id="{F71F11D2-710F-66D4-21F6-161AB55BAA6E}"/>
              </a:ext>
            </a:extLst>
          </p:cNvPr>
          <p:cNvSpPr>
            <a:spLocks noGrp="1"/>
          </p:cNvSpPr>
          <p:nvPr>
            <p:ph type="title"/>
          </p:nvPr>
        </p:nvSpPr>
        <p:spPr>
          <a:xfrm>
            <a:off x="1795462" y="1814512"/>
            <a:ext cx="10515600" cy="1325563"/>
          </a:xfrm>
        </p:spPr>
        <p:txBody>
          <a:bodyPr>
            <a:normAutofit/>
          </a:bodyPr>
          <a:lstStyle/>
          <a:p>
            <a:r>
              <a:rPr lang="en-US" sz="2800" b="1" dirty="0">
                <a:solidFill>
                  <a:srgbClr val="016DAF"/>
                </a:solidFill>
                <a:latin typeface="Arial" panose="020B0604020202020204" pitchFamily="34" charset="0"/>
                <a:cs typeface="Arial" panose="020B0604020202020204" pitchFamily="34" charset="0"/>
              </a:rPr>
              <a:t>Background</a:t>
            </a:r>
          </a:p>
        </p:txBody>
      </p:sp>
    </p:spTree>
    <p:extLst>
      <p:ext uri="{BB962C8B-B14F-4D97-AF65-F5344CB8AC3E}">
        <p14:creationId xmlns:p14="http://schemas.microsoft.com/office/powerpoint/2010/main" val="449054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2B193-C36A-6EE4-8F30-817BBA15E8B2}"/>
              </a:ext>
            </a:extLst>
          </p:cNvPr>
          <p:cNvSpPr>
            <a:spLocks noGrp="1"/>
          </p:cNvSpPr>
          <p:nvPr>
            <p:ph type="title"/>
          </p:nvPr>
        </p:nvSpPr>
        <p:spPr>
          <a:xfrm>
            <a:off x="1676400" y="1822450"/>
            <a:ext cx="10515600" cy="1325563"/>
          </a:xfrm>
        </p:spPr>
        <p:txBody>
          <a:bodyPr>
            <a:normAutofit/>
          </a:bodyPr>
          <a:lstStyle/>
          <a:p>
            <a:r>
              <a:rPr lang="en-US" sz="2800" b="1" dirty="0">
                <a:solidFill>
                  <a:srgbClr val="016DAF"/>
                </a:solidFill>
                <a:latin typeface="Arial" panose="020B0604020202020204" pitchFamily="34" charset="0"/>
                <a:cs typeface="Arial" panose="020B0604020202020204" pitchFamily="34" charset="0"/>
              </a:rPr>
              <a:t>AFN Mandates</a:t>
            </a:r>
          </a:p>
        </p:txBody>
      </p:sp>
      <p:sp>
        <p:nvSpPr>
          <p:cNvPr id="3" name="Content Placeholder 2">
            <a:extLst>
              <a:ext uri="{FF2B5EF4-FFF2-40B4-BE49-F238E27FC236}">
                <a16:creationId xmlns:a16="http://schemas.microsoft.com/office/drawing/2014/main" id="{860954B4-46A9-9CA8-ED78-3E9816BEB406}"/>
              </a:ext>
            </a:extLst>
          </p:cNvPr>
          <p:cNvSpPr>
            <a:spLocks noGrp="1"/>
          </p:cNvSpPr>
          <p:nvPr>
            <p:ph idx="1"/>
          </p:nvPr>
        </p:nvSpPr>
        <p:spPr>
          <a:xfrm>
            <a:off x="1423988" y="3148013"/>
            <a:ext cx="8705850" cy="4351338"/>
          </a:xfrm>
        </p:spPr>
        <p:txBody>
          <a:bodyPr>
            <a:normAutofit/>
          </a:bodyPr>
          <a:lstStyle/>
          <a:p>
            <a:pPr>
              <a:lnSpc>
                <a:spcPct val="100000"/>
              </a:lnSpc>
            </a:pPr>
            <a:r>
              <a:rPr lang="en-US" sz="1900" dirty="0">
                <a:latin typeface="Arial" panose="020B0604020202020204" pitchFamily="34" charset="0"/>
                <a:cs typeface="Arial" panose="020B0604020202020204" pitchFamily="34" charset="0"/>
              </a:rPr>
              <a:t>AFN Resolution 42/2022, </a:t>
            </a:r>
            <a:r>
              <a:rPr lang="en-US" sz="1900" i="1" dirty="0">
                <a:latin typeface="Arial" panose="020B0604020202020204" pitchFamily="34" charset="0"/>
                <a:cs typeface="Arial" panose="020B0604020202020204" pitchFamily="34" charset="0"/>
              </a:rPr>
              <a:t>Demand for Consultation on Amendments to the Indian Act (1985),</a:t>
            </a:r>
            <a:r>
              <a:rPr lang="en-US" sz="1900" dirty="0">
                <a:latin typeface="Arial" panose="020B0604020202020204" pitchFamily="34" charset="0"/>
                <a:cs typeface="Arial" panose="020B0604020202020204" pitchFamily="34" charset="0"/>
              </a:rPr>
              <a:t> calls on the Government of Canada to not table any legislative amendments until it has adequately consulted with First Nations and provided the necessary resources for community engagement. </a:t>
            </a:r>
          </a:p>
          <a:p>
            <a:pPr>
              <a:lnSpc>
                <a:spcPct val="100000"/>
              </a:lnSpc>
            </a:pPr>
            <a:r>
              <a:rPr lang="en-US" sz="1900" dirty="0">
                <a:latin typeface="Arial" panose="020B0604020202020204" pitchFamily="34" charset="0"/>
                <a:cs typeface="Arial" panose="020B0604020202020204" pitchFamily="34" charset="0"/>
              </a:rPr>
              <a:t>Former AFN National Chief Archibald sent a letter to Minister Hajdu in March 2023 calling for the immediate withdrawal of Bill C-38.</a:t>
            </a:r>
          </a:p>
        </p:txBody>
      </p:sp>
    </p:spTree>
    <p:extLst>
      <p:ext uri="{BB962C8B-B14F-4D97-AF65-F5344CB8AC3E}">
        <p14:creationId xmlns:p14="http://schemas.microsoft.com/office/powerpoint/2010/main" val="1873400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2B193-C36A-6EE4-8F30-817BBA15E8B2}"/>
              </a:ext>
            </a:extLst>
          </p:cNvPr>
          <p:cNvSpPr>
            <a:spLocks noGrp="1"/>
          </p:cNvSpPr>
          <p:nvPr>
            <p:ph type="title"/>
          </p:nvPr>
        </p:nvSpPr>
        <p:spPr>
          <a:xfrm>
            <a:off x="1676400" y="1765303"/>
            <a:ext cx="10515600" cy="1325563"/>
          </a:xfrm>
        </p:spPr>
        <p:txBody>
          <a:bodyPr>
            <a:normAutofit/>
          </a:bodyPr>
          <a:lstStyle/>
          <a:p>
            <a:r>
              <a:rPr lang="en-US" sz="2800" b="1" dirty="0">
                <a:solidFill>
                  <a:srgbClr val="016DAF"/>
                </a:solidFill>
                <a:latin typeface="Arial" panose="020B0604020202020204" pitchFamily="34" charset="0"/>
                <a:cs typeface="Arial" panose="020B0604020202020204" pitchFamily="34" charset="0"/>
              </a:rPr>
              <a:t>Bill C-38</a:t>
            </a:r>
          </a:p>
        </p:txBody>
      </p:sp>
      <p:sp>
        <p:nvSpPr>
          <p:cNvPr id="3" name="Content Placeholder 2">
            <a:extLst>
              <a:ext uri="{FF2B5EF4-FFF2-40B4-BE49-F238E27FC236}">
                <a16:creationId xmlns:a16="http://schemas.microsoft.com/office/drawing/2014/main" id="{860954B4-46A9-9CA8-ED78-3E9816BEB406}"/>
              </a:ext>
            </a:extLst>
          </p:cNvPr>
          <p:cNvSpPr>
            <a:spLocks noGrp="1"/>
          </p:cNvSpPr>
          <p:nvPr>
            <p:ph idx="1"/>
          </p:nvPr>
        </p:nvSpPr>
        <p:spPr>
          <a:xfrm>
            <a:off x="1452562" y="2925766"/>
            <a:ext cx="8562976" cy="4351338"/>
          </a:xfrm>
        </p:spPr>
        <p:txBody>
          <a:bodyPr>
            <a:normAutofit/>
          </a:bodyPr>
          <a:lstStyle/>
          <a:p>
            <a:pPr>
              <a:lnSpc>
                <a:spcPct val="100000"/>
              </a:lnSpc>
            </a:pPr>
            <a:r>
              <a:rPr lang="en-US" sz="1900" dirty="0">
                <a:latin typeface="Arial" panose="020B0604020202020204" pitchFamily="34" charset="0"/>
                <a:cs typeface="Arial" panose="020B0604020202020204" pitchFamily="34" charset="0"/>
              </a:rPr>
              <a:t>The amendments in the bill mean that individuals whose status under the Act was reinstated after enfranchisement can transmit status to their direct descendants to the same extent as individuals who were never enfranchised. </a:t>
            </a:r>
          </a:p>
          <a:p>
            <a:pPr>
              <a:lnSpc>
                <a:spcPct val="100000"/>
              </a:lnSpc>
            </a:pPr>
            <a:r>
              <a:rPr lang="en-US" sz="1900" dirty="0">
                <a:latin typeface="Arial" panose="020B0604020202020204" pitchFamily="34" charset="0"/>
                <a:cs typeface="Arial" panose="020B0604020202020204" pitchFamily="34" charset="0"/>
              </a:rPr>
              <a:t>Currently, only women who were reinstated after being enfranchised for marrying non-status men can transmit status to their direct descendants to the same extent as individuals who were never enfranchised </a:t>
            </a:r>
          </a:p>
        </p:txBody>
      </p:sp>
    </p:spTree>
    <p:extLst>
      <p:ext uri="{BB962C8B-B14F-4D97-AF65-F5344CB8AC3E}">
        <p14:creationId xmlns:p14="http://schemas.microsoft.com/office/powerpoint/2010/main" val="1883944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0954B4-46A9-9CA8-ED78-3E9816BEB406}"/>
              </a:ext>
            </a:extLst>
          </p:cNvPr>
          <p:cNvSpPr>
            <a:spLocks noGrp="1"/>
          </p:cNvSpPr>
          <p:nvPr>
            <p:ph idx="1"/>
          </p:nvPr>
        </p:nvSpPr>
        <p:spPr>
          <a:xfrm>
            <a:off x="1395412" y="2962279"/>
            <a:ext cx="9734550" cy="4351338"/>
          </a:xfrm>
        </p:spPr>
        <p:txBody>
          <a:bodyPr>
            <a:normAutofit/>
          </a:bodyPr>
          <a:lstStyle/>
          <a:p>
            <a:pPr>
              <a:lnSpc>
                <a:spcPct val="100000"/>
              </a:lnSpc>
            </a:pPr>
            <a:r>
              <a:rPr lang="en-US" sz="1900" dirty="0">
                <a:latin typeface="Arial" panose="020B0604020202020204" pitchFamily="34" charset="0"/>
                <a:cs typeface="Arial" panose="020B0604020202020204" pitchFamily="34" charset="0"/>
              </a:rPr>
              <a:t>The bill also:</a:t>
            </a:r>
          </a:p>
          <a:p>
            <a:pPr lvl="1">
              <a:lnSpc>
                <a:spcPct val="100000"/>
              </a:lnSpc>
            </a:pPr>
            <a:r>
              <a:rPr lang="en-US" sz="1900" dirty="0">
                <a:latin typeface="Arial" panose="020B0604020202020204" pitchFamily="34" charset="0"/>
                <a:cs typeface="Arial" panose="020B0604020202020204" pitchFamily="34" charset="0"/>
              </a:rPr>
              <a:t>repeals the term “mentally incompetent Indian” from the interpretation section of the Indian Act, replacing it with “dependent person”;</a:t>
            </a:r>
          </a:p>
          <a:p>
            <a:pPr lvl="1">
              <a:lnSpc>
                <a:spcPct val="100000"/>
              </a:lnSpc>
            </a:pPr>
            <a:r>
              <a:rPr lang="en-US" sz="1900" dirty="0">
                <a:latin typeface="Arial" panose="020B0604020202020204" pitchFamily="34" charset="0"/>
                <a:cs typeface="Arial" panose="020B0604020202020204" pitchFamily="34" charset="0"/>
              </a:rPr>
              <a:t>permits persons to apply to have their names removed from the Indian Register; and</a:t>
            </a:r>
          </a:p>
          <a:p>
            <a:pPr lvl="1">
              <a:lnSpc>
                <a:spcPct val="100000"/>
              </a:lnSpc>
            </a:pPr>
            <a:r>
              <a:rPr lang="en-US" sz="1900" dirty="0">
                <a:latin typeface="Arial" panose="020B0604020202020204" pitchFamily="34" charset="0"/>
                <a:cs typeface="Arial" panose="020B0604020202020204" pitchFamily="34" charset="0"/>
              </a:rPr>
              <a:t>entitles persons to have their names entered on the band list maintained by (SC for the band they were born into if they had ceased to be a band member as a result of marrying someone who was not a member of that band.</a:t>
            </a:r>
          </a:p>
        </p:txBody>
      </p:sp>
      <p:sp>
        <p:nvSpPr>
          <p:cNvPr id="6" name="Title 1">
            <a:extLst>
              <a:ext uri="{FF2B5EF4-FFF2-40B4-BE49-F238E27FC236}">
                <a16:creationId xmlns:a16="http://schemas.microsoft.com/office/drawing/2014/main" id="{677E1F62-CE4E-460E-3015-1ED3C7CC7C3D}"/>
              </a:ext>
            </a:extLst>
          </p:cNvPr>
          <p:cNvSpPr>
            <a:spLocks noGrp="1"/>
          </p:cNvSpPr>
          <p:nvPr>
            <p:ph type="title"/>
          </p:nvPr>
        </p:nvSpPr>
        <p:spPr>
          <a:xfrm>
            <a:off x="1676400" y="1765303"/>
            <a:ext cx="10515600" cy="1325563"/>
          </a:xfrm>
        </p:spPr>
        <p:txBody>
          <a:bodyPr>
            <a:normAutofit/>
          </a:bodyPr>
          <a:lstStyle/>
          <a:p>
            <a:r>
              <a:rPr lang="en-US" sz="2800" b="1" dirty="0">
                <a:solidFill>
                  <a:srgbClr val="016DAF"/>
                </a:solidFill>
                <a:latin typeface="Arial" panose="020B0604020202020204" pitchFamily="34" charset="0"/>
                <a:cs typeface="Arial" panose="020B0604020202020204" pitchFamily="34" charset="0"/>
              </a:rPr>
              <a:t>Bill C-38</a:t>
            </a:r>
          </a:p>
        </p:txBody>
      </p:sp>
    </p:spTree>
    <p:extLst>
      <p:ext uri="{BB962C8B-B14F-4D97-AF65-F5344CB8AC3E}">
        <p14:creationId xmlns:p14="http://schemas.microsoft.com/office/powerpoint/2010/main" val="3590053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2B193-C36A-6EE4-8F30-817BBA15E8B2}"/>
              </a:ext>
            </a:extLst>
          </p:cNvPr>
          <p:cNvSpPr>
            <a:spLocks noGrp="1"/>
          </p:cNvSpPr>
          <p:nvPr>
            <p:ph type="title"/>
          </p:nvPr>
        </p:nvSpPr>
        <p:spPr>
          <a:xfrm>
            <a:off x="1676400" y="1871662"/>
            <a:ext cx="10515600" cy="1325563"/>
          </a:xfrm>
        </p:spPr>
        <p:txBody>
          <a:bodyPr>
            <a:normAutofit/>
          </a:bodyPr>
          <a:lstStyle/>
          <a:p>
            <a:r>
              <a:rPr lang="en-US" sz="2800" b="1" dirty="0">
                <a:solidFill>
                  <a:srgbClr val="016DAF"/>
                </a:solidFill>
                <a:latin typeface="Arial" panose="020B0604020202020204" pitchFamily="34" charset="0"/>
                <a:cs typeface="Arial" panose="020B0604020202020204" pitchFamily="34" charset="0"/>
              </a:rPr>
              <a:t>Implications for First Nations</a:t>
            </a:r>
          </a:p>
        </p:txBody>
      </p:sp>
      <p:sp>
        <p:nvSpPr>
          <p:cNvPr id="3" name="Content Placeholder 2">
            <a:extLst>
              <a:ext uri="{FF2B5EF4-FFF2-40B4-BE49-F238E27FC236}">
                <a16:creationId xmlns:a16="http://schemas.microsoft.com/office/drawing/2014/main" id="{860954B4-46A9-9CA8-ED78-3E9816BEB406}"/>
              </a:ext>
            </a:extLst>
          </p:cNvPr>
          <p:cNvSpPr>
            <a:spLocks noGrp="1"/>
          </p:cNvSpPr>
          <p:nvPr>
            <p:ph idx="1"/>
          </p:nvPr>
        </p:nvSpPr>
        <p:spPr>
          <a:xfrm>
            <a:off x="1509712" y="3197225"/>
            <a:ext cx="8220075" cy="4351338"/>
          </a:xfrm>
        </p:spPr>
        <p:txBody>
          <a:bodyPr>
            <a:normAutofit/>
          </a:bodyPr>
          <a:lstStyle/>
          <a:p>
            <a:pPr>
              <a:lnSpc>
                <a:spcPct val="100000"/>
              </a:lnSpc>
            </a:pPr>
            <a:r>
              <a:rPr lang="en-US" sz="1900" dirty="0">
                <a:latin typeface="Arial" panose="020B0604020202020204" pitchFamily="34" charset="0"/>
                <a:cs typeface="Arial" panose="020B0604020202020204" pitchFamily="34" charset="0"/>
              </a:rPr>
              <a:t>Statistics Canada estimated that the removal of known sex-based inequities from the registration provisions of the Indian Act since legislative amendments in 2017 and 2019 could result in almost 256,000 newly registered persons by 2041.</a:t>
            </a:r>
          </a:p>
          <a:p>
            <a:pPr>
              <a:lnSpc>
                <a:spcPct val="100000"/>
              </a:lnSpc>
            </a:pPr>
            <a:r>
              <a:rPr lang="en-US" sz="1900" dirty="0">
                <a:latin typeface="Arial" panose="020B0604020202020204" pitchFamily="34" charset="0"/>
                <a:cs typeface="Arial" panose="020B0604020202020204" pitchFamily="34" charset="0"/>
              </a:rPr>
              <a:t>Currently, First Nations can explore paths to assuming control of their membership under section 10 of the Indian Act or by negotiating self-governing agreements and modern treaties through Crown-Indigenous Relations and Northern Affairs Canada.</a:t>
            </a:r>
          </a:p>
        </p:txBody>
      </p:sp>
    </p:spTree>
    <p:extLst>
      <p:ext uri="{BB962C8B-B14F-4D97-AF65-F5344CB8AC3E}">
        <p14:creationId xmlns:p14="http://schemas.microsoft.com/office/powerpoint/2010/main" val="35355515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622</TotalTime>
  <Words>1597</Words>
  <Application>Microsoft Macintosh PowerPoint</Application>
  <PresentationFormat>Widescreen</PresentationFormat>
  <Paragraphs>106</Paragraphs>
  <Slides>23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Aptos</vt:lpstr>
      <vt:lpstr>Aptos Display</vt:lpstr>
      <vt:lpstr>Arial</vt:lpstr>
      <vt:lpstr>Cambria</vt:lpstr>
      <vt:lpstr>Office Theme</vt:lpstr>
      <vt:lpstr>First Nations Identity Rights and Citizenship  – Dialogue Session </vt:lpstr>
      <vt:lpstr>Overview</vt:lpstr>
      <vt:lpstr>Background</vt:lpstr>
      <vt:lpstr>Background</vt:lpstr>
      <vt:lpstr>Background</vt:lpstr>
      <vt:lpstr>AFN Mandates</vt:lpstr>
      <vt:lpstr>Bill C-38</vt:lpstr>
      <vt:lpstr>Bill C-38</vt:lpstr>
      <vt:lpstr>Implications for First Nations</vt:lpstr>
      <vt:lpstr>Indigenous Advisory Process</vt:lpstr>
      <vt:lpstr>Next Steps</vt:lpstr>
      <vt:lpstr>Background – Identity Claims</vt:lpstr>
      <vt:lpstr>Rise in Unfounded Rights Assertions</vt:lpstr>
      <vt:lpstr>The Duty to Consult</vt:lpstr>
      <vt:lpstr>Bill C-53, Overview</vt:lpstr>
      <vt:lpstr>Recent Developments</vt:lpstr>
      <vt:lpstr>Bill S-14, Overview</vt:lpstr>
      <vt:lpstr>AFN Mandates</vt:lpstr>
      <vt:lpstr>AFN Advocacy</vt:lpstr>
      <vt:lpstr>AFN Advocacy</vt:lpstr>
      <vt:lpstr>Next Steps</vt:lpstr>
      <vt:lpstr>Questions and Discussion</vt:lpstr>
      <vt:lpstr>Contact Information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Identity Rights and Citizenship </dc:title>
  <dc:creator>Lilian Shams-Amiri</dc:creator>
  <cp:lastModifiedBy>Hollie King</cp:lastModifiedBy>
  <cp:revision>19</cp:revision>
  <dcterms:created xsi:type="dcterms:W3CDTF">2024-05-16T19:52:14Z</dcterms:created>
  <dcterms:modified xsi:type="dcterms:W3CDTF">2024-07-05T15:47:15Z</dcterms:modified>
</cp:coreProperties>
</file>