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1" r:id="rId2"/>
    <p:sldId id="263" r:id="rId3"/>
    <p:sldId id="274" r:id="rId4"/>
    <p:sldId id="268" r:id="rId5"/>
    <p:sldId id="269" r:id="rId6"/>
    <p:sldId id="273" r:id="rId7"/>
    <p:sldId id="275"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2925" autoAdjust="0"/>
  </p:normalViewPr>
  <p:slideViewPr>
    <p:cSldViewPr snapToGrid="0">
      <p:cViewPr varScale="1">
        <p:scale>
          <a:sx n="102" d="100"/>
          <a:sy n="102" d="100"/>
        </p:scale>
        <p:origin x="9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53B6E-FFDD-4FF3-BA0B-30868877D7E4}" type="datetimeFigureOut">
              <a:rPr lang="en-CA" smtClean="0"/>
              <a:t>2024-07-05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CEEBB-4E06-4448-87BD-BD927EDDE572}" type="slidenum">
              <a:rPr lang="en-CA" smtClean="0"/>
              <a:t>‹#›</a:t>
            </a:fld>
            <a:endParaRPr lang="en-CA"/>
          </a:p>
        </p:txBody>
      </p:sp>
    </p:spTree>
    <p:extLst>
      <p:ext uri="{BB962C8B-B14F-4D97-AF65-F5344CB8AC3E}">
        <p14:creationId xmlns:p14="http://schemas.microsoft.com/office/powerpoint/2010/main" val="13442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dirty="0">
                <a:effectLst/>
                <a:latin typeface="Aptos" panose="020B0004020202020204" pitchFamily="34" charset="0"/>
                <a:ea typeface="Aptos" panose="020B0004020202020204" pitchFamily="34" charset="0"/>
                <a:cs typeface="Times New Roman" panose="02020603050405020304" pitchFamily="18" charset="0"/>
              </a:rPr>
              <a:t>The Federal Government passed the Accessible Canada Act (ACA) in 2019 with the aim of building a barrier-free Canada</a:t>
            </a:r>
          </a:p>
          <a:p>
            <a:r>
              <a:rPr lang="en-CA" sz="1200" kern="100" dirty="0">
                <a:effectLst/>
                <a:latin typeface="Aptos" panose="020B0004020202020204" pitchFamily="34" charset="0"/>
                <a:ea typeface="Aptos" panose="020B0004020202020204" pitchFamily="34" charset="0"/>
                <a:cs typeface="Times New Roman" panose="02020603050405020304" pitchFamily="18" charset="0"/>
              </a:rPr>
              <a:t>First Nations Band Councils and the </a:t>
            </a:r>
            <a:r>
              <a:rPr lang="en-CA" sz="1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Assembly of First Nations? </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are currently exempt from the ACA until 2026</a:t>
            </a:r>
          </a:p>
          <a:p>
            <a:r>
              <a:rPr lang="en-CA" sz="1200" kern="100" dirty="0">
                <a:latin typeface="Aptos" panose="020B0004020202020204" pitchFamily="34" charset="0"/>
                <a:ea typeface="Aptos" panose="020B0004020202020204" pitchFamily="34" charset="0"/>
                <a:cs typeface="Times New Roman" panose="02020603050405020304" pitchFamily="18" charset="0"/>
              </a:rPr>
              <a:t>The AFN is advocating for an extension </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 in order to conduct full engagements with rights-holders and First Nations Persons with Disabilities (FNPWD). Develop a distinct framework informed by Knowledge Keepers Circle. </a:t>
            </a:r>
            <a:endParaRPr lang="en-CA" sz="1200" kern="100" dirty="0">
              <a:latin typeface="Aptos" panose="020B0004020202020204" pitchFamily="34" charset="0"/>
              <a:ea typeface="Aptos" panose="020B0004020202020204" pitchFamily="34" charset="0"/>
              <a:cs typeface="Times New Roman" panose="02020603050405020304" pitchFamily="18" charset="0"/>
            </a:endParaRPr>
          </a:p>
          <a:p>
            <a:r>
              <a:rPr lang="en-CA" sz="1200" kern="100" dirty="0">
                <a:effectLst/>
                <a:latin typeface="Aptos" panose="020B0004020202020204" pitchFamily="34" charset="0"/>
                <a:ea typeface="Aptos" panose="020B0004020202020204" pitchFamily="34" charset="0"/>
                <a:cs typeface="Times New Roman" panose="02020603050405020304" pitchFamily="18" charset="0"/>
              </a:rPr>
              <a:t>Upon analysis, the AFN has found the ACA to violate treaty rights of First Nations as well as lacking the necessary </a:t>
            </a:r>
            <a:r>
              <a:rPr lang="en-CA" sz="1200" u="sng" kern="100" dirty="0">
                <a:effectLst/>
                <a:latin typeface="Aptos" panose="020B0004020202020204" pitchFamily="34" charset="0"/>
                <a:ea typeface="Aptos" panose="020B0004020202020204" pitchFamily="34" charset="0"/>
                <a:cs typeface="Times New Roman" panose="02020603050405020304" pitchFamily="18" charset="0"/>
              </a:rPr>
              <a:t>cultural validity </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required to meet the objective of building barrier-free First Nations. </a:t>
            </a:r>
          </a:p>
          <a:p>
            <a:r>
              <a:rPr lang="en-CA" sz="1200" kern="100" dirty="0">
                <a:effectLst/>
                <a:latin typeface="Aptos" panose="020B0004020202020204" pitchFamily="34" charset="0"/>
                <a:ea typeface="Aptos" panose="020B0004020202020204" pitchFamily="34" charset="0"/>
                <a:cs typeface="Times New Roman" panose="02020603050405020304" pitchFamily="18" charset="0"/>
              </a:rPr>
              <a:t>This session will provide an update of the AFN’s work over the past two years to inform DFNAL through engagements with First Nations and research on the state of accessibility and disability inclusion in the Nations. </a:t>
            </a:r>
          </a:p>
          <a:p>
            <a:endParaRPr lang="en-CA" dirty="0"/>
          </a:p>
        </p:txBody>
      </p:sp>
      <p:sp>
        <p:nvSpPr>
          <p:cNvPr id="4" name="Slide Number Placeholder 3"/>
          <p:cNvSpPr>
            <a:spLocks noGrp="1"/>
          </p:cNvSpPr>
          <p:nvPr>
            <p:ph type="sldNum" sz="quarter" idx="5"/>
          </p:nvPr>
        </p:nvSpPr>
        <p:spPr/>
        <p:txBody>
          <a:bodyPr/>
          <a:lstStyle/>
          <a:p>
            <a:fld id="{A36CEEBB-4E06-4448-87BD-BD927EDDE572}" type="slidenum">
              <a:rPr lang="en-CA" smtClean="0"/>
              <a:t>2</a:t>
            </a:fld>
            <a:endParaRPr lang="en-CA"/>
          </a:p>
        </p:txBody>
      </p:sp>
    </p:spTree>
    <p:extLst>
      <p:ext uri="{BB962C8B-B14F-4D97-AF65-F5344CB8AC3E}">
        <p14:creationId xmlns:p14="http://schemas.microsoft.com/office/powerpoint/2010/main" val="161181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59EF-33F6-EF46-99FC-CD8BDD371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FDDB452-AA48-E49D-1175-ABC7FE802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183B0DD-CCC6-846B-B316-392E8CE1FFED}"/>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5" name="Footer Placeholder 4">
            <a:extLst>
              <a:ext uri="{FF2B5EF4-FFF2-40B4-BE49-F238E27FC236}">
                <a16:creationId xmlns:a16="http://schemas.microsoft.com/office/drawing/2014/main" id="{DFA8E6BA-BEF9-2857-F8E6-DEA016A90C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C57A1F-C6A8-420E-47C0-2C1EF0C55028}"/>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259554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F0B4-BEA7-83ED-EEF5-C4336FE3CD4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9C5DE99-4FA7-9513-68CE-834F7F7A99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F4DC6C-0A94-7AD4-2799-9410A0C502C7}"/>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5" name="Footer Placeholder 4">
            <a:extLst>
              <a:ext uri="{FF2B5EF4-FFF2-40B4-BE49-F238E27FC236}">
                <a16:creationId xmlns:a16="http://schemas.microsoft.com/office/drawing/2014/main" id="{8D275A4B-4C2E-63FC-6F36-304C10EC61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1A6AAA-408D-EBD5-0A3A-C288A1EB71CF}"/>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39295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1EB58-753B-A11F-FDD1-E6953C7397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EF425C1-5E83-01D4-4658-D0D7BDB214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6AD772-82C4-7AC3-476D-61BC61FA1019}"/>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5" name="Footer Placeholder 4">
            <a:extLst>
              <a:ext uri="{FF2B5EF4-FFF2-40B4-BE49-F238E27FC236}">
                <a16:creationId xmlns:a16="http://schemas.microsoft.com/office/drawing/2014/main" id="{2884FBFE-3305-3FE9-8947-8387F85A5C0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4FDA51-F13A-BB03-F31A-ED2A640C46E4}"/>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78416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533C-04DC-25A8-CE9E-739F4184E2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56B4885-6CA5-4A40-82F6-3A94801F8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F99FE0-0310-A2AA-4CAE-FD38B9029502}"/>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5" name="Footer Placeholder 4">
            <a:extLst>
              <a:ext uri="{FF2B5EF4-FFF2-40B4-BE49-F238E27FC236}">
                <a16:creationId xmlns:a16="http://schemas.microsoft.com/office/drawing/2014/main" id="{4BA43C1C-9623-D21A-680C-CB3C46F187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01624B-C6B8-2E61-C23F-3B50CAD2BED9}"/>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203764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8B5C-852E-A67B-D120-6F602F8914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C5E5375-1B08-5B0D-79F8-181832ED98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3D698-88D1-BC0F-5371-2928D68F0E31}"/>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5" name="Footer Placeholder 4">
            <a:extLst>
              <a:ext uri="{FF2B5EF4-FFF2-40B4-BE49-F238E27FC236}">
                <a16:creationId xmlns:a16="http://schemas.microsoft.com/office/drawing/2014/main" id="{DD3D866E-99CA-C81B-237C-67BFC97F49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BC9CCE-FEED-2100-08C9-5518E41A55C9}"/>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28909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9F78-74DE-EE1B-16C8-97B3D219146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7D5BFE0-240F-B002-5FBA-7D07CC6514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EE24F5A-295D-D013-27CA-C67B12AA07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E042A67-2577-A3A0-884B-969E760F805B}"/>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6" name="Footer Placeholder 5">
            <a:extLst>
              <a:ext uri="{FF2B5EF4-FFF2-40B4-BE49-F238E27FC236}">
                <a16:creationId xmlns:a16="http://schemas.microsoft.com/office/drawing/2014/main" id="{37DE68EA-1AB7-AD2E-DAC9-4272449562F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20DFA81-D3E3-83B2-927F-0B16E8FD3EFC}"/>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299053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EB02-7344-CD4D-BF62-A5F4139077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BB2B218-97AD-F5B1-FE60-ACA7568466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075164-F7F3-F2F4-9829-4CC91EADEB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FE26CFB-FDBC-C8A1-D269-34C90860C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6C00E-2893-3205-EE2A-291150D8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29CA06E-2AE3-4561-99BD-B11B32A9B430}"/>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8" name="Footer Placeholder 7">
            <a:extLst>
              <a:ext uri="{FF2B5EF4-FFF2-40B4-BE49-F238E27FC236}">
                <a16:creationId xmlns:a16="http://schemas.microsoft.com/office/drawing/2014/main" id="{B059B69F-AA0A-9094-4BEE-D14BD728F52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27BBFCE-4F72-2B9B-C50F-99DB8E14AEA9}"/>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119526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DD61-718C-3BEA-5ED3-D0D7DC6A79C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31144AE-A441-1731-A086-975AE50FDB5E}"/>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4" name="Footer Placeholder 3">
            <a:extLst>
              <a:ext uri="{FF2B5EF4-FFF2-40B4-BE49-F238E27FC236}">
                <a16:creationId xmlns:a16="http://schemas.microsoft.com/office/drawing/2014/main" id="{4D45D166-435C-4394-5B49-655EB891E83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03B41A0-F145-EC56-1CEA-551CD1089819}"/>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336342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C0B98-AF7C-15AA-3EA0-123C881EED15}"/>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3" name="Footer Placeholder 2">
            <a:extLst>
              <a:ext uri="{FF2B5EF4-FFF2-40B4-BE49-F238E27FC236}">
                <a16:creationId xmlns:a16="http://schemas.microsoft.com/office/drawing/2014/main" id="{E0D9D39D-E400-3625-BAD4-9D28E306C0D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6214BA3-6AA2-52A3-3441-545EAB489635}"/>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417150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0E6F-4182-F032-11A6-E14A9959C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7D168CB-84B1-EFF6-0FC9-EC58700DC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03096A1-5A1A-09DC-96AA-A9B3D903D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EDAD2-72B3-6BB2-56ED-E613DD1A185A}"/>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6" name="Footer Placeholder 5">
            <a:extLst>
              <a:ext uri="{FF2B5EF4-FFF2-40B4-BE49-F238E27FC236}">
                <a16:creationId xmlns:a16="http://schemas.microsoft.com/office/drawing/2014/main" id="{A2AEAE74-269E-A8CE-8B51-4E1D4613781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D544C1A-8EBC-0688-F1B4-34EE453EA06C}"/>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98746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D7FC-CCC9-6125-487C-6870BCE5C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D999EE8-351B-B62A-A4F2-5061E548EF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4F42645-C912-9784-5F69-828A6218B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AA1FB-69F6-5733-7C46-6BC057490EC3}"/>
              </a:ext>
            </a:extLst>
          </p:cNvPr>
          <p:cNvSpPr>
            <a:spLocks noGrp="1"/>
          </p:cNvSpPr>
          <p:nvPr>
            <p:ph type="dt" sz="half" idx="10"/>
          </p:nvPr>
        </p:nvSpPr>
        <p:spPr/>
        <p:txBody>
          <a:bodyPr/>
          <a:lstStyle/>
          <a:p>
            <a:fld id="{718F09FD-12CD-4B43-B00A-540886AC5B5F}" type="datetimeFigureOut">
              <a:rPr lang="en-CA" smtClean="0"/>
              <a:t>2024-07-05</a:t>
            </a:fld>
            <a:endParaRPr lang="en-CA"/>
          </a:p>
        </p:txBody>
      </p:sp>
      <p:sp>
        <p:nvSpPr>
          <p:cNvPr id="6" name="Footer Placeholder 5">
            <a:extLst>
              <a:ext uri="{FF2B5EF4-FFF2-40B4-BE49-F238E27FC236}">
                <a16:creationId xmlns:a16="http://schemas.microsoft.com/office/drawing/2014/main" id="{AD092FCA-CA5C-11C3-CE30-62814515559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126BE64-E7B7-A1D4-13A4-36D5440EE609}"/>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373368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B7D72F-59F8-81BE-A14E-DCD294D3C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07703CA-1612-C8C5-4203-56CB2AB18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1DFFC7B-EF16-1009-9002-BA08B21E2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8F09FD-12CD-4B43-B00A-540886AC5B5F}" type="datetimeFigureOut">
              <a:rPr lang="en-CA" smtClean="0"/>
              <a:t>2024-07-05</a:t>
            </a:fld>
            <a:endParaRPr lang="en-CA"/>
          </a:p>
        </p:txBody>
      </p:sp>
      <p:sp>
        <p:nvSpPr>
          <p:cNvPr id="5" name="Footer Placeholder 4">
            <a:extLst>
              <a:ext uri="{FF2B5EF4-FFF2-40B4-BE49-F238E27FC236}">
                <a16:creationId xmlns:a16="http://schemas.microsoft.com/office/drawing/2014/main" id="{B28F1569-4E7B-3BEC-4A02-EF6C90FDE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BEEA4D83-DAFF-C49D-660F-DD55ACDF2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F4670F-230A-4B45-B77F-96CFBEDA82C5}" type="slidenum">
              <a:rPr lang="en-CA" smtClean="0"/>
              <a:t>‹#›</a:t>
            </a:fld>
            <a:endParaRPr lang="en-CA"/>
          </a:p>
        </p:txBody>
      </p:sp>
    </p:spTree>
    <p:extLst>
      <p:ext uri="{BB962C8B-B14F-4D97-AF65-F5344CB8AC3E}">
        <p14:creationId xmlns:p14="http://schemas.microsoft.com/office/powerpoint/2010/main" val="3197462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fn.ca/policy-sectors/economic/empowering-first-nations-persons-with-disabilit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fn.ca/" TargetMode="External"/><Relationship Id="rId2" Type="http://schemas.openxmlformats.org/officeDocument/2006/relationships/hyperlink" Target="mailto:mmorningstar@afn.ca" TargetMode="External"/><Relationship Id="rId1" Type="http://schemas.openxmlformats.org/officeDocument/2006/relationships/slideLayout" Target="../slideLayouts/slideLayout2.xml"/><Relationship Id="rId4" Type="http://schemas.openxmlformats.org/officeDocument/2006/relationships/hyperlink" Target="mailto:mfrawley@afn.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BF7B-017A-2F62-32C8-A2EA55392E7E}"/>
              </a:ext>
            </a:extLst>
          </p:cNvPr>
          <p:cNvSpPr>
            <a:spLocks noGrp="1"/>
          </p:cNvSpPr>
          <p:nvPr>
            <p:ph type="ctrTitle"/>
          </p:nvPr>
        </p:nvSpPr>
        <p:spPr>
          <a:xfrm>
            <a:off x="998806" y="1910154"/>
            <a:ext cx="10410092" cy="1944394"/>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A Distinct First Nations Accessibility Legislation  Approach </a:t>
            </a:r>
          </a:p>
        </p:txBody>
      </p:sp>
      <p:sp>
        <p:nvSpPr>
          <p:cNvPr id="3" name="Subtitle 2">
            <a:extLst>
              <a:ext uri="{FF2B5EF4-FFF2-40B4-BE49-F238E27FC236}">
                <a16:creationId xmlns:a16="http://schemas.microsoft.com/office/drawing/2014/main" id="{7BDEA431-740E-DAAF-9944-56BBFE6B52DB}"/>
              </a:ext>
            </a:extLst>
          </p:cNvPr>
          <p:cNvSpPr>
            <a:spLocks noGrp="1"/>
          </p:cNvSpPr>
          <p:nvPr>
            <p:ph type="subTitle" idx="1"/>
          </p:nvPr>
        </p:nvSpPr>
        <p:spPr>
          <a:xfrm>
            <a:off x="1524000" y="4009122"/>
            <a:ext cx="9144000" cy="1655762"/>
          </a:xfrm>
        </p:spPr>
        <p:txBody>
          <a:bodyPr>
            <a:normAutofit/>
          </a:bodyPr>
          <a:lstStyle/>
          <a:p>
            <a:pPr>
              <a:lnSpc>
                <a:spcPct val="100000"/>
              </a:lnSpc>
            </a:pPr>
            <a:r>
              <a:rPr lang="en-US" sz="2000" dirty="0">
                <a:solidFill>
                  <a:schemeClr val="bg1"/>
                </a:solidFill>
                <a:latin typeface="Arial" panose="020B0604020202020204" pitchFamily="34" charset="0"/>
                <a:cs typeface="Arial" panose="020B0604020202020204" pitchFamily="34" charset="0"/>
              </a:rPr>
              <a:t>AFN Health Sector </a:t>
            </a:r>
          </a:p>
          <a:p>
            <a:pPr>
              <a:lnSpc>
                <a:spcPct val="100000"/>
              </a:lnSpc>
            </a:pPr>
            <a:r>
              <a:rPr lang="en-US" sz="2000" dirty="0">
                <a:solidFill>
                  <a:schemeClr val="bg1"/>
                </a:solidFill>
                <a:latin typeface="Arial" panose="020B0604020202020204" pitchFamily="34" charset="0"/>
                <a:cs typeface="Arial" panose="020B0604020202020204" pitchFamily="34" charset="0"/>
              </a:rPr>
              <a:t>AFN Annual General Assembly </a:t>
            </a:r>
          </a:p>
          <a:p>
            <a:pPr>
              <a:lnSpc>
                <a:spcPct val="100000"/>
              </a:lnSpc>
            </a:pPr>
            <a:r>
              <a:rPr lang="en-US" sz="2000" dirty="0">
                <a:solidFill>
                  <a:schemeClr val="bg1"/>
                </a:solidFill>
                <a:latin typeface="Arial" panose="020B0604020202020204" pitchFamily="34" charset="0"/>
                <a:cs typeface="Arial" panose="020B0604020202020204" pitchFamily="34" charset="0"/>
              </a:rPr>
              <a:t>Monday, July 8, 2024 </a:t>
            </a:r>
          </a:p>
        </p:txBody>
      </p:sp>
    </p:spTree>
    <p:extLst>
      <p:ext uri="{BB962C8B-B14F-4D97-AF65-F5344CB8AC3E}">
        <p14:creationId xmlns:p14="http://schemas.microsoft.com/office/powerpoint/2010/main" val="372192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B5758-83E9-D5BB-3706-4251F3A1A8EC}"/>
              </a:ext>
            </a:extLst>
          </p:cNvPr>
          <p:cNvSpPr>
            <a:spLocks noGrp="1"/>
          </p:cNvSpPr>
          <p:nvPr>
            <p:ph idx="1"/>
          </p:nvPr>
        </p:nvSpPr>
        <p:spPr>
          <a:xfrm>
            <a:off x="1846685" y="2776710"/>
            <a:ext cx="9882352" cy="4689567"/>
          </a:xfrm>
        </p:spPr>
        <p:txBody>
          <a:bodyPr>
            <a:normAutofit/>
          </a:bodyPr>
          <a:lstStyle/>
          <a:p>
            <a:pPr marL="0" indent="0">
              <a:buNone/>
            </a:pPr>
            <a:r>
              <a:rPr lang="en-US" altLang="en-US" sz="1700" b="1" dirty="0">
                <a:latin typeface="Arial" panose="020B0604020202020204" pitchFamily="34" charset="0"/>
                <a:cs typeface="Arial" panose="020B0604020202020204" pitchFamily="34" charset="0"/>
              </a:rPr>
              <a:t>Purpose:</a:t>
            </a:r>
          </a:p>
          <a:p>
            <a:pPr marL="457200" indent="-457200">
              <a:buFont typeface="+mj-lt"/>
              <a:buAutoNum type="arabicPeriod"/>
            </a:pPr>
            <a:r>
              <a:rPr lang="en-US" altLang="en-US" sz="1700" dirty="0">
                <a:latin typeface="Arial" panose="020B0604020202020204" pitchFamily="34" charset="0"/>
                <a:cs typeface="Arial" panose="020B0604020202020204" pitchFamily="34" charset="0"/>
              </a:rPr>
              <a:t>To provide an update on the </a:t>
            </a:r>
            <a:r>
              <a:rPr lang="en-CA" sz="1700" kern="100" dirty="0">
                <a:effectLst/>
                <a:latin typeface="Arial" panose="020B0604020202020204" pitchFamily="34" charset="0"/>
                <a:ea typeface="Aptos" panose="020B0004020202020204" pitchFamily="34" charset="0"/>
                <a:cs typeface="Arial" panose="020B0604020202020204" pitchFamily="34" charset="0"/>
              </a:rPr>
              <a:t>Accessible Canada Act (ACA)</a:t>
            </a:r>
            <a:r>
              <a:rPr lang="en-US" sz="1700" kern="100" dirty="0">
                <a:latin typeface="Arial" panose="020B0604020202020204" pitchFamily="34" charset="0"/>
                <a:ea typeface="Aptos" panose="020B0004020202020204" pitchFamily="34" charset="0"/>
                <a:cs typeface="Arial" panose="020B0604020202020204" pitchFamily="34" charset="0"/>
              </a:rPr>
              <a:t> and engagements with First Nations of A</a:t>
            </a:r>
            <a:r>
              <a:rPr lang="en-US" altLang="en-US" sz="1700" dirty="0">
                <a:latin typeface="Arial" panose="020B0604020202020204" pitchFamily="34" charset="0"/>
                <a:cs typeface="Arial" panose="020B0604020202020204" pitchFamily="34" charset="0"/>
              </a:rPr>
              <a:t> Distinct First Nations Accessibility Law. </a:t>
            </a:r>
            <a:r>
              <a:rPr lang="en-US" sz="17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https://www.afn.ca/policy-sectors/economic/empowering-first-nations-persons-with-disabilities/</a:t>
            </a:r>
            <a:endParaRPr lang="en-US" sz="17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endParaRPr lang="en-US" sz="17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US" altLang="en-US" sz="1700" dirty="0">
                <a:latin typeface="Arial" panose="020B0604020202020204" pitchFamily="34" charset="0"/>
                <a:cs typeface="Arial" panose="020B0604020202020204" pitchFamily="34" charset="0"/>
              </a:rPr>
              <a:t>AFN took a </a:t>
            </a:r>
            <a:r>
              <a:rPr lang="en-US" altLang="en-US" sz="1700" b="1" dirty="0">
                <a:latin typeface="Arial" panose="020B0604020202020204" pitchFamily="34" charset="0"/>
                <a:cs typeface="Arial" panose="020B0604020202020204" pitchFamily="34" charset="0"/>
              </a:rPr>
              <a:t>poll to get a pulse</a:t>
            </a:r>
            <a:r>
              <a:rPr lang="en-US" altLang="en-US" sz="1700" dirty="0">
                <a:latin typeface="Arial" panose="020B0604020202020204" pitchFamily="34" charset="0"/>
                <a:cs typeface="Arial" panose="020B0604020202020204" pitchFamily="34" charset="0"/>
              </a:rPr>
              <a:t>, in engagements with the First Nations Knowledge Keepers Circle, on the status of disability in First Nations. </a:t>
            </a:r>
          </a:p>
          <a:p>
            <a:pPr marL="457200" indent="-457200">
              <a:buFont typeface="+mj-lt"/>
              <a:buAutoNum type="arabicPeriod"/>
            </a:pPr>
            <a:endParaRPr lang="en-US" altLang="en-US" sz="1700" dirty="0">
              <a:latin typeface="Arial" panose="020B0604020202020204" pitchFamily="34" charset="0"/>
              <a:cs typeface="Arial" panose="020B0604020202020204" pitchFamily="34" charset="0"/>
            </a:endParaRPr>
          </a:p>
          <a:p>
            <a:pPr marL="457200" indent="-457200">
              <a:buFont typeface="+mj-lt"/>
              <a:buAutoNum type="arabicPeriod"/>
            </a:pPr>
            <a:r>
              <a:rPr lang="en-US" altLang="en-US" sz="1700" dirty="0">
                <a:latin typeface="Arial" panose="020B0604020202020204" pitchFamily="34" charset="0"/>
                <a:cs typeface="Arial" panose="020B0604020202020204" pitchFamily="34" charset="0"/>
              </a:rPr>
              <a:t>Pre-AGA discussion on two draft resolutions:</a:t>
            </a:r>
          </a:p>
          <a:p>
            <a:pPr lvl="1"/>
            <a:r>
              <a:rPr lang="en-CA" sz="1700" i="0" dirty="0">
                <a:solidFill>
                  <a:srgbClr val="000000"/>
                </a:solidFill>
                <a:effectLst/>
                <a:latin typeface="Arial" panose="020B0604020202020204" pitchFamily="34" charset="0"/>
                <a:cs typeface="Arial" panose="020B0604020202020204" pitchFamily="34" charset="0"/>
              </a:rPr>
              <a:t>Work to Address Misdiagnosis in First Nations </a:t>
            </a:r>
          </a:p>
          <a:p>
            <a:pPr lvl="1"/>
            <a:r>
              <a:rPr lang="en-CA" sz="1700" i="0" dirty="0">
                <a:solidFill>
                  <a:srgbClr val="000000"/>
                </a:solidFill>
                <a:effectLst/>
                <a:latin typeface="Arial" panose="020B0604020202020204" pitchFamily="34" charset="0"/>
                <a:cs typeface="Arial" panose="020B0604020202020204" pitchFamily="34" charset="0"/>
              </a:rPr>
              <a:t>Establish an Accessibility / Disability Council / AFN Charter Amendment.</a:t>
            </a:r>
          </a:p>
        </p:txBody>
      </p:sp>
      <p:sp>
        <p:nvSpPr>
          <p:cNvPr id="7" name="Title 1">
            <a:extLst>
              <a:ext uri="{FF2B5EF4-FFF2-40B4-BE49-F238E27FC236}">
                <a16:creationId xmlns:a16="http://schemas.microsoft.com/office/drawing/2014/main" id="{3B3EFF35-45DD-0615-78C0-3F9EB5FA6F7A}"/>
              </a:ext>
            </a:extLst>
          </p:cNvPr>
          <p:cNvSpPr>
            <a:spLocks noGrp="1"/>
          </p:cNvSpPr>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9" name="Title 8">
            <a:extLst>
              <a:ext uri="{FF2B5EF4-FFF2-40B4-BE49-F238E27FC236}">
                <a16:creationId xmlns:a16="http://schemas.microsoft.com/office/drawing/2014/main" id="{3511B196-7983-FF09-1B2B-1D6B3E008BEB}"/>
              </a:ext>
            </a:extLst>
          </p:cNvPr>
          <p:cNvSpPr>
            <a:spLocks noGrp="1"/>
          </p:cNvSpPr>
          <p:nvPr>
            <p:ph type="title"/>
          </p:nvPr>
        </p:nvSpPr>
        <p:spPr>
          <a:xfrm>
            <a:off x="1846685" y="1814097"/>
            <a:ext cx="10959091" cy="952121"/>
          </a:xfrm>
        </p:spPr>
        <p:txBody>
          <a:bodyPr>
            <a:normAutofit/>
          </a:bodyPr>
          <a:lstStyle/>
          <a:p>
            <a:r>
              <a:rPr lang="en-US" sz="2800" b="1" dirty="0">
                <a:solidFill>
                  <a:srgbClr val="0070C0"/>
                </a:solidFill>
                <a:latin typeface="Arial" panose="020B0604020202020204" pitchFamily="34" charset="0"/>
                <a:cs typeface="Arial" panose="020B0604020202020204" pitchFamily="34" charset="0"/>
              </a:rPr>
              <a:t>A Distinct First Nations Accessibility Approach  </a:t>
            </a:r>
            <a:endParaRPr lang="en-CA"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84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B5758-83E9-D5BB-3706-4251F3A1A8EC}"/>
              </a:ext>
            </a:extLst>
          </p:cNvPr>
          <p:cNvSpPr>
            <a:spLocks noGrp="1"/>
          </p:cNvSpPr>
          <p:nvPr>
            <p:ph idx="1"/>
          </p:nvPr>
        </p:nvSpPr>
        <p:spPr>
          <a:xfrm>
            <a:off x="1713411" y="3052689"/>
            <a:ext cx="8765177" cy="4348163"/>
          </a:xfrm>
        </p:spPr>
        <p:txBody>
          <a:bodyPr>
            <a:normAutofit/>
          </a:bodyPr>
          <a:lstStyle/>
          <a:p>
            <a:pPr>
              <a:lnSpc>
                <a:spcPct val="100000"/>
              </a:lnSpc>
            </a:pPr>
            <a:r>
              <a:rPr lang="en-CA" sz="1800" b="1" dirty="0">
                <a:latin typeface="Arial" panose="020B0604020202020204" pitchFamily="34" charset="0"/>
                <a:cs typeface="Arial" panose="020B0604020202020204" pitchFamily="34" charset="0"/>
              </a:rPr>
              <a:t>AFN Resolution 10/2018, </a:t>
            </a:r>
            <a:r>
              <a:rPr lang="en-CA" sz="1800" dirty="0">
                <a:latin typeface="Arial" panose="020B0604020202020204" pitchFamily="34" charset="0"/>
                <a:cs typeface="Arial" panose="020B0604020202020204" pitchFamily="34" charset="0"/>
              </a:rPr>
              <a:t>Resources to Engage on Distinct First Nations Accessibility Legislation. </a:t>
            </a:r>
          </a:p>
          <a:p>
            <a:pPr>
              <a:lnSpc>
                <a:spcPct val="100000"/>
              </a:lnSpc>
            </a:pPr>
            <a:r>
              <a:rPr lang="en-CA" sz="1800" b="1" dirty="0">
                <a:latin typeface="Arial" panose="020B0604020202020204" pitchFamily="34" charset="0"/>
                <a:cs typeface="Arial" panose="020B0604020202020204" pitchFamily="34" charset="0"/>
              </a:rPr>
              <a:t>AFN Resolution 24/2018</a:t>
            </a:r>
            <a:r>
              <a:rPr lang="en-CA" sz="1800" dirty="0">
                <a:latin typeface="Arial" panose="020B0604020202020204" pitchFamily="34" charset="0"/>
                <a:cs typeface="Arial" panose="020B0604020202020204" pitchFamily="34" charset="0"/>
              </a:rPr>
              <a:t>, Increased Focus on Disabilities Centered on Human Rights. </a:t>
            </a:r>
          </a:p>
          <a:p>
            <a:pPr>
              <a:lnSpc>
                <a:spcPct val="100000"/>
              </a:lnSpc>
            </a:pPr>
            <a:r>
              <a:rPr lang="en-CA" sz="1800" b="1" dirty="0">
                <a:latin typeface="Arial" panose="020B0604020202020204" pitchFamily="34" charset="0"/>
                <a:cs typeface="Arial" panose="020B0604020202020204" pitchFamily="34" charset="0"/>
              </a:rPr>
              <a:t>AFN Resolution 25/2021, </a:t>
            </a:r>
            <a:r>
              <a:rPr lang="en-CA" sz="1800" dirty="0">
                <a:latin typeface="Arial" panose="020B0604020202020204" pitchFamily="34" charset="0"/>
                <a:cs typeface="Arial" panose="020B0604020202020204" pitchFamily="34" charset="0"/>
              </a:rPr>
              <a:t>Strengthen First Nations Distinctions Based Approaches on Accessibility / Disability.</a:t>
            </a:r>
          </a:p>
          <a:p>
            <a:pPr>
              <a:lnSpc>
                <a:spcPct val="100000"/>
              </a:lnSpc>
            </a:pPr>
            <a:r>
              <a:rPr lang="en-CA" sz="1800" b="1" dirty="0">
                <a:latin typeface="Arial" panose="020B0604020202020204" pitchFamily="34" charset="0"/>
                <a:cs typeface="Arial" panose="020B0604020202020204" pitchFamily="34" charset="0"/>
              </a:rPr>
              <a:t>AFN Resolution 15/2022</a:t>
            </a:r>
            <a:r>
              <a:rPr lang="en-CA" sz="1800" dirty="0">
                <a:latin typeface="Arial" panose="020B0604020202020204" pitchFamily="34" charset="0"/>
                <a:cs typeface="Arial" panose="020B0604020202020204" pitchFamily="34" charset="0"/>
              </a:rPr>
              <a:t>, Major Investment Needed to Build Fully Accessible First Nations. </a:t>
            </a:r>
          </a:p>
          <a:p>
            <a:pPr marL="457200" indent="-457200">
              <a:lnSpc>
                <a:spcPct val="100000"/>
              </a:lnSpc>
              <a:buFont typeface="+mj-lt"/>
              <a:buAutoNum type="arabicPeriod"/>
            </a:pPr>
            <a:endParaRPr lang="en-US" altLang="en-US" sz="1800" i="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FB63FFB-7B1E-73D5-BD2D-B38BCC4BE019}"/>
              </a:ext>
            </a:extLst>
          </p:cNvPr>
          <p:cNvSpPr>
            <a:spLocks noGrp="1"/>
          </p:cNvSpPr>
          <p:nvPr/>
        </p:nvSpPr>
        <p:spPr>
          <a:xfrm>
            <a:off x="1863803" y="1727126"/>
            <a:ext cx="100518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Arial" panose="020B0604020202020204" pitchFamily="34" charset="0"/>
                <a:cs typeface="Arial" panose="020B0604020202020204" pitchFamily="34" charset="0"/>
              </a:rPr>
              <a:t>AFN Resolutions on Accessibility/ Disability    </a:t>
            </a:r>
          </a:p>
        </p:txBody>
      </p:sp>
    </p:spTree>
    <p:extLst>
      <p:ext uri="{BB962C8B-B14F-4D97-AF65-F5344CB8AC3E}">
        <p14:creationId xmlns:p14="http://schemas.microsoft.com/office/powerpoint/2010/main" val="73587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8DA-9ABC-D593-3125-D3AFF87B3FB4}"/>
              </a:ext>
            </a:extLst>
          </p:cNvPr>
          <p:cNvSpPr>
            <a:spLocks noGrp="1"/>
          </p:cNvSpPr>
          <p:nvPr>
            <p:ph type="title"/>
          </p:nvPr>
        </p:nvSpPr>
        <p:spPr>
          <a:xfrm>
            <a:off x="1785643" y="1700182"/>
            <a:ext cx="9923417" cy="1325563"/>
          </a:xfrm>
        </p:spPr>
        <p:txBody>
          <a:bodyPr>
            <a:normAutofit/>
          </a:bodyPr>
          <a:lstStyle/>
          <a:p>
            <a:r>
              <a:rPr lang="en-CA" sz="2800" b="1" dirty="0">
                <a:solidFill>
                  <a:srgbClr val="0070C0"/>
                </a:solidFill>
                <a:latin typeface="Arial" panose="020B0604020202020204" pitchFamily="34" charset="0"/>
                <a:cs typeface="Arial" panose="020B0604020202020204" pitchFamily="34" charset="0"/>
              </a:rPr>
              <a:t>Barriers to Achieving Accessible First Nations </a:t>
            </a:r>
          </a:p>
        </p:txBody>
      </p:sp>
      <p:sp>
        <p:nvSpPr>
          <p:cNvPr id="3" name="Content Placeholder 2">
            <a:extLst>
              <a:ext uri="{FF2B5EF4-FFF2-40B4-BE49-F238E27FC236}">
                <a16:creationId xmlns:a16="http://schemas.microsoft.com/office/drawing/2014/main" id="{62589A3D-A770-14C6-B718-9DEE1C07F5D0}"/>
              </a:ext>
            </a:extLst>
          </p:cNvPr>
          <p:cNvSpPr>
            <a:spLocks noGrp="1"/>
          </p:cNvSpPr>
          <p:nvPr>
            <p:ph idx="1"/>
          </p:nvPr>
        </p:nvSpPr>
        <p:spPr>
          <a:xfrm>
            <a:off x="1883616" y="2877303"/>
            <a:ext cx="9727473" cy="3548550"/>
          </a:xfrm>
        </p:spPr>
        <p:txBody>
          <a:bodyPr>
            <a:normAutofit lnSpcReduction="10000"/>
          </a:bodyPr>
          <a:lstStyle/>
          <a:p>
            <a:pPr marL="0" indent="0">
              <a:buNone/>
            </a:pPr>
            <a:r>
              <a:rPr lang="en-US" sz="2000" b="1" dirty="0">
                <a:solidFill>
                  <a:srgbClr val="000000"/>
                </a:solidFill>
                <a:latin typeface="Arial" panose="020B0604020202020204" pitchFamily="34" charset="0"/>
                <a:cs typeface="Arial" panose="020B0604020202020204" pitchFamily="34" charset="0"/>
              </a:rPr>
              <a:t>AFN’s research and polls uncovered major barriers: </a:t>
            </a:r>
          </a:p>
          <a:p>
            <a:pPr marL="0" indent="0" algn="l">
              <a:buNone/>
            </a:pPr>
            <a:endParaRPr lang="en-US" sz="100" dirty="0">
              <a:solidFill>
                <a:srgbClr val="000000"/>
              </a:solidFill>
              <a:latin typeface="Arial" panose="020B0604020202020204" pitchFamily="34" charset="0"/>
              <a:cs typeface="Arial" panose="020B0604020202020204" pitchFamily="34" charset="0"/>
            </a:endParaRPr>
          </a:p>
          <a:p>
            <a:pPr marL="0" indent="0" algn="l">
              <a:buNone/>
            </a:pPr>
            <a:r>
              <a:rPr lang="en-US" sz="2000" b="1" dirty="0">
                <a:solidFill>
                  <a:srgbClr val="000000"/>
                </a:solidFill>
                <a:latin typeface="Arial" panose="020B0604020202020204" pitchFamily="34" charset="0"/>
                <a:cs typeface="Arial" panose="020B0604020202020204" pitchFamily="34" charset="0"/>
              </a:rPr>
              <a:t>Misdiagnosis</a:t>
            </a:r>
          </a:p>
          <a:p>
            <a:pPr algn="l"/>
            <a:r>
              <a:rPr lang="en-US" sz="2000" dirty="0">
                <a:solidFill>
                  <a:srgbClr val="000000"/>
                </a:solidFill>
                <a:latin typeface="Arial" panose="020B0604020202020204" pitchFamily="34" charset="0"/>
                <a:cs typeface="Arial" panose="020B0604020202020204" pitchFamily="34" charset="0"/>
              </a:rPr>
              <a:t>Barriers to being accessing culturally appropriate treatments and services </a:t>
            </a:r>
          </a:p>
          <a:p>
            <a:pPr algn="l"/>
            <a:r>
              <a:rPr lang="en-US" sz="2000" dirty="0">
                <a:solidFill>
                  <a:srgbClr val="000000"/>
                </a:solidFill>
                <a:latin typeface="Arial" panose="020B0604020202020204" pitchFamily="34" charset="0"/>
                <a:cs typeface="Arial" panose="020B0604020202020204" pitchFamily="34" charset="0"/>
              </a:rPr>
              <a:t>Barriers to accessing disability rights </a:t>
            </a:r>
          </a:p>
          <a:p>
            <a:pPr marL="0" indent="0" algn="l">
              <a:buNone/>
            </a:pPr>
            <a:endParaRPr lang="en-US" sz="100" dirty="0">
              <a:solidFill>
                <a:srgbClr val="000000"/>
              </a:solidFill>
              <a:latin typeface="Arial" panose="020B0604020202020204" pitchFamily="34" charset="0"/>
              <a:cs typeface="Arial" panose="020B0604020202020204" pitchFamily="34" charset="0"/>
            </a:endParaRPr>
          </a:p>
          <a:p>
            <a:pPr marL="0" indent="0" algn="l">
              <a:buNone/>
            </a:pPr>
            <a:r>
              <a:rPr lang="en-US" sz="2000" b="1" dirty="0">
                <a:solidFill>
                  <a:srgbClr val="000000"/>
                </a:solidFill>
                <a:latin typeface="Arial" panose="020B0604020202020204" pitchFamily="34" charset="0"/>
                <a:cs typeface="Arial" panose="020B0604020202020204" pitchFamily="34" charset="0"/>
              </a:rPr>
              <a:t>Accountability, Resources, and First Nations Representation</a:t>
            </a:r>
          </a:p>
          <a:p>
            <a:pPr algn="l"/>
            <a:r>
              <a:rPr lang="en-US" sz="2000" dirty="0">
                <a:solidFill>
                  <a:srgbClr val="000000"/>
                </a:solidFill>
                <a:latin typeface="Arial" panose="020B0604020202020204" pitchFamily="34" charset="0"/>
                <a:cs typeface="Arial" panose="020B0604020202020204" pitchFamily="34" charset="0"/>
              </a:rPr>
              <a:t>Barriers to equitable inclusion in federal government accessibility  funding models - leave First Nations behind.</a:t>
            </a:r>
          </a:p>
          <a:p>
            <a:pPr algn="l"/>
            <a:r>
              <a:rPr lang="en-US" sz="2000" dirty="0">
                <a:solidFill>
                  <a:srgbClr val="000000"/>
                </a:solidFill>
                <a:latin typeface="Arial" panose="020B0604020202020204" pitchFamily="34" charset="0"/>
                <a:cs typeface="Arial" panose="020B0604020202020204" pitchFamily="34" charset="0"/>
              </a:rPr>
              <a:t>Federal government favors pan-Indigenous funding models on disability and accessibility legislative developments.  </a:t>
            </a:r>
            <a:endParaRPr lang="en-US" sz="2000" b="0" i="0" dirty="0">
              <a:solidFill>
                <a:srgbClr val="000000"/>
              </a:solidFill>
              <a:effectLst/>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41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BB72-1C76-C423-E0CF-D299D871D718}"/>
              </a:ext>
            </a:extLst>
          </p:cNvPr>
          <p:cNvSpPr>
            <a:spLocks noGrp="1"/>
          </p:cNvSpPr>
          <p:nvPr>
            <p:ph type="title"/>
          </p:nvPr>
        </p:nvSpPr>
        <p:spPr>
          <a:xfrm>
            <a:off x="1791222" y="2041742"/>
            <a:ext cx="9562576" cy="490443"/>
          </a:xfrm>
        </p:spPr>
        <p:txBody>
          <a:bodyPr>
            <a:noAutofit/>
          </a:bodyPr>
          <a:lstStyle/>
          <a:p>
            <a:pPr>
              <a:lnSpc>
                <a:spcPct val="100000"/>
              </a:lnSpc>
            </a:pPr>
            <a:r>
              <a:rPr lang="en-CA" sz="2800" b="1" i="0" dirty="0">
                <a:solidFill>
                  <a:srgbClr val="0070C0"/>
                </a:solidFill>
                <a:effectLst/>
                <a:latin typeface="Arial" panose="020B0604020202020204" pitchFamily="34" charset="0"/>
                <a:cs typeface="Arial" panose="020B0604020202020204" pitchFamily="34" charset="0"/>
              </a:rPr>
              <a:t>DRAFT RESOLUTION 2024:  Misdiagnosis in First Nations / TBIR </a:t>
            </a:r>
            <a:endParaRPr lang="en-CA" sz="2800"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4E4355-25CD-61BB-4469-267E64252A84}"/>
              </a:ext>
            </a:extLst>
          </p:cNvPr>
          <p:cNvSpPr>
            <a:spLocks noGrp="1"/>
          </p:cNvSpPr>
          <p:nvPr>
            <p:ph idx="1"/>
          </p:nvPr>
        </p:nvSpPr>
        <p:spPr>
          <a:xfrm>
            <a:off x="1590805" y="2768251"/>
            <a:ext cx="10085379" cy="3421533"/>
          </a:xfrm>
        </p:spPr>
        <p:txBody>
          <a:bodyPr>
            <a:noAutofit/>
          </a:bodyPr>
          <a:lstStyle/>
          <a:p>
            <a:pPr marL="342900" lvl="0" indent="-342900">
              <a:lnSpc>
                <a:spcPct val="100000"/>
              </a:lnSpc>
              <a:spcBef>
                <a:spcPts val="600"/>
              </a:spcBef>
              <a:spcAft>
                <a:spcPts val="600"/>
              </a:spcAft>
              <a:buFont typeface="+mj-lt"/>
              <a:buAutoNum type="arabicPeriod"/>
            </a:pPr>
            <a:r>
              <a:rPr lang="en-CA" sz="1500" kern="100" dirty="0">
                <a:effectLst/>
                <a:latin typeface="Arial" panose="020B0604020202020204" pitchFamily="34" charset="0"/>
                <a:ea typeface="Calibri" panose="020F0502020204030204" pitchFamily="34" charset="0"/>
                <a:cs typeface="Arial" panose="020B0604020202020204" pitchFamily="34" charset="0"/>
              </a:rPr>
              <a:t>Direct the Assembly of First Nations (AFN) to advocate for adequate and appropriate funding from the federal government to build capacity to undertake a feasibility study to inform a National Action Plan on Accessibility, Misdiagnosis, and Un-diagnosis of First Nations. The study will identify knowledge gaps and biases within the field of healthcare to assess the prevalence and impact of misdiagnosis and un-diagnosis in First Nations. </a:t>
            </a:r>
          </a:p>
          <a:p>
            <a:pPr marL="342900" lvl="0" indent="-342900" algn="l">
              <a:lnSpc>
                <a:spcPct val="100000"/>
              </a:lnSpc>
              <a:spcBef>
                <a:spcPts val="600"/>
              </a:spcBef>
              <a:spcAft>
                <a:spcPts val="0"/>
              </a:spcAft>
              <a:buFont typeface="+mj-lt"/>
              <a:buAutoNum type="arabicPeriod"/>
            </a:pPr>
            <a:r>
              <a:rPr lang="en-US" sz="1500" dirty="0">
                <a:effectLst/>
                <a:latin typeface="Arial" panose="020B0604020202020204" pitchFamily="34" charset="0"/>
                <a:ea typeface="Times New Roman" panose="02020603050405020304" pitchFamily="18" charset="0"/>
                <a:cs typeface="Arial" panose="020B0604020202020204" pitchFamily="34" charset="0"/>
              </a:rPr>
              <a:t>Direct the AFN to advocate and secure resources to address the </a:t>
            </a:r>
            <a:r>
              <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unmet n</a:t>
            </a:r>
            <a:r>
              <a:rPr lang="en-US" sz="1500" dirty="0">
                <a:effectLst/>
                <a:latin typeface="Arial" panose="020B0604020202020204" pitchFamily="34" charset="0"/>
                <a:ea typeface="Times New Roman" panose="02020603050405020304" pitchFamily="18" charset="0"/>
                <a:cs typeface="Arial" panose="020B0604020202020204" pitchFamily="34" charset="0"/>
              </a:rPr>
              <a:t>eeds of misdiagnosis by developing culturally responsive referral and assessment toolkits. Based on the outcomes of the feasibility study, the AFN will support interested First Nations in developing, equitable services and programs to address colonization-induced traumas linked to the ongoing detrimental impacts of intergenerational trauma and PTSD.</a:t>
            </a:r>
            <a:endParaRPr lang="en-CA" sz="15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0"/>
              </a:spcAft>
              <a:buFont typeface="+mj-lt"/>
              <a:buAutoNum type="arabicPeriod"/>
            </a:pPr>
            <a:r>
              <a:rPr lang="en-US" sz="1500" dirty="0">
                <a:effectLst/>
                <a:latin typeface="Arial" panose="020B0604020202020204" pitchFamily="34" charset="0"/>
                <a:ea typeface="Times New Roman" panose="02020603050405020304" pitchFamily="18" charset="0"/>
                <a:cs typeface="Arial" panose="020B0604020202020204" pitchFamily="34" charset="0"/>
              </a:rPr>
              <a:t>Direct the AFN to establish a horizontal Permanent Working Group on Accessibility to guide the feasibility study to inform a National Action Plan on Accessibility, Misdiagnosis, and Un-diagnosis of First Nations and to report back to First Nations in Assembly on its results. </a:t>
            </a:r>
            <a:endParaRPr lang="en-CA" sz="15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00000"/>
              </a:lnSpc>
              <a:spcBef>
                <a:spcPts val="600"/>
              </a:spcBef>
              <a:spcAft>
                <a:spcPts val="0"/>
              </a:spcAft>
              <a:buFont typeface="+mj-lt"/>
              <a:buAutoNum type="arabicPeriod"/>
            </a:pPr>
            <a:r>
              <a:rPr lang="en-CA" sz="1500" kern="100" dirty="0">
                <a:effectLst/>
                <a:latin typeface="Arial" panose="020B0604020202020204" pitchFamily="34" charset="0"/>
                <a:ea typeface="Calibri" panose="020F0502020204030204" pitchFamily="34" charset="0"/>
                <a:cs typeface="Arial" panose="020B0604020202020204" pitchFamily="34" charset="0"/>
              </a:rPr>
              <a:t>Direct the AFN to call on the Canadian Psychological Association and the Psychology Foundation of Canada to provide an update and action plan for the implementation of their 2018 report on implementation of the Truth and Reconciliation Commission’s Calls to Action.</a:t>
            </a:r>
          </a:p>
        </p:txBody>
      </p:sp>
    </p:spTree>
    <p:extLst>
      <p:ext uri="{BB962C8B-B14F-4D97-AF65-F5344CB8AC3E}">
        <p14:creationId xmlns:p14="http://schemas.microsoft.com/office/powerpoint/2010/main" val="360303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BB72-1C76-C423-E0CF-D299D871D718}"/>
              </a:ext>
            </a:extLst>
          </p:cNvPr>
          <p:cNvSpPr>
            <a:spLocks noGrp="1"/>
          </p:cNvSpPr>
          <p:nvPr>
            <p:ph type="title"/>
          </p:nvPr>
        </p:nvSpPr>
        <p:spPr>
          <a:xfrm>
            <a:off x="1716065" y="1715624"/>
            <a:ext cx="10002851" cy="1087755"/>
          </a:xfrm>
        </p:spPr>
        <p:txBody>
          <a:bodyPr>
            <a:normAutofit/>
          </a:bodyPr>
          <a:lstStyle/>
          <a:p>
            <a:r>
              <a:rPr lang="en-CA" sz="2800" b="1" i="0" dirty="0">
                <a:solidFill>
                  <a:srgbClr val="0070C0"/>
                </a:solidFill>
                <a:effectLst/>
                <a:latin typeface="Arial" panose="020B0604020202020204" pitchFamily="34" charset="0"/>
                <a:cs typeface="Arial" panose="020B0604020202020204" pitchFamily="34" charset="0"/>
              </a:rPr>
              <a:t>DRAFT RESOLUTION 03/2024: AFN Accessibility/Disability Council</a:t>
            </a:r>
            <a:endParaRPr lang="en-CA" sz="2800"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4E4355-25CD-61BB-4469-267E64252A84}"/>
              </a:ext>
            </a:extLst>
          </p:cNvPr>
          <p:cNvSpPr>
            <a:spLocks noGrp="1"/>
          </p:cNvSpPr>
          <p:nvPr>
            <p:ph idx="1"/>
          </p:nvPr>
        </p:nvSpPr>
        <p:spPr>
          <a:xfrm>
            <a:off x="1716065" y="2803379"/>
            <a:ext cx="10114864" cy="4228206"/>
          </a:xfrm>
        </p:spPr>
        <p:txBody>
          <a:bodyPr>
            <a:normAutofit fontScale="47500" lnSpcReduction="20000"/>
          </a:bodyPr>
          <a:lstStyle/>
          <a:p>
            <a:pPr marL="0" indent="0">
              <a:buNone/>
            </a:pPr>
            <a:r>
              <a:rPr lang="en-CA" sz="2900" b="1" kern="100" dirty="0">
                <a:effectLst/>
                <a:latin typeface="Arial" panose="020B0604020202020204" pitchFamily="34" charset="0"/>
                <a:ea typeface="Calibri" panose="020F0502020204030204" pitchFamily="34" charset="0"/>
                <a:cs typeface="Arial" panose="020B0604020202020204" pitchFamily="34" charset="0"/>
              </a:rPr>
              <a:t>Therefore be it Resolved:</a:t>
            </a:r>
          </a:p>
          <a:p>
            <a:pPr marL="514350" indent="-514350" algn="l">
              <a:lnSpc>
                <a:spcPct val="120000"/>
              </a:lnSpc>
              <a:buFont typeface="+mj-lt"/>
              <a:buAutoNum type="arabicPeriod"/>
            </a:pPr>
            <a:r>
              <a:rPr lang="en-US" sz="2900" b="0" i="0" dirty="0">
                <a:solidFill>
                  <a:srgbClr val="000000"/>
                </a:solidFill>
                <a:effectLst/>
                <a:latin typeface="Arial" panose="020B0604020202020204" pitchFamily="34" charset="0"/>
                <a:cs typeface="Arial" panose="020B0604020202020204" pitchFamily="34" charset="0"/>
              </a:rPr>
              <a:t>In accordance with Article 5.1, (Principal Organs) amend the AFN Charter: to include an AFN Accessibility and Disability Council under Article 5.1, include its Composition under Article 23(E), and its Role and Function under 24(E).</a:t>
            </a:r>
          </a:p>
          <a:p>
            <a:pPr marL="514350" indent="-514350" algn="l">
              <a:lnSpc>
                <a:spcPct val="120000"/>
              </a:lnSpc>
              <a:buFont typeface="+mj-lt"/>
              <a:buAutoNum type="arabicPeriod"/>
            </a:pPr>
            <a:r>
              <a:rPr lang="en-US" sz="2900" b="0" i="0" dirty="0">
                <a:solidFill>
                  <a:srgbClr val="000000"/>
                </a:solidFill>
                <a:effectLst/>
                <a:latin typeface="Arial" panose="020B0604020202020204" pitchFamily="34" charset="0"/>
                <a:cs typeface="Arial" panose="020B0604020202020204" pitchFamily="34" charset="0"/>
              </a:rPr>
              <a:t>Direct the AFN to advocate for sustained resources to support the establishment of an AFN Accessibility and Disability Council, including sufficient funding.</a:t>
            </a:r>
          </a:p>
          <a:p>
            <a:pPr marL="514350" indent="-514350" algn="l">
              <a:lnSpc>
                <a:spcPct val="120000"/>
              </a:lnSpc>
              <a:buFont typeface="+mj-lt"/>
              <a:buAutoNum type="arabicPeriod"/>
            </a:pPr>
            <a:r>
              <a:rPr lang="en-US" sz="2900" b="0" i="0" dirty="0">
                <a:solidFill>
                  <a:srgbClr val="000000"/>
                </a:solidFill>
                <a:effectLst/>
                <a:latin typeface="Arial" panose="020B0604020202020204" pitchFamily="34" charset="0"/>
                <a:cs typeface="Arial" panose="020B0604020202020204" pitchFamily="34" charset="0"/>
              </a:rPr>
              <a:t>Adopt the following description of the AFN Accessibility and Disability Council including the Composition and Role and Function:</a:t>
            </a:r>
          </a:p>
          <a:p>
            <a:pPr marL="514350" indent="-514350" algn="l">
              <a:buFont typeface="+mj-lt"/>
              <a:buAutoNum type="arabicPeriod"/>
            </a:pPr>
            <a:endParaRPr lang="en-US" sz="200" b="1" i="0" dirty="0">
              <a:solidFill>
                <a:srgbClr val="000000"/>
              </a:solidFill>
              <a:effectLst/>
              <a:latin typeface="Arial" panose="020B0604020202020204" pitchFamily="34" charset="0"/>
              <a:cs typeface="Arial" panose="020B0604020202020204" pitchFamily="34" charset="0"/>
            </a:endParaRPr>
          </a:p>
          <a:p>
            <a:pPr marL="0" indent="0" algn="l">
              <a:buNone/>
            </a:pPr>
            <a:r>
              <a:rPr lang="en-US" sz="2900" b="1" i="0" dirty="0">
                <a:solidFill>
                  <a:srgbClr val="000000"/>
                </a:solidFill>
                <a:effectLst/>
                <a:latin typeface="Arial" panose="020B0604020202020204" pitchFamily="34" charset="0"/>
                <a:cs typeface="Arial" panose="020B0604020202020204" pitchFamily="34" charset="0"/>
              </a:rPr>
              <a:t>ARTICLE 23 (E) COMPOSITION</a:t>
            </a:r>
          </a:p>
          <a:p>
            <a:pPr marL="0" indent="0" algn="l">
              <a:lnSpc>
                <a:spcPct val="120000"/>
              </a:lnSpc>
              <a:buNone/>
            </a:pPr>
            <a:r>
              <a:rPr lang="en-US" sz="2900" b="0" i="0" dirty="0">
                <a:solidFill>
                  <a:srgbClr val="000000"/>
                </a:solidFill>
                <a:effectLst/>
                <a:latin typeface="Arial" panose="020B0604020202020204" pitchFamily="34" charset="0"/>
                <a:cs typeface="Arial" panose="020B0604020202020204" pitchFamily="34" charset="0"/>
              </a:rPr>
              <a:t>1. The Accessibility Disability Council shall consist of the lived experience of First Nations persons and Knowledge Keepers with disabilities and First Nations care givers and representatives from the First Nations Blind and Deaf community, among others. The Accessibility and Disability Council shall be inclusive of male, female, and 2SLGBTQQIA peoples with lived experience with a disability. Each Region shall appoint and can remove one member to serve on the Council in accordance with the process and procedures governing that Region.</a:t>
            </a:r>
          </a:p>
          <a:p>
            <a:pPr marL="514350" indent="-514350" algn="l">
              <a:buFont typeface="+mj-lt"/>
              <a:buAutoNum type="arabicPeriod"/>
            </a:pPr>
            <a:endParaRPr lang="en-US"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38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4D2C5-9F12-C39A-CD6B-C473C03E71CC}"/>
              </a:ext>
            </a:extLst>
          </p:cNvPr>
          <p:cNvSpPr>
            <a:spLocks noGrp="1"/>
          </p:cNvSpPr>
          <p:nvPr>
            <p:ph idx="1"/>
          </p:nvPr>
        </p:nvSpPr>
        <p:spPr>
          <a:xfrm>
            <a:off x="1828800" y="2668044"/>
            <a:ext cx="9890760" cy="4100444"/>
          </a:xfrm>
        </p:spPr>
        <p:txBody>
          <a:bodyPr>
            <a:normAutofit fontScale="47500" lnSpcReduction="20000"/>
          </a:bodyPr>
          <a:lstStyle/>
          <a:p>
            <a:pPr marL="0" indent="0" algn="l">
              <a:buNone/>
            </a:pPr>
            <a:endParaRPr lang="en-US" sz="3200" b="0" i="0" dirty="0">
              <a:solidFill>
                <a:srgbClr val="000000"/>
              </a:solidFill>
              <a:effectLst/>
              <a:latin typeface="Arial" panose="020B0604020202020204" pitchFamily="34" charset="0"/>
              <a:cs typeface="Arial" panose="020B0604020202020204" pitchFamily="34" charset="0"/>
            </a:endParaRPr>
          </a:p>
          <a:p>
            <a:pPr marL="0" indent="0">
              <a:buNone/>
            </a:pPr>
            <a:r>
              <a:rPr lang="en-US" sz="3200" b="1" i="0" dirty="0">
                <a:solidFill>
                  <a:srgbClr val="000000"/>
                </a:solidFill>
                <a:effectLst/>
                <a:latin typeface="Arial" panose="020B0604020202020204" pitchFamily="34" charset="0"/>
                <a:cs typeface="Arial" panose="020B0604020202020204" pitchFamily="34" charset="0"/>
              </a:rPr>
              <a:t>ARTICLE 23 (E)</a:t>
            </a:r>
            <a:r>
              <a:rPr lang="en-US" sz="3200" b="0" i="0" dirty="0">
                <a:solidFill>
                  <a:srgbClr val="000000"/>
                </a:solidFill>
                <a:effectLst/>
                <a:latin typeface="Arial" panose="020B0604020202020204" pitchFamily="34" charset="0"/>
                <a:cs typeface="Arial" panose="020B0604020202020204" pitchFamily="34" charset="0"/>
              </a:rPr>
              <a:t> </a:t>
            </a:r>
            <a:r>
              <a:rPr lang="en-US" sz="3200" b="1" i="0" dirty="0">
                <a:solidFill>
                  <a:srgbClr val="000000"/>
                </a:solidFill>
                <a:effectLst/>
                <a:latin typeface="Arial" panose="020B0604020202020204" pitchFamily="34" charset="0"/>
                <a:cs typeface="Arial" panose="020B0604020202020204" pitchFamily="34" charset="0"/>
              </a:rPr>
              <a:t>COMPOSITION (continued)</a:t>
            </a:r>
          </a:p>
          <a:p>
            <a:pPr marL="0" indent="0" algn="l">
              <a:lnSpc>
                <a:spcPct val="120000"/>
              </a:lnSpc>
              <a:buNone/>
            </a:pPr>
            <a:r>
              <a:rPr lang="en-US" sz="3200" b="0" i="0" dirty="0">
                <a:solidFill>
                  <a:srgbClr val="000000"/>
                </a:solidFill>
                <a:effectLst/>
                <a:latin typeface="Arial" panose="020B0604020202020204" pitchFamily="34" charset="0"/>
                <a:cs typeface="Arial" panose="020B0604020202020204" pitchFamily="34" charset="0"/>
              </a:rPr>
              <a:t>2. The Chairperson will be selected by the representatives of the Accessibility and Disability Council; each representative will serve for a term of three years and shall be eligible for re-appointment.</a:t>
            </a:r>
          </a:p>
          <a:p>
            <a:pPr marL="0" indent="0" algn="l">
              <a:buNone/>
            </a:pPr>
            <a:endParaRPr lang="en-US" sz="200" b="0" i="0" dirty="0">
              <a:solidFill>
                <a:srgbClr val="000000"/>
              </a:solidFill>
              <a:effectLst/>
              <a:latin typeface="Arial" panose="020B0604020202020204" pitchFamily="34" charset="0"/>
              <a:cs typeface="Arial" panose="020B0604020202020204" pitchFamily="34" charset="0"/>
            </a:endParaRPr>
          </a:p>
          <a:p>
            <a:pPr marL="0" indent="0" algn="l">
              <a:buNone/>
            </a:pPr>
            <a:r>
              <a:rPr lang="en-US" sz="3200" b="1" i="0" dirty="0">
                <a:solidFill>
                  <a:srgbClr val="000000"/>
                </a:solidFill>
                <a:effectLst/>
                <a:latin typeface="Arial" panose="020B0604020202020204" pitchFamily="34" charset="0"/>
                <a:cs typeface="Arial" panose="020B0604020202020204" pitchFamily="34" charset="0"/>
              </a:rPr>
              <a:t>ARTICLE 24 (E) ROLE AND FUNCTION</a:t>
            </a:r>
          </a:p>
          <a:p>
            <a:pPr marL="514350" indent="-514350" algn="l">
              <a:lnSpc>
                <a:spcPct val="120000"/>
              </a:lnSpc>
              <a:buAutoNum type="arabicPeriod"/>
            </a:pPr>
            <a:r>
              <a:rPr lang="en-US" sz="3200" b="0" i="0" dirty="0">
                <a:solidFill>
                  <a:srgbClr val="000000"/>
                </a:solidFill>
                <a:effectLst/>
                <a:latin typeface="Arial" panose="020B0604020202020204" pitchFamily="34" charset="0"/>
                <a:cs typeface="Arial" panose="020B0604020202020204" pitchFamily="34" charset="0"/>
              </a:rPr>
              <a:t>The role of the Accessibility and Disability Council is to provide assistance, guidance, and support to the National Chief, Executive Committee and First Nations-in-Assembly to support the creation, strengthening, and capacity development of the AFN with respect to FNPWD.</a:t>
            </a:r>
          </a:p>
          <a:p>
            <a:pPr marL="514350" indent="-514350" algn="l">
              <a:buAutoNum type="arabicPeriod"/>
            </a:pPr>
            <a:endParaRPr lang="en-US" sz="200" b="0" i="0" dirty="0">
              <a:solidFill>
                <a:srgbClr val="000000"/>
              </a:solidFill>
              <a:effectLst/>
              <a:latin typeface="Arial" panose="020B0604020202020204" pitchFamily="34" charset="0"/>
              <a:cs typeface="Arial" panose="020B0604020202020204" pitchFamily="34" charset="0"/>
            </a:endParaRPr>
          </a:p>
          <a:p>
            <a:pPr marL="514350" indent="-514350" algn="l">
              <a:lnSpc>
                <a:spcPct val="120000"/>
              </a:lnSpc>
              <a:buFont typeface="+mj-lt"/>
              <a:buAutoNum type="arabicPeriod"/>
            </a:pPr>
            <a:r>
              <a:rPr lang="en-US" sz="3200" b="0" i="0" dirty="0">
                <a:solidFill>
                  <a:srgbClr val="000000"/>
                </a:solidFill>
                <a:effectLst/>
                <a:latin typeface="Arial" panose="020B0604020202020204" pitchFamily="34" charset="0"/>
                <a:cs typeface="Arial" panose="020B0604020202020204" pitchFamily="34" charset="0"/>
              </a:rPr>
              <a:t>The Accessibility Disability Council may discuss any question or any matter within the scope of the present Charter or relating to the powers and functions of any organs provided for in the present Charter, and make recommendations to the Executive Committee, the Confederacy of Nations, the AFN Executive Committee or to any subsidiary organ on any such question or matter.</a:t>
            </a:r>
          </a:p>
        </p:txBody>
      </p:sp>
      <p:sp>
        <p:nvSpPr>
          <p:cNvPr id="7" name="Title 1">
            <a:extLst>
              <a:ext uri="{FF2B5EF4-FFF2-40B4-BE49-F238E27FC236}">
                <a16:creationId xmlns:a16="http://schemas.microsoft.com/office/drawing/2014/main" id="{8361C8DC-5DCF-71F1-3407-F07F4AED51B4}"/>
              </a:ext>
            </a:extLst>
          </p:cNvPr>
          <p:cNvSpPr>
            <a:spLocks noGrp="1"/>
          </p:cNvSpPr>
          <p:nvPr>
            <p:ph type="title"/>
          </p:nvPr>
        </p:nvSpPr>
        <p:spPr>
          <a:xfrm>
            <a:off x="1828800" y="1730326"/>
            <a:ext cx="9817100" cy="1087755"/>
          </a:xfrm>
        </p:spPr>
        <p:txBody>
          <a:bodyPr>
            <a:normAutofit/>
          </a:bodyPr>
          <a:lstStyle/>
          <a:p>
            <a:r>
              <a:rPr lang="en-CA" sz="2800" b="1" i="0" dirty="0">
                <a:solidFill>
                  <a:srgbClr val="0070C0"/>
                </a:solidFill>
                <a:effectLst/>
                <a:latin typeface="Arial" panose="020B0604020202020204" pitchFamily="34" charset="0"/>
                <a:cs typeface="Arial" panose="020B0604020202020204" pitchFamily="34" charset="0"/>
              </a:rPr>
              <a:t>DRAFT RESOLUTION 03/2024: AFN Accessibility/Disability Council</a:t>
            </a:r>
            <a:endParaRPr lang="en-CA"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12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9D7791-54DF-3C4D-8098-7D6D95025E03}"/>
              </a:ext>
            </a:extLst>
          </p:cNvPr>
          <p:cNvSpPr>
            <a:spLocks noGrp="1"/>
          </p:cNvSpPr>
          <p:nvPr>
            <p:ph idx="1"/>
          </p:nvPr>
        </p:nvSpPr>
        <p:spPr>
          <a:xfrm>
            <a:off x="2344157" y="3962579"/>
            <a:ext cx="2913016" cy="2033510"/>
          </a:xfrm>
        </p:spPr>
        <p:txBody>
          <a:bodyPr>
            <a:noAutofit/>
          </a:bodyPr>
          <a:lstStyle/>
          <a:p>
            <a:pPr marL="457200" lvl="1" indent="0">
              <a:lnSpc>
                <a:spcPct val="120000"/>
              </a:lnSpc>
              <a:buNone/>
            </a:pPr>
            <a:r>
              <a:rPr lang="en-US" sz="1800" dirty="0">
                <a:latin typeface="Arial" panose="020B0604020202020204" pitchFamily="34" charset="0"/>
                <a:cs typeface="Arial" panose="020B0604020202020204" pitchFamily="34" charset="0"/>
              </a:rPr>
              <a:t>Melanie Morningstar</a:t>
            </a:r>
          </a:p>
          <a:p>
            <a:pPr marL="457200" lvl="1" indent="0">
              <a:lnSpc>
                <a:spcPct val="120000"/>
              </a:lnSpc>
              <a:buNone/>
            </a:pPr>
            <a:r>
              <a:rPr lang="en-US" sz="1800" dirty="0">
                <a:latin typeface="Arial" panose="020B0604020202020204" pitchFamily="34" charset="0"/>
                <a:cs typeface="Arial" panose="020B0604020202020204" pitchFamily="34" charset="0"/>
              </a:rPr>
              <a:t>Acting Director, AFN Health Sector          </a:t>
            </a:r>
            <a:r>
              <a:rPr lang="en-US" sz="1800" dirty="0">
                <a:latin typeface="Arial" panose="020B0604020202020204" pitchFamily="34" charset="0"/>
                <a:cs typeface="Arial" panose="020B0604020202020204" pitchFamily="34" charset="0"/>
                <a:hlinkClick r:id="rId2"/>
              </a:rPr>
              <a:t>mmorningstar@afn.ca</a:t>
            </a:r>
            <a:r>
              <a:rPr lang="en-US" sz="1800" dirty="0">
                <a:latin typeface="Arial" panose="020B0604020202020204" pitchFamily="34" charset="0"/>
                <a:cs typeface="Arial" panose="020B0604020202020204" pitchFamily="34" charset="0"/>
              </a:rPr>
              <a:t> </a:t>
            </a:r>
          </a:p>
          <a:p>
            <a:pPr marL="457200" lvl="1" indent="0">
              <a:lnSpc>
                <a:spcPct val="120000"/>
              </a:lnSpc>
              <a:spcBef>
                <a:spcPts val="0"/>
              </a:spcBef>
              <a:buNone/>
            </a:pPr>
            <a:r>
              <a:rPr lang="en-US" sz="1800" dirty="0">
                <a:latin typeface="Arial" panose="020B0604020202020204" pitchFamily="34" charset="0"/>
                <a:cs typeface="Arial" panose="020B0604020202020204" pitchFamily="34" charset="0"/>
              </a:rPr>
              <a:t>				             </a:t>
            </a:r>
          </a:p>
          <a:p>
            <a:pPr marL="0" indent="0">
              <a:spcBef>
                <a:spcPts val="0"/>
              </a:spcBef>
              <a:buNone/>
            </a:pPr>
            <a:endParaRPr lang="en-US" sz="180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84392D71-1E35-5A70-60CB-51EE22C428EB}"/>
              </a:ext>
            </a:extLst>
          </p:cNvPr>
          <p:cNvSpPr txBox="1">
            <a:spLocks/>
          </p:cNvSpPr>
          <p:nvPr/>
        </p:nvSpPr>
        <p:spPr>
          <a:xfrm>
            <a:off x="1001713" y="1578574"/>
            <a:ext cx="9336158" cy="26602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b="1" dirty="0">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en-US" sz="4000" b="1" dirty="0">
                <a:solidFill>
                  <a:srgbClr val="0070C0"/>
                </a:solidFill>
                <a:latin typeface="Arial" panose="020B0604020202020204" pitchFamily="34" charset="0"/>
                <a:cs typeface="Arial" panose="020B0604020202020204" pitchFamily="34" charset="0"/>
              </a:rPr>
              <a:t>Questions?</a:t>
            </a:r>
          </a:p>
          <a:p>
            <a:pPr marL="0" indent="0" algn="ctr">
              <a:buFont typeface="Arial" panose="020B0604020202020204" pitchFamily="34" charset="0"/>
              <a:buNone/>
            </a:pPr>
            <a:endParaRPr lang="en-US" sz="2200" b="1" dirty="0">
              <a:solidFill>
                <a:srgbClr val="0070C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sz="2500" dirty="0">
                <a:latin typeface="Arial" panose="020B0604020202020204" pitchFamily="34" charset="0"/>
                <a:cs typeface="Arial" panose="020B0604020202020204" pitchFamily="34" charset="0"/>
              </a:rPr>
              <a:t>For Additional Information: </a:t>
            </a:r>
            <a:r>
              <a:rPr lang="en-US" sz="2500" dirty="0">
                <a:latin typeface="Arial" panose="020B0604020202020204" pitchFamily="34" charset="0"/>
                <a:cs typeface="Arial" panose="020B0604020202020204" pitchFamily="34" charset="0"/>
                <a:hlinkClick r:id="rId3"/>
              </a:rPr>
              <a:t>www.afn.ca</a:t>
            </a:r>
            <a:r>
              <a:rPr lang="en-US" sz="2500" dirty="0">
                <a:latin typeface="Arial" panose="020B0604020202020204" pitchFamily="34" charset="0"/>
                <a:cs typeface="Arial" panose="020B0604020202020204" pitchFamily="34" charset="0"/>
              </a:rPr>
              <a:t> </a:t>
            </a:r>
          </a:p>
          <a:p>
            <a:pPr marL="0" indent="0" algn="ctr">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0B41E01F-48B7-E561-372C-EE05982A5382}"/>
              </a:ext>
            </a:extLst>
          </p:cNvPr>
          <p:cNvSpPr txBox="1">
            <a:spLocks/>
          </p:cNvSpPr>
          <p:nvPr/>
        </p:nvSpPr>
        <p:spPr>
          <a:xfrm>
            <a:off x="6066694" y="3962579"/>
            <a:ext cx="3461655" cy="1795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800" dirty="0">
                <a:latin typeface="Arial" panose="020B0604020202020204" pitchFamily="34" charset="0"/>
                <a:cs typeface="Arial" panose="020B0604020202020204" pitchFamily="34" charset="0"/>
              </a:rPr>
              <a:t>Marie Frawley-Henry </a:t>
            </a:r>
          </a:p>
          <a:p>
            <a:pPr marL="457200" lvl="1" indent="0">
              <a:buFont typeface="Arial" panose="020B0604020202020204" pitchFamily="34" charset="0"/>
              <a:buNone/>
            </a:pPr>
            <a:r>
              <a:rPr lang="en-US" sz="1800" dirty="0">
                <a:latin typeface="Arial" panose="020B0604020202020204" pitchFamily="34" charset="0"/>
                <a:cs typeface="Arial" panose="020B0604020202020204" pitchFamily="34" charset="0"/>
              </a:rPr>
              <a:t>Senior Policy Analyst	</a:t>
            </a:r>
            <a:r>
              <a:rPr lang="en-US" sz="2000" dirty="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mfrawley@afn.ca</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879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TotalTime>
  <Words>1038</Words>
  <Application>Microsoft Macintosh PowerPoint</Application>
  <PresentationFormat>Widescreen</PresentationFormat>
  <Paragraphs>65</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A Distinct First Nations Accessibility Legislation  Approach </vt:lpstr>
      <vt:lpstr>A Distinct First Nations Accessibility Approach  </vt:lpstr>
      <vt:lpstr>PowerPoint Presentation</vt:lpstr>
      <vt:lpstr>Barriers to Achieving Accessible First Nations </vt:lpstr>
      <vt:lpstr>DRAFT RESOLUTION 2024:  Misdiagnosis in First Nations / TBIR </vt:lpstr>
      <vt:lpstr>DRAFT RESOLUTION 03/2024: AFN Accessibility/Disability Council</vt:lpstr>
      <vt:lpstr>DRAFT RESOLUTION 03/2024: AFN Accessibility/Disability Council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Distinct First Nations Accessibility Legislation   Update</dc:title>
  <dc:creator>Lee MacIsaac</dc:creator>
  <cp:lastModifiedBy>Hollie King</cp:lastModifiedBy>
  <cp:revision>16</cp:revision>
  <dcterms:created xsi:type="dcterms:W3CDTF">2024-05-31T16:37:05Z</dcterms:created>
  <dcterms:modified xsi:type="dcterms:W3CDTF">2024-07-05T15:03:27Z</dcterms:modified>
</cp:coreProperties>
</file>