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760" r:id="rId5"/>
    <p:sldId id="1155" r:id="rId6"/>
    <p:sldId id="786" r:id="rId7"/>
    <p:sldId id="1148" r:id="rId8"/>
    <p:sldId id="1147" r:id="rId9"/>
    <p:sldId id="1143" r:id="rId10"/>
    <p:sldId id="784" r:id="rId11"/>
    <p:sldId id="1107" r:id="rId12"/>
    <p:sldId id="783" r:id="rId13"/>
    <p:sldId id="1151" r:id="rId14"/>
    <p:sldId id="768" r:id="rId15"/>
    <p:sldId id="766" r:id="rId16"/>
    <p:sldId id="1150" r:id="rId17"/>
    <p:sldId id="1149" r:id="rId18"/>
    <p:sldId id="1105" r:id="rId19"/>
    <p:sldId id="1104" r:id="rId20"/>
    <p:sldId id="1106" r:id="rId21"/>
    <p:sldId id="1108" r:id="rId22"/>
    <p:sldId id="1109" r:id="rId23"/>
    <p:sldId id="776" r:id="rId24"/>
    <p:sldId id="1131" r:id="rId25"/>
    <p:sldId id="763" r:id="rId26"/>
    <p:sldId id="788" r:id="rId27"/>
    <p:sldId id="1133" r:id="rId28"/>
    <p:sldId id="76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39" autoAdjust="0"/>
    <p:restoredTop sz="91120" autoAdjust="0"/>
  </p:normalViewPr>
  <p:slideViewPr>
    <p:cSldViewPr snapToGrid="0">
      <p:cViewPr varScale="1">
        <p:scale>
          <a:sx n="61" d="100"/>
          <a:sy n="61" d="100"/>
        </p:scale>
        <p:origin x="776" y="28"/>
      </p:cViewPr>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3CBD39-A8B0-4FF8-B4AF-2C71D964B6D5}" type="datetimeFigureOut">
              <a:rPr lang="en-CA" smtClean="0"/>
              <a:t>2024-03-06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5BAD92-A8AD-4898-B6A0-BA3007890E3F}" type="slidenum">
              <a:rPr lang="en-CA" smtClean="0"/>
              <a:t>‹#›</a:t>
            </a:fld>
            <a:endParaRPr lang="en-CA"/>
          </a:p>
        </p:txBody>
      </p:sp>
    </p:spTree>
    <p:extLst>
      <p:ext uri="{BB962C8B-B14F-4D97-AF65-F5344CB8AC3E}">
        <p14:creationId xmlns:p14="http://schemas.microsoft.com/office/powerpoint/2010/main" val="359100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BAD92-A8AD-4898-B6A0-BA3007890E3F}" type="slidenum">
              <a:rPr lang="en-CA" smtClean="0"/>
              <a:t>1</a:t>
            </a:fld>
            <a:endParaRPr lang="en-CA"/>
          </a:p>
        </p:txBody>
      </p:sp>
    </p:spTree>
    <p:extLst>
      <p:ext uri="{BB962C8B-B14F-4D97-AF65-F5344CB8AC3E}">
        <p14:creationId xmlns:p14="http://schemas.microsoft.com/office/powerpoint/2010/main" val="1455905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BAD92-A8AD-4898-B6A0-BA3007890E3F}" type="slidenum">
              <a:rPr lang="en-CA" smtClean="0"/>
              <a:t>10</a:t>
            </a:fld>
            <a:endParaRPr lang="en-CA"/>
          </a:p>
        </p:txBody>
      </p:sp>
    </p:spTree>
    <p:extLst>
      <p:ext uri="{BB962C8B-B14F-4D97-AF65-F5344CB8AC3E}">
        <p14:creationId xmlns:p14="http://schemas.microsoft.com/office/powerpoint/2010/main" val="3876586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BAD92-A8AD-4898-B6A0-BA3007890E3F}" type="slidenum">
              <a:rPr lang="en-CA" smtClean="0"/>
              <a:t>11</a:t>
            </a:fld>
            <a:endParaRPr lang="en-CA"/>
          </a:p>
        </p:txBody>
      </p:sp>
    </p:spTree>
    <p:extLst>
      <p:ext uri="{BB962C8B-B14F-4D97-AF65-F5344CB8AC3E}">
        <p14:creationId xmlns:p14="http://schemas.microsoft.com/office/powerpoint/2010/main" val="1715463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BAD92-A8AD-4898-B6A0-BA3007890E3F}" type="slidenum">
              <a:rPr lang="en-CA" smtClean="0"/>
              <a:t>12</a:t>
            </a:fld>
            <a:endParaRPr lang="en-CA"/>
          </a:p>
        </p:txBody>
      </p:sp>
    </p:spTree>
    <p:extLst>
      <p:ext uri="{BB962C8B-B14F-4D97-AF65-F5344CB8AC3E}">
        <p14:creationId xmlns:p14="http://schemas.microsoft.com/office/powerpoint/2010/main" val="710819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BAD92-A8AD-4898-B6A0-BA3007890E3F}" type="slidenum">
              <a:rPr lang="en-CA" smtClean="0"/>
              <a:t>13</a:t>
            </a:fld>
            <a:endParaRPr lang="en-CA"/>
          </a:p>
        </p:txBody>
      </p:sp>
    </p:spTree>
    <p:extLst>
      <p:ext uri="{BB962C8B-B14F-4D97-AF65-F5344CB8AC3E}">
        <p14:creationId xmlns:p14="http://schemas.microsoft.com/office/powerpoint/2010/main" val="3786629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BAD92-A8AD-4898-B6A0-BA3007890E3F}" type="slidenum">
              <a:rPr lang="en-CA" smtClean="0"/>
              <a:t>14</a:t>
            </a:fld>
            <a:endParaRPr lang="en-CA"/>
          </a:p>
        </p:txBody>
      </p:sp>
    </p:spTree>
    <p:extLst>
      <p:ext uri="{BB962C8B-B14F-4D97-AF65-F5344CB8AC3E}">
        <p14:creationId xmlns:p14="http://schemas.microsoft.com/office/powerpoint/2010/main" val="1087623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Covid, Asian Tsunami, </a:t>
            </a:r>
          </a:p>
        </p:txBody>
      </p:sp>
      <p:sp>
        <p:nvSpPr>
          <p:cNvPr id="4" name="Slide Number Placeholder 3"/>
          <p:cNvSpPr>
            <a:spLocks noGrp="1"/>
          </p:cNvSpPr>
          <p:nvPr>
            <p:ph type="sldNum" sz="quarter" idx="5"/>
          </p:nvPr>
        </p:nvSpPr>
        <p:spPr/>
        <p:txBody>
          <a:bodyPr/>
          <a:lstStyle/>
          <a:p>
            <a:fld id="{D25BAD92-A8AD-4898-B6A0-BA3007890E3F}" type="slidenum">
              <a:rPr lang="en-CA" smtClean="0"/>
              <a:t>15</a:t>
            </a:fld>
            <a:endParaRPr lang="en-CA"/>
          </a:p>
        </p:txBody>
      </p:sp>
    </p:spTree>
    <p:extLst>
      <p:ext uri="{BB962C8B-B14F-4D97-AF65-F5344CB8AC3E}">
        <p14:creationId xmlns:p14="http://schemas.microsoft.com/office/powerpoint/2010/main" val="3515710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BAD92-A8AD-4898-B6A0-BA3007890E3F}" type="slidenum">
              <a:rPr lang="en-CA" smtClean="0"/>
              <a:t>16</a:t>
            </a:fld>
            <a:endParaRPr lang="en-CA"/>
          </a:p>
        </p:txBody>
      </p:sp>
    </p:spTree>
    <p:extLst>
      <p:ext uri="{BB962C8B-B14F-4D97-AF65-F5344CB8AC3E}">
        <p14:creationId xmlns:p14="http://schemas.microsoft.com/office/powerpoint/2010/main" val="2013837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BAD92-A8AD-4898-B6A0-BA3007890E3F}" type="slidenum">
              <a:rPr lang="en-CA" smtClean="0"/>
              <a:t>17</a:t>
            </a:fld>
            <a:endParaRPr lang="en-CA"/>
          </a:p>
        </p:txBody>
      </p:sp>
    </p:spTree>
    <p:extLst>
      <p:ext uri="{BB962C8B-B14F-4D97-AF65-F5344CB8AC3E}">
        <p14:creationId xmlns:p14="http://schemas.microsoft.com/office/powerpoint/2010/main" val="3055112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BAD92-A8AD-4898-B6A0-BA3007890E3F}" type="slidenum">
              <a:rPr lang="en-CA" smtClean="0"/>
              <a:t>18</a:t>
            </a:fld>
            <a:endParaRPr lang="en-CA"/>
          </a:p>
        </p:txBody>
      </p:sp>
    </p:spTree>
    <p:extLst>
      <p:ext uri="{BB962C8B-B14F-4D97-AF65-F5344CB8AC3E}">
        <p14:creationId xmlns:p14="http://schemas.microsoft.com/office/powerpoint/2010/main" val="2582139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BAD92-A8AD-4898-B6A0-BA3007890E3F}" type="slidenum">
              <a:rPr lang="en-CA" smtClean="0"/>
              <a:t>19</a:t>
            </a:fld>
            <a:endParaRPr lang="en-CA"/>
          </a:p>
        </p:txBody>
      </p:sp>
    </p:spTree>
    <p:extLst>
      <p:ext uri="{BB962C8B-B14F-4D97-AF65-F5344CB8AC3E}">
        <p14:creationId xmlns:p14="http://schemas.microsoft.com/office/powerpoint/2010/main" val="414840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a:t>
            </a:r>
            <a:r>
              <a:rPr lang="en-US" sz="1200" dirty="0" err="1"/>
              <a:t>traditionalkyoto.com</a:t>
            </a:r>
            <a:r>
              <a:rPr lang="en-US" sz="1200" dirty="0"/>
              <a:t>/culture/kintsugi/</a:t>
            </a:r>
          </a:p>
        </p:txBody>
      </p:sp>
      <p:sp>
        <p:nvSpPr>
          <p:cNvPr id="4" name="Slide Number Placeholder 3"/>
          <p:cNvSpPr>
            <a:spLocks noGrp="1"/>
          </p:cNvSpPr>
          <p:nvPr>
            <p:ph type="sldNum" sz="quarter" idx="5"/>
          </p:nvPr>
        </p:nvSpPr>
        <p:spPr/>
        <p:txBody>
          <a:bodyPr/>
          <a:lstStyle/>
          <a:p>
            <a:fld id="{D25BAD92-A8AD-4898-B6A0-BA3007890E3F}" type="slidenum">
              <a:rPr lang="en-CA" smtClean="0"/>
              <a:t>2</a:t>
            </a:fld>
            <a:endParaRPr lang="en-CA"/>
          </a:p>
        </p:txBody>
      </p:sp>
    </p:spTree>
    <p:extLst>
      <p:ext uri="{BB962C8B-B14F-4D97-AF65-F5344CB8AC3E}">
        <p14:creationId xmlns:p14="http://schemas.microsoft.com/office/powerpoint/2010/main" val="3899627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BAD92-A8AD-4898-B6A0-BA3007890E3F}" type="slidenum">
              <a:rPr lang="en-CA" smtClean="0"/>
              <a:t>20</a:t>
            </a:fld>
            <a:endParaRPr lang="en-CA"/>
          </a:p>
        </p:txBody>
      </p:sp>
    </p:spTree>
    <p:extLst>
      <p:ext uri="{BB962C8B-B14F-4D97-AF65-F5344CB8AC3E}">
        <p14:creationId xmlns:p14="http://schemas.microsoft.com/office/powerpoint/2010/main" val="3276793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BAD92-A8AD-4898-B6A0-BA3007890E3F}" type="slidenum">
              <a:rPr lang="en-CA" smtClean="0"/>
              <a:t>21</a:t>
            </a:fld>
            <a:endParaRPr lang="en-CA"/>
          </a:p>
        </p:txBody>
      </p:sp>
    </p:spTree>
    <p:extLst>
      <p:ext uri="{BB962C8B-B14F-4D97-AF65-F5344CB8AC3E}">
        <p14:creationId xmlns:p14="http://schemas.microsoft.com/office/powerpoint/2010/main" val="3806505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BAD92-A8AD-4898-B6A0-BA3007890E3F}" type="slidenum">
              <a:rPr lang="en-CA" smtClean="0"/>
              <a:t>22</a:t>
            </a:fld>
            <a:endParaRPr lang="en-CA"/>
          </a:p>
        </p:txBody>
      </p:sp>
    </p:spTree>
    <p:extLst>
      <p:ext uri="{BB962C8B-B14F-4D97-AF65-F5344CB8AC3E}">
        <p14:creationId xmlns:p14="http://schemas.microsoft.com/office/powerpoint/2010/main" val="3379580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BAD92-A8AD-4898-B6A0-BA3007890E3F}" type="slidenum">
              <a:rPr lang="en-CA" smtClean="0"/>
              <a:t>23</a:t>
            </a:fld>
            <a:endParaRPr lang="en-CA"/>
          </a:p>
        </p:txBody>
      </p:sp>
    </p:spTree>
    <p:extLst>
      <p:ext uri="{BB962C8B-B14F-4D97-AF65-F5344CB8AC3E}">
        <p14:creationId xmlns:p14="http://schemas.microsoft.com/office/powerpoint/2010/main" val="1825504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BAD92-A8AD-4898-B6A0-BA3007890E3F}" type="slidenum">
              <a:rPr lang="en-CA" smtClean="0"/>
              <a:t>24</a:t>
            </a:fld>
            <a:endParaRPr lang="en-CA"/>
          </a:p>
        </p:txBody>
      </p:sp>
    </p:spTree>
    <p:extLst>
      <p:ext uri="{BB962C8B-B14F-4D97-AF65-F5344CB8AC3E}">
        <p14:creationId xmlns:p14="http://schemas.microsoft.com/office/powerpoint/2010/main" val="2769775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BAD92-A8AD-4898-B6A0-BA3007890E3F}" type="slidenum">
              <a:rPr lang="en-CA" smtClean="0"/>
              <a:t>25</a:t>
            </a:fld>
            <a:endParaRPr lang="en-CA"/>
          </a:p>
        </p:txBody>
      </p:sp>
    </p:spTree>
    <p:extLst>
      <p:ext uri="{BB962C8B-B14F-4D97-AF65-F5344CB8AC3E}">
        <p14:creationId xmlns:p14="http://schemas.microsoft.com/office/powerpoint/2010/main" val="2617688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BAD92-A8AD-4898-B6A0-BA3007890E3F}" type="slidenum">
              <a:rPr lang="en-CA" smtClean="0"/>
              <a:t>3</a:t>
            </a:fld>
            <a:endParaRPr lang="en-CA"/>
          </a:p>
        </p:txBody>
      </p:sp>
    </p:spTree>
    <p:extLst>
      <p:ext uri="{BB962C8B-B14F-4D97-AF65-F5344CB8AC3E}">
        <p14:creationId xmlns:p14="http://schemas.microsoft.com/office/powerpoint/2010/main" val="1034607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Phillips, Brenda  D.. Disaster Recovery (p. 47). CRC Press. Kindle Edition. </a:t>
            </a:r>
          </a:p>
          <a:p>
            <a:endParaRPr lang="en-US" dirty="0"/>
          </a:p>
        </p:txBody>
      </p:sp>
      <p:sp>
        <p:nvSpPr>
          <p:cNvPr id="4" name="Slide Number Placeholder 3"/>
          <p:cNvSpPr>
            <a:spLocks noGrp="1"/>
          </p:cNvSpPr>
          <p:nvPr>
            <p:ph type="sldNum" sz="quarter" idx="5"/>
          </p:nvPr>
        </p:nvSpPr>
        <p:spPr/>
        <p:txBody>
          <a:bodyPr/>
          <a:lstStyle/>
          <a:p>
            <a:fld id="{D25BAD92-A8AD-4898-B6A0-BA3007890E3F}" type="slidenum">
              <a:rPr lang="en-CA" smtClean="0"/>
              <a:t>4</a:t>
            </a:fld>
            <a:endParaRPr lang="en-CA"/>
          </a:p>
        </p:txBody>
      </p:sp>
    </p:spTree>
    <p:extLst>
      <p:ext uri="{BB962C8B-B14F-4D97-AF65-F5344CB8AC3E}">
        <p14:creationId xmlns:p14="http://schemas.microsoft.com/office/powerpoint/2010/main" val="350839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BAD92-A8AD-4898-B6A0-BA3007890E3F}" type="slidenum">
              <a:rPr lang="en-CA" smtClean="0"/>
              <a:t>5</a:t>
            </a:fld>
            <a:endParaRPr lang="en-CA"/>
          </a:p>
        </p:txBody>
      </p:sp>
    </p:spTree>
    <p:extLst>
      <p:ext uri="{BB962C8B-B14F-4D97-AF65-F5344CB8AC3E}">
        <p14:creationId xmlns:p14="http://schemas.microsoft.com/office/powerpoint/2010/main" val="3706004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BAD92-A8AD-4898-B6A0-BA3007890E3F}" type="slidenum">
              <a:rPr lang="en-CA" smtClean="0"/>
              <a:t>6</a:t>
            </a:fld>
            <a:endParaRPr lang="en-CA"/>
          </a:p>
        </p:txBody>
      </p:sp>
    </p:spTree>
    <p:extLst>
      <p:ext uri="{BB962C8B-B14F-4D97-AF65-F5344CB8AC3E}">
        <p14:creationId xmlns:p14="http://schemas.microsoft.com/office/powerpoint/2010/main" val="1818392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BAD92-A8AD-4898-B6A0-BA3007890E3F}" type="slidenum">
              <a:rPr lang="en-CA" smtClean="0"/>
              <a:t>7</a:t>
            </a:fld>
            <a:endParaRPr lang="en-CA"/>
          </a:p>
        </p:txBody>
      </p:sp>
    </p:spTree>
    <p:extLst>
      <p:ext uri="{BB962C8B-B14F-4D97-AF65-F5344CB8AC3E}">
        <p14:creationId xmlns:p14="http://schemas.microsoft.com/office/powerpoint/2010/main" val="2852887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BAD92-A8AD-4898-B6A0-BA3007890E3F}" type="slidenum">
              <a:rPr lang="en-CA" smtClean="0"/>
              <a:t>8</a:t>
            </a:fld>
            <a:endParaRPr lang="en-CA"/>
          </a:p>
        </p:txBody>
      </p:sp>
    </p:spTree>
    <p:extLst>
      <p:ext uri="{BB962C8B-B14F-4D97-AF65-F5344CB8AC3E}">
        <p14:creationId xmlns:p14="http://schemas.microsoft.com/office/powerpoint/2010/main" val="2419070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BAD92-A8AD-4898-B6A0-BA3007890E3F}" type="slidenum">
              <a:rPr lang="en-CA" smtClean="0"/>
              <a:t>9</a:t>
            </a:fld>
            <a:endParaRPr lang="en-CA"/>
          </a:p>
        </p:txBody>
      </p:sp>
    </p:spTree>
    <p:extLst>
      <p:ext uri="{BB962C8B-B14F-4D97-AF65-F5344CB8AC3E}">
        <p14:creationId xmlns:p14="http://schemas.microsoft.com/office/powerpoint/2010/main" val="4028504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7E86D0A5-EA61-4755-A565-EAC81F63C83F}" type="datetimeFigureOut">
              <a:rPr lang="en-CA" smtClean="0"/>
              <a:t>2024-03-06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363AD48-67F9-4043-AECA-830B2BA2822D}" type="slidenum">
              <a:rPr lang="en-CA" smtClean="0"/>
              <a:t>‹#›</a:t>
            </a:fld>
            <a:endParaRPr lang="en-CA"/>
          </a:p>
        </p:txBody>
      </p:sp>
    </p:spTree>
    <p:extLst>
      <p:ext uri="{BB962C8B-B14F-4D97-AF65-F5344CB8AC3E}">
        <p14:creationId xmlns:p14="http://schemas.microsoft.com/office/powerpoint/2010/main" val="147772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E86D0A5-EA61-4755-A565-EAC81F63C83F}" type="datetimeFigureOut">
              <a:rPr lang="en-CA" smtClean="0"/>
              <a:t>2024-03-06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363AD48-67F9-4043-AECA-830B2BA2822D}" type="slidenum">
              <a:rPr lang="en-CA" smtClean="0"/>
              <a:t>‹#›</a:t>
            </a:fld>
            <a:endParaRPr lang="en-CA"/>
          </a:p>
        </p:txBody>
      </p:sp>
    </p:spTree>
    <p:extLst>
      <p:ext uri="{BB962C8B-B14F-4D97-AF65-F5344CB8AC3E}">
        <p14:creationId xmlns:p14="http://schemas.microsoft.com/office/powerpoint/2010/main" val="1008980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E86D0A5-EA61-4755-A565-EAC81F63C83F}" type="datetimeFigureOut">
              <a:rPr lang="en-CA" smtClean="0"/>
              <a:t>2024-03-06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363AD48-67F9-4043-AECA-830B2BA2822D}" type="slidenum">
              <a:rPr lang="en-CA" smtClean="0"/>
              <a:t>‹#›</a:t>
            </a:fld>
            <a:endParaRPr lang="en-CA"/>
          </a:p>
        </p:txBody>
      </p:sp>
    </p:spTree>
    <p:extLst>
      <p:ext uri="{BB962C8B-B14F-4D97-AF65-F5344CB8AC3E}">
        <p14:creationId xmlns:p14="http://schemas.microsoft.com/office/powerpoint/2010/main" val="1981451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E86D0A5-EA61-4755-A565-EAC81F63C83F}" type="datetimeFigureOut">
              <a:rPr lang="en-CA" smtClean="0"/>
              <a:t>2024-03-06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363AD48-67F9-4043-AECA-830B2BA2822D}" type="slidenum">
              <a:rPr lang="en-CA" smtClean="0"/>
              <a:t>‹#›</a:t>
            </a:fld>
            <a:endParaRPr lang="en-CA"/>
          </a:p>
        </p:txBody>
      </p:sp>
    </p:spTree>
    <p:extLst>
      <p:ext uri="{BB962C8B-B14F-4D97-AF65-F5344CB8AC3E}">
        <p14:creationId xmlns:p14="http://schemas.microsoft.com/office/powerpoint/2010/main" val="1306403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86D0A5-EA61-4755-A565-EAC81F63C83F}" type="datetimeFigureOut">
              <a:rPr lang="en-CA" smtClean="0"/>
              <a:t>2024-03-06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363AD48-67F9-4043-AECA-830B2BA2822D}" type="slidenum">
              <a:rPr lang="en-CA" smtClean="0"/>
              <a:t>‹#›</a:t>
            </a:fld>
            <a:endParaRPr lang="en-CA"/>
          </a:p>
        </p:txBody>
      </p:sp>
    </p:spTree>
    <p:extLst>
      <p:ext uri="{BB962C8B-B14F-4D97-AF65-F5344CB8AC3E}">
        <p14:creationId xmlns:p14="http://schemas.microsoft.com/office/powerpoint/2010/main" val="1829725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7E86D0A5-EA61-4755-A565-EAC81F63C83F}" type="datetimeFigureOut">
              <a:rPr lang="en-CA" smtClean="0"/>
              <a:t>2024-03-06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363AD48-67F9-4043-AECA-830B2BA2822D}" type="slidenum">
              <a:rPr lang="en-CA" smtClean="0"/>
              <a:t>‹#›</a:t>
            </a:fld>
            <a:endParaRPr lang="en-CA"/>
          </a:p>
        </p:txBody>
      </p:sp>
    </p:spTree>
    <p:extLst>
      <p:ext uri="{BB962C8B-B14F-4D97-AF65-F5344CB8AC3E}">
        <p14:creationId xmlns:p14="http://schemas.microsoft.com/office/powerpoint/2010/main" val="1421688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7E86D0A5-EA61-4755-A565-EAC81F63C83F}" type="datetimeFigureOut">
              <a:rPr lang="en-CA" smtClean="0"/>
              <a:t>2024-03-06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8363AD48-67F9-4043-AECA-830B2BA2822D}" type="slidenum">
              <a:rPr lang="en-CA" smtClean="0"/>
              <a:t>‹#›</a:t>
            </a:fld>
            <a:endParaRPr lang="en-CA"/>
          </a:p>
        </p:txBody>
      </p:sp>
    </p:spTree>
    <p:extLst>
      <p:ext uri="{BB962C8B-B14F-4D97-AF65-F5344CB8AC3E}">
        <p14:creationId xmlns:p14="http://schemas.microsoft.com/office/powerpoint/2010/main" val="950846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7E86D0A5-EA61-4755-A565-EAC81F63C83F}" type="datetimeFigureOut">
              <a:rPr lang="en-CA" smtClean="0"/>
              <a:t>2024-03-06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8363AD48-67F9-4043-AECA-830B2BA2822D}" type="slidenum">
              <a:rPr lang="en-CA" smtClean="0"/>
              <a:t>‹#›</a:t>
            </a:fld>
            <a:endParaRPr lang="en-CA"/>
          </a:p>
        </p:txBody>
      </p:sp>
    </p:spTree>
    <p:extLst>
      <p:ext uri="{BB962C8B-B14F-4D97-AF65-F5344CB8AC3E}">
        <p14:creationId xmlns:p14="http://schemas.microsoft.com/office/powerpoint/2010/main" val="4143226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6D0A5-EA61-4755-A565-EAC81F63C83F}" type="datetimeFigureOut">
              <a:rPr lang="en-CA" smtClean="0"/>
              <a:t>2024-03-06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8363AD48-67F9-4043-AECA-830B2BA2822D}" type="slidenum">
              <a:rPr lang="en-CA" smtClean="0"/>
              <a:t>‹#›</a:t>
            </a:fld>
            <a:endParaRPr lang="en-CA"/>
          </a:p>
        </p:txBody>
      </p:sp>
    </p:spTree>
    <p:extLst>
      <p:ext uri="{BB962C8B-B14F-4D97-AF65-F5344CB8AC3E}">
        <p14:creationId xmlns:p14="http://schemas.microsoft.com/office/powerpoint/2010/main" val="85104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86D0A5-EA61-4755-A565-EAC81F63C83F}" type="datetimeFigureOut">
              <a:rPr lang="en-CA" smtClean="0"/>
              <a:t>2024-03-06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363AD48-67F9-4043-AECA-830B2BA2822D}" type="slidenum">
              <a:rPr lang="en-CA" smtClean="0"/>
              <a:t>‹#›</a:t>
            </a:fld>
            <a:endParaRPr lang="en-CA"/>
          </a:p>
        </p:txBody>
      </p:sp>
    </p:spTree>
    <p:extLst>
      <p:ext uri="{BB962C8B-B14F-4D97-AF65-F5344CB8AC3E}">
        <p14:creationId xmlns:p14="http://schemas.microsoft.com/office/powerpoint/2010/main" val="3341814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86D0A5-EA61-4755-A565-EAC81F63C83F}" type="datetimeFigureOut">
              <a:rPr lang="en-CA" smtClean="0"/>
              <a:t>2024-03-06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363AD48-67F9-4043-AECA-830B2BA2822D}" type="slidenum">
              <a:rPr lang="en-CA" smtClean="0"/>
              <a:t>‹#›</a:t>
            </a:fld>
            <a:endParaRPr lang="en-CA"/>
          </a:p>
        </p:txBody>
      </p:sp>
    </p:spTree>
    <p:extLst>
      <p:ext uri="{BB962C8B-B14F-4D97-AF65-F5344CB8AC3E}">
        <p14:creationId xmlns:p14="http://schemas.microsoft.com/office/powerpoint/2010/main" val="3957140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6D0A5-EA61-4755-A565-EAC81F63C83F}" type="datetimeFigureOut">
              <a:rPr lang="en-CA" smtClean="0"/>
              <a:t>2024-03-06</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63AD48-67F9-4043-AECA-830B2BA2822D}" type="slidenum">
              <a:rPr lang="en-CA" smtClean="0"/>
              <a:t>‹#›</a:t>
            </a:fld>
            <a:endParaRPr lang="en-CA"/>
          </a:p>
        </p:txBody>
      </p:sp>
    </p:spTree>
    <p:extLst>
      <p:ext uri="{BB962C8B-B14F-4D97-AF65-F5344CB8AC3E}">
        <p14:creationId xmlns:p14="http://schemas.microsoft.com/office/powerpoint/2010/main" val="1126197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mailto:yasui@brandonu.ca" TargetMode="Externa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youtube.com/watch?v=mquUyAG4T7k" TargetMode="External"/><Relationship Id="rId5" Type="http://schemas.openxmlformats.org/officeDocument/2006/relationships/image" Target="../media/image8.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hyperlink" Target="https://www.youtube.com/watch?v=mquUyAG4T7k" TargetMode="External"/><Relationship Id="rId3" Type="http://schemas.openxmlformats.org/officeDocument/2006/relationships/slideLayout" Target="../slideLayouts/slideLayout2.xml"/><Relationship Id="rId7" Type="http://schemas.openxmlformats.org/officeDocument/2006/relationships/hyperlink" Target="https://www.bbc.com/reel/video/p07cj0h3/japan-s-telephone-to-the-dead"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image" Target="../media/image2.png"/><Relationship Id="rId10" Type="http://schemas.openxmlformats.org/officeDocument/2006/relationships/image" Target="../media/image14.png"/><Relationship Id="rId4" Type="http://schemas.openxmlformats.org/officeDocument/2006/relationships/notesSlide" Target="../notesSlides/notesSlide20.xml"/><Relationship Id="rId9" Type="http://schemas.openxmlformats.org/officeDocument/2006/relationships/hyperlink" Target="https://www.cbc.ca/news/canada/ottawa/chelsea-wind-phone-1.6621595"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hyperlink" Target="mailto:Yasui@brandonu.ca" TargetMode="Externa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png"/><Relationship Id="rId7" Type="http://schemas.openxmlformats.org/officeDocument/2006/relationships/hyperlink" Target="https://doi.org/10.1177/135050840072002"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doi.org/10.1016/j.ijdrr.2014.08.007" TargetMode="External"/><Relationship Id="rId5" Type="http://schemas.openxmlformats.org/officeDocument/2006/relationships/hyperlink" Target="https://www.cpd.utoronto.ca/endoflife/Modules/Indigenous%20Perspectives%20on%20Death%20and%20Dying.pdf" TargetMode="External"/><Relationship Id="rId4" Type="http://schemas.openxmlformats.org/officeDocument/2006/relationships/hyperlink" Target="https://doi.org/10.1016/j.worlddev.2019.06.011"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doi.org/10.4324/9780203646908" TargetMode="External"/><Relationship Id="rId5" Type="http://schemas.openxmlformats.org/officeDocument/2006/relationships/image" Target="../media/image4.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8EEEF921-F2BF-0366-18A5-B0714639AD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78957" y="6145688"/>
            <a:ext cx="2691018" cy="6778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69EC3D4-0BCE-176B-8E29-33E318781A22}"/>
              </a:ext>
            </a:extLst>
          </p:cNvPr>
          <p:cNvPicPr>
            <a:picLocks noChangeAspect="1"/>
          </p:cNvPicPr>
          <p:nvPr/>
        </p:nvPicPr>
        <p:blipFill>
          <a:blip r:embed="rId4"/>
          <a:stretch>
            <a:fillRect/>
          </a:stretch>
        </p:blipFill>
        <p:spPr>
          <a:xfrm>
            <a:off x="-851729" y="4597311"/>
            <a:ext cx="3379857" cy="2460649"/>
          </a:xfrm>
          <a:prstGeom prst="rect">
            <a:avLst/>
          </a:prstGeom>
        </p:spPr>
      </p:pic>
      <p:sp>
        <p:nvSpPr>
          <p:cNvPr id="9" name="Text Placeholder 1">
            <a:extLst>
              <a:ext uri="{FF2B5EF4-FFF2-40B4-BE49-F238E27FC236}">
                <a16:creationId xmlns:a16="http://schemas.microsoft.com/office/drawing/2014/main" id="{C26F2FA3-FAFF-2C40-2AA7-C84476E452F8}"/>
              </a:ext>
            </a:extLst>
          </p:cNvPr>
          <p:cNvSpPr txBox="1">
            <a:spLocks/>
          </p:cNvSpPr>
          <p:nvPr/>
        </p:nvSpPr>
        <p:spPr>
          <a:xfrm>
            <a:off x="483354" y="-151364"/>
            <a:ext cx="9978887" cy="312228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4800" dirty="0">
                <a:solidFill>
                  <a:srgbClr val="373E45"/>
                </a:solidFill>
              </a:rPr>
              <a:t>Floods, Wildfires, Severe Storms, and Pandemics: Are First Nations Ready?</a:t>
            </a:r>
          </a:p>
          <a:p>
            <a:endParaRPr lang="en-CA" sz="4000" dirty="0">
              <a:solidFill>
                <a:srgbClr val="373E45"/>
              </a:solidFill>
            </a:endParaRPr>
          </a:p>
          <a:p>
            <a:r>
              <a:rPr lang="en-CA" sz="4000" dirty="0">
                <a:solidFill>
                  <a:srgbClr val="373E45"/>
                </a:solidFill>
              </a:rPr>
              <a:t>Community-driven disaster risk reduction</a:t>
            </a:r>
            <a:endParaRPr lang="en-US" sz="4000" dirty="0"/>
          </a:p>
        </p:txBody>
      </p:sp>
      <p:sp>
        <p:nvSpPr>
          <p:cNvPr id="10" name="Subtitle 2">
            <a:extLst>
              <a:ext uri="{FF2B5EF4-FFF2-40B4-BE49-F238E27FC236}">
                <a16:creationId xmlns:a16="http://schemas.microsoft.com/office/drawing/2014/main" id="{C005A956-7D62-3E67-83AF-030002FF563E}"/>
              </a:ext>
            </a:extLst>
          </p:cNvPr>
          <p:cNvSpPr txBox="1">
            <a:spLocks/>
          </p:cNvSpPr>
          <p:nvPr/>
        </p:nvSpPr>
        <p:spPr>
          <a:xfrm>
            <a:off x="2570922" y="3151404"/>
            <a:ext cx="9144000" cy="2833356"/>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CA" dirty="0"/>
              <a:t>Etsuko Yasui, Ph.D.</a:t>
            </a:r>
          </a:p>
          <a:p>
            <a:pPr marL="0" indent="0" algn="r">
              <a:buNone/>
            </a:pPr>
            <a:r>
              <a:rPr lang="en-CA" dirty="0"/>
              <a:t>Applied Disaster and Emergency Studies (ADES)</a:t>
            </a:r>
          </a:p>
          <a:p>
            <a:pPr marL="0" indent="0" algn="r">
              <a:buNone/>
            </a:pPr>
            <a:r>
              <a:rPr lang="en-CA" dirty="0"/>
              <a:t>Brandon University, Brandon, Manitoba</a:t>
            </a:r>
          </a:p>
          <a:p>
            <a:pPr marL="0" indent="0" algn="r">
              <a:buNone/>
            </a:pPr>
            <a:endParaRPr lang="en-CA" dirty="0"/>
          </a:p>
          <a:p>
            <a:pPr marL="0" indent="0" algn="r">
              <a:buNone/>
            </a:pPr>
            <a:r>
              <a:rPr lang="en-CA" dirty="0"/>
              <a:t>Prepared for </a:t>
            </a:r>
            <a:r>
              <a:rPr lang="en-CA" dirty="0">
                <a:solidFill>
                  <a:srgbClr val="373E45"/>
                </a:solidFill>
              </a:rPr>
              <a:t>The 2</a:t>
            </a:r>
            <a:r>
              <a:rPr lang="en-CA" baseline="30000" dirty="0">
                <a:solidFill>
                  <a:srgbClr val="373E45"/>
                </a:solidFill>
              </a:rPr>
              <a:t>nd</a:t>
            </a:r>
            <a:r>
              <a:rPr lang="en-CA" dirty="0">
                <a:solidFill>
                  <a:srgbClr val="373E45"/>
                </a:solidFill>
              </a:rPr>
              <a:t> National Emergency Management Forum</a:t>
            </a:r>
            <a:endParaRPr lang="en-CA" dirty="0"/>
          </a:p>
          <a:p>
            <a:pPr marL="0" indent="0" algn="r">
              <a:buNone/>
            </a:pPr>
            <a:r>
              <a:rPr lang="en-CA" dirty="0"/>
              <a:t>March 6, 2024, Gatineau, QC</a:t>
            </a:r>
          </a:p>
        </p:txBody>
      </p:sp>
    </p:spTree>
    <p:extLst>
      <p:ext uri="{BB962C8B-B14F-4D97-AF65-F5344CB8AC3E}">
        <p14:creationId xmlns:p14="http://schemas.microsoft.com/office/powerpoint/2010/main" val="1944727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EC3D4-0BCE-176B-8E29-33E318781A22}"/>
              </a:ext>
            </a:extLst>
          </p:cNvPr>
          <p:cNvPicPr>
            <a:picLocks noChangeAspect="1"/>
          </p:cNvPicPr>
          <p:nvPr/>
        </p:nvPicPr>
        <p:blipFill>
          <a:blip r:embed="rId3"/>
          <a:stretch>
            <a:fillRect/>
          </a:stretch>
        </p:blipFill>
        <p:spPr>
          <a:xfrm>
            <a:off x="-851729" y="4597311"/>
            <a:ext cx="3379857" cy="2460649"/>
          </a:xfrm>
          <a:prstGeom prst="rect">
            <a:avLst/>
          </a:prstGeom>
        </p:spPr>
      </p:pic>
      <p:pic>
        <p:nvPicPr>
          <p:cNvPr id="1028" name="Picture 4">
            <a:extLst>
              <a:ext uri="{FF2B5EF4-FFF2-40B4-BE49-F238E27FC236}">
                <a16:creationId xmlns:a16="http://schemas.microsoft.com/office/drawing/2014/main" id="{8EEEF921-F2BF-0366-18A5-B0714639AD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6036" y="5827636"/>
            <a:ext cx="2691018" cy="67780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5">
            <a:extLst>
              <a:ext uri="{FF2B5EF4-FFF2-40B4-BE49-F238E27FC236}">
                <a16:creationId xmlns:a16="http://schemas.microsoft.com/office/drawing/2014/main" id="{D059E63F-152B-6155-7028-94AD02874CFF}"/>
              </a:ext>
            </a:extLst>
          </p:cNvPr>
          <p:cNvSpPr>
            <a:spLocks noGrp="1"/>
          </p:cNvSpPr>
          <p:nvPr>
            <p:ph idx="1"/>
          </p:nvPr>
        </p:nvSpPr>
        <p:spPr>
          <a:xfrm>
            <a:off x="838200" y="1202772"/>
            <a:ext cx="10515600" cy="4351338"/>
          </a:xfrm>
        </p:spPr>
        <p:txBody>
          <a:bodyPr>
            <a:normAutofit/>
          </a:bodyPr>
          <a:lstStyle/>
          <a:p>
            <a:pPr marL="0" indent="0" algn="ctr">
              <a:buNone/>
            </a:pPr>
            <a:r>
              <a:rPr lang="en-US" sz="4400" dirty="0"/>
              <a:t>How do Indigenous communities manage disasters? </a:t>
            </a:r>
          </a:p>
          <a:p>
            <a:pPr marL="0" indent="0" algn="ctr">
              <a:buNone/>
            </a:pPr>
            <a:endParaRPr lang="en-US" sz="4400" dirty="0"/>
          </a:p>
          <a:p>
            <a:pPr marL="0" indent="0" algn="ctr">
              <a:buNone/>
            </a:pPr>
            <a:r>
              <a:rPr lang="en-US" sz="4400" dirty="0"/>
              <a:t>What do Indigenous community-based organizations do to help their communities? </a:t>
            </a:r>
          </a:p>
        </p:txBody>
      </p:sp>
    </p:spTree>
    <p:extLst>
      <p:ext uri="{BB962C8B-B14F-4D97-AF65-F5344CB8AC3E}">
        <p14:creationId xmlns:p14="http://schemas.microsoft.com/office/powerpoint/2010/main" val="3395640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EC3D4-0BCE-176B-8E29-33E318781A22}"/>
              </a:ext>
            </a:extLst>
          </p:cNvPr>
          <p:cNvPicPr>
            <a:picLocks noChangeAspect="1"/>
          </p:cNvPicPr>
          <p:nvPr/>
        </p:nvPicPr>
        <p:blipFill>
          <a:blip r:embed="rId3"/>
          <a:stretch>
            <a:fillRect/>
          </a:stretch>
        </p:blipFill>
        <p:spPr>
          <a:xfrm>
            <a:off x="-851729" y="4597311"/>
            <a:ext cx="3379857" cy="2460649"/>
          </a:xfrm>
          <a:prstGeom prst="rect">
            <a:avLst/>
          </a:prstGeom>
        </p:spPr>
      </p:pic>
      <p:sp>
        <p:nvSpPr>
          <p:cNvPr id="2" name="Title 1">
            <a:extLst>
              <a:ext uri="{FF2B5EF4-FFF2-40B4-BE49-F238E27FC236}">
                <a16:creationId xmlns:a16="http://schemas.microsoft.com/office/drawing/2014/main" id="{9E7AAA30-9FDC-21B1-31A5-DCB56F2E49CC}"/>
              </a:ext>
            </a:extLst>
          </p:cNvPr>
          <p:cNvSpPr>
            <a:spLocks noGrp="1"/>
          </p:cNvSpPr>
          <p:nvPr>
            <p:ph type="title"/>
          </p:nvPr>
        </p:nvSpPr>
        <p:spPr/>
        <p:txBody>
          <a:bodyPr/>
          <a:lstStyle/>
          <a:p>
            <a:r>
              <a:rPr lang="en-US" dirty="0"/>
              <a:t>Survey: Understanding EM. Org. activities</a:t>
            </a:r>
          </a:p>
        </p:txBody>
      </p:sp>
      <p:sp>
        <p:nvSpPr>
          <p:cNvPr id="3" name="Content Placeholder 2">
            <a:extLst>
              <a:ext uri="{FF2B5EF4-FFF2-40B4-BE49-F238E27FC236}">
                <a16:creationId xmlns:a16="http://schemas.microsoft.com/office/drawing/2014/main" id="{DBB1A6BD-F10A-C7C6-754B-E95C19FFD4D4}"/>
              </a:ext>
            </a:extLst>
          </p:cNvPr>
          <p:cNvSpPr>
            <a:spLocks noGrp="1"/>
          </p:cNvSpPr>
          <p:nvPr>
            <p:ph idx="1"/>
          </p:nvPr>
        </p:nvSpPr>
        <p:spPr/>
        <p:txBody>
          <a:bodyPr/>
          <a:lstStyle/>
          <a:p>
            <a:r>
              <a:rPr lang="en-US" dirty="0"/>
              <a:t>Indigenous people and EM organizations (community-based orgs.)</a:t>
            </a:r>
          </a:p>
          <a:p>
            <a:r>
              <a:rPr lang="en-US" dirty="0"/>
              <a:t>Learn from Indigenous organizations of how they care for the communities</a:t>
            </a:r>
          </a:p>
          <a:p>
            <a:r>
              <a:rPr lang="en-US" dirty="0"/>
              <a:t>Survey emailed to about 20 organizations across Canada (last fall, 2023)</a:t>
            </a:r>
          </a:p>
          <a:p>
            <a:r>
              <a:rPr lang="en-US" dirty="0"/>
              <a:t>What do you do to help communities in disasters and emergencies?</a:t>
            </a:r>
          </a:p>
          <a:p>
            <a:r>
              <a:rPr lang="en-US" dirty="0"/>
              <a:t>What resources are needed?</a:t>
            </a:r>
          </a:p>
          <a:p>
            <a:pPr marL="0" indent="0">
              <a:buNone/>
            </a:pPr>
            <a:endParaRPr lang="en-US" dirty="0"/>
          </a:p>
        </p:txBody>
      </p:sp>
      <p:pic>
        <p:nvPicPr>
          <p:cNvPr id="1028" name="Picture 4">
            <a:extLst>
              <a:ext uri="{FF2B5EF4-FFF2-40B4-BE49-F238E27FC236}">
                <a16:creationId xmlns:a16="http://schemas.microsoft.com/office/drawing/2014/main" id="{8EEEF921-F2BF-0366-18A5-B0714639AD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6036" y="5827636"/>
            <a:ext cx="2691018" cy="677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883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EC3D4-0BCE-176B-8E29-33E318781A22}"/>
              </a:ext>
            </a:extLst>
          </p:cNvPr>
          <p:cNvPicPr>
            <a:picLocks noChangeAspect="1"/>
          </p:cNvPicPr>
          <p:nvPr/>
        </p:nvPicPr>
        <p:blipFill>
          <a:blip r:embed="rId3"/>
          <a:stretch>
            <a:fillRect/>
          </a:stretch>
        </p:blipFill>
        <p:spPr>
          <a:xfrm>
            <a:off x="-851729" y="4597311"/>
            <a:ext cx="3379857" cy="2460649"/>
          </a:xfrm>
          <a:prstGeom prst="rect">
            <a:avLst/>
          </a:prstGeom>
        </p:spPr>
      </p:pic>
      <p:sp>
        <p:nvSpPr>
          <p:cNvPr id="2" name="Title 1">
            <a:extLst>
              <a:ext uri="{FF2B5EF4-FFF2-40B4-BE49-F238E27FC236}">
                <a16:creationId xmlns:a16="http://schemas.microsoft.com/office/drawing/2014/main" id="{9E7AAA30-9FDC-21B1-31A5-DCB56F2E49CC}"/>
              </a:ext>
            </a:extLst>
          </p:cNvPr>
          <p:cNvSpPr>
            <a:spLocks noGrp="1"/>
          </p:cNvSpPr>
          <p:nvPr>
            <p:ph type="title"/>
          </p:nvPr>
        </p:nvSpPr>
        <p:spPr/>
        <p:txBody>
          <a:bodyPr/>
          <a:lstStyle/>
          <a:p>
            <a:r>
              <a:rPr lang="en-US" dirty="0"/>
              <a:t>Survey sample questions</a:t>
            </a:r>
          </a:p>
        </p:txBody>
      </p:sp>
      <p:sp>
        <p:nvSpPr>
          <p:cNvPr id="3" name="Content Placeholder 2">
            <a:extLst>
              <a:ext uri="{FF2B5EF4-FFF2-40B4-BE49-F238E27FC236}">
                <a16:creationId xmlns:a16="http://schemas.microsoft.com/office/drawing/2014/main" id="{DBB1A6BD-F10A-C7C6-754B-E95C19FFD4D4}"/>
              </a:ext>
            </a:extLst>
          </p:cNvPr>
          <p:cNvSpPr>
            <a:spLocks noGrp="1"/>
          </p:cNvSpPr>
          <p:nvPr>
            <p:ph idx="1"/>
          </p:nvPr>
        </p:nvSpPr>
        <p:spPr>
          <a:xfrm>
            <a:off x="1341780" y="1600341"/>
            <a:ext cx="10515600" cy="4351338"/>
          </a:xfrm>
        </p:spPr>
        <p:txBody>
          <a:bodyPr>
            <a:normAutofit lnSpcReduction="10000"/>
          </a:bodyPr>
          <a:lstStyle/>
          <a:p>
            <a:r>
              <a:rPr lang="en-CA" sz="2400" dirty="0">
                <a:effectLst/>
                <a:latin typeface="Calibri" panose="020F0502020204030204" pitchFamily="34" charset="0"/>
                <a:ea typeface="Yu Mincho" panose="02020400000000000000" pitchFamily="18" charset="-128"/>
                <a:cs typeface="Times New Roman" panose="02020603050405020304" pitchFamily="18" charset="0"/>
              </a:rPr>
              <a:t>What specific focus/expert services does your organization offer to communities (ex., emergency response, fire emergencies, disaster drills, community disaster planning, etc.)?</a:t>
            </a:r>
          </a:p>
          <a:p>
            <a:r>
              <a:rPr lang="en-CA" sz="2400" dirty="0">
                <a:effectLst/>
                <a:latin typeface="Calibri" panose="020F0502020204030204" pitchFamily="34" charset="0"/>
                <a:ea typeface="Yu Mincho" panose="02020400000000000000" pitchFamily="18" charset="-128"/>
                <a:cs typeface="Times New Roman" panose="02020603050405020304" pitchFamily="18" charset="0"/>
              </a:rPr>
              <a:t>Are there any services your organization does not offer? (ex. Financial aid, housing recovery, case management, etc.)</a:t>
            </a:r>
          </a:p>
          <a:p>
            <a:r>
              <a:rPr lang="en-CA" sz="2400" dirty="0">
                <a:effectLst/>
                <a:latin typeface="Calibri" panose="020F0502020204030204" pitchFamily="34" charset="0"/>
                <a:ea typeface="Yu Mincho" panose="02020400000000000000" pitchFamily="18" charset="-128"/>
                <a:cs typeface="Times New Roman" panose="02020603050405020304" pitchFamily="18" charset="0"/>
              </a:rPr>
              <a:t>What type of resources (money, people, equipment, etc.) does your organization wish to have?  </a:t>
            </a:r>
          </a:p>
          <a:p>
            <a:r>
              <a:rPr lang="en-CA" sz="2400" dirty="0">
                <a:effectLst/>
                <a:latin typeface="Calibri" panose="020F0502020204030204" pitchFamily="34" charset="0"/>
                <a:ea typeface="Yu Mincho" panose="02020400000000000000" pitchFamily="18" charset="-128"/>
                <a:cs typeface="Times New Roman" panose="02020603050405020304" pitchFamily="18" charset="0"/>
              </a:rPr>
              <a:t>During the COVID-19 pandemic, what activities did your organization mainly involved in? (ex. Safety control for vaccine centers, border traffic control, assisting senior homes, etc.)</a:t>
            </a:r>
          </a:p>
          <a:p>
            <a:r>
              <a:rPr lang="en-CA" sz="2400" dirty="0">
                <a:effectLst/>
                <a:latin typeface="Calibri" panose="020F0502020204030204" pitchFamily="34" charset="0"/>
                <a:ea typeface="Yu Mincho" panose="02020400000000000000" pitchFamily="18" charset="-128"/>
                <a:cs typeface="Times New Roman" panose="02020603050405020304" pitchFamily="18" charset="0"/>
              </a:rPr>
              <a:t>What areas does your organization want to grow more? What is needed to achieve such growth?</a:t>
            </a:r>
          </a:p>
          <a:p>
            <a:endParaRPr lang="en-US" dirty="0"/>
          </a:p>
        </p:txBody>
      </p:sp>
      <p:pic>
        <p:nvPicPr>
          <p:cNvPr id="1028" name="Picture 4">
            <a:extLst>
              <a:ext uri="{FF2B5EF4-FFF2-40B4-BE49-F238E27FC236}">
                <a16:creationId xmlns:a16="http://schemas.microsoft.com/office/drawing/2014/main" id="{8EEEF921-F2BF-0366-18A5-B0714639AD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6036" y="5827636"/>
            <a:ext cx="2691018" cy="677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318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EC3D4-0BCE-176B-8E29-33E318781A22}"/>
              </a:ext>
            </a:extLst>
          </p:cNvPr>
          <p:cNvPicPr>
            <a:picLocks noChangeAspect="1"/>
          </p:cNvPicPr>
          <p:nvPr/>
        </p:nvPicPr>
        <p:blipFill>
          <a:blip r:embed="rId3"/>
          <a:stretch>
            <a:fillRect/>
          </a:stretch>
        </p:blipFill>
        <p:spPr>
          <a:xfrm>
            <a:off x="-851729" y="4597311"/>
            <a:ext cx="3379857" cy="2460649"/>
          </a:xfrm>
          <a:prstGeom prst="rect">
            <a:avLst/>
          </a:prstGeom>
        </p:spPr>
      </p:pic>
      <p:pic>
        <p:nvPicPr>
          <p:cNvPr id="1028" name="Picture 4">
            <a:extLst>
              <a:ext uri="{FF2B5EF4-FFF2-40B4-BE49-F238E27FC236}">
                <a16:creationId xmlns:a16="http://schemas.microsoft.com/office/drawing/2014/main" id="{8EEEF921-F2BF-0366-18A5-B0714639AD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6036" y="5827636"/>
            <a:ext cx="2691018" cy="67780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5">
            <a:extLst>
              <a:ext uri="{FF2B5EF4-FFF2-40B4-BE49-F238E27FC236}">
                <a16:creationId xmlns:a16="http://schemas.microsoft.com/office/drawing/2014/main" id="{BB3F0121-E556-33D4-8992-4EA5EC03E7AF}"/>
              </a:ext>
            </a:extLst>
          </p:cNvPr>
          <p:cNvSpPr>
            <a:spLocks noGrp="1"/>
          </p:cNvSpPr>
          <p:nvPr>
            <p:ph idx="1"/>
          </p:nvPr>
        </p:nvSpPr>
        <p:spPr/>
        <p:txBody>
          <a:bodyPr>
            <a:normAutofit/>
          </a:bodyPr>
          <a:lstStyle/>
          <a:p>
            <a:pPr marL="0" indent="0">
              <a:buNone/>
            </a:pPr>
            <a:endParaRPr lang="en-US" sz="4400" dirty="0"/>
          </a:p>
          <a:p>
            <a:pPr marL="0" indent="0" algn="ctr">
              <a:buNone/>
            </a:pPr>
            <a:r>
              <a:rPr lang="en-US" sz="4400" dirty="0"/>
              <a:t>Can I send (email) you the survey (again)?</a:t>
            </a:r>
          </a:p>
          <a:p>
            <a:pPr marL="0" indent="0" algn="ctr">
              <a:buNone/>
            </a:pPr>
            <a:endParaRPr lang="en-US" sz="4400" dirty="0"/>
          </a:p>
          <a:p>
            <a:pPr marL="0" indent="0" algn="ctr">
              <a:buNone/>
            </a:pPr>
            <a:r>
              <a:rPr lang="en-US" sz="4400" dirty="0">
                <a:hlinkClick r:id="rId5"/>
              </a:rPr>
              <a:t>yasui@brandonu.ca</a:t>
            </a:r>
            <a:r>
              <a:rPr lang="en-US" sz="4400" dirty="0"/>
              <a:t> </a:t>
            </a:r>
          </a:p>
        </p:txBody>
      </p:sp>
    </p:spTree>
    <p:extLst>
      <p:ext uri="{BB962C8B-B14F-4D97-AF65-F5344CB8AC3E}">
        <p14:creationId xmlns:p14="http://schemas.microsoft.com/office/powerpoint/2010/main" val="2904813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EC3D4-0BCE-176B-8E29-33E318781A22}"/>
              </a:ext>
            </a:extLst>
          </p:cNvPr>
          <p:cNvPicPr>
            <a:picLocks noChangeAspect="1"/>
          </p:cNvPicPr>
          <p:nvPr/>
        </p:nvPicPr>
        <p:blipFill>
          <a:blip r:embed="rId3"/>
          <a:stretch>
            <a:fillRect/>
          </a:stretch>
        </p:blipFill>
        <p:spPr>
          <a:xfrm>
            <a:off x="-851729" y="4597311"/>
            <a:ext cx="3379857" cy="2460649"/>
          </a:xfrm>
          <a:prstGeom prst="rect">
            <a:avLst/>
          </a:prstGeom>
        </p:spPr>
      </p:pic>
      <p:pic>
        <p:nvPicPr>
          <p:cNvPr id="1028" name="Picture 4">
            <a:extLst>
              <a:ext uri="{FF2B5EF4-FFF2-40B4-BE49-F238E27FC236}">
                <a16:creationId xmlns:a16="http://schemas.microsoft.com/office/drawing/2014/main" id="{8EEEF921-F2BF-0366-18A5-B0714639AD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6036" y="5827636"/>
            <a:ext cx="2691018" cy="67780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D3A44BC0-87B5-D9F5-6BC4-0316CB57D840}"/>
              </a:ext>
            </a:extLst>
          </p:cNvPr>
          <p:cNvSpPr>
            <a:spLocks noGrp="1"/>
          </p:cNvSpPr>
          <p:nvPr>
            <p:ph idx="1"/>
          </p:nvPr>
        </p:nvSpPr>
        <p:spPr/>
        <p:txBody>
          <a:bodyPr/>
          <a:lstStyle/>
          <a:p>
            <a:r>
              <a:rPr lang="en-CA" altLang="en-US" dirty="0">
                <a:ea typeface="ＭＳ Ｐゴシック" panose="020B0600070205080204" pitchFamily="34" charset="-128"/>
              </a:rPr>
              <a:t>The 2011 Great East Japan earthquake (dead: 15,900, missing: 2,523, total:</a:t>
            </a:r>
            <a:r>
              <a:rPr lang="en-US" altLang="en-US" dirty="0">
                <a:ea typeface="ＭＳ Ｐゴシック" panose="020B0600070205080204" pitchFamily="34" charset="-128"/>
              </a:rPr>
              <a:t> </a:t>
            </a:r>
            <a:r>
              <a:rPr lang="en-US" altLang="ja-JP" dirty="0">
                <a:ea typeface="ＭＳ Ｐゴシック" panose="020B0600070205080204" pitchFamily="34" charset="-128"/>
              </a:rPr>
              <a:t>18,423</a:t>
            </a:r>
            <a:r>
              <a:rPr lang="en-CA" altLang="en-US" dirty="0">
                <a:ea typeface="ＭＳ Ｐゴシック" panose="020B0600070205080204" pitchFamily="34" charset="-128"/>
              </a:rPr>
              <a:t>)</a:t>
            </a:r>
            <a:endParaRPr lang="en-US" altLang="en-US" dirty="0">
              <a:ea typeface="ＭＳ Ｐゴシック" panose="020B0600070205080204" pitchFamily="34" charset="-128"/>
            </a:endParaRPr>
          </a:p>
          <a:p>
            <a:r>
              <a:rPr lang="en-US" dirty="0">
                <a:ea typeface="ＭＳ Ｐゴシック" panose="020B0600070205080204" pitchFamily="34" charset="-128"/>
              </a:rPr>
              <a:t>Beach cleaning (looking for any items for the missing family members). </a:t>
            </a:r>
            <a:endParaRPr lang="en-US" dirty="0"/>
          </a:p>
          <a:p>
            <a:r>
              <a:rPr lang="en-US" dirty="0"/>
              <a:t>The wind phone (connect with the loved ones)</a:t>
            </a:r>
          </a:p>
        </p:txBody>
      </p:sp>
      <p:sp>
        <p:nvSpPr>
          <p:cNvPr id="5" name="Title 1">
            <a:extLst>
              <a:ext uri="{FF2B5EF4-FFF2-40B4-BE49-F238E27FC236}">
                <a16:creationId xmlns:a16="http://schemas.microsoft.com/office/drawing/2014/main" id="{1D08CBDB-9B5C-86B0-45CB-6A0697360BE8}"/>
              </a:ext>
            </a:extLst>
          </p:cNvPr>
          <p:cNvSpPr>
            <a:spLocks noGrp="1"/>
          </p:cNvSpPr>
          <p:nvPr>
            <p:ph type="title"/>
          </p:nvPr>
        </p:nvSpPr>
        <p:spPr>
          <a:xfrm>
            <a:off x="838200" y="365125"/>
            <a:ext cx="11075504" cy="1325563"/>
          </a:xfrm>
        </p:spPr>
        <p:txBody>
          <a:bodyPr/>
          <a:lstStyle/>
          <a:p>
            <a:r>
              <a:rPr lang="en-US" dirty="0"/>
              <a:t>Community’s recovery approach: Desire to connect and bond</a:t>
            </a:r>
          </a:p>
        </p:txBody>
      </p:sp>
    </p:spTree>
    <p:extLst>
      <p:ext uri="{BB962C8B-B14F-4D97-AF65-F5344CB8AC3E}">
        <p14:creationId xmlns:p14="http://schemas.microsoft.com/office/powerpoint/2010/main" val="1819635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EC3D4-0BCE-176B-8E29-33E318781A22}"/>
              </a:ext>
            </a:extLst>
          </p:cNvPr>
          <p:cNvPicPr>
            <a:picLocks noChangeAspect="1"/>
          </p:cNvPicPr>
          <p:nvPr/>
        </p:nvPicPr>
        <p:blipFill>
          <a:blip r:embed="rId3"/>
          <a:stretch>
            <a:fillRect/>
          </a:stretch>
        </p:blipFill>
        <p:spPr>
          <a:xfrm>
            <a:off x="-851729" y="4597311"/>
            <a:ext cx="3379857" cy="2460649"/>
          </a:xfrm>
          <a:prstGeom prst="rect">
            <a:avLst/>
          </a:prstGeom>
        </p:spPr>
      </p:pic>
      <p:pic>
        <p:nvPicPr>
          <p:cNvPr id="1028" name="Picture 4">
            <a:extLst>
              <a:ext uri="{FF2B5EF4-FFF2-40B4-BE49-F238E27FC236}">
                <a16:creationId xmlns:a16="http://schemas.microsoft.com/office/drawing/2014/main" id="{8EEEF921-F2BF-0366-18A5-B0714639AD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6036" y="5827636"/>
            <a:ext cx="2691018" cy="677802"/>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7122FA97-83DF-3D8D-7810-C0F0DB2B89F1}"/>
              </a:ext>
            </a:extLst>
          </p:cNvPr>
          <p:cNvSpPr>
            <a:spLocks noGrp="1"/>
          </p:cNvSpPr>
          <p:nvPr>
            <p:ph type="title"/>
          </p:nvPr>
        </p:nvSpPr>
        <p:spPr/>
        <p:txBody>
          <a:bodyPr>
            <a:normAutofit/>
          </a:bodyPr>
          <a:lstStyle/>
          <a:p>
            <a:r>
              <a:rPr lang="en-CA" altLang="en-US" dirty="0" err="1">
                <a:ea typeface="ＭＳ Ｐゴシック" panose="020B0600070205080204" pitchFamily="34" charset="-128"/>
              </a:rPr>
              <a:t>Kaze</a:t>
            </a:r>
            <a:r>
              <a:rPr lang="en-CA" altLang="en-US" dirty="0">
                <a:ea typeface="ＭＳ Ｐゴシック" panose="020B0600070205080204" pitchFamily="34" charset="-128"/>
              </a:rPr>
              <a:t> no </a:t>
            </a:r>
            <a:r>
              <a:rPr lang="en-CA" altLang="en-US" dirty="0" err="1">
                <a:ea typeface="ＭＳ Ｐゴシック" panose="020B0600070205080204" pitchFamily="34" charset="-128"/>
              </a:rPr>
              <a:t>Denwa</a:t>
            </a:r>
            <a:r>
              <a:rPr lang="en-CA" altLang="en-US" dirty="0">
                <a:ea typeface="ＭＳ Ｐゴシック" panose="020B0600070205080204" pitchFamily="34" charset="-128"/>
              </a:rPr>
              <a:t> </a:t>
            </a:r>
            <a:r>
              <a:rPr lang="ja-JP" altLang="en-US">
                <a:ea typeface="ＭＳ Ｐゴシック" panose="020B0600070205080204" pitchFamily="34" charset="-128"/>
              </a:rPr>
              <a:t>（風の電話）</a:t>
            </a:r>
            <a:r>
              <a:rPr lang="en-CA" altLang="en-US" dirty="0">
                <a:ea typeface="ＭＳ Ｐゴシック" panose="020B0600070205080204" pitchFamily="34" charset="-128"/>
              </a:rPr>
              <a:t> </a:t>
            </a:r>
            <a:br>
              <a:rPr lang="en-CA" altLang="en-US" dirty="0">
                <a:ea typeface="ＭＳ Ｐゴシック" panose="020B0600070205080204" pitchFamily="34" charset="-128"/>
              </a:rPr>
            </a:br>
            <a:r>
              <a:rPr lang="en-CA" altLang="en-US" dirty="0">
                <a:ea typeface="ＭＳ Ｐゴシック" panose="020B0600070205080204" pitchFamily="34" charset="-128"/>
              </a:rPr>
              <a:t>(the Wind Phone) (not connected)</a:t>
            </a:r>
          </a:p>
        </p:txBody>
      </p:sp>
      <p:pic>
        <p:nvPicPr>
          <p:cNvPr id="9" name="Picture 3">
            <a:extLst>
              <a:ext uri="{FF2B5EF4-FFF2-40B4-BE49-F238E27FC236}">
                <a16:creationId xmlns:a16="http://schemas.microsoft.com/office/drawing/2014/main" id="{8B5774D2-A209-DD09-2579-066DB9F789BC}"/>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200864" y="1825625"/>
            <a:ext cx="5790272"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37623AE6-E357-77DA-746A-FB5456118442}"/>
              </a:ext>
            </a:extLst>
          </p:cNvPr>
          <p:cNvSpPr txBox="1"/>
          <p:nvPr/>
        </p:nvSpPr>
        <p:spPr>
          <a:xfrm>
            <a:off x="2833316" y="6311900"/>
            <a:ext cx="6522720" cy="369332"/>
          </a:xfrm>
          <a:prstGeom prst="rect">
            <a:avLst/>
          </a:prstGeom>
          <a:noFill/>
        </p:spPr>
        <p:txBody>
          <a:bodyPr wrap="square">
            <a:spAutoFit/>
          </a:bodyPr>
          <a:lstStyle/>
          <a:p>
            <a:pPr>
              <a:spcBef>
                <a:spcPct val="0"/>
              </a:spcBef>
              <a:buFontTx/>
              <a:buNone/>
            </a:pPr>
            <a:r>
              <a:rPr lang="en-CA" altLang="en-US" sz="1800" dirty="0"/>
              <a:t>https://</a:t>
            </a:r>
            <a:r>
              <a:rPr lang="en-CA" altLang="en-US" sz="1800" dirty="0" err="1"/>
              <a:t>www.kenzai-navi.com</a:t>
            </a:r>
            <a:r>
              <a:rPr lang="en-CA" altLang="en-US" sz="1800" dirty="0"/>
              <a:t>/makers/</a:t>
            </a:r>
            <a:r>
              <a:rPr lang="en-CA" altLang="en-US" sz="1800" dirty="0" err="1"/>
              <a:t>syousei</a:t>
            </a:r>
            <a:r>
              <a:rPr lang="en-CA" altLang="en-US" sz="1800" dirty="0"/>
              <a:t>/news/11138</a:t>
            </a:r>
          </a:p>
        </p:txBody>
      </p:sp>
    </p:spTree>
    <p:extLst>
      <p:ext uri="{BB962C8B-B14F-4D97-AF65-F5344CB8AC3E}">
        <p14:creationId xmlns:p14="http://schemas.microsoft.com/office/powerpoint/2010/main" val="1367278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EC3D4-0BCE-176B-8E29-33E318781A22}"/>
              </a:ext>
            </a:extLst>
          </p:cNvPr>
          <p:cNvPicPr>
            <a:picLocks noChangeAspect="1"/>
          </p:cNvPicPr>
          <p:nvPr/>
        </p:nvPicPr>
        <p:blipFill>
          <a:blip r:embed="rId3"/>
          <a:stretch>
            <a:fillRect/>
          </a:stretch>
        </p:blipFill>
        <p:spPr>
          <a:xfrm>
            <a:off x="-851729" y="4597311"/>
            <a:ext cx="3379857" cy="2460649"/>
          </a:xfrm>
          <a:prstGeom prst="rect">
            <a:avLst/>
          </a:prstGeom>
        </p:spPr>
      </p:pic>
      <p:pic>
        <p:nvPicPr>
          <p:cNvPr id="8" name="Content Placeholder 1">
            <a:extLst>
              <a:ext uri="{FF2B5EF4-FFF2-40B4-BE49-F238E27FC236}">
                <a16:creationId xmlns:a16="http://schemas.microsoft.com/office/drawing/2014/main" id="{EE031B78-0DD0-D32C-C02E-EB6C3BEC6D6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1089660" y="2353997"/>
            <a:ext cx="5562600" cy="3721100"/>
          </a:xfrm>
        </p:spPr>
      </p:pic>
      <p:pic>
        <p:nvPicPr>
          <p:cNvPr id="1028" name="Picture 4">
            <a:extLst>
              <a:ext uri="{FF2B5EF4-FFF2-40B4-BE49-F238E27FC236}">
                <a16:creationId xmlns:a16="http://schemas.microsoft.com/office/drawing/2014/main" id="{8EEEF921-F2BF-0366-18A5-B0714639AD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56036" y="5827636"/>
            <a:ext cx="2691018" cy="67780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F966D280-9742-2E09-1BB3-2ECB76A78F66}"/>
              </a:ext>
            </a:extLst>
          </p:cNvPr>
          <p:cNvSpPr>
            <a:spLocks noGrp="1"/>
          </p:cNvSpPr>
          <p:nvPr>
            <p:ph type="title"/>
          </p:nvPr>
        </p:nvSpPr>
        <p:spPr/>
        <p:txBody>
          <a:bodyPr>
            <a:normAutofit/>
          </a:bodyPr>
          <a:lstStyle/>
          <a:p>
            <a:r>
              <a:rPr lang="en-CA" altLang="en-US" dirty="0" err="1">
                <a:ea typeface="ＭＳ Ｐゴシック" panose="020B0600070205080204" pitchFamily="34" charset="-128"/>
              </a:rPr>
              <a:t>Kaze</a:t>
            </a:r>
            <a:r>
              <a:rPr lang="en-CA" altLang="en-US" dirty="0">
                <a:ea typeface="ＭＳ Ｐゴシック" panose="020B0600070205080204" pitchFamily="34" charset="-128"/>
              </a:rPr>
              <a:t> no </a:t>
            </a:r>
            <a:r>
              <a:rPr lang="en-CA" altLang="en-US" dirty="0" err="1">
                <a:ea typeface="ＭＳ Ｐゴシック" panose="020B0600070205080204" pitchFamily="34" charset="-128"/>
              </a:rPr>
              <a:t>Denwa</a:t>
            </a:r>
            <a:r>
              <a:rPr lang="ja-JP" altLang="en-US">
                <a:ea typeface="ＭＳ Ｐゴシック" panose="020B0600070205080204" pitchFamily="34" charset="-128"/>
              </a:rPr>
              <a:t>（風の電話）</a:t>
            </a:r>
            <a:r>
              <a:rPr lang="en-CA" altLang="en-US" dirty="0">
                <a:ea typeface="ＭＳ Ｐゴシック" panose="020B0600070205080204" pitchFamily="34" charset="-128"/>
              </a:rPr>
              <a:t>(the Wind Phone): in </a:t>
            </a:r>
            <a:r>
              <a:rPr lang="en-CA" altLang="en-US" dirty="0" err="1">
                <a:ea typeface="ＭＳ Ｐゴシック" panose="020B0600070205080204" pitchFamily="34" charset="-128"/>
              </a:rPr>
              <a:t>Otsuchi</a:t>
            </a:r>
            <a:r>
              <a:rPr lang="en-CA" altLang="en-US" dirty="0">
                <a:ea typeface="ＭＳ Ｐゴシック" panose="020B0600070205080204" pitchFamily="34" charset="-128"/>
              </a:rPr>
              <a:t> town, Japan</a:t>
            </a:r>
            <a:r>
              <a:rPr lang="ja-JP" altLang="en-US">
                <a:ea typeface="ＭＳ Ｐゴシック" panose="020B0600070205080204" pitchFamily="34" charset="-128"/>
              </a:rPr>
              <a:t>（大槌町）</a:t>
            </a:r>
            <a:endParaRPr lang="en-CA" altLang="en-US" dirty="0">
              <a:ea typeface="ＭＳ Ｐゴシック" panose="020B0600070205080204" pitchFamily="34" charset="-128"/>
            </a:endParaRPr>
          </a:p>
        </p:txBody>
      </p:sp>
      <p:pic>
        <p:nvPicPr>
          <p:cNvPr id="11" name="Picture 5">
            <a:extLst>
              <a:ext uri="{FF2B5EF4-FFF2-40B4-BE49-F238E27FC236}">
                <a16:creationId xmlns:a16="http://schemas.microsoft.com/office/drawing/2014/main" id="{9B8471E4-7584-477D-8189-AA1D7711236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774882"/>
            <a:ext cx="55529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0536D30E-35A2-E2A4-9D82-B6BBE6FD6E16}"/>
              </a:ext>
            </a:extLst>
          </p:cNvPr>
          <p:cNvSpPr txBox="1"/>
          <p:nvPr/>
        </p:nvSpPr>
        <p:spPr>
          <a:xfrm>
            <a:off x="2687152" y="6320772"/>
            <a:ext cx="6526694" cy="369332"/>
          </a:xfrm>
          <a:prstGeom prst="rect">
            <a:avLst/>
          </a:prstGeom>
          <a:noFill/>
        </p:spPr>
        <p:txBody>
          <a:bodyPr wrap="square">
            <a:spAutoFit/>
          </a:bodyPr>
          <a:lstStyle/>
          <a:p>
            <a:pPr>
              <a:spcBef>
                <a:spcPct val="0"/>
              </a:spcBef>
              <a:buFontTx/>
              <a:buNone/>
            </a:pPr>
            <a:r>
              <a:rPr lang="en-CA" altLang="en-US" sz="1800" dirty="0"/>
              <a:t>https://</a:t>
            </a:r>
            <a:r>
              <a:rPr lang="en-CA" altLang="en-US" sz="1800" dirty="0" err="1"/>
              <a:t>plaza.rakuten.co.jp</a:t>
            </a:r>
            <a:r>
              <a:rPr lang="en-CA" altLang="en-US" sz="1800" dirty="0"/>
              <a:t>/</a:t>
            </a:r>
            <a:r>
              <a:rPr lang="en-CA" altLang="en-US" sz="1800" dirty="0" err="1"/>
              <a:t>nyankoroom</a:t>
            </a:r>
            <a:r>
              <a:rPr lang="en-CA" altLang="en-US" sz="1800" dirty="0"/>
              <a:t>/diary/201603120000/</a:t>
            </a:r>
          </a:p>
        </p:txBody>
      </p:sp>
    </p:spTree>
    <p:extLst>
      <p:ext uri="{BB962C8B-B14F-4D97-AF65-F5344CB8AC3E}">
        <p14:creationId xmlns:p14="http://schemas.microsoft.com/office/powerpoint/2010/main" val="1243291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EC3D4-0BCE-176B-8E29-33E318781A22}"/>
              </a:ext>
            </a:extLst>
          </p:cNvPr>
          <p:cNvPicPr>
            <a:picLocks noChangeAspect="1"/>
          </p:cNvPicPr>
          <p:nvPr/>
        </p:nvPicPr>
        <p:blipFill>
          <a:blip r:embed="rId3"/>
          <a:stretch>
            <a:fillRect/>
          </a:stretch>
        </p:blipFill>
        <p:spPr>
          <a:xfrm>
            <a:off x="-851729" y="4597311"/>
            <a:ext cx="3379857" cy="2460649"/>
          </a:xfrm>
          <a:prstGeom prst="rect">
            <a:avLst/>
          </a:prstGeom>
        </p:spPr>
      </p:pic>
      <p:pic>
        <p:nvPicPr>
          <p:cNvPr id="1028" name="Picture 4">
            <a:extLst>
              <a:ext uri="{FF2B5EF4-FFF2-40B4-BE49-F238E27FC236}">
                <a16:creationId xmlns:a16="http://schemas.microsoft.com/office/drawing/2014/main" id="{8EEEF921-F2BF-0366-18A5-B0714639AD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6036" y="5827636"/>
            <a:ext cx="2691018" cy="67780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F966D280-9742-2E09-1BB3-2ECB76A78F66}"/>
              </a:ext>
            </a:extLst>
          </p:cNvPr>
          <p:cNvSpPr>
            <a:spLocks noGrp="1"/>
          </p:cNvSpPr>
          <p:nvPr>
            <p:ph type="title"/>
          </p:nvPr>
        </p:nvSpPr>
        <p:spPr/>
        <p:txBody>
          <a:bodyPr>
            <a:normAutofit/>
          </a:bodyPr>
          <a:lstStyle/>
          <a:p>
            <a:r>
              <a:rPr lang="en-CA" altLang="en-US" dirty="0" err="1">
                <a:ea typeface="ＭＳ Ｐゴシック" panose="020B0600070205080204" pitchFamily="34" charset="-128"/>
              </a:rPr>
              <a:t>Kaze</a:t>
            </a:r>
            <a:r>
              <a:rPr lang="en-CA" altLang="en-US" dirty="0">
                <a:ea typeface="ＭＳ Ｐゴシック" panose="020B0600070205080204" pitchFamily="34" charset="-128"/>
              </a:rPr>
              <a:t> no </a:t>
            </a:r>
            <a:r>
              <a:rPr lang="en-CA" altLang="en-US" dirty="0" err="1">
                <a:ea typeface="ＭＳ Ｐゴシック" panose="020B0600070205080204" pitchFamily="34" charset="-128"/>
              </a:rPr>
              <a:t>Denwa</a:t>
            </a:r>
            <a:r>
              <a:rPr lang="ja-JP" altLang="en-US">
                <a:ea typeface="ＭＳ Ｐゴシック" panose="020B0600070205080204" pitchFamily="34" charset="-128"/>
              </a:rPr>
              <a:t>（風の電話）</a:t>
            </a:r>
            <a:r>
              <a:rPr lang="en-CA" altLang="en-US" dirty="0">
                <a:ea typeface="ＭＳ Ｐゴシック" panose="020B0600070205080204" pitchFamily="34" charset="-128"/>
              </a:rPr>
              <a:t>(the Wind Phone): </a:t>
            </a:r>
            <a:r>
              <a:rPr lang="en-CA" altLang="en-US" b="1" dirty="0">
                <a:ea typeface="ＭＳ Ｐゴシック" panose="020B0600070205080204" pitchFamily="34" charset="-128"/>
              </a:rPr>
              <a:t>A ripple effect </a:t>
            </a:r>
          </a:p>
        </p:txBody>
      </p:sp>
      <p:pic>
        <p:nvPicPr>
          <p:cNvPr id="4" name="Content Placeholder 3">
            <a:extLst>
              <a:ext uri="{FF2B5EF4-FFF2-40B4-BE49-F238E27FC236}">
                <a16:creationId xmlns:a16="http://schemas.microsoft.com/office/drawing/2014/main" id="{FB4402A7-AC2F-2D15-ADB2-00E46905BA7F}"/>
              </a:ext>
            </a:extLst>
          </p:cNvPr>
          <p:cNvPicPr>
            <a:picLocks noGrp="1" noChangeAspect="1"/>
          </p:cNvPicPr>
          <p:nvPr>
            <p:ph idx="1"/>
          </p:nvPr>
        </p:nvPicPr>
        <p:blipFill>
          <a:blip r:embed="rId5"/>
          <a:stretch>
            <a:fillRect/>
          </a:stretch>
        </p:blipFill>
        <p:spPr>
          <a:xfrm>
            <a:off x="3307576" y="1675065"/>
            <a:ext cx="5788882" cy="4351338"/>
          </a:xfrm>
          <a:prstGeom prst="rect">
            <a:avLst/>
          </a:prstGeom>
        </p:spPr>
      </p:pic>
      <p:sp>
        <p:nvSpPr>
          <p:cNvPr id="7" name="TextBox 6">
            <a:extLst>
              <a:ext uri="{FF2B5EF4-FFF2-40B4-BE49-F238E27FC236}">
                <a16:creationId xmlns:a16="http://schemas.microsoft.com/office/drawing/2014/main" id="{A6425228-F647-62F2-1334-678115067C76}"/>
              </a:ext>
            </a:extLst>
          </p:cNvPr>
          <p:cNvSpPr txBox="1"/>
          <p:nvPr/>
        </p:nvSpPr>
        <p:spPr>
          <a:xfrm>
            <a:off x="2528128" y="6166537"/>
            <a:ext cx="6526694" cy="369332"/>
          </a:xfrm>
          <a:prstGeom prst="rect">
            <a:avLst/>
          </a:prstGeom>
          <a:noFill/>
        </p:spPr>
        <p:txBody>
          <a:bodyPr wrap="square">
            <a:spAutoFit/>
          </a:bodyPr>
          <a:lstStyle/>
          <a:p>
            <a:r>
              <a:rPr lang="en-CA" altLang="en-US" dirty="0">
                <a:ea typeface="ＭＳ Ｐゴシック" panose="020B0600070205080204" pitchFamily="34" charset="-128"/>
                <a:hlinkClick r:id="rId6"/>
              </a:rPr>
              <a:t>https://www.youtube.com/watch?v=mquUyAG4T7k</a:t>
            </a:r>
            <a:r>
              <a:rPr lang="en-CA" altLang="en-US" dirty="0">
                <a:ea typeface="ＭＳ Ｐゴシック" panose="020B0600070205080204" pitchFamily="34" charset="-128"/>
              </a:rPr>
              <a:t> </a:t>
            </a:r>
          </a:p>
        </p:txBody>
      </p:sp>
    </p:spTree>
    <p:extLst>
      <p:ext uri="{BB962C8B-B14F-4D97-AF65-F5344CB8AC3E}">
        <p14:creationId xmlns:p14="http://schemas.microsoft.com/office/powerpoint/2010/main" val="2548972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EC3D4-0BCE-176B-8E29-33E318781A22}"/>
              </a:ext>
            </a:extLst>
          </p:cNvPr>
          <p:cNvPicPr>
            <a:picLocks noChangeAspect="1"/>
          </p:cNvPicPr>
          <p:nvPr/>
        </p:nvPicPr>
        <p:blipFill>
          <a:blip r:embed="rId3"/>
          <a:stretch>
            <a:fillRect/>
          </a:stretch>
        </p:blipFill>
        <p:spPr>
          <a:xfrm>
            <a:off x="-851729" y="4597311"/>
            <a:ext cx="3379857" cy="2460649"/>
          </a:xfrm>
          <a:prstGeom prst="rect">
            <a:avLst/>
          </a:prstGeom>
        </p:spPr>
      </p:pic>
      <p:sp>
        <p:nvSpPr>
          <p:cNvPr id="2" name="Title 1">
            <a:extLst>
              <a:ext uri="{FF2B5EF4-FFF2-40B4-BE49-F238E27FC236}">
                <a16:creationId xmlns:a16="http://schemas.microsoft.com/office/drawing/2014/main" id="{9E7AAA30-9FDC-21B1-31A5-DCB56F2E49CC}"/>
              </a:ext>
            </a:extLst>
          </p:cNvPr>
          <p:cNvSpPr>
            <a:spLocks noGrp="1"/>
          </p:cNvSpPr>
          <p:nvPr>
            <p:ph type="title"/>
          </p:nvPr>
        </p:nvSpPr>
        <p:spPr>
          <a:xfrm>
            <a:off x="7156173" y="365125"/>
            <a:ext cx="4744277" cy="2534512"/>
          </a:xfrm>
        </p:spPr>
        <p:txBody>
          <a:bodyPr>
            <a:normAutofit/>
          </a:bodyPr>
          <a:lstStyle/>
          <a:p>
            <a:r>
              <a:rPr lang="en-US" sz="2800" dirty="0"/>
              <a:t>- Mourning </a:t>
            </a:r>
            <a:r>
              <a:rPr lang="en-US" sz="2800" dirty="0" err="1"/>
              <a:t>procee</a:t>
            </a:r>
            <a:r>
              <a:rPr lang="en-US" sz="2800" dirty="0"/>
              <a:t> </a:t>
            </a:r>
            <a:br>
              <a:rPr lang="en-US" sz="2800" dirty="0"/>
            </a:br>
            <a:r>
              <a:rPr lang="en-US" sz="2800" dirty="0"/>
              <a:t>- The Wind Phone</a:t>
            </a:r>
            <a:br>
              <a:rPr lang="en-US" sz="2800" dirty="0"/>
            </a:br>
            <a:r>
              <a:rPr lang="en-US" sz="2800" dirty="0"/>
              <a:t>- The Forest Library</a:t>
            </a:r>
            <a:br>
              <a:rPr lang="en-US" sz="2800" dirty="0"/>
            </a:br>
            <a:r>
              <a:rPr lang="en-US" sz="2800" dirty="0"/>
              <a:t>- Counseling room</a:t>
            </a:r>
            <a:br>
              <a:rPr lang="en-US" sz="2800" dirty="0"/>
            </a:br>
            <a:r>
              <a:rPr lang="en-US" sz="2800" dirty="0"/>
              <a:t>- Music concert</a:t>
            </a:r>
            <a:br>
              <a:rPr lang="en-US" sz="2800" dirty="0"/>
            </a:br>
            <a:r>
              <a:rPr lang="en-US" sz="2800" dirty="0"/>
              <a:t>- Gathering space</a:t>
            </a:r>
          </a:p>
        </p:txBody>
      </p:sp>
      <p:pic>
        <p:nvPicPr>
          <p:cNvPr id="1028" name="Picture 4">
            <a:extLst>
              <a:ext uri="{FF2B5EF4-FFF2-40B4-BE49-F238E27FC236}">
                <a16:creationId xmlns:a16="http://schemas.microsoft.com/office/drawing/2014/main" id="{8EEEF921-F2BF-0366-18A5-B0714639AD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6036" y="5827636"/>
            <a:ext cx="2691018" cy="6778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754B37E-78FB-90C4-A8F1-BFA0FE3C4C23}"/>
              </a:ext>
            </a:extLst>
          </p:cNvPr>
          <p:cNvPicPr>
            <a:picLocks noChangeAspect="1"/>
          </p:cNvPicPr>
          <p:nvPr/>
        </p:nvPicPr>
        <p:blipFill>
          <a:blip r:embed="rId5"/>
          <a:stretch>
            <a:fillRect/>
          </a:stretch>
        </p:blipFill>
        <p:spPr>
          <a:xfrm>
            <a:off x="5473148" y="3123097"/>
            <a:ext cx="6573906" cy="3605801"/>
          </a:xfrm>
          <a:prstGeom prst="rect">
            <a:avLst/>
          </a:prstGeom>
        </p:spPr>
      </p:pic>
      <p:pic>
        <p:nvPicPr>
          <p:cNvPr id="4" name="Content Placeholder 3">
            <a:extLst>
              <a:ext uri="{FF2B5EF4-FFF2-40B4-BE49-F238E27FC236}">
                <a16:creationId xmlns:a16="http://schemas.microsoft.com/office/drawing/2014/main" id="{304DECB5-B8BE-BDF4-D2CE-C1DD199CFF8B}"/>
              </a:ext>
            </a:extLst>
          </p:cNvPr>
          <p:cNvPicPr>
            <a:picLocks noGrp="1" noChangeAspect="1"/>
          </p:cNvPicPr>
          <p:nvPr>
            <p:ph idx="1"/>
          </p:nvPr>
        </p:nvPicPr>
        <p:blipFill>
          <a:blip r:embed="rId6"/>
          <a:stretch>
            <a:fillRect/>
          </a:stretch>
        </p:blipFill>
        <p:spPr>
          <a:xfrm>
            <a:off x="291549" y="457788"/>
            <a:ext cx="6573906" cy="3605802"/>
          </a:xfrm>
          <a:prstGeom prst="rect">
            <a:avLst/>
          </a:prstGeom>
        </p:spPr>
      </p:pic>
    </p:spTree>
    <p:extLst>
      <p:ext uri="{BB962C8B-B14F-4D97-AF65-F5344CB8AC3E}">
        <p14:creationId xmlns:p14="http://schemas.microsoft.com/office/powerpoint/2010/main" val="1346305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EC3D4-0BCE-176B-8E29-33E318781A22}"/>
              </a:ext>
            </a:extLst>
          </p:cNvPr>
          <p:cNvPicPr>
            <a:picLocks noChangeAspect="1"/>
          </p:cNvPicPr>
          <p:nvPr/>
        </p:nvPicPr>
        <p:blipFill>
          <a:blip r:embed="rId3"/>
          <a:stretch>
            <a:fillRect/>
          </a:stretch>
        </p:blipFill>
        <p:spPr>
          <a:xfrm>
            <a:off x="-851729" y="4597311"/>
            <a:ext cx="3379857" cy="2460649"/>
          </a:xfrm>
          <a:prstGeom prst="rect">
            <a:avLst/>
          </a:prstGeom>
        </p:spPr>
      </p:pic>
      <p:pic>
        <p:nvPicPr>
          <p:cNvPr id="1028" name="Picture 4">
            <a:extLst>
              <a:ext uri="{FF2B5EF4-FFF2-40B4-BE49-F238E27FC236}">
                <a16:creationId xmlns:a16="http://schemas.microsoft.com/office/drawing/2014/main" id="{8EEEF921-F2BF-0366-18A5-B0714639AD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6036" y="5827636"/>
            <a:ext cx="2691018" cy="677802"/>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a:extLst>
              <a:ext uri="{FF2B5EF4-FFF2-40B4-BE49-F238E27FC236}">
                <a16:creationId xmlns:a16="http://schemas.microsoft.com/office/drawing/2014/main" id="{0D675838-480E-7687-6B63-49C5C9F3BB31}"/>
              </a:ext>
            </a:extLst>
          </p:cNvPr>
          <p:cNvPicPr>
            <a:picLocks noChangeAspect="1"/>
          </p:cNvPicPr>
          <p:nvPr/>
        </p:nvPicPr>
        <p:blipFill>
          <a:blip r:embed="rId5"/>
          <a:stretch>
            <a:fillRect/>
          </a:stretch>
        </p:blipFill>
        <p:spPr>
          <a:xfrm>
            <a:off x="838199" y="237275"/>
            <a:ext cx="5727446" cy="3141517"/>
          </a:xfrm>
          <a:prstGeom prst="rect">
            <a:avLst/>
          </a:prstGeom>
        </p:spPr>
      </p:pic>
      <p:pic>
        <p:nvPicPr>
          <p:cNvPr id="5" name="Picture 4">
            <a:extLst>
              <a:ext uri="{FF2B5EF4-FFF2-40B4-BE49-F238E27FC236}">
                <a16:creationId xmlns:a16="http://schemas.microsoft.com/office/drawing/2014/main" id="{8EB7B08B-91A7-02E1-4A27-32653943D3A7}"/>
              </a:ext>
            </a:extLst>
          </p:cNvPr>
          <p:cNvPicPr>
            <a:picLocks noChangeAspect="1"/>
          </p:cNvPicPr>
          <p:nvPr/>
        </p:nvPicPr>
        <p:blipFill>
          <a:blip r:embed="rId6"/>
          <a:stretch>
            <a:fillRect/>
          </a:stretch>
        </p:blipFill>
        <p:spPr>
          <a:xfrm>
            <a:off x="6666453" y="970401"/>
            <a:ext cx="5379165" cy="4351338"/>
          </a:xfrm>
          <a:prstGeom prst="rect">
            <a:avLst/>
          </a:prstGeom>
        </p:spPr>
      </p:pic>
      <p:pic>
        <p:nvPicPr>
          <p:cNvPr id="7" name="Picture 6">
            <a:extLst>
              <a:ext uri="{FF2B5EF4-FFF2-40B4-BE49-F238E27FC236}">
                <a16:creationId xmlns:a16="http://schemas.microsoft.com/office/drawing/2014/main" id="{FA75B291-A9F0-76AD-853A-A4D57A33D9C7}"/>
              </a:ext>
            </a:extLst>
          </p:cNvPr>
          <p:cNvPicPr>
            <a:picLocks noChangeAspect="1"/>
          </p:cNvPicPr>
          <p:nvPr/>
        </p:nvPicPr>
        <p:blipFill>
          <a:blip r:embed="rId7"/>
          <a:stretch>
            <a:fillRect/>
          </a:stretch>
        </p:blipFill>
        <p:spPr>
          <a:xfrm>
            <a:off x="811695" y="3523640"/>
            <a:ext cx="5764143" cy="3215092"/>
          </a:xfrm>
          <a:prstGeom prst="rect">
            <a:avLst/>
          </a:prstGeom>
        </p:spPr>
      </p:pic>
    </p:spTree>
    <p:extLst>
      <p:ext uri="{BB962C8B-B14F-4D97-AF65-F5344CB8AC3E}">
        <p14:creationId xmlns:p14="http://schemas.microsoft.com/office/powerpoint/2010/main" val="1038428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EC3D4-0BCE-176B-8E29-33E318781A22}"/>
              </a:ext>
            </a:extLst>
          </p:cNvPr>
          <p:cNvPicPr>
            <a:picLocks noChangeAspect="1"/>
          </p:cNvPicPr>
          <p:nvPr/>
        </p:nvPicPr>
        <p:blipFill>
          <a:blip r:embed="rId3"/>
          <a:stretch>
            <a:fillRect/>
          </a:stretch>
        </p:blipFill>
        <p:spPr>
          <a:xfrm>
            <a:off x="-851729" y="4597311"/>
            <a:ext cx="3379857" cy="2460649"/>
          </a:xfrm>
          <a:prstGeom prst="rect">
            <a:avLst/>
          </a:prstGeom>
        </p:spPr>
      </p:pic>
      <p:sp>
        <p:nvSpPr>
          <p:cNvPr id="2" name="Title 1">
            <a:extLst>
              <a:ext uri="{FF2B5EF4-FFF2-40B4-BE49-F238E27FC236}">
                <a16:creationId xmlns:a16="http://schemas.microsoft.com/office/drawing/2014/main" id="{9E7AAA30-9FDC-21B1-31A5-DCB56F2E49CC}"/>
              </a:ext>
            </a:extLst>
          </p:cNvPr>
          <p:cNvSpPr>
            <a:spLocks noGrp="1"/>
          </p:cNvSpPr>
          <p:nvPr>
            <p:ph type="title"/>
          </p:nvPr>
        </p:nvSpPr>
        <p:spPr>
          <a:xfrm>
            <a:off x="838199" y="2445716"/>
            <a:ext cx="6187995" cy="1325563"/>
          </a:xfrm>
        </p:spPr>
        <p:txBody>
          <a:bodyPr/>
          <a:lstStyle/>
          <a:p>
            <a:r>
              <a:rPr lang="en-US" dirty="0"/>
              <a:t>Land Acknowledgement</a:t>
            </a:r>
          </a:p>
        </p:txBody>
      </p:sp>
      <p:pic>
        <p:nvPicPr>
          <p:cNvPr id="1028" name="Picture 4">
            <a:extLst>
              <a:ext uri="{FF2B5EF4-FFF2-40B4-BE49-F238E27FC236}">
                <a16:creationId xmlns:a16="http://schemas.microsoft.com/office/drawing/2014/main" id="{8EEEF921-F2BF-0366-18A5-B0714639AD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6036" y="5986660"/>
            <a:ext cx="2691018" cy="6778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he Art Of Kintsugi And How You Can Use It In Your Kitchen">
            <a:extLst>
              <a:ext uri="{FF2B5EF4-FFF2-40B4-BE49-F238E27FC236}">
                <a16:creationId xmlns:a16="http://schemas.microsoft.com/office/drawing/2014/main" id="{93815123-1405-B5C2-ABAE-C795FB9780C3}"/>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24847" r="21038" b="2"/>
          <a:stretch/>
        </p:blipFill>
        <p:spPr bwMode="auto">
          <a:xfrm>
            <a:off x="6884989" y="789953"/>
            <a:ext cx="4468812" cy="46370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6724BA9-729D-6D73-B1CC-1BC787B9C44C}"/>
              </a:ext>
            </a:extLst>
          </p:cNvPr>
          <p:cNvSpPr txBox="1"/>
          <p:nvPr/>
        </p:nvSpPr>
        <p:spPr>
          <a:xfrm>
            <a:off x="6929722" y="5455924"/>
            <a:ext cx="2921620" cy="369332"/>
          </a:xfrm>
          <a:prstGeom prst="rect">
            <a:avLst/>
          </a:prstGeom>
          <a:noFill/>
        </p:spPr>
        <p:txBody>
          <a:bodyPr wrap="square" rtlCol="0">
            <a:spAutoFit/>
          </a:bodyPr>
          <a:lstStyle/>
          <a:p>
            <a:r>
              <a:rPr lang="en-US" dirty="0"/>
              <a:t>Kintsugi—Art of repair</a:t>
            </a:r>
          </a:p>
        </p:txBody>
      </p:sp>
    </p:spTree>
    <p:extLst>
      <p:ext uri="{BB962C8B-B14F-4D97-AF65-F5344CB8AC3E}">
        <p14:creationId xmlns:p14="http://schemas.microsoft.com/office/powerpoint/2010/main" val="3044248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EC3D4-0BCE-176B-8E29-33E318781A22}"/>
              </a:ext>
            </a:extLst>
          </p:cNvPr>
          <p:cNvPicPr>
            <a:picLocks noChangeAspect="1"/>
          </p:cNvPicPr>
          <p:nvPr/>
        </p:nvPicPr>
        <p:blipFill>
          <a:blip r:embed="rId5"/>
          <a:stretch>
            <a:fillRect/>
          </a:stretch>
        </p:blipFill>
        <p:spPr>
          <a:xfrm>
            <a:off x="0" y="4397351"/>
            <a:ext cx="3379857" cy="2460649"/>
          </a:xfrm>
          <a:prstGeom prst="rect">
            <a:avLst/>
          </a:prstGeom>
        </p:spPr>
      </p:pic>
      <p:pic>
        <p:nvPicPr>
          <p:cNvPr id="1028" name="Picture 4">
            <a:extLst>
              <a:ext uri="{FF2B5EF4-FFF2-40B4-BE49-F238E27FC236}">
                <a16:creationId xmlns:a16="http://schemas.microsoft.com/office/drawing/2014/main" id="{8EEEF921-F2BF-0366-18A5-B0714639AD2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56036" y="5827636"/>
            <a:ext cx="2691018" cy="67780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9FED219E-E20C-614A-5603-87F25A1C5FDE}"/>
              </a:ext>
            </a:extLst>
          </p:cNvPr>
          <p:cNvSpPr>
            <a:spLocks noGrp="1"/>
          </p:cNvSpPr>
          <p:nvPr>
            <p:ph idx="1"/>
          </p:nvPr>
        </p:nvSpPr>
        <p:spPr>
          <a:xfrm>
            <a:off x="838200" y="1825625"/>
            <a:ext cx="8179676" cy="4351338"/>
          </a:xfrm>
        </p:spPr>
        <p:txBody>
          <a:bodyPr>
            <a:normAutofit lnSpcReduction="10000"/>
          </a:bodyPr>
          <a:lstStyle/>
          <a:p>
            <a:r>
              <a:rPr lang="en-CA" altLang="en-US" dirty="0">
                <a:ea typeface="ＭＳ Ｐゴシック" panose="020B0600070205080204" pitchFamily="34" charset="-128"/>
              </a:rPr>
              <a:t>BBC video (</a:t>
            </a:r>
            <a:r>
              <a:rPr lang="en-CA" altLang="en-US" dirty="0" err="1">
                <a:ea typeface="ＭＳ Ｐゴシック" panose="020B0600070205080204" pitchFamily="34" charset="-128"/>
              </a:rPr>
              <a:t>Otsuchi</a:t>
            </a:r>
            <a:r>
              <a:rPr lang="en-CA" altLang="en-US" dirty="0">
                <a:ea typeface="ＭＳ Ｐゴシック" panose="020B0600070205080204" pitchFamily="34" charset="-128"/>
              </a:rPr>
              <a:t>, Japan)</a:t>
            </a:r>
          </a:p>
          <a:p>
            <a:r>
              <a:rPr lang="en-CA" altLang="en-US" dirty="0">
                <a:ea typeface="ＭＳ Ｐゴシック" panose="020B0600070205080204" pitchFamily="34" charset="-128"/>
                <a:hlinkClick r:id="rId7"/>
              </a:rPr>
              <a:t>https://www.bbc.com/reel/video/p07cj0h3/japan-s-telephone-to-the-dead</a:t>
            </a:r>
            <a:r>
              <a:rPr lang="en-CA" altLang="en-US" dirty="0">
                <a:ea typeface="ＭＳ Ｐゴシック" panose="020B0600070205080204" pitchFamily="34" charset="-128"/>
              </a:rPr>
              <a:t> (3:40)</a:t>
            </a:r>
            <a:r>
              <a:rPr lang="ja-JP" altLang="en-US" dirty="0">
                <a:ea typeface="ＭＳ Ｐゴシック" panose="020B0600070205080204" pitchFamily="34" charset="-128"/>
              </a:rPr>
              <a:t>　</a:t>
            </a:r>
            <a:endParaRPr lang="en-CA" altLang="ja-JP" dirty="0">
              <a:ea typeface="ＭＳ Ｐゴシック" panose="020B0600070205080204" pitchFamily="34" charset="-128"/>
            </a:endParaRPr>
          </a:p>
          <a:p>
            <a:endParaRPr lang="en-CA" altLang="en-US" sz="2000" dirty="0">
              <a:ea typeface="ＭＳ Ｐゴシック" panose="020B0600070205080204" pitchFamily="34" charset="-128"/>
            </a:endParaRPr>
          </a:p>
          <a:p>
            <a:endParaRPr lang="en-CA" altLang="en-US" sz="2000" dirty="0">
              <a:ea typeface="ＭＳ Ｐゴシック" panose="020B0600070205080204" pitchFamily="34" charset="-128"/>
            </a:endParaRPr>
          </a:p>
          <a:p>
            <a:r>
              <a:rPr lang="en-CA" altLang="en-US" sz="2000" dirty="0">
                <a:ea typeface="ＭＳ Ｐゴシック" panose="020B0600070205080204" pitchFamily="34" charset="-128"/>
              </a:rPr>
              <a:t>The 2011 Great East Japan earthquake (dead: 15,900, missing: 2,523, total:</a:t>
            </a:r>
            <a:r>
              <a:rPr lang="en-US" altLang="en-US" sz="2000" dirty="0">
                <a:ea typeface="ＭＳ Ｐゴシック" panose="020B0600070205080204" pitchFamily="34" charset="-128"/>
              </a:rPr>
              <a:t> </a:t>
            </a:r>
            <a:r>
              <a:rPr lang="en-US" altLang="ja-JP" sz="2000" dirty="0">
                <a:ea typeface="ＭＳ Ｐゴシック" panose="020B0600070205080204" pitchFamily="34" charset="-128"/>
              </a:rPr>
              <a:t>18,423</a:t>
            </a:r>
            <a:r>
              <a:rPr lang="en-CA" altLang="en-US" sz="2000" dirty="0">
                <a:ea typeface="ＭＳ Ｐゴシック" panose="020B0600070205080204" pitchFamily="34" charset="-128"/>
              </a:rPr>
              <a:t>)</a:t>
            </a:r>
          </a:p>
          <a:p>
            <a:r>
              <a:rPr lang="en-CA" altLang="en-US" sz="2000" dirty="0">
                <a:ea typeface="ＭＳ Ｐゴシック" panose="020B0600070205080204" pitchFamily="34" charset="-128"/>
              </a:rPr>
              <a:t>in Japanese</a:t>
            </a:r>
          </a:p>
          <a:p>
            <a:r>
              <a:rPr lang="en-CA" altLang="en-US" sz="2000" dirty="0">
                <a:ea typeface="ＭＳ Ｐゴシック" panose="020B0600070205080204" pitchFamily="34" charset="-128"/>
                <a:hlinkClick r:id="rId8"/>
              </a:rPr>
              <a:t>https://www.youtube.com/watch?v=mquUyAG4T7k</a:t>
            </a:r>
            <a:r>
              <a:rPr lang="en-CA" altLang="en-US" sz="2000" dirty="0">
                <a:ea typeface="ＭＳ Ｐゴシック" panose="020B0600070205080204" pitchFamily="34" charset="-128"/>
              </a:rPr>
              <a:t> </a:t>
            </a:r>
          </a:p>
          <a:p>
            <a:r>
              <a:rPr lang="en-CA" altLang="en-US" sz="2000" dirty="0">
                <a:ea typeface="ＭＳ Ｐゴシック" panose="020B0600070205080204" pitchFamily="34" charset="-128"/>
              </a:rPr>
              <a:t>Canada (</a:t>
            </a:r>
            <a:r>
              <a:rPr lang="en-CA" sz="1400" b="0" i="0" u="none" strike="noStrike" dirty="0">
                <a:solidFill>
                  <a:srgbClr val="545454"/>
                </a:solidFill>
                <a:effectLst/>
                <a:latin typeface="Open Sans" panose="020F0502020204030204" pitchFamily="34" charset="0"/>
              </a:rPr>
              <a:t>The ‘wind phone’ is situated at the edge of Gatineau park in Old Chelsea, Que., close to hiking trails and accessible by wheelchair.</a:t>
            </a:r>
            <a:r>
              <a:rPr lang="en-CA" sz="1400" b="0" i="0" u="none" strike="noStrike" dirty="0">
                <a:solidFill>
                  <a:srgbClr val="545454"/>
                </a:solidFill>
                <a:effectLst/>
                <a:latin typeface="Open Sans" panose="020B0606030504020204" pitchFamily="34" charset="0"/>
              </a:rPr>
              <a:t> (Jessa Runciman/CBC)</a:t>
            </a:r>
            <a:r>
              <a:rPr lang="en-CA" altLang="en-US" sz="2000" dirty="0">
                <a:ea typeface="ＭＳ Ｐゴシック" panose="020B0600070205080204" pitchFamily="34" charset="-128"/>
              </a:rPr>
              <a:t>)</a:t>
            </a:r>
          </a:p>
          <a:p>
            <a:r>
              <a:rPr lang="en-CA" altLang="en-US" sz="2000" dirty="0">
                <a:ea typeface="ＭＳ Ｐゴシック" panose="020B0600070205080204" pitchFamily="34" charset="-128"/>
                <a:hlinkClick r:id="rId9"/>
              </a:rPr>
              <a:t>https://www.cbc.ca/news/canada/ottawa/chelsea-wind-phone-1.6621595</a:t>
            </a:r>
            <a:r>
              <a:rPr lang="en-CA" altLang="en-US" sz="2000" dirty="0">
                <a:ea typeface="ＭＳ Ｐゴシック" panose="020B0600070205080204" pitchFamily="34" charset="-128"/>
              </a:rPr>
              <a:t> </a:t>
            </a:r>
          </a:p>
        </p:txBody>
      </p:sp>
      <p:sp>
        <p:nvSpPr>
          <p:cNvPr id="5" name="Title 1">
            <a:extLst>
              <a:ext uri="{FF2B5EF4-FFF2-40B4-BE49-F238E27FC236}">
                <a16:creationId xmlns:a16="http://schemas.microsoft.com/office/drawing/2014/main" id="{821A7885-58E9-73B8-266B-579636404C82}"/>
              </a:ext>
            </a:extLst>
          </p:cNvPr>
          <p:cNvSpPr>
            <a:spLocks noGrp="1"/>
          </p:cNvSpPr>
          <p:nvPr>
            <p:ph type="title"/>
          </p:nvPr>
        </p:nvSpPr>
        <p:spPr>
          <a:xfrm>
            <a:off x="396765" y="0"/>
            <a:ext cx="10515600" cy="1325563"/>
          </a:xfrm>
        </p:spPr>
        <p:txBody>
          <a:bodyPr/>
          <a:lstStyle/>
          <a:p>
            <a:r>
              <a:rPr lang="en-CA" altLang="en-US" dirty="0">
                <a:ea typeface="ＭＳ Ｐゴシック" panose="020B0600070205080204" pitchFamily="34" charset="-128"/>
              </a:rPr>
              <a:t>The wind phone</a:t>
            </a:r>
          </a:p>
        </p:txBody>
      </p:sp>
      <p:pic>
        <p:nvPicPr>
          <p:cNvPr id="2" name="Japan’s telephone to the dead">
            <a:hlinkClick r:id="" action="ppaction://media"/>
            <a:extLst>
              <a:ext uri="{FF2B5EF4-FFF2-40B4-BE49-F238E27FC236}">
                <a16:creationId xmlns:a16="http://schemas.microsoft.com/office/drawing/2014/main" id="{6C4DEF04-7D42-4AB7-8687-99F4BE2585B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44946" y="1182157"/>
            <a:ext cx="9128106" cy="5134560"/>
          </a:xfrm>
          <a:prstGeom prst="rect">
            <a:avLst/>
          </a:prstGeom>
        </p:spPr>
      </p:pic>
    </p:spTree>
    <p:extLst>
      <p:ext uri="{BB962C8B-B14F-4D97-AF65-F5344CB8AC3E}">
        <p14:creationId xmlns:p14="http://schemas.microsoft.com/office/powerpoint/2010/main" val="113434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EC3D4-0BCE-176B-8E29-33E318781A22}"/>
              </a:ext>
            </a:extLst>
          </p:cNvPr>
          <p:cNvPicPr>
            <a:picLocks noChangeAspect="1"/>
          </p:cNvPicPr>
          <p:nvPr/>
        </p:nvPicPr>
        <p:blipFill>
          <a:blip r:embed="rId3"/>
          <a:stretch>
            <a:fillRect/>
          </a:stretch>
        </p:blipFill>
        <p:spPr>
          <a:xfrm>
            <a:off x="-851729" y="4597311"/>
            <a:ext cx="3379857" cy="2460649"/>
          </a:xfrm>
          <a:prstGeom prst="rect">
            <a:avLst/>
          </a:prstGeom>
        </p:spPr>
      </p:pic>
      <p:sp>
        <p:nvSpPr>
          <p:cNvPr id="3" name="Content Placeholder 2">
            <a:extLst>
              <a:ext uri="{FF2B5EF4-FFF2-40B4-BE49-F238E27FC236}">
                <a16:creationId xmlns:a16="http://schemas.microsoft.com/office/drawing/2014/main" id="{DBB1A6BD-F10A-C7C6-754B-E95C19FFD4D4}"/>
              </a:ext>
            </a:extLst>
          </p:cNvPr>
          <p:cNvSpPr>
            <a:spLocks noGrp="1"/>
          </p:cNvSpPr>
          <p:nvPr>
            <p:ph idx="1"/>
          </p:nvPr>
        </p:nvSpPr>
        <p:spPr>
          <a:xfrm>
            <a:off x="838199" y="1560581"/>
            <a:ext cx="10704443" cy="4351338"/>
          </a:xfrm>
        </p:spPr>
        <p:txBody>
          <a:bodyPr>
            <a:normAutofit/>
          </a:bodyPr>
          <a:lstStyle/>
          <a:p>
            <a:r>
              <a:rPr lang="en-US" dirty="0"/>
              <a:t>Community disaster planning should be flexible, make-sense, and forgiven (</a:t>
            </a:r>
            <a:r>
              <a:rPr lang="en-CA" dirty="0"/>
              <a:t>Allow time for reflection, changing plans, new options, no rush, etc.)</a:t>
            </a:r>
          </a:p>
          <a:p>
            <a:r>
              <a:rPr lang="en-US" dirty="0"/>
              <a:t>Knowledge sharing (elders, knowledge-keepers, etc.)</a:t>
            </a:r>
          </a:p>
          <a:p>
            <a:r>
              <a:rPr lang="en-US" dirty="0"/>
              <a:t>Ceremonies (space for building relationships, preserving culture and tradition, etc.) </a:t>
            </a:r>
          </a:p>
          <a:p>
            <a:r>
              <a:rPr lang="en-CA" dirty="0"/>
              <a:t>Communities are fragile: </a:t>
            </a:r>
            <a:r>
              <a:rPr lang="en-US" dirty="0"/>
              <a:t>Working together with community-based organizations</a:t>
            </a:r>
            <a:r>
              <a:rPr lang="en-CA" dirty="0"/>
              <a:t> for problem-solving, common ground, relationships, etc.</a:t>
            </a:r>
            <a:endParaRPr lang="en-US" dirty="0"/>
          </a:p>
          <a:p>
            <a:endParaRPr lang="en-US" dirty="0"/>
          </a:p>
        </p:txBody>
      </p:sp>
      <p:pic>
        <p:nvPicPr>
          <p:cNvPr id="1028" name="Picture 4">
            <a:extLst>
              <a:ext uri="{FF2B5EF4-FFF2-40B4-BE49-F238E27FC236}">
                <a16:creationId xmlns:a16="http://schemas.microsoft.com/office/drawing/2014/main" id="{8EEEF921-F2BF-0366-18A5-B0714639AD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6036" y="6039668"/>
            <a:ext cx="2691018" cy="67780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8C524BA-48AA-DC19-0F7F-881C2F358174}"/>
              </a:ext>
            </a:extLst>
          </p:cNvPr>
          <p:cNvSpPr>
            <a:spLocks noGrp="1"/>
          </p:cNvSpPr>
          <p:nvPr>
            <p:ph type="title"/>
          </p:nvPr>
        </p:nvSpPr>
        <p:spPr>
          <a:xfrm>
            <a:off x="838199" y="192505"/>
            <a:ext cx="10797209" cy="1498183"/>
          </a:xfrm>
        </p:spPr>
        <p:txBody>
          <a:bodyPr>
            <a:normAutofit/>
          </a:bodyPr>
          <a:lstStyle/>
          <a:p>
            <a:r>
              <a:rPr lang="en-CA" dirty="0"/>
              <a:t>Communities in disasters: Building back better</a:t>
            </a:r>
          </a:p>
        </p:txBody>
      </p:sp>
    </p:spTree>
    <p:extLst>
      <p:ext uri="{BB962C8B-B14F-4D97-AF65-F5344CB8AC3E}">
        <p14:creationId xmlns:p14="http://schemas.microsoft.com/office/powerpoint/2010/main" val="3283535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8EEEF921-F2BF-0366-18A5-B0714639AD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03028" y="5840888"/>
            <a:ext cx="2691018" cy="6778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69EC3D4-0BCE-176B-8E29-33E318781A22}"/>
              </a:ext>
            </a:extLst>
          </p:cNvPr>
          <p:cNvPicPr>
            <a:picLocks noChangeAspect="1"/>
          </p:cNvPicPr>
          <p:nvPr/>
        </p:nvPicPr>
        <p:blipFill>
          <a:blip r:embed="rId4"/>
          <a:stretch>
            <a:fillRect/>
          </a:stretch>
        </p:blipFill>
        <p:spPr>
          <a:xfrm>
            <a:off x="-851729" y="4597311"/>
            <a:ext cx="3379857" cy="2460649"/>
          </a:xfrm>
          <a:prstGeom prst="rect">
            <a:avLst/>
          </a:prstGeom>
        </p:spPr>
      </p:pic>
      <p:sp>
        <p:nvSpPr>
          <p:cNvPr id="5" name="Text Placeholder 1">
            <a:extLst>
              <a:ext uri="{FF2B5EF4-FFF2-40B4-BE49-F238E27FC236}">
                <a16:creationId xmlns:a16="http://schemas.microsoft.com/office/drawing/2014/main" id="{58ECDCC2-EAB2-9F05-F4C2-7D6DBB6FEC66}"/>
              </a:ext>
            </a:extLst>
          </p:cNvPr>
          <p:cNvSpPr txBox="1">
            <a:spLocks/>
          </p:cNvSpPr>
          <p:nvPr/>
        </p:nvSpPr>
        <p:spPr>
          <a:xfrm>
            <a:off x="662608" y="351185"/>
            <a:ext cx="8312950" cy="249803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dirty="0">
                <a:solidFill>
                  <a:schemeClr val="accent5">
                    <a:lumMod val="75000"/>
                  </a:schemeClr>
                </a:solidFill>
              </a:rPr>
              <a:t>Thank you for having me!</a:t>
            </a:r>
          </a:p>
          <a:p>
            <a:r>
              <a:rPr lang="en-US" sz="5400" dirty="0">
                <a:solidFill>
                  <a:schemeClr val="accent5">
                    <a:lumMod val="75000"/>
                  </a:schemeClr>
                </a:solidFill>
              </a:rPr>
              <a:t>Any questions?</a:t>
            </a:r>
          </a:p>
        </p:txBody>
      </p:sp>
      <p:sp>
        <p:nvSpPr>
          <p:cNvPr id="7" name="TextBox 6">
            <a:extLst>
              <a:ext uri="{FF2B5EF4-FFF2-40B4-BE49-F238E27FC236}">
                <a16:creationId xmlns:a16="http://schemas.microsoft.com/office/drawing/2014/main" id="{E63CE187-8B22-8A2B-45CD-6F2ABFEEC583}"/>
              </a:ext>
            </a:extLst>
          </p:cNvPr>
          <p:cNvSpPr txBox="1"/>
          <p:nvPr/>
        </p:nvSpPr>
        <p:spPr>
          <a:xfrm>
            <a:off x="2481294" y="2862472"/>
            <a:ext cx="7858539" cy="3416320"/>
          </a:xfrm>
          <a:prstGeom prst="rect">
            <a:avLst/>
          </a:prstGeom>
          <a:noFill/>
        </p:spPr>
        <p:txBody>
          <a:bodyPr wrap="square" rtlCol="0">
            <a:spAutoFit/>
          </a:bodyPr>
          <a:lstStyle/>
          <a:p>
            <a:r>
              <a:rPr lang="en-US" sz="3600" dirty="0"/>
              <a:t>Contact:</a:t>
            </a:r>
          </a:p>
          <a:p>
            <a:r>
              <a:rPr lang="en-US" sz="3600" dirty="0"/>
              <a:t>Etsuko Yasui, Ph.D.</a:t>
            </a:r>
          </a:p>
          <a:p>
            <a:r>
              <a:rPr lang="en-US" sz="3600" dirty="0"/>
              <a:t>Applied Disaster and Emergency Studies</a:t>
            </a:r>
          </a:p>
          <a:p>
            <a:r>
              <a:rPr lang="en-US" sz="3600" dirty="0"/>
              <a:t>Brandon University</a:t>
            </a:r>
          </a:p>
          <a:p>
            <a:r>
              <a:rPr lang="en-US" sz="3600" dirty="0"/>
              <a:t>Email: </a:t>
            </a:r>
            <a:r>
              <a:rPr lang="en-US" sz="3600" dirty="0">
                <a:hlinkClick r:id="rId5"/>
              </a:rPr>
              <a:t>Yasui@brandonu.ca</a:t>
            </a:r>
            <a:endParaRPr lang="en-US" sz="3600" dirty="0"/>
          </a:p>
          <a:p>
            <a:r>
              <a:rPr lang="en-US" sz="3600" dirty="0"/>
              <a:t>Office: 204-571-8575</a:t>
            </a:r>
          </a:p>
        </p:txBody>
      </p:sp>
      <p:pic>
        <p:nvPicPr>
          <p:cNvPr id="2" name="Picture 1">
            <a:extLst>
              <a:ext uri="{FF2B5EF4-FFF2-40B4-BE49-F238E27FC236}">
                <a16:creationId xmlns:a16="http://schemas.microsoft.com/office/drawing/2014/main" id="{FBAE9B7D-B3D2-A9C9-A1B1-E433AC7F9A38}"/>
              </a:ext>
            </a:extLst>
          </p:cNvPr>
          <p:cNvPicPr>
            <a:picLocks noChangeAspect="1"/>
          </p:cNvPicPr>
          <p:nvPr/>
        </p:nvPicPr>
        <p:blipFill>
          <a:blip r:embed="rId6"/>
          <a:stretch>
            <a:fillRect/>
          </a:stretch>
        </p:blipFill>
        <p:spPr>
          <a:xfrm>
            <a:off x="9219158" y="208116"/>
            <a:ext cx="2774888" cy="3416320"/>
          </a:xfrm>
          <a:prstGeom prst="rect">
            <a:avLst/>
          </a:prstGeom>
        </p:spPr>
      </p:pic>
    </p:spTree>
    <p:extLst>
      <p:ext uri="{BB962C8B-B14F-4D97-AF65-F5344CB8AC3E}">
        <p14:creationId xmlns:p14="http://schemas.microsoft.com/office/powerpoint/2010/main" val="2050607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EC3D4-0BCE-176B-8E29-33E318781A22}"/>
              </a:ext>
            </a:extLst>
          </p:cNvPr>
          <p:cNvPicPr>
            <a:picLocks noChangeAspect="1"/>
          </p:cNvPicPr>
          <p:nvPr/>
        </p:nvPicPr>
        <p:blipFill>
          <a:blip r:embed="rId3"/>
          <a:stretch>
            <a:fillRect/>
          </a:stretch>
        </p:blipFill>
        <p:spPr>
          <a:xfrm>
            <a:off x="-851729" y="4597311"/>
            <a:ext cx="3379857" cy="2460649"/>
          </a:xfrm>
          <a:prstGeom prst="rect">
            <a:avLst/>
          </a:prstGeom>
        </p:spPr>
      </p:pic>
      <p:sp>
        <p:nvSpPr>
          <p:cNvPr id="2" name="Title 1">
            <a:extLst>
              <a:ext uri="{FF2B5EF4-FFF2-40B4-BE49-F238E27FC236}">
                <a16:creationId xmlns:a16="http://schemas.microsoft.com/office/drawing/2014/main" id="{9E7AAA30-9FDC-21B1-31A5-DCB56F2E49CC}"/>
              </a:ext>
            </a:extLst>
          </p:cNvPr>
          <p:cNvSpPr>
            <a:spLocks noGrp="1"/>
          </p:cNvSpPr>
          <p:nvPr>
            <p:ph type="title"/>
          </p:nvPr>
        </p:nvSpPr>
        <p:spPr>
          <a:xfrm>
            <a:off x="838200" y="1568"/>
            <a:ext cx="10515600" cy="1325563"/>
          </a:xfrm>
        </p:spPr>
        <p:txBody>
          <a:bodyPr/>
          <a:lstStyle/>
          <a:p>
            <a:r>
              <a:rPr lang="en-US" dirty="0"/>
              <a:t>List of references</a:t>
            </a:r>
          </a:p>
        </p:txBody>
      </p:sp>
      <p:sp>
        <p:nvSpPr>
          <p:cNvPr id="3" name="Content Placeholder 2">
            <a:extLst>
              <a:ext uri="{FF2B5EF4-FFF2-40B4-BE49-F238E27FC236}">
                <a16:creationId xmlns:a16="http://schemas.microsoft.com/office/drawing/2014/main" id="{DBB1A6BD-F10A-C7C6-754B-E95C19FFD4D4}"/>
              </a:ext>
            </a:extLst>
          </p:cNvPr>
          <p:cNvSpPr>
            <a:spLocks noGrp="1"/>
          </p:cNvSpPr>
          <p:nvPr>
            <p:ph idx="1"/>
          </p:nvPr>
        </p:nvSpPr>
        <p:spPr>
          <a:xfrm>
            <a:off x="838200" y="1222872"/>
            <a:ext cx="10515600" cy="4954091"/>
          </a:xfrm>
        </p:spPr>
        <p:txBody>
          <a:bodyPr>
            <a:normAutofit fontScale="40000" lnSpcReduction="20000"/>
          </a:bodyPr>
          <a:lstStyle/>
          <a:p>
            <a:pPr marL="0" indent="-457200">
              <a:lnSpc>
                <a:spcPct val="120000"/>
              </a:lnSpc>
              <a:buNone/>
            </a:pPr>
            <a:r>
              <a:rPr lang="en-US" sz="2900" dirty="0"/>
              <a:t>Bernard </a:t>
            </a:r>
            <a:r>
              <a:rPr lang="en-US" sz="2900" dirty="0" err="1"/>
              <a:t>Manyena</a:t>
            </a:r>
            <a:r>
              <a:rPr lang="en-US" sz="2900" dirty="0"/>
              <a:t>, Fortunate </a:t>
            </a:r>
            <a:r>
              <a:rPr lang="en-US" sz="2900" dirty="0" err="1"/>
              <a:t>Machingura</a:t>
            </a:r>
            <a:r>
              <a:rPr lang="en-US" sz="2900" dirty="0"/>
              <a:t>, Phil O'Keefe, Disaster Resilience Integrated Framework for Transformation (DRIFT): A new approach to </a:t>
            </a:r>
            <a:r>
              <a:rPr lang="en-US" sz="2900" dirty="0" err="1"/>
              <a:t>theorising</a:t>
            </a:r>
            <a:r>
              <a:rPr lang="en-US" sz="2900" dirty="0"/>
              <a:t> and </a:t>
            </a:r>
            <a:r>
              <a:rPr lang="en-US" sz="2900" dirty="0" err="1"/>
              <a:t>operationalising</a:t>
            </a:r>
            <a:r>
              <a:rPr lang="en-US" sz="2900" dirty="0"/>
              <a:t> resilience, World Development, Volume 123, 2019, </a:t>
            </a:r>
            <a:r>
              <a:rPr lang="en-US" sz="2900" dirty="0">
                <a:hlinkClick r:id="rId4"/>
              </a:rPr>
              <a:t>https://doi.org/10.1016/j.worlddev.2019.06.011</a:t>
            </a:r>
            <a:r>
              <a:rPr lang="en-US" sz="2900" dirty="0"/>
              <a:t>. </a:t>
            </a:r>
          </a:p>
          <a:p>
            <a:pPr marL="0" indent="-457200">
              <a:lnSpc>
                <a:spcPct val="120000"/>
              </a:lnSpc>
              <a:buNone/>
            </a:pPr>
            <a:r>
              <a:rPr lang="en-CA" sz="2900" dirty="0"/>
              <a:t>Dianne M. Longboat Traditional Teacher and Healer Mohawk Nation (2002). Ian Anderson Program in End-of-Life Care Module 10 Indigenous Perspectives on Death and Dying. University of Toronto. </a:t>
            </a:r>
            <a:r>
              <a:rPr lang="en-CA" sz="2900" dirty="0">
                <a:hlinkClick r:id="rId5"/>
              </a:rPr>
              <a:t>https://www.cpd.utoronto.ca/endoflife/Modules/Indigenous%20Perspectives%20on%20Death%20and%20Dying.pdf</a:t>
            </a:r>
            <a:r>
              <a:rPr lang="en-CA" sz="2900" dirty="0"/>
              <a:t> </a:t>
            </a:r>
          </a:p>
          <a:p>
            <a:pPr marL="0" indent="-457200">
              <a:lnSpc>
                <a:spcPct val="120000"/>
              </a:lnSpc>
              <a:buNone/>
            </a:pPr>
            <a:r>
              <a:rPr lang="en-CA" sz="2900" dirty="0">
                <a:effectLst/>
                <a:ea typeface="Yu Mincho" panose="02020400000000000000" pitchFamily="18" charset="-128"/>
                <a:cs typeface="Times New Roman" panose="02020603050405020304" pitchFamily="18" charset="0"/>
              </a:rPr>
              <a:t>Douglas, M. (1992). Risk and blame: Essays in cultural theory. London ; [Toronto]: Routledge.</a:t>
            </a:r>
          </a:p>
          <a:p>
            <a:pPr marL="0" indent="-457200">
              <a:lnSpc>
                <a:spcPct val="120000"/>
              </a:lnSpc>
              <a:buNone/>
            </a:pPr>
            <a:r>
              <a:rPr lang="en-US" sz="2900" dirty="0">
                <a:ea typeface="Yu Mincho" panose="02020400000000000000" pitchFamily="18" charset="-128"/>
                <a:cs typeface="Times New Roman" panose="02020603050405020304" pitchFamily="18" charset="0"/>
              </a:rPr>
              <a:t>Hewitt, K. (1997). Regions of risk: a geographical introduction to disasters. Addison Wesley Longman Limited. Essex. UK.</a:t>
            </a:r>
            <a:endParaRPr lang="en-CA" sz="2900" dirty="0">
              <a:ea typeface="Yu Mincho" panose="02020400000000000000" pitchFamily="18" charset="-128"/>
              <a:cs typeface="Times New Roman" panose="02020603050405020304" pitchFamily="18" charset="0"/>
            </a:endParaRPr>
          </a:p>
          <a:p>
            <a:pPr marL="0" indent="-457200">
              <a:lnSpc>
                <a:spcPct val="120000"/>
              </a:lnSpc>
              <a:buNone/>
            </a:pPr>
            <a:r>
              <a:rPr lang="en-CA" sz="2900" b="0" i="0" u="none" strike="noStrike" dirty="0">
                <a:solidFill>
                  <a:srgbClr val="3A3A3A"/>
                </a:solidFill>
                <a:effectLst/>
              </a:rPr>
              <a:t>Lupton, D. (1999). </a:t>
            </a:r>
            <a:r>
              <a:rPr lang="en-CA" sz="2900" b="0" i="1" u="none" strike="noStrike" dirty="0">
                <a:solidFill>
                  <a:srgbClr val="3A3A3A"/>
                </a:solidFill>
                <a:effectLst/>
              </a:rPr>
              <a:t>Risk</a:t>
            </a:r>
            <a:r>
              <a:rPr lang="en-CA" sz="2900" b="0" i="0" u="none" strike="noStrike" dirty="0">
                <a:solidFill>
                  <a:srgbClr val="3A3A3A"/>
                </a:solidFill>
                <a:effectLst/>
              </a:rPr>
              <a:t>. London ; New York: Routledge. </a:t>
            </a:r>
          </a:p>
          <a:p>
            <a:pPr marL="0" indent="-457200">
              <a:lnSpc>
                <a:spcPct val="120000"/>
              </a:lnSpc>
              <a:buNone/>
            </a:pPr>
            <a:r>
              <a:rPr lang="en-US" sz="2900" dirty="0" err="1"/>
              <a:t>Muhibuddin</a:t>
            </a:r>
            <a:r>
              <a:rPr lang="en-US" sz="2900" dirty="0"/>
              <a:t> </a:t>
            </a:r>
            <a:r>
              <a:rPr lang="en-US" sz="2900" dirty="0" err="1"/>
              <a:t>Usamah</a:t>
            </a:r>
            <a:r>
              <a:rPr lang="en-US" sz="2900" dirty="0"/>
              <a:t>, John </a:t>
            </a:r>
            <a:r>
              <a:rPr lang="en-US" sz="2900" dirty="0" err="1"/>
              <a:t>Handmer</a:t>
            </a:r>
            <a:r>
              <a:rPr lang="en-US" sz="2900" dirty="0"/>
              <a:t>, David Mitchell, Iftekhar Ahmed, 2014.Can the vulnerable be resilient? Co-existence of vulnerability and disaster resilience: Informal settlements in the </a:t>
            </a:r>
            <a:r>
              <a:rPr lang="en-US" sz="2900" dirty="0" err="1"/>
              <a:t>Philippines,International</a:t>
            </a:r>
            <a:r>
              <a:rPr lang="en-US" sz="2900" dirty="0"/>
              <a:t> Journal of Disaster Risk </a:t>
            </a:r>
            <a:r>
              <a:rPr lang="en-US" sz="2900" dirty="0" err="1"/>
              <a:t>Reduction,Volume</a:t>
            </a:r>
            <a:r>
              <a:rPr lang="en-US" sz="2900" dirty="0"/>
              <a:t> 10, Part A,2014,Pages 178-189,ISSN 2212-4209, </a:t>
            </a:r>
            <a:r>
              <a:rPr lang="en-US" sz="2900" dirty="0">
                <a:hlinkClick r:id="rId6"/>
              </a:rPr>
              <a:t>https://doi.org/10.1016/j.ijdrr.2014.08.007</a:t>
            </a:r>
            <a:r>
              <a:rPr lang="en-US" sz="2900" dirty="0"/>
              <a:t>  </a:t>
            </a:r>
          </a:p>
          <a:p>
            <a:pPr marL="0" indent="-457200">
              <a:lnSpc>
                <a:spcPct val="120000"/>
              </a:lnSpc>
              <a:buNone/>
            </a:pPr>
            <a:r>
              <a:rPr lang="en-US" sz="2900" dirty="0"/>
              <a:t>Myers, D. G., &amp; Wee, D. F. (2005). </a:t>
            </a:r>
            <a:r>
              <a:rPr lang="en-US" sz="2900" i="1" dirty="0"/>
              <a:t>Disaster mental health services : a primer for practitioners</a:t>
            </a:r>
            <a:r>
              <a:rPr lang="en-US" sz="2900" dirty="0"/>
              <a:t>. New York: Brunner-Routledge.</a:t>
            </a:r>
          </a:p>
          <a:p>
            <a:pPr marL="0" indent="-457200">
              <a:lnSpc>
                <a:spcPct val="120000"/>
              </a:lnSpc>
              <a:buNone/>
            </a:pPr>
            <a:r>
              <a:rPr lang="en-US" sz="2900" dirty="0"/>
              <a:t>Neal and Phillips. 1995. Effective emergency management: Reconsidering the bureaucratic approach. Disasters. 19(4), 327-337</a:t>
            </a:r>
          </a:p>
          <a:p>
            <a:pPr marL="0" indent="-457200">
              <a:lnSpc>
                <a:spcPct val="120000"/>
              </a:lnSpc>
              <a:buNone/>
            </a:pPr>
            <a:r>
              <a:rPr lang="en-CA" sz="2900" dirty="0">
                <a:effectLst/>
                <a:ea typeface="Yu Mincho" panose="02020400000000000000" pitchFamily="18" charset="-128"/>
                <a:cs typeface="Times New Roman" panose="02020603050405020304" pitchFamily="18" charset="0"/>
              </a:rPr>
              <a:t>Phillips, B. D. (2009). </a:t>
            </a:r>
            <a:r>
              <a:rPr lang="en-CA" sz="2900" i="1" dirty="0">
                <a:effectLst/>
                <a:ea typeface="Yu Mincho" panose="02020400000000000000" pitchFamily="18" charset="-128"/>
                <a:cs typeface="Times New Roman" panose="02020603050405020304" pitchFamily="18" charset="0"/>
              </a:rPr>
              <a:t>Disaster recovery</a:t>
            </a:r>
            <a:r>
              <a:rPr lang="en-CA" sz="2900" dirty="0">
                <a:effectLst/>
                <a:ea typeface="Yu Mincho" panose="02020400000000000000" pitchFamily="18" charset="-128"/>
                <a:cs typeface="Times New Roman" panose="02020603050405020304" pitchFamily="18" charset="0"/>
              </a:rPr>
              <a:t>. Boca Raton, FL: CRC Press, </a:t>
            </a:r>
            <a:r>
              <a:rPr lang="en-CA" sz="2900" dirty="0" err="1">
                <a:effectLst/>
                <a:ea typeface="Yu Mincho" panose="02020400000000000000" pitchFamily="18" charset="-128"/>
                <a:cs typeface="Times New Roman" panose="02020603050405020304" pitchFamily="18" charset="0"/>
              </a:rPr>
              <a:t>Auerback</a:t>
            </a:r>
            <a:r>
              <a:rPr lang="en-CA" sz="2900" dirty="0">
                <a:effectLst/>
                <a:ea typeface="Yu Mincho" panose="02020400000000000000" pitchFamily="18" charset="-128"/>
                <a:cs typeface="Times New Roman" panose="02020603050405020304" pitchFamily="18" charset="0"/>
              </a:rPr>
              <a:t> Publications.</a:t>
            </a:r>
          </a:p>
          <a:p>
            <a:pPr marL="0" indent="-457200" algn="l">
              <a:lnSpc>
                <a:spcPct val="120000"/>
              </a:lnSpc>
              <a:buNone/>
            </a:pPr>
            <a:r>
              <a:rPr lang="en-CA" sz="2900" b="0" i="0" u="none" strike="noStrike" dirty="0" err="1">
                <a:solidFill>
                  <a:srgbClr val="3A3A3A"/>
                </a:solidFill>
                <a:effectLst/>
              </a:rPr>
              <a:t>Quarantelli</a:t>
            </a:r>
            <a:r>
              <a:rPr lang="en-CA" sz="2900" b="0" i="0" u="none" strike="noStrike" dirty="0">
                <a:solidFill>
                  <a:srgbClr val="3A3A3A"/>
                </a:solidFill>
                <a:effectLst/>
              </a:rPr>
              <a:t>, E. L., &amp; Dynes, R. R. (1968). Looting in Civil Disorders: an Index of Social Change. </a:t>
            </a:r>
            <a:r>
              <a:rPr lang="en-CA" sz="2900" b="0" i="1" u="none" strike="noStrike" dirty="0">
                <a:solidFill>
                  <a:srgbClr val="3A3A3A"/>
                </a:solidFill>
                <a:effectLst/>
              </a:rPr>
              <a:t>The American Behavioral Scientist (Beverly Hills)</a:t>
            </a:r>
            <a:r>
              <a:rPr lang="en-CA" sz="2900" b="0" i="0" u="none" strike="noStrike" dirty="0">
                <a:solidFill>
                  <a:srgbClr val="3A3A3A"/>
                </a:solidFill>
                <a:effectLst/>
              </a:rPr>
              <a:t>, </a:t>
            </a:r>
            <a:r>
              <a:rPr lang="en-CA" sz="2900" b="0" i="1" u="none" strike="noStrike" dirty="0">
                <a:solidFill>
                  <a:srgbClr val="3A3A3A"/>
                </a:solidFill>
                <a:effectLst/>
              </a:rPr>
              <a:t>11</a:t>
            </a:r>
            <a:r>
              <a:rPr lang="en-CA" sz="2900" b="0" i="0" u="none" strike="noStrike" dirty="0">
                <a:solidFill>
                  <a:srgbClr val="3A3A3A"/>
                </a:solidFill>
                <a:effectLst/>
              </a:rPr>
              <a:t>(4), 7–10. https://</a:t>
            </a:r>
            <a:r>
              <a:rPr lang="en-CA" sz="2900" b="0" i="0" u="none" strike="noStrike" dirty="0" err="1">
                <a:solidFill>
                  <a:srgbClr val="3A3A3A"/>
                </a:solidFill>
                <a:effectLst/>
              </a:rPr>
              <a:t>doi.org</a:t>
            </a:r>
            <a:r>
              <a:rPr lang="en-CA" sz="2900" b="0" i="0" u="none" strike="noStrike" dirty="0">
                <a:solidFill>
                  <a:srgbClr val="3A3A3A"/>
                </a:solidFill>
                <a:effectLst/>
              </a:rPr>
              <a:t>/10.1177/000276426801100403</a:t>
            </a:r>
          </a:p>
          <a:p>
            <a:pPr marL="0" indent="-457200">
              <a:lnSpc>
                <a:spcPct val="120000"/>
              </a:lnSpc>
              <a:buNone/>
            </a:pPr>
            <a:br>
              <a:rPr lang="en-CA" sz="2900" dirty="0"/>
            </a:br>
            <a:r>
              <a:rPr lang="en-US" sz="2900" dirty="0"/>
              <a:t>Wenger, E. (2000). Communities of Practice and Social Learning Systems. </a:t>
            </a:r>
            <a:r>
              <a:rPr lang="en-US" sz="2900" i="1" dirty="0"/>
              <a:t>Organization (London, England)</a:t>
            </a:r>
            <a:r>
              <a:rPr lang="en-US" sz="2900" dirty="0"/>
              <a:t>, </a:t>
            </a:r>
            <a:r>
              <a:rPr lang="en-US" sz="2900" i="1" dirty="0"/>
              <a:t>7</a:t>
            </a:r>
            <a:r>
              <a:rPr lang="en-US" sz="2900" dirty="0"/>
              <a:t>(2), 225–246. </a:t>
            </a:r>
            <a:r>
              <a:rPr lang="en-US" sz="2900" dirty="0">
                <a:hlinkClick r:id="rId7"/>
              </a:rPr>
              <a:t>https://doi.org/10.1177/135050840072002</a:t>
            </a:r>
            <a:r>
              <a:rPr lang="en-US" sz="2900" dirty="0"/>
              <a:t> </a:t>
            </a:r>
          </a:p>
          <a:p>
            <a:endParaRPr lang="en-US" sz="1800" dirty="0"/>
          </a:p>
          <a:p>
            <a:pPr marL="0" indent="0">
              <a:buNone/>
            </a:pPr>
            <a:r>
              <a:rPr lang="en-CA" sz="1800" dirty="0">
                <a:effectLst/>
                <a:latin typeface="Arial" panose="020B0604020202020204" pitchFamily="34" charset="0"/>
              </a:rPr>
              <a:t> </a:t>
            </a:r>
            <a:endParaRPr lang="en-CA" dirty="0"/>
          </a:p>
          <a:p>
            <a:endParaRPr lang="en-US" dirty="0"/>
          </a:p>
        </p:txBody>
      </p:sp>
      <p:pic>
        <p:nvPicPr>
          <p:cNvPr id="1028" name="Picture 4">
            <a:extLst>
              <a:ext uri="{FF2B5EF4-FFF2-40B4-BE49-F238E27FC236}">
                <a16:creationId xmlns:a16="http://schemas.microsoft.com/office/drawing/2014/main" id="{8EEEF921-F2BF-0366-18A5-B0714639AD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56036" y="5827636"/>
            <a:ext cx="2691018" cy="677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866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AAA30-9FDC-21B1-31A5-DCB56F2E49CC}"/>
              </a:ext>
            </a:extLst>
          </p:cNvPr>
          <p:cNvSpPr>
            <a:spLocks noGrp="1"/>
          </p:cNvSpPr>
          <p:nvPr>
            <p:ph type="title"/>
          </p:nvPr>
        </p:nvSpPr>
        <p:spPr/>
        <p:txBody>
          <a:bodyPr>
            <a:normAutofit/>
          </a:bodyPr>
          <a:lstStyle/>
          <a:p>
            <a:r>
              <a:rPr lang="en-US" dirty="0"/>
              <a:t>Session Abstract: </a:t>
            </a:r>
            <a:r>
              <a:rPr lang="en-CA" sz="4400" b="1" kern="100" dirty="0">
                <a:effectLst/>
                <a:latin typeface="Calibri" panose="020F0502020204030204" pitchFamily="34" charset="0"/>
                <a:ea typeface="Yu Mincho" panose="02020400000000000000" pitchFamily="18" charset="-128"/>
                <a:cs typeface="Times New Roman" panose="02020603050405020304" pitchFamily="18" charset="0"/>
              </a:rPr>
              <a:t>Workshop #11: Community-driven disaster risk reduction:</a:t>
            </a:r>
            <a:endParaRPr lang="en-US" dirty="0"/>
          </a:p>
        </p:txBody>
      </p:sp>
      <p:sp>
        <p:nvSpPr>
          <p:cNvPr id="3" name="Content Placeholder 2">
            <a:extLst>
              <a:ext uri="{FF2B5EF4-FFF2-40B4-BE49-F238E27FC236}">
                <a16:creationId xmlns:a16="http://schemas.microsoft.com/office/drawing/2014/main" id="{DBB1A6BD-F10A-C7C6-754B-E95C19FFD4D4}"/>
              </a:ext>
            </a:extLst>
          </p:cNvPr>
          <p:cNvSpPr>
            <a:spLocks noGrp="1"/>
          </p:cNvSpPr>
          <p:nvPr>
            <p:ph idx="1"/>
          </p:nvPr>
        </p:nvSpPr>
        <p:spPr/>
        <p:txBody>
          <a:bodyPr>
            <a:normAutofit fontScale="85000" lnSpcReduction="10000"/>
          </a:bodyPr>
          <a:lstStyle/>
          <a:p>
            <a:r>
              <a:rPr lang="en-CA" kern="100" dirty="0">
                <a:effectLst/>
                <a:latin typeface="Calibri" panose="020F0502020204030204" pitchFamily="34" charset="0"/>
                <a:ea typeface="Yu Mincho" panose="02020400000000000000" pitchFamily="18" charset="-128"/>
                <a:cs typeface="Times New Roman" panose="02020603050405020304" pitchFamily="18" charset="0"/>
              </a:rPr>
              <a:t>Wednesday, March 6</a:t>
            </a:r>
            <a:r>
              <a:rPr lang="en-CA" kern="100" baseline="30000" dirty="0">
                <a:effectLst/>
                <a:latin typeface="Calibri" panose="020F0502020204030204" pitchFamily="34" charset="0"/>
                <a:ea typeface="Yu Mincho" panose="02020400000000000000" pitchFamily="18" charset="-128"/>
                <a:cs typeface="Times New Roman" panose="02020603050405020304" pitchFamily="18" charset="0"/>
              </a:rPr>
              <a:t>th</a:t>
            </a:r>
            <a:r>
              <a:rPr lang="en-CA" kern="100" dirty="0">
                <a:effectLst/>
                <a:latin typeface="Calibri" panose="020F0502020204030204" pitchFamily="34" charset="0"/>
                <a:ea typeface="Yu Mincho" panose="02020400000000000000" pitchFamily="18" charset="-128"/>
                <a:cs typeface="Times New Roman" panose="02020603050405020304" pitchFamily="18" charset="0"/>
              </a:rPr>
              <a:t> at 2:15:  </a:t>
            </a:r>
            <a:r>
              <a:rPr lang="en-CA" b="1" kern="100" dirty="0">
                <a:effectLst/>
                <a:latin typeface="Calibri" panose="020F0502020204030204" pitchFamily="34" charset="0"/>
                <a:ea typeface="Yu Mincho" panose="02020400000000000000" pitchFamily="18" charset="-128"/>
                <a:cs typeface="Times New Roman" panose="02020603050405020304" pitchFamily="18" charset="0"/>
              </a:rPr>
              <a:t>Workshop #11: Community-driven disaster risk reduction:</a:t>
            </a:r>
            <a:endParaRPr lang="en-CA" kern="100" dirty="0">
              <a:effectLst/>
              <a:latin typeface="Calibri" panose="020F0502020204030204" pitchFamily="34" charset="0"/>
              <a:ea typeface="Yu Mincho" panose="02020400000000000000" pitchFamily="18" charset="-128"/>
              <a:cs typeface="Times New Roman" panose="02020603050405020304" pitchFamily="18" charset="0"/>
            </a:endParaRPr>
          </a:p>
          <a:p>
            <a:r>
              <a:rPr lang="en-CA" kern="100" dirty="0">
                <a:effectLst/>
                <a:latin typeface="Calibri" panose="020F0502020204030204" pitchFamily="34" charset="0"/>
                <a:ea typeface="Yu Mincho" panose="02020400000000000000" pitchFamily="18" charset="-128"/>
                <a:cs typeface="Times New Roman" panose="02020603050405020304" pitchFamily="18" charset="0"/>
              </a:rPr>
              <a:t>By Etsuko Yasui, Brandon University</a:t>
            </a:r>
          </a:p>
          <a:p>
            <a:pPr marL="0" indent="0">
              <a:buNone/>
            </a:pPr>
            <a:endParaRPr lang="en-CA" kern="100" dirty="0">
              <a:effectLst/>
              <a:latin typeface="Calibri" panose="020F0502020204030204" pitchFamily="34" charset="0"/>
              <a:ea typeface="Yu Mincho" panose="02020400000000000000" pitchFamily="18" charset="-128"/>
              <a:cs typeface="Times New Roman" panose="02020603050405020304" pitchFamily="18" charset="0"/>
            </a:endParaRPr>
          </a:p>
          <a:p>
            <a:r>
              <a:rPr lang="en-CA" kern="100" dirty="0">
                <a:effectLst/>
                <a:latin typeface="Calibri" panose="020F0502020204030204" pitchFamily="34" charset="0"/>
                <a:ea typeface="Yu Mincho" panose="02020400000000000000" pitchFamily="18" charset="-128"/>
                <a:cs typeface="Times New Roman" panose="02020603050405020304" pitchFamily="18" charset="0"/>
              </a:rPr>
              <a:t>How can communities prepare, respond, recover, and mitigate disasters? This presentation discusses the vital roles of existing and emerging community-based organizations that assist communities in disaster risk reduction and in times of disaster. The conventional disaster and emergency management approach is limited in its resource allocation to an inclusive and community-driven approach to plan for disasters, even though disasters are fundamentally local events. By utilizing existing social resources, there are potential opportunities for communities to organize and engage with key emergency management partners to promote community-based disaster planning.</a:t>
            </a:r>
          </a:p>
          <a:p>
            <a:endParaRPr lang="en-US" dirty="0"/>
          </a:p>
        </p:txBody>
      </p:sp>
    </p:spTree>
    <p:extLst>
      <p:ext uri="{BB962C8B-B14F-4D97-AF65-F5344CB8AC3E}">
        <p14:creationId xmlns:p14="http://schemas.microsoft.com/office/powerpoint/2010/main" val="2443520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D7BD06-0219-3B60-E1FF-2931626B8CA9}"/>
              </a:ext>
            </a:extLst>
          </p:cNvPr>
          <p:cNvSpPr>
            <a:spLocks noGrp="1"/>
          </p:cNvSpPr>
          <p:nvPr>
            <p:ph type="title"/>
          </p:nvPr>
        </p:nvSpPr>
        <p:spPr>
          <a:xfrm>
            <a:off x="215350" y="60325"/>
            <a:ext cx="10515600" cy="1325563"/>
          </a:xfrm>
        </p:spPr>
        <p:txBody>
          <a:bodyPr/>
          <a:lstStyle/>
          <a:p>
            <a:r>
              <a:rPr lang="en-US" dirty="0"/>
              <a:t>List of EM organizations</a:t>
            </a:r>
          </a:p>
        </p:txBody>
      </p:sp>
      <p:sp>
        <p:nvSpPr>
          <p:cNvPr id="5" name="Content Placeholder 4">
            <a:extLst>
              <a:ext uri="{FF2B5EF4-FFF2-40B4-BE49-F238E27FC236}">
                <a16:creationId xmlns:a16="http://schemas.microsoft.com/office/drawing/2014/main" id="{52254ADB-D62A-5AB3-216D-C7D066F4BB70}"/>
              </a:ext>
            </a:extLst>
          </p:cNvPr>
          <p:cNvSpPr>
            <a:spLocks noGrp="1"/>
          </p:cNvSpPr>
          <p:nvPr>
            <p:ph sz="half" idx="1"/>
          </p:nvPr>
        </p:nvSpPr>
        <p:spPr>
          <a:xfrm>
            <a:off x="838200" y="1444487"/>
            <a:ext cx="5181600" cy="5155096"/>
          </a:xfrm>
        </p:spPr>
        <p:txBody>
          <a:bodyPr>
            <a:noAutofit/>
          </a:bodyPr>
          <a:lstStyle/>
          <a:p>
            <a:r>
              <a:rPr lang="en-CA"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Interlake Reserves Tribal Council (IRTC) (MB)</a:t>
            </a:r>
            <a:endParaRPr lang="en-CA" sz="2000" kern="100" dirty="0">
              <a:effectLst/>
              <a:latin typeface="Calibri" panose="020F0502020204030204" pitchFamily="34" charset="0"/>
              <a:ea typeface="Yu Mincho" panose="02020400000000000000" pitchFamily="18" charset="-128"/>
              <a:cs typeface="Times New Roman" panose="02020603050405020304" pitchFamily="18" charset="0"/>
            </a:endParaRPr>
          </a:p>
          <a:p>
            <a:r>
              <a:rPr lang="en-CA"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Southern Chiefs' Organization Inc. (SCO) (MB)  </a:t>
            </a:r>
            <a:endParaRPr lang="en-CA" sz="2000" kern="100" dirty="0">
              <a:effectLst/>
              <a:latin typeface="Calibri" panose="020F0502020204030204" pitchFamily="34" charset="0"/>
              <a:ea typeface="Yu Mincho" panose="02020400000000000000" pitchFamily="18" charset="-128"/>
              <a:cs typeface="Times New Roman" panose="02020603050405020304" pitchFamily="18" charset="0"/>
            </a:endParaRPr>
          </a:p>
          <a:p>
            <a:r>
              <a:rPr lang="en-CA"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Manitoba </a:t>
            </a:r>
            <a:r>
              <a:rPr lang="en-CA"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Keewatinowi</a:t>
            </a:r>
            <a:r>
              <a:rPr lang="en-CA"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CA"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Okimakanak</a:t>
            </a:r>
            <a:r>
              <a:rPr lang="en-CA"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Inc. (MKO) (MB)</a:t>
            </a:r>
            <a:endParaRPr lang="en-CA" sz="2000" kern="100" dirty="0">
              <a:effectLst/>
              <a:latin typeface="Calibri" panose="020F0502020204030204" pitchFamily="34" charset="0"/>
              <a:ea typeface="Yu Mincho" panose="02020400000000000000" pitchFamily="18" charset="-128"/>
              <a:cs typeface="Times New Roman" panose="02020603050405020304" pitchFamily="18" charset="0"/>
            </a:endParaRPr>
          </a:p>
          <a:p>
            <a:r>
              <a:rPr lang="en-CA"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Assembly of Manitoba Chiefs (AMC) (MB)</a:t>
            </a:r>
            <a:endParaRPr lang="en-CA" sz="2000" kern="100" dirty="0">
              <a:effectLst/>
              <a:latin typeface="Calibri" panose="020F0502020204030204" pitchFamily="34" charset="0"/>
              <a:ea typeface="Yu Mincho" panose="02020400000000000000" pitchFamily="18" charset="-128"/>
              <a:cs typeface="Times New Roman" panose="02020603050405020304" pitchFamily="18" charset="0"/>
            </a:endParaRPr>
          </a:p>
          <a:p>
            <a:r>
              <a:rPr lang="en-CA"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Métis National Council (MNC) (ON)</a:t>
            </a:r>
            <a:endParaRPr lang="en-CA" sz="2000" kern="100" dirty="0">
              <a:effectLst/>
              <a:latin typeface="Calibri" panose="020F0502020204030204" pitchFamily="34" charset="0"/>
              <a:ea typeface="Yu Mincho" panose="02020400000000000000" pitchFamily="18" charset="-128"/>
              <a:cs typeface="Times New Roman" panose="02020603050405020304" pitchFamily="18" charset="0"/>
            </a:endParaRPr>
          </a:p>
          <a:p>
            <a:r>
              <a:rPr lang="en-CA" sz="2000" kern="0" dirty="0">
                <a:solidFill>
                  <a:srgbClr val="14395B"/>
                </a:solidFill>
                <a:effectLst/>
                <a:latin typeface="Calibri" panose="020F0502020204030204" pitchFamily="34" charset="0"/>
                <a:ea typeface="Times New Roman" panose="02020603050405020304" pitchFamily="18" charset="0"/>
                <a:cs typeface="Calibri" panose="020F0502020204030204" pitchFamily="34" charset="0"/>
              </a:rPr>
              <a:t>Nishnawbe Aski Nation (NAN) (ON) </a:t>
            </a:r>
            <a:endParaRPr lang="en-CA" sz="2000" kern="100" dirty="0">
              <a:effectLst/>
              <a:latin typeface="Calibri" panose="020F0502020204030204" pitchFamily="34" charset="0"/>
              <a:ea typeface="Yu Mincho" panose="02020400000000000000" pitchFamily="18" charset="-128"/>
              <a:cs typeface="Times New Roman" panose="02020603050405020304" pitchFamily="18" charset="0"/>
            </a:endParaRPr>
          </a:p>
          <a:p>
            <a:r>
              <a:rPr lang="en-CA"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Independent First Nations Alliance (IFNA) (ON)</a:t>
            </a:r>
            <a:endParaRPr lang="en-CA" sz="2000" kern="100" dirty="0">
              <a:effectLst/>
              <a:latin typeface="Calibri" panose="020F0502020204030204" pitchFamily="34" charset="0"/>
              <a:ea typeface="Yu Mincho" panose="02020400000000000000" pitchFamily="18" charset="-128"/>
              <a:cs typeface="Times New Roman" panose="02020603050405020304" pitchFamily="18" charset="0"/>
            </a:endParaRPr>
          </a:p>
          <a:p>
            <a:r>
              <a:rPr lang="en-CA"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Mushkegowuk</a:t>
            </a:r>
            <a:r>
              <a:rPr lang="en-CA"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Tribal Council (MTC) (ON)</a:t>
            </a:r>
            <a:endParaRPr lang="en-CA" sz="2000" kern="100" dirty="0">
              <a:effectLst/>
              <a:latin typeface="Calibri" panose="020F0502020204030204" pitchFamily="34" charset="0"/>
              <a:ea typeface="Yu Mincho" panose="02020400000000000000" pitchFamily="18" charset="-128"/>
              <a:cs typeface="Times New Roman" panose="02020603050405020304" pitchFamily="18" charset="0"/>
            </a:endParaRPr>
          </a:p>
          <a:p>
            <a:r>
              <a:rPr lang="en-CA"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Federation of Sovereign Indigenous Nations (FSIN) (SK)</a:t>
            </a:r>
            <a:endParaRPr lang="en-CA" sz="2000" kern="100" dirty="0">
              <a:effectLst/>
              <a:latin typeface="Calibri" panose="020F0502020204030204" pitchFamily="34" charset="0"/>
              <a:ea typeface="Yu Mincho" panose="02020400000000000000" pitchFamily="18" charset="-128"/>
              <a:cs typeface="Times New Roman" panose="02020603050405020304" pitchFamily="18" charset="0"/>
            </a:endParaRPr>
          </a:p>
          <a:p>
            <a:r>
              <a:rPr lang="en-CA"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Saskatchewan First Nations Emergency Management (SFNEM) (SK)</a:t>
            </a:r>
            <a:endParaRPr lang="en-CA" sz="2000" kern="100" dirty="0">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7" name="Content Placeholder 6">
            <a:extLst>
              <a:ext uri="{FF2B5EF4-FFF2-40B4-BE49-F238E27FC236}">
                <a16:creationId xmlns:a16="http://schemas.microsoft.com/office/drawing/2014/main" id="{52EB37A7-D84F-8597-CD84-E89325AF2673}"/>
              </a:ext>
            </a:extLst>
          </p:cNvPr>
          <p:cNvSpPr>
            <a:spLocks noGrp="1"/>
          </p:cNvSpPr>
          <p:nvPr>
            <p:ph sz="half" idx="2"/>
          </p:nvPr>
        </p:nvSpPr>
        <p:spPr>
          <a:xfrm>
            <a:off x="6172200" y="736532"/>
            <a:ext cx="5181600" cy="5435660"/>
          </a:xfrm>
        </p:spPr>
        <p:txBody>
          <a:bodyPr>
            <a:noAutofit/>
          </a:bodyPr>
          <a:lstStyle/>
          <a:p>
            <a:r>
              <a:rPr lang="en-CA"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Alberta First Nations – Technical Services Corporation (TSAG) (AB)</a:t>
            </a:r>
            <a:endParaRPr lang="en-CA" sz="2000" kern="100" dirty="0">
              <a:effectLst/>
              <a:latin typeface="Calibri" panose="020F0502020204030204" pitchFamily="34" charset="0"/>
              <a:ea typeface="Yu Mincho" panose="02020400000000000000" pitchFamily="18" charset="-128"/>
              <a:cs typeface="Times New Roman" panose="02020603050405020304" pitchFamily="18" charset="0"/>
            </a:endParaRPr>
          </a:p>
          <a:p>
            <a:r>
              <a:rPr lang="en-CA"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Tsuut’ina Nation – Treaty 7 (AB)</a:t>
            </a:r>
            <a:endParaRPr lang="en-CA" sz="2000" kern="100" dirty="0">
              <a:effectLst/>
              <a:latin typeface="Calibri" panose="020F0502020204030204" pitchFamily="34" charset="0"/>
              <a:ea typeface="Yu Mincho" panose="02020400000000000000" pitchFamily="18" charset="-128"/>
              <a:cs typeface="Times New Roman" panose="02020603050405020304" pitchFamily="18" charset="0"/>
            </a:endParaRPr>
          </a:p>
          <a:p>
            <a:r>
              <a:rPr lang="en-CA"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North Shore Micmac District Council (NSMDC) (NB)</a:t>
            </a:r>
            <a:endParaRPr lang="en-CA" sz="2000" kern="100" dirty="0">
              <a:effectLst/>
              <a:latin typeface="Calibri" panose="020F0502020204030204" pitchFamily="34" charset="0"/>
              <a:ea typeface="Yu Mincho" panose="02020400000000000000" pitchFamily="18" charset="-128"/>
              <a:cs typeface="Times New Roman" panose="02020603050405020304" pitchFamily="18" charset="0"/>
            </a:endParaRPr>
          </a:p>
          <a:p>
            <a:r>
              <a:rPr lang="en-CA"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Nations Partnership (BC)</a:t>
            </a:r>
            <a:endParaRPr lang="en-CA" sz="2000" kern="100" dirty="0">
              <a:effectLst/>
              <a:latin typeface="Calibri" panose="020F0502020204030204" pitchFamily="34" charset="0"/>
              <a:ea typeface="Yu Mincho" panose="02020400000000000000" pitchFamily="18" charset="-128"/>
              <a:cs typeface="Times New Roman" panose="02020603050405020304" pitchFamily="18" charset="0"/>
            </a:endParaRPr>
          </a:p>
          <a:p>
            <a:r>
              <a:rPr lang="en-CA"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Holistic Emergency Preparedness and Response (HEPR) (BC)</a:t>
            </a:r>
            <a:endParaRPr lang="en-CA" sz="2000" kern="100" dirty="0">
              <a:effectLst/>
              <a:latin typeface="Calibri" panose="020F0502020204030204" pitchFamily="34" charset="0"/>
              <a:ea typeface="Yu Mincho" panose="02020400000000000000" pitchFamily="18" charset="-128"/>
              <a:cs typeface="Times New Roman" panose="02020603050405020304" pitchFamily="18" charset="0"/>
            </a:endParaRPr>
          </a:p>
          <a:p>
            <a:r>
              <a:rPr lang="en-CA"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First Nations Emergency Services Society (FNESS) (BC)</a:t>
            </a:r>
            <a:endParaRPr lang="en-CA" sz="2000" kern="100" dirty="0">
              <a:effectLst/>
              <a:latin typeface="Calibri" panose="020F0502020204030204" pitchFamily="34" charset="0"/>
              <a:ea typeface="Yu Mincho" panose="02020400000000000000" pitchFamily="18" charset="-128"/>
              <a:cs typeface="Times New Roman" panose="02020603050405020304" pitchFamily="18" charset="0"/>
            </a:endParaRPr>
          </a:p>
          <a:p>
            <a:r>
              <a:rPr lang="en-CA"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Kwilmu’kw</a:t>
            </a:r>
            <a:r>
              <a:rPr lang="en-CA"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Maw-</a:t>
            </a:r>
            <a:r>
              <a:rPr lang="en-CA"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klusuaqn</a:t>
            </a:r>
            <a:r>
              <a:rPr lang="en-CA"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(KMK) (NS)</a:t>
            </a:r>
            <a:endParaRPr lang="en-CA" sz="2000" kern="100" dirty="0">
              <a:effectLst/>
              <a:latin typeface="Calibri" panose="020F0502020204030204" pitchFamily="34" charset="0"/>
              <a:ea typeface="Yu Mincho" panose="02020400000000000000" pitchFamily="18" charset="-128"/>
              <a:cs typeface="Times New Roman" panose="02020603050405020304" pitchFamily="18" charset="0"/>
            </a:endParaRPr>
          </a:p>
          <a:p>
            <a:r>
              <a:rPr lang="en-CA"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Confederacy of Mainland Mi’kmaq (CMM) (NS)</a:t>
            </a:r>
            <a:endParaRPr lang="en-CA" sz="2000" kern="100" dirty="0">
              <a:effectLst/>
              <a:latin typeface="Calibri" panose="020F0502020204030204" pitchFamily="34" charset="0"/>
              <a:ea typeface="Yu Mincho" panose="02020400000000000000" pitchFamily="18" charset="-128"/>
              <a:cs typeface="Times New Roman" panose="02020603050405020304" pitchFamily="18" charset="0"/>
            </a:endParaRPr>
          </a:p>
          <a:p>
            <a:r>
              <a:rPr lang="en-CA"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Mi’kmaq Confederacy of PEI (MCPEI) (PE)</a:t>
            </a:r>
            <a:endParaRPr lang="en-CA" sz="2000" kern="100" dirty="0">
              <a:effectLst/>
              <a:latin typeface="Calibri" panose="020F0502020204030204" pitchFamily="34" charset="0"/>
              <a:ea typeface="Yu Mincho" panose="02020400000000000000" pitchFamily="18" charset="-128"/>
              <a:cs typeface="Times New Roman" panose="02020603050405020304" pitchFamily="18" charset="0"/>
            </a:endParaRPr>
          </a:p>
          <a:p>
            <a:r>
              <a:rPr lang="en-CA"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Qalipu</a:t>
            </a:r>
            <a:r>
              <a:rPr lang="en-CA"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Mi'kmaq First Nation (QMFN) (NL)</a:t>
            </a:r>
            <a:endParaRPr lang="en-CA" sz="2000" kern="100" dirty="0">
              <a:effectLst/>
              <a:latin typeface="Calibri" panose="020F0502020204030204" pitchFamily="34"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021677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EC3D4-0BCE-176B-8E29-33E318781A22}"/>
              </a:ext>
            </a:extLst>
          </p:cNvPr>
          <p:cNvPicPr>
            <a:picLocks noChangeAspect="1"/>
          </p:cNvPicPr>
          <p:nvPr/>
        </p:nvPicPr>
        <p:blipFill>
          <a:blip r:embed="rId3"/>
          <a:stretch>
            <a:fillRect/>
          </a:stretch>
        </p:blipFill>
        <p:spPr>
          <a:xfrm>
            <a:off x="-759132" y="4597311"/>
            <a:ext cx="3379857" cy="2460649"/>
          </a:xfrm>
          <a:prstGeom prst="rect">
            <a:avLst/>
          </a:prstGeom>
        </p:spPr>
      </p:pic>
      <p:sp>
        <p:nvSpPr>
          <p:cNvPr id="2" name="Title 1">
            <a:extLst>
              <a:ext uri="{FF2B5EF4-FFF2-40B4-BE49-F238E27FC236}">
                <a16:creationId xmlns:a16="http://schemas.microsoft.com/office/drawing/2014/main" id="{9E7AAA30-9FDC-21B1-31A5-DCB56F2E49CC}"/>
              </a:ext>
            </a:extLst>
          </p:cNvPr>
          <p:cNvSpPr>
            <a:spLocks noGrp="1"/>
          </p:cNvSpPr>
          <p:nvPr>
            <p:ph type="title"/>
          </p:nvPr>
        </p:nvSpPr>
        <p:spPr>
          <a:xfrm>
            <a:off x="838200" y="40271"/>
            <a:ext cx="10515600" cy="1325563"/>
          </a:xfrm>
        </p:spPr>
        <p:txBody>
          <a:bodyPr/>
          <a:lstStyle/>
          <a:p>
            <a:r>
              <a:rPr lang="en-US" dirty="0"/>
              <a:t>Who I am and why I am here</a:t>
            </a:r>
          </a:p>
        </p:txBody>
      </p:sp>
      <p:sp>
        <p:nvSpPr>
          <p:cNvPr id="5" name="Content Placeholder 4">
            <a:extLst>
              <a:ext uri="{FF2B5EF4-FFF2-40B4-BE49-F238E27FC236}">
                <a16:creationId xmlns:a16="http://schemas.microsoft.com/office/drawing/2014/main" id="{545F6E5C-8825-E581-948D-AA80880AE287}"/>
              </a:ext>
            </a:extLst>
          </p:cNvPr>
          <p:cNvSpPr>
            <a:spLocks noGrp="1"/>
          </p:cNvSpPr>
          <p:nvPr>
            <p:ph sz="half" idx="2"/>
          </p:nvPr>
        </p:nvSpPr>
        <p:spPr>
          <a:xfrm>
            <a:off x="6172200" y="1335818"/>
            <a:ext cx="5741504" cy="4826966"/>
          </a:xfrm>
        </p:spPr>
        <p:txBody>
          <a:bodyPr/>
          <a:lstStyle/>
          <a:p>
            <a:r>
              <a:rPr lang="en-US" dirty="0"/>
              <a:t>I am interested in community disaster planning</a:t>
            </a:r>
          </a:p>
          <a:p>
            <a:pPr lvl="1"/>
            <a:r>
              <a:rPr lang="en-US" dirty="0"/>
              <a:t>How communities manage vulnerability</a:t>
            </a:r>
          </a:p>
          <a:p>
            <a:pPr lvl="1"/>
            <a:r>
              <a:rPr lang="en-US" dirty="0"/>
              <a:t>How communities build capacity/resilience</a:t>
            </a:r>
          </a:p>
          <a:p>
            <a:pPr lvl="1"/>
            <a:r>
              <a:rPr lang="en-US" dirty="0"/>
              <a:t>How communities build relationships to achieve safe communities</a:t>
            </a:r>
          </a:p>
          <a:p>
            <a:pPr lvl="1"/>
            <a:r>
              <a:rPr lang="en-US" dirty="0"/>
              <a:t>How communities recover from disasters</a:t>
            </a:r>
          </a:p>
        </p:txBody>
      </p:sp>
      <p:pic>
        <p:nvPicPr>
          <p:cNvPr id="1028" name="Picture 4">
            <a:extLst>
              <a:ext uri="{FF2B5EF4-FFF2-40B4-BE49-F238E27FC236}">
                <a16:creationId xmlns:a16="http://schemas.microsoft.com/office/drawing/2014/main" id="{8EEEF921-F2BF-0366-18A5-B0714639AD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6036" y="5986660"/>
            <a:ext cx="2691018" cy="67780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A8FAD4CE-C3C4-3117-EC3D-7EB4CFB3267B}"/>
              </a:ext>
            </a:extLst>
          </p:cNvPr>
          <p:cNvSpPr>
            <a:spLocks noGrp="1"/>
          </p:cNvSpPr>
          <p:nvPr>
            <p:ph sz="half" idx="1"/>
          </p:nvPr>
        </p:nvSpPr>
        <p:spPr>
          <a:xfrm>
            <a:off x="838200" y="1332329"/>
            <a:ext cx="5181600" cy="4351338"/>
          </a:xfrm>
        </p:spPr>
        <p:txBody>
          <a:bodyPr/>
          <a:lstStyle/>
          <a:p>
            <a:r>
              <a:rPr lang="en-US" dirty="0"/>
              <a:t>Born in Kyoto, Japan</a:t>
            </a:r>
          </a:p>
          <a:p>
            <a:r>
              <a:rPr lang="en-US" dirty="0"/>
              <a:t>Lived in Canada for over 25 years</a:t>
            </a:r>
          </a:p>
          <a:p>
            <a:r>
              <a:rPr lang="en-US" dirty="0"/>
              <a:t>Teaching Disaster and Emergency Studies at Brandon University for over 16 years</a:t>
            </a:r>
          </a:p>
          <a:p>
            <a:r>
              <a:rPr lang="en-US" dirty="0"/>
              <a:t>Two adult children + one dog</a:t>
            </a:r>
          </a:p>
        </p:txBody>
      </p:sp>
    </p:spTree>
    <p:extLst>
      <p:ext uri="{BB962C8B-B14F-4D97-AF65-F5344CB8AC3E}">
        <p14:creationId xmlns:p14="http://schemas.microsoft.com/office/powerpoint/2010/main" val="3017659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EC3D4-0BCE-176B-8E29-33E318781A22}"/>
              </a:ext>
            </a:extLst>
          </p:cNvPr>
          <p:cNvPicPr>
            <a:picLocks noChangeAspect="1"/>
          </p:cNvPicPr>
          <p:nvPr/>
        </p:nvPicPr>
        <p:blipFill>
          <a:blip r:embed="rId3"/>
          <a:stretch>
            <a:fillRect/>
          </a:stretch>
        </p:blipFill>
        <p:spPr>
          <a:xfrm>
            <a:off x="-851729" y="4597311"/>
            <a:ext cx="3379857" cy="2460649"/>
          </a:xfrm>
          <a:prstGeom prst="rect">
            <a:avLst/>
          </a:prstGeom>
        </p:spPr>
      </p:pic>
      <p:sp>
        <p:nvSpPr>
          <p:cNvPr id="2" name="Title 1">
            <a:extLst>
              <a:ext uri="{FF2B5EF4-FFF2-40B4-BE49-F238E27FC236}">
                <a16:creationId xmlns:a16="http://schemas.microsoft.com/office/drawing/2014/main" id="{9E7AAA30-9FDC-21B1-31A5-DCB56F2E49CC}"/>
              </a:ext>
            </a:extLst>
          </p:cNvPr>
          <p:cNvSpPr>
            <a:spLocks noGrp="1"/>
          </p:cNvSpPr>
          <p:nvPr>
            <p:ph type="title"/>
          </p:nvPr>
        </p:nvSpPr>
        <p:spPr/>
        <p:txBody>
          <a:bodyPr/>
          <a:lstStyle/>
          <a:p>
            <a:r>
              <a:rPr lang="en-US" dirty="0"/>
              <a:t>How communities are doing in disaster recovery: Community-based organizations</a:t>
            </a:r>
          </a:p>
        </p:txBody>
      </p:sp>
      <p:sp>
        <p:nvSpPr>
          <p:cNvPr id="3" name="Content Placeholder 2">
            <a:extLst>
              <a:ext uri="{FF2B5EF4-FFF2-40B4-BE49-F238E27FC236}">
                <a16:creationId xmlns:a16="http://schemas.microsoft.com/office/drawing/2014/main" id="{DBB1A6BD-F10A-C7C6-754B-E95C19FFD4D4}"/>
              </a:ext>
            </a:extLst>
          </p:cNvPr>
          <p:cNvSpPr>
            <a:spLocks noGrp="1"/>
          </p:cNvSpPr>
          <p:nvPr>
            <p:ph idx="1"/>
          </p:nvPr>
        </p:nvSpPr>
        <p:spPr/>
        <p:txBody>
          <a:bodyPr>
            <a:normAutofit/>
          </a:bodyPr>
          <a:lstStyle/>
          <a:p>
            <a:r>
              <a:rPr lang="en-US" dirty="0"/>
              <a:t>A group of people initiating activities (Kobe earthquake, east Japan earthquake and tsunami, Brandon flood, Rapid City flood, etc...)</a:t>
            </a:r>
          </a:p>
          <a:p>
            <a:r>
              <a:rPr lang="en-US" dirty="0"/>
              <a:t>Communities of practice: a group of like-minded people working together to achieve community’s interests (Wenger, 2000: 5). </a:t>
            </a:r>
          </a:p>
          <a:p>
            <a:r>
              <a:rPr lang="en-US" dirty="0"/>
              <a:t>Emergent Norm Theory: To respond to unmet, unanticipated, or newly appearing  needs, newly appearing groups and organizations will emerge (Dynes and  </a:t>
            </a:r>
            <a:r>
              <a:rPr lang="en-US" dirty="0" err="1"/>
              <a:t>Quarantelli</a:t>
            </a:r>
            <a:r>
              <a:rPr lang="en-US" dirty="0"/>
              <a:t> 1968; Neal and Phillips 1995).</a:t>
            </a:r>
          </a:p>
          <a:p>
            <a:endParaRPr lang="en-US" dirty="0"/>
          </a:p>
          <a:p>
            <a:endParaRPr lang="en-US" dirty="0"/>
          </a:p>
        </p:txBody>
      </p:sp>
      <p:pic>
        <p:nvPicPr>
          <p:cNvPr id="1028" name="Picture 4">
            <a:extLst>
              <a:ext uri="{FF2B5EF4-FFF2-40B4-BE49-F238E27FC236}">
                <a16:creationId xmlns:a16="http://schemas.microsoft.com/office/drawing/2014/main" id="{8EEEF921-F2BF-0366-18A5-B0714639AD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6036" y="5827636"/>
            <a:ext cx="2691018" cy="677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0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EC3D4-0BCE-176B-8E29-33E318781A22}"/>
              </a:ext>
            </a:extLst>
          </p:cNvPr>
          <p:cNvPicPr>
            <a:picLocks noChangeAspect="1"/>
          </p:cNvPicPr>
          <p:nvPr/>
        </p:nvPicPr>
        <p:blipFill>
          <a:blip r:embed="rId3"/>
          <a:stretch>
            <a:fillRect/>
          </a:stretch>
        </p:blipFill>
        <p:spPr>
          <a:xfrm>
            <a:off x="-851729" y="4597311"/>
            <a:ext cx="3379857" cy="2460649"/>
          </a:xfrm>
          <a:prstGeom prst="rect">
            <a:avLst/>
          </a:prstGeom>
        </p:spPr>
      </p:pic>
      <p:sp>
        <p:nvSpPr>
          <p:cNvPr id="2" name="Title 1">
            <a:extLst>
              <a:ext uri="{FF2B5EF4-FFF2-40B4-BE49-F238E27FC236}">
                <a16:creationId xmlns:a16="http://schemas.microsoft.com/office/drawing/2014/main" id="{9E7AAA30-9FDC-21B1-31A5-DCB56F2E49CC}"/>
              </a:ext>
            </a:extLst>
          </p:cNvPr>
          <p:cNvSpPr>
            <a:spLocks noGrp="1"/>
          </p:cNvSpPr>
          <p:nvPr>
            <p:ph type="title"/>
          </p:nvPr>
        </p:nvSpPr>
        <p:spPr/>
        <p:txBody>
          <a:bodyPr/>
          <a:lstStyle/>
          <a:p>
            <a:r>
              <a:rPr lang="en-CA" dirty="0"/>
              <a:t>Gaps in the existing knowledge and practice</a:t>
            </a:r>
            <a:endParaRPr lang="en-US" dirty="0"/>
          </a:p>
        </p:txBody>
      </p:sp>
      <p:pic>
        <p:nvPicPr>
          <p:cNvPr id="1028" name="Picture 4">
            <a:extLst>
              <a:ext uri="{FF2B5EF4-FFF2-40B4-BE49-F238E27FC236}">
                <a16:creationId xmlns:a16="http://schemas.microsoft.com/office/drawing/2014/main" id="{8EEEF921-F2BF-0366-18A5-B0714639AD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6036" y="6039670"/>
            <a:ext cx="2691018" cy="67780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345C2FE4-39F2-6C58-E216-2507DD192E05}"/>
              </a:ext>
            </a:extLst>
          </p:cNvPr>
          <p:cNvSpPr>
            <a:spLocks noGrp="1"/>
          </p:cNvSpPr>
          <p:nvPr>
            <p:ph idx="1"/>
          </p:nvPr>
        </p:nvSpPr>
        <p:spPr>
          <a:xfrm>
            <a:off x="838200" y="1679705"/>
            <a:ext cx="10515600" cy="4359965"/>
          </a:xfrm>
        </p:spPr>
        <p:txBody>
          <a:bodyPr>
            <a:normAutofit/>
          </a:bodyPr>
          <a:lstStyle/>
          <a:p>
            <a:pPr marL="514350" indent="-514350">
              <a:buFont typeface="+mj-lt"/>
              <a:buAutoNum type="arabicPeriod"/>
            </a:pPr>
            <a:r>
              <a:rPr lang="en-CA" dirty="0"/>
              <a:t>Four phases of disaster and emergency management</a:t>
            </a:r>
          </a:p>
          <a:p>
            <a:pPr marL="514350" indent="-514350">
              <a:buFont typeface="+mj-lt"/>
              <a:buAutoNum type="arabicPeriod"/>
            </a:pPr>
            <a:r>
              <a:rPr lang="en-CA" dirty="0"/>
              <a:t>Risk (risk assessment and disaster &amp; emergency management)</a:t>
            </a:r>
          </a:p>
          <a:p>
            <a:pPr lvl="1"/>
            <a:r>
              <a:rPr lang="en-CA" dirty="0"/>
              <a:t>Hazards (physical events = scientific/engineering/technological solutions)</a:t>
            </a:r>
          </a:p>
          <a:p>
            <a:pPr lvl="1"/>
            <a:r>
              <a:rPr lang="en-CA" dirty="0"/>
              <a:t>Vulnerability (</a:t>
            </a:r>
            <a:r>
              <a:rPr lang="en-US" altLang="en-US" dirty="0"/>
              <a:t>Vulnerability analysis is not sufficient by itself)</a:t>
            </a:r>
            <a:endParaRPr lang="en-CA" dirty="0"/>
          </a:p>
          <a:p>
            <a:pPr lvl="1"/>
            <a:r>
              <a:rPr lang="en-CA" dirty="0"/>
              <a:t>Exposure (physical proximity vs social/historical conditions)</a:t>
            </a:r>
          </a:p>
          <a:p>
            <a:pPr lvl="1"/>
            <a:r>
              <a:rPr lang="en-CA" dirty="0"/>
              <a:t>Capacity (Adaptive capacity? Resilience?)</a:t>
            </a:r>
          </a:p>
          <a:p>
            <a:pPr marL="514350" indent="-514350">
              <a:buFont typeface="+mj-lt"/>
              <a:buAutoNum type="arabicPeriod"/>
            </a:pPr>
            <a:r>
              <a:rPr lang="en-CA" dirty="0"/>
              <a:t>Communities (excluded?, collective vulnerability, community cohesion)</a:t>
            </a:r>
          </a:p>
        </p:txBody>
      </p:sp>
    </p:spTree>
    <p:extLst>
      <p:ext uri="{BB962C8B-B14F-4D97-AF65-F5344CB8AC3E}">
        <p14:creationId xmlns:p14="http://schemas.microsoft.com/office/powerpoint/2010/main" val="2291353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EC3D4-0BCE-176B-8E29-33E318781A22}"/>
              </a:ext>
            </a:extLst>
          </p:cNvPr>
          <p:cNvPicPr>
            <a:picLocks noChangeAspect="1"/>
          </p:cNvPicPr>
          <p:nvPr/>
        </p:nvPicPr>
        <p:blipFill>
          <a:blip r:embed="rId3"/>
          <a:stretch>
            <a:fillRect/>
          </a:stretch>
        </p:blipFill>
        <p:spPr>
          <a:xfrm>
            <a:off x="-851729" y="4597311"/>
            <a:ext cx="3379857" cy="2460649"/>
          </a:xfrm>
          <a:prstGeom prst="rect">
            <a:avLst/>
          </a:prstGeom>
        </p:spPr>
      </p:pic>
      <p:sp>
        <p:nvSpPr>
          <p:cNvPr id="2" name="Title 1">
            <a:extLst>
              <a:ext uri="{FF2B5EF4-FFF2-40B4-BE49-F238E27FC236}">
                <a16:creationId xmlns:a16="http://schemas.microsoft.com/office/drawing/2014/main" id="{9E7AAA30-9FDC-21B1-31A5-DCB56F2E49CC}"/>
              </a:ext>
            </a:extLst>
          </p:cNvPr>
          <p:cNvSpPr>
            <a:spLocks noGrp="1"/>
          </p:cNvSpPr>
          <p:nvPr>
            <p:ph type="title"/>
          </p:nvPr>
        </p:nvSpPr>
        <p:spPr>
          <a:xfrm>
            <a:off x="838200" y="162047"/>
            <a:ext cx="10515600" cy="1890694"/>
          </a:xfrm>
        </p:spPr>
        <p:txBody>
          <a:bodyPr>
            <a:normAutofit fontScale="90000"/>
          </a:bodyPr>
          <a:lstStyle/>
          <a:p>
            <a:r>
              <a:rPr lang="en-US" dirty="0"/>
              <a:t>Gap 4: Community experiences of disasters </a:t>
            </a:r>
            <a:br>
              <a:rPr lang="en-US" dirty="0"/>
            </a:br>
            <a:r>
              <a:rPr lang="en-US" b="1" dirty="0"/>
              <a:t>through Indigenous lenses:</a:t>
            </a:r>
            <a:br>
              <a:rPr lang="en-US" b="1" dirty="0"/>
            </a:br>
            <a:r>
              <a:rPr lang="en-US" dirty="0"/>
              <a:t>What does a disaster mean to you?</a:t>
            </a:r>
            <a:endParaRPr lang="en-US" b="1" dirty="0"/>
          </a:p>
        </p:txBody>
      </p:sp>
      <p:sp>
        <p:nvSpPr>
          <p:cNvPr id="3" name="Content Placeholder 2">
            <a:extLst>
              <a:ext uri="{FF2B5EF4-FFF2-40B4-BE49-F238E27FC236}">
                <a16:creationId xmlns:a16="http://schemas.microsoft.com/office/drawing/2014/main" id="{DBB1A6BD-F10A-C7C6-754B-E95C19FFD4D4}"/>
              </a:ext>
            </a:extLst>
          </p:cNvPr>
          <p:cNvSpPr>
            <a:spLocks noGrp="1"/>
          </p:cNvSpPr>
          <p:nvPr>
            <p:ph idx="1"/>
          </p:nvPr>
        </p:nvSpPr>
        <p:spPr>
          <a:xfrm>
            <a:off x="838200" y="2103420"/>
            <a:ext cx="10515600" cy="4351338"/>
          </a:xfrm>
        </p:spPr>
        <p:txBody>
          <a:bodyPr>
            <a:normAutofit/>
          </a:bodyPr>
          <a:lstStyle/>
          <a:p>
            <a:r>
              <a:rPr lang="en-US" dirty="0"/>
              <a:t>There was no “natural” disaster (Indigenous knowledge of coping)</a:t>
            </a:r>
          </a:p>
          <a:p>
            <a:r>
              <a:rPr lang="en-US" dirty="0"/>
              <a:t>Human-made disasters (loss of lives and land) </a:t>
            </a:r>
          </a:p>
          <a:p>
            <a:r>
              <a:rPr lang="en-US" dirty="0"/>
              <a:t>Ceremonial activities for the loss and impact (not part of DEM)</a:t>
            </a:r>
          </a:p>
          <a:p>
            <a:r>
              <a:rPr lang="en-US" dirty="0"/>
              <a:t>Forced relocation, displacement, misplaced, (…from their land)</a:t>
            </a:r>
          </a:p>
          <a:p>
            <a:r>
              <a:rPr lang="en-US" dirty="0"/>
              <a:t>Missing (residential school) (search and rescue)</a:t>
            </a:r>
          </a:p>
          <a:p>
            <a:r>
              <a:rPr lang="en-US" dirty="0"/>
              <a:t>No planned recovery but expect to recover</a:t>
            </a:r>
          </a:p>
          <a:p>
            <a:r>
              <a:rPr lang="en-US" dirty="0"/>
              <a:t>Health consequences: mental health, emotional injuries, trauma</a:t>
            </a:r>
          </a:p>
          <a:p>
            <a:r>
              <a:rPr lang="en-US" dirty="0"/>
              <a:t>Risk reduction: risk is a cultural product (social breakdown)</a:t>
            </a:r>
          </a:p>
        </p:txBody>
      </p:sp>
      <p:pic>
        <p:nvPicPr>
          <p:cNvPr id="1028" name="Picture 4">
            <a:extLst>
              <a:ext uri="{FF2B5EF4-FFF2-40B4-BE49-F238E27FC236}">
                <a16:creationId xmlns:a16="http://schemas.microsoft.com/office/drawing/2014/main" id="{8EEEF921-F2BF-0366-18A5-B0714639AD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6036" y="5827636"/>
            <a:ext cx="2691018" cy="677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262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EC3D4-0BCE-176B-8E29-33E318781A22}"/>
              </a:ext>
            </a:extLst>
          </p:cNvPr>
          <p:cNvPicPr>
            <a:picLocks noChangeAspect="1"/>
          </p:cNvPicPr>
          <p:nvPr/>
        </p:nvPicPr>
        <p:blipFill>
          <a:blip r:embed="rId3"/>
          <a:stretch>
            <a:fillRect/>
          </a:stretch>
        </p:blipFill>
        <p:spPr>
          <a:xfrm>
            <a:off x="-851729" y="4597311"/>
            <a:ext cx="3379857" cy="2460649"/>
          </a:xfrm>
          <a:prstGeom prst="rect">
            <a:avLst/>
          </a:prstGeom>
        </p:spPr>
      </p:pic>
      <p:pic>
        <p:nvPicPr>
          <p:cNvPr id="1028" name="Picture 4">
            <a:extLst>
              <a:ext uri="{FF2B5EF4-FFF2-40B4-BE49-F238E27FC236}">
                <a16:creationId xmlns:a16="http://schemas.microsoft.com/office/drawing/2014/main" id="{8EEEF921-F2BF-0366-18A5-B0714639AD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6036" y="5827636"/>
            <a:ext cx="2691018" cy="67780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252FEE91-BBD2-3836-D225-95E080C04C6D}"/>
              </a:ext>
            </a:extLst>
          </p:cNvPr>
          <p:cNvSpPr>
            <a:spLocks noGrp="1"/>
          </p:cNvSpPr>
          <p:nvPr>
            <p:ph type="title"/>
          </p:nvPr>
        </p:nvSpPr>
        <p:spPr>
          <a:xfrm>
            <a:off x="838200" y="208344"/>
            <a:ext cx="10515600" cy="2152891"/>
          </a:xfrm>
        </p:spPr>
        <p:txBody>
          <a:bodyPr>
            <a:normAutofit/>
          </a:bodyPr>
          <a:lstStyle/>
          <a:p>
            <a:r>
              <a:rPr lang="en-US" dirty="0"/>
              <a:t>Can we fill in these gaps?: </a:t>
            </a:r>
            <a:br>
              <a:rPr lang="en-US" dirty="0"/>
            </a:br>
            <a:r>
              <a:rPr lang="en-US" dirty="0"/>
              <a:t>We need to plan for coping, managing, living with disasters</a:t>
            </a:r>
          </a:p>
        </p:txBody>
      </p:sp>
      <p:sp>
        <p:nvSpPr>
          <p:cNvPr id="5" name="Content Placeholder 2">
            <a:extLst>
              <a:ext uri="{FF2B5EF4-FFF2-40B4-BE49-F238E27FC236}">
                <a16:creationId xmlns:a16="http://schemas.microsoft.com/office/drawing/2014/main" id="{83A495F7-CC12-2DF7-2FA8-1F3C6CCFE781}"/>
              </a:ext>
            </a:extLst>
          </p:cNvPr>
          <p:cNvSpPr>
            <a:spLocks noGrp="1"/>
          </p:cNvSpPr>
          <p:nvPr>
            <p:ph idx="1"/>
          </p:nvPr>
        </p:nvSpPr>
        <p:spPr>
          <a:xfrm>
            <a:off x="1249018" y="2443619"/>
            <a:ext cx="10515600" cy="3714113"/>
          </a:xfrm>
        </p:spPr>
        <p:txBody>
          <a:bodyPr/>
          <a:lstStyle/>
          <a:p>
            <a:r>
              <a:rPr lang="en-US" dirty="0"/>
              <a:t>Disasters as part of everyday life (Hewitt, 1997).</a:t>
            </a:r>
          </a:p>
          <a:p>
            <a:r>
              <a:rPr lang="en-US" dirty="0"/>
              <a:t>Recovery needs more attention (who plans? what does recovery mean?)</a:t>
            </a:r>
          </a:p>
        </p:txBody>
      </p:sp>
    </p:spTree>
    <p:extLst>
      <p:ext uri="{BB962C8B-B14F-4D97-AF65-F5344CB8AC3E}">
        <p14:creationId xmlns:p14="http://schemas.microsoft.com/office/powerpoint/2010/main" val="4169540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EC3D4-0BCE-176B-8E29-33E318781A22}"/>
              </a:ext>
            </a:extLst>
          </p:cNvPr>
          <p:cNvPicPr>
            <a:picLocks noChangeAspect="1"/>
          </p:cNvPicPr>
          <p:nvPr/>
        </p:nvPicPr>
        <p:blipFill>
          <a:blip r:embed="rId3"/>
          <a:stretch>
            <a:fillRect/>
          </a:stretch>
        </p:blipFill>
        <p:spPr>
          <a:xfrm>
            <a:off x="-851729" y="4597311"/>
            <a:ext cx="3379857" cy="2460649"/>
          </a:xfrm>
          <a:prstGeom prst="rect">
            <a:avLst/>
          </a:prstGeom>
        </p:spPr>
      </p:pic>
      <p:pic>
        <p:nvPicPr>
          <p:cNvPr id="1028" name="Picture 4">
            <a:extLst>
              <a:ext uri="{FF2B5EF4-FFF2-40B4-BE49-F238E27FC236}">
                <a16:creationId xmlns:a16="http://schemas.microsoft.com/office/drawing/2014/main" id="{8EEEF921-F2BF-0366-18A5-B0714639AD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6036" y="5827636"/>
            <a:ext cx="2691018" cy="6778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58CB54C-AE65-8715-4DCE-D677BE61141C}"/>
              </a:ext>
            </a:extLst>
          </p:cNvPr>
          <p:cNvPicPr>
            <a:picLocks noChangeAspect="1"/>
          </p:cNvPicPr>
          <p:nvPr/>
        </p:nvPicPr>
        <p:blipFill>
          <a:blip r:embed="rId5"/>
          <a:stretch>
            <a:fillRect/>
          </a:stretch>
        </p:blipFill>
        <p:spPr>
          <a:xfrm>
            <a:off x="1907113" y="962896"/>
            <a:ext cx="7064613" cy="4769195"/>
          </a:xfrm>
          <a:prstGeom prst="rect">
            <a:avLst/>
          </a:prstGeom>
        </p:spPr>
      </p:pic>
      <p:sp>
        <p:nvSpPr>
          <p:cNvPr id="5" name="TextBox 4">
            <a:extLst>
              <a:ext uri="{FF2B5EF4-FFF2-40B4-BE49-F238E27FC236}">
                <a16:creationId xmlns:a16="http://schemas.microsoft.com/office/drawing/2014/main" id="{0BEA1372-7EA9-B702-BBF8-1241C235F6E9}"/>
              </a:ext>
            </a:extLst>
          </p:cNvPr>
          <p:cNvSpPr txBox="1"/>
          <p:nvPr/>
        </p:nvSpPr>
        <p:spPr>
          <a:xfrm>
            <a:off x="1986623" y="5696128"/>
            <a:ext cx="7064613" cy="923330"/>
          </a:xfrm>
          <a:prstGeom prst="rect">
            <a:avLst/>
          </a:prstGeom>
          <a:noFill/>
        </p:spPr>
        <p:txBody>
          <a:bodyPr wrap="square" rtlCol="0">
            <a:spAutoFit/>
          </a:bodyPr>
          <a:lstStyle/>
          <a:p>
            <a:r>
              <a:rPr lang="en-CA" dirty="0">
                <a:solidFill>
                  <a:srgbClr val="3A3A3A"/>
                </a:solidFill>
                <a:latin typeface="Source Sans Pro" panose="020B0503030403020204" pitchFamily="34" charset="0"/>
              </a:rPr>
              <a:t>Myers, D., &amp; Wee, D. (2004). </a:t>
            </a:r>
            <a:r>
              <a:rPr lang="en-CA" i="1" dirty="0">
                <a:solidFill>
                  <a:srgbClr val="3A3A3A"/>
                </a:solidFill>
                <a:latin typeface="Source Sans Pro" panose="020B0503030403020204" pitchFamily="34" charset="0"/>
              </a:rPr>
              <a:t>Disaster Mental Health Services: A Primer for Practitioners</a:t>
            </a:r>
            <a:r>
              <a:rPr lang="en-CA" dirty="0">
                <a:solidFill>
                  <a:srgbClr val="3A3A3A"/>
                </a:solidFill>
                <a:latin typeface="Source Sans Pro" panose="020B0503030403020204" pitchFamily="34" charset="0"/>
              </a:rPr>
              <a:t> (1st ed., Vol. 27). London: Taylor and Francis. </a:t>
            </a:r>
            <a:r>
              <a:rPr lang="en-CA" dirty="0">
                <a:solidFill>
                  <a:srgbClr val="3A3A3A"/>
                </a:solidFill>
                <a:latin typeface="Source Sans Pro" panose="020B0503030403020204" pitchFamily="34" charset="0"/>
                <a:hlinkClick r:id="rId6"/>
              </a:rPr>
              <a:t>https://doi.org/10.4324/9780203646908</a:t>
            </a:r>
            <a:r>
              <a:rPr lang="en-CA" dirty="0">
                <a:solidFill>
                  <a:srgbClr val="3A3A3A"/>
                </a:solidFill>
                <a:latin typeface="Source Sans Pro" panose="020B0503030403020204" pitchFamily="34" charset="0"/>
              </a:rPr>
              <a:t>  in page 18</a:t>
            </a:r>
            <a:endParaRPr lang="en-US" dirty="0"/>
          </a:p>
        </p:txBody>
      </p:sp>
      <p:sp>
        <p:nvSpPr>
          <p:cNvPr id="2" name="TextBox 1">
            <a:extLst>
              <a:ext uri="{FF2B5EF4-FFF2-40B4-BE49-F238E27FC236}">
                <a16:creationId xmlns:a16="http://schemas.microsoft.com/office/drawing/2014/main" id="{A733FC79-19D8-5038-90D0-DBC38F0C9A67}"/>
              </a:ext>
            </a:extLst>
          </p:cNvPr>
          <p:cNvSpPr txBox="1"/>
          <p:nvPr/>
        </p:nvSpPr>
        <p:spPr>
          <a:xfrm>
            <a:off x="6822551" y="1286643"/>
            <a:ext cx="4884177" cy="707886"/>
          </a:xfrm>
          <a:prstGeom prst="rect">
            <a:avLst/>
          </a:prstGeom>
          <a:noFill/>
        </p:spPr>
        <p:txBody>
          <a:bodyPr wrap="square" rtlCol="0">
            <a:spAutoFit/>
          </a:bodyPr>
          <a:lstStyle/>
          <a:p>
            <a:r>
              <a:rPr lang="en-US" sz="4000" b="1" dirty="0"/>
              <a:t>Emotional life cycle </a:t>
            </a:r>
          </a:p>
        </p:txBody>
      </p:sp>
      <p:sp>
        <p:nvSpPr>
          <p:cNvPr id="3" name="TextBox 2">
            <a:extLst>
              <a:ext uri="{FF2B5EF4-FFF2-40B4-BE49-F238E27FC236}">
                <a16:creationId xmlns:a16="http://schemas.microsoft.com/office/drawing/2014/main" id="{FE8E163C-B514-82C4-DDE9-7446B47510A2}"/>
              </a:ext>
            </a:extLst>
          </p:cNvPr>
          <p:cNvSpPr txBox="1"/>
          <p:nvPr/>
        </p:nvSpPr>
        <p:spPr>
          <a:xfrm>
            <a:off x="9665369" y="2629944"/>
            <a:ext cx="1852863" cy="923330"/>
          </a:xfrm>
          <a:prstGeom prst="rect">
            <a:avLst/>
          </a:prstGeom>
          <a:noFill/>
          <a:ln>
            <a:solidFill>
              <a:schemeClr val="tx1"/>
            </a:solidFill>
          </a:ln>
        </p:spPr>
        <p:txBody>
          <a:bodyPr wrap="square" rtlCol="0">
            <a:spAutoFit/>
          </a:bodyPr>
          <a:lstStyle/>
          <a:p>
            <a:r>
              <a:rPr lang="en-US" dirty="0"/>
              <a:t>The disaster impact vs mental health impact </a:t>
            </a:r>
          </a:p>
        </p:txBody>
      </p:sp>
      <p:sp>
        <p:nvSpPr>
          <p:cNvPr id="8" name="TextBox 7">
            <a:extLst>
              <a:ext uri="{FF2B5EF4-FFF2-40B4-BE49-F238E27FC236}">
                <a16:creationId xmlns:a16="http://schemas.microsoft.com/office/drawing/2014/main" id="{FD6DA623-F55B-CE6F-52DF-E937A85C9E85}"/>
              </a:ext>
            </a:extLst>
          </p:cNvPr>
          <p:cNvSpPr txBox="1"/>
          <p:nvPr/>
        </p:nvSpPr>
        <p:spPr>
          <a:xfrm>
            <a:off x="135832" y="146002"/>
            <a:ext cx="10386393" cy="769441"/>
          </a:xfrm>
          <a:prstGeom prst="rect">
            <a:avLst/>
          </a:prstGeom>
          <a:noFill/>
        </p:spPr>
        <p:txBody>
          <a:bodyPr wrap="square">
            <a:spAutoFit/>
          </a:bodyPr>
          <a:lstStyle/>
          <a:p>
            <a:r>
              <a:rPr lang="en-US" sz="4400" dirty="0"/>
              <a:t>Recovery is the beginning of hardship </a:t>
            </a:r>
          </a:p>
        </p:txBody>
      </p:sp>
    </p:spTree>
    <p:extLst>
      <p:ext uri="{BB962C8B-B14F-4D97-AF65-F5344CB8AC3E}">
        <p14:creationId xmlns:p14="http://schemas.microsoft.com/office/powerpoint/2010/main" val="1183940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EC3D4-0BCE-176B-8E29-33E318781A22}"/>
              </a:ext>
            </a:extLst>
          </p:cNvPr>
          <p:cNvPicPr>
            <a:picLocks noChangeAspect="1"/>
          </p:cNvPicPr>
          <p:nvPr/>
        </p:nvPicPr>
        <p:blipFill>
          <a:blip r:embed="rId3"/>
          <a:stretch>
            <a:fillRect/>
          </a:stretch>
        </p:blipFill>
        <p:spPr>
          <a:xfrm>
            <a:off x="-851729" y="4597311"/>
            <a:ext cx="3379857" cy="2460649"/>
          </a:xfrm>
          <a:prstGeom prst="rect">
            <a:avLst/>
          </a:prstGeom>
        </p:spPr>
      </p:pic>
      <p:pic>
        <p:nvPicPr>
          <p:cNvPr id="1028" name="Picture 4">
            <a:extLst>
              <a:ext uri="{FF2B5EF4-FFF2-40B4-BE49-F238E27FC236}">
                <a16:creationId xmlns:a16="http://schemas.microsoft.com/office/drawing/2014/main" id="{8EEEF921-F2BF-0366-18A5-B0714639AD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6036" y="5827636"/>
            <a:ext cx="2691018" cy="67780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7584B70-34CE-6247-A721-B3E55BECEEF9}"/>
              </a:ext>
            </a:extLst>
          </p:cNvPr>
          <p:cNvSpPr>
            <a:spLocks noGrp="1"/>
          </p:cNvSpPr>
          <p:nvPr>
            <p:ph type="title"/>
          </p:nvPr>
        </p:nvSpPr>
        <p:spPr/>
        <p:txBody>
          <a:bodyPr>
            <a:normAutofit/>
          </a:bodyPr>
          <a:lstStyle/>
          <a:p>
            <a:r>
              <a:rPr lang="en-US" dirty="0"/>
              <a:t>The current state of communities: </a:t>
            </a:r>
            <a:br>
              <a:rPr lang="en-US" dirty="0"/>
            </a:br>
            <a:r>
              <a:rPr lang="en-US" dirty="0"/>
              <a:t>Are we recovering from disasters? </a:t>
            </a:r>
          </a:p>
        </p:txBody>
      </p:sp>
      <p:sp>
        <p:nvSpPr>
          <p:cNvPr id="5" name="Content Placeholder 2">
            <a:extLst>
              <a:ext uri="{FF2B5EF4-FFF2-40B4-BE49-F238E27FC236}">
                <a16:creationId xmlns:a16="http://schemas.microsoft.com/office/drawing/2014/main" id="{AC95EED5-EEDE-D6C6-943A-56F9EA8270B7}"/>
              </a:ext>
            </a:extLst>
          </p:cNvPr>
          <p:cNvSpPr>
            <a:spLocks noGrp="1"/>
          </p:cNvSpPr>
          <p:nvPr>
            <p:ph idx="1"/>
          </p:nvPr>
        </p:nvSpPr>
        <p:spPr/>
        <p:txBody>
          <a:bodyPr>
            <a:normAutofit lnSpcReduction="10000"/>
          </a:bodyPr>
          <a:lstStyle/>
          <a:p>
            <a:r>
              <a:rPr lang="en-US" dirty="0"/>
              <a:t>Flooding, wildfires, hurricanes, heat waves, droughts, COVID-19, etc. (what about the residential schools? Colonization? Have we recovered?)</a:t>
            </a:r>
          </a:p>
          <a:p>
            <a:r>
              <a:rPr lang="en-US" dirty="0"/>
              <a:t>People need to recover from a disaster </a:t>
            </a:r>
            <a:r>
              <a:rPr lang="en-US" b="1" u="sng" dirty="0"/>
              <a:t>first </a:t>
            </a:r>
            <a:r>
              <a:rPr lang="en-US" dirty="0"/>
              <a:t>in order to be able to prepare for future disasters</a:t>
            </a:r>
          </a:p>
          <a:p>
            <a:r>
              <a:rPr lang="en-US" dirty="0"/>
              <a:t>Pre-event disaster recovery (plan for recovery before an event)</a:t>
            </a:r>
          </a:p>
          <a:p>
            <a:r>
              <a:rPr lang="en-US" dirty="0"/>
              <a:t>Build back better recovery: Leave no one behind</a:t>
            </a:r>
          </a:p>
          <a:p>
            <a:r>
              <a:rPr lang="en-US" dirty="0"/>
              <a:t>Disaster as collective experience: Community is the key</a:t>
            </a:r>
          </a:p>
          <a:p>
            <a:r>
              <a:rPr lang="en-US" dirty="0"/>
              <a:t>Co-existence of vulnerability, resilience, and DEM cycle: ”Everything, Everywhere, All at Once”</a:t>
            </a:r>
          </a:p>
          <a:p>
            <a:endParaRPr lang="en-US" dirty="0"/>
          </a:p>
        </p:txBody>
      </p:sp>
    </p:spTree>
    <p:extLst>
      <p:ext uri="{BB962C8B-B14F-4D97-AF65-F5344CB8AC3E}">
        <p14:creationId xmlns:p14="http://schemas.microsoft.com/office/powerpoint/2010/main" val="1627116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14F5DB9F0EFB438838633D3D3C15B8" ma:contentTypeVersion="16" ma:contentTypeDescription="Create a new document." ma:contentTypeScope="" ma:versionID="1b15e146dd7714f2d5dcf18563929c34">
  <xsd:schema xmlns:xsd="http://www.w3.org/2001/XMLSchema" xmlns:xs="http://www.w3.org/2001/XMLSchema" xmlns:p="http://schemas.microsoft.com/office/2006/metadata/properties" xmlns:ns2="40cc7fa8-84e5-448e-ae7a-47e8d4996491" xmlns:ns3="b559b0e0-9212-46a0-b3de-39b777f81522" targetNamespace="http://schemas.microsoft.com/office/2006/metadata/properties" ma:root="true" ma:fieldsID="27e97a9b6377789299bdb8fc26e42c2e" ns2:_="" ns3:_="">
    <xsd:import namespace="40cc7fa8-84e5-448e-ae7a-47e8d4996491"/>
    <xsd:import namespace="b559b0e0-9212-46a0-b3de-39b777f81522"/>
    <xsd:element name="properties">
      <xsd:complexType>
        <xsd:sequence>
          <xsd:element name="documentManagement">
            <xsd:complexType>
              <xsd:all>
                <xsd:element ref="ns2:Polaris_x0023_" minOccurs="0"/>
                <xsd:element ref="ns2:Opportunity_x0023_" minOccurs="0"/>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cc7fa8-84e5-448e-ae7a-47e8d4996491" elementFormDefault="qualified">
    <xsd:import namespace="http://schemas.microsoft.com/office/2006/documentManagement/types"/>
    <xsd:import namespace="http://schemas.microsoft.com/office/infopath/2007/PartnerControls"/>
    <xsd:element name="Polaris_x0023_" ma:index="8" nillable="true" ma:displayName="Polaris #" ma:format="Dropdown" ma:internalName="Polaris_x0023_">
      <xsd:simpleType>
        <xsd:restriction base="dms:Note">
          <xsd:maxLength value="255"/>
        </xsd:restriction>
      </xsd:simpleType>
    </xsd:element>
    <xsd:element name="Opportunity_x0023_" ma:index="9" nillable="true" ma:displayName="Opportunity #" ma:format="Dropdown" ma:internalName="Opportunity_x0023_">
      <xsd:simpleType>
        <xsd:restriction base="dms:Note">
          <xsd:maxLength value="255"/>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83b7034-6acb-4a3b-925f-eb080a5d509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59b0e0-9212-46a0-b3de-39b777f81522" elementFormDefault="qualified">
    <xsd:import namespace="http://schemas.microsoft.com/office/2006/documentManagement/types"/>
    <xsd:import namespace="http://schemas.microsoft.com/office/infopath/2007/PartnerControls"/>
    <xsd:element name="SharedWithUsers" ma:index="14"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da357cf-8b75-474a-aa06-0e764647acb3}" ma:internalName="TaxCatchAll" ma:showField="CatchAllData" ma:web="b559b0e0-9212-46a0-b3de-39b777f815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olaris_x0023_ xmlns="40cc7fa8-84e5-448e-ae7a-47e8d4996491" xsi:nil="true"/>
    <lcf76f155ced4ddcb4097134ff3c332f xmlns="40cc7fa8-84e5-448e-ae7a-47e8d4996491">
      <Terms xmlns="http://schemas.microsoft.com/office/infopath/2007/PartnerControls"/>
    </lcf76f155ced4ddcb4097134ff3c332f>
    <TaxCatchAll xmlns="b559b0e0-9212-46a0-b3de-39b777f81522" xsi:nil="true"/>
    <Opportunity_x0023_ xmlns="40cc7fa8-84e5-448e-ae7a-47e8d499649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F08DA0-7282-49F4-B460-FC32403877DA}"/>
</file>

<file path=customXml/itemProps2.xml><?xml version="1.0" encoding="utf-8"?>
<ds:datastoreItem xmlns:ds="http://schemas.openxmlformats.org/officeDocument/2006/customXml" ds:itemID="{06B0186A-99F9-4372-9CF0-2C7C711A9504}">
  <ds:schemaRefs>
    <ds:schemaRef ds:uri="http://purl.org/dc/elements/1.1/"/>
    <ds:schemaRef ds:uri="http://purl.org/dc/terms/"/>
    <ds:schemaRef ds:uri="a35bab0a-4abb-426d-9b12-f56e2157af5c"/>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 ds:uri="bf03a218-f114-4a3e-96c2-cded7c55ebc8"/>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0175DD53-BB9D-4F71-9740-29ACD77C49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19824</TotalTime>
  <Words>2031</Words>
  <Application>Microsoft Office PowerPoint</Application>
  <PresentationFormat>Widescreen</PresentationFormat>
  <Paragraphs>177</Paragraphs>
  <Slides>25</Slides>
  <Notes>25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Open Sans</vt:lpstr>
      <vt:lpstr>Source Sans Pro</vt:lpstr>
      <vt:lpstr>Office Theme</vt:lpstr>
      <vt:lpstr>PowerPoint Presentation</vt:lpstr>
      <vt:lpstr>Land Acknowledgement</vt:lpstr>
      <vt:lpstr>Who I am and why I am here</vt:lpstr>
      <vt:lpstr>How communities are doing in disaster recovery: Community-based organizations</vt:lpstr>
      <vt:lpstr>Gaps in the existing knowledge and practice</vt:lpstr>
      <vt:lpstr>Gap 4: Community experiences of disasters  through Indigenous lenses: What does a disaster mean to you?</vt:lpstr>
      <vt:lpstr>Can we fill in these gaps?:  We need to plan for coping, managing, living with disasters</vt:lpstr>
      <vt:lpstr>PowerPoint Presentation</vt:lpstr>
      <vt:lpstr>The current state of communities:  Are we recovering from disasters? </vt:lpstr>
      <vt:lpstr>PowerPoint Presentation</vt:lpstr>
      <vt:lpstr>Survey: Understanding EM. Org. activities</vt:lpstr>
      <vt:lpstr>Survey sample questions</vt:lpstr>
      <vt:lpstr>PowerPoint Presentation</vt:lpstr>
      <vt:lpstr>Community’s recovery approach: Desire to connect and bond</vt:lpstr>
      <vt:lpstr>Kaze no Denwa （風の電話）  (the Wind Phone) (not connected)</vt:lpstr>
      <vt:lpstr>Kaze no Denwa（風の電話）(the Wind Phone): in Otsuchi town, Japan（大槌町）</vt:lpstr>
      <vt:lpstr>Kaze no Denwa（風の電話）(the Wind Phone): A ripple effect </vt:lpstr>
      <vt:lpstr>- Mourning procee  - The Wind Phone - The Forest Library - Counseling room - Music concert - Gathering space</vt:lpstr>
      <vt:lpstr>PowerPoint Presentation</vt:lpstr>
      <vt:lpstr>The wind phone</vt:lpstr>
      <vt:lpstr>Communities in disasters: Building back better</vt:lpstr>
      <vt:lpstr>PowerPoint Presentation</vt:lpstr>
      <vt:lpstr>List of references</vt:lpstr>
      <vt:lpstr>Session Abstract: Workshop #11: Community-driven disaster risk reduction:</vt:lpstr>
      <vt:lpstr>List of EM organizations</vt:lpstr>
    </vt:vector>
  </TitlesOfParts>
  <Company>Brandon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Etsuko Yasui</dc:creator>
  <cp:lastModifiedBy>Rental End User</cp:lastModifiedBy>
  <cp:revision>25</cp:revision>
  <cp:lastPrinted>2024-03-03T16:05:31Z</cp:lastPrinted>
  <dcterms:created xsi:type="dcterms:W3CDTF">2023-07-12T16:02:25Z</dcterms:created>
  <dcterms:modified xsi:type="dcterms:W3CDTF">2024-03-06T13:27:36Z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0x0101001C14F5DB9F0EFB438838633D3D3C15B8</vt:lpwstr>
  </property>
</Properties>
</file>