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44"/>
  </p:notesMasterIdLst>
  <p:handoutMasterIdLst>
    <p:handoutMasterId r:id="rId45"/>
  </p:handoutMasterIdLst>
  <p:sldIdLst>
    <p:sldId id="264" r:id="rId2"/>
    <p:sldId id="265" r:id="rId3"/>
    <p:sldId id="266" r:id="rId4"/>
    <p:sldId id="267" r:id="rId5"/>
    <p:sldId id="268" r:id="rId6"/>
    <p:sldId id="270" r:id="rId7"/>
    <p:sldId id="667" r:id="rId8"/>
    <p:sldId id="655" r:id="rId9"/>
    <p:sldId id="449" r:id="rId10"/>
    <p:sldId id="271" r:id="rId11"/>
    <p:sldId id="272" r:id="rId12"/>
    <p:sldId id="269" r:id="rId13"/>
    <p:sldId id="644" r:id="rId14"/>
    <p:sldId id="646" r:id="rId15"/>
    <p:sldId id="576" r:id="rId16"/>
    <p:sldId id="645" r:id="rId17"/>
    <p:sldId id="642" r:id="rId18"/>
    <p:sldId id="647" r:id="rId19"/>
    <p:sldId id="643" r:id="rId20"/>
    <p:sldId id="261" r:id="rId21"/>
    <p:sldId id="604" r:id="rId22"/>
    <p:sldId id="629" r:id="rId23"/>
    <p:sldId id="636" r:id="rId24"/>
    <p:sldId id="663" r:id="rId25"/>
    <p:sldId id="633" r:id="rId26"/>
    <p:sldId id="662" r:id="rId27"/>
    <p:sldId id="635" r:id="rId28"/>
    <p:sldId id="664" r:id="rId29"/>
    <p:sldId id="639" r:id="rId30"/>
    <p:sldId id="641" r:id="rId31"/>
    <p:sldId id="665" r:id="rId32"/>
    <p:sldId id="651" r:id="rId33"/>
    <p:sldId id="652" r:id="rId34"/>
    <p:sldId id="656" r:id="rId35"/>
    <p:sldId id="659" r:id="rId36"/>
    <p:sldId id="660" r:id="rId37"/>
    <p:sldId id="668" r:id="rId38"/>
    <p:sldId id="657" r:id="rId39"/>
    <p:sldId id="658" r:id="rId40"/>
    <p:sldId id="650" r:id="rId41"/>
    <p:sldId id="661" r:id="rId42"/>
    <p:sldId id="64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93144" autoAdjust="0"/>
  </p:normalViewPr>
  <p:slideViewPr>
    <p:cSldViewPr snapToGrid="0" snapToObjects="1">
      <p:cViewPr varScale="1">
        <p:scale>
          <a:sx n="65" d="100"/>
          <a:sy n="65" d="100"/>
        </p:scale>
        <p:origin x="1028" y="44"/>
      </p:cViewPr>
      <p:guideLst/>
    </p:cSldViewPr>
  </p:slideViewPr>
  <p:outlineViewPr>
    <p:cViewPr>
      <p:scale>
        <a:sx n="33" d="100"/>
        <a:sy n="33" d="100"/>
      </p:scale>
      <p:origin x="0" y="-48332"/>
    </p:cViewPr>
  </p:outlin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2CB5D-7C98-4573-9359-A575450F4C8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604523-3E1B-4B92-A24E-6FFD7A4C407F}">
      <dgm:prSet/>
      <dgm:spPr/>
      <dgm:t>
        <a:bodyPr/>
        <a:lstStyle/>
        <a:p>
          <a:r>
            <a:rPr lang="en-US"/>
            <a:t>Préambule</a:t>
          </a:r>
        </a:p>
      </dgm:t>
    </dgm:pt>
    <dgm:pt modelId="{3FCF8A76-ED48-4435-A659-A3263B153072}" type="parTrans" cxnId="{78BB1D8B-712C-4D4F-AA09-B0678BB4D204}">
      <dgm:prSet/>
      <dgm:spPr/>
      <dgm:t>
        <a:bodyPr/>
        <a:lstStyle/>
        <a:p>
          <a:endParaRPr lang="en-US"/>
        </a:p>
      </dgm:t>
    </dgm:pt>
    <dgm:pt modelId="{29BC374C-A19E-4483-91CD-1F72CBDBF732}" type="sibTrans" cxnId="{78BB1D8B-712C-4D4F-AA09-B0678BB4D204}">
      <dgm:prSet/>
      <dgm:spPr/>
      <dgm:t>
        <a:bodyPr/>
        <a:lstStyle/>
        <a:p>
          <a:endParaRPr lang="en-US"/>
        </a:p>
      </dgm:t>
    </dgm:pt>
    <dgm:pt modelId="{597D798B-D548-4204-B73D-D8A56BBC7782}">
      <dgm:prSet/>
      <dgm:spPr/>
      <dgm:t>
        <a:bodyPr/>
        <a:lstStyle/>
        <a:p>
          <a:r>
            <a:rPr lang="en-US"/>
            <a:t>Principes</a:t>
          </a:r>
        </a:p>
      </dgm:t>
    </dgm:pt>
    <dgm:pt modelId="{CB7C021F-FAEF-464C-858C-90B3B310CE7F}" type="parTrans" cxnId="{C1AB423D-7DC6-44DA-93B9-BA616AACDD81}">
      <dgm:prSet/>
      <dgm:spPr/>
      <dgm:t>
        <a:bodyPr/>
        <a:lstStyle/>
        <a:p>
          <a:endParaRPr lang="en-US"/>
        </a:p>
      </dgm:t>
    </dgm:pt>
    <dgm:pt modelId="{19F6A0AB-DDC9-42E9-8661-3111008690EF}" type="sibTrans" cxnId="{C1AB423D-7DC6-44DA-93B9-BA616AACDD81}">
      <dgm:prSet/>
      <dgm:spPr/>
      <dgm:t>
        <a:bodyPr/>
        <a:lstStyle/>
        <a:p>
          <a:endParaRPr lang="en-US"/>
        </a:p>
      </dgm:t>
    </dgm:pt>
    <dgm:pt modelId="{BB3AD6DE-78C8-405F-BC0C-396316A93244}">
      <dgm:prSet/>
      <dgm:spPr/>
      <dgm:t>
        <a:bodyPr/>
        <a:lstStyle/>
        <a:p>
          <a:r>
            <a:rPr lang="en-US" dirty="0" err="1"/>
            <a:t>Droits</a:t>
          </a:r>
          <a:endParaRPr lang="en-US" dirty="0"/>
        </a:p>
      </dgm:t>
    </dgm:pt>
    <dgm:pt modelId="{22E3E946-2A90-4151-AB63-7644E228B486}" type="parTrans" cxnId="{C7647425-4448-4D6C-8FE1-675646CC4ABF}">
      <dgm:prSet/>
      <dgm:spPr/>
      <dgm:t>
        <a:bodyPr/>
        <a:lstStyle/>
        <a:p>
          <a:endParaRPr lang="en-US"/>
        </a:p>
      </dgm:t>
    </dgm:pt>
    <dgm:pt modelId="{326DAF24-17BA-45B8-93E1-50F2CB2205B0}" type="sibTrans" cxnId="{C7647425-4448-4D6C-8FE1-675646CC4ABF}">
      <dgm:prSet/>
      <dgm:spPr/>
      <dgm:t>
        <a:bodyPr/>
        <a:lstStyle/>
        <a:p>
          <a:endParaRPr lang="en-US"/>
        </a:p>
      </dgm:t>
    </dgm:pt>
    <dgm:pt modelId="{081E159A-A878-4612-81A2-5F93790FCD3B}">
      <dgm:prSet/>
      <dgm:spPr/>
      <dgm:t>
        <a:bodyPr/>
        <a:lstStyle/>
        <a:p>
          <a:r>
            <a:rPr lang="en-US"/>
            <a:t>Financement</a:t>
          </a:r>
        </a:p>
      </dgm:t>
    </dgm:pt>
    <dgm:pt modelId="{26990179-56DC-4EAB-BF36-67CD7E237E6E}" type="parTrans" cxnId="{D1413E41-79AC-4BBC-B62F-782BF3D9E06F}">
      <dgm:prSet/>
      <dgm:spPr/>
      <dgm:t>
        <a:bodyPr/>
        <a:lstStyle/>
        <a:p>
          <a:endParaRPr lang="en-US"/>
        </a:p>
      </dgm:t>
    </dgm:pt>
    <dgm:pt modelId="{C4FC6F9A-6E02-4A3B-887B-AE70820E1396}" type="sibTrans" cxnId="{D1413E41-79AC-4BBC-B62F-782BF3D9E06F}">
      <dgm:prSet/>
      <dgm:spPr/>
      <dgm:t>
        <a:bodyPr/>
        <a:lstStyle/>
        <a:p>
          <a:endParaRPr lang="en-US"/>
        </a:p>
      </dgm:t>
    </dgm:pt>
    <dgm:pt modelId="{3CBDD585-5D1C-435E-BFB4-9C814D45E163}">
      <dgm:prSet/>
      <dgm:spPr/>
      <dgm:t>
        <a:bodyPr/>
        <a:lstStyle/>
        <a:p>
          <a:r>
            <a:rPr lang="en-US"/>
            <a:t>Gouvernance</a:t>
          </a:r>
        </a:p>
      </dgm:t>
    </dgm:pt>
    <dgm:pt modelId="{3ABEC42D-7E32-4F61-B30D-BF1F5E52D904}" type="parTrans" cxnId="{FEBF5DFD-61DB-4244-BA80-5A341262DDF1}">
      <dgm:prSet/>
      <dgm:spPr/>
      <dgm:t>
        <a:bodyPr/>
        <a:lstStyle/>
        <a:p>
          <a:endParaRPr lang="en-US"/>
        </a:p>
      </dgm:t>
    </dgm:pt>
    <dgm:pt modelId="{273D7F91-52CF-463F-ADF4-015E67DB7441}" type="sibTrans" cxnId="{FEBF5DFD-61DB-4244-BA80-5A341262DDF1}">
      <dgm:prSet/>
      <dgm:spPr/>
      <dgm:t>
        <a:bodyPr/>
        <a:lstStyle/>
        <a:p>
          <a:endParaRPr lang="en-US"/>
        </a:p>
      </dgm:t>
    </dgm:pt>
    <dgm:pt modelId="{EDCC9389-AB87-4272-838B-2A674C37F76B}">
      <dgm:prSet/>
      <dgm:spPr/>
      <dgm:t>
        <a:bodyPr/>
        <a:lstStyle/>
        <a:p>
          <a:r>
            <a:rPr lang="en-US"/>
            <a:t>Responsabilité</a:t>
          </a:r>
        </a:p>
      </dgm:t>
    </dgm:pt>
    <dgm:pt modelId="{D52E15CF-6950-4F4E-8E43-3F5A6657A8BA}" type="parTrans" cxnId="{E27DC4BA-37F7-463D-A19E-3DB8F8585CBE}">
      <dgm:prSet/>
      <dgm:spPr/>
      <dgm:t>
        <a:bodyPr/>
        <a:lstStyle/>
        <a:p>
          <a:endParaRPr lang="en-US"/>
        </a:p>
      </dgm:t>
    </dgm:pt>
    <dgm:pt modelId="{A53B6F95-7C0C-4C86-9B10-2BECD52C6F1B}" type="sibTrans" cxnId="{E27DC4BA-37F7-463D-A19E-3DB8F8585CBE}">
      <dgm:prSet/>
      <dgm:spPr/>
      <dgm:t>
        <a:bodyPr/>
        <a:lstStyle/>
        <a:p>
          <a:endParaRPr lang="en-US"/>
        </a:p>
      </dgm:t>
    </dgm:pt>
    <dgm:pt modelId="{2A6201F4-2C12-424A-8E38-61508E0E2FC6}">
      <dgm:prSet/>
      <dgm:spPr/>
      <dgm:t>
        <a:bodyPr/>
        <a:lstStyle/>
        <a:p>
          <a:r>
            <a:rPr lang="en-US"/>
            <a:t>Normes minimales</a:t>
          </a:r>
        </a:p>
      </dgm:t>
    </dgm:pt>
    <dgm:pt modelId="{98AB916B-C6FC-4905-B288-1EDA5C027B19}" type="parTrans" cxnId="{4D816822-AF0A-44AF-9E36-F7AF9E175150}">
      <dgm:prSet/>
      <dgm:spPr/>
      <dgm:t>
        <a:bodyPr/>
        <a:lstStyle/>
        <a:p>
          <a:endParaRPr lang="en-US"/>
        </a:p>
      </dgm:t>
    </dgm:pt>
    <dgm:pt modelId="{2BAF211F-8C31-44AD-BB30-7144A4E76703}" type="sibTrans" cxnId="{4D816822-AF0A-44AF-9E36-F7AF9E175150}">
      <dgm:prSet/>
      <dgm:spPr/>
      <dgm:t>
        <a:bodyPr/>
        <a:lstStyle/>
        <a:p>
          <a:endParaRPr lang="en-US"/>
        </a:p>
      </dgm:t>
    </dgm:pt>
    <dgm:pt modelId="{5A2127A3-48E7-4E02-A635-E441E3207511}">
      <dgm:prSet/>
      <dgm:spPr/>
      <dgm:t>
        <a:bodyPr/>
        <a:lstStyle/>
        <a:p>
          <a:r>
            <a:rPr lang="en-US"/>
            <a:t>Accords transfrontaliers</a:t>
          </a:r>
        </a:p>
      </dgm:t>
    </dgm:pt>
    <dgm:pt modelId="{5F321AF3-4014-4E6B-8C55-6AD20E9F112A}" type="parTrans" cxnId="{472412EE-2387-4260-8E1C-7F3C5781A611}">
      <dgm:prSet/>
      <dgm:spPr/>
      <dgm:t>
        <a:bodyPr/>
        <a:lstStyle/>
        <a:p>
          <a:endParaRPr lang="en-US"/>
        </a:p>
      </dgm:t>
    </dgm:pt>
    <dgm:pt modelId="{E5251AF4-7C7E-4249-82F3-A12CF9A78A7F}" type="sibTrans" cxnId="{472412EE-2387-4260-8E1C-7F3C5781A611}">
      <dgm:prSet/>
      <dgm:spPr/>
      <dgm:t>
        <a:bodyPr/>
        <a:lstStyle/>
        <a:p>
          <a:endParaRPr lang="en-US"/>
        </a:p>
      </dgm:t>
    </dgm:pt>
    <dgm:pt modelId="{BF9DC648-CA77-4CC6-9480-2D2B5BAE253D}">
      <dgm:prSet/>
      <dgm:spPr/>
      <dgm:t>
        <a:bodyPr/>
        <a:lstStyle/>
        <a:p>
          <a:r>
            <a:rPr lang="en-US" dirty="0"/>
            <a:t>LDNU</a:t>
          </a:r>
        </a:p>
      </dgm:t>
    </dgm:pt>
    <dgm:pt modelId="{0D9BF5C1-E46E-40EB-9513-A4B51E163F64}" type="parTrans" cxnId="{07C95E64-D58A-46FF-8C43-A66D41E7EC45}">
      <dgm:prSet/>
      <dgm:spPr/>
      <dgm:t>
        <a:bodyPr/>
        <a:lstStyle/>
        <a:p>
          <a:endParaRPr lang="en-US"/>
        </a:p>
      </dgm:t>
    </dgm:pt>
    <dgm:pt modelId="{46D8048D-09F8-43CA-AFB9-9E660FFA646B}" type="sibTrans" cxnId="{07C95E64-D58A-46FF-8C43-A66D41E7EC45}">
      <dgm:prSet/>
      <dgm:spPr/>
      <dgm:t>
        <a:bodyPr/>
        <a:lstStyle/>
        <a:p>
          <a:endParaRPr lang="en-US"/>
        </a:p>
      </dgm:t>
    </dgm:pt>
    <dgm:pt modelId="{7C7C5BB7-3B2B-E843-A84B-F688DFD632F6}" type="pres">
      <dgm:prSet presAssocID="{B472CB5D-7C98-4573-9359-A575450F4C82}" presName="diagram" presStyleCnt="0">
        <dgm:presLayoutVars>
          <dgm:dir/>
          <dgm:resizeHandles val="exact"/>
        </dgm:presLayoutVars>
      </dgm:prSet>
      <dgm:spPr/>
    </dgm:pt>
    <dgm:pt modelId="{744ED9EF-E1B9-6A41-BCA6-2037517B1C34}" type="pres">
      <dgm:prSet presAssocID="{FE604523-3E1B-4B92-A24E-6FFD7A4C407F}" presName="node" presStyleLbl="node1" presStyleIdx="0" presStyleCnt="9">
        <dgm:presLayoutVars>
          <dgm:bulletEnabled val="1"/>
        </dgm:presLayoutVars>
      </dgm:prSet>
      <dgm:spPr/>
    </dgm:pt>
    <dgm:pt modelId="{5C05FD03-0F9D-EF46-9D5A-4498EBD49091}" type="pres">
      <dgm:prSet presAssocID="{29BC374C-A19E-4483-91CD-1F72CBDBF732}" presName="sibTrans" presStyleCnt="0"/>
      <dgm:spPr/>
    </dgm:pt>
    <dgm:pt modelId="{1A8705A6-CF5F-7B4F-98B3-F605CE9E1E72}" type="pres">
      <dgm:prSet presAssocID="{597D798B-D548-4204-B73D-D8A56BBC7782}" presName="node" presStyleLbl="node1" presStyleIdx="1" presStyleCnt="9">
        <dgm:presLayoutVars>
          <dgm:bulletEnabled val="1"/>
        </dgm:presLayoutVars>
      </dgm:prSet>
      <dgm:spPr/>
    </dgm:pt>
    <dgm:pt modelId="{88725249-8DE7-8D46-86A5-F59FDD64FC90}" type="pres">
      <dgm:prSet presAssocID="{19F6A0AB-DDC9-42E9-8661-3111008690EF}" presName="sibTrans" presStyleCnt="0"/>
      <dgm:spPr/>
    </dgm:pt>
    <dgm:pt modelId="{627F9A03-12B0-B043-BE85-21EE1D338EFC}" type="pres">
      <dgm:prSet presAssocID="{BB3AD6DE-78C8-405F-BC0C-396316A93244}" presName="node" presStyleLbl="node1" presStyleIdx="2" presStyleCnt="9">
        <dgm:presLayoutVars>
          <dgm:bulletEnabled val="1"/>
        </dgm:presLayoutVars>
      </dgm:prSet>
      <dgm:spPr/>
    </dgm:pt>
    <dgm:pt modelId="{1A9C69FB-8B8E-334A-BA0E-439B1C49CB1D}" type="pres">
      <dgm:prSet presAssocID="{326DAF24-17BA-45B8-93E1-50F2CB2205B0}" presName="sibTrans" presStyleCnt="0"/>
      <dgm:spPr/>
    </dgm:pt>
    <dgm:pt modelId="{F8C7CBC8-9EEB-9D49-BD7A-26F74BF6BDFD}" type="pres">
      <dgm:prSet presAssocID="{081E159A-A878-4612-81A2-5F93790FCD3B}" presName="node" presStyleLbl="node1" presStyleIdx="3" presStyleCnt="9">
        <dgm:presLayoutVars>
          <dgm:bulletEnabled val="1"/>
        </dgm:presLayoutVars>
      </dgm:prSet>
      <dgm:spPr/>
    </dgm:pt>
    <dgm:pt modelId="{59793F54-738C-974F-860A-D38FA8EE4EBA}" type="pres">
      <dgm:prSet presAssocID="{C4FC6F9A-6E02-4A3B-887B-AE70820E1396}" presName="sibTrans" presStyleCnt="0"/>
      <dgm:spPr/>
    </dgm:pt>
    <dgm:pt modelId="{5C3C6903-0712-9B44-8F7A-2BB09D821170}" type="pres">
      <dgm:prSet presAssocID="{3CBDD585-5D1C-435E-BFB4-9C814D45E163}" presName="node" presStyleLbl="node1" presStyleIdx="4" presStyleCnt="9">
        <dgm:presLayoutVars>
          <dgm:bulletEnabled val="1"/>
        </dgm:presLayoutVars>
      </dgm:prSet>
      <dgm:spPr/>
    </dgm:pt>
    <dgm:pt modelId="{59973A16-4543-BC46-91C2-91184F465B7E}" type="pres">
      <dgm:prSet presAssocID="{273D7F91-52CF-463F-ADF4-015E67DB7441}" presName="sibTrans" presStyleCnt="0"/>
      <dgm:spPr/>
    </dgm:pt>
    <dgm:pt modelId="{4728DB36-4D14-5F48-A25A-BD25827DD211}" type="pres">
      <dgm:prSet presAssocID="{EDCC9389-AB87-4272-838B-2A674C37F76B}" presName="node" presStyleLbl="node1" presStyleIdx="5" presStyleCnt="9">
        <dgm:presLayoutVars>
          <dgm:bulletEnabled val="1"/>
        </dgm:presLayoutVars>
      </dgm:prSet>
      <dgm:spPr/>
    </dgm:pt>
    <dgm:pt modelId="{1C898937-A98C-6643-8796-855982B7246D}" type="pres">
      <dgm:prSet presAssocID="{A53B6F95-7C0C-4C86-9B10-2BECD52C6F1B}" presName="sibTrans" presStyleCnt="0"/>
      <dgm:spPr/>
    </dgm:pt>
    <dgm:pt modelId="{20D1BC7A-0769-3543-8623-3CE27B13605C}" type="pres">
      <dgm:prSet presAssocID="{2A6201F4-2C12-424A-8E38-61508E0E2FC6}" presName="node" presStyleLbl="node1" presStyleIdx="6" presStyleCnt="9">
        <dgm:presLayoutVars>
          <dgm:bulletEnabled val="1"/>
        </dgm:presLayoutVars>
      </dgm:prSet>
      <dgm:spPr/>
    </dgm:pt>
    <dgm:pt modelId="{6E1D2DBA-591C-5B43-8DA9-762DA8171140}" type="pres">
      <dgm:prSet presAssocID="{2BAF211F-8C31-44AD-BB30-7144A4E76703}" presName="sibTrans" presStyleCnt="0"/>
      <dgm:spPr/>
    </dgm:pt>
    <dgm:pt modelId="{66CCABBD-FB39-994C-A325-ED63E6CF5B8F}" type="pres">
      <dgm:prSet presAssocID="{5A2127A3-48E7-4E02-A635-E441E3207511}" presName="node" presStyleLbl="node1" presStyleIdx="7" presStyleCnt="9">
        <dgm:presLayoutVars>
          <dgm:bulletEnabled val="1"/>
        </dgm:presLayoutVars>
      </dgm:prSet>
      <dgm:spPr/>
    </dgm:pt>
    <dgm:pt modelId="{D369AF80-8B75-9044-8973-C4FD2AA512C5}" type="pres">
      <dgm:prSet presAssocID="{E5251AF4-7C7E-4249-82F3-A12CF9A78A7F}" presName="sibTrans" presStyleCnt="0"/>
      <dgm:spPr/>
    </dgm:pt>
    <dgm:pt modelId="{22376F45-F641-BC4E-B913-8B0B8AA9D4B6}" type="pres">
      <dgm:prSet presAssocID="{BF9DC648-CA77-4CC6-9480-2D2B5BAE253D}" presName="node" presStyleLbl="node1" presStyleIdx="8" presStyleCnt="9">
        <dgm:presLayoutVars>
          <dgm:bulletEnabled val="1"/>
        </dgm:presLayoutVars>
      </dgm:prSet>
      <dgm:spPr/>
    </dgm:pt>
  </dgm:ptLst>
  <dgm:cxnLst>
    <dgm:cxn modelId="{700ADA0D-CEDC-124E-9FBB-3EB9F71E038A}" type="presOf" srcId="{081E159A-A878-4612-81A2-5F93790FCD3B}" destId="{F8C7CBC8-9EEB-9D49-BD7A-26F74BF6BDFD}" srcOrd="0" destOrd="0" presId="urn:microsoft.com/office/officeart/2005/8/layout/default"/>
    <dgm:cxn modelId="{A2F6300F-DF23-3446-AD2C-F54A358055F8}" type="presOf" srcId="{5A2127A3-48E7-4E02-A635-E441E3207511}" destId="{66CCABBD-FB39-994C-A325-ED63E6CF5B8F}" srcOrd="0" destOrd="0" presId="urn:microsoft.com/office/officeart/2005/8/layout/default"/>
    <dgm:cxn modelId="{4D816822-AF0A-44AF-9E36-F7AF9E175150}" srcId="{B472CB5D-7C98-4573-9359-A575450F4C82}" destId="{2A6201F4-2C12-424A-8E38-61508E0E2FC6}" srcOrd="6" destOrd="0" parTransId="{98AB916B-C6FC-4905-B288-1EDA5C027B19}" sibTransId="{2BAF211F-8C31-44AD-BB30-7144A4E76703}"/>
    <dgm:cxn modelId="{C7647425-4448-4D6C-8FE1-675646CC4ABF}" srcId="{B472CB5D-7C98-4573-9359-A575450F4C82}" destId="{BB3AD6DE-78C8-405F-BC0C-396316A93244}" srcOrd="2" destOrd="0" parTransId="{22E3E946-2A90-4151-AB63-7644E228B486}" sibTransId="{326DAF24-17BA-45B8-93E1-50F2CB2205B0}"/>
    <dgm:cxn modelId="{C1AB423D-7DC6-44DA-93B9-BA616AACDD81}" srcId="{B472CB5D-7C98-4573-9359-A575450F4C82}" destId="{597D798B-D548-4204-B73D-D8A56BBC7782}" srcOrd="1" destOrd="0" parTransId="{CB7C021F-FAEF-464C-858C-90B3B310CE7F}" sibTransId="{19F6A0AB-DDC9-42E9-8661-3111008690EF}"/>
    <dgm:cxn modelId="{D1413E41-79AC-4BBC-B62F-782BF3D9E06F}" srcId="{B472CB5D-7C98-4573-9359-A575450F4C82}" destId="{081E159A-A878-4612-81A2-5F93790FCD3B}" srcOrd="3" destOrd="0" parTransId="{26990179-56DC-4EAB-BF36-67CD7E237E6E}" sibTransId="{C4FC6F9A-6E02-4A3B-887B-AE70820E1396}"/>
    <dgm:cxn modelId="{07C95E64-D58A-46FF-8C43-A66D41E7EC45}" srcId="{B472CB5D-7C98-4573-9359-A575450F4C82}" destId="{BF9DC648-CA77-4CC6-9480-2D2B5BAE253D}" srcOrd="8" destOrd="0" parTransId="{0D9BF5C1-E46E-40EB-9513-A4B51E163F64}" sibTransId="{46D8048D-09F8-43CA-AFB9-9E660FFA646B}"/>
    <dgm:cxn modelId="{8A6E9F49-9B8D-8647-BFCC-3976DE554174}" type="presOf" srcId="{B472CB5D-7C98-4573-9359-A575450F4C82}" destId="{7C7C5BB7-3B2B-E843-A84B-F688DFD632F6}" srcOrd="0" destOrd="0" presId="urn:microsoft.com/office/officeart/2005/8/layout/default"/>
    <dgm:cxn modelId="{D273CE80-ACA5-4343-B59C-7070D2B4D8B5}" type="presOf" srcId="{FE604523-3E1B-4B92-A24E-6FFD7A4C407F}" destId="{744ED9EF-E1B9-6A41-BCA6-2037517B1C34}" srcOrd="0" destOrd="0" presId="urn:microsoft.com/office/officeart/2005/8/layout/default"/>
    <dgm:cxn modelId="{F9EBF388-EC56-084A-9B61-A35777CEBA91}" type="presOf" srcId="{597D798B-D548-4204-B73D-D8A56BBC7782}" destId="{1A8705A6-CF5F-7B4F-98B3-F605CE9E1E72}" srcOrd="0" destOrd="0" presId="urn:microsoft.com/office/officeart/2005/8/layout/default"/>
    <dgm:cxn modelId="{78BB1D8B-712C-4D4F-AA09-B0678BB4D204}" srcId="{B472CB5D-7C98-4573-9359-A575450F4C82}" destId="{FE604523-3E1B-4B92-A24E-6FFD7A4C407F}" srcOrd="0" destOrd="0" parTransId="{3FCF8A76-ED48-4435-A659-A3263B153072}" sibTransId="{29BC374C-A19E-4483-91CD-1F72CBDBF732}"/>
    <dgm:cxn modelId="{37679EA0-E3AD-1B4F-932E-ECB54791D767}" type="presOf" srcId="{2A6201F4-2C12-424A-8E38-61508E0E2FC6}" destId="{20D1BC7A-0769-3543-8623-3CE27B13605C}" srcOrd="0" destOrd="0" presId="urn:microsoft.com/office/officeart/2005/8/layout/default"/>
    <dgm:cxn modelId="{56CA11B5-509C-5E42-B7FE-E6FE118EFB13}" type="presOf" srcId="{EDCC9389-AB87-4272-838B-2A674C37F76B}" destId="{4728DB36-4D14-5F48-A25A-BD25827DD211}" srcOrd="0" destOrd="0" presId="urn:microsoft.com/office/officeart/2005/8/layout/default"/>
    <dgm:cxn modelId="{E27DC4BA-37F7-463D-A19E-3DB8F8585CBE}" srcId="{B472CB5D-7C98-4573-9359-A575450F4C82}" destId="{EDCC9389-AB87-4272-838B-2A674C37F76B}" srcOrd="5" destOrd="0" parTransId="{D52E15CF-6950-4F4E-8E43-3F5A6657A8BA}" sibTransId="{A53B6F95-7C0C-4C86-9B10-2BECD52C6F1B}"/>
    <dgm:cxn modelId="{646CA5C5-0A52-9446-BE2B-8B7517146D44}" type="presOf" srcId="{3CBDD585-5D1C-435E-BFB4-9C814D45E163}" destId="{5C3C6903-0712-9B44-8F7A-2BB09D821170}" srcOrd="0" destOrd="0" presId="urn:microsoft.com/office/officeart/2005/8/layout/default"/>
    <dgm:cxn modelId="{821861DA-FF21-FD45-BF64-533881C06249}" type="presOf" srcId="{BF9DC648-CA77-4CC6-9480-2D2B5BAE253D}" destId="{22376F45-F641-BC4E-B913-8B0B8AA9D4B6}" srcOrd="0" destOrd="0" presId="urn:microsoft.com/office/officeart/2005/8/layout/default"/>
    <dgm:cxn modelId="{2630EAE0-0F52-C24A-AC6D-47BCDDD41EEE}" type="presOf" srcId="{BB3AD6DE-78C8-405F-BC0C-396316A93244}" destId="{627F9A03-12B0-B043-BE85-21EE1D338EFC}" srcOrd="0" destOrd="0" presId="urn:microsoft.com/office/officeart/2005/8/layout/default"/>
    <dgm:cxn modelId="{472412EE-2387-4260-8E1C-7F3C5781A611}" srcId="{B472CB5D-7C98-4573-9359-A575450F4C82}" destId="{5A2127A3-48E7-4E02-A635-E441E3207511}" srcOrd="7" destOrd="0" parTransId="{5F321AF3-4014-4E6B-8C55-6AD20E9F112A}" sibTransId="{E5251AF4-7C7E-4249-82F3-A12CF9A78A7F}"/>
    <dgm:cxn modelId="{FEBF5DFD-61DB-4244-BA80-5A341262DDF1}" srcId="{B472CB5D-7C98-4573-9359-A575450F4C82}" destId="{3CBDD585-5D1C-435E-BFB4-9C814D45E163}" srcOrd="4" destOrd="0" parTransId="{3ABEC42D-7E32-4F61-B30D-BF1F5E52D904}" sibTransId="{273D7F91-52CF-463F-ADF4-015E67DB7441}"/>
    <dgm:cxn modelId="{FCA4D605-683C-764E-8D8E-B0918D0AE0FA}" type="presParOf" srcId="{7C7C5BB7-3B2B-E843-A84B-F688DFD632F6}" destId="{744ED9EF-E1B9-6A41-BCA6-2037517B1C34}" srcOrd="0" destOrd="0" presId="urn:microsoft.com/office/officeart/2005/8/layout/default"/>
    <dgm:cxn modelId="{B7113F9A-1619-9247-A71B-AE87CFD319C1}" type="presParOf" srcId="{7C7C5BB7-3B2B-E843-A84B-F688DFD632F6}" destId="{5C05FD03-0F9D-EF46-9D5A-4498EBD49091}" srcOrd="1" destOrd="0" presId="urn:microsoft.com/office/officeart/2005/8/layout/default"/>
    <dgm:cxn modelId="{E3269322-3A86-A049-A36B-EBEFA8D59308}" type="presParOf" srcId="{7C7C5BB7-3B2B-E843-A84B-F688DFD632F6}" destId="{1A8705A6-CF5F-7B4F-98B3-F605CE9E1E72}" srcOrd="2" destOrd="0" presId="urn:microsoft.com/office/officeart/2005/8/layout/default"/>
    <dgm:cxn modelId="{DD3AE621-5B95-9B42-99FF-0564CC922AD1}" type="presParOf" srcId="{7C7C5BB7-3B2B-E843-A84B-F688DFD632F6}" destId="{88725249-8DE7-8D46-86A5-F59FDD64FC90}" srcOrd="3" destOrd="0" presId="urn:microsoft.com/office/officeart/2005/8/layout/default"/>
    <dgm:cxn modelId="{0562E081-1FEB-054D-8C8A-B0CAA8988C7B}" type="presParOf" srcId="{7C7C5BB7-3B2B-E843-A84B-F688DFD632F6}" destId="{627F9A03-12B0-B043-BE85-21EE1D338EFC}" srcOrd="4" destOrd="0" presId="urn:microsoft.com/office/officeart/2005/8/layout/default"/>
    <dgm:cxn modelId="{C4230217-1E93-8B44-B843-B26CCD288527}" type="presParOf" srcId="{7C7C5BB7-3B2B-E843-A84B-F688DFD632F6}" destId="{1A9C69FB-8B8E-334A-BA0E-439B1C49CB1D}" srcOrd="5" destOrd="0" presId="urn:microsoft.com/office/officeart/2005/8/layout/default"/>
    <dgm:cxn modelId="{5BC8A29F-EC93-204A-B128-8D4B889361F4}" type="presParOf" srcId="{7C7C5BB7-3B2B-E843-A84B-F688DFD632F6}" destId="{F8C7CBC8-9EEB-9D49-BD7A-26F74BF6BDFD}" srcOrd="6" destOrd="0" presId="urn:microsoft.com/office/officeart/2005/8/layout/default"/>
    <dgm:cxn modelId="{65798124-B6F9-2646-B14F-1A29D978D931}" type="presParOf" srcId="{7C7C5BB7-3B2B-E843-A84B-F688DFD632F6}" destId="{59793F54-738C-974F-860A-D38FA8EE4EBA}" srcOrd="7" destOrd="0" presId="urn:microsoft.com/office/officeart/2005/8/layout/default"/>
    <dgm:cxn modelId="{A8FE893E-73B8-7540-910A-14F81F2A06E7}" type="presParOf" srcId="{7C7C5BB7-3B2B-E843-A84B-F688DFD632F6}" destId="{5C3C6903-0712-9B44-8F7A-2BB09D821170}" srcOrd="8" destOrd="0" presId="urn:microsoft.com/office/officeart/2005/8/layout/default"/>
    <dgm:cxn modelId="{936DFD03-5779-DB46-9AB9-AD1CD1CB7F85}" type="presParOf" srcId="{7C7C5BB7-3B2B-E843-A84B-F688DFD632F6}" destId="{59973A16-4543-BC46-91C2-91184F465B7E}" srcOrd="9" destOrd="0" presId="urn:microsoft.com/office/officeart/2005/8/layout/default"/>
    <dgm:cxn modelId="{9AE980BC-3849-C941-8676-0F0F4581AA15}" type="presParOf" srcId="{7C7C5BB7-3B2B-E843-A84B-F688DFD632F6}" destId="{4728DB36-4D14-5F48-A25A-BD25827DD211}" srcOrd="10" destOrd="0" presId="urn:microsoft.com/office/officeart/2005/8/layout/default"/>
    <dgm:cxn modelId="{43449A7B-2F1C-4A4F-B700-543942B00E2D}" type="presParOf" srcId="{7C7C5BB7-3B2B-E843-A84B-F688DFD632F6}" destId="{1C898937-A98C-6643-8796-855982B7246D}" srcOrd="11" destOrd="0" presId="urn:microsoft.com/office/officeart/2005/8/layout/default"/>
    <dgm:cxn modelId="{B91F5947-22DA-AE4F-B5C1-E7F788FBBDDF}" type="presParOf" srcId="{7C7C5BB7-3B2B-E843-A84B-F688DFD632F6}" destId="{20D1BC7A-0769-3543-8623-3CE27B13605C}" srcOrd="12" destOrd="0" presId="urn:microsoft.com/office/officeart/2005/8/layout/default"/>
    <dgm:cxn modelId="{943F8802-7BB1-2B42-99F1-C3DBB56B4F35}" type="presParOf" srcId="{7C7C5BB7-3B2B-E843-A84B-F688DFD632F6}" destId="{6E1D2DBA-591C-5B43-8DA9-762DA8171140}" srcOrd="13" destOrd="0" presId="urn:microsoft.com/office/officeart/2005/8/layout/default"/>
    <dgm:cxn modelId="{DD90AD91-D911-4B46-9967-03E7DD14BEFD}" type="presParOf" srcId="{7C7C5BB7-3B2B-E843-A84B-F688DFD632F6}" destId="{66CCABBD-FB39-994C-A325-ED63E6CF5B8F}" srcOrd="14" destOrd="0" presId="urn:microsoft.com/office/officeart/2005/8/layout/default"/>
    <dgm:cxn modelId="{3791C1E0-F1F2-8842-A310-5EFE33039C01}" type="presParOf" srcId="{7C7C5BB7-3B2B-E843-A84B-F688DFD632F6}" destId="{D369AF80-8B75-9044-8973-C4FD2AA512C5}" srcOrd="15" destOrd="0" presId="urn:microsoft.com/office/officeart/2005/8/layout/default"/>
    <dgm:cxn modelId="{5AF81BD2-5E16-594F-9A00-DDBAF9B1922A}" type="presParOf" srcId="{7C7C5BB7-3B2B-E843-A84B-F688DFD632F6}" destId="{22376F45-F641-BC4E-B913-8B0B8AA9D4B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ED9EF-E1B9-6A41-BCA6-2037517B1C34}">
      <dsp:nvSpPr>
        <dsp:cNvPr id="0" name=""/>
        <dsp:cNvSpPr/>
      </dsp:nvSpPr>
      <dsp:spPr>
        <a:xfrm>
          <a:off x="3412" y="645528"/>
          <a:ext cx="1847598" cy="1108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Préambule</a:t>
          </a:r>
        </a:p>
      </dsp:txBody>
      <dsp:txXfrm>
        <a:off x="3412" y="645528"/>
        <a:ext cx="1847598" cy="1108559"/>
      </dsp:txXfrm>
    </dsp:sp>
    <dsp:sp modelId="{1A8705A6-CF5F-7B4F-98B3-F605CE9E1E72}">
      <dsp:nvSpPr>
        <dsp:cNvPr id="0" name=""/>
        <dsp:cNvSpPr/>
      </dsp:nvSpPr>
      <dsp:spPr>
        <a:xfrm>
          <a:off x="2035771" y="645528"/>
          <a:ext cx="1847598" cy="1108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Principes</a:t>
          </a:r>
        </a:p>
      </dsp:txBody>
      <dsp:txXfrm>
        <a:off x="2035771" y="645528"/>
        <a:ext cx="1847598" cy="1108559"/>
      </dsp:txXfrm>
    </dsp:sp>
    <dsp:sp modelId="{627F9A03-12B0-B043-BE85-21EE1D338EFC}">
      <dsp:nvSpPr>
        <dsp:cNvPr id="0" name=""/>
        <dsp:cNvSpPr/>
      </dsp:nvSpPr>
      <dsp:spPr>
        <a:xfrm>
          <a:off x="4068129" y="645528"/>
          <a:ext cx="1847598" cy="1108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Droits</a:t>
          </a:r>
          <a:endParaRPr lang="en-US" sz="2100" kern="1200" dirty="0"/>
        </a:p>
      </dsp:txBody>
      <dsp:txXfrm>
        <a:off x="4068129" y="645528"/>
        <a:ext cx="1847598" cy="1108559"/>
      </dsp:txXfrm>
    </dsp:sp>
    <dsp:sp modelId="{F8C7CBC8-9EEB-9D49-BD7A-26F74BF6BDFD}">
      <dsp:nvSpPr>
        <dsp:cNvPr id="0" name=""/>
        <dsp:cNvSpPr/>
      </dsp:nvSpPr>
      <dsp:spPr>
        <a:xfrm>
          <a:off x="6100488" y="645528"/>
          <a:ext cx="1847598" cy="1108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Financement</a:t>
          </a:r>
        </a:p>
      </dsp:txBody>
      <dsp:txXfrm>
        <a:off x="6100488" y="645528"/>
        <a:ext cx="1847598" cy="1108559"/>
      </dsp:txXfrm>
    </dsp:sp>
    <dsp:sp modelId="{5C3C6903-0712-9B44-8F7A-2BB09D821170}">
      <dsp:nvSpPr>
        <dsp:cNvPr id="0" name=""/>
        <dsp:cNvSpPr/>
      </dsp:nvSpPr>
      <dsp:spPr>
        <a:xfrm>
          <a:off x="8132846" y="645528"/>
          <a:ext cx="1847598" cy="1108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Gouvernance</a:t>
          </a:r>
        </a:p>
      </dsp:txBody>
      <dsp:txXfrm>
        <a:off x="8132846" y="645528"/>
        <a:ext cx="1847598" cy="1108559"/>
      </dsp:txXfrm>
    </dsp:sp>
    <dsp:sp modelId="{4728DB36-4D14-5F48-A25A-BD25827DD211}">
      <dsp:nvSpPr>
        <dsp:cNvPr id="0" name=""/>
        <dsp:cNvSpPr/>
      </dsp:nvSpPr>
      <dsp:spPr>
        <a:xfrm>
          <a:off x="1019591" y="1938847"/>
          <a:ext cx="1847598" cy="1108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Responsabilité</a:t>
          </a:r>
        </a:p>
      </dsp:txBody>
      <dsp:txXfrm>
        <a:off x="1019591" y="1938847"/>
        <a:ext cx="1847598" cy="1108559"/>
      </dsp:txXfrm>
    </dsp:sp>
    <dsp:sp modelId="{20D1BC7A-0769-3543-8623-3CE27B13605C}">
      <dsp:nvSpPr>
        <dsp:cNvPr id="0" name=""/>
        <dsp:cNvSpPr/>
      </dsp:nvSpPr>
      <dsp:spPr>
        <a:xfrm>
          <a:off x="3051950" y="1938847"/>
          <a:ext cx="1847598" cy="1108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Normes minimales</a:t>
          </a:r>
        </a:p>
      </dsp:txBody>
      <dsp:txXfrm>
        <a:off x="3051950" y="1938847"/>
        <a:ext cx="1847598" cy="1108559"/>
      </dsp:txXfrm>
    </dsp:sp>
    <dsp:sp modelId="{66CCABBD-FB39-994C-A325-ED63E6CF5B8F}">
      <dsp:nvSpPr>
        <dsp:cNvPr id="0" name=""/>
        <dsp:cNvSpPr/>
      </dsp:nvSpPr>
      <dsp:spPr>
        <a:xfrm>
          <a:off x="5084308" y="1938847"/>
          <a:ext cx="1847598" cy="1108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Accords transfrontaliers</a:t>
          </a:r>
        </a:p>
      </dsp:txBody>
      <dsp:txXfrm>
        <a:off x="5084308" y="1938847"/>
        <a:ext cx="1847598" cy="1108559"/>
      </dsp:txXfrm>
    </dsp:sp>
    <dsp:sp modelId="{22376F45-F641-BC4E-B913-8B0B8AA9D4B6}">
      <dsp:nvSpPr>
        <dsp:cNvPr id="0" name=""/>
        <dsp:cNvSpPr/>
      </dsp:nvSpPr>
      <dsp:spPr>
        <a:xfrm>
          <a:off x="7116667" y="1938847"/>
          <a:ext cx="1847598" cy="1108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LDNU</a:t>
          </a:r>
        </a:p>
      </dsp:txBody>
      <dsp:txXfrm>
        <a:off x="7116667" y="1938847"/>
        <a:ext cx="1847598" cy="11085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7/7/2023</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79B47-1B9C-480C-9760-2D4FC04C3939}" type="datetimeFigureOut">
              <a:rPr lang="en-CA" smtClean="0"/>
              <a:t>2023-07-07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61E2C-EAC7-473F-BD69-A5322D502145}" type="slidenum">
              <a:rPr lang="en-CA" smtClean="0"/>
              <a:t>‹#›</a:t>
            </a:fld>
            <a:endParaRPr lang="en-CA"/>
          </a:p>
        </p:txBody>
      </p:sp>
    </p:spTree>
    <p:extLst>
      <p:ext uri="{BB962C8B-B14F-4D97-AF65-F5344CB8AC3E}">
        <p14:creationId xmlns:p14="http://schemas.microsoft.com/office/powerpoint/2010/main" val="250123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6561E2C-EAC7-473F-BD69-A5322D502145}" type="slidenum">
              <a:rPr lang="en-CA" smtClean="0"/>
              <a:t>9</a:t>
            </a:fld>
            <a:endParaRPr lang="en-CA"/>
          </a:p>
        </p:txBody>
      </p:sp>
    </p:spTree>
    <p:extLst>
      <p:ext uri="{BB962C8B-B14F-4D97-AF65-F5344CB8AC3E}">
        <p14:creationId xmlns:p14="http://schemas.microsoft.com/office/powerpoint/2010/main" val="3645693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61E2C-EAC7-473F-BD69-A5322D502145}" type="slidenum">
              <a:rPr lang="en-CA" smtClean="0"/>
              <a:t>20</a:t>
            </a:fld>
            <a:endParaRPr lang="en-CA"/>
          </a:p>
        </p:txBody>
      </p:sp>
    </p:spTree>
    <p:extLst>
      <p:ext uri="{BB962C8B-B14F-4D97-AF65-F5344CB8AC3E}">
        <p14:creationId xmlns:p14="http://schemas.microsoft.com/office/powerpoint/2010/main" val="4220785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561E2C-EAC7-473F-BD69-A5322D502145}" type="slidenum">
              <a:rPr lang="en-CA" smtClean="0"/>
              <a:t>21</a:t>
            </a:fld>
            <a:endParaRPr lang="en-CA"/>
          </a:p>
        </p:txBody>
      </p:sp>
    </p:spTree>
    <p:extLst>
      <p:ext uri="{BB962C8B-B14F-4D97-AF65-F5344CB8AC3E}">
        <p14:creationId xmlns:p14="http://schemas.microsoft.com/office/powerpoint/2010/main" val="2537402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61E2C-EAC7-473F-BD69-A5322D502145}" type="slidenum">
              <a:rPr lang="en-CA" smtClean="0"/>
              <a:t>23</a:t>
            </a:fld>
            <a:endParaRPr lang="en-CA"/>
          </a:p>
        </p:txBody>
      </p:sp>
    </p:spTree>
    <p:extLst>
      <p:ext uri="{BB962C8B-B14F-4D97-AF65-F5344CB8AC3E}">
        <p14:creationId xmlns:p14="http://schemas.microsoft.com/office/powerpoint/2010/main" val="1119239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61E2C-EAC7-473F-BD69-A5322D502145}" type="slidenum">
              <a:rPr lang="en-CA" smtClean="0"/>
              <a:t>25</a:t>
            </a:fld>
            <a:endParaRPr lang="en-CA"/>
          </a:p>
        </p:txBody>
      </p:sp>
    </p:spTree>
    <p:extLst>
      <p:ext uri="{BB962C8B-B14F-4D97-AF65-F5344CB8AC3E}">
        <p14:creationId xmlns:p14="http://schemas.microsoft.com/office/powerpoint/2010/main" val="4278222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6561E2C-EAC7-473F-BD69-A5322D502145}" type="slidenum">
              <a:rPr lang="en-CA" smtClean="0"/>
              <a:t>36</a:t>
            </a:fld>
            <a:endParaRPr lang="en-CA"/>
          </a:p>
        </p:txBody>
      </p:sp>
    </p:spTree>
    <p:extLst>
      <p:ext uri="{BB962C8B-B14F-4D97-AF65-F5344CB8AC3E}">
        <p14:creationId xmlns:p14="http://schemas.microsoft.com/office/powerpoint/2010/main" val="3720371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6561E2C-EAC7-473F-BD69-A5322D502145}" type="slidenum">
              <a:rPr lang="en-CA" smtClean="0"/>
              <a:t>37</a:t>
            </a:fld>
            <a:endParaRPr lang="en-CA"/>
          </a:p>
        </p:txBody>
      </p:sp>
    </p:spTree>
    <p:extLst>
      <p:ext uri="{BB962C8B-B14F-4D97-AF65-F5344CB8AC3E}">
        <p14:creationId xmlns:p14="http://schemas.microsoft.com/office/powerpoint/2010/main" val="286873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6561E2C-EAC7-473F-BD69-A5322D502145}" type="slidenum">
              <a:rPr lang="en-CA" smtClean="0"/>
              <a:t>39</a:t>
            </a:fld>
            <a:endParaRPr lang="en-CA"/>
          </a:p>
        </p:txBody>
      </p:sp>
    </p:spTree>
    <p:extLst>
      <p:ext uri="{BB962C8B-B14F-4D97-AF65-F5344CB8AC3E}">
        <p14:creationId xmlns:p14="http://schemas.microsoft.com/office/powerpoint/2010/main" val="2473777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561E2C-EAC7-473F-BD69-A5322D502145}" type="slidenum">
              <a:rPr lang="en-CA" smtClean="0"/>
              <a:t>11</a:t>
            </a:fld>
            <a:endParaRPr lang="en-CA"/>
          </a:p>
        </p:txBody>
      </p:sp>
    </p:spTree>
    <p:extLst>
      <p:ext uri="{BB962C8B-B14F-4D97-AF65-F5344CB8AC3E}">
        <p14:creationId xmlns:p14="http://schemas.microsoft.com/office/powerpoint/2010/main" val="251441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Contexte</a:t>
            </a:r>
          </a:p>
          <a:p>
            <a:r>
              <a:rPr lang="en-US" b="1" dirty="0"/>
              <a:t>Décembre 2021 - Accord de règlement du recours collectif</a:t>
            </a:r>
          </a:p>
          <a:p>
            <a:pPr marL="171450" indent="-171450">
              <a:buFont typeface="Arial" panose="020B0604020202020204" pitchFamily="34" charset="0"/>
              <a:buChar char="•"/>
            </a:pPr>
            <a:r>
              <a:rPr lang="en-US" dirty="0"/>
              <a:t>Le règlement du recours collectif 2021 a accéléré l'abrogation et le remplacement de la législation.</a:t>
            </a:r>
          </a:p>
          <a:p>
            <a:pPr marL="171450" indent="-171450">
              <a:buFont typeface="Arial" panose="020B0604020202020204" pitchFamily="34" charset="0"/>
              <a:buChar char="•"/>
            </a:pPr>
            <a:r>
              <a:rPr lang="en-US" dirty="0"/>
              <a:t>Le recours collectif exige que le Canada fasse "tous les efforts raisonnables" pour élaborer une nouvelle législation comportant des normes minimales, un financement adéquat et une gouvernance transparente. </a:t>
            </a:r>
          </a:p>
          <a:p>
            <a:endParaRPr lang="en-US" dirty="0"/>
          </a:p>
          <a:p>
            <a:r>
              <a:rPr lang="en-US" b="1" dirty="0"/>
              <a:t>GTCS - 2022 </a:t>
            </a:r>
          </a:p>
          <a:p>
            <a:pPr marL="171450" indent="-171450">
              <a:buFont typeface="Arial" panose="020B0604020202020204" pitchFamily="34" charset="0"/>
              <a:buChar char="•"/>
            </a:pPr>
            <a:r>
              <a:rPr lang="en-US" sz="1200" dirty="0"/>
              <a:t>Le mandat de l'assemblée des Premières nations a également donné lieu à la création d'un groupe de travail technique conjoint sur la législation relative à la salubrité de l'eau potable pour les Premières nations, qui a été chargé d'élaborer conjointement la législation de remplacement.</a:t>
            </a:r>
          </a:p>
          <a:p>
            <a:pPr marL="171450" indent="-171450">
              <a:buFont typeface="Arial" panose="020B0604020202020204" pitchFamily="34" charset="0"/>
              <a:buChar char="•"/>
            </a:pPr>
            <a:r>
              <a:rPr lang="en-US" sz="1200" dirty="0"/>
              <a:t>Le GTC a été créé à l'été 2022 et est composé de représentants de plusieurs ministères fédéraux et de plusieurs secteurs de l'APN. </a:t>
            </a:r>
          </a:p>
          <a:p>
            <a:pPr marL="171450" indent="-171450">
              <a:buFont typeface="Arial" panose="020B0604020202020204" pitchFamily="34" charset="0"/>
              <a:buChar char="•"/>
            </a:pPr>
            <a:r>
              <a:rPr lang="en-US" sz="1200" dirty="0"/>
              <a:t>Cependant, en novembre 2022, lors d'une réunion bilatérale ISC/AFN, l'</a:t>
            </a:r>
            <a:r>
              <a:rPr lang="en-US" sz="1800" dirty="0">
                <a:effectLst/>
                <a:latin typeface="Arial" panose="020B0604020202020204" pitchFamily="34" charset="0"/>
                <a:ea typeface="Times New Roman" panose="02020603050405020304" pitchFamily="18" charset="0"/>
                <a:cs typeface="Arial" panose="020B0604020202020204" pitchFamily="34" charset="0"/>
              </a:rPr>
              <a:t>ISC a admis avoir commencé à rédiger la législation, avec l'intention de la partager avec le GTC et de ne donner qu'une semaine au GTC pour l'examiner. </a:t>
            </a: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AFN Infrastructure et les membres du groupe de travail conjoint ont exprimé leurs préoccupations quant à l'avancement de la rédaction de la législation et à la correspondance du ministre, qui constituent une violation du mandat du groupe de travail conjoint ainsi que des accords de confidentialité. </a:t>
            </a: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Lors de la réunion de l'ICCS du 8 novembre 2022, les chefs ont adopté, par le biais d'une motion, une série de mesures visant à répondre à ces préoccupations, y compris une discussion sur la fin des activités du groupe de travail mixte. </a:t>
            </a: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Une réunion avec le ministre Hajdu de l'ISC, qui s'est tenue le 21 novembre 2022, a donné lieu à des excuses de la part de l'ISC et à un réengagement en faveur du processus de codéveloppement. </a:t>
            </a:r>
          </a:p>
          <a:p>
            <a:pPr marL="171450" indent="-1714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À partir de ce moment, l'APN a plaidé avec succès en faveur du report de la publication de la législation et s'est engagée dans des discussions visant à affiner et à développer la législation. </a:t>
            </a:r>
          </a:p>
          <a:p>
            <a:pPr marL="171450" indent="-1714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L'infrastructure de l'APN a continué à rencontrer l'ISC pour discuter de la version actuelle de la législation, y compris la formulation et le contenu.</a:t>
            </a:r>
          </a:p>
          <a:p>
            <a:pPr marL="171450" indent="-1714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Tout au long de ces discussions, l'APN a exhorté le ministre Hajdu à s'engager à nouveau en faveur d'un codéveloppement significatif et à inclure les éléments nécessaires que les Premières Nations et l'APN ont identifiés - tout au long des années de discussions sur l'engagement.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L'APN a nommé des co-responsables - </a:t>
            </a:r>
            <a:r>
              <a:rPr lang="en-US" sz="1800" dirty="0" err="1"/>
              <a:t>Ogimaa Kwe </a:t>
            </a:r>
            <a:r>
              <a:rPr lang="en-US" sz="1800" dirty="0"/>
              <a:t>Debassige et Phil Fontaine - pour guider ce travail.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0" indent="0">
              <a:buFont typeface="Arial" panose="020B0604020202020204" pitchFamily="34" charset="0"/>
              <a:buNone/>
            </a:pP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a:p>
          <a:p>
            <a:endParaRPr lang="en-US" dirty="0"/>
          </a:p>
          <a:p>
            <a:endParaRPr lang="en-CA" dirty="0"/>
          </a:p>
        </p:txBody>
      </p:sp>
      <p:sp>
        <p:nvSpPr>
          <p:cNvPr id="4" name="Slide Number Placeholder 3"/>
          <p:cNvSpPr>
            <a:spLocks noGrp="1"/>
          </p:cNvSpPr>
          <p:nvPr>
            <p:ph type="sldNum" sz="quarter" idx="5"/>
          </p:nvPr>
        </p:nvSpPr>
        <p:spPr/>
        <p:txBody>
          <a:bodyPr/>
          <a:lstStyle/>
          <a:p>
            <a:fld id="{16561E2C-EAC7-473F-BD69-A5322D502145}" type="slidenum">
              <a:rPr lang="en-CA" smtClean="0"/>
              <a:t>12</a:t>
            </a:fld>
            <a:endParaRPr lang="en-CA"/>
          </a:p>
        </p:txBody>
      </p:sp>
    </p:spTree>
    <p:extLst>
      <p:ext uri="{BB962C8B-B14F-4D97-AF65-F5344CB8AC3E}">
        <p14:creationId xmlns:p14="http://schemas.microsoft.com/office/powerpoint/2010/main" val="198827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13</a:t>
            </a:fld>
            <a:endParaRPr lang="en-CA"/>
          </a:p>
        </p:txBody>
      </p:sp>
    </p:spTree>
    <p:extLst>
      <p:ext uri="{BB962C8B-B14F-4D97-AF65-F5344CB8AC3E}">
        <p14:creationId xmlns:p14="http://schemas.microsoft.com/office/powerpoint/2010/main" val="1767564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14</a:t>
            </a:fld>
            <a:endParaRPr lang="en-CA"/>
          </a:p>
        </p:txBody>
      </p:sp>
    </p:spTree>
    <p:extLst>
      <p:ext uri="{BB962C8B-B14F-4D97-AF65-F5344CB8AC3E}">
        <p14:creationId xmlns:p14="http://schemas.microsoft.com/office/powerpoint/2010/main" val="204730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15</a:t>
            </a:fld>
            <a:endParaRPr lang="en-CA"/>
          </a:p>
        </p:txBody>
      </p:sp>
    </p:spTree>
    <p:extLst>
      <p:ext uri="{BB962C8B-B14F-4D97-AF65-F5344CB8AC3E}">
        <p14:creationId xmlns:p14="http://schemas.microsoft.com/office/powerpoint/2010/main" val="89278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16</a:t>
            </a:fld>
            <a:endParaRPr lang="en-CA"/>
          </a:p>
        </p:txBody>
      </p:sp>
    </p:spTree>
    <p:extLst>
      <p:ext uri="{BB962C8B-B14F-4D97-AF65-F5344CB8AC3E}">
        <p14:creationId xmlns:p14="http://schemas.microsoft.com/office/powerpoint/2010/main" val="264703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17</a:t>
            </a:fld>
            <a:endParaRPr lang="en-CA"/>
          </a:p>
        </p:txBody>
      </p:sp>
    </p:spTree>
    <p:extLst>
      <p:ext uri="{BB962C8B-B14F-4D97-AF65-F5344CB8AC3E}">
        <p14:creationId xmlns:p14="http://schemas.microsoft.com/office/powerpoint/2010/main" val="266414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0B434D8-9628-4F2E-9CCF-93B360054D36}" type="slidenum">
              <a:rPr lang="en-CA" smtClean="0"/>
              <a:t>18</a:t>
            </a:fld>
            <a:endParaRPr lang="en-CA"/>
          </a:p>
        </p:txBody>
      </p:sp>
    </p:spTree>
    <p:extLst>
      <p:ext uri="{BB962C8B-B14F-4D97-AF65-F5344CB8AC3E}">
        <p14:creationId xmlns:p14="http://schemas.microsoft.com/office/powerpoint/2010/main" val="722346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428999" y="2201779"/>
            <a:ext cx="8179201" cy="1922959"/>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428999" y="4227203"/>
            <a:ext cx="8179202" cy="1523892"/>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573142" y="1797304"/>
            <a:ext cx="9983858"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573142" y="2705100"/>
            <a:ext cx="9983858" cy="3802063"/>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D31A-01B9-AD0E-0152-6F6F8B30DDCC}"/>
              </a:ext>
            </a:extLst>
          </p:cNvPr>
          <p:cNvSpPr>
            <a:spLocks noGrp="1"/>
          </p:cNvSpPr>
          <p:nvPr>
            <p:ph type="ctrTitle"/>
          </p:nvPr>
        </p:nvSpPr>
        <p:spPr/>
        <p:txBody>
          <a:bodyPr/>
          <a:lstStyle/>
          <a:p>
            <a:r>
              <a:rPr lang="fr-CA" noProof="1"/>
              <a:t>Loi sur l’eau potable et les eaux usées des Premières Nations</a:t>
            </a:r>
          </a:p>
        </p:txBody>
      </p:sp>
      <p:sp>
        <p:nvSpPr>
          <p:cNvPr id="3" name="Subtitle 2">
            <a:extLst>
              <a:ext uri="{FF2B5EF4-FFF2-40B4-BE49-F238E27FC236}">
                <a16:creationId xmlns:a16="http://schemas.microsoft.com/office/drawing/2014/main" id="{CA1C614C-DFDA-2A93-7078-EE08B1F428ED}"/>
              </a:ext>
            </a:extLst>
          </p:cNvPr>
          <p:cNvSpPr>
            <a:spLocks noGrp="1"/>
          </p:cNvSpPr>
          <p:nvPr>
            <p:ph type="subTitle" idx="1"/>
          </p:nvPr>
        </p:nvSpPr>
        <p:spPr/>
        <p:txBody>
          <a:bodyPr/>
          <a:lstStyle/>
          <a:p>
            <a:r>
              <a:rPr lang="fr-CA" noProof="1"/>
              <a:t>Présentation en séance plénière</a:t>
            </a:r>
          </a:p>
          <a:p>
            <a:r>
              <a:rPr lang="fr-CA" noProof="1"/>
              <a:t>Le 13 juillet 2023</a:t>
            </a:r>
          </a:p>
          <a:p>
            <a:r>
              <a:rPr lang="fr-CA" noProof="1"/>
              <a:t>Assemblée générale annuelle de l'APN</a:t>
            </a:r>
          </a:p>
        </p:txBody>
      </p:sp>
    </p:spTree>
    <p:extLst>
      <p:ext uri="{BB962C8B-B14F-4D97-AF65-F5344CB8AC3E}">
        <p14:creationId xmlns:p14="http://schemas.microsoft.com/office/powerpoint/2010/main" val="388618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BC041-AC5B-0010-12D8-1306049FD137}"/>
              </a:ext>
            </a:extLst>
          </p:cNvPr>
          <p:cNvSpPr>
            <a:spLocks noGrp="1"/>
          </p:cNvSpPr>
          <p:nvPr>
            <p:ph type="title"/>
          </p:nvPr>
        </p:nvSpPr>
        <p:spPr>
          <a:xfrm>
            <a:off x="385482" y="1797304"/>
            <a:ext cx="11643232" cy="798576"/>
          </a:xfrm>
        </p:spPr>
        <p:txBody>
          <a:bodyPr/>
          <a:lstStyle/>
          <a:p>
            <a:r>
              <a:rPr lang="fr-CA" sz="2500" u="sng" noProof="1"/>
              <a:t>Objectifs des concepts préliminaires de la salubrité de l'eau potable des Premières Nations</a:t>
            </a:r>
          </a:p>
        </p:txBody>
      </p:sp>
      <p:sp>
        <p:nvSpPr>
          <p:cNvPr id="3" name="Content Placeholder 2">
            <a:extLst>
              <a:ext uri="{FF2B5EF4-FFF2-40B4-BE49-F238E27FC236}">
                <a16:creationId xmlns:a16="http://schemas.microsoft.com/office/drawing/2014/main" id="{1822CB82-2F7B-BDF7-1FA2-155D6A66C223}"/>
              </a:ext>
            </a:extLst>
          </p:cNvPr>
          <p:cNvSpPr>
            <a:spLocks noGrp="1"/>
          </p:cNvSpPr>
          <p:nvPr>
            <p:ph idx="1"/>
          </p:nvPr>
        </p:nvSpPr>
        <p:spPr>
          <a:xfrm>
            <a:off x="163286" y="2361089"/>
            <a:ext cx="11339286" cy="4131151"/>
          </a:xfrm>
        </p:spPr>
        <p:txBody>
          <a:bodyPr/>
          <a:lstStyle/>
          <a:p>
            <a:pPr marL="914400" lvl="1" indent="-457200">
              <a:buFont typeface="+mj-lt"/>
              <a:buAutoNum type="arabicPeriod"/>
            </a:pPr>
            <a:r>
              <a:rPr lang="fr-CA" noProof="1">
                <a:cs typeface="Arial" panose="020B0604020202020204" pitchFamily="34" charset="0"/>
              </a:rPr>
              <a:t>Confirmer un financement adéquat, prévisible et durable pour les réseaux d'approvisionnement en eau potable et de traitement des eaux usées des Premières Nations.</a:t>
            </a:r>
          </a:p>
          <a:p>
            <a:pPr marL="914400" lvl="1" indent="-457200">
              <a:buFont typeface="+mj-lt"/>
              <a:buAutoNum type="arabicPeriod"/>
            </a:pPr>
            <a:r>
              <a:rPr lang="fr-CA" noProof="1">
                <a:cs typeface="Arial" panose="020B0604020202020204" pitchFamily="34" charset="0"/>
              </a:rPr>
              <a:t>Assurer la viabilité des réseaux d'aqueduc et d'égout des Premières Nations.</a:t>
            </a:r>
          </a:p>
          <a:p>
            <a:pPr marL="914400" lvl="1" indent="-457200">
              <a:buFont typeface="+mj-lt"/>
              <a:buAutoNum type="arabicPeriod"/>
            </a:pPr>
            <a:r>
              <a:rPr lang="fr-CA" noProof="1">
                <a:cs typeface="Arial" panose="020B0604020202020204" pitchFamily="34" charset="0"/>
              </a:rPr>
              <a:t>Protéger les droits, intérêts, aspirations et lois des Premières Nations concernant l'eau.</a:t>
            </a:r>
          </a:p>
          <a:p>
            <a:pPr marL="914400" lvl="1" indent="-457200">
              <a:buFont typeface="+mj-lt"/>
              <a:buAutoNum type="arabicPeriod"/>
            </a:pPr>
            <a:r>
              <a:rPr lang="fr-CA" noProof="1">
                <a:cs typeface="Arial" panose="020B0604020202020204" pitchFamily="34" charset="0"/>
              </a:rPr>
              <a:t>Adopter une approche transparente et fondée sur le consentement pour construire, améliorer et fournir des services d'eau potable et d'eaux usées aux Premières Nations.</a:t>
            </a:r>
          </a:p>
          <a:p>
            <a:pPr marL="914400" lvl="1" indent="-457200">
              <a:buFont typeface="+mj-lt"/>
              <a:buAutoNum type="arabicPeriod"/>
            </a:pPr>
            <a:r>
              <a:rPr lang="fr-CA" noProof="1">
                <a:cs typeface="Arial" panose="020B0604020202020204" pitchFamily="34" charset="0"/>
              </a:rPr>
              <a:t>Soutenir le transfert consensuel aux Premières Nations de la prise en charge et du contrôle des infrastructures d'eau des Premières Nations.</a:t>
            </a:r>
          </a:p>
          <a:p>
            <a:pPr marL="0" indent="0">
              <a:buNone/>
            </a:pPr>
            <a:endParaRPr lang="fr-CA" sz="2400" noProof="1"/>
          </a:p>
        </p:txBody>
      </p:sp>
    </p:spTree>
    <p:extLst>
      <p:ext uri="{BB962C8B-B14F-4D97-AF65-F5344CB8AC3E}">
        <p14:creationId xmlns:p14="http://schemas.microsoft.com/office/powerpoint/2010/main" val="355925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F4DE7-EAED-6D9B-DF77-23AEE065DF8A}"/>
              </a:ext>
            </a:extLst>
          </p:cNvPr>
          <p:cNvSpPr>
            <a:spLocks noGrp="1"/>
          </p:cNvSpPr>
          <p:nvPr>
            <p:ph type="title"/>
          </p:nvPr>
        </p:nvSpPr>
        <p:spPr>
          <a:xfrm>
            <a:off x="34615" y="1647879"/>
            <a:ext cx="12159343" cy="421060"/>
          </a:xfrm>
        </p:spPr>
        <p:txBody>
          <a:bodyPr/>
          <a:lstStyle/>
          <a:p>
            <a:r>
              <a:rPr lang="fr-CA" sz="2600" noProof="1"/>
              <a:t>Les concepts préliminaires englobent des sujets important répartis dans 26 catégories.</a:t>
            </a:r>
          </a:p>
        </p:txBody>
      </p:sp>
      <p:sp>
        <p:nvSpPr>
          <p:cNvPr id="4" name="Content Placeholder 2">
            <a:extLst>
              <a:ext uri="{FF2B5EF4-FFF2-40B4-BE49-F238E27FC236}">
                <a16:creationId xmlns:a16="http://schemas.microsoft.com/office/drawing/2014/main" id="{45BF2799-3F8D-276F-665F-934CAF7FADEC}"/>
              </a:ext>
            </a:extLst>
          </p:cNvPr>
          <p:cNvSpPr txBox="1">
            <a:spLocks/>
          </p:cNvSpPr>
          <p:nvPr/>
        </p:nvSpPr>
        <p:spPr>
          <a:xfrm>
            <a:off x="292608" y="2196955"/>
            <a:ext cx="11899392" cy="4310960"/>
          </a:xfrm>
          <a:prstGeom prst="rect">
            <a:avLst/>
          </a:prstGeom>
        </p:spPr>
        <p:txBody>
          <a:bodyPr numCol="3">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buFont typeface="+mj-lt"/>
              <a:buAutoNum type="arabicPeriod"/>
            </a:pPr>
            <a:r>
              <a:rPr lang="fr-CA" sz="1500" dirty="0"/>
              <a:t>Objectifs de la loi sur la salubrité de l'eau potable des Premières Nations</a:t>
            </a:r>
          </a:p>
          <a:p>
            <a:pPr marL="400050" indent="-400050">
              <a:buFont typeface="+mj-lt"/>
              <a:buAutoNum type="arabicPeriod"/>
            </a:pPr>
            <a:r>
              <a:rPr lang="fr-CA" sz="1500" dirty="0"/>
              <a:t>Éléments opérationnels clés de la loi sur la salubrité de l'eau potable des Premières Nations – Ébauche d’un cadre d'intérêts</a:t>
            </a:r>
          </a:p>
          <a:p>
            <a:pPr marL="400050" indent="-400050">
              <a:buFont typeface="+mj-lt"/>
              <a:buAutoNum type="arabicPeriod"/>
            </a:pPr>
            <a:r>
              <a:rPr lang="fr-CA" sz="1500" dirty="0"/>
              <a:t>Protection des droits et du titre des Premières Nations</a:t>
            </a:r>
          </a:p>
          <a:p>
            <a:pPr marL="400050" indent="-400050">
              <a:buFont typeface="+mj-lt"/>
              <a:buAutoNum type="arabicPeriod"/>
            </a:pPr>
            <a:r>
              <a:rPr lang="fr-CA" sz="1500" dirty="0"/>
              <a:t>Définition d’une eau potable de qualité</a:t>
            </a:r>
          </a:p>
          <a:p>
            <a:pPr marL="400050" indent="-400050">
              <a:buFont typeface="+mj-lt"/>
              <a:buAutoNum type="arabicPeriod"/>
            </a:pPr>
            <a:r>
              <a:rPr lang="fr-CA" sz="1500" dirty="0"/>
              <a:t>Portée d’une eau potable de qualité</a:t>
            </a:r>
          </a:p>
          <a:p>
            <a:pPr marL="400050" indent="-400050">
              <a:buFont typeface="+mj-lt"/>
              <a:buAutoNum type="arabicPeriod"/>
            </a:pPr>
            <a:r>
              <a:rPr lang="fr-CA" sz="1500" dirty="0"/>
              <a:t>Compétence fédérale</a:t>
            </a:r>
          </a:p>
          <a:p>
            <a:pPr marL="400050" indent="-400050">
              <a:buFont typeface="+mj-lt"/>
              <a:buAutoNum type="arabicPeriod"/>
            </a:pPr>
            <a:r>
              <a:rPr lang="fr-CA" sz="1500" dirty="0"/>
              <a:t>Compétence des Premières Nations</a:t>
            </a:r>
          </a:p>
          <a:p>
            <a:pPr marL="400050" indent="-400050">
              <a:buFont typeface="+mj-lt"/>
              <a:buAutoNum type="arabicPeriod"/>
            </a:pPr>
            <a:r>
              <a:rPr lang="fr-CA" sz="1500" dirty="0"/>
              <a:t>Gouvernance inter-administrative</a:t>
            </a:r>
          </a:p>
          <a:p>
            <a:pPr marL="400050" indent="-400050">
              <a:buFont typeface="+mj-lt"/>
              <a:buAutoNum type="arabicPeriod"/>
            </a:pPr>
            <a:endParaRPr lang="fr-CA" sz="1500" dirty="0"/>
          </a:p>
          <a:p>
            <a:pPr marL="400050" indent="-400050">
              <a:buFont typeface="+mj-lt"/>
              <a:buAutoNum type="arabicPeriod"/>
            </a:pPr>
            <a:endParaRPr lang="fr-CA" sz="1500" dirty="0"/>
          </a:p>
          <a:p>
            <a:pPr marL="400050" indent="-400050">
              <a:buFont typeface="+mj-lt"/>
              <a:buAutoNum type="arabicPeriod"/>
            </a:pPr>
            <a:endParaRPr lang="fr-CA" sz="1500" dirty="0"/>
          </a:p>
          <a:p>
            <a:pPr marL="400050" indent="-400050">
              <a:buFont typeface="+mj-lt"/>
              <a:buAutoNum type="arabicPeriod"/>
            </a:pPr>
            <a:r>
              <a:rPr lang="fr-CA" sz="1500" dirty="0"/>
              <a:t>Respect des engagements internationaux</a:t>
            </a:r>
          </a:p>
          <a:p>
            <a:pPr marL="400050" indent="-400050">
              <a:buFont typeface="+mj-lt"/>
              <a:buAutoNum type="arabicPeriod"/>
            </a:pPr>
            <a:r>
              <a:rPr lang="fr-CA" sz="1500" dirty="0"/>
              <a:t>Approche de la source au robinet à la source</a:t>
            </a:r>
          </a:p>
          <a:p>
            <a:pPr marL="400050" indent="-400050">
              <a:buFont typeface="+mj-lt"/>
              <a:buAutoNum type="arabicPeriod"/>
            </a:pPr>
            <a:r>
              <a:rPr lang="fr-CA" sz="1500" dirty="0"/>
              <a:t>Normes de salubrité de l'eau potable des Premières Nations</a:t>
            </a:r>
          </a:p>
          <a:p>
            <a:pPr marL="400050" indent="-400050">
              <a:buFont typeface="+mj-lt"/>
              <a:buAutoNum type="arabicPeriod"/>
            </a:pPr>
            <a:r>
              <a:rPr lang="fr-CA" sz="1500" dirty="0"/>
              <a:t>Modalités de financement</a:t>
            </a:r>
          </a:p>
          <a:p>
            <a:pPr marL="400050" indent="-400050">
              <a:buFont typeface="+mj-lt"/>
              <a:buAutoNum type="arabicPeriod"/>
            </a:pPr>
            <a:r>
              <a:rPr lang="fr-CA" sz="1500" dirty="0"/>
              <a:t>Protection des sources d'eau</a:t>
            </a:r>
          </a:p>
          <a:p>
            <a:pPr marL="400050" indent="-400050">
              <a:buFont typeface="+mj-lt"/>
              <a:buAutoNum type="arabicPeriod"/>
            </a:pPr>
            <a:r>
              <a:rPr lang="fr-CA" sz="1500" dirty="0"/>
              <a:t>Approche fondée sur les bassins versants</a:t>
            </a:r>
          </a:p>
          <a:p>
            <a:pPr marL="400050" indent="-400050">
              <a:buFont typeface="+mj-lt"/>
              <a:buAutoNum type="arabicPeriod"/>
            </a:pPr>
            <a:r>
              <a:rPr lang="fr-CA" sz="1500" dirty="0"/>
              <a:t>Normes techniques</a:t>
            </a:r>
          </a:p>
          <a:p>
            <a:pPr marL="400050" indent="-400050">
              <a:buFont typeface="+mj-lt"/>
              <a:buAutoNum type="arabicPeriod"/>
            </a:pPr>
            <a:r>
              <a:rPr lang="fr-CA" sz="1500" dirty="0"/>
              <a:t>Mesures d'urgence en cas de contamination de l'eau potable</a:t>
            </a:r>
          </a:p>
          <a:p>
            <a:pPr marL="400050" indent="-400050">
              <a:buFont typeface="+mj-lt"/>
              <a:buAutoNum type="arabicPeriod"/>
            </a:pPr>
            <a:r>
              <a:rPr lang="fr-CA" sz="1500" dirty="0"/>
              <a:t>Commission de l'eau des Premières Nations</a:t>
            </a:r>
          </a:p>
          <a:p>
            <a:pPr marL="400050" indent="-400050">
              <a:buFont typeface="+mj-lt"/>
              <a:buAutoNum type="arabicPeriod"/>
            </a:pPr>
            <a:endParaRPr lang="fr-CA" sz="1500" dirty="0"/>
          </a:p>
          <a:p>
            <a:pPr marL="400050" indent="-400050">
              <a:buFont typeface="+mj-lt"/>
              <a:buAutoNum type="arabicPeriod"/>
            </a:pPr>
            <a:endParaRPr lang="fr-CA" sz="1500" dirty="0"/>
          </a:p>
          <a:p>
            <a:pPr marL="400050" indent="-400050">
              <a:buFont typeface="+mj-lt"/>
              <a:buAutoNum type="arabicPeriod"/>
            </a:pPr>
            <a:endParaRPr lang="fr-CA" sz="1500" dirty="0"/>
          </a:p>
          <a:p>
            <a:pPr marL="400050" indent="-400050">
              <a:buFont typeface="+mj-lt"/>
              <a:buAutoNum type="arabicPeriod"/>
            </a:pPr>
            <a:r>
              <a:rPr lang="fr-CA" sz="1500" dirty="0"/>
              <a:t>Mécanisme d’examen de l’engagement fédéral</a:t>
            </a:r>
          </a:p>
          <a:p>
            <a:pPr marL="400050" indent="-400050">
              <a:buFont typeface="+mj-lt"/>
              <a:buAutoNum type="arabicPeriod"/>
            </a:pPr>
            <a:r>
              <a:rPr lang="fr-CA" sz="1500" dirty="0"/>
              <a:t>Engagement à l’égard de la transparence de l'information sur l'eau (registre public des Premières Nations)</a:t>
            </a:r>
          </a:p>
          <a:p>
            <a:pPr marL="400050" indent="-400050">
              <a:buFont typeface="+mj-lt"/>
              <a:buAutoNum type="arabicPeriod"/>
            </a:pPr>
            <a:r>
              <a:rPr lang="fr-CA" sz="1500" dirty="0"/>
              <a:t>Mécanisme substitutif de résolution des différends</a:t>
            </a:r>
          </a:p>
          <a:p>
            <a:pPr marL="400050" indent="-400050">
              <a:buFont typeface="+mj-lt"/>
              <a:buAutoNum type="arabicPeriod"/>
            </a:pPr>
            <a:r>
              <a:rPr lang="fr-CA" sz="1500" dirty="0"/>
              <a:t>Application de la loi</a:t>
            </a:r>
          </a:p>
          <a:p>
            <a:pPr marL="400050" indent="-400050">
              <a:buFont typeface="+mj-lt"/>
              <a:buAutoNum type="arabicPeriod"/>
            </a:pPr>
            <a:r>
              <a:rPr lang="fr-CA" sz="1500" dirty="0"/>
              <a:t>Examen législatif quinquennal</a:t>
            </a:r>
          </a:p>
          <a:p>
            <a:pPr marL="400050" indent="-400050">
              <a:buFont typeface="+mj-lt"/>
              <a:buAutoNum type="arabicPeriod"/>
            </a:pPr>
            <a:r>
              <a:rPr lang="fr-CA" sz="1500" dirty="0"/>
              <a:t>Calendrier de la mise en œuvre initiale</a:t>
            </a:r>
          </a:p>
          <a:p>
            <a:pPr marL="400050" indent="-400050">
              <a:buFont typeface="+mj-lt"/>
              <a:buAutoNum type="arabicPeriod"/>
            </a:pPr>
            <a:r>
              <a:rPr lang="fr-CA" sz="1500" dirty="0"/>
              <a:t>Procédure de rédaction des règlements régionaux</a:t>
            </a:r>
          </a:p>
          <a:p>
            <a:pPr marL="400050" indent="-400050">
              <a:buFont typeface="+mj-lt"/>
              <a:buAutoNum type="arabicPeriod"/>
            </a:pPr>
            <a:r>
              <a:rPr lang="fr-CA" sz="1500" dirty="0"/>
              <a:t>Modifications consécutives</a:t>
            </a:r>
          </a:p>
          <a:p>
            <a:pPr marL="400050" indent="-400050">
              <a:buFont typeface="+mj-lt"/>
              <a:buAutoNum type="arabicPeriod"/>
            </a:pPr>
            <a:r>
              <a:rPr lang="fr-CA" sz="1500" dirty="0"/>
              <a:t>Entrée en vigueur</a:t>
            </a:r>
          </a:p>
          <a:p>
            <a:pPr marL="400050" indent="-400050">
              <a:buFont typeface="+mj-lt"/>
              <a:buAutoNum type="arabicPeriod"/>
            </a:pPr>
            <a:endParaRPr lang="fr-CA" sz="1500" dirty="0"/>
          </a:p>
        </p:txBody>
      </p:sp>
    </p:spTree>
    <p:extLst>
      <p:ext uri="{BB962C8B-B14F-4D97-AF65-F5344CB8AC3E}">
        <p14:creationId xmlns:p14="http://schemas.microsoft.com/office/powerpoint/2010/main" val="4020030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04793C-217B-C7CA-B8E2-24E4142E415A}"/>
              </a:ext>
            </a:extLst>
          </p:cNvPr>
          <p:cNvSpPr>
            <a:spLocks noGrp="1"/>
          </p:cNvSpPr>
          <p:nvPr>
            <p:ph type="title"/>
          </p:nvPr>
        </p:nvSpPr>
        <p:spPr>
          <a:xfrm>
            <a:off x="3176670" y="1743193"/>
            <a:ext cx="5936377" cy="798576"/>
          </a:xfrm>
        </p:spPr>
        <p:txBody>
          <a:bodyPr/>
          <a:lstStyle/>
          <a:p>
            <a:r>
              <a:rPr lang="fr-CA" noProof="1"/>
              <a:t>Chronologie de la LSEPPN</a:t>
            </a:r>
          </a:p>
        </p:txBody>
      </p:sp>
      <p:sp>
        <p:nvSpPr>
          <p:cNvPr id="5" name="Rounded Rectangle 45">
            <a:extLst>
              <a:ext uri="{FF2B5EF4-FFF2-40B4-BE49-F238E27FC236}">
                <a16:creationId xmlns:a16="http://schemas.microsoft.com/office/drawing/2014/main" id="{0B1B53A8-88B1-71EF-E8FC-82DC5A96E5C0}"/>
              </a:ext>
            </a:extLst>
          </p:cNvPr>
          <p:cNvSpPr/>
          <p:nvPr/>
        </p:nvSpPr>
        <p:spPr>
          <a:xfrm>
            <a:off x="1061820" y="4101498"/>
            <a:ext cx="10068627" cy="542614"/>
          </a:xfrm>
          <a:prstGeom prst="roundRect">
            <a:avLst>
              <a:gd name="adj" fmla="val 5000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8">
            <a:extLst>
              <a:ext uri="{FF2B5EF4-FFF2-40B4-BE49-F238E27FC236}">
                <a16:creationId xmlns:a16="http://schemas.microsoft.com/office/drawing/2014/main" id="{01A1BCFD-865F-6638-5CF1-4A583DE831A5}"/>
              </a:ext>
            </a:extLst>
          </p:cNvPr>
          <p:cNvSpPr/>
          <p:nvPr/>
        </p:nvSpPr>
        <p:spPr>
          <a:xfrm>
            <a:off x="9113048" y="4186377"/>
            <a:ext cx="374725" cy="3747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7" name="Oval 6">
            <a:extLst>
              <a:ext uri="{FF2B5EF4-FFF2-40B4-BE49-F238E27FC236}">
                <a16:creationId xmlns:a16="http://schemas.microsoft.com/office/drawing/2014/main" id="{79BFCAF5-8D26-2DFA-DE55-163F757F1548}"/>
              </a:ext>
            </a:extLst>
          </p:cNvPr>
          <p:cNvSpPr/>
          <p:nvPr/>
        </p:nvSpPr>
        <p:spPr>
          <a:xfrm>
            <a:off x="5120361" y="4179779"/>
            <a:ext cx="374725" cy="374767"/>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cxnSp>
        <p:nvCxnSpPr>
          <p:cNvPr id="8" name="Straight Arrow Connector 115">
            <a:extLst>
              <a:ext uri="{FF2B5EF4-FFF2-40B4-BE49-F238E27FC236}">
                <a16:creationId xmlns:a16="http://schemas.microsoft.com/office/drawing/2014/main" id="{DC46890F-32B7-CE3C-D3E1-4FD3FCC084ED}"/>
              </a:ext>
            </a:extLst>
          </p:cNvPr>
          <p:cNvCxnSpPr>
            <a:cxnSpLocks/>
          </p:cNvCxnSpPr>
          <p:nvPr/>
        </p:nvCxnSpPr>
        <p:spPr>
          <a:xfrm flipV="1">
            <a:off x="5307724" y="4693021"/>
            <a:ext cx="0" cy="382398"/>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121">
            <a:extLst>
              <a:ext uri="{FF2B5EF4-FFF2-40B4-BE49-F238E27FC236}">
                <a16:creationId xmlns:a16="http://schemas.microsoft.com/office/drawing/2014/main" id="{ED0CB2C9-A272-72D9-4824-210BEBC12458}"/>
              </a:ext>
            </a:extLst>
          </p:cNvPr>
          <p:cNvCxnSpPr>
            <a:cxnSpLocks/>
          </p:cNvCxnSpPr>
          <p:nvPr/>
        </p:nvCxnSpPr>
        <p:spPr>
          <a:xfrm flipV="1">
            <a:off x="9300410" y="4652102"/>
            <a:ext cx="0" cy="458654"/>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0" name="Oval 113">
            <a:extLst>
              <a:ext uri="{FF2B5EF4-FFF2-40B4-BE49-F238E27FC236}">
                <a16:creationId xmlns:a16="http://schemas.microsoft.com/office/drawing/2014/main" id="{3775D2DA-8267-4EBF-3F30-ED17EB319CC2}"/>
              </a:ext>
            </a:extLst>
          </p:cNvPr>
          <p:cNvSpPr/>
          <p:nvPr/>
        </p:nvSpPr>
        <p:spPr>
          <a:xfrm>
            <a:off x="4862738" y="4960766"/>
            <a:ext cx="889971" cy="889971"/>
          </a:xfrm>
          <a:prstGeom prst="ellips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Poppins Medium" pitchFamily="2" charset="77"/>
              <a:cs typeface="Poppins Medium" pitchFamily="2" charset="77"/>
            </a:endParaRPr>
          </a:p>
        </p:txBody>
      </p:sp>
      <p:sp>
        <p:nvSpPr>
          <p:cNvPr id="11" name="Oval 119">
            <a:extLst>
              <a:ext uri="{FF2B5EF4-FFF2-40B4-BE49-F238E27FC236}">
                <a16:creationId xmlns:a16="http://schemas.microsoft.com/office/drawing/2014/main" id="{BC27CF23-7BF8-BF8A-42A2-E890D580E6F1}"/>
              </a:ext>
            </a:extLst>
          </p:cNvPr>
          <p:cNvSpPr/>
          <p:nvPr/>
        </p:nvSpPr>
        <p:spPr>
          <a:xfrm>
            <a:off x="8855425" y="4962274"/>
            <a:ext cx="889971" cy="8899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Poppins Medium" pitchFamily="2" charset="77"/>
              <a:cs typeface="Poppins Medium" pitchFamily="2" charset="77"/>
            </a:endParaRPr>
          </a:p>
        </p:txBody>
      </p:sp>
      <p:sp>
        <p:nvSpPr>
          <p:cNvPr id="12" name="CuadroTexto 350">
            <a:extLst>
              <a:ext uri="{FF2B5EF4-FFF2-40B4-BE49-F238E27FC236}">
                <a16:creationId xmlns:a16="http://schemas.microsoft.com/office/drawing/2014/main" id="{138DEE25-C709-A37A-F503-E4647816AB5E}"/>
              </a:ext>
            </a:extLst>
          </p:cNvPr>
          <p:cNvSpPr txBox="1"/>
          <p:nvPr/>
        </p:nvSpPr>
        <p:spPr>
          <a:xfrm>
            <a:off x="8783174" y="5244632"/>
            <a:ext cx="1034470" cy="400110"/>
          </a:xfrm>
          <a:prstGeom prst="rect">
            <a:avLst/>
          </a:prstGeom>
          <a:noFill/>
        </p:spPr>
        <p:txBody>
          <a:bodyPr wrap="square" rtlCol="0">
            <a:spAutoFit/>
          </a:bodyPr>
          <a:lstStyle/>
          <a:p>
            <a:pPr algn="ctr"/>
            <a:r>
              <a:rPr lang="en-US" sz="2000" dirty="0">
                <a:solidFill>
                  <a:schemeClr val="bg1"/>
                </a:solidFill>
                <a:latin typeface="Poppins Medium" pitchFamily="2" charset="77"/>
                <a:ea typeface="Lato" panose="020F0502020204030203" pitchFamily="34" charset="0"/>
                <a:cs typeface="Poppins Medium" pitchFamily="2" charset="77"/>
              </a:rPr>
              <a:t>2022</a:t>
            </a:r>
          </a:p>
        </p:txBody>
      </p:sp>
      <p:sp>
        <p:nvSpPr>
          <p:cNvPr id="13" name="CuadroTexto 350">
            <a:extLst>
              <a:ext uri="{FF2B5EF4-FFF2-40B4-BE49-F238E27FC236}">
                <a16:creationId xmlns:a16="http://schemas.microsoft.com/office/drawing/2014/main" id="{9B96F54B-E222-C926-EAB6-CCE9B66F0B2D}"/>
              </a:ext>
            </a:extLst>
          </p:cNvPr>
          <p:cNvSpPr txBox="1"/>
          <p:nvPr/>
        </p:nvSpPr>
        <p:spPr>
          <a:xfrm>
            <a:off x="4784612" y="5244632"/>
            <a:ext cx="1034470" cy="400110"/>
          </a:xfrm>
          <a:prstGeom prst="rect">
            <a:avLst/>
          </a:prstGeom>
          <a:noFill/>
        </p:spPr>
        <p:txBody>
          <a:bodyPr wrap="square" rtlCol="0">
            <a:spAutoFit/>
          </a:bodyPr>
          <a:lstStyle/>
          <a:p>
            <a:pPr algn="ctr"/>
            <a:r>
              <a:rPr lang="en-US" sz="2000" dirty="0">
                <a:solidFill>
                  <a:schemeClr val="bg1"/>
                </a:solidFill>
                <a:latin typeface="Poppins Medium" pitchFamily="2" charset="77"/>
                <a:ea typeface="Lato" panose="020F0502020204030203" pitchFamily="34" charset="0"/>
                <a:cs typeface="Poppins Medium" pitchFamily="2" charset="77"/>
              </a:rPr>
              <a:t>2018</a:t>
            </a:r>
          </a:p>
        </p:txBody>
      </p:sp>
      <p:grpSp>
        <p:nvGrpSpPr>
          <p:cNvPr id="14" name="Group 13">
            <a:extLst>
              <a:ext uri="{FF2B5EF4-FFF2-40B4-BE49-F238E27FC236}">
                <a16:creationId xmlns:a16="http://schemas.microsoft.com/office/drawing/2014/main" id="{E12EE701-C0A3-4FD0-DD8F-E1F131F8AE47}"/>
              </a:ext>
            </a:extLst>
          </p:cNvPr>
          <p:cNvGrpSpPr/>
          <p:nvPr/>
        </p:nvGrpSpPr>
        <p:grpSpPr>
          <a:xfrm>
            <a:off x="801547" y="4169147"/>
            <a:ext cx="1034470" cy="1681590"/>
            <a:chOff x="3176473" y="7479314"/>
            <a:chExt cx="2068939" cy="3363179"/>
          </a:xfrm>
        </p:grpSpPr>
        <p:sp>
          <p:nvSpPr>
            <p:cNvPr id="15" name="Oval 14">
              <a:extLst>
                <a:ext uri="{FF2B5EF4-FFF2-40B4-BE49-F238E27FC236}">
                  <a16:creationId xmlns:a16="http://schemas.microsoft.com/office/drawing/2014/main" id="{5566D271-C1EF-EC0F-EAD4-F78F9D19CE0D}"/>
                </a:ext>
              </a:extLst>
            </p:cNvPr>
            <p:cNvSpPr/>
            <p:nvPr/>
          </p:nvSpPr>
          <p:spPr>
            <a:xfrm>
              <a:off x="3840625" y="7479314"/>
              <a:ext cx="829456" cy="8294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6" name="Straight Arrow Connector 115">
              <a:extLst>
                <a:ext uri="{FF2B5EF4-FFF2-40B4-BE49-F238E27FC236}">
                  <a16:creationId xmlns:a16="http://schemas.microsoft.com/office/drawing/2014/main" id="{439D6D5E-4159-84F6-0E9F-AE35D2777550}"/>
                </a:ext>
              </a:extLst>
            </p:cNvPr>
            <p:cNvCxnSpPr>
              <a:cxnSpLocks/>
            </p:cNvCxnSpPr>
            <p:nvPr/>
          </p:nvCxnSpPr>
          <p:spPr>
            <a:xfrm flipV="1">
              <a:off x="4203451" y="8527062"/>
              <a:ext cx="0" cy="764796"/>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Oval 113">
              <a:extLst>
                <a:ext uri="{FF2B5EF4-FFF2-40B4-BE49-F238E27FC236}">
                  <a16:creationId xmlns:a16="http://schemas.microsoft.com/office/drawing/2014/main" id="{C1F8691C-56DF-DDCD-689A-B9A242D745BD}"/>
                </a:ext>
              </a:extLst>
            </p:cNvPr>
            <p:cNvSpPr/>
            <p:nvPr/>
          </p:nvSpPr>
          <p:spPr>
            <a:xfrm>
              <a:off x="3313481" y="9062552"/>
              <a:ext cx="1779941" cy="17799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Poppins Medium" pitchFamily="2" charset="77"/>
                <a:cs typeface="Poppins Medium" pitchFamily="2" charset="77"/>
              </a:endParaRPr>
            </a:p>
          </p:txBody>
        </p:sp>
        <p:sp>
          <p:nvSpPr>
            <p:cNvPr id="18" name="CuadroTexto 350">
              <a:extLst>
                <a:ext uri="{FF2B5EF4-FFF2-40B4-BE49-F238E27FC236}">
                  <a16:creationId xmlns:a16="http://schemas.microsoft.com/office/drawing/2014/main" id="{217D17A7-C02F-3E40-CB80-B37D789D4ACD}"/>
                </a:ext>
              </a:extLst>
            </p:cNvPr>
            <p:cNvSpPr txBox="1"/>
            <p:nvPr/>
          </p:nvSpPr>
          <p:spPr>
            <a:xfrm>
              <a:off x="3176473" y="9630283"/>
              <a:ext cx="2068939" cy="800220"/>
            </a:xfrm>
            <a:prstGeom prst="rect">
              <a:avLst/>
            </a:prstGeom>
            <a:noFill/>
          </p:spPr>
          <p:txBody>
            <a:bodyPr wrap="square" rtlCol="0">
              <a:spAutoFit/>
            </a:bodyPr>
            <a:lstStyle/>
            <a:p>
              <a:pPr algn="ctr"/>
              <a:r>
                <a:rPr lang="en-US" sz="2000" dirty="0">
                  <a:solidFill>
                    <a:schemeClr val="bg1"/>
                  </a:solidFill>
                  <a:latin typeface="Poppins Medium" pitchFamily="2" charset="77"/>
                  <a:ea typeface="Lato" panose="020F0502020204030203" pitchFamily="34" charset="0"/>
                  <a:cs typeface="Poppins Medium" pitchFamily="2" charset="77"/>
                </a:rPr>
                <a:t>2015</a:t>
              </a:r>
            </a:p>
          </p:txBody>
        </p:sp>
      </p:grpSp>
      <p:grpSp>
        <p:nvGrpSpPr>
          <p:cNvPr id="19" name="Group 18">
            <a:extLst>
              <a:ext uri="{FF2B5EF4-FFF2-40B4-BE49-F238E27FC236}">
                <a16:creationId xmlns:a16="http://schemas.microsoft.com/office/drawing/2014/main" id="{77A9550D-7FF6-94EE-1731-C0463C7AA566}"/>
              </a:ext>
            </a:extLst>
          </p:cNvPr>
          <p:cNvGrpSpPr/>
          <p:nvPr/>
        </p:nvGrpSpPr>
        <p:grpSpPr>
          <a:xfrm flipV="1">
            <a:off x="2754822" y="2902284"/>
            <a:ext cx="1034470" cy="1681590"/>
            <a:chOff x="3176473" y="7479314"/>
            <a:chExt cx="2068939" cy="3363179"/>
          </a:xfrm>
        </p:grpSpPr>
        <p:sp>
          <p:nvSpPr>
            <p:cNvPr id="20" name="Oval 19">
              <a:extLst>
                <a:ext uri="{FF2B5EF4-FFF2-40B4-BE49-F238E27FC236}">
                  <a16:creationId xmlns:a16="http://schemas.microsoft.com/office/drawing/2014/main" id="{605CB38F-4463-9555-CCEA-323A864BF80D}"/>
                </a:ext>
              </a:extLst>
            </p:cNvPr>
            <p:cNvSpPr/>
            <p:nvPr/>
          </p:nvSpPr>
          <p:spPr>
            <a:xfrm>
              <a:off x="3840625" y="7479314"/>
              <a:ext cx="829456" cy="8294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1" name="Straight Arrow Connector 115">
              <a:extLst>
                <a:ext uri="{FF2B5EF4-FFF2-40B4-BE49-F238E27FC236}">
                  <a16:creationId xmlns:a16="http://schemas.microsoft.com/office/drawing/2014/main" id="{A19942D9-6E72-2612-B6C6-17F463AAB4D2}"/>
                </a:ext>
              </a:extLst>
            </p:cNvPr>
            <p:cNvCxnSpPr>
              <a:cxnSpLocks/>
            </p:cNvCxnSpPr>
            <p:nvPr/>
          </p:nvCxnSpPr>
          <p:spPr>
            <a:xfrm flipV="1">
              <a:off x="4203451" y="8527062"/>
              <a:ext cx="0" cy="764796"/>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2" name="Oval 113">
              <a:extLst>
                <a:ext uri="{FF2B5EF4-FFF2-40B4-BE49-F238E27FC236}">
                  <a16:creationId xmlns:a16="http://schemas.microsoft.com/office/drawing/2014/main" id="{04559F78-0CCE-6DB1-10D8-61D40F889184}"/>
                </a:ext>
              </a:extLst>
            </p:cNvPr>
            <p:cNvSpPr/>
            <p:nvPr/>
          </p:nvSpPr>
          <p:spPr>
            <a:xfrm>
              <a:off x="3313481" y="9062552"/>
              <a:ext cx="1779941" cy="17799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Poppins Medium" pitchFamily="2" charset="77"/>
                <a:cs typeface="Poppins Medium" pitchFamily="2" charset="77"/>
              </a:endParaRPr>
            </a:p>
          </p:txBody>
        </p:sp>
        <p:sp>
          <p:nvSpPr>
            <p:cNvPr id="23" name="CuadroTexto 350">
              <a:extLst>
                <a:ext uri="{FF2B5EF4-FFF2-40B4-BE49-F238E27FC236}">
                  <a16:creationId xmlns:a16="http://schemas.microsoft.com/office/drawing/2014/main" id="{67DB51C7-3C20-7104-1436-C8D9C3D5878B}"/>
                </a:ext>
              </a:extLst>
            </p:cNvPr>
            <p:cNvSpPr txBox="1"/>
            <p:nvPr/>
          </p:nvSpPr>
          <p:spPr>
            <a:xfrm rot="10800000">
              <a:off x="3176473" y="9556407"/>
              <a:ext cx="2068939" cy="800220"/>
            </a:xfrm>
            <a:prstGeom prst="rect">
              <a:avLst/>
            </a:prstGeom>
            <a:noFill/>
          </p:spPr>
          <p:txBody>
            <a:bodyPr wrap="square" rtlCol="0">
              <a:spAutoFit/>
            </a:bodyPr>
            <a:lstStyle/>
            <a:p>
              <a:pPr algn="ctr"/>
              <a:r>
                <a:rPr lang="en-US" sz="2000" dirty="0">
                  <a:solidFill>
                    <a:schemeClr val="bg1"/>
                  </a:solidFill>
                  <a:latin typeface="Poppins Medium" pitchFamily="2" charset="77"/>
                  <a:ea typeface="Lato" panose="020F0502020204030203" pitchFamily="34" charset="0"/>
                  <a:cs typeface="Poppins Medium" pitchFamily="2" charset="77"/>
                </a:rPr>
                <a:t>2017</a:t>
              </a:r>
            </a:p>
          </p:txBody>
        </p:sp>
      </p:grpSp>
      <p:grpSp>
        <p:nvGrpSpPr>
          <p:cNvPr id="24" name="Group 23">
            <a:extLst>
              <a:ext uri="{FF2B5EF4-FFF2-40B4-BE49-F238E27FC236}">
                <a16:creationId xmlns:a16="http://schemas.microsoft.com/office/drawing/2014/main" id="{07E85314-39F1-8234-558C-F67A57EFE48C}"/>
              </a:ext>
            </a:extLst>
          </p:cNvPr>
          <p:cNvGrpSpPr/>
          <p:nvPr/>
        </p:nvGrpSpPr>
        <p:grpSpPr>
          <a:xfrm flipV="1">
            <a:off x="6954778" y="2859931"/>
            <a:ext cx="912907" cy="1681590"/>
            <a:chOff x="3313481" y="7479314"/>
            <a:chExt cx="1825813" cy="3363179"/>
          </a:xfrm>
        </p:grpSpPr>
        <p:sp>
          <p:nvSpPr>
            <p:cNvPr id="25" name="Oval 24">
              <a:extLst>
                <a:ext uri="{FF2B5EF4-FFF2-40B4-BE49-F238E27FC236}">
                  <a16:creationId xmlns:a16="http://schemas.microsoft.com/office/drawing/2014/main" id="{FB70F49A-6CC9-4C45-CB5F-011FCCE65011}"/>
                </a:ext>
              </a:extLst>
            </p:cNvPr>
            <p:cNvSpPr/>
            <p:nvPr/>
          </p:nvSpPr>
          <p:spPr>
            <a:xfrm>
              <a:off x="3840625" y="7479314"/>
              <a:ext cx="829456" cy="8294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6" name="Straight Arrow Connector 115">
              <a:extLst>
                <a:ext uri="{FF2B5EF4-FFF2-40B4-BE49-F238E27FC236}">
                  <a16:creationId xmlns:a16="http://schemas.microsoft.com/office/drawing/2014/main" id="{C84C6EF4-1C63-FF5F-7227-60CF82FA4328}"/>
                </a:ext>
              </a:extLst>
            </p:cNvPr>
            <p:cNvCxnSpPr>
              <a:cxnSpLocks/>
            </p:cNvCxnSpPr>
            <p:nvPr/>
          </p:nvCxnSpPr>
          <p:spPr>
            <a:xfrm flipV="1">
              <a:off x="4203451" y="8527062"/>
              <a:ext cx="0" cy="764796"/>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7" name="Oval 113">
              <a:extLst>
                <a:ext uri="{FF2B5EF4-FFF2-40B4-BE49-F238E27FC236}">
                  <a16:creationId xmlns:a16="http://schemas.microsoft.com/office/drawing/2014/main" id="{D75DE7A7-FE64-0005-0ACC-85DDFBFFEF8D}"/>
                </a:ext>
              </a:extLst>
            </p:cNvPr>
            <p:cNvSpPr/>
            <p:nvPr/>
          </p:nvSpPr>
          <p:spPr>
            <a:xfrm>
              <a:off x="3313481" y="9062552"/>
              <a:ext cx="1779941" cy="17799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Poppins Medium" pitchFamily="2" charset="77"/>
                <a:cs typeface="Poppins Medium" pitchFamily="2" charset="77"/>
              </a:endParaRPr>
            </a:p>
          </p:txBody>
        </p:sp>
        <p:sp>
          <p:nvSpPr>
            <p:cNvPr id="28" name="CuadroTexto 350">
              <a:extLst>
                <a:ext uri="{FF2B5EF4-FFF2-40B4-BE49-F238E27FC236}">
                  <a16:creationId xmlns:a16="http://schemas.microsoft.com/office/drawing/2014/main" id="{CFA30685-C7BD-DCDD-AB0A-6295B6DC1685}"/>
                </a:ext>
              </a:extLst>
            </p:cNvPr>
            <p:cNvSpPr txBox="1"/>
            <p:nvPr/>
          </p:nvSpPr>
          <p:spPr>
            <a:xfrm rot="10800000">
              <a:off x="3359353" y="9282073"/>
              <a:ext cx="1779941" cy="1169550"/>
            </a:xfrm>
            <a:prstGeom prst="rect">
              <a:avLst/>
            </a:prstGeom>
            <a:noFill/>
          </p:spPr>
          <p:txBody>
            <a:bodyPr wrap="square" rtlCol="0">
              <a:spAutoFit/>
            </a:bodyPr>
            <a:lstStyle/>
            <a:p>
              <a:pPr algn="ctr"/>
              <a:r>
                <a:rPr lang="en-US" sz="1600" dirty="0">
                  <a:solidFill>
                    <a:schemeClr val="bg1"/>
                  </a:solidFill>
                  <a:latin typeface="Poppins Medium" pitchFamily="2" charset="77"/>
                  <a:ea typeface="Lato" panose="020F0502020204030203" pitchFamily="34" charset="0"/>
                  <a:cs typeface="Poppins Medium" pitchFamily="2" charset="77"/>
                </a:rPr>
                <a:t>2019 - 2021</a:t>
              </a:r>
            </a:p>
          </p:txBody>
        </p:sp>
      </p:grpSp>
      <p:sp>
        <p:nvSpPr>
          <p:cNvPr id="29" name="Rectangle 56">
            <a:extLst>
              <a:ext uri="{FF2B5EF4-FFF2-40B4-BE49-F238E27FC236}">
                <a16:creationId xmlns:a16="http://schemas.microsoft.com/office/drawing/2014/main" id="{5965CC12-AE5E-12A7-3625-18A342DBD35C}"/>
              </a:ext>
            </a:extLst>
          </p:cNvPr>
          <p:cNvSpPr/>
          <p:nvPr/>
        </p:nvSpPr>
        <p:spPr>
          <a:xfrm>
            <a:off x="509202" y="3275128"/>
            <a:ext cx="1663570" cy="738664"/>
          </a:xfrm>
          <a:prstGeom prst="rect">
            <a:avLst/>
          </a:prstGeom>
        </p:spPr>
        <p:txBody>
          <a:bodyPr wrap="square">
            <a:spAutoFit/>
          </a:bodyPr>
          <a:lstStyle/>
          <a:p>
            <a:pPr algn="ctr"/>
            <a:r>
              <a:rPr lang="en-US" sz="1400" b="1" dirty="0">
                <a:latin typeface="Lato Light" panose="020F0502020204030203" pitchFamily="34" charset="0"/>
                <a:ea typeface="Lato Light" panose="020F0502020204030203" pitchFamily="34" charset="0"/>
                <a:cs typeface="Lato Light" panose="020F0502020204030203" pitchFamily="34" charset="0"/>
              </a:rPr>
              <a:t>Les Chefs adoptent une motion visant à abroger la LSEPPN</a:t>
            </a:r>
          </a:p>
        </p:txBody>
      </p:sp>
      <p:sp>
        <p:nvSpPr>
          <p:cNvPr id="30" name="Rectangle 56">
            <a:extLst>
              <a:ext uri="{FF2B5EF4-FFF2-40B4-BE49-F238E27FC236}">
                <a16:creationId xmlns:a16="http://schemas.microsoft.com/office/drawing/2014/main" id="{D6ADE7E6-D8B7-8157-CE1F-AB382E8DF624}"/>
              </a:ext>
            </a:extLst>
          </p:cNvPr>
          <p:cNvSpPr/>
          <p:nvPr/>
        </p:nvSpPr>
        <p:spPr>
          <a:xfrm>
            <a:off x="2462869" y="5113172"/>
            <a:ext cx="1663570" cy="738664"/>
          </a:xfrm>
          <a:prstGeom prst="rect">
            <a:avLst/>
          </a:prstGeom>
        </p:spPr>
        <p:txBody>
          <a:bodyPr wrap="square">
            <a:spAutoFit/>
          </a:bodyPr>
          <a:lstStyle/>
          <a:p>
            <a:pPr algn="ctr"/>
            <a:r>
              <a:rPr lang="en-US" sz="1400" b="1" dirty="0">
                <a:latin typeface="Lato Light" panose="020F0502020204030203" pitchFamily="34" charset="0"/>
                <a:ea typeface="Lato Light" panose="020F0502020204030203" pitchFamily="34" charset="0"/>
                <a:cs typeface="Lato Light" panose="020F0502020204030203" pitchFamily="34" charset="0"/>
              </a:rPr>
              <a:t>Les Chefs adoptent les résolutions 26/2017 et 88/2017</a:t>
            </a:r>
          </a:p>
        </p:txBody>
      </p:sp>
      <p:sp>
        <p:nvSpPr>
          <p:cNvPr id="31" name="Rectangle 56">
            <a:extLst>
              <a:ext uri="{FF2B5EF4-FFF2-40B4-BE49-F238E27FC236}">
                <a16:creationId xmlns:a16="http://schemas.microsoft.com/office/drawing/2014/main" id="{10C7BC8B-02F1-643C-A3B7-87CF857A1C37}"/>
              </a:ext>
            </a:extLst>
          </p:cNvPr>
          <p:cNvSpPr/>
          <p:nvPr/>
        </p:nvSpPr>
        <p:spPr>
          <a:xfrm>
            <a:off x="4168417" y="2452232"/>
            <a:ext cx="2359839" cy="4401205"/>
          </a:xfrm>
          <a:prstGeom prst="rect">
            <a:avLst/>
          </a:prstGeom>
        </p:spPr>
        <p:txBody>
          <a:bodyPr wrap="square">
            <a:spAutoFit/>
          </a:bodyPr>
          <a:lstStyle/>
          <a:p>
            <a:pPr algn="ctr"/>
            <a:r>
              <a:rPr lang="fr-CA" sz="1400" dirty="0">
                <a:latin typeface="Lato" panose="020F0502020204030203" pitchFamily="34" charset="0"/>
                <a:ea typeface="Lato" panose="020F0502020204030203" pitchFamily="34" charset="0"/>
                <a:cs typeface="Lato" panose="020F0502020204030203" pitchFamily="34" charset="0"/>
              </a:rPr>
              <a:t>Résolution 01/2018 pour adopter l'approche d’élaboration conjointe décrite dans le document de l'APN sur les concepts</a:t>
            </a:r>
          </a:p>
          <a:p>
            <a:endParaRPr lang="fr-CA" sz="1400" dirty="0">
              <a:latin typeface="Lato" panose="020F0502020204030203" pitchFamily="34" charset="0"/>
              <a:ea typeface="Lato" panose="020F0502020204030203" pitchFamily="34" charset="0"/>
              <a:cs typeface="Lato" panose="020F0502020204030203" pitchFamily="34" charset="0"/>
            </a:endParaRPr>
          </a:p>
          <a:p>
            <a:pPr algn="ctr"/>
            <a:endParaRPr lang="fr-CA" sz="1400" dirty="0">
              <a:latin typeface="Lato" panose="020F0502020204030203" pitchFamily="34" charset="0"/>
              <a:ea typeface="Lato" panose="020F0502020204030203" pitchFamily="34" charset="0"/>
              <a:cs typeface="Lato" panose="020F0502020204030203" pitchFamily="34" charset="0"/>
            </a:endParaRPr>
          </a:p>
          <a:p>
            <a:pPr algn="ctr"/>
            <a:endParaRPr lang="fr-CA" sz="1400" dirty="0">
              <a:latin typeface="Lato" panose="020F0502020204030203" pitchFamily="34" charset="0"/>
              <a:ea typeface="Lato" panose="020F0502020204030203" pitchFamily="34" charset="0"/>
              <a:cs typeface="Lato" panose="020F0502020204030203" pitchFamily="34" charset="0"/>
            </a:endParaRPr>
          </a:p>
          <a:p>
            <a:pPr algn="ctr"/>
            <a:endParaRPr lang="fr-CA" sz="1400" dirty="0">
              <a:latin typeface="Lato" panose="020F0502020204030203" pitchFamily="34" charset="0"/>
              <a:ea typeface="Lato" panose="020F0502020204030203" pitchFamily="34" charset="0"/>
              <a:cs typeface="Lato" panose="020F0502020204030203" pitchFamily="34" charset="0"/>
            </a:endParaRPr>
          </a:p>
          <a:p>
            <a:pPr algn="ctr"/>
            <a:endParaRPr lang="fr-CA" sz="1400" dirty="0">
              <a:latin typeface="Lato" panose="020F0502020204030203" pitchFamily="34" charset="0"/>
              <a:ea typeface="Lato" panose="020F0502020204030203" pitchFamily="34" charset="0"/>
              <a:cs typeface="Lato" panose="020F0502020204030203" pitchFamily="34" charset="0"/>
            </a:endParaRPr>
          </a:p>
          <a:p>
            <a:pPr algn="ctr"/>
            <a:endParaRPr lang="fr-CA" sz="1400" dirty="0">
              <a:latin typeface="Lato" panose="020F0502020204030203" pitchFamily="34" charset="0"/>
              <a:ea typeface="Lato" panose="020F0502020204030203" pitchFamily="34" charset="0"/>
              <a:cs typeface="Lato" panose="020F0502020204030203" pitchFamily="34" charset="0"/>
            </a:endParaRPr>
          </a:p>
          <a:p>
            <a:pPr algn="ctr"/>
            <a:endParaRPr lang="fr-CA" sz="1400" dirty="0">
              <a:latin typeface="Lato" panose="020F0502020204030203" pitchFamily="34" charset="0"/>
              <a:ea typeface="Lato" panose="020F0502020204030203" pitchFamily="34" charset="0"/>
              <a:cs typeface="Lato" panose="020F0502020204030203" pitchFamily="34" charset="0"/>
            </a:endParaRPr>
          </a:p>
          <a:p>
            <a:pPr algn="ctr"/>
            <a:endParaRPr lang="fr-CA" sz="1400" dirty="0">
              <a:latin typeface="Lato" panose="020F0502020204030203" pitchFamily="34" charset="0"/>
              <a:ea typeface="Lato" panose="020F0502020204030203" pitchFamily="34" charset="0"/>
              <a:cs typeface="Lato" panose="020F0502020204030203" pitchFamily="34" charset="0"/>
            </a:endParaRPr>
          </a:p>
          <a:p>
            <a:pPr algn="ctr"/>
            <a:endParaRPr lang="fr-CA" sz="1400" dirty="0">
              <a:latin typeface="Lato" panose="020F0502020204030203" pitchFamily="34" charset="0"/>
              <a:ea typeface="Lato" panose="020F0502020204030203" pitchFamily="34" charset="0"/>
              <a:cs typeface="Lato" panose="020F0502020204030203" pitchFamily="34" charset="0"/>
            </a:endParaRPr>
          </a:p>
          <a:p>
            <a:pPr algn="ctr"/>
            <a:endParaRPr lang="fr-CA" sz="1400" dirty="0">
              <a:latin typeface="Lato" panose="020F0502020204030203" pitchFamily="34" charset="0"/>
              <a:ea typeface="Lato" panose="020F0502020204030203" pitchFamily="34" charset="0"/>
              <a:cs typeface="Lato" panose="020F0502020204030203" pitchFamily="34" charset="0"/>
            </a:endParaRPr>
          </a:p>
          <a:p>
            <a:pPr algn="ctr"/>
            <a:endParaRPr lang="fr-CA" sz="1400" dirty="0">
              <a:latin typeface="Lato" panose="020F0502020204030203" pitchFamily="34" charset="0"/>
              <a:ea typeface="Lato" panose="020F0502020204030203" pitchFamily="34" charset="0"/>
              <a:cs typeface="Lato" panose="020F0502020204030203" pitchFamily="34" charset="0"/>
            </a:endParaRPr>
          </a:p>
          <a:p>
            <a:pPr algn="ctr"/>
            <a:r>
              <a:rPr lang="fr-CA" sz="1400" dirty="0">
                <a:latin typeface="Lato" panose="020F0502020204030203" pitchFamily="34" charset="0"/>
                <a:ea typeface="Lato" panose="020F0502020204030203" pitchFamily="34" charset="0"/>
                <a:cs typeface="Lato" panose="020F0502020204030203" pitchFamily="34" charset="0"/>
              </a:rPr>
              <a:t>La résolution 26/2018 soutient les concepts préliminaires</a:t>
            </a:r>
            <a:endParaRPr lang="fr-CA" sz="1400" i="1" dirty="0">
              <a:latin typeface="Lato" panose="020F0502020204030203" pitchFamily="34" charset="0"/>
              <a:ea typeface="Lato" panose="020F0502020204030203" pitchFamily="34" charset="0"/>
              <a:cs typeface="Lato" panose="020F0502020204030203" pitchFamily="34" charset="0"/>
            </a:endParaRPr>
          </a:p>
          <a:p>
            <a:endParaRPr lang="fr-CA" sz="1400" i="1" dirty="0">
              <a:latin typeface="Lato" panose="020F0502020204030203" pitchFamily="34" charset="0"/>
              <a:ea typeface="Lato" panose="020F0502020204030203" pitchFamily="34" charset="0"/>
              <a:cs typeface="Lato" panose="020F0502020204030203" pitchFamily="34" charset="0"/>
            </a:endParaRPr>
          </a:p>
        </p:txBody>
      </p:sp>
      <p:sp>
        <p:nvSpPr>
          <p:cNvPr id="32" name="Rectangle 56">
            <a:extLst>
              <a:ext uri="{FF2B5EF4-FFF2-40B4-BE49-F238E27FC236}">
                <a16:creationId xmlns:a16="http://schemas.microsoft.com/office/drawing/2014/main" id="{510A0CF4-CECB-28AF-15C3-04A55C253116}"/>
              </a:ext>
            </a:extLst>
          </p:cNvPr>
          <p:cNvSpPr/>
          <p:nvPr/>
        </p:nvSpPr>
        <p:spPr>
          <a:xfrm>
            <a:off x="6613742" y="4695980"/>
            <a:ext cx="1663570" cy="1815882"/>
          </a:xfrm>
          <a:prstGeom prst="rect">
            <a:avLst/>
          </a:prstGeom>
        </p:spPr>
        <p:txBody>
          <a:bodyPr wrap="square">
            <a:spAutoFit/>
          </a:bodyPr>
          <a:lstStyle/>
          <a:p>
            <a:pPr algn="ctr"/>
            <a:r>
              <a:rPr lang="fr-CA" sz="1400" dirty="0">
                <a:latin typeface="Lato" panose="020F0502020204030203" pitchFamily="34" charset="0"/>
                <a:ea typeface="Lato" panose="020F0502020204030203" pitchFamily="34" charset="0"/>
                <a:cs typeface="Lato" panose="020F0502020204030203" pitchFamily="34" charset="0"/>
              </a:rPr>
              <a:t>Séances de mobilisation régionales sur la LSEPPN dirigées par l'APN </a:t>
            </a:r>
          </a:p>
          <a:p>
            <a:pPr algn="ctr"/>
            <a:br>
              <a:rPr lang="fr-CA" sz="1400" dirty="0">
                <a:latin typeface="Lato" panose="020F0502020204030203" pitchFamily="34" charset="0"/>
                <a:ea typeface="Lato" panose="020F0502020204030203" pitchFamily="34" charset="0"/>
                <a:cs typeface="Lato" panose="020F0502020204030203" pitchFamily="34" charset="0"/>
              </a:rPr>
            </a:br>
            <a:r>
              <a:rPr lang="fr-CA" sz="1400" dirty="0">
                <a:latin typeface="Lato" panose="020F0502020204030203" pitchFamily="34" charset="0"/>
                <a:ea typeface="Lato" panose="020F0502020204030203" pitchFamily="34" charset="0"/>
                <a:cs typeface="Lato" panose="020F0502020204030203" pitchFamily="34" charset="0"/>
              </a:rPr>
              <a:t>Règlement du recours collectif</a:t>
            </a:r>
          </a:p>
        </p:txBody>
      </p:sp>
      <p:sp>
        <p:nvSpPr>
          <p:cNvPr id="33" name="Rectangle 56">
            <a:extLst>
              <a:ext uri="{FF2B5EF4-FFF2-40B4-BE49-F238E27FC236}">
                <a16:creationId xmlns:a16="http://schemas.microsoft.com/office/drawing/2014/main" id="{714E9E73-00C8-FDAF-03C9-3F0511CC6853}"/>
              </a:ext>
            </a:extLst>
          </p:cNvPr>
          <p:cNvSpPr/>
          <p:nvPr/>
        </p:nvSpPr>
        <p:spPr>
          <a:xfrm>
            <a:off x="8266798" y="3038654"/>
            <a:ext cx="2008399" cy="954107"/>
          </a:xfrm>
          <a:prstGeom prst="rect">
            <a:avLst/>
          </a:prstGeom>
        </p:spPr>
        <p:txBody>
          <a:bodyPr wrap="square">
            <a:spAutoFit/>
          </a:bodyPr>
          <a:lstStyle/>
          <a:p>
            <a:pPr algn="ctr"/>
            <a:r>
              <a:rPr lang="en-US" sz="1400" dirty="0">
                <a:latin typeface="Lato" panose="020F0502020204030203" pitchFamily="34" charset="0"/>
                <a:ea typeface="Lato" panose="020F0502020204030203" pitchFamily="34" charset="0"/>
                <a:cs typeface="Lato" panose="020F0502020204030203" pitchFamily="34" charset="0"/>
              </a:rPr>
              <a:t>Abrogation de la LSEPPN</a:t>
            </a:r>
          </a:p>
          <a:p>
            <a:pPr algn="ctr"/>
            <a:endParaRPr lang="en-US" sz="1400" dirty="0">
              <a:latin typeface="Lato" panose="020F0502020204030203" pitchFamily="34" charset="0"/>
              <a:ea typeface="Lato" panose="020F0502020204030203" pitchFamily="34" charset="0"/>
              <a:cs typeface="Lato" panose="020F0502020204030203" pitchFamily="34" charset="0"/>
            </a:endParaRPr>
          </a:p>
          <a:p>
            <a:pPr algn="ctr"/>
            <a:r>
              <a:rPr lang="en-US" sz="1400" dirty="0">
                <a:latin typeface="Lato" panose="020F0502020204030203" pitchFamily="34" charset="0"/>
                <a:ea typeface="Lato" panose="020F0502020204030203" pitchFamily="34" charset="0"/>
                <a:cs typeface="Lato" panose="020F0502020204030203" pitchFamily="34" charset="0"/>
              </a:rPr>
              <a:t>Formation du </a:t>
            </a:r>
            <a:r>
              <a:rPr lang="en-US" sz="1400" dirty="0" err="1">
                <a:latin typeface="Lato" panose="020F0502020204030203" pitchFamily="34" charset="0"/>
                <a:ea typeface="Lato" panose="020F0502020204030203" pitchFamily="34" charset="0"/>
                <a:cs typeface="Lato" panose="020F0502020204030203" pitchFamily="34" charset="0"/>
              </a:rPr>
              <a:t>Groupe</a:t>
            </a:r>
            <a:r>
              <a:rPr lang="en-US" sz="1400" dirty="0">
                <a:latin typeface="Lato" panose="020F0502020204030203" pitchFamily="34" charset="0"/>
                <a:ea typeface="Lato" panose="020F0502020204030203" pitchFamily="34" charset="0"/>
                <a:cs typeface="Lato" panose="020F0502020204030203" pitchFamily="34" charset="0"/>
              </a:rPr>
              <a:t> de travail </a:t>
            </a:r>
            <a:r>
              <a:rPr lang="en-US" sz="1400" dirty="0" err="1">
                <a:latin typeface="Lato" panose="020F0502020204030203" pitchFamily="34" charset="0"/>
                <a:ea typeface="Lato" panose="020F0502020204030203" pitchFamily="34" charset="0"/>
                <a:cs typeface="Lato" panose="020F0502020204030203" pitchFamily="34" charset="0"/>
              </a:rPr>
              <a:t>mixte</a:t>
            </a:r>
            <a:r>
              <a:rPr lang="en-US" sz="1400" dirty="0">
                <a:latin typeface="Lato" panose="020F0502020204030203" pitchFamily="34" charset="0"/>
                <a:ea typeface="Lato" panose="020F0502020204030203" pitchFamily="34" charset="0"/>
                <a:cs typeface="Lato" panose="020F0502020204030203" pitchFamily="34" charset="0"/>
              </a:rPr>
              <a:t> APN-SAC</a:t>
            </a:r>
          </a:p>
        </p:txBody>
      </p:sp>
      <p:grpSp>
        <p:nvGrpSpPr>
          <p:cNvPr id="34" name="Group 33">
            <a:extLst>
              <a:ext uri="{FF2B5EF4-FFF2-40B4-BE49-F238E27FC236}">
                <a16:creationId xmlns:a16="http://schemas.microsoft.com/office/drawing/2014/main" id="{0DD814B1-C18C-F38B-5476-9D11C1515414}"/>
              </a:ext>
            </a:extLst>
          </p:cNvPr>
          <p:cNvGrpSpPr/>
          <p:nvPr/>
        </p:nvGrpSpPr>
        <p:grpSpPr>
          <a:xfrm flipV="1">
            <a:off x="10284246" y="2879554"/>
            <a:ext cx="1034470" cy="1681590"/>
            <a:chOff x="3176473" y="7479314"/>
            <a:chExt cx="2068939" cy="3363179"/>
          </a:xfrm>
        </p:grpSpPr>
        <p:sp>
          <p:nvSpPr>
            <p:cNvPr id="35" name="Oval 34">
              <a:extLst>
                <a:ext uri="{FF2B5EF4-FFF2-40B4-BE49-F238E27FC236}">
                  <a16:creationId xmlns:a16="http://schemas.microsoft.com/office/drawing/2014/main" id="{3CF5BB87-C6A6-D920-BA6E-A4FE1DB03977}"/>
                </a:ext>
              </a:extLst>
            </p:cNvPr>
            <p:cNvSpPr/>
            <p:nvPr/>
          </p:nvSpPr>
          <p:spPr>
            <a:xfrm>
              <a:off x="3840625" y="7479314"/>
              <a:ext cx="829456" cy="8294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36" name="Straight Arrow Connector 115">
              <a:extLst>
                <a:ext uri="{FF2B5EF4-FFF2-40B4-BE49-F238E27FC236}">
                  <a16:creationId xmlns:a16="http://schemas.microsoft.com/office/drawing/2014/main" id="{6CC927FB-97C9-362A-ABFB-7C42842408F2}"/>
                </a:ext>
              </a:extLst>
            </p:cNvPr>
            <p:cNvCxnSpPr>
              <a:cxnSpLocks/>
            </p:cNvCxnSpPr>
            <p:nvPr/>
          </p:nvCxnSpPr>
          <p:spPr>
            <a:xfrm flipV="1">
              <a:off x="4203451" y="8527062"/>
              <a:ext cx="0" cy="764796"/>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7" name="Oval 113">
              <a:extLst>
                <a:ext uri="{FF2B5EF4-FFF2-40B4-BE49-F238E27FC236}">
                  <a16:creationId xmlns:a16="http://schemas.microsoft.com/office/drawing/2014/main" id="{37ADCBF6-C1F6-DC5A-9A47-A321F1E8DBB0}"/>
                </a:ext>
              </a:extLst>
            </p:cNvPr>
            <p:cNvSpPr/>
            <p:nvPr/>
          </p:nvSpPr>
          <p:spPr>
            <a:xfrm>
              <a:off x="3313481" y="9062552"/>
              <a:ext cx="1779941" cy="17799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latin typeface="Poppins Medium" pitchFamily="2" charset="77"/>
                <a:cs typeface="Poppins Medium" pitchFamily="2" charset="77"/>
              </a:endParaRPr>
            </a:p>
          </p:txBody>
        </p:sp>
        <p:sp>
          <p:nvSpPr>
            <p:cNvPr id="38" name="CuadroTexto 350">
              <a:extLst>
                <a:ext uri="{FF2B5EF4-FFF2-40B4-BE49-F238E27FC236}">
                  <a16:creationId xmlns:a16="http://schemas.microsoft.com/office/drawing/2014/main" id="{8ADF4DD8-BA89-D416-5344-F4C64FEB4FF7}"/>
                </a:ext>
              </a:extLst>
            </p:cNvPr>
            <p:cNvSpPr txBox="1"/>
            <p:nvPr/>
          </p:nvSpPr>
          <p:spPr>
            <a:xfrm rot="10800000">
              <a:off x="3176473" y="9556407"/>
              <a:ext cx="2068939" cy="800220"/>
            </a:xfrm>
            <a:prstGeom prst="rect">
              <a:avLst/>
            </a:prstGeom>
            <a:noFill/>
          </p:spPr>
          <p:txBody>
            <a:bodyPr wrap="square" rtlCol="0">
              <a:spAutoFit/>
            </a:bodyPr>
            <a:lstStyle/>
            <a:p>
              <a:pPr algn="ctr"/>
              <a:r>
                <a:rPr lang="en-US" sz="2000" dirty="0">
                  <a:solidFill>
                    <a:schemeClr val="bg1"/>
                  </a:solidFill>
                  <a:latin typeface="Poppins Medium" pitchFamily="2" charset="77"/>
                  <a:ea typeface="Lato" panose="020F0502020204030203" pitchFamily="34" charset="0"/>
                  <a:cs typeface="Poppins Medium" pitchFamily="2" charset="77"/>
                </a:rPr>
                <a:t>2023</a:t>
              </a:r>
            </a:p>
          </p:txBody>
        </p:sp>
      </p:grpSp>
      <p:sp>
        <p:nvSpPr>
          <p:cNvPr id="39" name="Rectangle 56">
            <a:extLst>
              <a:ext uri="{FF2B5EF4-FFF2-40B4-BE49-F238E27FC236}">
                <a16:creationId xmlns:a16="http://schemas.microsoft.com/office/drawing/2014/main" id="{99D2EA8E-B846-023A-46FD-D54978024419}"/>
              </a:ext>
            </a:extLst>
          </p:cNvPr>
          <p:cNvSpPr/>
          <p:nvPr/>
        </p:nvSpPr>
        <p:spPr>
          <a:xfrm>
            <a:off x="10262629" y="4798767"/>
            <a:ext cx="1949577" cy="954107"/>
          </a:xfrm>
          <a:prstGeom prst="rect">
            <a:avLst/>
          </a:prstGeom>
        </p:spPr>
        <p:txBody>
          <a:bodyPr wrap="square">
            <a:spAutoFit/>
          </a:bodyPr>
          <a:lstStyle/>
          <a:p>
            <a:pPr algn="ctr"/>
            <a:r>
              <a:rPr lang="en-US" sz="1400" dirty="0" err="1">
                <a:latin typeface="Lato" panose="020F0502020204030203" pitchFamily="34" charset="0"/>
                <a:ea typeface="Lato" panose="020F0502020204030203" pitchFamily="34" charset="0"/>
                <a:cs typeface="Lato" panose="020F0502020204030203" pitchFamily="34" charset="0"/>
              </a:rPr>
              <a:t>Présentation</a:t>
            </a:r>
            <a:r>
              <a:rPr lang="en-US" sz="1400" dirty="0">
                <a:latin typeface="Lato" panose="020F0502020204030203" pitchFamily="34" charset="0"/>
                <a:ea typeface="Lato" panose="020F0502020204030203" pitchFamily="34" charset="0"/>
                <a:cs typeface="Lato" panose="020F0502020204030203" pitchFamily="34" charset="0"/>
              </a:rPr>
              <a:t> de </a:t>
            </a:r>
            <a:r>
              <a:rPr lang="en-US" sz="1400" dirty="0" err="1">
                <a:latin typeface="Lato" panose="020F0502020204030203" pitchFamily="34" charset="0"/>
                <a:ea typeface="Lato" panose="020F0502020204030203" pitchFamily="34" charset="0"/>
                <a:cs typeface="Lato" panose="020F0502020204030203" pitchFamily="34" charset="0"/>
              </a:rPr>
              <a:t>l’avant-projet</a:t>
            </a:r>
            <a:r>
              <a:rPr lang="en-US" sz="1400" dirty="0">
                <a:latin typeface="Lato" panose="020F0502020204030203" pitchFamily="34" charset="0"/>
                <a:ea typeface="Lato" panose="020F0502020204030203" pitchFamily="34" charset="0"/>
                <a:cs typeface="Lato" panose="020F0502020204030203" pitchFamily="34" charset="0"/>
              </a:rPr>
              <a:t> de </a:t>
            </a:r>
            <a:r>
              <a:rPr lang="en-US" sz="1400" dirty="0" err="1">
                <a:latin typeface="Lato" panose="020F0502020204030203" pitchFamily="34" charset="0"/>
                <a:ea typeface="Lato" panose="020F0502020204030203" pitchFamily="34" charset="0"/>
                <a:cs typeface="Lato" panose="020F0502020204030203" pitchFamily="34" charset="0"/>
              </a:rPr>
              <a:t>loi</a:t>
            </a:r>
            <a:endParaRPr lang="en-US" sz="1400" dirty="0">
              <a:latin typeface="Lato" panose="020F0502020204030203" pitchFamily="34" charset="0"/>
              <a:ea typeface="Lato" panose="020F0502020204030203" pitchFamily="34" charset="0"/>
              <a:cs typeface="Lato" panose="020F0502020204030203" pitchFamily="34" charset="0"/>
            </a:endParaRPr>
          </a:p>
          <a:p>
            <a:pPr algn="ctr"/>
            <a:r>
              <a:rPr lang="en-US" sz="1400" dirty="0">
                <a:latin typeface="Lato" panose="020F0502020204030203" pitchFamily="34" charset="0"/>
                <a:ea typeface="Lato" panose="020F0502020204030203" pitchFamily="34" charset="0"/>
                <a:cs typeface="Lato" panose="020F0502020204030203" pitchFamily="34" charset="0"/>
              </a:rPr>
              <a:t>aux détenteurs de </a:t>
            </a:r>
            <a:r>
              <a:rPr lang="en-US" sz="1400" dirty="0" err="1">
                <a:latin typeface="Lato" panose="020F0502020204030203" pitchFamily="34" charset="0"/>
                <a:ea typeface="Lato" panose="020F0502020204030203" pitchFamily="34" charset="0"/>
                <a:cs typeface="Lato" panose="020F0502020204030203" pitchFamily="34" charset="0"/>
              </a:rPr>
              <a:t>droits</a:t>
            </a:r>
            <a:r>
              <a:rPr lang="en-US" sz="1400" dirty="0">
                <a:latin typeface="Lato" panose="020F0502020204030203" pitchFamily="34" charset="0"/>
                <a:ea typeface="Lato" panose="020F0502020204030203" pitchFamily="34" charset="0"/>
                <a:cs typeface="Lato" panose="020F0502020204030203" pitchFamily="34" charset="0"/>
              </a:rPr>
              <a:t> : 17 février 2023</a:t>
            </a:r>
          </a:p>
        </p:txBody>
      </p:sp>
      <p:sp>
        <p:nvSpPr>
          <p:cNvPr id="40" name="Slide Number Placeholder 3">
            <a:extLst>
              <a:ext uri="{FF2B5EF4-FFF2-40B4-BE49-F238E27FC236}">
                <a16:creationId xmlns:a16="http://schemas.microsoft.com/office/drawing/2014/main" id="{392FB0F1-E613-58E2-95B8-1B5F5C6D2B23}"/>
              </a:ext>
            </a:extLst>
          </p:cNvPr>
          <p:cNvSpPr txBox="1">
            <a:spLocks/>
          </p:cNvSpPr>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base" latinLnBrk="0"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t>12</a:t>
            </a:fld>
            <a:endParaRPr lang="en-US" dirty="0"/>
          </a:p>
        </p:txBody>
      </p:sp>
    </p:spTree>
    <p:extLst>
      <p:ext uri="{BB962C8B-B14F-4D97-AF65-F5344CB8AC3E}">
        <p14:creationId xmlns:p14="http://schemas.microsoft.com/office/powerpoint/2010/main" val="1726801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1545-A11F-BDC1-97F2-D0671E7654AE}"/>
              </a:ext>
            </a:extLst>
          </p:cNvPr>
          <p:cNvSpPr>
            <a:spLocks noGrp="1"/>
          </p:cNvSpPr>
          <p:nvPr>
            <p:ph type="title"/>
          </p:nvPr>
        </p:nvSpPr>
        <p:spPr/>
        <p:txBody>
          <a:bodyPr/>
          <a:lstStyle/>
          <a:p>
            <a:r>
              <a:rPr lang="fr-CA" noProof="1"/>
              <a:t>AEC de décembre 2022 — Résolution 23/2022</a:t>
            </a:r>
          </a:p>
        </p:txBody>
      </p:sp>
      <p:sp>
        <p:nvSpPr>
          <p:cNvPr id="3" name="Content Placeholder 2">
            <a:extLst>
              <a:ext uri="{FF2B5EF4-FFF2-40B4-BE49-F238E27FC236}">
                <a16:creationId xmlns:a16="http://schemas.microsoft.com/office/drawing/2014/main" id="{00096CAF-714B-8495-BC43-F29044ACB0A4}"/>
              </a:ext>
            </a:extLst>
          </p:cNvPr>
          <p:cNvSpPr>
            <a:spLocks noGrp="1"/>
          </p:cNvSpPr>
          <p:nvPr>
            <p:ph idx="1"/>
          </p:nvPr>
        </p:nvSpPr>
        <p:spPr>
          <a:xfrm>
            <a:off x="283029" y="2351314"/>
            <a:ext cx="10712349" cy="4041187"/>
          </a:xfrm>
        </p:spPr>
        <p:txBody>
          <a:bodyPr/>
          <a:lstStyle/>
          <a:p>
            <a:r>
              <a:rPr lang="fr-CA" sz="2200" noProof="1"/>
              <a:t>Les Premières Nations-en-Assemblée ont adopté la résolution 23/2022, </a:t>
            </a:r>
            <a:r>
              <a:rPr lang="fr-CA" sz="2200" i="1" noProof="1"/>
              <a:t>Réengagement en vue de l’élaboration conjointe d’une loi pour remplacer la Loi sur la salubrité de l’eau potable des Premières Nations </a:t>
            </a:r>
            <a:r>
              <a:rPr lang="fr-CA" sz="2200" noProof="1"/>
              <a:t>, qui enjoint à l'APN de demander au Canada de s’engager de nouveau à élaborer conjointement et sérieusement une loi qui comprend les « exigences essentielles » présentées à SAC par l'APN et les Premières Nations.</a:t>
            </a:r>
          </a:p>
          <a:p>
            <a:r>
              <a:rPr lang="fr-CA" sz="2200" i="1" noProof="1"/>
              <a:t>Reconnaissance des droits sur les sources d'eau     </a:t>
            </a:r>
          </a:p>
          <a:p>
            <a:r>
              <a:rPr lang="fr-CA" sz="2200" i="1" noProof="1"/>
              <a:t>Normes nationales minimales contraignantes</a:t>
            </a:r>
          </a:p>
          <a:p>
            <a:r>
              <a:rPr lang="fr-CA" sz="2200" i="1" noProof="1"/>
              <a:t>Engagement en matière de financement</a:t>
            </a:r>
          </a:p>
          <a:p>
            <a:r>
              <a:rPr lang="fr-CA" sz="2200" i="1" noProof="1"/>
              <a:t>Protection de la responsabilité des gouvernements </a:t>
            </a:r>
          </a:p>
          <a:p>
            <a:pPr marL="0" indent="0">
              <a:buNone/>
            </a:pPr>
            <a:r>
              <a:rPr lang="fr-CA" sz="2200" i="1" noProof="1"/>
              <a:t>des Premières Nations </a:t>
            </a:r>
            <a:br>
              <a:rPr lang="fr-CA" sz="2200" i="1" noProof="1"/>
            </a:br>
            <a:endParaRPr lang="fr-CA" sz="2200" i="1" noProof="1"/>
          </a:p>
          <a:p>
            <a:pPr marL="514350" indent="-514350">
              <a:buAutoNum type="arabicParenR"/>
            </a:pPr>
            <a:endParaRPr lang="fr-CA" sz="2200" noProof="1"/>
          </a:p>
        </p:txBody>
      </p:sp>
      <p:sp>
        <p:nvSpPr>
          <p:cNvPr id="5" name="TextBox 4">
            <a:extLst>
              <a:ext uri="{FF2B5EF4-FFF2-40B4-BE49-F238E27FC236}">
                <a16:creationId xmlns:a16="http://schemas.microsoft.com/office/drawing/2014/main" id="{CFD5FF2A-501B-A087-E27E-EA14EC8A84A2}"/>
              </a:ext>
            </a:extLst>
          </p:cNvPr>
          <p:cNvSpPr txBox="1"/>
          <p:nvPr/>
        </p:nvSpPr>
        <p:spPr>
          <a:xfrm>
            <a:off x="6242756" y="4262121"/>
            <a:ext cx="5949244" cy="1446550"/>
          </a:xfrm>
          <a:prstGeom prst="rect">
            <a:avLst/>
          </a:prstGeom>
          <a:noFill/>
        </p:spPr>
        <p:txBody>
          <a:bodyPr wrap="square" rtlCol="0">
            <a:spAutoFit/>
          </a:bodyPr>
          <a:lstStyle/>
          <a:p>
            <a:pPr marL="457200" indent="-457200">
              <a:buFont typeface="Arial" panose="020B0604020202020204" pitchFamily="34" charset="0"/>
              <a:buChar char="•"/>
            </a:pPr>
            <a:r>
              <a:rPr lang="en-US" sz="2200" i="1" dirty="0">
                <a:solidFill>
                  <a:srgbClr val="002060"/>
                </a:solidFill>
              </a:rPr>
              <a:t>Structures de gouvernance de l'eau dirigées par les Premières Nations</a:t>
            </a:r>
          </a:p>
          <a:p>
            <a:pPr marL="457200" indent="-457200">
              <a:buFont typeface="Arial" panose="020B0604020202020204" pitchFamily="34" charset="0"/>
              <a:buChar char="•"/>
            </a:pPr>
            <a:r>
              <a:rPr lang="en-US" sz="2200" i="1" dirty="0">
                <a:solidFill>
                  <a:srgbClr val="002060"/>
                </a:solidFill>
              </a:rPr>
              <a:t>Mécanismes de gestion des sources d'eau transfrontalières</a:t>
            </a:r>
          </a:p>
        </p:txBody>
      </p:sp>
    </p:spTree>
    <p:extLst>
      <p:ext uri="{BB962C8B-B14F-4D97-AF65-F5344CB8AC3E}">
        <p14:creationId xmlns:p14="http://schemas.microsoft.com/office/powerpoint/2010/main" val="1378119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E48C-8BCA-94AE-A7FE-BD7420D4E5DB}"/>
              </a:ext>
            </a:extLst>
          </p:cNvPr>
          <p:cNvSpPr>
            <a:spLocks noGrp="1"/>
          </p:cNvSpPr>
          <p:nvPr>
            <p:ph type="title"/>
          </p:nvPr>
        </p:nvSpPr>
        <p:spPr/>
        <p:txBody>
          <a:bodyPr/>
          <a:lstStyle/>
          <a:p>
            <a:r>
              <a:rPr lang="fr-CA" noProof="1"/>
              <a:t>Résolution 23/2022</a:t>
            </a:r>
          </a:p>
        </p:txBody>
      </p:sp>
      <p:sp>
        <p:nvSpPr>
          <p:cNvPr id="3" name="Content Placeholder 2">
            <a:extLst>
              <a:ext uri="{FF2B5EF4-FFF2-40B4-BE49-F238E27FC236}">
                <a16:creationId xmlns:a16="http://schemas.microsoft.com/office/drawing/2014/main" id="{33B9ECCE-BB1D-43BC-CCFD-1519150692EF}"/>
              </a:ext>
            </a:extLst>
          </p:cNvPr>
          <p:cNvSpPr>
            <a:spLocks noGrp="1"/>
          </p:cNvSpPr>
          <p:nvPr>
            <p:ph idx="1"/>
          </p:nvPr>
        </p:nvSpPr>
        <p:spPr/>
        <p:txBody>
          <a:bodyPr/>
          <a:lstStyle/>
          <a:p>
            <a:r>
              <a:rPr lang="fr-CA" noProof="1"/>
              <a:t>Conforménent à la résolution 23/2022, l’APN a nommé des co-responsables : Ogimaa Kwe Linda Debassige et Phil Fontaine.</a:t>
            </a:r>
          </a:p>
          <a:p>
            <a:r>
              <a:rPr lang="fr-CA" noProof="1"/>
              <a:t>Le Secteur des infrastructures de l'APN a continué d'exhorter la ministre Hajdu et des fonctionnaires de SAC à s'engager de nouveau à élaborer conjointement et sérieusement la loi et à prendre en compte les concepts et la rétroaction issue d'années de séances de mobilisation.</a:t>
            </a:r>
          </a:p>
          <a:p>
            <a:endParaRPr lang="fr-CA" noProof="1"/>
          </a:p>
        </p:txBody>
      </p:sp>
    </p:spTree>
    <p:extLst>
      <p:ext uri="{BB962C8B-B14F-4D97-AF65-F5344CB8AC3E}">
        <p14:creationId xmlns:p14="http://schemas.microsoft.com/office/powerpoint/2010/main" val="119658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C20B-DA13-2C7C-4127-578E833D889C}"/>
              </a:ext>
            </a:extLst>
          </p:cNvPr>
          <p:cNvSpPr>
            <a:spLocks noGrp="1"/>
          </p:cNvSpPr>
          <p:nvPr>
            <p:ph type="title"/>
          </p:nvPr>
        </p:nvSpPr>
        <p:spPr>
          <a:xfrm>
            <a:off x="510909" y="1858241"/>
            <a:ext cx="9336157" cy="798576"/>
          </a:xfrm>
        </p:spPr>
        <p:txBody>
          <a:bodyPr/>
          <a:lstStyle/>
          <a:p>
            <a:r>
              <a:rPr lang="fr-CA" noProof="1"/>
              <a:t>Séances de mobilisation de l’hiver 2023</a:t>
            </a:r>
          </a:p>
        </p:txBody>
      </p:sp>
      <p:sp>
        <p:nvSpPr>
          <p:cNvPr id="3" name="Content Placeholder 2">
            <a:extLst>
              <a:ext uri="{FF2B5EF4-FFF2-40B4-BE49-F238E27FC236}">
                <a16:creationId xmlns:a16="http://schemas.microsoft.com/office/drawing/2014/main" id="{8E3DA878-F999-0E52-ABD1-53E0CCBC1D7B}"/>
              </a:ext>
            </a:extLst>
          </p:cNvPr>
          <p:cNvSpPr>
            <a:spLocks noGrp="1"/>
          </p:cNvSpPr>
          <p:nvPr>
            <p:ph idx="1"/>
          </p:nvPr>
        </p:nvSpPr>
        <p:spPr>
          <a:xfrm>
            <a:off x="108857" y="2348090"/>
            <a:ext cx="11963399" cy="4000908"/>
          </a:xfrm>
        </p:spPr>
        <p:txBody>
          <a:bodyPr/>
          <a:lstStyle/>
          <a:p>
            <a:r>
              <a:rPr lang="fr-CA" sz="2400" noProof="1"/>
              <a:t>Depuis la diffusion de l’avant-projet de loi du Canada aux fins de consultation auprès de tous les détenteurs de droits le 17 février, l'APN et de nombreuses régions de l'APN ont clairement indiqué qu'elles </a:t>
            </a:r>
            <a:r>
              <a:rPr lang="fr-CA" sz="2400" b="1" noProof="1"/>
              <a:t>ne soutenaient pas </a:t>
            </a:r>
            <a:r>
              <a:rPr lang="fr-CA" sz="2400" noProof="1"/>
              <a:t>la présentation de l’avant-projet de loi dans sa forme actuelle, car il ne prend pas en compte les « exigences essentielles ». Ainsi, elles continuent d’exhorter le Canada à incorporer les éléments essentiels dans la loi. </a:t>
            </a:r>
            <a:endParaRPr lang="fr-CA" sz="2400" b="1" noProof="1"/>
          </a:p>
          <a:p>
            <a:r>
              <a:rPr lang="fr-CA" sz="2400" noProof="1"/>
              <a:t>Durant la période de consultation du Canada sur l’avant-projet de loi, l'APN a plaidé avec succès pour une prolongation, avec l’appui des régions de l'APN, afin d’assurer les Premières Nations d’une durée de dialogue suffisante. </a:t>
            </a:r>
          </a:p>
          <a:p>
            <a:r>
              <a:rPr lang="fr-CA" sz="2400" noProof="1"/>
              <a:t>Le Secteur des infrastructures de l'APN a soutenu les régions en organisant des séances de mobilisation sur la proposition de loi, dirigées par ses coordonnateurs régionaux des questions relatives à l'eau.</a:t>
            </a:r>
          </a:p>
        </p:txBody>
      </p:sp>
      <p:sp>
        <p:nvSpPr>
          <p:cNvPr id="4" name="Slide Number Placeholder 3">
            <a:extLst>
              <a:ext uri="{FF2B5EF4-FFF2-40B4-BE49-F238E27FC236}">
                <a16:creationId xmlns:a16="http://schemas.microsoft.com/office/drawing/2014/main" id="{888A2BF8-F6DC-D470-DFCC-BDB531FFAFF9}"/>
              </a:ext>
            </a:extLst>
          </p:cNvPr>
          <p:cNvSpPr>
            <a:spLocks noGrp="1"/>
          </p:cNvSpPr>
          <p:nvPr>
            <p:ph type="sldNum" sz="quarter" idx="11"/>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t>15</a:t>
            </a:fld>
            <a:endParaRPr lang="en-US" dirty="0"/>
          </a:p>
        </p:txBody>
      </p:sp>
    </p:spTree>
    <p:extLst>
      <p:ext uri="{BB962C8B-B14F-4D97-AF65-F5344CB8AC3E}">
        <p14:creationId xmlns:p14="http://schemas.microsoft.com/office/powerpoint/2010/main" val="1567755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564D-74B2-71AF-BCF7-BADD699B9176}"/>
              </a:ext>
            </a:extLst>
          </p:cNvPr>
          <p:cNvSpPr>
            <a:spLocks noGrp="1"/>
          </p:cNvSpPr>
          <p:nvPr>
            <p:ph type="title"/>
          </p:nvPr>
        </p:nvSpPr>
        <p:spPr/>
        <p:txBody>
          <a:bodyPr/>
          <a:lstStyle/>
          <a:p>
            <a:r>
              <a:rPr lang="fr-CA" noProof="1"/>
              <a:t>Séances de mobilisation de l’hiver 2023 (suite) </a:t>
            </a:r>
          </a:p>
        </p:txBody>
      </p:sp>
      <p:sp>
        <p:nvSpPr>
          <p:cNvPr id="3" name="Content Placeholder 2">
            <a:extLst>
              <a:ext uri="{FF2B5EF4-FFF2-40B4-BE49-F238E27FC236}">
                <a16:creationId xmlns:a16="http://schemas.microsoft.com/office/drawing/2014/main" id="{DA67B003-F446-DD88-8728-23115D38AC12}"/>
              </a:ext>
            </a:extLst>
          </p:cNvPr>
          <p:cNvSpPr>
            <a:spLocks noGrp="1"/>
          </p:cNvSpPr>
          <p:nvPr>
            <p:ph idx="1"/>
          </p:nvPr>
        </p:nvSpPr>
        <p:spPr>
          <a:xfrm>
            <a:off x="370114" y="2438400"/>
            <a:ext cx="11186886" cy="4068763"/>
          </a:xfrm>
        </p:spPr>
        <p:txBody>
          <a:bodyPr/>
          <a:lstStyle/>
          <a:p>
            <a:r>
              <a:rPr lang="fr-CA" noProof="1"/>
              <a:t>Le Secteur des infrastructures de l'APN a effectué une analyse juridique de la proposition de loi afin d'aider les Premières Nations dans leur examen de cette proposition.</a:t>
            </a:r>
          </a:p>
          <a:p>
            <a:r>
              <a:rPr lang="fr-CA" noProof="1"/>
              <a:t>L'objectif des séances de mobilisation dirigées par les régions était de s'assurer que les Premières Nations étaient vraiment en mesure de faire entendre leurs avis sur la proposition de loi.</a:t>
            </a:r>
          </a:p>
          <a:p>
            <a:r>
              <a:rPr lang="fr-CA" noProof="1"/>
              <a:t>Il est important que les Premières Nations s’expriment d’une voix forte pour demander  des prises de décisions sur l’intendance, la gestion et la gouvernance de l'eau.</a:t>
            </a:r>
          </a:p>
          <a:p>
            <a:pPr marL="0" indent="0">
              <a:buNone/>
            </a:pPr>
            <a:endParaRPr lang="fr-CA" noProof="1"/>
          </a:p>
        </p:txBody>
      </p:sp>
    </p:spTree>
    <p:extLst>
      <p:ext uri="{BB962C8B-B14F-4D97-AF65-F5344CB8AC3E}">
        <p14:creationId xmlns:p14="http://schemas.microsoft.com/office/powerpoint/2010/main" val="17589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880A-117C-7F82-B554-D0EFAEC66089}"/>
              </a:ext>
            </a:extLst>
          </p:cNvPr>
          <p:cNvSpPr>
            <a:spLocks noGrp="1"/>
          </p:cNvSpPr>
          <p:nvPr>
            <p:ph type="title"/>
          </p:nvPr>
        </p:nvSpPr>
        <p:spPr>
          <a:xfrm>
            <a:off x="3666565" y="1655790"/>
            <a:ext cx="10905778" cy="575782"/>
          </a:xfrm>
        </p:spPr>
        <p:txBody>
          <a:bodyPr/>
          <a:lstStyle/>
          <a:p>
            <a:r>
              <a:rPr lang="fr-CA" noProof="1"/>
              <a:t>Plaidoyer de l’APN</a:t>
            </a:r>
          </a:p>
        </p:txBody>
      </p:sp>
      <p:sp>
        <p:nvSpPr>
          <p:cNvPr id="3" name="Content Placeholder 2">
            <a:extLst>
              <a:ext uri="{FF2B5EF4-FFF2-40B4-BE49-F238E27FC236}">
                <a16:creationId xmlns:a16="http://schemas.microsoft.com/office/drawing/2014/main" id="{6B4BA9B9-2A11-C6A4-EA7E-B923D4128AEF}"/>
              </a:ext>
            </a:extLst>
          </p:cNvPr>
          <p:cNvSpPr>
            <a:spLocks noGrp="1"/>
          </p:cNvSpPr>
          <p:nvPr>
            <p:ph idx="1"/>
          </p:nvPr>
        </p:nvSpPr>
        <p:spPr>
          <a:xfrm>
            <a:off x="1" y="2231572"/>
            <a:ext cx="12192000" cy="4275592"/>
          </a:xfrm>
        </p:spPr>
        <p:txBody>
          <a:bodyPr/>
          <a:lstStyle/>
          <a:p>
            <a:r>
              <a:rPr lang="fr-CA" sz="2400" noProof="1"/>
              <a:t>Depuis la diffusion de l’avant-projet de loi aux fins de consultation, le Secteur des Infrastructures de l’APN a organisé plusieurs réunions du Comité des Chefs sur le logement et les infrastructures pour présenter des comptes rendus sur la situation et obtenir des recommandations pour les prochaines étapes.</a:t>
            </a:r>
          </a:p>
          <a:p>
            <a:r>
              <a:rPr lang="fr-CA" sz="2400" noProof="1"/>
              <a:t>Le 15 mai, le Comité exécutif de l'APN a adopté une motion stipulant que l'APN </a:t>
            </a:r>
            <a:r>
              <a:rPr lang="fr-CA" sz="2400" b="1" noProof="1"/>
              <a:t>ne soutient pas la présentation de l’avant-projet de loi dans sa forme actuelle </a:t>
            </a:r>
            <a:r>
              <a:rPr lang="fr-CA" sz="2400" noProof="1"/>
              <a:t>et demande à la ministre Hajdu de s'engager de nouveau dans une élaboration conjointe et sérieuse et d’obtenir un mandat élargi pour prendre en compte les cinq exigences essentielles.</a:t>
            </a:r>
          </a:p>
          <a:p>
            <a:r>
              <a:rPr lang="fr-CA" sz="2400" noProof="1"/>
              <a:t>Le 16 mai, le Chef régional de l’Ontario Hare a envoyé une lettre à la ministre Hajdu pour lui signaler clairement que l'APN manque de soutien pour le contenu actuel de l’avant-projet de loi et souligner l'obligation du Canada de veiller à ce que cette loi soit conforme à la Déclaration des Nations Unies sur les droits des peuples autochtones.</a:t>
            </a:r>
          </a:p>
          <a:p>
            <a:endParaRPr lang="fr-CA" sz="2400" noProof="1"/>
          </a:p>
        </p:txBody>
      </p:sp>
    </p:spTree>
    <p:extLst>
      <p:ext uri="{BB962C8B-B14F-4D97-AF65-F5344CB8AC3E}">
        <p14:creationId xmlns:p14="http://schemas.microsoft.com/office/powerpoint/2010/main" val="1902836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3F990-E044-C819-5D6F-4AF0AED6B4CB}"/>
              </a:ext>
            </a:extLst>
          </p:cNvPr>
          <p:cNvSpPr>
            <a:spLocks noGrp="1"/>
          </p:cNvSpPr>
          <p:nvPr>
            <p:ph type="title"/>
          </p:nvPr>
        </p:nvSpPr>
        <p:spPr>
          <a:xfrm>
            <a:off x="3738282" y="1797304"/>
            <a:ext cx="7818718" cy="798576"/>
          </a:xfrm>
        </p:spPr>
        <p:txBody>
          <a:bodyPr/>
          <a:lstStyle/>
          <a:p>
            <a:r>
              <a:rPr lang="fr-CA" noProof="1"/>
              <a:t>Situation actuelle</a:t>
            </a:r>
          </a:p>
        </p:txBody>
      </p:sp>
      <p:sp>
        <p:nvSpPr>
          <p:cNvPr id="3" name="Content Placeholder 2">
            <a:extLst>
              <a:ext uri="{FF2B5EF4-FFF2-40B4-BE49-F238E27FC236}">
                <a16:creationId xmlns:a16="http://schemas.microsoft.com/office/drawing/2014/main" id="{8CB615A1-49E9-BF3A-E840-070D9B0B1EAA}"/>
              </a:ext>
            </a:extLst>
          </p:cNvPr>
          <p:cNvSpPr>
            <a:spLocks noGrp="1"/>
          </p:cNvSpPr>
          <p:nvPr>
            <p:ph idx="1"/>
          </p:nvPr>
        </p:nvSpPr>
        <p:spPr>
          <a:xfrm>
            <a:off x="0" y="2340430"/>
            <a:ext cx="12192000" cy="4038600"/>
          </a:xfrm>
        </p:spPr>
        <p:txBody>
          <a:bodyPr/>
          <a:lstStyle/>
          <a:p>
            <a:r>
              <a:rPr lang="fr-CA" sz="2500" noProof="1"/>
              <a:t>Le 29 mai, après un plaidoyer soutenu de l'APN et des Premières Nations exhortant le Canada à prendre en compte les exigences essentielles dans la loi, le Secteur des infrastructures de l’APN a été informée que la ministre Hajdu avait reporté la présentation de la loi.</a:t>
            </a:r>
          </a:p>
          <a:p>
            <a:r>
              <a:rPr lang="fr-CA" sz="2500" noProof="1"/>
              <a:t>En attendant, le Secteur des infrastructures de l’APN continuera de travailler avec SAC et le Canada et de faire pression pour obtenir un élargissement du mandat de la ministre et des modifications pour prendre en compte les exigences essentielles.</a:t>
            </a:r>
          </a:p>
          <a:p>
            <a:r>
              <a:rPr lang="fr-CA" sz="2500" noProof="1"/>
              <a:t>Le Secteur des infrastructures de l’APN essaie actuellement d’obtenir un financement de SAC pour soutenir la tenue de séances de mobilisation supplémentaires auprès des Premières Nations au cours de l'été 2023, qui porteront sur le contenu de la loi.</a:t>
            </a:r>
          </a:p>
        </p:txBody>
      </p:sp>
    </p:spTree>
    <p:extLst>
      <p:ext uri="{BB962C8B-B14F-4D97-AF65-F5344CB8AC3E}">
        <p14:creationId xmlns:p14="http://schemas.microsoft.com/office/powerpoint/2010/main" val="286516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2CBDB-BD8E-4E4E-0901-541A8D2CBB71}"/>
              </a:ext>
            </a:extLst>
          </p:cNvPr>
          <p:cNvSpPr>
            <a:spLocks noGrp="1"/>
          </p:cNvSpPr>
          <p:nvPr>
            <p:ph type="title"/>
          </p:nvPr>
        </p:nvSpPr>
        <p:spPr>
          <a:xfrm>
            <a:off x="1192142" y="1916320"/>
            <a:ext cx="9983858" cy="798576"/>
          </a:xfrm>
        </p:spPr>
        <p:txBody>
          <a:bodyPr/>
          <a:lstStyle/>
          <a:p>
            <a:r>
              <a:rPr lang="fr-CA" noProof="1"/>
              <a:t>			</a:t>
            </a:r>
            <a:r>
              <a:rPr lang="fr-CA" sz="5000" noProof="1"/>
              <a:t>Analyse juridique</a:t>
            </a:r>
          </a:p>
        </p:txBody>
      </p:sp>
      <p:sp>
        <p:nvSpPr>
          <p:cNvPr id="3" name="Content Placeholder 2">
            <a:extLst>
              <a:ext uri="{FF2B5EF4-FFF2-40B4-BE49-F238E27FC236}">
                <a16:creationId xmlns:a16="http://schemas.microsoft.com/office/drawing/2014/main" id="{1D937FC0-A34F-D956-56DC-FA14BE24B9F5}"/>
              </a:ext>
            </a:extLst>
          </p:cNvPr>
          <p:cNvSpPr>
            <a:spLocks noGrp="1"/>
          </p:cNvSpPr>
          <p:nvPr>
            <p:ph idx="1"/>
          </p:nvPr>
        </p:nvSpPr>
        <p:spPr>
          <a:xfrm>
            <a:off x="2211511" y="2720702"/>
            <a:ext cx="7945120" cy="2765743"/>
          </a:xfrm>
        </p:spPr>
        <p:txBody>
          <a:bodyPr/>
          <a:lstStyle/>
          <a:p>
            <a:pPr marL="0" indent="0" algn="ctr">
              <a:buNone/>
            </a:pPr>
            <a:endParaRPr lang="fr-CA" noProof="1"/>
          </a:p>
          <a:p>
            <a:pPr marL="0" indent="0" algn="ctr">
              <a:buNone/>
            </a:pPr>
            <a:r>
              <a:rPr lang="fr-CA" sz="4000" noProof="1"/>
              <a:t>Merrell-Ann Phare</a:t>
            </a:r>
          </a:p>
          <a:p>
            <a:pPr marL="0" indent="0" algn="ctr">
              <a:buNone/>
            </a:pPr>
            <a:r>
              <a:rPr lang="fr-CA" sz="4000" noProof="1"/>
              <a:t>Conseillère juridique du Secteur des infrastructures de l’APN</a:t>
            </a:r>
            <a:endParaRPr lang="fr-CA" noProof="1"/>
          </a:p>
        </p:txBody>
      </p:sp>
    </p:spTree>
    <p:extLst>
      <p:ext uri="{BB962C8B-B14F-4D97-AF65-F5344CB8AC3E}">
        <p14:creationId xmlns:p14="http://schemas.microsoft.com/office/powerpoint/2010/main" val="77119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a:xfrm>
            <a:off x="1954971" y="1815592"/>
            <a:ext cx="8412480" cy="798576"/>
          </a:xfrm>
        </p:spPr>
        <p:txBody>
          <a:bodyPr/>
          <a:lstStyle/>
          <a:p>
            <a:pPr algn="ctr"/>
            <a:r>
              <a:rPr lang="fr-CA" noProof="1"/>
              <a:t>Reconnaissance de la terre</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a:xfrm>
            <a:off x="1169282" y="2614168"/>
            <a:ext cx="9983858" cy="2430780"/>
          </a:xfrm>
        </p:spPr>
        <p:txBody>
          <a:bodyPr/>
          <a:lstStyle/>
          <a:p>
            <a:pPr marL="0" indent="0">
              <a:buNone/>
            </a:pPr>
            <a:r>
              <a:rPr lang="fr-CA" noProof="1"/>
              <a:t>	</a:t>
            </a:r>
          </a:p>
          <a:p>
            <a:pPr marL="0" indent="0" algn="ctr">
              <a:buNone/>
            </a:pPr>
            <a:r>
              <a:rPr lang="fr-CA" noProof="1"/>
              <a:t>	Nous nous trouvons aujourd'hui sur le Mi'kma'ki, le territoire ancestral et non cédé des Micmacs.</a:t>
            </a:r>
          </a:p>
        </p:txBody>
      </p:sp>
    </p:spTree>
    <p:extLst>
      <p:ext uri="{BB962C8B-B14F-4D97-AF65-F5344CB8AC3E}">
        <p14:creationId xmlns:p14="http://schemas.microsoft.com/office/powerpoint/2010/main" val="1276404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ABDF-405F-4E15-E691-482A98BC517E}"/>
              </a:ext>
            </a:extLst>
          </p:cNvPr>
          <p:cNvSpPr>
            <a:spLocks noGrp="1"/>
          </p:cNvSpPr>
          <p:nvPr>
            <p:ph type="title"/>
          </p:nvPr>
        </p:nvSpPr>
        <p:spPr>
          <a:xfrm>
            <a:off x="690282" y="1894140"/>
            <a:ext cx="10139083" cy="930842"/>
          </a:xfrm>
        </p:spPr>
        <p:txBody>
          <a:bodyPr/>
          <a:lstStyle/>
          <a:p>
            <a:pPr algn="ctr"/>
            <a:r>
              <a:rPr lang="fr-CA" noProof="1"/>
              <a:t>Principaux points du l’avant-projet de loi</a:t>
            </a:r>
          </a:p>
        </p:txBody>
      </p:sp>
      <p:graphicFrame>
        <p:nvGraphicFramePr>
          <p:cNvPr id="6" name="Content Placeholder 2">
            <a:extLst>
              <a:ext uri="{FF2B5EF4-FFF2-40B4-BE49-F238E27FC236}">
                <a16:creationId xmlns:a16="http://schemas.microsoft.com/office/drawing/2014/main" id="{5BDEF51D-C6D7-474B-E6F7-D405C546E0D3}"/>
              </a:ext>
            </a:extLst>
          </p:cNvPr>
          <p:cNvGraphicFramePr>
            <a:graphicFrameLocks noGrp="1"/>
          </p:cNvGraphicFramePr>
          <p:nvPr>
            <p:ph idx="1"/>
            <p:extLst>
              <p:ext uri="{D42A27DB-BD31-4B8C-83A1-F6EECF244321}">
                <p14:modId xmlns:p14="http://schemas.microsoft.com/office/powerpoint/2010/main" val="3894442790"/>
              </p:ext>
            </p:extLst>
          </p:nvPr>
        </p:nvGraphicFramePr>
        <p:xfrm>
          <a:off x="926904" y="2388637"/>
          <a:ext cx="9983858" cy="3692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5E097C9-71CD-51ED-87A8-4A8BA2EF395F}"/>
              </a:ext>
            </a:extLst>
          </p:cNvPr>
          <p:cNvSpPr txBox="1">
            <a:spLocks/>
          </p:cNvSpPr>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base" latinLnBrk="0"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t>20</a:t>
            </a:fld>
            <a:endParaRPr lang="en-US" dirty="0"/>
          </a:p>
        </p:txBody>
      </p:sp>
    </p:spTree>
    <p:extLst>
      <p:ext uri="{BB962C8B-B14F-4D97-AF65-F5344CB8AC3E}">
        <p14:creationId xmlns:p14="http://schemas.microsoft.com/office/powerpoint/2010/main" val="1597766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3BC4-1604-9113-7A32-44FFFA5E67EE}"/>
              </a:ext>
            </a:extLst>
          </p:cNvPr>
          <p:cNvSpPr>
            <a:spLocks noGrp="1"/>
          </p:cNvSpPr>
          <p:nvPr>
            <p:ph type="title"/>
          </p:nvPr>
        </p:nvSpPr>
        <p:spPr>
          <a:xfrm>
            <a:off x="635000" y="1801713"/>
            <a:ext cx="9983858" cy="798576"/>
          </a:xfrm>
        </p:spPr>
        <p:txBody>
          <a:bodyPr/>
          <a:lstStyle/>
          <a:p>
            <a:pPr algn="ctr"/>
            <a:r>
              <a:rPr lang="fr-CA" noProof="1"/>
              <a:t>Préambule</a:t>
            </a:r>
          </a:p>
        </p:txBody>
      </p:sp>
      <p:sp>
        <p:nvSpPr>
          <p:cNvPr id="3" name="Content Placeholder 2">
            <a:extLst>
              <a:ext uri="{FF2B5EF4-FFF2-40B4-BE49-F238E27FC236}">
                <a16:creationId xmlns:a16="http://schemas.microsoft.com/office/drawing/2014/main" id="{785848A6-C27A-4C13-6E62-CC5794CF141B}"/>
              </a:ext>
            </a:extLst>
          </p:cNvPr>
          <p:cNvSpPr>
            <a:spLocks noGrp="1"/>
          </p:cNvSpPr>
          <p:nvPr>
            <p:ph idx="1"/>
          </p:nvPr>
        </p:nvSpPr>
        <p:spPr>
          <a:xfrm>
            <a:off x="635000" y="2600289"/>
            <a:ext cx="10718800" cy="3709071"/>
          </a:xfrm>
        </p:spPr>
        <p:txBody>
          <a:bodyPr/>
          <a:lstStyle/>
          <a:p>
            <a:r>
              <a:rPr lang="fr-CA" sz="2500" noProof="1"/>
              <a:t>L'inclusion significative de la reconnaissance des droits des Premières Nations dans le préambule a été une demande prépondérante parmi les commentaires issus des séances de mobilisation régionales et nationales de l'APN. </a:t>
            </a:r>
          </a:p>
          <a:p>
            <a:r>
              <a:rPr lang="fr-CA" sz="2500" noProof="1"/>
              <a:t>Un préambule solide fait référence aux droits des Premières Nations relatifs à l'eau, à leur relation avec l'eau et au contexte lié à la compétence et à l'autonomie gouvernementale. </a:t>
            </a:r>
          </a:p>
          <a:p>
            <a:r>
              <a:rPr lang="fr-CA" sz="2500" noProof="1"/>
              <a:t>Il mentionne des liens importants avec la DNUDPA et le Plan d'action national. </a:t>
            </a:r>
          </a:p>
          <a:p>
            <a:r>
              <a:rPr lang="fr-CA" sz="2500" noProof="1"/>
              <a:t>Le préambule est uniquement explicatif. </a:t>
            </a:r>
          </a:p>
          <a:p>
            <a:endParaRPr lang="fr-CA" sz="2500" noProof="1"/>
          </a:p>
        </p:txBody>
      </p:sp>
      <p:sp>
        <p:nvSpPr>
          <p:cNvPr id="4" name="Slide Number Placeholder 3">
            <a:extLst>
              <a:ext uri="{FF2B5EF4-FFF2-40B4-BE49-F238E27FC236}">
                <a16:creationId xmlns:a16="http://schemas.microsoft.com/office/drawing/2014/main" id="{8D9B972F-5EB8-D8C4-E1C3-F1B9DB7E017F}"/>
              </a:ext>
            </a:extLst>
          </p:cNvPr>
          <p:cNvSpPr txBox="1">
            <a:spLocks/>
          </p:cNvSpPr>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base" latinLnBrk="0"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t>21</a:t>
            </a:fld>
            <a:endParaRPr lang="en-US" dirty="0"/>
          </a:p>
        </p:txBody>
      </p:sp>
    </p:spTree>
    <p:extLst>
      <p:ext uri="{BB962C8B-B14F-4D97-AF65-F5344CB8AC3E}">
        <p14:creationId xmlns:p14="http://schemas.microsoft.com/office/powerpoint/2010/main" val="184035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7090-55CF-16DC-ABB5-8B83997571A2}"/>
              </a:ext>
            </a:extLst>
          </p:cNvPr>
          <p:cNvSpPr>
            <a:spLocks noGrp="1"/>
          </p:cNvSpPr>
          <p:nvPr>
            <p:ph type="title"/>
          </p:nvPr>
        </p:nvSpPr>
        <p:spPr>
          <a:xfrm>
            <a:off x="578498" y="1850079"/>
            <a:ext cx="9983858" cy="798576"/>
          </a:xfrm>
        </p:spPr>
        <p:txBody>
          <a:bodyPr/>
          <a:lstStyle/>
          <a:p>
            <a:pPr algn="ctr"/>
            <a:r>
              <a:rPr lang="fr-CA" b="1" noProof="1"/>
              <a:t>Principes </a:t>
            </a:r>
          </a:p>
        </p:txBody>
      </p:sp>
      <p:sp>
        <p:nvSpPr>
          <p:cNvPr id="3" name="Content Placeholder 2">
            <a:extLst>
              <a:ext uri="{FF2B5EF4-FFF2-40B4-BE49-F238E27FC236}">
                <a16:creationId xmlns:a16="http://schemas.microsoft.com/office/drawing/2014/main" id="{D02CF69C-FBC8-2E7E-A797-FC7CEA921076}"/>
              </a:ext>
            </a:extLst>
          </p:cNvPr>
          <p:cNvSpPr>
            <a:spLocks noGrp="1"/>
          </p:cNvSpPr>
          <p:nvPr>
            <p:ph idx="1"/>
          </p:nvPr>
        </p:nvSpPr>
        <p:spPr>
          <a:xfrm>
            <a:off x="578498" y="2754837"/>
            <a:ext cx="10775302" cy="3692180"/>
          </a:xfrm>
        </p:spPr>
        <p:txBody>
          <a:bodyPr/>
          <a:lstStyle/>
          <a:p>
            <a:r>
              <a:rPr lang="fr-CA" sz="2500" noProof="1"/>
              <a:t>Les principes énoncés dans la loi aident à déterminer le mode d’application de la loi. Dans cette section, le libellé est important, mais il n’a qu’une fonction explicative. Les principes sont importants et significatifs dans le contexte de cette nouvelle loi. </a:t>
            </a:r>
          </a:p>
          <a:p>
            <a:r>
              <a:rPr lang="fr-CA" sz="2500" noProof="1"/>
              <a:t>Il est essentiel de veiller à ce que les principes soient aussi contraignants que possible et qu'ils soient formulés de la manière la plus ferme possible. </a:t>
            </a:r>
          </a:p>
          <a:p>
            <a:r>
              <a:rPr lang="fr-CA" sz="2500" noProof="1"/>
              <a:t>Les principes clés (financement) doivent figurer dans les éléments contraignants de la loi afin de s’assurer de leur application immédiate. </a:t>
            </a:r>
          </a:p>
          <a:p>
            <a:endParaRPr lang="fr-CA" sz="2500" noProof="1"/>
          </a:p>
        </p:txBody>
      </p:sp>
      <p:sp>
        <p:nvSpPr>
          <p:cNvPr id="4" name="Slide Number Placeholder 3">
            <a:extLst>
              <a:ext uri="{FF2B5EF4-FFF2-40B4-BE49-F238E27FC236}">
                <a16:creationId xmlns:a16="http://schemas.microsoft.com/office/drawing/2014/main" id="{7C63B3F1-4915-C6E6-6318-D6FC7332384D}"/>
              </a:ext>
            </a:extLst>
          </p:cNvPr>
          <p:cNvSpPr>
            <a:spLocks noGrp="1"/>
          </p:cNvSpPr>
          <p:nvPr>
            <p:ph type="sldNum" sz="quarter" idx="11"/>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t>22</a:t>
            </a:fld>
            <a:endParaRPr lang="en-US" dirty="0"/>
          </a:p>
        </p:txBody>
      </p:sp>
    </p:spTree>
    <p:extLst>
      <p:ext uri="{BB962C8B-B14F-4D97-AF65-F5344CB8AC3E}">
        <p14:creationId xmlns:p14="http://schemas.microsoft.com/office/powerpoint/2010/main" val="143808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9003-74A4-4276-40E4-875E057957C7}"/>
              </a:ext>
            </a:extLst>
          </p:cNvPr>
          <p:cNvSpPr>
            <a:spLocks noGrp="1"/>
          </p:cNvSpPr>
          <p:nvPr>
            <p:ph type="title"/>
          </p:nvPr>
        </p:nvSpPr>
        <p:spPr>
          <a:xfrm>
            <a:off x="447868" y="1766777"/>
            <a:ext cx="9568979" cy="594312"/>
          </a:xfrm>
        </p:spPr>
        <p:txBody>
          <a:bodyPr/>
          <a:lstStyle/>
          <a:p>
            <a:pPr algn="ctr"/>
            <a:r>
              <a:rPr lang="fr-CA" b="1" noProof="1"/>
              <a:t>Financement</a:t>
            </a:r>
          </a:p>
        </p:txBody>
      </p:sp>
      <p:sp>
        <p:nvSpPr>
          <p:cNvPr id="3" name="Content Placeholder 2">
            <a:extLst>
              <a:ext uri="{FF2B5EF4-FFF2-40B4-BE49-F238E27FC236}">
                <a16:creationId xmlns:a16="http://schemas.microsoft.com/office/drawing/2014/main" id="{3ECBA31F-CA45-6906-05D5-276DF384DB06}"/>
              </a:ext>
            </a:extLst>
          </p:cNvPr>
          <p:cNvSpPr>
            <a:spLocks noGrp="1"/>
          </p:cNvSpPr>
          <p:nvPr>
            <p:ph idx="1"/>
          </p:nvPr>
        </p:nvSpPr>
        <p:spPr>
          <a:xfrm>
            <a:off x="447868" y="2361089"/>
            <a:ext cx="11109131" cy="4192111"/>
          </a:xfrm>
        </p:spPr>
        <p:txBody>
          <a:bodyPr/>
          <a:lstStyle/>
          <a:p>
            <a:r>
              <a:rPr lang="fr-CA" sz="2500" noProof="1"/>
              <a:t>Cadre de financement : consultation dans les 6 mois (art. 20(1))</a:t>
            </a:r>
          </a:p>
          <a:p>
            <a:r>
              <a:rPr lang="fr-CA" sz="2500" noProof="1"/>
              <a:t>Décisions relatives à l’allocation de fonds : en consultation avec les Premières Nations. </a:t>
            </a:r>
          </a:p>
          <a:p>
            <a:r>
              <a:rPr lang="fr-CA" sz="2500" b="1" noProof="1"/>
              <a:t>Modifications requises</a:t>
            </a:r>
          </a:p>
          <a:p>
            <a:pPr lvl="1"/>
            <a:r>
              <a:rPr lang="fr-CA" sz="2000" noProof="1"/>
              <a:t>Placer les Premières Nations au centre du processus décisionnel du financement</a:t>
            </a:r>
          </a:p>
          <a:p>
            <a:pPr lvl="2"/>
            <a:r>
              <a:rPr lang="fr-CA" sz="1800" noProof="1"/>
              <a:t>Art. 20(1) Le ministre consulte les Premières Nations </a:t>
            </a:r>
            <a:r>
              <a:rPr lang="fr-CA" sz="1800" i="1" noProof="1">
                <a:solidFill>
                  <a:srgbClr val="FF0000"/>
                </a:solidFill>
              </a:rPr>
              <a:t>et collabore </a:t>
            </a:r>
            <a:r>
              <a:rPr lang="fr-CA" sz="1800" noProof="1">
                <a:solidFill>
                  <a:schemeClr val="tx1"/>
                </a:solidFill>
              </a:rPr>
              <a:t>avec</a:t>
            </a:r>
            <a:r>
              <a:rPr lang="fr-CA" sz="1800" i="1" noProof="1">
                <a:solidFill>
                  <a:schemeClr val="tx1"/>
                </a:solidFill>
              </a:rPr>
              <a:t> </a:t>
            </a:r>
            <a:r>
              <a:rPr lang="fr-CA" sz="1800" noProof="1"/>
              <a:t>celles-ci </a:t>
            </a:r>
          </a:p>
          <a:p>
            <a:pPr lvl="2"/>
            <a:r>
              <a:rPr lang="fr-CA" sz="1800" noProof="1"/>
              <a:t>Élaboration conjointe d'un cadre de financement contraignant </a:t>
            </a:r>
          </a:p>
          <a:p>
            <a:pPr lvl="1"/>
            <a:r>
              <a:rPr lang="fr-CA" sz="2000" noProof="1"/>
              <a:t>Assurer la transparence dans le processus décisionnel</a:t>
            </a:r>
          </a:p>
          <a:p>
            <a:pPr lvl="2"/>
            <a:r>
              <a:rPr lang="fr-CA" sz="1600" noProof="1"/>
              <a:t>Art. 20 (4) </a:t>
            </a:r>
            <a:r>
              <a:rPr lang="fr-CA" sz="1600" i="1" noProof="1">
                <a:solidFill>
                  <a:srgbClr val="FF0000"/>
                </a:solidFill>
              </a:rPr>
              <a:t>En cas d'opposition significative de la part des Premières Nations, </a:t>
            </a:r>
            <a:r>
              <a:rPr lang="fr-CA" sz="1600" noProof="1"/>
              <a:t>après les consultations relatives à la mise en œuvre d'une décision d'attribution de fonds, le ministre répond publiquement, […] dans un rapport qu'il fait déposer devant chaque chambre du Parlement.</a:t>
            </a:r>
            <a:endParaRPr lang="fr-CA" sz="1600" i="1" noProof="1"/>
          </a:p>
          <a:p>
            <a:pPr lvl="1"/>
            <a:r>
              <a:rPr lang="fr-CA" sz="2000" noProof="1"/>
              <a:t>Établissement du coût du cycle de vie complet des coûts réels (pas seulement basé sur les besoins). </a:t>
            </a:r>
          </a:p>
          <a:p>
            <a:pPr marL="0" indent="0">
              <a:buNone/>
            </a:pPr>
            <a:endParaRPr lang="fr-CA" noProof="1"/>
          </a:p>
        </p:txBody>
      </p:sp>
      <p:sp>
        <p:nvSpPr>
          <p:cNvPr id="4" name="Slide Number Placeholder 3">
            <a:extLst>
              <a:ext uri="{FF2B5EF4-FFF2-40B4-BE49-F238E27FC236}">
                <a16:creationId xmlns:a16="http://schemas.microsoft.com/office/drawing/2014/main" id="{B6F465D5-6CD3-2EEA-F5C2-60CA951ABFC2}"/>
              </a:ext>
            </a:extLst>
          </p:cNvPr>
          <p:cNvSpPr>
            <a:spLocks noGrp="1"/>
          </p:cNvSpPr>
          <p:nvPr>
            <p:ph type="sldNum" sz="quarter" idx="11"/>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t>23</a:t>
            </a:fld>
            <a:endParaRPr lang="en-US" dirty="0"/>
          </a:p>
        </p:txBody>
      </p:sp>
    </p:spTree>
    <p:extLst>
      <p:ext uri="{BB962C8B-B14F-4D97-AF65-F5344CB8AC3E}">
        <p14:creationId xmlns:p14="http://schemas.microsoft.com/office/powerpoint/2010/main" val="2323896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8E17-CA5E-417F-42B0-000FC353DD12}"/>
              </a:ext>
            </a:extLst>
          </p:cNvPr>
          <p:cNvSpPr>
            <a:spLocks noGrp="1"/>
          </p:cNvSpPr>
          <p:nvPr>
            <p:ph type="title"/>
          </p:nvPr>
        </p:nvSpPr>
        <p:spPr>
          <a:xfrm>
            <a:off x="740953" y="1794249"/>
            <a:ext cx="9983858" cy="798576"/>
          </a:xfrm>
        </p:spPr>
        <p:txBody>
          <a:bodyPr/>
          <a:lstStyle/>
          <a:p>
            <a:pPr algn="ctr"/>
            <a:r>
              <a:rPr lang="fr-CA" b="1" noProof="1"/>
              <a:t>Droits</a:t>
            </a:r>
          </a:p>
        </p:txBody>
      </p:sp>
      <p:sp>
        <p:nvSpPr>
          <p:cNvPr id="3" name="Content Placeholder 2">
            <a:extLst>
              <a:ext uri="{FF2B5EF4-FFF2-40B4-BE49-F238E27FC236}">
                <a16:creationId xmlns:a16="http://schemas.microsoft.com/office/drawing/2014/main" id="{3DA53645-96E0-6DCA-7CA7-14364D979412}"/>
              </a:ext>
            </a:extLst>
          </p:cNvPr>
          <p:cNvSpPr>
            <a:spLocks noGrp="1"/>
          </p:cNvSpPr>
          <p:nvPr>
            <p:ph idx="1"/>
          </p:nvPr>
        </p:nvSpPr>
        <p:spPr>
          <a:xfrm>
            <a:off x="706868" y="2416030"/>
            <a:ext cx="11049703" cy="4137169"/>
          </a:xfrm>
        </p:spPr>
        <p:txBody>
          <a:bodyPr/>
          <a:lstStyle/>
          <a:p>
            <a:r>
              <a:rPr lang="fr-CA" sz="2400" noProof="1"/>
              <a:t>L'égalité réelle doit respecter les droits des Premières Nations (art. 5(2)(a))</a:t>
            </a:r>
          </a:p>
          <a:p>
            <a:r>
              <a:rPr lang="fr-CA" sz="2400" noProof="1"/>
              <a:t>Les accords sur les revendications territoriales régissent ces terres (12).</a:t>
            </a:r>
          </a:p>
          <a:p>
            <a:r>
              <a:rPr lang="fr-CA" sz="2400" noProof="1"/>
              <a:t>Affirmer l'existence du droit inhérent à l'autonomie gouvernementale concernant l'eau potable, les eaux usées et les infrastructures connexes dans la réserve (art. 4(b))</a:t>
            </a:r>
          </a:p>
          <a:p>
            <a:r>
              <a:rPr lang="fr-CA" sz="2400" noProof="1"/>
              <a:t> Le droit inhérent à l'autonomie gouvernementale est reconnu et confirmé et comprend la compétence en matière d'eau potable, d'eaux usées et d'infrastructures connexes sur ou sous les terres des Premières Nations [...]</a:t>
            </a:r>
          </a:p>
          <a:p>
            <a:r>
              <a:rPr lang="fr-CA" sz="2400" b="1" noProof="1"/>
              <a:t>Modification requise </a:t>
            </a:r>
            <a:r>
              <a:rPr lang="fr-CA" sz="2400" noProof="1"/>
              <a:t>– Article 6 : [...] comprend la compétence en matière d'eau potable, </a:t>
            </a:r>
            <a:r>
              <a:rPr lang="fr-CA" sz="2400" i="1" noProof="1">
                <a:solidFill>
                  <a:srgbClr val="FF0000"/>
                </a:solidFill>
              </a:rPr>
              <a:t>d’eau de source</a:t>
            </a:r>
            <a:r>
              <a:rPr lang="fr-CA" sz="2400" noProof="1"/>
              <a:t>, d'eaux usées et [....]</a:t>
            </a:r>
          </a:p>
          <a:p>
            <a:endParaRPr lang="fr-CA" sz="2400" noProof="1"/>
          </a:p>
          <a:p>
            <a:endParaRPr lang="fr-CA" sz="2400" noProof="1"/>
          </a:p>
          <a:p>
            <a:endParaRPr lang="fr-CA" sz="2400" noProof="1"/>
          </a:p>
          <a:p>
            <a:endParaRPr lang="fr-CA" sz="2400" noProof="1"/>
          </a:p>
        </p:txBody>
      </p:sp>
      <p:sp>
        <p:nvSpPr>
          <p:cNvPr id="4" name="Slide Number Placeholder 3">
            <a:extLst>
              <a:ext uri="{FF2B5EF4-FFF2-40B4-BE49-F238E27FC236}">
                <a16:creationId xmlns:a16="http://schemas.microsoft.com/office/drawing/2014/main" id="{201473EF-84E9-5D28-5509-C0E0CA46E156}"/>
              </a:ext>
            </a:extLst>
          </p:cNvPr>
          <p:cNvSpPr>
            <a:spLocks noGrp="1"/>
          </p:cNvSpPr>
          <p:nvPr>
            <p:ph type="sldNum" sz="quarter" idx="11"/>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t>24</a:t>
            </a:fld>
            <a:endParaRPr lang="en-US" dirty="0"/>
          </a:p>
        </p:txBody>
      </p:sp>
    </p:spTree>
    <p:extLst>
      <p:ext uri="{BB962C8B-B14F-4D97-AF65-F5344CB8AC3E}">
        <p14:creationId xmlns:p14="http://schemas.microsoft.com/office/powerpoint/2010/main" val="2754593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97AA-E80F-82C4-F490-6BEC67FFC586}"/>
              </a:ext>
            </a:extLst>
          </p:cNvPr>
          <p:cNvSpPr>
            <a:spLocks noGrp="1"/>
          </p:cNvSpPr>
          <p:nvPr>
            <p:ph type="title"/>
          </p:nvPr>
        </p:nvSpPr>
        <p:spPr>
          <a:xfrm>
            <a:off x="448390" y="1784017"/>
            <a:ext cx="9983858" cy="798576"/>
          </a:xfrm>
        </p:spPr>
        <p:txBody>
          <a:bodyPr/>
          <a:lstStyle/>
          <a:p>
            <a:pPr algn="ctr"/>
            <a:r>
              <a:rPr lang="fr-CA" b="1" noProof="1"/>
              <a:t>Gouvernance</a:t>
            </a:r>
          </a:p>
        </p:txBody>
      </p:sp>
      <p:sp>
        <p:nvSpPr>
          <p:cNvPr id="3" name="Content Placeholder 2">
            <a:extLst>
              <a:ext uri="{FF2B5EF4-FFF2-40B4-BE49-F238E27FC236}">
                <a16:creationId xmlns:a16="http://schemas.microsoft.com/office/drawing/2014/main" id="{00424EB8-DA3A-9969-C501-C53DC82CE08A}"/>
              </a:ext>
            </a:extLst>
          </p:cNvPr>
          <p:cNvSpPr>
            <a:spLocks noGrp="1"/>
          </p:cNvSpPr>
          <p:nvPr>
            <p:ph idx="1"/>
          </p:nvPr>
        </p:nvSpPr>
        <p:spPr>
          <a:xfrm>
            <a:off x="335902" y="2467221"/>
            <a:ext cx="11221098" cy="4085979"/>
          </a:xfrm>
        </p:spPr>
        <p:txBody>
          <a:bodyPr/>
          <a:lstStyle/>
          <a:p>
            <a:r>
              <a:rPr lang="fr-CA" sz="2600" noProof="1"/>
              <a:t>La loi contient l’inclusion d’une référence importante aux nouvelles structures de gouvernance des Premières Nations. Il s'agit d'une inclusion importante. </a:t>
            </a:r>
          </a:p>
          <a:p>
            <a:r>
              <a:rPr lang="fr-CA" sz="2600" noProof="1"/>
              <a:t>Actuellement, elle mentionne et autorise la création de la Commission. </a:t>
            </a:r>
          </a:p>
          <a:p>
            <a:r>
              <a:rPr lang="fr-CA" sz="2600" noProof="1"/>
              <a:t>Cela permet une flexibilité régionale et une mobilisation supplémentaire qui aideront à affiner le processus durant la mise en œuvre.</a:t>
            </a:r>
          </a:p>
          <a:p>
            <a:r>
              <a:rPr lang="fr-CA" sz="2600" b="1" noProof="1"/>
              <a:t>Modification requise </a:t>
            </a:r>
          </a:p>
          <a:p>
            <a:r>
              <a:rPr lang="fr-CA" sz="2200" i="1" noProof="1">
                <a:solidFill>
                  <a:srgbClr val="FF0000"/>
                </a:solidFill>
              </a:rPr>
              <a:t>(2) Après l'élaboration d'un mandat, au plus tard deux ans après l'entrée en vigueur du présent article, le ministre soutient, par des moyens législatifs et financiers, la mise en place de la Commission des eaux des Premières Nations. </a:t>
            </a:r>
          </a:p>
        </p:txBody>
      </p:sp>
      <p:sp>
        <p:nvSpPr>
          <p:cNvPr id="4" name="Slide Number Placeholder 3">
            <a:extLst>
              <a:ext uri="{FF2B5EF4-FFF2-40B4-BE49-F238E27FC236}">
                <a16:creationId xmlns:a16="http://schemas.microsoft.com/office/drawing/2014/main" id="{A7767C33-7247-876F-6FA6-3940BAE41E77}"/>
              </a:ext>
            </a:extLst>
          </p:cNvPr>
          <p:cNvSpPr>
            <a:spLocks noGrp="1"/>
          </p:cNvSpPr>
          <p:nvPr>
            <p:ph type="sldNum" sz="quarter" idx="11"/>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t>25</a:t>
            </a:fld>
            <a:endParaRPr lang="en-US" dirty="0"/>
          </a:p>
        </p:txBody>
      </p:sp>
    </p:spTree>
    <p:extLst>
      <p:ext uri="{BB962C8B-B14F-4D97-AF65-F5344CB8AC3E}">
        <p14:creationId xmlns:p14="http://schemas.microsoft.com/office/powerpoint/2010/main" val="825625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8E17-CA5E-417F-42B0-000FC353DD12}"/>
              </a:ext>
            </a:extLst>
          </p:cNvPr>
          <p:cNvSpPr>
            <a:spLocks noGrp="1"/>
          </p:cNvSpPr>
          <p:nvPr>
            <p:ph type="title"/>
          </p:nvPr>
        </p:nvSpPr>
        <p:spPr>
          <a:xfrm>
            <a:off x="410547" y="1897377"/>
            <a:ext cx="9763812" cy="798576"/>
          </a:xfrm>
        </p:spPr>
        <p:txBody>
          <a:bodyPr/>
          <a:lstStyle/>
          <a:p>
            <a:pPr algn="ctr"/>
            <a:r>
              <a:rPr lang="fr-CA" b="1" noProof="1"/>
              <a:t>Responsabilité</a:t>
            </a:r>
          </a:p>
        </p:txBody>
      </p:sp>
      <p:sp>
        <p:nvSpPr>
          <p:cNvPr id="3" name="Content Placeholder 2">
            <a:extLst>
              <a:ext uri="{FF2B5EF4-FFF2-40B4-BE49-F238E27FC236}">
                <a16:creationId xmlns:a16="http://schemas.microsoft.com/office/drawing/2014/main" id="{3DA53645-96E0-6DCA-7CA7-14364D979412}"/>
              </a:ext>
            </a:extLst>
          </p:cNvPr>
          <p:cNvSpPr>
            <a:spLocks noGrp="1"/>
          </p:cNvSpPr>
          <p:nvPr>
            <p:ph idx="1"/>
          </p:nvPr>
        </p:nvSpPr>
        <p:spPr>
          <a:xfrm>
            <a:off x="410547" y="2484782"/>
            <a:ext cx="11327495" cy="4068417"/>
          </a:xfrm>
        </p:spPr>
        <p:txBody>
          <a:bodyPr/>
          <a:lstStyle/>
          <a:p>
            <a:pPr marL="342900" indent="-342900">
              <a:buFont typeface="Arial" panose="020B0604020202020204" pitchFamily="34" charset="0"/>
              <a:buChar char="•"/>
            </a:pPr>
            <a:r>
              <a:rPr lang="fr-CA" sz="2600" noProof="1">
                <a:latin typeface="+mn-lt"/>
              </a:rPr>
              <a:t>Dispositions clés </a:t>
            </a:r>
          </a:p>
          <a:p>
            <a:pPr marL="800100" lvl="1" indent="-342900">
              <a:buFont typeface="Arial" panose="020B0604020202020204" pitchFamily="34" charset="0"/>
              <a:buChar char="•"/>
            </a:pPr>
            <a:r>
              <a:rPr lang="fr-CA" sz="2200" noProof="1">
                <a:latin typeface="+mn-lt"/>
              </a:rPr>
              <a:t>Immunité pour les opérateurs certifiés</a:t>
            </a:r>
          </a:p>
          <a:p>
            <a:pPr marL="800100" lvl="1" indent="-342900">
              <a:buFont typeface="Arial" panose="020B0604020202020204" pitchFamily="34" charset="0"/>
              <a:buChar char="•"/>
            </a:pPr>
            <a:r>
              <a:rPr lang="fr-CA" sz="2200" noProof="1">
                <a:latin typeface="+mn-lt"/>
              </a:rPr>
              <a:t>Immunité pour les employés de bonne foi des gouvernements des Premières Nations et du Canada</a:t>
            </a:r>
          </a:p>
          <a:p>
            <a:pPr marL="342900" indent="-342900"/>
            <a:r>
              <a:rPr lang="fr-CA" sz="2600" b="1" noProof="1"/>
              <a:t>Modifications requises</a:t>
            </a:r>
          </a:p>
          <a:p>
            <a:pPr marL="342900" indent="-342900"/>
            <a:r>
              <a:rPr lang="fr-CA" sz="2200" noProof="1"/>
              <a:t>Établir un lien entre la disposition relative à l'immunité et les normes et le cadre de financement afin que la responsabilité du gouvernement des Premières Nations ne puisse s'appliquer qu’après la mise en place des normes et d’un financement adéquat.</a:t>
            </a:r>
          </a:p>
          <a:p>
            <a:pPr marL="342900" indent="-342900"/>
            <a:r>
              <a:rPr lang="fr-CA" sz="2200" i="1" kern="0" noProof="1">
                <a:solidFill>
                  <a:srgbClr val="FF0000"/>
                </a:solidFill>
                <a:effectLst/>
                <a:ea typeface="Times New Roman" panose="02020603050405020304" pitchFamily="18" charset="0"/>
                <a:cs typeface="Ü¬'EA1"/>
              </a:rPr>
              <a:t>Ajouter le principe suivant : Veiller à ce que les Premières Nations puissent se décharger entièrement de toute responsabilité passée et potentielle liée à l'exploitation et à l'entretien de tous les </a:t>
            </a:r>
            <a:r>
              <a:rPr lang="fr-CA" sz="2200" kern="0" noProof="1">
                <a:solidFill>
                  <a:srgbClr val="FF0000"/>
                </a:solidFill>
                <a:effectLst/>
                <a:ea typeface="Times New Roman" panose="02020603050405020304" pitchFamily="18" charset="0"/>
                <a:cs typeface="Ü¬'EA1"/>
              </a:rPr>
              <a:t>systèmes.</a:t>
            </a:r>
            <a:r>
              <a:rPr lang="fr-CA" kern="0" noProof="1">
                <a:solidFill>
                  <a:srgbClr val="FF0000"/>
                </a:solidFill>
                <a:effectLst/>
                <a:ea typeface="Times New Roman" panose="02020603050405020304" pitchFamily="18" charset="0"/>
                <a:cs typeface="Ü¬'EA1"/>
              </a:rPr>
              <a:t> </a:t>
            </a:r>
            <a:endParaRPr lang="fr-CA" noProof="1">
              <a:solidFill>
                <a:srgbClr val="FF0000"/>
              </a:solidFill>
            </a:endParaRPr>
          </a:p>
        </p:txBody>
      </p:sp>
      <p:sp>
        <p:nvSpPr>
          <p:cNvPr id="4" name="Slide Number Placeholder 3">
            <a:extLst>
              <a:ext uri="{FF2B5EF4-FFF2-40B4-BE49-F238E27FC236}">
                <a16:creationId xmlns:a16="http://schemas.microsoft.com/office/drawing/2014/main" id="{201473EF-84E9-5D28-5509-C0E0CA46E156}"/>
              </a:ext>
            </a:extLst>
          </p:cNvPr>
          <p:cNvSpPr>
            <a:spLocks noGrp="1"/>
          </p:cNvSpPr>
          <p:nvPr>
            <p:ph type="sldNum" sz="quarter" idx="11"/>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t>26</a:t>
            </a:fld>
            <a:endParaRPr lang="en-US" dirty="0"/>
          </a:p>
        </p:txBody>
      </p:sp>
    </p:spTree>
    <p:extLst>
      <p:ext uri="{BB962C8B-B14F-4D97-AF65-F5344CB8AC3E}">
        <p14:creationId xmlns:p14="http://schemas.microsoft.com/office/powerpoint/2010/main" val="124078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8E17-CA5E-417F-42B0-000FC353DD12}"/>
              </a:ext>
            </a:extLst>
          </p:cNvPr>
          <p:cNvSpPr>
            <a:spLocks noGrp="1"/>
          </p:cNvSpPr>
          <p:nvPr>
            <p:ph type="title"/>
          </p:nvPr>
        </p:nvSpPr>
        <p:spPr>
          <a:xfrm>
            <a:off x="453957" y="1832510"/>
            <a:ext cx="9983858" cy="798576"/>
          </a:xfrm>
        </p:spPr>
        <p:txBody>
          <a:bodyPr/>
          <a:lstStyle/>
          <a:p>
            <a:pPr algn="ctr"/>
            <a:r>
              <a:rPr lang="fr-CA" b="1" noProof="1"/>
              <a:t>Normes minimales</a:t>
            </a:r>
          </a:p>
        </p:txBody>
      </p:sp>
      <p:sp>
        <p:nvSpPr>
          <p:cNvPr id="3" name="Content Placeholder 2">
            <a:extLst>
              <a:ext uri="{FF2B5EF4-FFF2-40B4-BE49-F238E27FC236}">
                <a16:creationId xmlns:a16="http://schemas.microsoft.com/office/drawing/2014/main" id="{3DA53645-96E0-6DCA-7CA7-14364D979412}"/>
              </a:ext>
            </a:extLst>
          </p:cNvPr>
          <p:cNvSpPr>
            <a:spLocks noGrp="1"/>
          </p:cNvSpPr>
          <p:nvPr>
            <p:ph idx="1"/>
          </p:nvPr>
        </p:nvSpPr>
        <p:spPr>
          <a:xfrm>
            <a:off x="453957" y="2484782"/>
            <a:ext cx="11284086" cy="4068417"/>
          </a:xfrm>
        </p:spPr>
        <p:txBody>
          <a:bodyPr/>
          <a:lstStyle/>
          <a:p>
            <a:r>
              <a:rPr lang="fr-CA" sz="2800" noProof="1"/>
              <a:t>La norme minimale pour l'eau potable est un principe (art. 5)</a:t>
            </a:r>
          </a:p>
          <a:p>
            <a:r>
              <a:rPr lang="fr-CA" noProof="1"/>
              <a:t>L’article « Mesures raisonnables » ne prévoit actuellement pas de normes minimales pour la qualité de l'eau, la quantité d'eau ou les effluents d'eaux usées au moment de l'entrée en vigueur de la loi (art. 19).</a:t>
            </a:r>
          </a:p>
          <a:p>
            <a:r>
              <a:rPr lang="fr-CA" b="1" noProof="1"/>
              <a:t>Modifications requises</a:t>
            </a:r>
          </a:p>
          <a:p>
            <a:pPr lvl="1"/>
            <a:r>
              <a:rPr lang="fr-CA" noProof="1"/>
              <a:t>Doivent respecter ou peuvent surpasser les Recommandations pour la qualité de l'eau potable au Canada et le </a:t>
            </a:r>
            <a:r>
              <a:rPr lang="fr-CA" i="1" noProof="1"/>
              <a:t>Règlement sur les effluents des systèmes d’assainissement des eaux usées</a:t>
            </a:r>
            <a:r>
              <a:rPr lang="fr-CA" noProof="1"/>
              <a:t> ou une norme provinciale semblable.</a:t>
            </a:r>
          </a:p>
          <a:p>
            <a:pPr lvl="1"/>
            <a:r>
              <a:rPr lang="fr-CA" noProof="1"/>
              <a:t>Les Premières Nations peuvent choisir la norme qu’elles souhaitent appliquer, y compris leurs propres normes qui sont conformes ou plus strictes.</a:t>
            </a:r>
          </a:p>
          <a:p>
            <a:endParaRPr lang="fr-CA" noProof="1"/>
          </a:p>
        </p:txBody>
      </p:sp>
      <p:sp>
        <p:nvSpPr>
          <p:cNvPr id="4" name="Slide Number Placeholder 3">
            <a:extLst>
              <a:ext uri="{FF2B5EF4-FFF2-40B4-BE49-F238E27FC236}">
                <a16:creationId xmlns:a16="http://schemas.microsoft.com/office/drawing/2014/main" id="{201473EF-84E9-5D28-5509-C0E0CA46E156}"/>
              </a:ext>
            </a:extLst>
          </p:cNvPr>
          <p:cNvSpPr>
            <a:spLocks noGrp="1"/>
          </p:cNvSpPr>
          <p:nvPr>
            <p:ph type="sldNum" sz="quarter" idx="11"/>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t>27</a:t>
            </a:fld>
            <a:endParaRPr lang="en-US" dirty="0"/>
          </a:p>
        </p:txBody>
      </p:sp>
    </p:spTree>
    <p:extLst>
      <p:ext uri="{BB962C8B-B14F-4D97-AF65-F5344CB8AC3E}">
        <p14:creationId xmlns:p14="http://schemas.microsoft.com/office/powerpoint/2010/main" val="2864278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8E17-CA5E-417F-42B0-000FC353DD12}"/>
              </a:ext>
            </a:extLst>
          </p:cNvPr>
          <p:cNvSpPr>
            <a:spLocks noGrp="1"/>
          </p:cNvSpPr>
          <p:nvPr>
            <p:ph type="title"/>
          </p:nvPr>
        </p:nvSpPr>
        <p:spPr>
          <a:xfrm>
            <a:off x="873839" y="1897377"/>
            <a:ext cx="9983858" cy="798576"/>
          </a:xfrm>
        </p:spPr>
        <p:txBody>
          <a:bodyPr/>
          <a:lstStyle/>
          <a:p>
            <a:pPr algn="ctr"/>
            <a:r>
              <a:rPr lang="fr-CA" noProof="1"/>
              <a:t>Activités t</a:t>
            </a:r>
            <a:r>
              <a:rPr lang="fr-CA" b="1" noProof="1"/>
              <a:t>ransfrontalières</a:t>
            </a:r>
          </a:p>
        </p:txBody>
      </p:sp>
      <p:sp>
        <p:nvSpPr>
          <p:cNvPr id="3" name="Content Placeholder 2">
            <a:extLst>
              <a:ext uri="{FF2B5EF4-FFF2-40B4-BE49-F238E27FC236}">
                <a16:creationId xmlns:a16="http://schemas.microsoft.com/office/drawing/2014/main" id="{3DA53645-96E0-6DCA-7CA7-14364D979412}"/>
              </a:ext>
            </a:extLst>
          </p:cNvPr>
          <p:cNvSpPr>
            <a:spLocks noGrp="1"/>
          </p:cNvSpPr>
          <p:nvPr>
            <p:ph idx="1"/>
          </p:nvPr>
        </p:nvSpPr>
        <p:spPr>
          <a:xfrm>
            <a:off x="438912" y="2484782"/>
            <a:ext cx="11299131" cy="3934305"/>
          </a:xfrm>
        </p:spPr>
        <p:txBody>
          <a:bodyPr/>
          <a:lstStyle/>
          <a:p>
            <a:r>
              <a:rPr lang="fr-CA" noProof="1"/>
              <a:t>18 (1) Le ministre peut conclure avec une Première Nation, le gouvernement d'une province ou d'un territoire, une administration municipale ou tout organisme public agissant sous l'autorité d’une Première Nation :</a:t>
            </a:r>
          </a:p>
          <a:p>
            <a:pPr lvl="1"/>
            <a:r>
              <a:rPr lang="fr-CA" noProof="1"/>
              <a:t>la protection des sources d'eau</a:t>
            </a:r>
          </a:p>
          <a:p>
            <a:pPr lvl="1"/>
            <a:r>
              <a:rPr lang="fr-CA" noProof="1"/>
              <a:t>les services relatifs à l'eau</a:t>
            </a:r>
          </a:p>
          <a:p>
            <a:pPr lvl="1"/>
            <a:r>
              <a:rPr lang="fr-CA" noProof="1"/>
              <a:t>l'exécution et le contrôle d'application des règlements</a:t>
            </a:r>
          </a:p>
          <a:p>
            <a:r>
              <a:rPr lang="fr-CA" b="1" noProof="1"/>
              <a:t>Modification requise</a:t>
            </a:r>
          </a:p>
          <a:p>
            <a:pPr lvl="1"/>
            <a:r>
              <a:rPr lang="fr-CA" noProof="1"/>
              <a:t>Le ministre ne peut conclure aucun accord sans le consentement des Premières Nations.</a:t>
            </a:r>
          </a:p>
          <a:p>
            <a:endParaRPr lang="fr-CA" noProof="1"/>
          </a:p>
        </p:txBody>
      </p:sp>
      <p:sp>
        <p:nvSpPr>
          <p:cNvPr id="4" name="Slide Number Placeholder 3">
            <a:extLst>
              <a:ext uri="{FF2B5EF4-FFF2-40B4-BE49-F238E27FC236}">
                <a16:creationId xmlns:a16="http://schemas.microsoft.com/office/drawing/2014/main" id="{201473EF-84E9-5D28-5509-C0E0CA46E156}"/>
              </a:ext>
            </a:extLst>
          </p:cNvPr>
          <p:cNvSpPr>
            <a:spLocks noGrp="1"/>
          </p:cNvSpPr>
          <p:nvPr>
            <p:ph type="sldNum" sz="quarter" idx="11"/>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t>28</a:t>
            </a:fld>
            <a:endParaRPr lang="en-US" dirty="0"/>
          </a:p>
        </p:txBody>
      </p:sp>
    </p:spTree>
    <p:extLst>
      <p:ext uri="{BB962C8B-B14F-4D97-AF65-F5344CB8AC3E}">
        <p14:creationId xmlns:p14="http://schemas.microsoft.com/office/powerpoint/2010/main" val="617791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4461-30A5-A725-B70B-AE03BC7C8A62}"/>
              </a:ext>
            </a:extLst>
          </p:cNvPr>
          <p:cNvSpPr>
            <a:spLocks noGrp="1"/>
          </p:cNvSpPr>
          <p:nvPr>
            <p:ph type="title"/>
          </p:nvPr>
        </p:nvSpPr>
        <p:spPr>
          <a:xfrm>
            <a:off x="447869" y="1906524"/>
            <a:ext cx="9983858" cy="798576"/>
          </a:xfrm>
        </p:spPr>
        <p:txBody>
          <a:bodyPr/>
          <a:lstStyle/>
          <a:p>
            <a:pPr algn="ctr"/>
            <a:r>
              <a:rPr lang="fr-CA" noProof="1"/>
              <a:t>DNUDPA et LDNU</a:t>
            </a:r>
          </a:p>
        </p:txBody>
      </p:sp>
      <p:sp>
        <p:nvSpPr>
          <p:cNvPr id="3" name="Content Placeholder 2">
            <a:extLst>
              <a:ext uri="{FF2B5EF4-FFF2-40B4-BE49-F238E27FC236}">
                <a16:creationId xmlns:a16="http://schemas.microsoft.com/office/drawing/2014/main" id="{85F76BAF-4022-BFA2-BB09-B7D11E8EA109}"/>
              </a:ext>
            </a:extLst>
          </p:cNvPr>
          <p:cNvSpPr>
            <a:spLocks noGrp="1"/>
          </p:cNvSpPr>
          <p:nvPr>
            <p:ph idx="1"/>
          </p:nvPr>
        </p:nvSpPr>
        <p:spPr>
          <a:xfrm>
            <a:off x="447869" y="2705100"/>
            <a:ext cx="11109131" cy="3802063"/>
          </a:xfrm>
        </p:spPr>
        <p:txBody>
          <a:bodyPr/>
          <a:lstStyle/>
          <a:p>
            <a:r>
              <a:rPr lang="fr-CA" noProof="1"/>
              <a:t>Il n'existe actuellement aucune politique, aucun programme ou aucune législation qui lie directement les engagements de la DNUDPA aux infrastructures, notamment les initiatives relatives à l'eau et aux eaux usées. </a:t>
            </a:r>
          </a:p>
          <a:p>
            <a:r>
              <a:rPr lang="fr-CA" noProof="1"/>
              <a:t>L’écart existant dans les domaines de l'eau et des eaux usées doit être comblé d'ici 2030, et des options et mécanismes de financement durable doivent être mis en place pour soutenir les Premières Nations qui conçoivent et offrent des services en fonction de leurs propres besoins et priorités.</a:t>
            </a:r>
          </a:p>
        </p:txBody>
      </p:sp>
      <p:sp>
        <p:nvSpPr>
          <p:cNvPr id="4" name="Slide Number Placeholder 3">
            <a:extLst>
              <a:ext uri="{FF2B5EF4-FFF2-40B4-BE49-F238E27FC236}">
                <a16:creationId xmlns:a16="http://schemas.microsoft.com/office/drawing/2014/main" id="{E0941975-A9C6-CD6E-DA0D-97D20A852049}"/>
              </a:ext>
            </a:extLst>
          </p:cNvPr>
          <p:cNvSpPr txBox="1">
            <a:spLocks/>
          </p:cNvSpPr>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base" latinLnBrk="0"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t>29</a:t>
            </a:fld>
            <a:endParaRPr lang="en-US" dirty="0"/>
          </a:p>
        </p:txBody>
      </p:sp>
    </p:spTree>
    <p:extLst>
      <p:ext uri="{BB962C8B-B14F-4D97-AF65-F5344CB8AC3E}">
        <p14:creationId xmlns:p14="http://schemas.microsoft.com/office/powerpoint/2010/main" val="3759861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4415-CA29-7AB7-04DF-5ECEDB1AF1E9}"/>
              </a:ext>
            </a:extLst>
          </p:cNvPr>
          <p:cNvSpPr>
            <a:spLocks noGrp="1"/>
          </p:cNvSpPr>
          <p:nvPr>
            <p:ph type="title"/>
          </p:nvPr>
        </p:nvSpPr>
        <p:spPr>
          <a:xfrm>
            <a:off x="2106355" y="1961896"/>
            <a:ext cx="8155432" cy="798576"/>
          </a:xfrm>
        </p:spPr>
        <p:txBody>
          <a:bodyPr/>
          <a:lstStyle/>
          <a:p>
            <a:pPr algn="ctr"/>
            <a:r>
              <a:rPr lang="fr-CA" noProof="1"/>
              <a:t>Allocutions d’ouverture</a:t>
            </a:r>
          </a:p>
        </p:txBody>
      </p:sp>
      <p:sp>
        <p:nvSpPr>
          <p:cNvPr id="3" name="Content Placeholder 2">
            <a:extLst>
              <a:ext uri="{FF2B5EF4-FFF2-40B4-BE49-F238E27FC236}">
                <a16:creationId xmlns:a16="http://schemas.microsoft.com/office/drawing/2014/main" id="{1BBC1A00-E567-6C9D-8F9D-5ADB0F63356D}"/>
              </a:ext>
            </a:extLst>
          </p:cNvPr>
          <p:cNvSpPr>
            <a:spLocks noGrp="1"/>
          </p:cNvSpPr>
          <p:nvPr>
            <p:ph idx="1"/>
          </p:nvPr>
        </p:nvSpPr>
        <p:spPr>
          <a:xfrm>
            <a:off x="1192141" y="3503677"/>
            <a:ext cx="10064437" cy="1106160"/>
          </a:xfrm>
        </p:spPr>
        <p:txBody>
          <a:bodyPr/>
          <a:lstStyle/>
          <a:p>
            <a:pPr marL="0" indent="0" algn="ctr">
              <a:buNone/>
            </a:pPr>
            <a:r>
              <a:rPr lang="fr-CA" noProof="1"/>
              <a:t>Cindy Woodhouse, Cheffe régionale du Manitoba</a:t>
            </a:r>
          </a:p>
          <a:p>
            <a:pPr marL="0" indent="0" algn="ctr">
              <a:buNone/>
            </a:pPr>
            <a:r>
              <a:rPr lang="fr-CA" noProof="1"/>
              <a:t>Glen Hare, Chef régional de l'Ontario</a:t>
            </a:r>
          </a:p>
          <a:p>
            <a:pPr marL="0" indent="0">
              <a:buNone/>
            </a:pPr>
            <a:endParaRPr lang="fr-CA" noProof="1"/>
          </a:p>
          <a:p>
            <a:pPr marL="0" indent="0" algn="ctr">
              <a:buNone/>
            </a:pPr>
            <a:endParaRPr lang="fr-CA" noProof="1"/>
          </a:p>
        </p:txBody>
      </p:sp>
    </p:spTree>
    <p:extLst>
      <p:ext uri="{BB962C8B-B14F-4D97-AF65-F5344CB8AC3E}">
        <p14:creationId xmlns:p14="http://schemas.microsoft.com/office/powerpoint/2010/main" val="401917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D12D-E849-CB95-7CEC-527A5CA7F0BD}"/>
              </a:ext>
            </a:extLst>
          </p:cNvPr>
          <p:cNvSpPr>
            <a:spLocks noGrp="1"/>
          </p:cNvSpPr>
          <p:nvPr>
            <p:ph type="title"/>
          </p:nvPr>
        </p:nvSpPr>
        <p:spPr>
          <a:xfrm>
            <a:off x="468761" y="1797304"/>
            <a:ext cx="11088239" cy="798576"/>
          </a:xfrm>
        </p:spPr>
        <p:txBody>
          <a:bodyPr/>
          <a:lstStyle/>
          <a:p>
            <a:pPr algn="ctr"/>
            <a:r>
              <a:rPr lang="fr-CA" noProof="1"/>
              <a:t>DNUDPA et LDNU (suite)</a:t>
            </a:r>
          </a:p>
        </p:txBody>
      </p:sp>
      <p:sp>
        <p:nvSpPr>
          <p:cNvPr id="3" name="Content Placeholder 2">
            <a:extLst>
              <a:ext uri="{FF2B5EF4-FFF2-40B4-BE49-F238E27FC236}">
                <a16:creationId xmlns:a16="http://schemas.microsoft.com/office/drawing/2014/main" id="{2AB86092-750F-74C2-3694-69107C2F7F7C}"/>
              </a:ext>
            </a:extLst>
          </p:cNvPr>
          <p:cNvSpPr>
            <a:spLocks noGrp="1"/>
          </p:cNvSpPr>
          <p:nvPr>
            <p:ph idx="1"/>
          </p:nvPr>
        </p:nvSpPr>
        <p:spPr>
          <a:xfrm>
            <a:off x="468761" y="2416030"/>
            <a:ext cx="11254478" cy="4137169"/>
          </a:xfrm>
        </p:spPr>
        <p:txBody>
          <a:bodyPr/>
          <a:lstStyle/>
          <a:p>
            <a:r>
              <a:rPr lang="fr-CA" sz="2600" noProof="1"/>
              <a:t>L’établissement de liens avec la DNUDPA pourrait être renforcé dans les conditions suivantes :</a:t>
            </a:r>
          </a:p>
          <a:p>
            <a:pPr lvl="1"/>
            <a:r>
              <a:rPr lang="fr-CA" sz="2600" noProof="1"/>
              <a:t>Le Canada reconnaît que l'égalité réelle dans les services d'eau potable et d’eaux usées est essentielle pour se conformer à la DNUDPA (articles 21 et 29).</a:t>
            </a:r>
          </a:p>
          <a:p>
            <a:pPr lvl="1"/>
            <a:r>
              <a:rPr lang="fr-CA" sz="2600" noProof="1"/>
              <a:t>Le Canada reconnaît que la DNUDPA exige le consentement, par l’intermédiaire d’une consultation, coopération et collaboration des Premières Nations (article 19), pour mettre en place une gouvernance efficace de l'eau. Le Canada reconnaît que les engagements de la DNUDPA exigent un soutien pour renforcer les institutions de gouvernance de l'eau des Premières Nations (article 18).</a:t>
            </a:r>
          </a:p>
          <a:p>
            <a:pPr lvl="1"/>
            <a:endParaRPr lang="fr-CA" sz="2600" noProof="1"/>
          </a:p>
        </p:txBody>
      </p:sp>
      <p:sp>
        <p:nvSpPr>
          <p:cNvPr id="4" name="Slide Number Placeholder 3">
            <a:extLst>
              <a:ext uri="{FF2B5EF4-FFF2-40B4-BE49-F238E27FC236}">
                <a16:creationId xmlns:a16="http://schemas.microsoft.com/office/drawing/2014/main" id="{B6F4CB8C-5D29-E1C0-A9F3-45D33B2AF826}"/>
              </a:ext>
            </a:extLst>
          </p:cNvPr>
          <p:cNvSpPr txBox="1">
            <a:spLocks/>
          </p:cNvSpPr>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base" latinLnBrk="0"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t>30</a:t>
            </a:fld>
            <a:endParaRPr lang="en-US" dirty="0"/>
          </a:p>
        </p:txBody>
      </p:sp>
    </p:spTree>
    <p:extLst>
      <p:ext uri="{BB962C8B-B14F-4D97-AF65-F5344CB8AC3E}">
        <p14:creationId xmlns:p14="http://schemas.microsoft.com/office/powerpoint/2010/main" val="3853000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D12D-E849-CB95-7CEC-527A5CA7F0BD}"/>
              </a:ext>
            </a:extLst>
          </p:cNvPr>
          <p:cNvSpPr>
            <a:spLocks noGrp="1"/>
          </p:cNvSpPr>
          <p:nvPr>
            <p:ph type="title"/>
          </p:nvPr>
        </p:nvSpPr>
        <p:spPr>
          <a:xfrm>
            <a:off x="468761" y="1797304"/>
            <a:ext cx="11088239" cy="798576"/>
          </a:xfrm>
        </p:spPr>
        <p:txBody>
          <a:bodyPr/>
          <a:lstStyle/>
          <a:p>
            <a:pPr algn="ctr"/>
            <a:r>
              <a:rPr lang="fr-CA" noProof="1"/>
              <a:t>DNUDPA et LDNU (suite)</a:t>
            </a:r>
          </a:p>
        </p:txBody>
      </p:sp>
      <p:sp>
        <p:nvSpPr>
          <p:cNvPr id="3" name="Content Placeholder 2">
            <a:extLst>
              <a:ext uri="{FF2B5EF4-FFF2-40B4-BE49-F238E27FC236}">
                <a16:creationId xmlns:a16="http://schemas.microsoft.com/office/drawing/2014/main" id="{2AB86092-750F-74C2-3694-69107C2F7F7C}"/>
              </a:ext>
            </a:extLst>
          </p:cNvPr>
          <p:cNvSpPr>
            <a:spLocks noGrp="1"/>
          </p:cNvSpPr>
          <p:nvPr>
            <p:ph idx="1"/>
          </p:nvPr>
        </p:nvSpPr>
        <p:spPr>
          <a:xfrm>
            <a:off x="468761" y="2416030"/>
            <a:ext cx="11254478" cy="4137169"/>
          </a:xfrm>
        </p:spPr>
        <p:txBody>
          <a:bodyPr/>
          <a:lstStyle/>
          <a:p>
            <a:r>
              <a:rPr lang="fr-CA" sz="2600" noProof="1"/>
              <a:t>L’établissement de liens avec la DNUDPA pourrait être renforcé dans les conditions suivantes :</a:t>
            </a:r>
          </a:p>
          <a:p>
            <a:pPr marL="717550" indent="-358775"/>
            <a:r>
              <a:rPr lang="fr-CA" sz="2600" noProof="1"/>
              <a:t>Le Canada reconnaît qu'il doit accorder une attention particulière aux droits et aux besoins particuliers des aînés, des femmes, des jeunes, des enfants et des personnes handicapées des Premières Nations (article 22) lorsqu'il s'agit de garantir des services d’eau potable et d’eaux usées aux Premières Nations.</a:t>
            </a:r>
          </a:p>
          <a:p>
            <a:pPr lvl="1"/>
            <a:r>
              <a:rPr lang="fr-CA" sz="2600" noProof="1"/>
              <a:t>Le Canada reconnaît qu’une réparation en cas d’incapacité de fournir des services d'eau potable et d’eaux usées doit être accordée conformément à la DNUDPA (article 28).</a:t>
            </a:r>
          </a:p>
          <a:p>
            <a:pPr lvl="1"/>
            <a:r>
              <a:rPr lang="fr-CA" sz="2600" noProof="1"/>
              <a:t>Liens vers les principes PCAP.</a:t>
            </a:r>
          </a:p>
        </p:txBody>
      </p:sp>
      <p:sp>
        <p:nvSpPr>
          <p:cNvPr id="4" name="Slide Number Placeholder 3">
            <a:extLst>
              <a:ext uri="{FF2B5EF4-FFF2-40B4-BE49-F238E27FC236}">
                <a16:creationId xmlns:a16="http://schemas.microsoft.com/office/drawing/2014/main" id="{B6F4CB8C-5D29-E1C0-A9F3-45D33B2AF826}"/>
              </a:ext>
            </a:extLst>
          </p:cNvPr>
          <p:cNvSpPr txBox="1">
            <a:spLocks/>
          </p:cNvSpPr>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base" latinLnBrk="0"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t>31</a:t>
            </a:fld>
            <a:endParaRPr lang="en-US" dirty="0"/>
          </a:p>
        </p:txBody>
      </p:sp>
    </p:spTree>
    <p:extLst>
      <p:ext uri="{BB962C8B-B14F-4D97-AF65-F5344CB8AC3E}">
        <p14:creationId xmlns:p14="http://schemas.microsoft.com/office/powerpoint/2010/main" val="2059938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70D4-A7BE-6EE8-33DB-A3376CB60E41}"/>
              </a:ext>
            </a:extLst>
          </p:cNvPr>
          <p:cNvSpPr>
            <a:spLocks noGrp="1"/>
          </p:cNvSpPr>
          <p:nvPr>
            <p:ph type="title"/>
          </p:nvPr>
        </p:nvSpPr>
        <p:spPr>
          <a:xfrm>
            <a:off x="3202839" y="3429000"/>
            <a:ext cx="9983858" cy="798576"/>
          </a:xfrm>
        </p:spPr>
        <p:txBody>
          <a:bodyPr/>
          <a:lstStyle/>
          <a:p>
            <a:r>
              <a:rPr lang="fr-CA" noProof="1"/>
              <a:t>Période de questions</a:t>
            </a:r>
          </a:p>
        </p:txBody>
      </p:sp>
    </p:spTree>
    <p:extLst>
      <p:ext uri="{BB962C8B-B14F-4D97-AF65-F5344CB8AC3E}">
        <p14:creationId xmlns:p14="http://schemas.microsoft.com/office/powerpoint/2010/main" val="2976579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81A3-355F-6955-31B0-29D353E0E7AB}"/>
              </a:ext>
            </a:extLst>
          </p:cNvPr>
          <p:cNvSpPr>
            <a:spLocks noGrp="1"/>
          </p:cNvSpPr>
          <p:nvPr>
            <p:ph type="title"/>
          </p:nvPr>
        </p:nvSpPr>
        <p:spPr>
          <a:xfrm>
            <a:off x="3446966" y="1906524"/>
            <a:ext cx="4773169" cy="798576"/>
          </a:xfrm>
        </p:spPr>
        <p:txBody>
          <a:bodyPr/>
          <a:lstStyle/>
          <a:p>
            <a:pPr algn="ctr"/>
            <a:r>
              <a:rPr lang="fr-CA" noProof="1"/>
              <a:t>Projets de résolution</a:t>
            </a:r>
          </a:p>
        </p:txBody>
      </p:sp>
      <p:sp>
        <p:nvSpPr>
          <p:cNvPr id="3" name="Content Placeholder 2">
            <a:extLst>
              <a:ext uri="{FF2B5EF4-FFF2-40B4-BE49-F238E27FC236}">
                <a16:creationId xmlns:a16="http://schemas.microsoft.com/office/drawing/2014/main" id="{38258E24-D4B1-6B2D-D4F2-D20D2D0E10CB}"/>
              </a:ext>
            </a:extLst>
          </p:cNvPr>
          <p:cNvSpPr>
            <a:spLocks noGrp="1"/>
          </p:cNvSpPr>
          <p:nvPr>
            <p:ph idx="1"/>
          </p:nvPr>
        </p:nvSpPr>
        <p:spPr>
          <a:xfrm>
            <a:off x="841621" y="2705100"/>
            <a:ext cx="9983858" cy="3802063"/>
          </a:xfrm>
        </p:spPr>
        <p:txBody>
          <a:bodyPr/>
          <a:lstStyle/>
          <a:p>
            <a:r>
              <a:rPr lang="fr-CA" noProof="1"/>
              <a:t>DR-17, </a:t>
            </a:r>
            <a:r>
              <a:rPr lang="fr-CA" i="1" noProof="1"/>
              <a:t>Projet de loi fédérale sur l'eau potable et les eaux usées des Premières Nations</a:t>
            </a:r>
            <a:endParaRPr lang="fr-CA" noProof="1"/>
          </a:p>
          <a:p>
            <a:r>
              <a:rPr lang="fr-CA" noProof="1"/>
              <a:t>DR-39, </a:t>
            </a:r>
            <a:r>
              <a:rPr lang="fr-CA" i="1" noProof="1"/>
              <a:t>Soutien aux Premières Nations dans la création de l’Agence canadienne de l’eau </a:t>
            </a:r>
            <a:r>
              <a:rPr lang="fr-CA" noProof="1"/>
              <a:t>(attribué au Secteur de la gestion de l'eau)</a:t>
            </a:r>
          </a:p>
        </p:txBody>
      </p:sp>
    </p:spTree>
    <p:extLst>
      <p:ext uri="{BB962C8B-B14F-4D97-AF65-F5344CB8AC3E}">
        <p14:creationId xmlns:p14="http://schemas.microsoft.com/office/powerpoint/2010/main" val="538256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E54C6-1964-4092-D487-D54781D15762}"/>
              </a:ext>
            </a:extLst>
          </p:cNvPr>
          <p:cNvSpPr>
            <a:spLocks noGrp="1"/>
          </p:cNvSpPr>
          <p:nvPr>
            <p:ph type="title"/>
          </p:nvPr>
        </p:nvSpPr>
        <p:spPr>
          <a:xfrm>
            <a:off x="3299148" y="1724152"/>
            <a:ext cx="5084064" cy="798576"/>
          </a:xfrm>
        </p:spPr>
        <p:txBody>
          <a:bodyPr/>
          <a:lstStyle/>
          <a:p>
            <a:pPr algn="ctr"/>
            <a:r>
              <a:rPr lang="fr-CA" noProof="1"/>
              <a:t>DR-17 - PCM</a:t>
            </a:r>
          </a:p>
        </p:txBody>
      </p:sp>
      <p:sp>
        <p:nvSpPr>
          <p:cNvPr id="3" name="Content Placeholder 2">
            <a:extLst>
              <a:ext uri="{FF2B5EF4-FFF2-40B4-BE49-F238E27FC236}">
                <a16:creationId xmlns:a16="http://schemas.microsoft.com/office/drawing/2014/main" id="{27739ABA-AE9D-D3BE-E1D2-506B29577B9C}"/>
              </a:ext>
            </a:extLst>
          </p:cNvPr>
          <p:cNvSpPr>
            <a:spLocks noGrp="1"/>
          </p:cNvSpPr>
          <p:nvPr>
            <p:ph idx="1"/>
          </p:nvPr>
        </p:nvSpPr>
        <p:spPr>
          <a:xfrm>
            <a:off x="125361" y="2330246"/>
            <a:ext cx="11431639" cy="4176918"/>
          </a:xfrm>
        </p:spPr>
        <p:txBody>
          <a:bodyPr/>
          <a:lstStyle/>
          <a:p>
            <a:pPr marL="0" indent="0">
              <a:buNone/>
            </a:pPr>
            <a:r>
              <a:rPr lang="fr-CA" sz="2400" b="0" i="0" noProof="1">
                <a:solidFill>
                  <a:srgbClr val="000000"/>
                </a:solidFill>
                <a:effectLst/>
                <a:latin typeface="Times New Roman" panose="02020603050405020304" pitchFamily="18" charset="0"/>
              </a:rPr>
              <a:t>1. </a:t>
            </a:r>
            <a:r>
              <a:rPr lang="fr-CA" sz="2400" noProof="1">
                <a:solidFill>
                  <a:srgbClr val="000000"/>
                </a:solidFill>
                <a:latin typeface="Times New Roman" panose="02020603050405020304" pitchFamily="18" charset="0"/>
              </a:rPr>
              <a:t>Rejettent le projet de loi consultatif, intitulé </a:t>
            </a:r>
            <a:r>
              <a:rPr lang="fr-CA" sz="2400" i="1" noProof="1">
                <a:solidFill>
                  <a:srgbClr val="000000"/>
                </a:solidFill>
                <a:latin typeface="Times New Roman" panose="02020603050405020304" pitchFamily="18" charset="0"/>
              </a:rPr>
              <a:t>Loi concernant l'eau potable, les eaux usées et les infrastructures connexes sur les terres des Premières Nations,</a:t>
            </a:r>
            <a:r>
              <a:rPr lang="fr-CA" sz="2400" noProof="1">
                <a:solidFill>
                  <a:srgbClr val="000000"/>
                </a:solidFill>
                <a:latin typeface="Times New Roman" panose="02020603050405020304" pitchFamily="18" charset="0"/>
              </a:rPr>
              <a:t> sous sa forme actuelle et appuient la décision de la ministre de reporter le dépôt de la législation pour répondre aux exigences essentielles déterminées par les Premières Nations, y compris  </a:t>
            </a:r>
            <a:r>
              <a:rPr lang="fr-CA" sz="2400" b="0" i="0" noProof="1">
                <a:solidFill>
                  <a:srgbClr val="000000"/>
                </a:solidFill>
                <a:effectLst/>
                <a:latin typeface="Times New Roman" panose="02020603050405020304" pitchFamily="18" charset="0"/>
              </a:rPr>
              <a:t>:</a:t>
            </a:r>
          </a:p>
          <a:p>
            <a:pPr marL="0" indent="0">
              <a:buNone/>
            </a:pPr>
            <a:r>
              <a:rPr lang="fr-CA" sz="2400" b="0" i="0" noProof="1">
                <a:solidFill>
                  <a:srgbClr val="000000"/>
                </a:solidFill>
                <a:effectLst/>
                <a:latin typeface="Times New Roman" panose="02020603050405020304" pitchFamily="18" charset="0"/>
              </a:rPr>
              <a:t>	</a:t>
            </a:r>
            <a:r>
              <a:rPr lang="fr-CA" sz="2400" b="1" i="0" noProof="1">
                <a:solidFill>
                  <a:srgbClr val="000000"/>
                </a:solidFill>
                <a:effectLst/>
                <a:latin typeface="Times New Roman" panose="02020603050405020304" pitchFamily="18" charset="0"/>
              </a:rPr>
              <a:t>a.</a:t>
            </a:r>
            <a:r>
              <a:rPr lang="fr-CA" sz="2400" b="0" i="0" noProof="1">
                <a:solidFill>
                  <a:srgbClr val="000000"/>
                </a:solidFill>
                <a:effectLst/>
                <a:latin typeface="Times New Roman" panose="02020603050405020304" pitchFamily="18" charset="0"/>
              </a:rPr>
              <a:t> </a:t>
            </a:r>
            <a:r>
              <a:rPr lang="fr-CA" sz="2400" noProof="1">
                <a:solidFill>
                  <a:srgbClr val="000000"/>
                </a:solidFill>
                <a:latin typeface="Times New Roman" panose="02020603050405020304" pitchFamily="18" charset="0"/>
              </a:rPr>
              <a:t>la reconnaissance des droits et de la compétence des Premières Nations sur les 		terres et les eaux;</a:t>
            </a:r>
            <a:endParaRPr lang="fr-CA" sz="2400" b="0" i="0" noProof="1">
              <a:solidFill>
                <a:srgbClr val="000000"/>
              </a:solidFill>
              <a:effectLst/>
              <a:latin typeface="Times New Roman" panose="02020603050405020304" pitchFamily="18" charset="0"/>
            </a:endParaRPr>
          </a:p>
          <a:p>
            <a:pPr marL="0" indent="0">
              <a:buNone/>
            </a:pPr>
            <a:r>
              <a:rPr lang="fr-CA" sz="2400" b="0" i="0" noProof="1">
                <a:solidFill>
                  <a:srgbClr val="000000"/>
                </a:solidFill>
                <a:effectLst/>
                <a:latin typeface="Times New Roman" panose="02020603050405020304" pitchFamily="18" charset="0"/>
              </a:rPr>
              <a:t>	</a:t>
            </a:r>
            <a:r>
              <a:rPr lang="fr-CA" sz="2400" b="1" i="0" noProof="1">
                <a:solidFill>
                  <a:srgbClr val="000000"/>
                </a:solidFill>
                <a:effectLst/>
                <a:latin typeface="Times New Roman" panose="02020603050405020304" pitchFamily="18" charset="0"/>
              </a:rPr>
              <a:t>b</a:t>
            </a:r>
            <a:r>
              <a:rPr lang="fr-CA" sz="2400" b="1" noProof="1">
                <a:solidFill>
                  <a:srgbClr val="000000"/>
                </a:solidFill>
                <a:latin typeface="Times New Roman" panose="02020603050405020304" pitchFamily="18" charset="0"/>
              </a:rPr>
              <a:t>.</a:t>
            </a:r>
            <a:r>
              <a:rPr lang="fr-CA" sz="2400" noProof="1">
                <a:solidFill>
                  <a:srgbClr val="000000"/>
                </a:solidFill>
                <a:latin typeface="Times New Roman" panose="02020603050405020304" pitchFamily="18" charset="0"/>
              </a:rPr>
              <a:t> l'obligation pour le Canada de fournir un traitement de l'eau et des eaux usées qui 	réponde aux normes nationales minimales (ou, sur demande, à la plus stricte des 	exigences fédérales ou des normes provinciales régissant la qualité de l'eau 	résidentielle);</a:t>
            </a:r>
            <a:endParaRPr lang="fr-CA" sz="2400" b="0" i="0" noProof="1">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45681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E54C6-1964-4092-D487-D54781D15762}"/>
              </a:ext>
            </a:extLst>
          </p:cNvPr>
          <p:cNvSpPr>
            <a:spLocks noGrp="1"/>
          </p:cNvSpPr>
          <p:nvPr>
            <p:ph type="title"/>
          </p:nvPr>
        </p:nvSpPr>
        <p:spPr>
          <a:xfrm>
            <a:off x="4446830" y="1875133"/>
            <a:ext cx="2930154" cy="798576"/>
          </a:xfrm>
        </p:spPr>
        <p:txBody>
          <a:bodyPr/>
          <a:lstStyle/>
          <a:p>
            <a:r>
              <a:rPr lang="fr-CA" noProof="1"/>
              <a:t>DR-17 - PCM</a:t>
            </a:r>
          </a:p>
        </p:txBody>
      </p:sp>
      <p:sp>
        <p:nvSpPr>
          <p:cNvPr id="3" name="Content Placeholder 2">
            <a:extLst>
              <a:ext uri="{FF2B5EF4-FFF2-40B4-BE49-F238E27FC236}">
                <a16:creationId xmlns:a16="http://schemas.microsoft.com/office/drawing/2014/main" id="{27739ABA-AE9D-D3BE-E1D2-506B29577B9C}"/>
              </a:ext>
            </a:extLst>
          </p:cNvPr>
          <p:cNvSpPr>
            <a:spLocks noGrp="1"/>
          </p:cNvSpPr>
          <p:nvPr>
            <p:ph idx="1"/>
          </p:nvPr>
        </p:nvSpPr>
        <p:spPr>
          <a:xfrm>
            <a:off x="470408" y="2673709"/>
            <a:ext cx="11431639" cy="3672227"/>
          </a:xfrm>
        </p:spPr>
        <p:txBody>
          <a:bodyPr/>
          <a:lstStyle/>
          <a:p>
            <a:pPr marL="0" indent="0">
              <a:buNone/>
            </a:pPr>
            <a:r>
              <a:rPr lang="fr-CA" sz="2400" b="1" i="0" noProof="1">
                <a:solidFill>
                  <a:srgbClr val="000000"/>
                </a:solidFill>
                <a:effectLst/>
                <a:latin typeface="Times New Roman" panose="02020603050405020304" pitchFamily="18" charset="0"/>
              </a:rPr>
              <a:t>c.</a:t>
            </a:r>
            <a:r>
              <a:rPr lang="fr-CA" sz="2400" b="0" i="0" noProof="1">
                <a:solidFill>
                  <a:srgbClr val="000000"/>
                </a:solidFill>
                <a:effectLst/>
                <a:latin typeface="Times New Roman" panose="02020603050405020304" pitchFamily="18" charset="0"/>
              </a:rPr>
              <a:t> </a:t>
            </a:r>
            <a:r>
              <a:rPr lang="fr-CA" sz="2400" noProof="1">
                <a:solidFill>
                  <a:srgbClr val="000000"/>
                </a:solidFill>
                <a:latin typeface="Times New Roman" panose="02020603050405020304" pitchFamily="18" charset="0"/>
              </a:rPr>
              <a:t>un financement adéquat et durable (comprenant au minimum les immobilisations, le fonctionnement et l'entretien ainsi que les inspections) pour le traitement de l'eau et des eaux usées;</a:t>
            </a:r>
            <a:endParaRPr lang="fr-CA" sz="2400" b="0" i="0" noProof="1">
              <a:solidFill>
                <a:srgbClr val="000000"/>
              </a:solidFill>
              <a:effectLst/>
              <a:latin typeface="Times New Roman" panose="02020603050405020304" pitchFamily="18" charset="0"/>
            </a:endParaRPr>
          </a:p>
          <a:p>
            <a:pPr marL="0" indent="0">
              <a:buNone/>
            </a:pPr>
            <a:r>
              <a:rPr lang="fr-CA" sz="2400" b="1" i="0" noProof="1">
                <a:solidFill>
                  <a:srgbClr val="000000"/>
                </a:solidFill>
                <a:effectLst/>
                <a:latin typeface="Times New Roman" panose="02020603050405020304" pitchFamily="18" charset="0"/>
              </a:rPr>
              <a:t>d.</a:t>
            </a:r>
            <a:r>
              <a:rPr lang="fr-CA" sz="2400" b="0" i="0" noProof="1">
                <a:solidFill>
                  <a:srgbClr val="000000"/>
                </a:solidFill>
                <a:effectLst/>
                <a:latin typeface="Times New Roman" panose="02020603050405020304" pitchFamily="18" charset="0"/>
              </a:rPr>
              <a:t> </a:t>
            </a:r>
            <a:r>
              <a:rPr lang="fr-CA" sz="2400" noProof="1">
                <a:solidFill>
                  <a:srgbClr val="000000"/>
                </a:solidFill>
                <a:latin typeface="Times New Roman" panose="02020603050405020304" pitchFamily="18" charset="0"/>
              </a:rPr>
              <a:t>des mécanismes relatifs aux eaux transfrontalières;</a:t>
            </a:r>
            <a:endParaRPr lang="fr-CA" sz="2400" b="0" i="0" noProof="1">
              <a:solidFill>
                <a:srgbClr val="000000"/>
              </a:solidFill>
              <a:effectLst/>
              <a:latin typeface="Times New Roman" panose="02020603050405020304" pitchFamily="18" charset="0"/>
            </a:endParaRPr>
          </a:p>
          <a:p>
            <a:pPr marL="0" indent="0">
              <a:buNone/>
            </a:pPr>
            <a:r>
              <a:rPr lang="fr-CA" sz="2400" b="1" i="0" noProof="1">
                <a:solidFill>
                  <a:srgbClr val="000000"/>
                </a:solidFill>
                <a:effectLst/>
                <a:latin typeface="Times New Roman" panose="02020603050405020304" pitchFamily="18" charset="0"/>
              </a:rPr>
              <a:t>e.</a:t>
            </a:r>
            <a:r>
              <a:rPr lang="fr-CA" sz="2400" b="0" i="0" noProof="1">
                <a:solidFill>
                  <a:srgbClr val="000000"/>
                </a:solidFill>
                <a:effectLst/>
                <a:latin typeface="Times New Roman" panose="02020603050405020304" pitchFamily="18" charset="0"/>
              </a:rPr>
              <a:t> </a:t>
            </a:r>
            <a:r>
              <a:rPr lang="fr-CA" sz="2400" noProof="1">
                <a:solidFill>
                  <a:srgbClr val="000000"/>
                </a:solidFill>
                <a:latin typeface="Times New Roman" panose="02020603050405020304" pitchFamily="18" charset="0"/>
              </a:rPr>
              <a:t>une protection de la responsabilité des propriétaires et des exploitants;</a:t>
            </a:r>
            <a:endParaRPr lang="fr-CA" sz="2400" b="0" i="0" noProof="1">
              <a:solidFill>
                <a:srgbClr val="000000"/>
              </a:solidFill>
              <a:effectLst/>
              <a:latin typeface="Times New Roman" panose="02020603050405020304" pitchFamily="18" charset="0"/>
            </a:endParaRPr>
          </a:p>
          <a:p>
            <a:pPr marL="0" indent="0">
              <a:buNone/>
            </a:pPr>
            <a:r>
              <a:rPr lang="fr-CA" sz="2400" b="1" i="0" noProof="1">
                <a:solidFill>
                  <a:srgbClr val="000000"/>
                </a:solidFill>
                <a:effectLst/>
                <a:latin typeface="Times New Roman" panose="02020603050405020304" pitchFamily="18" charset="0"/>
              </a:rPr>
              <a:t>f.</a:t>
            </a:r>
            <a:r>
              <a:rPr lang="fr-CA" sz="2400" b="0" i="0" noProof="1">
                <a:solidFill>
                  <a:srgbClr val="000000"/>
                </a:solidFill>
                <a:effectLst/>
                <a:latin typeface="Times New Roman" panose="02020603050405020304" pitchFamily="18" charset="0"/>
              </a:rPr>
              <a:t> </a:t>
            </a:r>
            <a:r>
              <a:rPr lang="fr-CA" sz="2400" noProof="1">
                <a:solidFill>
                  <a:srgbClr val="000000"/>
                </a:solidFill>
                <a:latin typeface="Times New Roman" panose="02020603050405020304" pitchFamily="18" charset="0"/>
              </a:rPr>
              <a:t>la reconnaissance des droits sur les sources d'eau, des normes nationales minimales contraignantes, un engagement de financement, la protection de la responsabilité des gouvernements des Premières Nations, des structures de gouvernance de l'eau dirigées par les Premières Nations ainsi que des mécanismes pour traiter la gestion des sources d'eau transfrontalières.</a:t>
            </a:r>
            <a:endParaRPr lang="fr-CA" sz="2400" b="0" i="0" noProof="1">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120197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E54C6-1964-4092-D487-D54781D15762}"/>
              </a:ext>
            </a:extLst>
          </p:cNvPr>
          <p:cNvSpPr>
            <a:spLocks noGrp="1"/>
          </p:cNvSpPr>
          <p:nvPr>
            <p:ph type="title"/>
          </p:nvPr>
        </p:nvSpPr>
        <p:spPr>
          <a:xfrm>
            <a:off x="3947618" y="1760728"/>
            <a:ext cx="4005072" cy="798576"/>
          </a:xfrm>
        </p:spPr>
        <p:txBody>
          <a:bodyPr/>
          <a:lstStyle/>
          <a:p>
            <a:pPr algn="ctr"/>
            <a:r>
              <a:rPr lang="fr-CA" noProof="1"/>
              <a:t>DR-17 - PCM</a:t>
            </a:r>
          </a:p>
        </p:txBody>
      </p:sp>
      <p:sp>
        <p:nvSpPr>
          <p:cNvPr id="3" name="Content Placeholder 2">
            <a:extLst>
              <a:ext uri="{FF2B5EF4-FFF2-40B4-BE49-F238E27FC236}">
                <a16:creationId xmlns:a16="http://schemas.microsoft.com/office/drawing/2014/main" id="{27739ABA-AE9D-D3BE-E1D2-506B29577B9C}"/>
              </a:ext>
            </a:extLst>
          </p:cNvPr>
          <p:cNvSpPr>
            <a:spLocks noGrp="1"/>
          </p:cNvSpPr>
          <p:nvPr>
            <p:ph idx="1"/>
          </p:nvPr>
        </p:nvSpPr>
        <p:spPr>
          <a:xfrm>
            <a:off x="88490" y="2293374"/>
            <a:ext cx="11723329" cy="3961122"/>
          </a:xfrm>
        </p:spPr>
        <p:txBody>
          <a:bodyPr/>
          <a:lstStyle/>
          <a:p>
            <a:pPr marL="0" indent="0">
              <a:buNone/>
            </a:pPr>
            <a:r>
              <a:rPr lang="fr-CA" sz="2000" b="0" i="0" noProof="1">
                <a:solidFill>
                  <a:srgbClr val="000000"/>
                </a:solidFill>
                <a:effectLst/>
                <a:latin typeface="Times New Roman" panose="02020603050405020304" pitchFamily="18" charset="0"/>
              </a:rPr>
              <a:t>2. </a:t>
            </a:r>
            <a:r>
              <a:rPr lang="fr-CA" sz="2000" noProof="1">
                <a:solidFill>
                  <a:srgbClr val="000000"/>
                </a:solidFill>
                <a:latin typeface="Times New Roman" panose="02020603050405020304" pitchFamily="18" charset="0"/>
              </a:rPr>
              <a:t>Demandent à l'APN et au Canada d'élaborer conjointement des lois, d'autres instruments de réglementation et des politiques qui appuient la loi de remplacement intitulée </a:t>
            </a:r>
            <a:r>
              <a:rPr lang="fr-CA" sz="2000" i="1" noProof="1">
                <a:solidFill>
                  <a:srgbClr val="000000"/>
                </a:solidFill>
                <a:latin typeface="Times New Roman" panose="02020603050405020304" pitchFamily="18" charset="0"/>
              </a:rPr>
              <a:t>Loi concernant l'eau potable, les eaux usées et les infrastructures connexes sur les terres des Premières Nations</a:t>
            </a:r>
            <a:r>
              <a:rPr lang="fr-CA" sz="2000" noProof="1">
                <a:solidFill>
                  <a:srgbClr val="000000"/>
                </a:solidFill>
                <a:latin typeface="Times New Roman" panose="02020603050405020304" pitchFamily="18" charset="0"/>
              </a:rPr>
              <a:t>, ou qui sont établis en vertu de celle-ci</a:t>
            </a:r>
            <a:r>
              <a:rPr lang="fr-CA" sz="2000" b="0" i="1" noProof="1">
                <a:solidFill>
                  <a:srgbClr val="000000"/>
                </a:solidFill>
                <a:effectLst/>
                <a:latin typeface="Times New Roman" panose="02020603050405020304" pitchFamily="18" charset="0"/>
              </a:rPr>
              <a:t>. </a:t>
            </a:r>
          </a:p>
          <a:p>
            <a:pPr marL="0" indent="0">
              <a:buNone/>
            </a:pPr>
            <a:r>
              <a:rPr lang="fr-CA" sz="2000" b="0" i="0" noProof="1">
                <a:solidFill>
                  <a:srgbClr val="000000"/>
                </a:solidFill>
                <a:effectLst/>
                <a:latin typeface="Times New Roman" panose="02020603050405020304" pitchFamily="18" charset="0"/>
              </a:rPr>
              <a:t>3. </a:t>
            </a:r>
            <a:r>
              <a:rPr lang="fr-CA" sz="2000" noProof="1">
                <a:solidFill>
                  <a:srgbClr val="000000"/>
                </a:solidFill>
                <a:latin typeface="Times New Roman" panose="02020603050405020304" pitchFamily="18" charset="0"/>
              </a:rPr>
              <a:t>Enjoignent à l'APN et au Canada d'élaborer conjointement une formule de financement pour un financement adéquat et durable, y compris, mais sans s'y limiter, pour les immobilisations, le fonctionnement et l'entretien, les inspections, la protection de la responsabilité des gouvernements des Premières Nations, les mécanismes de gestion des sources d'eau transfrontalières et l'établissement de structures de gouvernance de l'eau dirigées par les Premières Nations. </a:t>
            </a:r>
            <a:endParaRPr lang="fr-CA" sz="2000" b="0" i="0" noProof="1">
              <a:solidFill>
                <a:srgbClr val="000000"/>
              </a:solidFill>
              <a:effectLst/>
              <a:latin typeface="Times New Roman" panose="02020603050405020304" pitchFamily="18" charset="0"/>
            </a:endParaRPr>
          </a:p>
          <a:p>
            <a:pPr marL="0" indent="0">
              <a:buNone/>
            </a:pPr>
            <a:r>
              <a:rPr lang="fr-CA" sz="2000" b="0" i="0" noProof="1">
                <a:solidFill>
                  <a:srgbClr val="000000"/>
                </a:solidFill>
                <a:effectLst/>
                <a:latin typeface="Times New Roman" panose="02020603050405020304" pitchFamily="18" charset="0"/>
              </a:rPr>
              <a:t>4. </a:t>
            </a:r>
            <a:r>
              <a:rPr lang="fr-CA" sz="2000" noProof="1">
                <a:solidFill>
                  <a:srgbClr val="000000"/>
                </a:solidFill>
                <a:latin typeface="Times New Roman" panose="02020603050405020304" pitchFamily="18" charset="0"/>
              </a:rPr>
              <a:t>Demandent au Canada de financer et d’appuyer les séances de mobilisation menées par les Premières Nations sur les exigences essentielles déterminées pour la législation proposée sur l'eau potable et les eaux usées dans chaque région pendant l'été et l'automne 2023. </a:t>
            </a:r>
            <a:endParaRPr lang="fr-CA" sz="2000" b="0" i="0" noProof="1">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901844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E54C6-1964-4092-D487-D54781D15762}"/>
              </a:ext>
            </a:extLst>
          </p:cNvPr>
          <p:cNvSpPr>
            <a:spLocks noGrp="1"/>
          </p:cNvSpPr>
          <p:nvPr>
            <p:ph type="title"/>
          </p:nvPr>
        </p:nvSpPr>
        <p:spPr>
          <a:xfrm>
            <a:off x="3947618" y="1760728"/>
            <a:ext cx="4005072" cy="798576"/>
          </a:xfrm>
        </p:spPr>
        <p:txBody>
          <a:bodyPr/>
          <a:lstStyle/>
          <a:p>
            <a:pPr algn="ctr"/>
            <a:r>
              <a:rPr lang="fr-CA" noProof="1"/>
              <a:t>DR-17 - PCM</a:t>
            </a:r>
          </a:p>
        </p:txBody>
      </p:sp>
      <p:sp>
        <p:nvSpPr>
          <p:cNvPr id="3" name="Content Placeholder 2">
            <a:extLst>
              <a:ext uri="{FF2B5EF4-FFF2-40B4-BE49-F238E27FC236}">
                <a16:creationId xmlns:a16="http://schemas.microsoft.com/office/drawing/2014/main" id="{27739ABA-AE9D-D3BE-E1D2-506B29577B9C}"/>
              </a:ext>
            </a:extLst>
          </p:cNvPr>
          <p:cNvSpPr>
            <a:spLocks noGrp="1"/>
          </p:cNvSpPr>
          <p:nvPr>
            <p:ph idx="1"/>
          </p:nvPr>
        </p:nvSpPr>
        <p:spPr>
          <a:xfrm>
            <a:off x="88490" y="2293374"/>
            <a:ext cx="11723329" cy="3961122"/>
          </a:xfrm>
        </p:spPr>
        <p:txBody>
          <a:bodyPr/>
          <a:lstStyle/>
          <a:p>
            <a:pPr marL="0" indent="0" algn="l">
              <a:buNone/>
            </a:pPr>
            <a:endParaRPr lang="fr-CA" sz="2400" b="0" i="0" noProof="1">
              <a:solidFill>
                <a:srgbClr val="000000"/>
              </a:solidFill>
              <a:effectLst/>
              <a:latin typeface="Times New Roman" panose="02020603050405020304" pitchFamily="18" charset="0"/>
            </a:endParaRPr>
          </a:p>
          <a:p>
            <a:pPr marL="0" indent="0">
              <a:buNone/>
            </a:pPr>
            <a:r>
              <a:rPr lang="fr-CA" sz="2400" b="0" i="0" noProof="1">
                <a:solidFill>
                  <a:srgbClr val="000000"/>
                </a:solidFill>
                <a:effectLst/>
                <a:latin typeface="Times New Roman" panose="02020603050405020304" pitchFamily="18" charset="0"/>
              </a:rPr>
              <a:t>5. </a:t>
            </a:r>
            <a:r>
              <a:rPr lang="fr-CA" sz="2400" noProof="1">
                <a:solidFill>
                  <a:srgbClr val="000000"/>
                </a:solidFill>
                <a:latin typeface="Times New Roman" panose="02020603050405020304" pitchFamily="18" charset="0"/>
              </a:rPr>
              <a:t>Enjoignent à la ministre de Services aux Autochtones Canada de collaborer avec l'APN, sur les conseils du Comité des Chefs de l'APN sur le logement et les infrastructures et du Comité consultatif sur l'action climatique et l'environnement, pour élaborer conjointement des lois, d'autres instruments de réglementation et des politiques qui appuient la législation de remplacement intitulée </a:t>
            </a:r>
            <a:r>
              <a:rPr lang="fr-CA" sz="2400" i="1" noProof="1">
                <a:solidFill>
                  <a:srgbClr val="000000"/>
                </a:solidFill>
                <a:latin typeface="Times New Roman" panose="02020603050405020304" pitchFamily="18" charset="0"/>
              </a:rPr>
              <a:t>Loi concernant l'eau potable, les eaux usées et les infrastructures connexes sur les terres des Premières Nations</a:t>
            </a:r>
            <a:r>
              <a:rPr lang="fr-CA" sz="2400" noProof="1">
                <a:solidFill>
                  <a:srgbClr val="000000"/>
                </a:solidFill>
                <a:latin typeface="Times New Roman" panose="02020603050405020304" pitchFamily="18" charset="0"/>
              </a:rPr>
              <a:t>, ou qui sont établis en vertu de celle-ci, et de représenter le projet de loi pour approbation lors d'une prochaine assemblée. </a:t>
            </a:r>
            <a:endParaRPr lang="fr-CA" sz="2400" b="0" i="0" noProof="1">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183846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C3AC-9CB6-DB8C-7260-E0BDD57D0888}"/>
              </a:ext>
            </a:extLst>
          </p:cNvPr>
          <p:cNvSpPr>
            <a:spLocks noGrp="1"/>
          </p:cNvSpPr>
          <p:nvPr>
            <p:ph type="title"/>
          </p:nvPr>
        </p:nvSpPr>
        <p:spPr>
          <a:xfrm>
            <a:off x="3700010" y="1745685"/>
            <a:ext cx="4370832" cy="798576"/>
          </a:xfrm>
        </p:spPr>
        <p:txBody>
          <a:bodyPr/>
          <a:lstStyle/>
          <a:p>
            <a:pPr algn="ctr"/>
            <a:r>
              <a:rPr lang="fr-CA" noProof="1"/>
              <a:t>DR-39 - PCM</a:t>
            </a:r>
          </a:p>
        </p:txBody>
      </p:sp>
      <p:sp>
        <p:nvSpPr>
          <p:cNvPr id="3" name="Content Placeholder 2">
            <a:extLst>
              <a:ext uri="{FF2B5EF4-FFF2-40B4-BE49-F238E27FC236}">
                <a16:creationId xmlns:a16="http://schemas.microsoft.com/office/drawing/2014/main" id="{E3A3F945-3C37-211E-3F6D-73D88704CED6}"/>
              </a:ext>
            </a:extLst>
          </p:cNvPr>
          <p:cNvSpPr>
            <a:spLocks noGrp="1"/>
          </p:cNvSpPr>
          <p:nvPr>
            <p:ph idx="1"/>
          </p:nvPr>
        </p:nvSpPr>
        <p:spPr>
          <a:xfrm>
            <a:off x="213852" y="2300748"/>
            <a:ext cx="11343148" cy="4206415"/>
          </a:xfrm>
        </p:spPr>
        <p:txBody>
          <a:bodyPr/>
          <a:lstStyle/>
          <a:p>
            <a:pPr marL="457200" indent="-457200">
              <a:buAutoNum type="arabicPeriod"/>
            </a:pPr>
            <a:r>
              <a:rPr lang="fr-CA" sz="2000" noProof="1">
                <a:solidFill>
                  <a:srgbClr val="000000"/>
                </a:solidFill>
                <a:latin typeface="Times New Roman" panose="02020603050405020304" pitchFamily="18" charset="0"/>
              </a:rPr>
              <a:t>Demandent au gouvernement du Canada de s’employer à résoudre les préoccupations des Premières Nations en respectant les normes de la Déclaration des Nations Unies sur les droits des peuples autochtones, les principes du consentement préalable, libre et éclairé et les mesures de protection prévues par la </a:t>
            </a:r>
            <a:r>
              <a:rPr lang="fr-CA" sz="2000" i="1" noProof="1">
                <a:solidFill>
                  <a:srgbClr val="000000"/>
                </a:solidFill>
                <a:latin typeface="Times New Roman" panose="02020603050405020304" pitchFamily="18" charset="0"/>
              </a:rPr>
              <a:t>Loi constitutionnelle de 1982 </a:t>
            </a:r>
            <a:r>
              <a:rPr lang="fr-CA" sz="2000" noProof="1">
                <a:solidFill>
                  <a:srgbClr val="000000"/>
                </a:solidFill>
                <a:latin typeface="Times New Roman" panose="02020603050405020304" pitchFamily="18" charset="0"/>
              </a:rPr>
              <a:t>durant la création de l’Agence canadienne de l’eau.</a:t>
            </a:r>
            <a:endParaRPr lang="fr-CA" sz="2000" b="0" i="0" noProof="1">
              <a:solidFill>
                <a:srgbClr val="000000"/>
              </a:solidFill>
              <a:effectLst/>
              <a:latin typeface="Times New Roman" panose="02020603050405020304" pitchFamily="18" charset="0"/>
            </a:endParaRPr>
          </a:p>
          <a:p>
            <a:pPr marL="457200" indent="-457200">
              <a:buAutoNum type="arabicPeriod"/>
            </a:pPr>
            <a:r>
              <a:rPr lang="fr-CA" sz="2000" noProof="1">
                <a:solidFill>
                  <a:srgbClr val="000000"/>
                </a:solidFill>
                <a:latin typeface="Times New Roman" panose="02020603050405020304" pitchFamily="18" charset="0"/>
              </a:rPr>
              <a:t>Demandent au ministère de l’Environnement et du Changement climatique Canada de mettre en œuvre les engagements de son mandat relatifs au travail en collaboration avec les Premières Nations en consacrant un financement et des ressources adéquats et durables pour permettre une mobilisation et une participation significatives des Premières Nations.</a:t>
            </a:r>
            <a:endParaRPr lang="fr-CA" sz="2000" b="0" i="0" noProof="1">
              <a:solidFill>
                <a:srgbClr val="000000"/>
              </a:solidFill>
              <a:effectLst/>
              <a:latin typeface="Times New Roman" panose="02020603050405020304" pitchFamily="18" charset="0"/>
            </a:endParaRPr>
          </a:p>
          <a:p>
            <a:pPr marL="457200" indent="-457200">
              <a:buAutoNum type="arabicPeriod"/>
            </a:pPr>
            <a:r>
              <a:rPr lang="fr-CA" sz="2000" noProof="1">
                <a:solidFill>
                  <a:srgbClr val="000000"/>
                </a:solidFill>
                <a:latin typeface="Times New Roman" panose="02020603050405020304" pitchFamily="18" charset="0"/>
              </a:rPr>
              <a:t>Demandent au gouvernement du Canada de reconnaître et de mettre en œuvre les engagements pris précédemment concernant l’application d’une approche d’analyse comparative entre les sexes dans toutes ses politiques et tous ses programmes, notamment ceux liés à l’eau.</a:t>
            </a:r>
            <a:endParaRPr lang="fr-CA" sz="2000" b="0" i="0" noProof="1">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911734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C3AC-9CB6-DB8C-7260-E0BDD57D0888}"/>
              </a:ext>
            </a:extLst>
          </p:cNvPr>
          <p:cNvSpPr>
            <a:spLocks noGrp="1"/>
          </p:cNvSpPr>
          <p:nvPr>
            <p:ph type="title"/>
          </p:nvPr>
        </p:nvSpPr>
        <p:spPr>
          <a:xfrm>
            <a:off x="4041647" y="1901460"/>
            <a:ext cx="3950209" cy="798576"/>
          </a:xfrm>
        </p:spPr>
        <p:txBody>
          <a:bodyPr/>
          <a:lstStyle/>
          <a:p>
            <a:pPr algn="ctr"/>
            <a:r>
              <a:rPr lang="fr-CA" noProof="1"/>
              <a:t>DR-39 - PCM</a:t>
            </a:r>
          </a:p>
        </p:txBody>
      </p:sp>
      <p:sp>
        <p:nvSpPr>
          <p:cNvPr id="3" name="Content Placeholder 2">
            <a:extLst>
              <a:ext uri="{FF2B5EF4-FFF2-40B4-BE49-F238E27FC236}">
                <a16:creationId xmlns:a16="http://schemas.microsoft.com/office/drawing/2014/main" id="{E3A3F945-3C37-211E-3F6D-73D88704CED6}"/>
              </a:ext>
            </a:extLst>
          </p:cNvPr>
          <p:cNvSpPr>
            <a:spLocks noGrp="1"/>
          </p:cNvSpPr>
          <p:nvPr>
            <p:ph idx="1"/>
          </p:nvPr>
        </p:nvSpPr>
        <p:spPr>
          <a:xfrm>
            <a:off x="345177" y="2651585"/>
            <a:ext cx="11343148" cy="4206415"/>
          </a:xfrm>
        </p:spPr>
        <p:txBody>
          <a:bodyPr/>
          <a:lstStyle/>
          <a:p>
            <a:pPr marL="0" indent="0">
              <a:buNone/>
            </a:pPr>
            <a:r>
              <a:rPr lang="fr-CA" sz="2400" noProof="1">
                <a:solidFill>
                  <a:srgbClr val="000000"/>
                </a:solidFill>
                <a:latin typeface="Times New Roman" panose="02020603050405020304" pitchFamily="18" charset="0"/>
              </a:rPr>
              <a:t>4. Enjoignent à l’Assemblée des Premières Nations (APN) d’organiser des réunions bilatérales avec Environnement et Changement climatique Canada afin de contribuer à la création de l’Agence canadienne de l’eau et d’élaborer conjointement des lois, des politiques, des programmes et des initiatives connexes.</a:t>
            </a:r>
            <a:endParaRPr lang="fr-CA" sz="2400" b="0" i="0" noProof="1">
              <a:solidFill>
                <a:srgbClr val="000000"/>
              </a:solidFill>
              <a:effectLst/>
              <a:latin typeface="Times New Roman" panose="02020603050405020304" pitchFamily="18" charset="0"/>
            </a:endParaRPr>
          </a:p>
          <a:p>
            <a:pPr marL="0" indent="0" algn="l">
              <a:buNone/>
            </a:pPr>
            <a:endParaRPr lang="fr-CA" sz="2400" b="0" i="0" noProof="1">
              <a:solidFill>
                <a:srgbClr val="000000"/>
              </a:solidFill>
              <a:effectLst/>
              <a:latin typeface="Times New Roman" panose="02020603050405020304" pitchFamily="18" charset="0"/>
            </a:endParaRPr>
          </a:p>
          <a:p>
            <a:pPr marL="0" indent="0">
              <a:buNone/>
            </a:pPr>
            <a:r>
              <a:rPr lang="fr-CA" sz="2400" b="0" i="0" noProof="1">
                <a:solidFill>
                  <a:srgbClr val="000000"/>
                </a:solidFill>
                <a:effectLst/>
                <a:latin typeface="Times New Roman" panose="02020603050405020304" pitchFamily="18" charset="0"/>
              </a:rPr>
              <a:t>5. </a:t>
            </a:r>
            <a:r>
              <a:rPr lang="fr-CA" sz="2400" noProof="1">
                <a:solidFill>
                  <a:srgbClr val="000000"/>
                </a:solidFill>
                <a:latin typeface="Times New Roman" panose="02020603050405020304" pitchFamily="18" charset="0"/>
              </a:rPr>
              <a:t>Enjoignent à l’APN de solliciter l’avis des Comités des Chefs concernés et celui, par l’intermédiaire d’une mobilisation, des Premières Nations sur la création de l’Agence canadienne de l’eau et sur l’élaboration conjointe de lois, de politiques, de programmes et d’initiatives connexes.</a:t>
            </a:r>
            <a:endParaRPr lang="fr-CA" sz="2400" b="0" i="0" noProof="1">
              <a:solidFill>
                <a:srgbClr val="000000"/>
              </a:solidFill>
              <a:effectLst/>
              <a:latin typeface="Times New Roman" panose="02020603050405020304" pitchFamily="18" charset="0"/>
            </a:endParaRPr>
          </a:p>
          <a:p>
            <a:endParaRPr lang="fr-CA" sz="2400" noProof="1"/>
          </a:p>
        </p:txBody>
      </p:sp>
    </p:spTree>
    <p:extLst>
      <p:ext uri="{BB962C8B-B14F-4D97-AF65-F5344CB8AC3E}">
        <p14:creationId xmlns:p14="http://schemas.microsoft.com/office/powerpoint/2010/main" val="336150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2CBDB-BD8E-4E4E-0901-541A8D2CBB71}"/>
              </a:ext>
            </a:extLst>
          </p:cNvPr>
          <p:cNvSpPr>
            <a:spLocks noGrp="1"/>
          </p:cNvSpPr>
          <p:nvPr>
            <p:ph type="title"/>
          </p:nvPr>
        </p:nvSpPr>
        <p:spPr>
          <a:xfrm>
            <a:off x="1170806" y="2035048"/>
            <a:ext cx="9627822" cy="798576"/>
          </a:xfrm>
        </p:spPr>
        <p:txBody>
          <a:bodyPr/>
          <a:lstStyle/>
          <a:p>
            <a:pPr algn="ctr"/>
            <a:r>
              <a:rPr lang="fr-CA" noProof="1"/>
              <a:t>Renseignements généraux et aperçu</a:t>
            </a:r>
          </a:p>
        </p:txBody>
      </p:sp>
      <p:sp>
        <p:nvSpPr>
          <p:cNvPr id="3" name="Content Placeholder 2">
            <a:extLst>
              <a:ext uri="{FF2B5EF4-FFF2-40B4-BE49-F238E27FC236}">
                <a16:creationId xmlns:a16="http://schemas.microsoft.com/office/drawing/2014/main" id="{1D937FC0-A34F-D956-56DC-FA14BE24B9F5}"/>
              </a:ext>
            </a:extLst>
          </p:cNvPr>
          <p:cNvSpPr>
            <a:spLocks noGrp="1"/>
          </p:cNvSpPr>
          <p:nvPr>
            <p:ph idx="1"/>
          </p:nvPr>
        </p:nvSpPr>
        <p:spPr>
          <a:xfrm>
            <a:off x="1747452" y="2980943"/>
            <a:ext cx="8474529" cy="1517905"/>
          </a:xfrm>
        </p:spPr>
        <p:txBody>
          <a:bodyPr/>
          <a:lstStyle/>
          <a:p>
            <a:pPr marL="0" indent="0" algn="ctr">
              <a:buNone/>
            </a:pPr>
            <a:endParaRPr lang="fr-CA" noProof="1"/>
          </a:p>
          <a:p>
            <a:pPr marL="0" indent="0" algn="ctr">
              <a:buNone/>
            </a:pPr>
            <a:r>
              <a:rPr lang="fr-CA" noProof="1"/>
              <a:t>Irving Leblanc, directeur, Infrastructures</a:t>
            </a:r>
          </a:p>
        </p:txBody>
      </p:sp>
    </p:spTree>
    <p:extLst>
      <p:ext uri="{BB962C8B-B14F-4D97-AF65-F5344CB8AC3E}">
        <p14:creationId xmlns:p14="http://schemas.microsoft.com/office/powerpoint/2010/main" val="874118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2CBDB-BD8E-4E4E-0901-541A8D2CBB71}"/>
              </a:ext>
            </a:extLst>
          </p:cNvPr>
          <p:cNvSpPr>
            <a:spLocks noGrp="1"/>
          </p:cNvSpPr>
          <p:nvPr>
            <p:ph type="title"/>
          </p:nvPr>
        </p:nvSpPr>
        <p:spPr>
          <a:xfrm>
            <a:off x="1076320" y="1961896"/>
            <a:ext cx="9983858" cy="798576"/>
          </a:xfrm>
        </p:spPr>
        <p:txBody>
          <a:bodyPr/>
          <a:lstStyle/>
          <a:p>
            <a:pPr algn="ctr"/>
            <a:r>
              <a:rPr lang="fr-CA" noProof="1"/>
              <a:t>Allocution de clôture</a:t>
            </a:r>
          </a:p>
        </p:txBody>
      </p:sp>
      <p:sp>
        <p:nvSpPr>
          <p:cNvPr id="3" name="Content Placeholder 2">
            <a:extLst>
              <a:ext uri="{FF2B5EF4-FFF2-40B4-BE49-F238E27FC236}">
                <a16:creationId xmlns:a16="http://schemas.microsoft.com/office/drawing/2014/main" id="{1D937FC0-A34F-D956-56DC-FA14BE24B9F5}"/>
              </a:ext>
            </a:extLst>
          </p:cNvPr>
          <p:cNvSpPr>
            <a:spLocks noGrp="1"/>
          </p:cNvSpPr>
          <p:nvPr>
            <p:ph idx="1"/>
          </p:nvPr>
        </p:nvSpPr>
        <p:spPr>
          <a:xfrm>
            <a:off x="1714687" y="2595880"/>
            <a:ext cx="7945120" cy="2765743"/>
          </a:xfrm>
        </p:spPr>
        <p:txBody>
          <a:bodyPr/>
          <a:lstStyle/>
          <a:p>
            <a:endParaRPr lang="fr-CA" noProof="1"/>
          </a:p>
          <a:p>
            <a:endParaRPr lang="fr-CA" noProof="1"/>
          </a:p>
          <a:p>
            <a:pPr marL="0" indent="0" algn="ctr">
              <a:buNone/>
            </a:pPr>
            <a:r>
              <a:rPr lang="fr-CA" noProof="1"/>
              <a:t>	Irving Leblanc, directeur, Infrastructures</a:t>
            </a:r>
          </a:p>
        </p:txBody>
      </p:sp>
    </p:spTree>
    <p:extLst>
      <p:ext uri="{BB962C8B-B14F-4D97-AF65-F5344CB8AC3E}">
        <p14:creationId xmlns:p14="http://schemas.microsoft.com/office/powerpoint/2010/main" val="3163937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70D4-A7BE-6EE8-33DB-A3376CB60E41}"/>
              </a:ext>
            </a:extLst>
          </p:cNvPr>
          <p:cNvSpPr>
            <a:spLocks noGrp="1"/>
          </p:cNvSpPr>
          <p:nvPr>
            <p:ph type="title"/>
          </p:nvPr>
        </p:nvSpPr>
        <p:spPr>
          <a:xfrm>
            <a:off x="2873655" y="2880360"/>
            <a:ext cx="6178905" cy="798576"/>
          </a:xfrm>
        </p:spPr>
        <p:txBody>
          <a:bodyPr/>
          <a:lstStyle/>
          <a:p>
            <a:pPr algn="ctr"/>
            <a:r>
              <a:rPr lang="fr-CA" noProof="1"/>
              <a:t>Période de questions </a:t>
            </a:r>
          </a:p>
        </p:txBody>
      </p:sp>
    </p:spTree>
    <p:extLst>
      <p:ext uri="{BB962C8B-B14F-4D97-AF65-F5344CB8AC3E}">
        <p14:creationId xmlns:p14="http://schemas.microsoft.com/office/powerpoint/2010/main" val="3665221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4C1D-019E-91CC-7151-D927EC6E4663}"/>
              </a:ext>
            </a:extLst>
          </p:cNvPr>
          <p:cNvSpPr>
            <a:spLocks noGrp="1"/>
          </p:cNvSpPr>
          <p:nvPr>
            <p:ph type="ctrTitle"/>
          </p:nvPr>
        </p:nvSpPr>
        <p:spPr>
          <a:xfrm>
            <a:off x="2884713" y="3429000"/>
            <a:ext cx="8179201" cy="1922959"/>
          </a:xfrm>
        </p:spPr>
        <p:txBody>
          <a:bodyPr/>
          <a:lstStyle/>
          <a:p>
            <a:r>
              <a:rPr lang="fr-CA" noProof="1"/>
              <a:t>Merci!</a:t>
            </a:r>
          </a:p>
        </p:txBody>
      </p:sp>
    </p:spTree>
    <p:extLst>
      <p:ext uri="{BB962C8B-B14F-4D97-AF65-F5344CB8AC3E}">
        <p14:creationId xmlns:p14="http://schemas.microsoft.com/office/powerpoint/2010/main" val="213223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67A2-C6B7-97F2-56DC-90AB4FF2C8E1}"/>
              </a:ext>
            </a:extLst>
          </p:cNvPr>
          <p:cNvSpPr>
            <a:spLocks noGrp="1"/>
          </p:cNvSpPr>
          <p:nvPr>
            <p:ph type="title"/>
          </p:nvPr>
        </p:nvSpPr>
        <p:spPr>
          <a:xfrm>
            <a:off x="389299" y="1797304"/>
            <a:ext cx="11615596" cy="937504"/>
          </a:xfrm>
        </p:spPr>
        <p:txBody>
          <a:bodyPr/>
          <a:lstStyle/>
          <a:p>
            <a:r>
              <a:rPr lang="fr-CA" sz="3200" noProof="1"/>
              <a:t>Rappel : Compte rendu sur la </a:t>
            </a:r>
            <a:r>
              <a:rPr lang="fr-CA" sz="3200" i="1" noProof="1"/>
              <a:t>Loi sur la salubrité de l’eau potable des Premières Nations </a:t>
            </a:r>
            <a:r>
              <a:rPr lang="fr-CA" sz="3200" noProof="1"/>
              <a:t>(LSEPPN)</a:t>
            </a:r>
          </a:p>
        </p:txBody>
      </p:sp>
      <p:sp>
        <p:nvSpPr>
          <p:cNvPr id="3" name="Content Placeholder 2">
            <a:extLst>
              <a:ext uri="{FF2B5EF4-FFF2-40B4-BE49-F238E27FC236}">
                <a16:creationId xmlns:a16="http://schemas.microsoft.com/office/drawing/2014/main" id="{47A09F1E-49EA-67CE-B01C-7BF267C7B99C}"/>
              </a:ext>
            </a:extLst>
          </p:cNvPr>
          <p:cNvSpPr>
            <a:spLocks noGrp="1"/>
          </p:cNvSpPr>
          <p:nvPr>
            <p:ph idx="1"/>
          </p:nvPr>
        </p:nvSpPr>
        <p:spPr>
          <a:xfrm>
            <a:off x="43543" y="2734808"/>
            <a:ext cx="12104914" cy="4123192"/>
          </a:xfrm>
        </p:spPr>
        <p:txBody>
          <a:bodyPr/>
          <a:lstStyle/>
          <a:p>
            <a:r>
              <a:rPr lang="fr-CA" noProof="1"/>
              <a:t>Créé et entrée en vigueur sans consultation et malgré la résistance et les contestations des Premières Nations.</a:t>
            </a:r>
          </a:p>
          <a:p>
            <a:r>
              <a:rPr lang="fr-CA" noProof="1"/>
              <a:t>L'abrogation de la LSEPPN a reçu la sanction royale le 23 juin 2022.</a:t>
            </a:r>
          </a:p>
          <a:p>
            <a:r>
              <a:rPr lang="fr-CA" noProof="1"/>
              <a:t>L'abrogation de la LSEPPN et son remplacement par une loi élaborée conjointement ont été mandatés par les Premières Nations-en-Assemblée par l’intermédiaire des résolutions 88/2017, 01/2018 et 14/2019. Cela est également mentionné dans le document directeur de l'APN (2021) intitulé </a:t>
            </a:r>
            <a:r>
              <a:rPr lang="fr-CA" i="1" noProof="1"/>
              <a:t>Le Chemin de la guérison : Priorités fédérales de 2021 pour renforcer et reconstruire les Premières Nations.</a:t>
            </a:r>
          </a:p>
        </p:txBody>
      </p:sp>
    </p:spTree>
    <p:extLst>
      <p:ext uri="{BB962C8B-B14F-4D97-AF65-F5344CB8AC3E}">
        <p14:creationId xmlns:p14="http://schemas.microsoft.com/office/powerpoint/2010/main" val="363982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8B78-F2DB-109C-EE18-7BB8B2B73E21}"/>
              </a:ext>
            </a:extLst>
          </p:cNvPr>
          <p:cNvSpPr>
            <a:spLocks noGrp="1"/>
          </p:cNvSpPr>
          <p:nvPr>
            <p:ph type="title"/>
          </p:nvPr>
        </p:nvSpPr>
        <p:spPr>
          <a:xfrm>
            <a:off x="631371" y="1797304"/>
            <a:ext cx="10925629" cy="798576"/>
          </a:xfrm>
        </p:spPr>
        <p:txBody>
          <a:bodyPr/>
          <a:lstStyle/>
          <a:p>
            <a:r>
              <a:rPr lang="fr-CA" sz="3200" noProof="1"/>
              <a:t>Le Secteur des infrastructures est guidé par plusieurs résolutions </a:t>
            </a:r>
            <a:r>
              <a:rPr lang="fr-CA" sz="3600" noProof="1"/>
              <a:t>:</a:t>
            </a:r>
          </a:p>
        </p:txBody>
      </p:sp>
      <p:sp>
        <p:nvSpPr>
          <p:cNvPr id="3" name="Content Placeholder 2">
            <a:extLst>
              <a:ext uri="{FF2B5EF4-FFF2-40B4-BE49-F238E27FC236}">
                <a16:creationId xmlns:a16="http://schemas.microsoft.com/office/drawing/2014/main" id="{87485ECA-1854-9B41-DFC8-BEB3C6F6EB85}"/>
              </a:ext>
            </a:extLst>
          </p:cNvPr>
          <p:cNvSpPr>
            <a:spLocks noGrp="1"/>
          </p:cNvSpPr>
          <p:nvPr>
            <p:ph idx="1"/>
          </p:nvPr>
        </p:nvSpPr>
        <p:spPr>
          <a:xfrm>
            <a:off x="41728" y="2454729"/>
            <a:ext cx="12104914" cy="3802063"/>
          </a:xfrm>
        </p:spPr>
        <p:txBody>
          <a:bodyPr/>
          <a:lstStyle/>
          <a:p>
            <a:r>
              <a:rPr lang="fr-CA" sz="2000" b="1" noProof="1"/>
              <a:t>Résolution 76/2015 </a:t>
            </a:r>
            <a:r>
              <a:rPr lang="fr-CA" sz="2000" noProof="1"/>
              <a:t>- </a:t>
            </a:r>
            <a:r>
              <a:rPr lang="fr-CA" sz="2000" i="1" noProof="1"/>
              <a:t>Eau potable pour les Premières Nations</a:t>
            </a:r>
          </a:p>
          <a:p>
            <a:r>
              <a:rPr lang="fr-CA" sz="2000" b="1" noProof="1"/>
              <a:t>Résolution 26/2017 </a:t>
            </a:r>
            <a:r>
              <a:rPr lang="fr-CA" sz="2000" noProof="1"/>
              <a:t>- </a:t>
            </a:r>
            <a:r>
              <a:rPr lang="fr-CA" sz="2000" i="1" noProof="1"/>
              <a:t>Loi sur la salubrité de l’eau potable des Premières Nations (la Loi)</a:t>
            </a:r>
          </a:p>
          <a:p>
            <a:r>
              <a:rPr lang="fr-CA" sz="2000" b="1" noProof="1"/>
              <a:t>Résolution 88/2017 </a:t>
            </a:r>
            <a:r>
              <a:rPr lang="fr-CA" sz="2000" noProof="1"/>
              <a:t>- </a:t>
            </a:r>
            <a:r>
              <a:rPr lang="fr-CA" sz="2000" i="1" noProof="1"/>
              <a:t>Processus de mobilisation pour une loi sur la salubrité de l’eau potable dirigé par les Premières Nations</a:t>
            </a:r>
          </a:p>
          <a:p>
            <a:r>
              <a:rPr lang="fr-CA" sz="2000" b="1" noProof="1"/>
              <a:t>Résolution 26/2018 </a:t>
            </a:r>
            <a:r>
              <a:rPr lang="fr-CA" sz="2000" noProof="1"/>
              <a:t>- </a:t>
            </a:r>
            <a:r>
              <a:rPr lang="fr-CA" sz="2000" i="1" noProof="1"/>
              <a:t>Soutien à une législation sur la salubrité de l'eau potable des Premières Nations – Concepts préliminaires</a:t>
            </a:r>
          </a:p>
          <a:p>
            <a:r>
              <a:rPr lang="fr-CA" sz="2000" b="1" noProof="1"/>
              <a:t>Résolution 14/2019 </a:t>
            </a:r>
            <a:r>
              <a:rPr lang="fr-CA" sz="2000" noProof="1"/>
              <a:t>- </a:t>
            </a:r>
            <a:r>
              <a:rPr lang="fr-CA" sz="2000" i="1" noProof="1"/>
              <a:t>Approbation des concepts préliminaires améliorés pour l'abrogation et le remplacement de la Loi sur la salubrité de l'eau potable des Premières Nations </a:t>
            </a:r>
          </a:p>
          <a:p>
            <a:r>
              <a:rPr lang="fr-CA" sz="2000" b="1" noProof="1"/>
              <a:t>Résolution 53/2019 </a:t>
            </a:r>
            <a:r>
              <a:rPr lang="fr-CA" sz="2000" noProof="1"/>
              <a:t>- </a:t>
            </a:r>
            <a:r>
              <a:rPr lang="fr-CA" sz="2000" i="1" noProof="1"/>
              <a:t>Droit de la personne à de l'eau potable salubre</a:t>
            </a:r>
          </a:p>
          <a:p>
            <a:r>
              <a:rPr lang="fr-CA" sz="2000" b="1" noProof="1"/>
              <a:t>Résolution 23/2022 : </a:t>
            </a:r>
            <a:r>
              <a:rPr lang="fr-CA" sz="2000" i="1" noProof="1"/>
              <a:t>Réengagement en vue de l’élaboration conjointe d’une loi pour remplacer la Loi sur la salubrité de l’eau potable des Premières Nations  </a:t>
            </a:r>
            <a:endParaRPr lang="fr-CA" sz="2000" noProof="1"/>
          </a:p>
          <a:p>
            <a:endParaRPr lang="fr-CA" sz="2000" noProof="1"/>
          </a:p>
          <a:p>
            <a:endParaRPr lang="fr-CA" sz="2000" noProof="1"/>
          </a:p>
        </p:txBody>
      </p:sp>
    </p:spTree>
    <p:extLst>
      <p:ext uri="{BB962C8B-B14F-4D97-AF65-F5344CB8AC3E}">
        <p14:creationId xmlns:p14="http://schemas.microsoft.com/office/powerpoint/2010/main" val="2586387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4415-CA29-7AB7-04DF-5ECEDB1AF1E9}"/>
              </a:ext>
            </a:extLst>
          </p:cNvPr>
          <p:cNvSpPr>
            <a:spLocks noGrp="1"/>
          </p:cNvSpPr>
          <p:nvPr>
            <p:ph type="title"/>
          </p:nvPr>
        </p:nvSpPr>
        <p:spPr>
          <a:xfrm>
            <a:off x="1066800" y="1961896"/>
            <a:ext cx="10255623" cy="798576"/>
          </a:xfrm>
        </p:spPr>
        <p:txBody>
          <a:bodyPr/>
          <a:lstStyle/>
          <a:p>
            <a:pPr algn="ctr"/>
            <a:r>
              <a:rPr lang="fr-CA" noProof="1"/>
              <a:t>Contexte et préparation du terrain</a:t>
            </a:r>
          </a:p>
        </p:txBody>
      </p:sp>
      <p:sp>
        <p:nvSpPr>
          <p:cNvPr id="3" name="Content Placeholder 2">
            <a:extLst>
              <a:ext uri="{FF2B5EF4-FFF2-40B4-BE49-F238E27FC236}">
                <a16:creationId xmlns:a16="http://schemas.microsoft.com/office/drawing/2014/main" id="{1BBC1A00-E567-6C9D-8F9D-5ADB0F63356D}"/>
              </a:ext>
            </a:extLst>
          </p:cNvPr>
          <p:cNvSpPr>
            <a:spLocks noGrp="1"/>
          </p:cNvSpPr>
          <p:nvPr>
            <p:ph idx="1"/>
          </p:nvPr>
        </p:nvSpPr>
        <p:spPr>
          <a:xfrm>
            <a:off x="925045" y="3503677"/>
            <a:ext cx="10064437" cy="1106160"/>
          </a:xfrm>
        </p:spPr>
        <p:txBody>
          <a:bodyPr/>
          <a:lstStyle/>
          <a:p>
            <a:pPr marL="0" indent="0" algn="ctr">
              <a:buNone/>
            </a:pPr>
            <a:r>
              <a:rPr lang="fr-CA" noProof="1"/>
              <a:t>	Ogimaa Kwe Linda Debassige, Première Nation M'Chigeeng</a:t>
            </a:r>
          </a:p>
          <a:p>
            <a:pPr marL="0" indent="0">
              <a:buNone/>
            </a:pPr>
            <a:endParaRPr lang="fr-CA" noProof="1"/>
          </a:p>
          <a:p>
            <a:pPr marL="0" indent="0" algn="ctr">
              <a:buNone/>
            </a:pPr>
            <a:endParaRPr lang="fr-CA" noProof="1"/>
          </a:p>
        </p:txBody>
      </p:sp>
    </p:spTree>
    <p:extLst>
      <p:ext uri="{BB962C8B-B14F-4D97-AF65-F5344CB8AC3E}">
        <p14:creationId xmlns:p14="http://schemas.microsoft.com/office/powerpoint/2010/main" val="297936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8816-1A3D-B9AE-0F36-6070743935C0}"/>
              </a:ext>
            </a:extLst>
          </p:cNvPr>
          <p:cNvSpPr>
            <a:spLocks noGrp="1"/>
          </p:cNvSpPr>
          <p:nvPr>
            <p:ph type="title"/>
          </p:nvPr>
        </p:nvSpPr>
        <p:spPr>
          <a:xfrm>
            <a:off x="1298822" y="2053336"/>
            <a:ext cx="10238754" cy="1037336"/>
          </a:xfrm>
        </p:spPr>
        <p:txBody>
          <a:bodyPr/>
          <a:lstStyle/>
          <a:p>
            <a:pPr algn="ctr"/>
            <a:r>
              <a:rPr lang="fr-CA" noProof="1"/>
              <a:t>Compte rendu technique - Où en sommes-nous?</a:t>
            </a:r>
            <a:br>
              <a:rPr lang="fr-CA" noProof="1"/>
            </a:br>
            <a:endParaRPr lang="fr-CA" noProof="1"/>
          </a:p>
        </p:txBody>
      </p:sp>
      <p:sp>
        <p:nvSpPr>
          <p:cNvPr id="3" name="Content Placeholder 2">
            <a:extLst>
              <a:ext uri="{FF2B5EF4-FFF2-40B4-BE49-F238E27FC236}">
                <a16:creationId xmlns:a16="http://schemas.microsoft.com/office/drawing/2014/main" id="{48FAE842-8C19-36D7-8160-5804F27934C1}"/>
              </a:ext>
            </a:extLst>
          </p:cNvPr>
          <p:cNvSpPr>
            <a:spLocks noGrp="1"/>
          </p:cNvSpPr>
          <p:nvPr>
            <p:ph idx="1"/>
          </p:nvPr>
        </p:nvSpPr>
        <p:spPr>
          <a:xfrm>
            <a:off x="654424" y="3257588"/>
            <a:ext cx="10972800" cy="1479004"/>
          </a:xfrm>
        </p:spPr>
        <p:txBody>
          <a:bodyPr/>
          <a:lstStyle/>
          <a:p>
            <a:pPr marL="0" indent="0">
              <a:buNone/>
            </a:pPr>
            <a:endParaRPr lang="fr-CA" noProof="1"/>
          </a:p>
          <a:p>
            <a:pPr marL="0" indent="0">
              <a:buNone/>
            </a:pPr>
            <a:r>
              <a:rPr lang="fr-CA" noProof="1"/>
              <a:t>Kerry Black (doctorat), conseillère du Secteur des infrastructures de l’APN</a:t>
            </a:r>
          </a:p>
          <a:p>
            <a:pPr marL="0" indent="0">
              <a:buNone/>
            </a:pPr>
            <a:endParaRPr lang="fr-CA" noProof="1"/>
          </a:p>
        </p:txBody>
      </p:sp>
    </p:spTree>
    <p:extLst>
      <p:ext uri="{BB962C8B-B14F-4D97-AF65-F5344CB8AC3E}">
        <p14:creationId xmlns:p14="http://schemas.microsoft.com/office/powerpoint/2010/main" val="172572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69ADA-E450-4345-BFD0-58D135B37877}"/>
              </a:ext>
            </a:extLst>
          </p:cNvPr>
          <p:cNvSpPr>
            <a:spLocks noGrp="1"/>
          </p:cNvSpPr>
          <p:nvPr>
            <p:ph type="title"/>
          </p:nvPr>
        </p:nvSpPr>
        <p:spPr>
          <a:xfrm>
            <a:off x="914400" y="1676400"/>
            <a:ext cx="10363200" cy="1143000"/>
          </a:xfrm>
        </p:spPr>
        <p:txBody>
          <a:bodyPr/>
          <a:lstStyle/>
          <a:p>
            <a:pPr algn="ctr"/>
            <a:r>
              <a:rPr lang="fr-CA" sz="3200" noProof="1">
                <a:solidFill>
                  <a:schemeClr val="accent1">
                    <a:lumMod val="50000"/>
                  </a:schemeClr>
                </a:solidFill>
                <a:latin typeface="Calibri" panose="020F0502020204030204" pitchFamily="34" charset="0"/>
                <a:cs typeface="Calibri" panose="020F0502020204030204" pitchFamily="34" charset="0"/>
              </a:rPr>
              <a:t>Activités de mobilisation </a:t>
            </a:r>
            <a:r>
              <a:rPr lang="fr-CA" sz="3200" b="1" noProof="1">
                <a:solidFill>
                  <a:schemeClr val="accent1">
                    <a:lumMod val="50000"/>
                  </a:schemeClr>
                </a:solidFill>
                <a:latin typeface="Calibri" panose="020F0502020204030204" pitchFamily="34" charset="0"/>
                <a:cs typeface="Calibri" panose="020F0502020204030204" pitchFamily="34" charset="0"/>
              </a:rPr>
              <a:t>2019-2021</a:t>
            </a:r>
          </a:p>
        </p:txBody>
      </p:sp>
      <p:sp>
        <p:nvSpPr>
          <p:cNvPr id="3" name="Content Placeholder 2">
            <a:extLst>
              <a:ext uri="{FF2B5EF4-FFF2-40B4-BE49-F238E27FC236}">
                <a16:creationId xmlns:a16="http://schemas.microsoft.com/office/drawing/2014/main" id="{8363688E-53F7-466B-9870-3C5A834B9760}"/>
              </a:ext>
            </a:extLst>
          </p:cNvPr>
          <p:cNvSpPr>
            <a:spLocks noGrp="1"/>
          </p:cNvSpPr>
          <p:nvPr>
            <p:ph idx="1"/>
          </p:nvPr>
        </p:nvSpPr>
        <p:spPr>
          <a:xfrm>
            <a:off x="266700" y="2318657"/>
            <a:ext cx="11658600" cy="4100431"/>
          </a:xfrm>
        </p:spPr>
        <p:txBody>
          <a:bodyPr>
            <a:noAutofit/>
          </a:bodyPr>
          <a:lstStyle/>
          <a:p>
            <a:r>
              <a:rPr lang="fr-CA" sz="2200" noProof="1"/>
              <a:t>Conformément au mandat des Premières Nations-en-Assemblée, l'APN a continué d'exhorter le Canada à </a:t>
            </a:r>
            <a:r>
              <a:rPr lang="fr-CA" sz="2200" b="1" noProof="1"/>
              <a:t>élaborer sérieusement </a:t>
            </a:r>
            <a:r>
              <a:rPr lang="fr-CA" sz="2200" noProof="1"/>
              <a:t>et</a:t>
            </a:r>
            <a:r>
              <a:rPr lang="fr-CA" sz="2200" b="1" noProof="1"/>
              <a:t> </a:t>
            </a:r>
            <a:r>
              <a:rPr lang="fr-CA" sz="2200" noProof="1"/>
              <a:t>conjointement la loi de remplacement avec les Premières Nations.</a:t>
            </a:r>
          </a:p>
          <a:p>
            <a:r>
              <a:rPr lang="fr-CA" sz="2200" noProof="1"/>
              <a:t>Durant l'automne 2019 et 2020-2021, le Secteur des infrastructures de l’APN a organisé des séances de mobilisation à l'échelle nationale et régionale pour recueillir les avis des Premières Nations.</a:t>
            </a:r>
          </a:p>
          <a:p>
            <a:r>
              <a:rPr lang="fr-CA" sz="2200" noProof="1"/>
              <a:t>Les avis portaient sur l'inclusion des visions du monde, des lois et des coutumes des Premières Nations, l'assurance d'un financement, la reconnaissance de la compétence, le traitement des questions urgentes, la protection des sources d'eau et la prise en compte des questions de propriété et de responsabilité. </a:t>
            </a:r>
          </a:p>
          <a:p>
            <a:r>
              <a:rPr lang="fr-CA" sz="2200" noProof="1"/>
              <a:t>Ces avis ont servi de base aux </a:t>
            </a:r>
            <a:r>
              <a:rPr lang="fr-CA" sz="2200" b="1" noProof="1"/>
              <a:t>26 concepts préliminaires </a:t>
            </a:r>
            <a:r>
              <a:rPr lang="fr-CA" sz="2200" noProof="1"/>
              <a:t>et à la stratégie de plaidoyer de l'APN, en tant qu'</a:t>
            </a:r>
            <a:r>
              <a:rPr lang="fr-CA" sz="2200" b="1" noProof="1"/>
              <a:t>éléments essentiels </a:t>
            </a:r>
            <a:r>
              <a:rPr lang="fr-CA" sz="2200" noProof="1"/>
              <a:t>à</a:t>
            </a:r>
            <a:r>
              <a:rPr lang="fr-CA" sz="2200" b="1" noProof="1"/>
              <a:t> </a:t>
            </a:r>
            <a:r>
              <a:rPr lang="fr-CA" sz="2200" noProof="1"/>
              <a:t>inclure dans l’avant-projet de loi du Canada.</a:t>
            </a:r>
          </a:p>
          <a:p>
            <a:pPr marL="0" indent="0">
              <a:buNone/>
            </a:pPr>
            <a:endParaRPr lang="fr-CA" sz="2200" noProof="1"/>
          </a:p>
          <a:p>
            <a:pPr marL="0" indent="0">
              <a:buNone/>
            </a:pPr>
            <a:endParaRPr lang="fr-CA" sz="2200" noProof="1"/>
          </a:p>
          <a:p>
            <a:endParaRPr lang="fr-CA" sz="2200" noProof="1"/>
          </a:p>
        </p:txBody>
      </p:sp>
      <p:sp>
        <p:nvSpPr>
          <p:cNvPr id="4" name="Slide Number Placeholder 3">
            <a:extLst>
              <a:ext uri="{FF2B5EF4-FFF2-40B4-BE49-F238E27FC236}">
                <a16:creationId xmlns:a16="http://schemas.microsoft.com/office/drawing/2014/main" id="{9674F299-E341-D754-A4C8-AF5903A36D49}"/>
              </a:ext>
            </a:extLst>
          </p:cNvPr>
          <p:cNvSpPr txBox="1">
            <a:spLocks/>
          </p:cNvSpPr>
          <p:nvPr/>
        </p:nvSpPr>
        <p:spPr bwMode="auto">
          <a:xfrm>
            <a:off x="9536896" y="6553200"/>
            <a:ext cx="264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fontAlgn="base" latinLnBrk="0" hangingPunct="0">
              <a:spcBef>
                <a:spcPct val="0"/>
              </a:spcBef>
              <a:spcAft>
                <a:spcPct val="0"/>
              </a:spcAft>
              <a:defRPr sz="1200" b="0" i="0" kern="1200">
                <a:solidFill>
                  <a:schemeClr val="tx1"/>
                </a:solidFill>
                <a:latin typeface="Calibri" panose="020F0502020204030204" pitchFamily="34" charset="0"/>
                <a:ea typeface="+mn-ea"/>
                <a:cs typeface="+mn-cs"/>
              </a:defRPr>
            </a:lvl1pPr>
            <a:lvl2pPr marL="4572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a:defRPr/>
            </a:pPr>
            <a:fld id="{772E91E0-8FF3-443C-8DCC-FB205C2886B6}" type="slidenum">
              <a:rPr lang="en-US" smtClean="0"/>
              <a:t>9</a:t>
            </a:fld>
            <a:endParaRPr lang="en-US" dirty="0"/>
          </a:p>
        </p:txBody>
      </p:sp>
    </p:spTree>
    <p:extLst>
      <p:ext uri="{BB962C8B-B14F-4D97-AF65-F5344CB8AC3E}">
        <p14:creationId xmlns:p14="http://schemas.microsoft.com/office/powerpoint/2010/main" val="176380480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1962</TotalTime>
  <Words>4097</Words>
  <Application>Microsoft Office PowerPoint</Application>
  <PresentationFormat>Widescreen</PresentationFormat>
  <Paragraphs>295</Paragraphs>
  <Slides>42</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Lato</vt:lpstr>
      <vt:lpstr>Lato Light</vt:lpstr>
      <vt:lpstr>Poppins Medium</vt:lpstr>
      <vt:lpstr>Times New Roman</vt:lpstr>
      <vt:lpstr>1_Custom Design</vt:lpstr>
      <vt:lpstr>Loi sur l’eau potable et les eaux usées des Premières Nations</vt:lpstr>
      <vt:lpstr>Reconnaissance de la terre</vt:lpstr>
      <vt:lpstr>Allocutions d’ouverture</vt:lpstr>
      <vt:lpstr>Renseignements généraux et aperçu</vt:lpstr>
      <vt:lpstr>Rappel : Compte rendu sur la Loi sur la salubrité de l’eau potable des Premières Nations (LSEPPN)</vt:lpstr>
      <vt:lpstr>Le Secteur des infrastructures est guidé par plusieurs résolutions :</vt:lpstr>
      <vt:lpstr>Contexte et préparation du terrain</vt:lpstr>
      <vt:lpstr>Compte rendu technique - Où en sommes-nous? </vt:lpstr>
      <vt:lpstr>Activités de mobilisation 2019-2021</vt:lpstr>
      <vt:lpstr>Objectifs des concepts préliminaires de la salubrité de l'eau potable des Premières Nations</vt:lpstr>
      <vt:lpstr>Les concepts préliminaires englobent des sujets important répartis dans 26 catégories.</vt:lpstr>
      <vt:lpstr>Chronologie de la LSEPPN</vt:lpstr>
      <vt:lpstr>AEC de décembre 2022 — Résolution 23/2022</vt:lpstr>
      <vt:lpstr>Résolution 23/2022</vt:lpstr>
      <vt:lpstr>Séances de mobilisation de l’hiver 2023</vt:lpstr>
      <vt:lpstr>Séances de mobilisation de l’hiver 2023 (suite) </vt:lpstr>
      <vt:lpstr>Plaidoyer de l’APN</vt:lpstr>
      <vt:lpstr>Situation actuelle</vt:lpstr>
      <vt:lpstr>   Analyse juridique</vt:lpstr>
      <vt:lpstr>Principaux points du l’avant-projet de loi</vt:lpstr>
      <vt:lpstr>Préambule</vt:lpstr>
      <vt:lpstr>Principes </vt:lpstr>
      <vt:lpstr>Financement</vt:lpstr>
      <vt:lpstr>Droits</vt:lpstr>
      <vt:lpstr>Gouvernance</vt:lpstr>
      <vt:lpstr>Responsabilité</vt:lpstr>
      <vt:lpstr>Normes minimales</vt:lpstr>
      <vt:lpstr>Activités transfrontalières</vt:lpstr>
      <vt:lpstr>DNUDPA et LDNU</vt:lpstr>
      <vt:lpstr>DNUDPA et LDNU (suite)</vt:lpstr>
      <vt:lpstr>DNUDPA et LDNU (suite)</vt:lpstr>
      <vt:lpstr>Période de questions</vt:lpstr>
      <vt:lpstr>Projets de résolution</vt:lpstr>
      <vt:lpstr>DR-17 - PCM</vt:lpstr>
      <vt:lpstr>DR-17 - PCM</vt:lpstr>
      <vt:lpstr>DR-17 - PCM</vt:lpstr>
      <vt:lpstr>DR-17 - PCM</vt:lpstr>
      <vt:lpstr>DR-39 - PCM</vt:lpstr>
      <vt:lpstr>DR-39 - PCM</vt:lpstr>
      <vt:lpstr>Allocution de clôture</vt:lpstr>
      <vt:lpstr>Période de questions </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keywords>, docId:7741FBD147E93205C16A644DB3017B9E</cp:keywords>
  <cp:lastModifiedBy>Serge Trouyet</cp:lastModifiedBy>
  <cp:revision>112</cp:revision>
  <dcterms:created xsi:type="dcterms:W3CDTF">2020-01-06T15:32:02Z</dcterms:created>
  <dcterms:modified xsi:type="dcterms:W3CDTF">2023-07-07T13:19:52Z</dcterms:modified>
</cp:coreProperties>
</file>