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8" r:id="rId4"/>
    <p:sldMasterId id="2147483703" r:id="rId5"/>
  </p:sldMasterIdLst>
  <p:notesMasterIdLst>
    <p:notesMasterId r:id="rId44"/>
  </p:notesMasterIdLst>
  <p:sldIdLst>
    <p:sldId id="256" r:id="rId6"/>
    <p:sldId id="257" r:id="rId7"/>
    <p:sldId id="771" r:id="rId8"/>
    <p:sldId id="260" r:id="rId9"/>
    <p:sldId id="782" r:id="rId10"/>
    <p:sldId id="772" r:id="rId11"/>
    <p:sldId id="259" r:id="rId12"/>
    <p:sldId id="4488" r:id="rId13"/>
    <p:sldId id="456" r:id="rId14"/>
    <p:sldId id="457" r:id="rId15"/>
    <p:sldId id="458" r:id="rId16"/>
    <p:sldId id="459" r:id="rId17"/>
    <p:sldId id="460" r:id="rId18"/>
    <p:sldId id="461" r:id="rId19"/>
    <p:sldId id="462" r:id="rId20"/>
    <p:sldId id="266" r:id="rId21"/>
    <p:sldId id="4481" r:id="rId22"/>
    <p:sldId id="4486" r:id="rId23"/>
    <p:sldId id="760" r:id="rId24"/>
    <p:sldId id="4482" r:id="rId25"/>
    <p:sldId id="770" r:id="rId26"/>
    <p:sldId id="803" r:id="rId27"/>
    <p:sldId id="804" r:id="rId28"/>
    <p:sldId id="287" r:id="rId29"/>
    <p:sldId id="288" r:id="rId30"/>
    <p:sldId id="4483" r:id="rId31"/>
    <p:sldId id="290" r:id="rId32"/>
    <p:sldId id="298" r:id="rId33"/>
    <p:sldId id="4487" r:id="rId34"/>
    <p:sldId id="807" r:id="rId35"/>
    <p:sldId id="778" r:id="rId36"/>
    <p:sldId id="777" r:id="rId37"/>
    <p:sldId id="4484" r:id="rId38"/>
    <p:sldId id="4485" r:id="rId39"/>
    <p:sldId id="4480" r:id="rId40"/>
    <p:sldId id="780" r:id="rId41"/>
    <p:sldId id="781" r:id="rId42"/>
    <p:sldId id="38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BDE"/>
    <a:srgbClr val="F77D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4E2D1D-E854-384B-B0B9-F6B1488DAB8E}" v="173" dt="2024-03-05T17:42:28.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088"/>
  </p:normalViewPr>
  <p:slideViewPr>
    <p:cSldViewPr snapToGrid="0">
      <p:cViewPr varScale="1">
        <p:scale>
          <a:sx n="102" d="100"/>
          <a:sy n="102" d="100"/>
        </p:scale>
        <p:origin x="14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79C0E-B652-8E4B-A3C6-157DCC520079}" type="datetimeFigureOut">
              <a:rPr lang="en-US" smtClean="0"/>
              <a:t>3/4/24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EE027-7BA1-DC47-8B11-6CCCCF69E9CD}" type="slidenum">
              <a:rPr lang="en-US" smtClean="0"/>
              <a:t>‹#›</a:t>
            </a:fld>
            <a:endParaRPr lang="en-US"/>
          </a:p>
        </p:txBody>
      </p:sp>
    </p:spTree>
    <p:extLst>
      <p:ext uri="{BB962C8B-B14F-4D97-AF65-F5344CB8AC3E}">
        <p14:creationId xmlns:p14="http://schemas.microsoft.com/office/powerpoint/2010/main" val="3769740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u="none" strike="noStrike" dirty="0">
                <a:solidFill>
                  <a:srgbClr val="212121"/>
                </a:solidFill>
                <a:effectLst/>
                <a:latin typeface="Aptos" panose="020B0004020202020204" pitchFamily="34" charset="0"/>
              </a:rPr>
              <a:t>For the presentation, we envision that each panelist will take 10 or so minutes to introduce themselves and their work and speak to the topic at hand, in your case a clinical/professional perspective of supporting gender diverse individuals and youth. Joining you on this panel are Dr. Albert McLeod who will be joining us virtually to speak to his work and advocacy as an expert and Elder in this space, as well as a youth member of the Ontario Young People’s Council, Kieran Davis, who is a strong advocate and will speak to their experience as a Two Spirit youth to share a key perspective and advice on supporting gender diverse youth. We hope that this session will leave participants with a strong sense of how their work impacts 2SLGBTQQIA+ youth and how to best support youth and their families through Jordan’s Principle, including perhaps tools or recommendations on best practices. If you find it helpful to present using slides, you are most welcome to do so, or if you prefer to speak without slides that is also ok! If you have any materials or handouts you would like to provide, please let me know and we can add these to our conference website.</a:t>
            </a:r>
          </a:p>
          <a:p>
            <a:pPr algn="l"/>
            <a:endParaRPr lang="en-CA" b="0" i="0" u="none" strike="noStrike" dirty="0">
              <a:solidFill>
                <a:srgbClr val="212121"/>
              </a:solidFill>
              <a:effectLst/>
              <a:latin typeface="Aptos" panose="020B0004020202020204" pitchFamily="34" charset="0"/>
            </a:endParaRPr>
          </a:p>
          <a:p>
            <a:pPr algn="l"/>
            <a:r>
              <a:rPr lang="en-US" dirty="0"/>
              <a:t>Two-Spirit and gender diverse individuals have special gifts from the Creator which must be celebrated and nurtured. The CHRT orders affirm that all First Nations children are eligible under Jordan’s Principle, including those who are 2SLGBTQQIA+. Gender diverse youth have unique experiences and needs for gender-affirming care that are eligible for support under Jordan’s Principle, which could include culturally-safe exploration of pronouns and gender, individual or family mental wellness supports, gender-affirming garments or travel to appointments for gender-affirming care. In this session, participants will hear from youth, advocates and professionals with lived experience on how to best support First Nations youth to access gender-affirming care, as well as the systemic barriers to accessing such services. This session includes a question and answer period with panelists.</a:t>
            </a:r>
          </a:p>
        </p:txBody>
      </p:sp>
      <p:sp>
        <p:nvSpPr>
          <p:cNvPr id="4" name="Slide Number Placeholder 3"/>
          <p:cNvSpPr>
            <a:spLocks noGrp="1"/>
          </p:cNvSpPr>
          <p:nvPr>
            <p:ph type="sldNum" sz="quarter" idx="5"/>
          </p:nvPr>
        </p:nvSpPr>
        <p:spPr/>
        <p:txBody>
          <a:bodyPr/>
          <a:lstStyle/>
          <a:p>
            <a:fld id="{D31EE027-7BA1-DC47-8B11-6CCCCF69E9CD}" type="slidenum">
              <a:rPr lang="en-US" smtClean="0"/>
              <a:t>1</a:t>
            </a:fld>
            <a:endParaRPr lang="en-US"/>
          </a:p>
        </p:txBody>
      </p:sp>
    </p:spTree>
    <p:extLst>
      <p:ext uri="{BB962C8B-B14F-4D97-AF65-F5344CB8AC3E}">
        <p14:creationId xmlns:p14="http://schemas.microsoft.com/office/powerpoint/2010/main" val="246914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EE027-7BA1-DC47-8B11-6CCCCF69E9CD}" type="slidenum">
              <a:rPr lang="en-US" smtClean="0"/>
              <a:t>3</a:t>
            </a:fld>
            <a:endParaRPr lang="en-US"/>
          </a:p>
        </p:txBody>
      </p:sp>
    </p:spTree>
    <p:extLst>
      <p:ext uri="{BB962C8B-B14F-4D97-AF65-F5344CB8AC3E}">
        <p14:creationId xmlns:p14="http://schemas.microsoft.com/office/powerpoint/2010/main" val="225902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EE027-7BA1-DC47-8B11-6CCCCF69E9CD}" type="slidenum">
              <a:rPr lang="en-US" smtClean="0"/>
              <a:t>8</a:t>
            </a:fld>
            <a:endParaRPr lang="en-US"/>
          </a:p>
        </p:txBody>
      </p:sp>
    </p:spTree>
    <p:extLst>
      <p:ext uri="{BB962C8B-B14F-4D97-AF65-F5344CB8AC3E}">
        <p14:creationId xmlns:p14="http://schemas.microsoft.com/office/powerpoint/2010/main" val="333067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1EE027-7BA1-DC47-8B11-6CCCCF69E9CD}" type="slidenum">
              <a:rPr lang="en-US" smtClean="0"/>
              <a:t>34</a:t>
            </a:fld>
            <a:endParaRPr lang="en-US"/>
          </a:p>
        </p:txBody>
      </p:sp>
    </p:spTree>
    <p:extLst>
      <p:ext uri="{BB962C8B-B14F-4D97-AF65-F5344CB8AC3E}">
        <p14:creationId xmlns:p14="http://schemas.microsoft.com/office/powerpoint/2010/main" val="334826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76934-D1A2-4AD2-8296-C77A454A4D8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408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3A3A-729D-E921-0934-E728607CA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CB4AA6-D405-EB5A-A46B-0851CE478E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C08619-7C92-7691-BD47-DB20A3207A67}"/>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5" name="Footer Placeholder 4">
            <a:extLst>
              <a:ext uri="{FF2B5EF4-FFF2-40B4-BE49-F238E27FC236}">
                <a16:creationId xmlns:a16="http://schemas.microsoft.com/office/drawing/2014/main" id="{DC9BFE94-AD4C-19F7-6D7B-09200F81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D468F-5F35-B4FC-FC05-5D3947C46549}"/>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396997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E6C0-4046-BC71-96FF-E281B11010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6542D2-7394-273B-FCB4-C16FE587C3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B052B-75C7-1304-D50A-34E44824225E}"/>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5" name="Footer Placeholder 4">
            <a:extLst>
              <a:ext uri="{FF2B5EF4-FFF2-40B4-BE49-F238E27FC236}">
                <a16:creationId xmlns:a16="http://schemas.microsoft.com/office/drawing/2014/main" id="{0A9D8338-9378-8587-362C-7A2B2F00E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8B347-A174-3354-D837-DF5B0043E69C}"/>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245437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033A1F-42C2-DAF4-1E98-510A5714F2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DEE2B1-D71B-C129-F140-9E83BA451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10CDB-F2D8-53B7-B225-859C86811471}"/>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5" name="Footer Placeholder 4">
            <a:extLst>
              <a:ext uri="{FF2B5EF4-FFF2-40B4-BE49-F238E27FC236}">
                <a16:creationId xmlns:a16="http://schemas.microsoft.com/office/drawing/2014/main" id="{5E88ACFD-938D-B8FD-D5CA-D34AAA3CD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C04CA-F6DF-3B37-7890-EF1E53B1FFCD}"/>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706862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1"/>
            </a:lvl1pPr>
            <a:lvl2pPr lvl="1" algn="ctr">
              <a:spcBef>
                <a:spcPts val="0"/>
              </a:spcBef>
              <a:spcAft>
                <a:spcPts val="0"/>
              </a:spcAft>
              <a:buSzPts val="3600"/>
              <a:buNone/>
              <a:defRPr sz="4801"/>
            </a:lvl2pPr>
            <a:lvl3pPr lvl="2" algn="ctr">
              <a:spcBef>
                <a:spcPts val="0"/>
              </a:spcBef>
              <a:spcAft>
                <a:spcPts val="0"/>
              </a:spcAft>
              <a:buSzPts val="3600"/>
              <a:buNone/>
              <a:defRPr sz="4801"/>
            </a:lvl3pPr>
            <a:lvl4pPr lvl="3" algn="ctr">
              <a:spcBef>
                <a:spcPts val="0"/>
              </a:spcBef>
              <a:spcAft>
                <a:spcPts val="0"/>
              </a:spcAft>
              <a:buSzPts val="3600"/>
              <a:buNone/>
              <a:defRPr sz="4801"/>
            </a:lvl4pPr>
            <a:lvl5pPr lvl="4" algn="ctr">
              <a:spcBef>
                <a:spcPts val="0"/>
              </a:spcBef>
              <a:spcAft>
                <a:spcPts val="0"/>
              </a:spcAft>
              <a:buSzPts val="3600"/>
              <a:buNone/>
              <a:defRPr sz="4801"/>
            </a:lvl5pPr>
            <a:lvl6pPr lvl="5" algn="ctr">
              <a:spcBef>
                <a:spcPts val="0"/>
              </a:spcBef>
              <a:spcAft>
                <a:spcPts val="0"/>
              </a:spcAft>
              <a:buSzPts val="3600"/>
              <a:buNone/>
              <a:defRPr sz="4801"/>
            </a:lvl6pPr>
            <a:lvl7pPr lvl="6" algn="ctr">
              <a:spcBef>
                <a:spcPts val="0"/>
              </a:spcBef>
              <a:spcAft>
                <a:spcPts val="0"/>
              </a:spcAft>
              <a:buSzPts val="3600"/>
              <a:buNone/>
              <a:defRPr sz="4801"/>
            </a:lvl7pPr>
            <a:lvl8pPr lvl="7" algn="ctr">
              <a:spcBef>
                <a:spcPts val="0"/>
              </a:spcBef>
              <a:spcAft>
                <a:spcPts val="0"/>
              </a:spcAft>
              <a:buSzPts val="3600"/>
              <a:buNone/>
              <a:defRPr sz="4801"/>
            </a:lvl8pPr>
            <a:lvl9pPr lvl="8" algn="ctr">
              <a:spcBef>
                <a:spcPts val="0"/>
              </a:spcBef>
              <a:spcAft>
                <a:spcPts val="0"/>
              </a:spcAft>
              <a:buSzPts val="3600"/>
              <a:buNone/>
              <a:defRPr sz="4801"/>
            </a:lvl9pPr>
          </a:lstStyle>
          <a:p>
            <a:r>
              <a:rPr lang="en-US"/>
              <a:t>Click to edit Master title style</a:t>
            </a:r>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8135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6"/>
            <a:ext cx="11360800" cy="4555200"/>
          </a:xfrm>
          <a:prstGeom prst="rect">
            <a:avLst/>
          </a:prstGeom>
        </p:spPr>
        <p:txBody>
          <a:bodyPr spcFirstLastPara="1" wrap="square" lIns="91425" tIns="91425" rIns="91425" bIns="91425" anchor="t" anchorCtr="0">
            <a:normAutofit/>
          </a:bodyPr>
          <a:lstStyle>
            <a:lvl1pPr marL="609657" lvl="0" indent="-457244">
              <a:spcBef>
                <a:spcPts val="0"/>
              </a:spcBef>
              <a:spcAft>
                <a:spcPts val="0"/>
              </a:spcAft>
              <a:buSzPts val="1800"/>
              <a:buChar char="●"/>
              <a:defRPr/>
            </a:lvl1pPr>
            <a:lvl2pPr marL="1219316" lvl="1" indent="-423373">
              <a:spcBef>
                <a:spcPts val="0"/>
              </a:spcBef>
              <a:spcAft>
                <a:spcPts val="0"/>
              </a:spcAft>
              <a:buSzPts val="1400"/>
              <a:buChar char="○"/>
              <a:defRPr/>
            </a:lvl2pPr>
            <a:lvl3pPr marL="1828973" lvl="2" indent="-423373">
              <a:spcBef>
                <a:spcPts val="0"/>
              </a:spcBef>
              <a:spcAft>
                <a:spcPts val="0"/>
              </a:spcAft>
              <a:buSzPts val="1400"/>
              <a:buChar char="■"/>
              <a:defRPr/>
            </a:lvl3pPr>
            <a:lvl4pPr marL="2438631" lvl="3" indent="-423373">
              <a:spcBef>
                <a:spcPts val="0"/>
              </a:spcBef>
              <a:spcAft>
                <a:spcPts val="0"/>
              </a:spcAft>
              <a:buSzPts val="1400"/>
              <a:buChar char="●"/>
              <a:defRPr/>
            </a:lvl4pPr>
            <a:lvl5pPr marL="3048289" lvl="4" indent="-423373">
              <a:spcBef>
                <a:spcPts val="0"/>
              </a:spcBef>
              <a:spcAft>
                <a:spcPts val="0"/>
              </a:spcAft>
              <a:buSzPts val="1400"/>
              <a:buChar char="○"/>
              <a:defRPr/>
            </a:lvl5pPr>
            <a:lvl6pPr marL="3657947" lvl="5" indent="-423373">
              <a:spcBef>
                <a:spcPts val="0"/>
              </a:spcBef>
              <a:spcAft>
                <a:spcPts val="0"/>
              </a:spcAft>
              <a:buSzPts val="1400"/>
              <a:buChar char="■"/>
              <a:defRPr/>
            </a:lvl6pPr>
            <a:lvl7pPr marL="4267605" lvl="6" indent="-423373">
              <a:spcBef>
                <a:spcPts val="0"/>
              </a:spcBef>
              <a:spcAft>
                <a:spcPts val="0"/>
              </a:spcAft>
              <a:buSzPts val="1400"/>
              <a:buChar char="●"/>
              <a:defRPr/>
            </a:lvl7pPr>
            <a:lvl8pPr marL="4877263" lvl="7" indent="-423373">
              <a:spcBef>
                <a:spcPts val="0"/>
              </a:spcBef>
              <a:spcAft>
                <a:spcPts val="0"/>
              </a:spcAft>
              <a:buSzPts val="1400"/>
              <a:buChar char="○"/>
              <a:defRPr/>
            </a:lvl8pPr>
            <a:lvl9pPr marL="5486920" lvl="8" indent="-423373">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1489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1839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157207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654896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811721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3480994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2760816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EE80-8A3B-6980-76E4-004F1106A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376A7F-16EF-9C6F-94C5-BF9565F47F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68F96-0B90-E664-DD95-D82D2DF16C86}"/>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5" name="Footer Placeholder 4">
            <a:extLst>
              <a:ext uri="{FF2B5EF4-FFF2-40B4-BE49-F238E27FC236}">
                <a16:creationId xmlns:a16="http://schemas.microsoft.com/office/drawing/2014/main" id="{7DCF12E1-DDDE-9B06-149F-0525C00A4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64C6F-6043-7E3B-2E24-0AFB495D1725}"/>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599276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1559848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1867366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1475145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2411433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A9FB3-B776-4F9A-AC95-AB6E8D62778E}" type="datetimeFigureOut">
              <a:rPr lang="en-US" smtClean="0"/>
              <a:t>3/4/24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480826-4D89-4759-8926-CEFEA29995EA}" type="slidenum">
              <a:rPr lang="en-US" smtClean="0"/>
              <a:t>‹#›</a:t>
            </a:fld>
            <a:endParaRPr lang="en-US"/>
          </a:p>
        </p:txBody>
      </p:sp>
    </p:spTree>
    <p:extLst>
      <p:ext uri="{BB962C8B-B14F-4D97-AF65-F5344CB8AC3E}">
        <p14:creationId xmlns:p14="http://schemas.microsoft.com/office/powerpoint/2010/main" val="1463213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rmAutofit/>
          </a:bodyPr>
          <a:lstStyle>
            <a:lvl1pPr marL="609579" lvl="0" indent="-457184">
              <a:spcBef>
                <a:spcPts val="0"/>
              </a:spcBef>
              <a:spcAft>
                <a:spcPts val="0"/>
              </a:spcAft>
              <a:buSzPts val="1800"/>
              <a:buChar char="●"/>
              <a:defRPr/>
            </a:lvl1pPr>
            <a:lvl2pPr marL="1219159" lvl="1" indent="-423319">
              <a:spcBef>
                <a:spcPts val="0"/>
              </a:spcBef>
              <a:spcAft>
                <a:spcPts val="0"/>
              </a:spcAft>
              <a:buSzPts val="1400"/>
              <a:buChar char="○"/>
              <a:defRPr/>
            </a:lvl2pPr>
            <a:lvl3pPr marL="1828738" lvl="2" indent="-423319">
              <a:spcBef>
                <a:spcPts val="0"/>
              </a:spcBef>
              <a:spcAft>
                <a:spcPts val="0"/>
              </a:spcAft>
              <a:buSzPts val="1400"/>
              <a:buChar char="■"/>
              <a:defRPr/>
            </a:lvl3pPr>
            <a:lvl4pPr marL="2438318" lvl="3" indent="-423319">
              <a:spcBef>
                <a:spcPts val="0"/>
              </a:spcBef>
              <a:spcAft>
                <a:spcPts val="0"/>
              </a:spcAft>
              <a:buSzPts val="1400"/>
              <a:buChar char="●"/>
              <a:defRPr/>
            </a:lvl4pPr>
            <a:lvl5pPr marL="3047898" lvl="4" indent="-423319">
              <a:spcBef>
                <a:spcPts val="0"/>
              </a:spcBef>
              <a:spcAft>
                <a:spcPts val="0"/>
              </a:spcAft>
              <a:buSzPts val="1400"/>
              <a:buChar char="○"/>
              <a:defRPr/>
            </a:lvl5pPr>
            <a:lvl6pPr marL="3657477" lvl="5" indent="-423319">
              <a:spcBef>
                <a:spcPts val="0"/>
              </a:spcBef>
              <a:spcAft>
                <a:spcPts val="0"/>
              </a:spcAft>
              <a:buSzPts val="1400"/>
              <a:buChar char="■"/>
              <a:defRPr/>
            </a:lvl6pPr>
            <a:lvl7pPr marL="4267057" lvl="6" indent="-423319">
              <a:spcBef>
                <a:spcPts val="0"/>
              </a:spcBef>
              <a:spcAft>
                <a:spcPts val="0"/>
              </a:spcAft>
              <a:buSzPts val="1400"/>
              <a:buChar char="●"/>
              <a:defRPr/>
            </a:lvl7pPr>
            <a:lvl8pPr marL="4876636" lvl="7" indent="-423319">
              <a:spcBef>
                <a:spcPts val="0"/>
              </a:spcBef>
              <a:spcAft>
                <a:spcPts val="0"/>
              </a:spcAft>
              <a:buSzPts val="1400"/>
              <a:buChar char="○"/>
              <a:defRPr/>
            </a:lvl8pPr>
            <a:lvl9pPr marL="5486215" lvl="8" indent="-423319">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1193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B3254B-8679-476A-9BC0-4994D6C45674}" type="slidenum">
              <a:rPr lang="en-CA" smtClean="0"/>
              <a:pPr/>
              <a:t>‹#›</a:t>
            </a:fld>
            <a:endParaRPr lang="en-CA"/>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1410916451"/>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B3254B-8679-476A-9BC0-4994D6C45674}" type="slidenum">
              <a:rPr lang="en-CA" smtClean="0"/>
              <a:pPr/>
              <a:t>‹#›</a:t>
            </a:fld>
            <a:endParaRPr lang="en-CA"/>
          </a:p>
        </p:txBody>
      </p:sp>
    </p:spTree>
    <p:extLst>
      <p:ext uri="{BB962C8B-B14F-4D97-AF65-F5344CB8AC3E}">
        <p14:creationId xmlns:p14="http://schemas.microsoft.com/office/powerpoint/2010/main" val="2504090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B3254B-8679-476A-9BC0-4994D6C45674}" type="slidenum">
              <a:rPr lang="en-CA" smtClean="0"/>
              <a:pPr/>
              <a:t>‹#›</a:t>
            </a:fld>
            <a:endParaRPr lang="en-CA"/>
          </a:p>
        </p:txBody>
      </p:sp>
    </p:spTree>
    <p:extLst>
      <p:ext uri="{BB962C8B-B14F-4D97-AF65-F5344CB8AC3E}">
        <p14:creationId xmlns:p14="http://schemas.microsoft.com/office/powerpoint/2010/main" val="375090407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CB3254B-8679-476A-9BC0-4994D6C45674}" type="slidenum">
              <a:rPr lang="en-CA" smtClean="0"/>
              <a:pPr/>
              <a:t>‹#›</a:t>
            </a:fld>
            <a:endParaRPr lang="en-CA"/>
          </a:p>
        </p:txBody>
      </p:sp>
    </p:spTree>
    <p:extLst>
      <p:ext uri="{BB962C8B-B14F-4D97-AF65-F5344CB8AC3E}">
        <p14:creationId xmlns:p14="http://schemas.microsoft.com/office/powerpoint/2010/main" val="64567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6C33-233C-FDE6-4C16-5B7C9CF28A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C0DBF-53A5-09FE-AE67-D0588156DD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907E8B-2914-9F0D-5CB7-CEEF87279509}"/>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5" name="Footer Placeholder 4">
            <a:extLst>
              <a:ext uri="{FF2B5EF4-FFF2-40B4-BE49-F238E27FC236}">
                <a16:creationId xmlns:a16="http://schemas.microsoft.com/office/drawing/2014/main" id="{5D6FE21B-986C-6074-329E-C191B69A7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1D313-DB43-C05E-EFA7-590002C3A2E0}"/>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2928647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CB3254B-8679-476A-9BC0-4994D6C45674}" type="slidenum">
              <a:rPr lang="en-CA" smtClean="0"/>
              <a:pPr/>
              <a:t>‹#›</a:t>
            </a:fld>
            <a:endParaRPr lang="en-CA"/>
          </a:p>
        </p:txBody>
      </p:sp>
    </p:spTree>
    <p:extLst>
      <p:ext uri="{BB962C8B-B14F-4D97-AF65-F5344CB8AC3E}">
        <p14:creationId xmlns:p14="http://schemas.microsoft.com/office/powerpoint/2010/main" val="2028263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CB3254B-8679-476A-9BC0-4994D6C45674}" type="slidenum">
              <a:rPr lang="en-CA" smtClean="0"/>
              <a:pPr/>
              <a:t>‹#›</a:t>
            </a:fld>
            <a:endParaRPr lang="en-CA"/>
          </a:p>
        </p:txBody>
      </p:sp>
    </p:spTree>
    <p:extLst>
      <p:ext uri="{BB962C8B-B14F-4D97-AF65-F5344CB8AC3E}">
        <p14:creationId xmlns:p14="http://schemas.microsoft.com/office/powerpoint/2010/main" val="489248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CB3254B-8679-476A-9BC0-4994D6C45674}" type="slidenum">
              <a:rPr lang="en-CA" smtClean="0"/>
              <a:pPr/>
              <a:t>‹#›</a:t>
            </a:fld>
            <a:endParaRPr lang="en-CA"/>
          </a:p>
        </p:txBody>
      </p:sp>
    </p:spTree>
    <p:extLst>
      <p:ext uri="{BB962C8B-B14F-4D97-AF65-F5344CB8AC3E}">
        <p14:creationId xmlns:p14="http://schemas.microsoft.com/office/powerpoint/2010/main" val="881270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CB3254B-8679-476A-9BC0-4994D6C45674}" type="slidenum">
              <a:rPr lang="en-CA" smtClean="0"/>
              <a:pPr/>
              <a:t>‹#›</a:t>
            </a:fld>
            <a:endParaRPr lang="en-CA"/>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2601394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7016EFF9-4615-4F64-9286-91176B80FF62}" type="datetimeFigureOut">
              <a:rPr lang="en-CA" smtClean="0"/>
              <a:pPr/>
              <a:t>2024-03-04</a:t>
            </a:fld>
            <a:endParaRPr lang="en-CA"/>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CA"/>
          </a:p>
        </p:txBody>
      </p:sp>
      <p:sp>
        <p:nvSpPr>
          <p:cNvPr id="7" name="Slide Number Placeholder 6"/>
          <p:cNvSpPr>
            <a:spLocks noGrp="1"/>
          </p:cNvSpPr>
          <p:nvPr>
            <p:ph type="sldNum" sz="quarter" idx="12"/>
          </p:nvPr>
        </p:nvSpPr>
        <p:spPr>
          <a:xfrm>
            <a:off x="11119104" y="1170432"/>
            <a:ext cx="978485" cy="201168"/>
          </a:xfrm>
        </p:spPr>
        <p:txBody>
          <a:bodyPr/>
          <a:lstStyle/>
          <a:p>
            <a:fld id="{8CB3254B-8679-476A-9BC0-4994D6C45674}" type="slidenum">
              <a:rPr lang="en-CA" smtClean="0"/>
              <a:pPr/>
              <a:t>‹#›</a:t>
            </a:fld>
            <a:endParaRPr lang="en-CA"/>
          </a:p>
        </p:txBody>
      </p:sp>
    </p:spTree>
    <p:extLst>
      <p:ext uri="{BB962C8B-B14F-4D97-AF65-F5344CB8AC3E}">
        <p14:creationId xmlns:p14="http://schemas.microsoft.com/office/powerpoint/2010/main" val="302201854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B3254B-8679-476A-9BC0-4994D6C45674}" type="slidenum">
              <a:rPr lang="en-CA" smtClean="0"/>
              <a:pPr/>
              <a:t>‹#›</a:t>
            </a:fld>
            <a:endParaRPr lang="en-CA"/>
          </a:p>
        </p:txBody>
      </p:sp>
    </p:spTree>
    <p:extLst>
      <p:ext uri="{BB962C8B-B14F-4D97-AF65-F5344CB8AC3E}">
        <p14:creationId xmlns:p14="http://schemas.microsoft.com/office/powerpoint/2010/main" val="2969967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016EFF9-4615-4F64-9286-91176B80FF62}" type="datetimeFigureOut">
              <a:rPr lang="en-CA" smtClean="0"/>
              <a:pPr/>
              <a:t>2024-03-04</a:t>
            </a:fld>
            <a:endParaRPr lang="en-CA"/>
          </a:p>
        </p:txBody>
      </p:sp>
      <p:sp>
        <p:nvSpPr>
          <p:cNvPr id="5" name="Footer Placeholder 4"/>
          <p:cNvSpPr>
            <a:spLocks noGrp="1"/>
          </p:cNvSpPr>
          <p:nvPr>
            <p:ph type="ftr" sz="quarter" idx="11"/>
          </p:nvPr>
        </p:nvSpPr>
        <p:spPr>
          <a:xfrm>
            <a:off x="3520796" y="6377460"/>
            <a:ext cx="5115205" cy="365125"/>
          </a:xfrm>
        </p:spPr>
        <p:txBody>
          <a:bodyPr/>
          <a:lstStyle/>
          <a:p>
            <a:endParaRPr lang="en-CA"/>
          </a:p>
        </p:txBody>
      </p:sp>
      <p:sp>
        <p:nvSpPr>
          <p:cNvPr id="6" name="Slide Number Placeholder 5"/>
          <p:cNvSpPr>
            <a:spLocks noGrp="1"/>
          </p:cNvSpPr>
          <p:nvPr>
            <p:ph type="sldNum" sz="quarter" idx="12"/>
          </p:nvPr>
        </p:nvSpPr>
        <p:spPr/>
        <p:txBody>
          <a:bodyPr/>
          <a:lstStyle/>
          <a:p>
            <a:fld id="{8CB3254B-8679-476A-9BC0-4994D6C45674}" type="slidenum">
              <a:rPr lang="en-CA" smtClean="0"/>
              <a:pPr/>
              <a:t>‹#›</a:t>
            </a:fld>
            <a:endParaRPr lang="en-CA"/>
          </a:p>
        </p:txBody>
      </p:sp>
    </p:spTree>
    <p:extLst>
      <p:ext uri="{BB962C8B-B14F-4D97-AF65-F5344CB8AC3E}">
        <p14:creationId xmlns:p14="http://schemas.microsoft.com/office/powerpoint/2010/main" val="3515388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otes1">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8F090D4-D972-40ED-A444-CC8E8E4AD7B9}"/>
              </a:ext>
            </a:extLst>
          </p:cNvPr>
          <p:cNvCxnSpPr/>
          <p:nvPr userDrawn="1"/>
        </p:nvCxnSpPr>
        <p:spPr>
          <a:xfrm>
            <a:off x="381001" y="6096000"/>
            <a:ext cx="1145265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CPhA-Logo-Horizontal_Bevelled.jpg">
            <a:extLst>
              <a:ext uri="{FF2B5EF4-FFF2-40B4-BE49-F238E27FC236}">
                <a16:creationId xmlns:a16="http://schemas.microsoft.com/office/drawing/2014/main" id="{E69FFEEB-F700-4023-AB1F-B9A8DA5168FF}"/>
              </a:ext>
            </a:extLst>
          </p:cNvPr>
          <p:cNvPicPr>
            <a:picLocks noChangeAspect="1"/>
          </p:cNvPicPr>
          <p:nvPr userDrawn="1"/>
        </p:nvPicPr>
        <p:blipFill>
          <a:blip r:embed="rId2" cstate="print"/>
          <a:stretch>
            <a:fillRect/>
          </a:stretch>
        </p:blipFill>
        <p:spPr>
          <a:xfrm>
            <a:off x="8001000" y="6248402"/>
            <a:ext cx="1905000" cy="391003"/>
          </a:xfrm>
          <a:prstGeom prst="rect">
            <a:avLst/>
          </a:prstGeom>
        </p:spPr>
      </p:pic>
      <p:pic>
        <p:nvPicPr>
          <p:cNvPr id="12" name="Picture 11">
            <a:extLst>
              <a:ext uri="{FF2B5EF4-FFF2-40B4-BE49-F238E27FC236}">
                <a16:creationId xmlns:a16="http://schemas.microsoft.com/office/drawing/2014/main" id="{DA8696AA-AFB6-47DD-876C-D2CF2C5D15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0800" y="6172200"/>
            <a:ext cx="1619251" cy="479298"/>
          </a:xfrm>
          <a:prstGeom prst="rect">
            <a:avLst/>
          </a:prstGeom>
        </p:spPr>
      </p:pic>
      <p:sp>
        <p:nvSpPr>
          <p:cNvPr id="13" name="TextBox 12">
            <a:extLst>
              <a:ext uri="{FF2B5EF4-FFF2-40B4-BE49-F238E27FC236}">
                <a16:creationId xmlns:a16="http://schemas.microsoft.com/office/drawing/2014/main" id="{E9B550DA-F430-4386-B718-971F1372E30B}"/>
              </a:ext>
            </a:extLst>
          </p:cNvPr>
          <p:cNvSpPr txBox="1"/>
          <p:nvPr userDrawn="1"/>
        </p:nvSpPr>
        <p:spPr>
          <a:xfrm>
            <a:off x="6477000" y="6248402"/>
            <a:ext cx="1447800" cy="207749"/>
          </a:xfrm>
          <a:prstGeom prst="rect">
            <a:avLst/>
          </a:prstGeom>
          <a:noFill/>
        </p:spPr>
        <p:txBody>
          <a:bodyPr wrap="square" rtlCol="0">
            <a:spAutoFit/>
          </a:bodyPr>
          <a:lstStyle/>
          <a:p>
            <a:r>
              <a:rPr lang="en-CA" sz="750">
                <a:latin typeface="Calibri Light" panose="020F0302020204030204" pitchFamily="34" charset="0"/>
              </a:rPr>
              <a:t>JOINTLY PRESENTED BY:</a:t>
            </a:r>
          </a:p>
        </p:txBody>
      </p:sp>
      <p:pic>
        <p:nvPicPr>
          <p:cNvPr id="16" name="Picture 15">
            <a:extLst>
              <a:ext uri="{FF2B5EF4-FFF2-40B4-BE49-F238E27FC236}">
                <a16:creationId xmlns:a16="http://schemas.microsoft.com/office/drawing/2014/main" id="{F55E73D6-4B6A-42B0-90B1-CA9F848D2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 y="6172104"/>
            <a:ext cx="2819400" cy="609696"/>
          </a:xfrm>
          <a:prstGeom prst="rect">
            <a:avLst/>
          </a:prstGeom>
        </p:spPr>
      </p:pic>
      <p:sp>
        <p:nvSpPr>
          <p:cNvPr id="17" name="Rectangle 2">
            <a:extLst>
              <a:ext uri="{FF2B5EF4-FFF2-40B4-BE49-F238E27FC236}">
                <a16:creationId xmlns:a16="http://schemas.microsoft.com/office/drawing/2014/main" id="{8510939B-BABB-4A97-BC14-FACD613FD845}"/>
              </a:ext>
            </a:extLst>
          </p:cNvPr>
          <p:cNvSpPr>
            <a:spLocks noGrp="1" noChangeArrowheads="1"/>
          </p:cNvSpPr>
          <p:nvPr>
            <p:ph type="title" hasCustomPrompt="1"/>
          </p:nvPr>
        </p:nvSpPr>
        <p:spPr bwMode="auto">
          <a:xfrm>
            <a:off x="609600" y="609600"/>
            <a:ext cx="109728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lvl1pPr>
          </a:lstStyle>
          <a:p>
            <a:pPr lvl="0"/>
            <a:r>
              <a:rPr lang="en-US"/>
              <a:t>Title</a:t>
            </a:r>
          </a:p>
        </p:txBody>
      </p:sp>
      <p:sp>
        <p:nvSpPr>
          <p:cNvPr id="18" name="Rectangle 3">
            <a:extLst>
              <a:ext uri="{FF2B5EF4-FFF2-40B4-BE49-F238E27FC236}">
                <a16:creationId xmlns:a16="http://schemas.microsoft.com/office/drawing/2014/main" id="{AE21CD07-AE91-4A9E-BDD7-CF31517B345F}"/>
              </a:ext>
            </a:extLst>
          </p:cNvPr>
          <p:cNvSpPr>
            <a:spLocks noGrp="1" noChangeArrowheads="1"/>
          </p:cNvSpPr>
          <p:nvPr>
            <p:ph idx="1"/>
          </p:nvPr>
        </p:nvSpPr>
        <p:spPr bwMode="auto">
          <a:xfrm>
            <a:off x="609600" y="1600203"/>
            <a:ext cx="10972800" cy="4038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89000" indent="-189000">
              <a:spcBef>
                <a:spcPts val="450"/>
              </a:spcBef>
              <a:defRPr/>
            </a:lvl1pPr>
            <a:lvl2pPr marL="378000" indent="-18900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847192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834365-738C-44C1-99E4-AAD48DDE2756}"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3339539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834365-738C-44C1-99E4-AAD48DDE2756}"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122290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F2B0-769B-3A81-4575-B0D976286A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B8342-6BC7-6C31-6D17-189E7D55B0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7A12D8-B298-9C96-321D-EF8CF797B3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06A7C7-D798-F830-DC24-3F5B0F058158}"/>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6" name="Footer Placeholder 5">
            <a:extLst>
              <a:ext uri="{FF2B5EF4-FFF2-40B4-BE49-F238E27FC236}">
                <a16:creationId xmlns:a16="http://schemas.microsoft.com/office/drawing/2014/main" id="{C6840235-E094-E4D2-3737-59D133426D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69DDE-6E62-F326-585E-F7E6B98C03FA}"/>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261564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834365-738C-44C1-99E4-AAD48DDE2756}"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169705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834365-738C-44C1-99E4-AAD48DDE2756}" type="datetimeFigureOut">
              <a:rPr lang="en-US" smtClean="0"/>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1806037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834365-738C-44C1-99E4-AAD48DDE2756}" type="datetimeFigureOut">
              <a:rPr lang="en-US" smtClean="0"/>
              <a:t>3/4/24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1054531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834365-738C-44C1-99E4-AAD48DDE2756}" type="datetimeFigureOut">
              <a:rPr lang="en-US" smtClean="0"/>
              <a:t>3/4/24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4189929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34365-738C-44C1-99E4-AAD48DDE2756}" type="datetimeFigureOut">
              <a:rPr lang="en-US" smtClean="0"/>
              <a:t>3/4/24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1692384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2834365-738C-44C1-99E4-AAD48DDE2756}" type="datetimeFigureOut">
              <a:rPr lang="en-US" smtClean="0"/>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7590008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A2834365-738C-44C1-99E4-AAD48DDE2756}" type="datetimeFigureOut">
              <a:rPr lang="en-US" smtClean="0"/>
              <a:t>3/4/24</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4166386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2834365-738C-44C1-99E4-AAD48DDE2756}" type="datetimeFigureOut">
              <a:rPr lang="en-US" smtClean="0"/>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1043787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A2834365-738C-44C1-99E4-AAD48DDE2756}"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39686352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A2834365-738C-44C1-99E4-AAD48DDE2756}" type="datetimeFigureOut">
              <a:rPr lang="en-US" smtClean="0"/>
              <a:t>3/4/24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257339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62644-3616-F14E-F197-AE94305E2E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A755A7-3A68-A2AD-5876-1DD1AA21A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36125-7C79-A78A-DDF9-0AF89997D9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A10177-8995-BD9F-6CA9-25336C1840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B59EE6-1E50-17BE-D05D-8BDCCB9BD2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730B3A-04CD-A21C-2B59-28D02E0A99DC}"/>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8" name="Footer Placeholder 7">
            <a:extLst>
              <a:ext uri="{FF2B5EF4-FFF2-40B4-BE49-F238E27FC236}">
                <a16:creationId xmlns:a16="http://schemas.microsoft.com/office/drawing/2014/main" id="{51F159F3-86E4-60CC-E4B0-ED0C4E812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DE9FEB-2745-9ED8-5F2F-5487F4822FBE}"/>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3014982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834365-738C-44C1-99E4-AAD48DDE2756}"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388181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834365-738C-44C1-99E4-AAD48DDE2756}"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012F7-20CF-4E90-9384-A8507554677B}" type="slidenum">
              <a:rPr lang="en-US" smtClean="0"/>
              <a:t>‹#›</a:t>
            </a:fld>
            <a:endParaRPr lang="en-US"/>
          </a:p>
        </p:txBody>
      </p:sp>
    </p:spTree>
    <p:extLst>
      <p:ext uri="{BB962C8B-B14F-4D97-AF65-F5344CB8AC3E}">
        <p14:creationId xmlns:p14="http://schemas.microsoft.com/office/powerpoint/2010/main" val="4235082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2"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r>
              <a:rPr lang="en-US"/>
              <a:t>Click to edit Master title style</a:t>
            </a:r>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r>
              <a:rPr lang="en-US"/>
              <a:t>Click to edit Master subtitle style</a:t>
            </a:r>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4599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6"/>
            <a:ext cx="11360800" cy="4555200"/>
          </a:xfrm>
          <a:prstGeom prst="rect">
            <a:avLst/>
          </a:prstGeom>
        </p:spPr>
        <p:txBody>
          <a:bodyPr spcFirstLastPara="1" wrap="square" lIns="91425" tIns="91425" rIns="91425" bIns="91425" anchor="t" anchorCtr="0">
            <a:normAutofit/>
          </a:bodyPr>
          <a:lstStyle>
            <a:lvl1pPr marL="609657" lvl="0" indent="-457244">
              <a:spcBef>
                <a:spcPts val="0"/>
              </a:spcBef>
              <a:spcAft>
                <a:spcPts val="0"/>
              </a:spcAft>
              <a:buSzPts val="1800"/>
              <a:buChar char="●"/>
              <a:defRPr/>
            </a:lvl1pPr>
            <a:lvl2pPr marL="1219316" lvl="1" indent="-423373">
              <a:spcBef>
                <a:spcPts val="0"/>
              </a:spcBef>
              <a:spcAft>
                <a:spcPts val="0"/>
              </a:spcAft>
              <a:buSzPts val="1400"/>
              <a:buChar char="○"/>
              <a:defRPr/>
            </a:lvl2pPr>
            <a:lvl3pPr marL="1828973" lvl="2" indent="-423373">
              <a:spcBef>
                <a:spcPts val="0"/>
              </a:spcBef>
              <a:spcAft>
                <a:spcPts val="0"/>
              </a:spcAft>
              <a:buSzPts val="1400"/>
              <a:buChar char="■"/>
              <a:defRPr/>
            </a:lvl3pPr>
            <a:lvl4pPr marL="2438631" lvl="3" indent="-423373">
              <a:spcBef>
                <a:spcPts val="0"/>
              </a:spcBef>
              <a:spcAft>
                <a:spcPts val="0"/>
              </a:spcAft>
              <a:buSzPts val="1400"/>
              <a:buChar char="●"/>
              <a:defRPr/>
            </a:lvl4pPr>
            <a:lvl5pPr marL="3048289" lvl="4" indent="-423373">
              <a:spcBef>
                <a:spcPts val="0"/>
              </a:spcBef>
              <a:spcAft>
                <a:spcPts val="0"/>
              </a:spcAft>
              <a:buSzPts val="1400"/>
              <a:buChar char="○"/>
              <a:defRPr/>
            </a:lvl5pPr>
            <a:lvl6pPr marL="3657947" lvl="5" indent="-423373">
              <a:spcBef>
                <a:spcPts val="0"/>
              </a:spcBef>
              <a:spcAft>
                <a:spcPts val="0"/>
              </a:spcAft>
              <a:buSzPts val="1400"/>
              <a:buChar char="■"/>
              <a:defRPr/>
            </a:lvl6pPr>
            <a:lvl7pPr marL="4267605" lvl="6" indent="-423373">
              <a:spcBef>
                <a:spcPts val="0"/>
              </a:spcBef>
              <a:spcAft>
                <a:spcPts val="0"/>
              </a:spcAft>
              <a:buSzPts val="1400"/>
              <a:buChar char="●"/>
              <a:defRPr/>
            </a:lvl7pPr>
            <a:lvl8pPr marL="4877263" lvl="7" indent="-423373">
              <a:spcBef>
                <a:spcPts val="0"/>
              </a:spcBef>
              <a:spcAft>
                <a:spcPts val="0"/>
              </a:spcAft>
              <a:buSzPts val="1400"/>
              <a:buChar char="○"/>
              <a:defRPr/>
            </a:lvl8pPr>
            <a:lvl9pPr marL="5486920" lvl="8" indent="-423373">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6452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2"/>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1"/>
            </a:lvl1pPr>
            <a:lvl2pPr lvl="1">
              <a:spcBef>
                <a:spcPts val="0"/>
              </a:spcBef>
              <a:spcAft>
                <a:spcPts val="0"/>
              </a:spcAft>
              <a:buSzPts val="2400"/>
              <a:buNone/>
              <a:defRPr sz="3201"/>
            </a:lvl2pPr>
            <a:lvl3pPr lvl="2">
              <a:spcBef>
                <a:spcPts val="0"/>
              </a:spcBef>
              <a:spcAft>
                <a:spcPts val="0"/>
              </a:spcAft>
              <a:buSzPts val="2400"/>
              <a:buNone/>
              <a:defRPr sz="3201"/>
            </a:lvl3pPr>
            <a:lvl4pPr lvl="3">
              <a:spcBef>
                <a:spcPts val="0"/>
              </a:spcBef>
              <a:spcAft>
                <a:spcPts val="0"/>
              </a:spcAft>
              <a:buSzPts val="2400"/>
              <a:buNone/>
              <a:defRPr sz="3201"/>
            </a:lvl4pPr>
            <a:lvl5pPr lvl="4">
              <a:spcBef>
                <a:spcPts val="0"/>
              </a:spcBef>
              <a:spcAft>
                <a:spcPts val="0"/>
              </a:spcAft>
              <a:buSzPts val="2400"/>
              <a:buNone/>
              <a:defRPr sz="3201"/>
            </a:lvl5pPr>
            <a:lvl6pPr lvl="5">
              <a:spcBef>
                <a:spcPts val="0"/>
              </a:spcBef>
              <a:spcAft>
                <a:spcPts val="0"/>
              </a:spcAft>
              <a:buSzPts val="2400"/>
              <a:buNone/>
              <a:defRPr sz="3201"/>
            </a:lvl6pPr>
            <a:lvl7pPr lvl="6">
              <a:spcBef>
                <a:spcPts val="0"/>
              </a:spcBef>
              <a:spcAft>
                <a:spcPts val="0"/>
              </a:spcAft>
              <a:buSzPts val="2400"/>
              <a:buNone/>
              <a:defRPr sz="3201"/>
            </a:lvl7pPr>
            <a:lvl8pPr lvl="7">
              <a:spcBef>
                <a:spcPts val="0"/>
              </a:spcBef>
              <a:spcAft>
                <a:spcPts val="0"/>
              </a:spcAft>
              <a:buSzPts val="2400"/>
              <a:buNone/>
              <a:defRPr sz="3201"/>
            </a:lvl8pPr>
            <a:lvl9pPr lvl="8">
              <a:spcBef>
                <a:spcPts val="0"/>
              </a:spcBef>
              <a:spcAft>
                <a:spcPts val="0"/>
              </a:spcAft>
              <a:buSzPts val="2400"/>
              <a:buNone/>
              <a:defRPr sz="3201"/>
            </a:lvl9pPr>
          </a:lstStyle>
          <a:p>
            <a:r>
              <a:rPr lang="en-US"/>
              <a:t>Click to edit Master title style</a:t>
            </a:r>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657" lvl="0" indent="-406438">
              <a:spcBef>
                <a:spcPts val="0"/>
              </a:spcBef>
              <a:spcAft>
                <a:spcPts val="0"/>
              </a:spcAft>
              <a:buSzPts val="1200"/>
              <a:buChar char="●"/>
              <a:defRPr sz="1600"/>
            </a:lvl1pPr>
            <a:lvl2pPr marL="1219316" lvl="1" indent="-406438">
              <a:spcBef>
                <a:spcPts val="0"/>
              </a:spcBef>
              <a:spcAft>
                <a:spcPts val="0"/>
              </a:spcAft>
              <a:buSzPts val="1200"/>
              <a:buChar char="○"/>
              <a:defRPr sz="1600"/>
            </a:lvl2pPr>
            <a:lvl3pPr marL="1828973" lvl="2" indent="-406438">
              <a:spcBef>
                <a:spcPts val="0"/>
              </a:spcBef>
              <a:spcAft>
                <a:spcPts val="0"/>
              </a:spcAft>
              <a:buSzPts val="1200"/>
              <a:buChar char="■"/>
              <a:defRPr sz="1600"/>
            </a:lvl3pPr>
            <a:lvl4pPr marL="2438631" lvl="3" indent="-406438">
              <a:spcBef>
                <a:spcPts val="0"/>
              </a:spcBef>
              <a:spcAft>
                <a:spcPts val="0"/>
              </a:spcAft>
              <a:buSzPts val="1200"/>
              <a:buChar char="●"/>
              <a:defRPr sz="1600"/>
            </a:lvl4pPr>
            <a:lvl5pPr marL="3048289" lvl="4" indent="-406438">
              <a:spcBef>
                <a:spcPts val="0"/>
              </a:spcBef>
              <a:spcAft>
                <a:spcPts val="0"/>
              </a:spcAft>
              <a:buSzPts val="1200"/>
              <a:buChar char="○"/>
              <a:defRPr sz="1600"/>
            </a:lvl5pPr>
            <a:lvl6pPr marL="3657947" lvl="5" indent="-406438">
              <a:spcBef>
                <a:spcPts val="0"/>
              </a:spcBef>
              <a:spcAft>
                <a:spcPts val="0"/>
              </a:spcAft>
              <a:buSzPts val="1200"/>
              <a:buChar char="■"/>
              <a:defRPr sz="1600"/>
            </a:lvl6pPr>
            <a:lvl7pPr marL="4267605" lvl="6" indent="-406438">
              <a:spcBef>
                <a:spcPts val="0"/>
              </a:spcBef>
              <a:spcAft>
                <a:spcPts val="0"/>
              </a:spcAft>
              <a:buSzPts val="1200"/>
              <a:buChar char="●"/>
              <a:defRPr sz="1600"/>
            </a:lvl7pPr>
            <a:lvl8pPr marL="4877263" lvl="7" indent="-406438">
              <a:spcBef>
                <a:spcPts val="0"/>
              </a:spcBef>
              <a:spcAft>
                <a:spcPts val="0"/>
              </a:spcAft>
              <a:buSzPts val="1200"/>
              <a:buChar char="○"/>
              <a:defRPr sz="1600"/>
            </a:lvl8pPr>
            <a:lvl9pPr marL="5486920" lvl="8" indent="-406438">
              <a:spcBef>
                <a:spcPts val="0"/>
              </a:spcBef>
              <a:spcAft>
                <a:spcPts val="0"/>
              </a:spcAft>
              <a:buSzPts val="1200"/>
              <a:buChar char="■"/>
              <a:defRPr sz="1600"/>
            </a:lvl9pPr>
          </a:lstStyle>
          <a:p>
            <a:pPr lvl="0"/>
            <a:r>
              <a:rPr lang="en-US"/>
              <a:t>Click to edit Master text styles</a:t>
            </a: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0725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3"/>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5440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9"/>
            <a:ext cx="7998400" cy="806800"/>
          </a:xfrm>
          <a:prstGeom prst="rect">
            <a:avLst/>
          </a:prstGeom>
        </p:spPr>
        <p:txBody>
          <a:bodyPr spcFirstLastPara="1" wrap="square" lIns="91425" tIns="91425" rIns="91425" bIns="91425" anchor="ctr" anchorCtr="0">
            <a:normAutofit/>
          </a:bodyPr>
          <a:lstStyle>
            <a:lvl1pPr marL="609657" lvl="0" indent="-304829">
              <a:lnSpc>
                <a:spcPct val="100000"/>
              </a:lnSpc>
              <a:spcBef>
                <a:spcPts val="0"/>
              </a:spcBef>
              <a:spcAft>
                <a:spcPts val="0"/>
              </a:spcAft>
              <a:buSzPts val="1800"/>
              <a:buNone/>
              <a:defRPr/>
            </a:lvl1pPr>
          </a:lstStyle>
          <a:p>
            <a:pPr lvl="0"/>
            <a:r>
              <a:rPr lang="en-US"/>
              <a:t>Click to edit Master text styles</a:t>
            </a: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5213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4"/>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2"/>
            </a:lvl1pPr>
            <a:lvl2pPr lvl="1" algn="ctr">
              <a:spcBef>
                <a:spcPts val="0"/>
              </a:spcBef>
              <a:spcAft>
                <a:spcPts val="0"/>
              </a:spcAft>
              <a:buSzPts val="12000"/>
              <a:buNone/>
              <a:defRPr sz="16002"/>
            </a:lvl2pPr>
            <a:lvl3pPr lvl="2" algn="ctr">
              <a:spcBef>
                <a:spcPts val="0"/>
              </a:spcBef>
              <a:spcAft>
                <a:spcPts val="0"/>
              </a:spcAft>
              <a:buSzPts val="12000"/>
              <a:buNone/>
              <a:defRPr sz="16002"/>
            </a:lvl3pPr>
            <a:lvl4pPr lvl="3" algn="ctr">
              <a:spcBef>
                <a:spcPts val="0"/>
              </a:spcBef>
              <a:spcAft>
                <a:spcPts val="0"/>
              </a:spcAft>
              <a:buSzPts val="12000"/>
              <a:buNone/>
              <a:defRPr sz="16002"/>
            </a:lvl4pPr>
            <a:lvl5pPr lvl="4" algn="ctr">
              <a:spcBef>
                <a:spcPts val="0"/>
              </a:spcBef>
              <a:spcAft>
                <a:spcPts val="0"/>
              </a:spcAft>
              <a:buSzPts val="12000"/>
              <a:buNone/>
              <a:defRPr sz="16002"/>
            </a:lvl5pPr>
            <a:lvl6pPr lvl="5" algn="ctr">
              <a:spcBef>
                <a:spcPts val="0"/>
              </a:spcBef>
              <a:spcAft>
                <a:spcPts val="0"/>
              </a:spcAft>
              <a:buSzPts val="12000"/>
              <a:buNone/>
              <a:defRPr sz="16002"/>
            </a:lvl6pPr>
            <a:lvl7pPr lvl="6" algn="ctr">
              <a:spcBef>
                <a:spcPts val="0"/>
              </a:spcBef>
              <a:spcAft>
                <a:spcPts val="0"/>
              </a:spcAft>
              <a:buSzPts val="12000"/>
              <a:buNone/>
              <a:defRPr sz="16002"/>
            </a:lvl7pPr>
            <a:lvl8pPr lvl="7" algn="ctr">
              <a:spcBef>
                <a:spcPts val="0"/>
              </a:spcBef>
              <a:spcAft>
                <a:spcPts val="0"/>
              </a:spcAft>
              <a:buSzPts val="12000"/>
              <a:buNone/>
              <a:defRPr sz="16002"/>
            </a:lvl8pPr>
            <a:lvl9pPr lvl="8" algn="ctr">
              <a:spcBef>
                <a:spcPts val="0"/>
              </a:spcBef>
              <a:spcAft>
                <a:spcPts val="0"/>
              </a:spcAft>
              <a:buSzPts val="12000"/>
              <a:buNone/>
              <a:defRPr sz="16002"/>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657" lvl="0" indent="-457244" algn="ctr">
              <a:spcBef>
                <a:spcPts val="0"/>
              </a:spcBef>
              <a:spcAft>
                <a:spcPts val="0"/>
              </a:spcAft>
              <a:buSzPts val="1800"/>
              <a:buChar char="●"/>
              <a:defRPr/>
            </a:lvl1pPr>
            <a:lvl2pPr marL="1219316" lvl="1" indent="-423373" algn="ctr">
              <a:spcBef>
                <a:spcPts val="0"/>
              </a:spcBef>
              <a:spcAft>
                <a:spcPts val="0"/>
              </a:spcAft>
              <a:buSzPts val="1400"/>
              <a:buChar char="○"/>
              <a:defRPr/>
            </a:lvl2pPr>
            <a:lvl3pPr marL="1828973" lvl="2" indent="-423373" algn="ctr">
              <a:spcBef>
                <a:spcPts val="0"/>
              </a:spcBef>
              <a:spcAft>
                <a:spcPts val="0"/>
              </a:spcAft>
              <a:buSzPts val="1400"/>
              <a:buChar char="■"/>
              <a:defRPr/>
            </a:lvl3pPr>
            <a:lvl4pPr marL="2438631" lvl="3" indent="-423373" algn="ctr">
              <a:spcBef>
                <a:spcPts val="0"/>
              </a:spcBef>
              <a:spcAft>
                <a:spcPts val="0"/>
              </a:spcAft>
              <a:buSzPts val="1400"/>
              <a:buChar char="●"/>
              <a:defRPr/>
            </a:lvl4pPr>
            <a:lvl5pPr marL="3048289" lvl="4" indent="-423373" algn="ctr">
              <a:spcBef>
                <a:spcPts val="0"/>
              </a:spcBef>
              <a:spcAft>
                <a:spcPts val="0"/>
              </a:spcAft>
              <a:buSzPts val="1400"/>
              <a:buChar char="○"/>
              <a:defRPr/>
            </a:lvl5pPr>
            <a:lvl6pPr marL="3657947" lvl="5" indent="-423373" algn="ctr">
              <a:spcBef>
                <a:spcPts val="0"/>
              </a:spcBef>
              <a:spcAft>
                <a:spcPts val="0"/>
              </a:spcAft>
              <a:buSzPts val="1400"/>
              <a:buChar char="■"/>
              <a:defRPr/>
            </a:lvl6pPr>
            <a:lvl7pPr marL="4267605" lvl="6" indent="-423373" algn="ctr">
              <a:spcBef>
                <a:spcPts val="0"/>
              </a:spcBef>
              <a:spcAft>
                <a:spcPts val="0"/>
              </a:spcAft>
              <a:buSzPts val="1400"/>
              <a:buChar char="●"/>
              <a:defRPr/>
            </a:lvl7pPr>
            <a:lvl8pPr marL="4877263" lvl="7" indent="-423373" algn="ctr">
              <a:spcBef>
                <a:spcPts val="0"/>
              </a:spcBef>
              <a:spcAft>
                <a:spcPts val="0"/>
              </a:spcAft>
              <a:buSzPts val="1400"/>
              <a:buChar char="○"/>
              <a:defRPr/>
            </a:lvl8pPr>
            <a:lvl9pPr marL="5486920" lvl="8" indent="-423373" algn="ctr">
              <a:spcBef>
                <a:spcPts val="0"/>
              </a:spcBef>
              <a:spcAft>
                <a:spcPts val="0"/>
              </a:spcAft>
              <a:buSzPts val="1400"/>
              <a:buChar char="■"/>
              <a:defRPr/>
            </a:lvl9pPr>
          </a:lstStyle>
          <a:p>
            <a:pPr lvl="0"/>
            <a:r>
              <a:rPr lang="en-US"/>
              <a:t>Click to edit Master text styles</a:t>
            </a: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2127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8534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8" y="1600200"/>
            <a:ext cx="11400367"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204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8ACBE-18F8-9C0B-ADDD-E298325A1D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C786C4-9061-23EE-5B7D-6FAA576FBB67}"/>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4" name="Footer Placeholder 3">
            <a:extLst>
              <a:ext uri="{FF2B5EF4-FFF2-40B4-BE49-F238E27FC236}">
                <a16:creationId xmlns:a16="http://schemas.microsoft.com/office/drawing/2014/main" id="{8702F03D-F0DA-A8EE-C99A-E1539482D1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9A5B3-C0E5-C9B0-4DCA-43B0FC7A0360}"/>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7569961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1"/>
            </a:lvl1pPr>
            <a:lvl2pPr lvl="1" algn="ctr">
              <a:spcBef>
                <a:spcPts val="0"/>
              </a:spcBef>
              <a:spcAft>
                <a:spcPts val="0"/>
              </a:spcAft>
              <a:buSzPts val="3600"/>
              <a:buNone/>
              <a:defRPr sz="4801"/>
            </a:lvl2pPr>
            <a:lvl3pPr lvl="2" algn="ctr">
              <a:spcBef>
                <a:spcPts val="0"/>
              </a:spcBef>
              <a:spcAft>
                <a:spcPts val="0"/>
              </a:spcAft>
              <a:buSzPts val="3600"/>
              <a:buNone/>
              <a:defRPr sz="4801"/>
            </a:lvl3pPr>
            <a:lvl4pPr lvl="3" algn="ctr">
              <a:spcBef>
                <a:spcPts val="0"/>
              </a:spcBef>
              <a:spcAft>
                <a:spcPts val="0"/>
              </a:spcAft>
              <a:buSzPts val="3600"/>
              <a:buNone/>
              <a:defRPr sz="4801"/>
            </a:lvl4pPr>
            <a:lvl5pPr lvl="4" algn="ctr">
              <a:spcBef>
                <a:spcPts val="0"/>
              </a:spcBef>
              <a:spcAft>
                <a:spcPts val="0"/>
              </a:spcAft>
              <a:buSzPts val="3600"/>
              <a:buNone/>
              <a:defRPr sz="4801"/>
            </a:lvl5pPr>
            <a:lvl6pPr lvl="5" algn="ctr">
              <a:spcBef>
                <a:spcPts val="0"/>
              </a:spcBef>
              <a:spcAft>
                <a:spcPts val="0"/>
              </a:spcAft>
              <a:buSzPts val="3600"/>
              <a:buNone/>
              <a:defRPr sz="4801"/>
            </a:lvl6pPr>
            <a:lvl7pPr lvl="6" algn="ctr">
              <a:spcBef>
                <a:spcPts val="0"/>
              </a:spcBef>
              <a:spcAft>
                <a:spcPts val="0"/>
              </a:spcAft>
              <a:buSzPts val="3600"/>
              <a:buNone/>
              <a:defRPr sz="4801"/>
            </a:lvl7pPr>
            <a:lvl8pPr lvl="7" algn="ctr">
              <a:spcBef>
                <a:spcPts val="0"/>
              </a:spcBef>
              <a:spcAft>
                <a:spcPts val="0"/>
              </a:spcAft>
              <a:buSzPts val="3600"/>
              <a:buNone/>
              <a:defRPr sz="4801"/>
            </a:lvl8pPr>
            <a:lvl9pPr lvl="8" algn="ctr">
              <a:spcBef>
                <a:spcPts val="0"/>
              </a:spcBef>
              <a:spcAft>
                <a:spcPts val="0"/>
              </a:spcAft>
              <a:buSzPts val="3600"/>
              <a:buNone/>
              <a:defRPr sz="4801"/>
            </a:lvl9pPr>
          </a:lstStyle>
          <a:p>
            <a:r>
              <a:rPr lang="en-US"/>
              <a:t>Click to edit Master title style</a:t>
            </a:r>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0294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93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1DB63-8127-CA19-5900-951B0089903D}"/>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3" name="Footer Placeholder 2">
            <a:extLst>
              <a:ext uri="{FF2B5EF4-FFF2-40B4-BE49-F238E27FC236}">
                <a16:creationId xmlns:a16="http://schemas.microsoft.com/office/drawing/2014/main" id="{FDF4ED2E-0A13-9591-CF44-FD77AE664B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F5366D-5D23-2B5E-350D-E22EE6095F9E}"/>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1876725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27DF-F2CE-C00A-7944-B981C0C06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30F58-9EB2-BB62-1965-419BB4A968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72B1BC-037C-B050-8437-02B1C05D3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C95070-575B-9645-1328-38C18F46F673}"/>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6" name="Footer Placeholder 5">
            <a:extLst>
              <a:ext uri="{FF2B5EF4-FFF2-40B4-BE49-F238E27FC236}">
                <a16:creationId xmlns:a16="http://schemas.microsoft.com/office/drawing/2014/main" id="{98252322-DA5A-12EB-4201-D921F6732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1C7FC-FE21-02BF-28A4-B8C757A40E1B}"/>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282680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231D-EE3A-110B-DF38-4C67C79A0E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825344-70F8-1791-6F0E-1F40ADD50C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9BE073-CA16-E8EC-E58A-CB9E4D67C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62A681-14D8-34DB-87A1-533CB786E6DD}"/>
              </a:ext>
            </a:extLst>
          </p:cNvPr>
          <p:cNvSpPr>
            <a:spLocks noGrp="1"/>
          </p:cNvSpPr>
          <p:nvPr>
            <p:ph type="dt" sz="half" idx="10"/>
          </p:nvPr>
        </p:nvSpPr>
        <p:spPr/>
        <p:txBody>
          <a:bodyPr/>
          <a:lstStyle/>
          <a:p>
            <a:fld id="{388225F5-31B2-634E-BBEE-600BB8CCC500}" type="datetimeFigureOut">
              <a:rPr lang="en-US" smtClean="0"/>
              <a:t>3/4/24</a:t>
            </a:fld>
            <a:endParaRPr lang="en-US"/>
          </a:p>
        </p:txBody>
      </p:sp>
      <p:sp>
        <p:nvSpPr>
          <p:cNvPr id="6" name="Footer Placeholder 5">
            <a:extLst>
              <a:ext uri="{FF2B5EF4-FFF2-40B4-BE49-F238E27FC236}">
                <a16:creationId xmlns:a16="http://schemas.microsoft.com/office/drawing/2014/main" id="{15DABF3B-4FF2-279A-0C90-D22B274C6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2CDF2-3731-1A50-B358-050362C03B41}"/>
              </a:ext>
            </a:extLst>
          </p:cNvPr>
          <p:cNvSpPr>
            <a:spLocks noGrp="1"/>
          </p:cNvSpPr>
          <p:nvPr>
            <p:ph type="sldNum" sz="quarter" idx="12"/>
          </p:nvPr>
        </p:nvSpPr>
        <p:spPr/>
        <p:txBody>
          <a:bodyPr/>
          <a:lstStyle/>
          <a:p>
            <a:fld id="{840FFC0A-D426-AB4D-A07B-67F4FD6286BC}" type="slidenum">
              <a:rPr lang="en-US" smtClean="0"/>
              <a:t>‹#›</a:t>
            </a:fld>
            <a:endParaRPr lang="en-US"/>
          </a:p>
        </p:txBody>
      </p:sp>
    </p:spTree>
    <p:extLst>
      <p:ext uri="{BB962C8B-B14F-4D97-AF65-F5344CB8AC3E}">
        <p14:creationId xmlns:p14="http://schemas.microsoft.com/office/powerpoint/2010/main" val="105515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383889-43E8-4822-3AD4-DA66DC2040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20259-8345-4170-96F5-34B654B64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FD56D-0812-6B18-7E2C-09579BD70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225F5-31B2-634E-BBEE-600BB8CCC500}" type="datetimeFigureOut">
              <a:rPr lang="en-US" smtClean="0"/>
              <a:t>3/4/24</a:t>
            </a:fld>
            <a:endParaRPr lang="en-US"/>
          </a:p>
        </p:txBody>
      </p:sp>
      <p:sp>
        <p:nvSpPr>
          <p:cNvPr id="5" name="Footer Placeholder 4">
            <a:extLst>
              <a:ext uri="{FF2B5EF4-FFF2-40B4-BE49-F238E27FC236}">
                <a16:creationId xmlns:a16="http://schemas.microsoft.com/office/drawing/2014/main" id="{7C144713-155A-8E90-AB95-B4367F147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C15AB3-CE71-6EA4-9576-DD3ED903AE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FFC0A-D426-AB4D-A07B-67F4FD6286BC}" type="slidenum">
              <a:rPr lang="en-US" smtClean="0"/>
              <a:t>‹#›</a:t>
            </a:fld>
            <a:endParaRPr lang="en-US"/>
          </a:p>
        </p:txBody>
      </p:sp>
    </p:spTree>
    <p:extLst>
      <p:ext uri="{BB962C8B-B14F-4D97-AF65-F5344CB8AC3E}">
        <p14:creationId xmlns:p14="http://schemas.microsoft.com/office/powerpoint/2010/main" val="2026423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6347" y="6236844"/>
            <a:ext cx="2609682" cy="505626"/>
          </a:xfrm>
          <a:prstGeom prst="rect">
            <a:avLst/>
          </a:prstGeom>
        </p:spPr>
      </p:pic>
      <p:cxnSp>
        <p:nvCxnSpPr>
          <p:cNvPr id="8" name="Straight Connector 7"/>
          <p:cNvCxnSpPr/>
          <p:nvPr userDrawn="1"/>
        </p:nvCxnSpPr>
        <p:spPr>
          <a:xfrm>
            <a:off x="206347" y="6125671"/>
            <a:ext cx="117698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283026" y="6419462"/>
            <a:ext cx="2491162" cy="178348"/>
          </a:xfrm>
          <a:prstGeom prst="rect">
            <a:avLst/>
          </a:prstGeom>
        </p:spPr>
      </p:pic>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932807" y="6386632"/>
            <a:ext cx="1723217" cy="211178"/>
          </a:xfrm>
          <a:prstGeom prst="rect">
            <a:avLst/>
          </a:prstGeom>
        </p:spPr>
      </p:pic>
      <p:cxnSp>
        <p:nvCxnSpPr>
          <p:cNvPr id="11" name="Straight Connector 10"/>
          <p:cNvCxnSpPr/>
          <p:nvPr userDrawn="1"/>
        </p:nvCxnSpPr>
        <p:spPr>
          <a:xfrm>
            <a:off x="9843796" y="6358639"/>
            <a:ext cx="0" cy="2940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964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016EFF9-4615-4F64-9286-91176B80FF62}" type="datetimeFigureOut">
              <a:rPr lang="en-CA" smtClean="0"/>
              <a:pPr/>
              <a:t>2024-03-04</a:t>
            </a:fld>
            <a:endParaRPr lang="en-CA"/>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CA"/>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CB3254B-8679-476A-9BC0-4994D6C45674}" type="slidenum">
              <a:rPr lang="en-CA" smtClean="0"/>
              <a:pPr/>
              <a:t>‹#›</a:t>
            </a:fld>
            <a:endParaRPr lang="en-CA"/>
          </a:p>
        </p:txBody>
      </p:sp>
    </p:spTree>
    <p:extLst>
      <p:ext uri="{BB962C8B-B14F-4D97-AF65-F5344CB8AC3E}">
        <p14:creationId xmlns:p14="http://schemas.microsoft.com/office/powerpoint/2010/main" val="34713868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A2834365-738C-44C1-99E4-AAD48DDE2756}" type="datetimeFigureOut">
              <a:rPr lang="en-US" smtClean="0"/>
              <a:t>3/4/24</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51B012F7-20CF-4E90-9384-A8507554677B}" type="slidenum">
              <a:rPr lang="en-US" smtClean="0"/>
              <a:t>‹#›</a:t>
            </a:fld>
            <a:endParaRPr lang="en-US"/>
          </a:p>
        </p:txBody>
      </p:sp>
    </p:spTree>
    <p:extLst>
      <p:ext uri="{BB962C8B-B14F-4D97-AF65-F5344CB8AC3E}">
        <p14:creationId xmlns:p14="http://schemas.microsoft.com/office/powerpoint/2010/main" val="942142428"/>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6"/>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625644"/>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hyperlink" Target="http://www.indigenouspharmacy.ca/"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5477-DECF-A185-8480-665E05FBE3C9}"/>
              </a:ext>
            </a:extLst>
          </p:cNvPr>
          <p:cNvSpPr>
            <a:spLocks noGrp="1"/>
          </p:cNvSpPr>
          <p:nvPr>
            <p:ph type="ctrTitle"/>
          </p:nvPr>
        </p:nvSpPr>
        <p:spPr>
          <a:xfrm>
            <a:off x="622661" y="176780"/>
            <a:ext cx="10946674" cy="1732017"/>
          </a:xfrm>
        </p:spPr>
        <p:txBody>
          <a:bodyPr>
            <a:normAutofit/>
          </a:bodyPr>
          <a:lstStyle/>
          <a:p>
            <a:r>
              <a:rPr lang="en-US" b="1" dirty="0"/>
              <a:t>Supporting 2SLGBTQQIA+ Youth:</a:t>
            </a:r>
            <a:br>
              <a:rPr lang="en-US" b="1" dirty="0"/>
            </a:br>
            <a:r>
              <a:rPr lang="en-US" sz="4000" b="1" dirty="0"/>
              <a:t>Jordan’s Principle Service Coordinator Gathering</a:t>
            </a:r>
          </a:p>
        </p:txBody>
      </p:sp>
      <p:sp>
        <p:nvSpPr>
          <p:cNvPr id="3" name="Subtitle 2">
            <a:extLst>
              <a:ext uri="{FF2B5EF4-FFF2-40B4-BE49-F238E27FC236}">
                <a16:creationId xmlns:a16="http://schemas.microsoft.com/office/drawing/2014/main" id="{606EFE81-B87F-5D4D-69E5-415E59EE22BC}"/>
              </a:ext>
            </a:extLst>
          </p:cNvPr>
          <p:cNvSpPr>
            <a:spLocks noGrp="1"/>
          </p:cNvSpPr>
          <p:nvPr>
            <p:ph type="subTitle" idx="1"/>
          </p:nvPr>
        </p:nvSpPr>
        <p:spPr>
          <a:xfrm>
            <a:off x="1236616" y="2117532"/>
            <a:ext cx="9718765" cy="2622935"/>
          </a:xfrm>
        </p:spPr>
        <p:txBody>
          <a:bodyPr vert="horz" lIns="91440" tIns="45720" rIns="91440" bIns="45720" rtlCol="0" anchor="t">
            <a:normAutofit/>
          </a:bodyPr>
          <a:lstStyle/>
          <a:p>
            <a:pPr>
              <a:spcBef>
                <a:spcPts val="0"/>
              </a:spcBef>
            </a:pPr>
            <a:r>
              <a:rPr lang="en-US" dirty="0"/>
              <a:t>Dr. Jaris Swidrovich, BSP, PharmD, PhD, AAHIVP, RPh</a:t>
            </a:r>
          </a:p>
          <a:p>
            <a:pPr>
              <a:spcBef>
                <a:spcPts val="0"/>
              </a:spcBef>
            </a:pPr>
            <a:r>
              <a:rPr lang="en-US" dirty="0"/>
              <a:t>Assistant Professor, Teaching Stream</a:t>
            </a:r>
          </a:p>
          <a:p>
            <a:pPr>
              <a:spcBef>
                <a:spcPts val="0"/>
              </a:spcBef>
            </a:pPr>
            <a:r>
              <a:rPr lang="en-US" dirty="0"/>
              <a:t>Indigenous Engagement Lead</a:t>
            </a:r>
          </a:p>
          <a:p>
            <a:pPr>
              <a:spcBef>
                <a:spcPts val="0"/>
              </a:spcBef>
            </a:pPr>
            <a:r>
              <a:rPr lang="en-US" dirty="0"/>
              <a:t>Leslie Dan Faculty of Pharmacy</a:t>
            </a:r>
          </a:p>
          <a:p>
            <a:pPr>
              <a:spcBef>
                <a:spcPts val="0"/>
              </a:spcBef>
            </a:pPr>
            <a:r>
              <a:rPr lang="en-US" dirty="0"/>
              <a:t>University of Toronto</a:t>
            </a:r>
          </a:p>
          <a:p>
            <a:pPr>
              <a:spcBef>
                <a:spcPts val="0"/>
              </a:spcBef>
            </a:pPr>
            <a:endParaRPr lang="en-US" dirty="0"/>
          </a:p>
          <a:p>
            <a:pPr>
              <a:spcBef>
                <a:spcPts val="0"/>
              </a:spcBef>
            </a:pPr>
            <a:r>
              <a:rPr lang="en-US" dirty="0"/>
              <a:t>March 5, 2024</a:t>
            </a:r>
            <a:endParaRPr lang="en-US" dirty="0">
              <a:cs typeface="Calibri"/>
            </a:endParaRPr>
          </a:p>
        </p:txBody>
      </p:sp>
      <p:pic>
        <p:nvPicPr>
          <p:cNvPr id="4" name="Picture 3" descr="mage result for instagram logo">
            <a:extLst>
              <a:ext uri="{FF2B5EF4-FFF2-40B4-BE49-F238E27FC236}">
                <a16:creationId xmlns:a16="http://schemas.microsoft.com/office/drawing/2014/main" id="{84C434ED-EB79-AB4F-44D1-65F6AD9458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775" y="6251129"/>
            <a:ext cx="441563" cy="4415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38F387-B739-7D15-9299-D1A11CE2B2D4}"/>
              </a:ext>
            </a:extLst>
          </p:cNvPr>
          <p:cNvSpPr txBox="1"/>
          <p:nvPr/>
        </p:nvSpPr>
        <p:spPr>
          <a:xfrm>
            <a:off x="5347160" y="6210300"/>
            <a:ext cx="3290994" cy="523220"/>
          </a:xfrm>
          <a:prstGeom prst="rect">
            <a:avLst/>
          </a:prstGeom>
          <a:noFill/>
        </p:spPr>
        <p:txBody>
          <a:bodyPr wrap="square" rtlCol="0">
            <a:spAutoFit/>
          </a:bodyPr>
          <a:lstStyle/>
          <a:p>
            <a:pPr>
              <a:defRPr/>
            </a:pPr>
            <a:r>
              <a:rPr lang="en-US" sz="2800" dirty="0"/>
              <a:t>@</a:t>
            </a:r>
            <a:r>
              <a:rPr lang="en-US" sz="2800" dirty="0" err="1"/>
              <a:t>JarisSwidrovich</a:t>
            </a:r>
            <a:endParaRPr lang="en-US" sz="2800" dirty="0"/>
          </a:p>
        </p:txBody>
      </p:sp>
      <p:sp>
        <p:nvSpPr>
          <p:cNvPr id="7" name="TextBox 6">
            <a:extLst>
              <a:ext uri="{FF2B5EF4-FFF2-40B4-BE49-F238E27FC236}">
                <a16:creationId xmlns:a16="http://schemas.microsoft.com/office/drawing/2014/main" id="{368B3B0D-264F-A9F4-3D84-308CAECFF79C}"/>
              </a:ext>
            </a:extLst>
          </p:cNvPr>
          <p:cNvSpPr txBox="1"/>
          <p:nvPr/>
        </p:nvSpPr>
        <p:spPr>
          <a:xfrm>
            <a:off x="1107095" y="6210300"/>
            <a:ext cx="3506059" cy="523220"/>
          </a:xfrm>
          <a:prstGeom prst="rect">
            <a:avLst/>
          </a:prstGeom>
          <a:noFill/>
        </p:spPr>
        <p:txBody>
          <a:bodyPr wrap="square" rtlCol="0">
            <a:spAutoFit/>
          </a:bodyPr>
          <a:lstStyle/>
          <a:p>
            <a:pPr>
              <a:defRPr/>
            </a:pPr>
            <a:r>
              <a:rPr lang="en-US" sz="2800" dirty="0"/>
              <a:t>@</a:t>
            </a:r>
            <a:r>
              <a:rPr lang="en-US" sz="2800" dirty="0" err="1"/>
              <a:t>JarisOfThePrairies</a:t>
            </a:r>
            <a:endParaRPr lang="en-US" sz="2800" dirty="0"/>
          </a:p>
        </p:txBody>
      </p:sp>
      <p:sp>
        <p:nvSpPr>
          <p:cNvPr id="8" name="TextBox 7">
            <a:extLst>
              <a:ext uri="{FF2B5EF4-FFF2-40B4-BE49-F238E27FC236}">
                <a16:creationId xmlns:a16="http://schemas.microsoft.com/office/drawing/2014/main" id="{D7DA0E7B-8A30-5F7B-D148-C4FB36D06AA7}"/>
              </a:ext>
            </a:extLst>
          </p:cNvPr>
          <p:cNvSpPr txBox="1"/>
          <p:nvPr/>
        </p:nvSpPr>
        <p:spPr>
          <a:xfrm>
            <a:off x="9372160" y="6210300"/>
            <a:ext cx="3290994" cy="523220"/>
          </a:xfrm>
          <a:prstGeom prst="rect">
            <a:avLst/>
          </a:prstGeom>
          <a:noFill/>
        </p:spPr>
        <p:txBody>
          <a:bodyPr wrap="square" rtlCol="0">
            <a:spAutoFit/>
          </a:bodyPr>
          <a:lstStyle/>
          <a:p>
            <a:pPr>
              <a:defRPr/>
            </a:pPr>
            <a:r>
              <a:rPr lang="en-US" sz="2800" dirty="0"/>
              <a:t>Jaris Swidrovich</a:t>
            </a:r>
          </a:p>
        </p:txBody>
      </p:sp>
      <p:pic>
        <p:nvPicPr>
          <p:cNvPr id="9" name="Picture 8">
            <a:extLst>
              <a:ext uri="{FF2B5EF4-FFF2-40B4-BE49-F238E27FC236}">
                <a16:creationId xmlns:a16="http://schemas.microsoft.com/office/drawing/2014/main" id="{CF961F75-70EA-9179-1A85-5F3B3DA5BC6B}"/>
              </a:ext>
            </a:extLst>
          </p:cNvPr>
          <p:cNvPicPr>
            <a:picLocks noChangeAspect="1"/>
          </p:cNvPicPr>
          <p:nvPr/>
        </p:nvPicPr>
        <p:blipFill>
          <a:blip r:embed="rId4"/>
          <a:stretch>
            <a:fillRect/>
          </a:stretch>
        </p:blipFill>
        <p:spPr>
          <a:xfrm>
            <a:off x="4734390" y="6237675"/>
            <a:ext cx="491533" cy="495845"/>
          </a:xfrm>
          <a:prstGeom prst="rect">
            <a:avLst/>
          </a:prstGeom>
        </p:spPr>
      </p:pic>
      <p:pic>
        <p:nvPicPr>
          <p:cNvPr id="10" name="Picture 2">
            <a:extLst>
              <a:ext uri="{FF2B5EF4-FFF2-40B4-BE49-F238E27FC236}">
                <a16:creationId xmlns:a16="http://schemas.microsoft.com/office/drawing/2014/main" id="{4BF5BF10-0169-E07B-F904-51FF4EED5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5846" y="6262599"/>
            <a:ext cx="418621" cy="4186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2S Flag">
            <a:extLst>
              <a:ext uri="{FF2B5EF4-FFF2-40B4-BE49-F238E27FC236}">
                <a16:creationId xmlns:a16="http://schemas.microsoft.com/office/drawing/2014/main" id="{349BD4D2-13CD-5042-71CE-B974BB036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3859" y="4694911"/>
            <a:ext cx="2372530" cy="13262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y be an image of 1 person">
            <a:extLst>
              <a:ext uri="{FF2B5EF4-FFF2-40B4-BE49-F238E27FC236}">
                <a16:creationId xmlns:a16="http://schemas.microsoft.com/office/drawing/2014/main" id="{13594A5A-5D59-24BC-AA2D-73A748966F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7160" y="4609434"/>
            <a:ext cx="1542764" cy="15427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ELLO MY PRONOUNS ARE HE/THEY pronoun pin badge button, LGBTQ+, LGBT  pinback or fridge magnet : Amazon.ca: Handmade Products">
            <a:extLst>
              <a:ext uri="{FF2B5EF4-FFF2-40B4-BE49-F238E27FC236}">
                <a16:creationId xmlns:a16="http://schemas.microsoft.com/office/drawing/2014/main" id="{7BC2E008-3F50-EDDE-66AD-AA8550AFE0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66" t="7693" r="3122" b="5406"/>
          <a:stretch/>
        </p:blipFill>
        <p:spPr bwMode="auto">
          <a:xfrm>
            <a:off x="8190695" y="4277655"/>
            <a:ext cx="1747257" cy="1874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qr code with a star&#10;&#10;Description automatically generated">
            <a:extLst>
              <a:ext uri="{FF2B5EF4-FFF2-40B4-BE49-F238E27FC236}">
                <a16:creationId xmlns:a16="http://schemas.microsoft.com/office/drawing/2014/main" id="{7A5784F6-FF12-1335-3772-09FCF8C328CE}"/>
              </a:ext>
            </a:extLst>
          </p:cNvPr>
          <p:cNvPicPr>
            <a:picLocks noChangeAspect="1"/>
          </p:cNvPicPr>
          <p:nvPr/>
        </p:nvPicPr>
        <p:blipFill>
          <a:blip r:embed="rId9"/>
          <a:stretch>
            <a:fillRect/>
          </a:stretch>
        </p:blipFill>
        <p:spPr>
          <a:xfrm>
            <a:off x="10262071" y="2555370"/>
            <a:ext cx="1747258" cy="1747258"/>
          </a:xfrm>
          <a:prstGeom prst="rect">
            <a:avLst/>
          </a:prstGeom>
        </p:spPr>
      </p:pic>
    </p:spTree>
    <p:extLst>
      <p:ext uri="{BB962C8B-B14F-4D97-AF65-F5344CB8AC3E}">
        <p14:creationId xmlns:p14="http://schemas.microsoft.com/office/powerpoint/2010/main" val="302849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271B-B860-F442-8BF7-6D8105BDB388}"/>
              </a:ext>
            </a:extLst>
          </p:cNvPr>
          <p:cNvSpPr>
            <a:spLocks noGrp="1"/>
          </p:cNvSpPr>
          <p:nvPr>
            <p:ph type="title"/>
          </p:nvPr>
        </p:nvSpPr>
        <p:spPr/>
        <p:txBody>
          <a:bodyPr>
            <a:normAutofit/>
          </a:bodyPr>
          <a:lstStyle/>
          <a:p>
            <a:pPr algn="ctr"/>
            <a:r>
              <a:rPr lang="en-US" sz="2532" b="1"/>
              <a:t>Colonization and Queerness</a:t>
            </a:r>
          </a:p>
        </p:txBody>
      </p:sp>
      <p:sp>
        <p:nvSpPr>
          <p:cNvPr id="3" name="Content Placeholder 2">
            <a:extLst>
              <a:ext uri="{FF2B5EF4-FFF2-40B4-BE49-F238E27FC236}">
                <a16:creationId xmlns:a16="http://schemas.microsoft.com/office/drawing/2014/main" id="{5B99308D-57CE-EC47-A2B2-40232C5572BB}"/>
              </a:ext>
            </a:extLst>
          </p:cNvPr>
          <p:cNvSpPr>
            <a:spLocks noGrp="1"/>
          </p:cNvSpPr>
          <p:nvPr>
            <p:ph idx="1"/>
          </p:nvPr>
        </p:nvSpPr>
        <p:spPr>
          <a:xfrm>
            <a:off x="753420" y="1972279"/>
            <a:ext cx="10809056" cy="2913445"/>
          </a:xfrm>
        </p:spPr>
        <p:txBody>
          <a:bodyPr>
            <a:normAutofit/>
          </a:bodyPr>
          <a:lstStyle/>
          <a:p>
            <a:r>
              <a:rPr lang="en-US" sz="2250" dirty="0">
                <a:solidFill>
                  <a:schemeClr val="tx1"/>
                </a:solidFill>
              </a:rPr>
              <a:t>The contemporary term </a:t>
            </a:r>
            <a:r>
              <a:rPr lang="en-US" sz="2250" b="1" dirty="0">
                <a:solidFill>
                  <a:schemeClr val="tx1"/>
                </a:solidFill>
              </a:rPr>
              <a:t>Two Spirit </a:t>
            </a:r>
            <a:r>
              <a:rPr lang="en-US" sz="2250" dirty="0">
                <a:solidFill>
                  <a:schemeClr val="tx1"/>
                </a:solidFill>
              </a:rPr>
              <a:t>was first coined in 1990 at the 3rd annual Native American and Canadian Aboriginal LGBT people gathering in Winnipeg.</a:t>
            </a:r>
          </a:p>
          <a:p>
            <a:endParaRPr lang="en-US" sz="2250" dirty="0">
              <a:solidFill>
                <a:schemeClr val="tx1"/>
              </a:solidFill>
            </a:endParaRPr>
          </a:p>
          <a:p>
            <a:r>
              <a:rPr lang="en-US" sz="2250" dirty="0">
                <a:solidFill>
                  <a:schemeClr val="tx1"/>
                </a:solidFill>
              </a:rPr>
              <a:t>In creating the term, the founding group wanted to reflect the historical acceptance of gender-variant peoples and diverse sexual identities within Indigenous communities in pre-contact times.</a:t>
            </a:r>
          </a:p>
        </p:txBody>
      </p:sp>
      <p:pic>
        <p:nvPicPr>
          <p:cNvPr id="6" name="Picture 6" descr="2S Flag">
            <a:extLst>
              <a:ext uri="{FF2B5EF4-FFF2-40B4-BE49-F238E27FC236}">
                <a16:creationId xmlns:a16="http://schemas.microsoft.com/office/drawing/2014/main" id="{9D90D2C0-BA94-5B26-CD0E-C513E303D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687" y="4927204"/>
            <a:ext cx="3098626" cy="173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7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271B-B860-F442-8BF7-6D8105BDB388}"/>
              </a:ext>
            </a:extLst>
          </p:cNvPr>
          <p:cNvSpPr>
            <a:spLocks noGrp="1"/>
          </p:cNvSpPr>
          <p:nvPr>
            <p:ph type="title"/>
          </p:nvPr>
        </p:nvSpPr>
        <p:spPr>
          <a:xfrm>
            <a:off x="3649729" y="378433"/>
            <a:ext cx="4892539" cy="763577"/>
          </a:xfrm>
        </p:spPr>
        <p:txBody>
          <a:bodyPr>
            <a:normAutofit/>
          </a:bodyPr>
          <a:lstStyle/>
          <a:p>
            <a:pPr algn="ctr"/>
            <a:r>
              <a:rPr lang="en-US" sz="2532" b="1"/>
              <a:t>Colonization and Queerness</a:t>
            </a:r>
          </a:p>
        </p:txBody>
      </p:sp>
      <p:sp>
        <p:nvSpPr>
          <p:cNvPr id="3" name="Content Placeholder 2">
            <a:extLst>
              <a:ext uri="{FF2B5EF4-FFF2-40B4-BE49-F238E27FC236}">
                <a16:creationId xmlns:a16="http://schemas.microsoft.com/office/drawing/2014/main" id="{5B99308D-57CE-EC47-A2B2-40232C5572BB}"/>
              </a:ext>
            </a:extLst>
          </p:cNvPr>
          <p:cNvSpPr>
            <a:spLocks noGrp="1"/>
          </p:cNvSpPr>
          <p:nvPr>
            <p:ph idx="1"/>
          </p:nvPr>
        </p:nvSpPr>
        <p:spPr>
          <a:xfrm>
            <a:off x="467780" y="1183698"/>
            <a:ext cx="11256435" cy="4490604"/>
          </a:xfrm>
        </p:spPr>
        <p:txBody>
          <a:bodyPr>
            <a:normAutofit/>
          </a:bodyPr>
          <a:lstStyle/>
          <a:p>
            <a:r>
              <a:rPr lang="en-US" sz="2250" b="1" dirty="0">
                <a:solidFill>
                  <a:schemeClr val="tx1"/>
                </a:solidFill>
              </a:rPr>
              <a:t>Two Spirit </a:t>
            </a:r>
            <a:r>
              <a:rPr lang="en-US" sz="2250" dirty="0">
                <a:solidFill>
                  <a:schemeClr val="tx1"/>
                </a:solidFill>
              </a:rPr>
              <a:t>is meant to be an umbrella term that points to the important roles that Two Spirit people held prior to colonization; however, as an umbrella term, specific teachings, roles, meanings, and language must come from the community.</a:t>
            </a:r>
          </a:p>
          <a:p>
            <a:r>
              <a:rPr lang="en-US" sz="2250" dirty="0">
                <a:solidFill>
                  <a:schemeClr val="tx1"/>
                </a:solidFill>
              </a:rPr>
              <a:t>The identity itself was introduced by the Elder Myra </a:t>
            </a:r>
            <a:r>
              <a:rPr lang="en-US" sz="2250" dirty="0" err="1">
                <a:solidFill>
                  <a:schemeClr val="tx1"/>
                </a:solidFill>
              </a:rPr>
              <a:t>Laramee</a:t>
            </a:r>
            <a:r>
              <a:rPr lang="en-US" sz="2250" dirty="0">
                <a:solidFill>
                  <a:schemeClr val="tx1"/>
                </a:solidFill>
              </a:rPr>
              <a:t> through a vision she had prior to the 1990 gathering in Winnipeg. </a:t>
            </a:r>
          </a:p>
          <a:p>
            <a:r>
              <a:rPr lang="en-US" sz="2250" dirty="0">
                <a:solidFill>
                  <a:schemeClr val="tx1"/>
                </a:solidFill>
              </a:rPr>
              <a:t>Within this vision, Myra shared the vision she had of her </a:t>
            </a:r>
            <a:r>
              <a:rPr lang="en-US" sz="2250" i="1" dirty="0" err="1">
                <a:solidFill>
                  <a:schemeClr val="tx1"/>
                </a:solidFill>
              </a:rPr>
              <a:t>Anishinaabemowin</a:t>
            </a:r>
            <a:r>
              <a:rPr lang="en-US" sz="2250" dirty="0">
                <a:solidFill>
                  <a:schemeClr val="tx1"/>
                </a:solidFill>
              </a:rPr>
              <a:t> name of </a:t>
            </a:r>
            <a:r>
              <a:rPr lang="en-US" sz="2250" i="1" dirty="0" err="1">
                <a:solidFill>
                  <a:schemeClr val="tx1"/>
                </a:solidFill>
              </a:rPr>
              <a:t>niizh</a:t>
            </a:r>
            <a:r>
              <a:rPr lang="en-US" sz="2250" i="1" dirty="0">
                <a:solidFill>
                  <a:schemeClr val="tx1"/>
                </a:solidFill>
              </a:rPr>
              <a:t> </a:t>
            </a:r>
            <a:r>
              <a:rPr lang="en-US" sz="2250" i="1" dirty="0" err="1">
                <a:solidFill>
                  <a:schemeClr val="tx1"/>
                </a:solidFill>
              </a:rPr>
              <a:t>manidoowa</a:t>
            </a:r>
            <a:r>
              <a:rPr lang="en-US" sz="2250" dirty="0" err="1">
                <a:solidFill>
                  <a:schemeClr val="tx1"/>
                </a:solidFill>
              </a:rPr>
              <a:t>g</a:t>
            </a:r>
            <a:r>
              <a:rPr lang="en-US" sz="2250" dirty="0">
                <a:solidFill>
                  <a:schemeClr val="tx1"/>
                </a:solidFill>
              </a:rPr>
              <a:t>; which roughly translates to </a:t>
            </a:r>
            <a:r>
              <a:rPr lang="en-US" sz="2250" b="1" dirty="0">
                <a:solidFill>
                  <a:schemeClr val="tx1"/>
                </a:solidFill>
              </a:rPr>
              <a:t>having the ability to be neutral through the lens of having both a feminine spirit and masculine spirit within one's body.</a:t>
            </a:r>
          </a:p>
        </p:txBody>
      </p:sp>
      <p:pic>
        <p:nvPicPr>
          <p:cNvPr id="5" name="Picture 6" descr="2S Flag">
            <a:extLst>
              <a:ext uri="{FF2B5EF4-FFF2-40B4-BE49-F238E27FC236}">
                <a16:creationId xmlns:a16="http://schemas.microsoft.com/office/drawing/2014/main" id="{2320F6D6-4E9E-E53C-A3D5-30B32869B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831" y="5127197"/>
            <a:ext cx="2842338" cy="1588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271B-B860-F442-8BF7-6D8105BDB388}"/>
              </a:ext>
            </a:extLst>
          </p:cNvPr>
          <p:cNvSpPr>
            <a:spLocks noGrp="1"/>
          </p:cNvSpPr>
          <p:nvPr>
            <p:ph type="title"/>
          </p:nvPr>
        </p:nvSpPr>
        <p:spPr>
          <a:xfrm>
            <a:off x="415600" y="518211"/>
            <a:ext cx="11360800" cy="763600"/>
          </a:xfrm>
        </p:spPr>
        <p:txBody>
          <a:bodyPr>
            <a:normAutofit/>
          </a:bodyPr>
          <a:lstStyle/>
          <a:p>
            <a:pPr algn="ctr"/>
            <a:r>
              <a:rPr lang="en-US" sz="2532" b="1" dirty="0"/>
              <a:t>Colonization and Queerness</a:t>
            </a:r>
          </a:p>
        </p:txBody>
      </p:sp>
      <p:sp>
        <p:nvSpPr>
          <p:cNvPr id="3" name="Content Placeholder 2">
            <a:extLst>
              <a:ext uri="{FF2B5EF4-FFF2-40B4-BE49-F238E27FC236}">
                <a16:creationId xmlns:a16="http://schemas.microsoft.com/office/drawing/2014/main" id="{5B99308D-57CE-EC47-A2B2-40232C5572BB}"/>
              </a:ext>
            </a:extLst>
          </p:cNvPr>
          <p:cNvSpPr>
            <a:spLocks noGrp="1"/>
          </p:cNvSpPr>
          <p:nvPr>
            <p:ph idx="1"/>
          </p:nvPr>
        </p:nvSpPr>
        <p:spPr>
          <a:xfrm>
            <a:off x="376710" y="1619703"/>
            <a:ext cx="11438580" cy="4490604"/>
          </a:xfrm>
        </p:spPr>
        <p:txBody>
          <a:bodyPr>
            <a:normAutofit/>
          </a:bodyPr>
          <a:lstStyle/>
          <a:p>
            <a:r>
              <a:rPr lang="en-US" sz="2250" dirty="0">
                <a:solidFill>
                  <a:schemeClr val="tx1"/>
                </a:solidFill>
              </a:rPr>
              <a:t>Being Two Spirit is a very fluid identity and each tribe and Indigenous person has their own understanding of what it means to live and be Two Spirit. </a:t>
            </a:r>
          </a:p>
          <a:p>
            <a:endParaRPr lang="en-US" sz="2250" dirty="0">
              <a:solidFill>
                <a:schemeClr val="tx1"/>
              </a:solidFill>
            </a:endParaRPr>
          </a:p>
          <a:p>
            <a:r>
              <a:rPr lang="en-US" sz="2250" dirty="0">
                <a:solidFill>
                  <a:schemeClr val="tx1"/>
                </a:solidFill>
              </a:rPr>
              <a:t>One important element to note however is that the identity is </a:t>
            </a:r>
            <a:r>
              <a:rPr lang="en-US" sz="2250" b="1" u="sng" dirty="0">
                <a:solidFill>
                  <a:schemeClr val="tx1"/>
                </a:solidFill>
              </a:rPr>
              <a:t>specific to being Indigenous</a:t>
            </a:r>
            <a:r>
              <a:rPr lang="en-US" sz="2250" dirty="0">
                <a:solidFill>
                  <a:schemeClr val="tx1"/>
                </a:solidFill>
              </a:rPr>
              <a:t>, in that the identity is a direct acknowledgement of the disruption of Two Spirit teachings that took place when first-contact between Indigenous peoples and settlers was made and the ongoing impact of colonization.</a:t>
            </a:r>
          </a:p>
        </p:txBody>
      </p:sp>
      <p:pic>
        <p:nvPicPr>
          <p:cNvPr id="4" name="Picture 6" descr="2S Flag">
            <a:extLst>
              <a:ext uri="{FF2B5EF4-FFF2-40B4-BE49-F238E27FC236}">
                <a16:creationId xmlns:a16="http://schemas.microsoft.com/office/drawing/2014/main" id="{71F83C8F-7295-D1A1-BD58-465FBBCEA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687" y="4927204"/>
            <a:ext cx="3098626" cy="173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74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271B-B860-F442-8BF7-6D8105BDB388}"/>
              </a:ext>
            </a:extLst>
          </p:cNvPr>
          <p:cNvSpPr>
            <a:spLocks noGrp="1"/>
          </p:cNvSpPr>
          <p:nvPr>
            <p:ph type="title"/>
          </p:nvPr>
        </p:nvSpPr>
        <p:spPr>
          <a:xfrm>
            <a:off x="415600" y="246765"/>
            <a:ext cx="11360800" cy="763600"/>
          </a:xfrm>
        </p:spPr>
        <p:txBody>
          <a:bodyPr>
            <a:normAutofit/>
          </a:bodyPr>
          <a:lstStyle/>
          <a:p>
            <a:pPr algn="ctr"/>
            <a:r>
              <a:rPr lang="en-US" sz="2532" b="1" dirty="0"/>
              <a:t>Colonization and Queerness</a:t>
            </a:r>
          </a:p>
        </p:txBody>
      </p:sp>
      <p:sp>
        <p:nvSpPr>
          <p:cNvPr id="3" name="Content Placeholder 2">
            <a:extLst>
              <a:ext uri="{FF2B5EF4-FFF2-40B4-BE49-F238E27FC236}">
                <a16:creationId xmlns:a16="http://schemas.microsoft.com/office/drawing/2014/main" id="{5B99308D-57CE-EC47-A2B2-40232C5572BB}"/>
              </a:ext>
            </a:extLst>
          </p:cNvPr>
          <p:cNvSpPr>
            <a:spLocks noGrp="1"/>
          </p:cNvSpPr>
          <p:nvPr>
            <p:ph idx="1"/>
          </p:nvPr>
        </p:nvSpPr>
        <p:spPr>
          <a:xfrm>
            <a:off x="415600" y="1183698"/>
            <a:ext cx="11484126" cy="4490604"/>
          </a:xfrm>
        </p:spPr>
        <p:txBody>
          <a:bodyPr>
            <a:normAutofit/>
          </a:bodyPr>
          <a:lstStyle/>
          <a:p>
            <a:r>
              <a:rPr lang="en-US" sz="2250" dirty="0">
                <a:solidFill>
                  <a:schemeClr val="tx1"/>
                </a:solidFill>
              </a:rPr>
              <a:t>In most Indigenous communities, Two Spirit people were seen, loved, and respected as unique individuals. </a:t>
            </a:r>
          </a:p>
          <a:p>
            <a:r>
              <a:rPr lang="en-US" sz="2250" dirty="0">
                <a:solidFill>
                  <a:schemeClr val="tx1"/>
                </a:solidFill>
              </a:rPr>
              <a:t>They were gifted with keen insight and the ability to see things through both feminine and masculine eyes (double vision). </a:t>
            </a:r>
          </a:p>
          <a:p>
            <a:r>
              <a:rPr lang="en-US" sz="2250" dirty="0">
                <a:solidFill>
                  <a:schemeClr val="tx1"/>
                </a:solidFill>
              </a:rPr>
              <a:t>Many held important roles within their tribes, such as Chiefs, medicine people, caregivers, protectors, and knowledge keepers, as well because they possessed a “double vision” they were often marriage counselors. </a:t>
            </a:r>
          </a:p>
          <a:p>
            <a:r>
              <a:rPr lang="en-US" sz="2250" dirty="0">
                <a:solidFill>
                  <a:schemeClr val="tx1"/>
                </a:solidFill>
              </a:rPr>
              <a:t>Two Spirit people also took on the role of being caregivers for orphaned children. </a:t>
            </a:r>
          </a:p>
        </p:txBody>
      </p:sp>
      <p:pic>
        <p:nvPicPr>
          <p:cNvPr id="2052" name="Picture 4" descr="We'wha - Alchetron, The Free Social Encyclopedia">
            <a:extLst>
              <a:ext uri="{FF2B5EF4-FFF2-40B4-BE49-F238E27FC236}">
                <a16:creationId xmlns:a16="http://schemas.microsoft.com/office/drawing/2014/main" id="{A6595A99-A5C2-4CB9-CFE4-D3AEE71C9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292" y="4585450"/>
            <a:ext cx="2809417" cy="215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34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271B-B860-F442-8BF7-6D8105BDB388}"/>
              </a:ext>
            </a:extLst>
          </p:cNvPr>
          <p:cNvSpPr>
            <a:spLocks noGrp="1"/>
          </p:cNvSpPr>
          <p:nvPr>
            <p:ph type="title"/>
          </p:nvPr>
        </p:nvSpPr>
        <p:spPr/>
        <p:txBody>
          <a:bodyPr>
            <a:normAutofit/>
          </a:bodyPr>
          <a:lstStyle/>
          <a:p>
            <a:pPr algn="ctr"/>
            <a:r>
              <a:rPr lang="en-US" sz="2532" b="1"/>
              <a:t>Colonization and Queerness</a:t>
            </a:r>
          </a:p>
        </p:txBody>
      </p:sp>
      <p:sp>
        <p:nvSpPr>
          <p:cNvPr id="3" name="Content Placeholder 2">
            <a:extLst>
              <a:ext uri="{FF2B5EF4-FFF2-40B4-BE49-F238E27FC236}">
                <a16:creationId xmlns:a16="http://schemas.microsoft.com/office/drawing/2014/main" id="{5B99308D-57CE-EC47-A2B2-40232C5572BB}"/>
              </a:ext>
            </a:extLst>
          </p:cNvPr>
          <p:cNvSpPr>
            <a:spLocks noGrp="1"/>
          </p:cNvSpPr>
          <p:nvPr>
            <p:ph idx="1"/>
          </p:nvPr>
        </p:nvSpPr>
        <p:spPr>
          <a:xfrm>
            <a:off x="497795" y="1386175"/>
            <a:ext cx="11196410" cy="4490604"/>
          </a:xfrm>
        </p:spPr>
        <p:txBody>
          <a:bodyPr>
            <a:normAutofit/>
          </a:bodyPr>
          <a:lstStyle/>
          <a:p>
            <a:r>
              <a:rPr lang="en-US" sz="2250" dirty="0">
                <a:solidFill>
                  <a:schemeClr val="tx1"/>
                </a:solidFill>
              </a:rPr>
              <a:t>Traditionally in a time before colonial contact being Two Spirit was not specifically tied to one's own sexual and/or romantic orientation, instead it was tied to one's own gender and/or the roles the person chose to do in their community. </a:t>
            </a:r>
          </a:p>
          <a:p>
            <a:r>
              <a:rPr lang="en-US" sz="2250" dirty="0">
                <a:solidFill>
                  <a:schemeClr val="tx1"/>
                </a:solidFill>
              </a:rPr>
              <a:t>Some Two Spirit people chose to marry a person of the same sex, while other Two Spirit people chose to marry a person of opposite sex. </a:t>
            </a:r>
          </a:p>
          <a:p>
            <a:r>
              <a:rPr lang="en-US" sz="2250" dirty="0">
                <a:solidFill>
                  <a:schemeClr val="tx1"/>
                </a:solidFill>
              </a:rPr>
              <a:t>Most Indigenous tribes recognized up to 6 different genders</a:t>
            </a:r>
          </a:p>
          <a:p>
            <a:pPr lvl="1"/>
            <a:r>
              <a:rPr lang="en-US" sz="2109" dirty="0">
                <a:solidFill>
                  <a:schemeClr val="tx1"/>
                </a:solidFill>
              </a:rPr>
              <a:t>For example, a Two Spirit person whose sex is male and has a male partner could be considered a different gender from a Two Spirit person whose sex is male and has a female partner.</a:t>
            </a:r>
          </a:p>
        </p:txBody>
      </p:sp>
      <p:pic>
        <p:nvPicPr>
          <p:cNvPr id="6" name="Picture 2" descr="Native Americans, Gender Roles, and Two-Spirit People » Teaching LGBTQ  History">
            <a:extLst>
              <a:ext uri="{FF2B5EF4-FFF2-40B4-BE49-F238E27FC236}">
                <a16:creationId xmlns:a16="http://schemas.microsoft.com/office/drawing/2014/main" id="{067864DC-85D0-6B50-4FFD-0F28E6371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703" y="4940104"/>
            <a:ext cx="2722594" cy="181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42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271B-B860-F442-8BF7-6D8105BDB388}"/>
              </a:ext>
            </a:extLst>
          </p:cNvPr>
          <p:cNvSpPr>
            <a:spLocks noGrp="1"/>
          </p:cNvSpPr>
          <p:nvPr>
            <p:ph type="title"/>
          </p:nvPr>
        </p:nvSpPr>
        <p:spPr>
          <a:xfrm>
            <a:off x="415599" y="246765"/>
            <a:ext cx="11360800" cy="763600"/>
          </a:xfrm>
        </p:spPr>
        <p:txBody>
          <a:bodyPr>
            <a:normAutofit/>
          </a:bodyPr>
          <a:lstStyle/>
          <a:p>
            <a:pPr algn="ctr"/>
            <a:r>
              <a:rPr lang="en-US" sz="2532" b="1" dirty="0"/>
              <a:t>Colonization and Queerness</a:t>
            </a:r>
          </a:p>
        </p:txBody>
      </p:sp>
      <p:sp>
        <p:nvSpPr>
          <p:cNvPr id="3" name="Content Placeholder 2">
            <a:extLst>
              <a:ext uri="{FF2B5EF4-FFF2-40B4-BE49-F238E27FC236}">
                <a16:creationId xmlns:a16="http://schemas.microsoft.com/office/drawing/2014/main" id="{5B99308D-57CE-EC47-A2B2-40232C5572BB}"/>
              </a:ext>
            </a:extLst>
          </p:cNvPr>
          <p:cNvSpPr>
            <a:spLocks noGrp="1"/>
          </p:cNvSpPr>
          <p:nvPr>
            <p:ph idx="1"/>
          </p:nvPr>
        </p:nvSpPr>
        <p:spPr>
          <a:xfrm>
            <a:off x="140993" y="1010365"/>
            <a:ext cx="11910011" cy="4490604"/>
          </a:xfrm>
        </p:spPr>
        <p:txBody>
          <a:bodyPr>
            <a:normAutofit/>
          </a:bodyPr>
          <a:lstStyle/>
          <a:p>
            <a:r>
              <a:rPr lang="en-US" sz="2250" dirty="0">
                <a:solidFill>
                  <a:schemeClr val="tx1"/>
                </a:solidFill>
              </a:rPr>
              <a:t>Two Spirit people have existed since the beginning of Indigenous oral history and many Two Spirit activists are working together to teach the traditional values of respect, love, and kindness for all human beings.</a:t>
            </a:r>
          </a:p>
          <a:p>
            <a:endParaRPr lang="en-US" sz="2250" dirty="0">
              <a:solidFill>
                <a:schemeClr val="tx1"/>
              </a:solidFill>
            </a:endParaRPr>
          </a:p>
          <a:p>
            <a:r>
              <a:rPr lang="en-US" sz="2250" dirty="0">
                <a:solidFill>
                  <a:schemeClr val="tx1"/>
                </a:solidFill>
              </a:rPr>
              <a:t>Tribes across North America, and beyond, are reclaiming traditional names for gender diverse community members and diverse sexual orientations. Indigenous communities are now holding their own Two Spirit Pride Festivals to highlight the love and acceptance the community holds for all members.</a:t>
            </a:r>
          </a:p>
          <a:p>
            <a:endParaRPr lang="en-US" sz="2250" dirty="0">
              <a:solidFill>
                <a:schemeClr val="tx1"/>
              </a:solidFill>
            </a:endParaRPr>
          </a:p>
          <a:p>
            <a:r>
              <a:rPr lang="en-US" sz="2250" b="1" dirty="0">
                <a:solidFill>
                  <a:schemeClr val="tx1"/>
                </a:solidFill>
              </a:rPr>
              <a:t>June is a great month to celebrate! It is both PRIDE and Indigenous History Month</a:t>
            </a:r>
          </a:p>
        </p:txBody>
      </p:sp>
      <p:pic>
        <p:nvPicPr>
          <p:cNvPr id="5" name="Picture 6" descr="2S Flag">
            <a:extLst>
              <a:ext uri="{FF2B5EF4-FFF2-40B4-BE49-F238E27FC236}">
                <a16:creationId xmlns:a16="http://schemas.microsoft.com/office/drawing/2014/main" id="{42B6071F-6964-E75B-496B-3C2862D28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006" y="5168844"/>
            <a:ext cx="2755987" cy="1540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1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6F245-0BEB-288C-9358-374AA1C4B0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118A1-737C-4A55-062A-F87B60E1F559}"/>
              </a:ext>
            </a:extLst>
          </p:cNvPr>
          <p:cNvSpPr>
            <a:spLocks noGrp="1"/>
          </p:cNvSpPr>
          <p:nvPr>
            <p:ph type="title"/>
          </p:nvPr>
        </p:nvSpPr>
        <p:spPr>
          <a:xfrm>
            <a:off x="223157" y="264681"/>
            <a:ext cx="11745686" cy="1325563"/>
          </a:xfrm>
        </p:spPr>
        <p:txBody>
          <a:bodyPr>
            <a:normAutofit/>
          </a:bodyPr>
          <a:lstStyle/>
          <a:p>
            <a:r>
              <a:rPr lang="en-US" sz="4000" b="1" dirty="0"/>
              <a:t>Supporting Gender-affirming care for Two Spirit Youth</a:t>
            </a:r>
          </a:p>
        </p:txBody>
      </p:sp>
      <p:sp>
        <p:nvSpPr>
          <p:cNvPr id="3" name="Content Placeholder 2">
            <a:extLst>
              <a:ext uri="{FF2B5EF4-FFF2-40B4-BE49-F238E27FC236}">
                <a16:creationId xmlns:a16="http://schemas.microsoft.com/office/drawing/2014/main" id="{19EA5BE4-5664-2AB1-4EFC-C8E71DBD0496}"/>
              </a:ext>
            </a:extLst>
          </p:cNvPr>
          <p:cNvSpPr>
            <a:spLocks noGrp="1"/>
          </p:cNvSpPr>
          <p:nvPr>
            <p:ph idx="1"/>
          </p:nvPr>
        </p:nvSpPr>
        <p:spPr>
          <a:xfrm>
            <a:off x="838200" y="1825625"/>
            <a:ext cx="10515600" cy="4104912"/>
          </a:xfrm>
        </p:spPr>
        <p:txBody>
          <a:bodyPr vert="horz" lIns="91440" tIns="45720" rIns="91440" bIns="45720" rtlCol="0" anchor="t">
            <a:normAutofit/>
          </a:bodyPr>
          <a:lstStyle/>
          <a:p>
            <a:pPr marL="514350" indent="-514350">
              <a:buFont typeface="+mj-lt"/>
              <a:buAutoNum type="arabicPeriod"/>
            </a:pPr>
            <a:r>
              <a:rPr lang="en-US" dirty="0"/>
              <a:t>Education and awareness</a:t>
            </a:r>
          </a:p>
          <a:p>
            <a:pPr marL="514350" indent="-514350">
              <a:buFont typeface="+mj-lt"/>
              <a:buAutoNum type="arabicPeriod"/>
            </a:pPr>
            <a:r>
              <a:rPr lang="en-US" dirty="0"/>
              <a:t>Health care providers</a:t>
            </a:r>
          </a:p>
          <a:p>
            <a:pPr marL="514350" indent="-514350">
              <a:buFont typeface="+mj-lt"/>
              <a:buAutoNum type="arabicPeriod"/>
            </a:pPr>
            <a:r>
              <a:rPr lang="en-US" dirty="0"/>
              <a:t>Community support</a:t>
            </a:r>
          </a:p>
          <a:p>
            <a:pPr marL="514350" indent="-514350">
              <a:buFont typeface="+mj-lt"/>
              <a:buAutoNum type="arabicPeriod"/>
            </a:pPr>
            <a:r>
              <a:rPr lang="en-US" dirty="0"/>
              <a:t>Government and policy</a:t>
            </a:r>
          </a:p>
          <a:p>
            <a:pPr marL="514350" indent="-514350">
              <a:buFont typeface="+mj-lt"/>
              <a:buAutoNum type="arabicPeriod"/>
            </a:pPr>
            <a:r>
              <a:rPr lang="en-US" dirty="0"/>
              <a:t>Resources</a:t>
            </a:r>
          </a:p>
        </p:txBody>
      </p:sp>
      <p:pic>
        <p:nvPicPr>
          <p:cNvPr id="4" name="Content Placeholder 4" descr="A black background with a black square&#10;&#10;Description automatically generated with medium confidence">
            <a:extLst>
              <a:ext uri="{FF2B5EF4-FFF2-40B4-BE49-F238E27FC236}">
                <a16:creationId xmlns:a16="http://schemas.microsoft.com/office/drawing/2014/main" id="{6A786F1D-0254-D239-D6B2-105F07A1753D}"/>
              </a:ext>
            </a:extLst>
          </p:cNvPr>
          <p:cNvPicPr>
            <a:picLocks noChangeAspect="1"/>
          </p:cNvPicPr>
          <p:nvPr/>
        </p:nvPicPr>
        <p:blipFill>
          <a:blip r:embed="rId2"/>
          <a:stretch>
            <a:fillRect/>
          </a:stretch>
        </p:blipFill>
        <p:spPr>
          <a:xfrm>
            <a:off x="8860970" y="5787480"/>
            <a:ext cx="3331030" cy="1110343"/>
          </a:xfrm>
          <a:prstGeom prst="rect">
            <a:avLst/>
          </a:prstGeom>
        </p:spPr>
      </p:pic>
    </p:spTree>
    <p:extLst>
      <p:ext uri="{BB962C8B-B14F-4D97-AF65-F5344CB8AC3E}">
        <p14:creationId xmlns:p14="http://schemas.microsoft.com/office/powerpoint/2010/main" val="3611769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6F245-0BEB-288C-9358-374AA1C4B0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118A1-737C-4A55-062A-F87B60E1F559}"/>
              </a:ext>
            </a:extLst>
          </p:cNvPr>
          <p:cNvSpPr>
            <a:spLocks noGrp="1"/>
          </p:cNvSpPr>
          <p:nvPr>
            <p:ph type="title"/>
          </p:nvPr>
        </p:nvSpPr>
        <p:spPr>
          <a:xfrm>
            <a:off x="223157" y="264681"/>
            <a:ext cx="11745686" cy="1325563"/>
          </a:xfrm>
        </p:spPr>
        <p:txBody>
          <a:bodyPr>
            <a:normAutofit/>
          </a:bodyPr>
          <a:lstStyle/>
          <a:p>
            <a:r>
              <a:rPr lang="en-US" sz="4000" b="1" dirty="0"/>
              <a:t>1. Education and awareness</a:t>
            </a:r>
          </a:p>
        </p:txBody>
      </p:sp>
      <p:sp>
        <p:nvSpPr>
          <p:cNvPr id="3" name="Content Placeholder 2">
            <a:extLst>
              <a:ext uri="{FF2B5EF4-FFF2-40B4-BE49-F238E27FC236}">
                <a16:creationId xmlns:a16="http://schemas.microsoft.com/office/drawing/2014/main" id="{19EA5BE4-5664-2AB1-4EFC-C8E71DBD0496}"/>
              </a:ext>
            </a:extLst>
          </p:cNvPr>
          <p:cNvSpPr>
            <a:spLocks noGrp="1"/>
          </p:cNvSpPr>
          <p:nvPr>
            <p:ph idx="1"/>
          </p:nvPr>
        </p:nvSpPr>
        <p:spPr>
          <a:xfrm>
            <a:off x="838200" y="1825625"/>
            <a:ext cx="10515600" cy="4104912"/>
          </a:xfrm>
        </p:spPr>
        <p:txBody>
          <a:bodyPr vert="horz" lIns="91440" tIns="45720" rIns="91440" bIns="45720" rtlCol="0" anchor="t">
            <a:normAutofit/>
          </a:bodyPr>
          <a:lstStyle/>
          <a:p>
            <a:pPr algn="l">
              <a:buFont typeface="Arial" panose="020B0604020202020204" pitchFamily="34" charset="0"/>
              <a:buChar char="•"/>
            </a:pPr>
            <a:r>
              <a:rPr lang="en-CA" b="1" i="0" dirty="0">
                <a:solidFill>
                  <a:srgbClr val="111111"/>
                </a:solidFill>
                <a:effectLst/>
                <a:latin typeface="-apple-system"/>
              </a:rPr>
              <a:t>Learn about Two-Spirit identities</a:t>
            </a:r>
            <a:r>
              <a:rPr lang="en-CA" b="0" i="0" dirty="0">
                <a:solidFill>
                  <a:srgbClr val="111111"/>
                </a:solidFill>
                <a:effectLst/>
                <a:latin typeface="-apple-system"/>
              </a:rPr>
              <a:t>: Understand the unique experiences and cultural significance of Two-Spirit individuals within Indigenous communities.</a:t>
            </a:r>
          </a:p>
          <a:p>
            <a:pPr algn="l">
              <a:buFont typeface="Arial" panose="020B0604020202020204" pitchFamily="34" charset="0"/>
              <a:buChar char="•"/>
            </a:pPr>
            <a:r>
              <a:rPr lang="en-CA" b="1" i="0" dirty="0">
                <a:solidFill>
                  <a:srgbClr val="111111"/>
                </a:solidFill>
                <a:effectLst/>
                <a:latin typeface="-apple-system"/>
              </a:rPr>
              <a:t>Promote awareness</a:t>
            </a:r>
            <a:r>
              <a:rPr lang="en-CA" b="0" i="0" dirty="0">
                <a:solidFill>
                  <a:srgbClr val="111111"/>
                </a:solidFill>
                <a:effectLst/>
                <a:latin typeface="-apple-system"/>
              </a:rPr>
              <a:t>: Educate others about Two-Spirit identities, challenges, and the importance of gender-affirming care.</a:t>
            </a:r>
          </a:p>
          <a:p>
            <a:endParaRPr lang="en-US" dirty="0"/>
          </a:p>
        </p:txBody>
      </p:sp>
      <p:pic>
        <p:nvPicPr>
          <p:cNvPr id="4" name="Content Placeholder 4" descr="A black background with a black square&#10;&#10;Description automatically generated with medium confidence">
            <a:extLst>
              <a:ext uri="{FF2B5EF4-FFF2-40B4-BE49-F238E27FC236}">
                <a16:creationId xmlns:a16="http://schemas.microsoft.com/office/drawing/2014/main" id="{6A786F1D-0254-D239-D6B2-105F07A1753D}"/>
              </a:ext>
            </a:extLst>
          </p:cNvPr>
          <p:cNvPicPr>
            <a:picLocks noChangeAspect="1"/>
          </p:cNvPicPr>
          <p:nvPr/>
        </p:nvPicPr>
        <p:blipFill>
          <a:blip r:embed="rId2"/>
          <a:stretch>
            <a:fillRect/>
          </a:stretch>
        </p:blipFill>
        <p:spPr>
          <a:xfrm>
            <a:off x="8860970" y="5787480"/>
            <a:ext cx="3331030" cy="1110343"/>
          </a:xfrm>
          <a:prstGeom prst="rect">
            <a:avLst/>
          </a:prstGeom>
        </p:spPr>
      </p:pic>
    </p:spTree>
    <p:extLst>
      <p:ext uri="{BB962C8B-B14F-4D97-AF65-F5344CB8AC3E}">
        <p14:creationId xmlns:p14="http://schemas.microsoft.com/office/powerpoint/2010/main" val="1489286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3CF4837-D8BD-3D24-77B4-CB209A145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639" y="105"/>
            <a:ext cx="8874723" cy="685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74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AEF97-3478-7449-96B2-921CA88C8616}"/>
              </a:ext>
            </a:extLst>
          </p:cNvPr>
          <p:cNvSpPr>
            <a:spLocks noGrp="1"/>
          </p:cNvSpPr>
          <p:nvPr>
            <p:ph type="title"/>
          </p:nvPr>
        </p:nvSpPr>
        <p:spPr>
          <a:xfrm>
            <a:off x="3649730" y="286365"/>
            <a:ext cx="4892539" cy="1122366"/>
          </a:xfrm>
        </p:spPr>
        <p:txBody>
          <a:bodyPr>
            <a:normAutofit/>
          </a:bodyPr>
          <a:lstStyle/>
          <a:p>
            <a:r>
              <a:rPr lang="en-US" b="1" dirty="0"/>
              <a:t>2S</a:t>
            </a:r>
            <a:r>
              <a:rPr lang="en-US" dirty="0"/>
              <a:t>LGBTQ+</a:t>
            </a:r>
            <a:br>
              <a:rPr lang="en-US" dirty="0"/>
            </a:br>
            <a:r>
              <a:rPr lang="en-US" sz="1547" dirty="0"/>
              <a:t>or 2S/LGBTQ+</a:t>
            </a:r>
          </a:p>
        </p:txBody>
      </p:sp>
      <p:sp>
        <p:nvSpPr>
          <p:cNvPr id="4" name="TextBox 3">
            <a:extLst>
              <a:ext uri="{FF2B5EF4-FFF2-40B4-BE49-F238E27FC236}">
                <a16:creationId xmlns:a16="http://schemas.microsoft.com/office/drawing/2014/main" id="{998BEF05-8D36-A24C-B660-5F34861C9101}"/>
              </a:ext>
            </a:extLst>
          </p:cNvPr>
          <p:cNvSpPr txBox="1"/>
          <p:nvPr/>
        </p:nvSpPr>
        <p:spPr>
          <a:xfrm>
            <a:off x="3867091" y="5724948"/>
            <a:ext cx="4519186" cy="741613"/>
          </a:xfrm>
          <a:prstGeom prst="rect">
            <a:avLst/>
          </a:prstGeom>
          <a:noFill/>
        </p:spPr>
        <p:txBody>
          <a:bodyPr wrap="none" rtlCol="0">
            <a:spAutoFit/>
          </a:bodyPr>
          <a:lstStyle/>
          <a:p>
            <a:pPr defTabSz="642915">
              <a:buClr>
                <a:srgbClr val="000000"/>
              </a:buClr>
              <a:defRPr/>
            </a:pPr>
            <a:r>
              <a:rPr lang="en-US" sz="4219" kern="0" dirty="0">
                <a:solidFill>
                  <a:srgbClr val="000000"/>
                </a:solidFill>
                <a:latin typeface="Arial"/>
                <a:cs typeface="Arial"/>
                <a:sym typeface="Arial"/>
              </a:rPr>
              <a:t>“2S then the rest.”</a:t>
            </a:r>
          </a:p>
        </p:txBody>
      </p:sp>
      <p:pic>
        <p:nvPicPr>
          <p:cNvPr id="5" name="Picture 6" descr="2S Flag">
            <a:extLst>
              <a:ext uri="{FF2B5EF4-FFF2-40B4-BE49-F238E27FC236}">
                <a16:creationId xmlns:a16="http://schemas.microsoft.com/office/drawing/2014/main" id="{29B40019-B309-BF66-B983-4C3BF7464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560" y="2279610"/>
            <a:ext cx="4605439" cy="25744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s gibt keine Schränke in einem Tipi&quot; Sticker von dianadyess | Redbubble">
            <a:extLst>
              <a:ext uri="{FF2B5EF4-FFF2-40B4-BE49-F238E27FC236}">
                <a16:creationId xmlns:a16="http://schemas.microsoft.com/office/drawing/2014/main" id="{0078750E-8CA7-7BBA-B9E8-1A79D8A826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48" t="12618" r="23087" b="15062"/>
          <a:stretch/>
        </p:blipFill>
        <p:spPr bwMode="auto">
          <a:xfrm>
            <a:off x="7182367" y="1457593"/>
            <a:ext cx="3203819" cy="394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44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Land Acknowledgment | Max Bell School of Public Policy - McGill University">
            <a:extLst>
              <a:ext uri="{FF2B5EF4-FFF2-40B4-BE49-F238E27FC236}">
                <a16:creationId xmlns:a16="http://schemas.microsoft.com/office/drawing/2014/main" id="{C4EC121F-B84C-CD11-27A4-24EB012E1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6F245-0BEB-288C-9358-374AA1C4B0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118A1-737C-4A55-062A-F87B60E1F559}"/>
              </a:ext>
            </a:extLst>
          </p:cNvPr>
          <p:cNvSpPr>
            <a:spLocks noGrp="1"/>
          </p:cNvSpPr>
          <p:nvPr>
            <p:ph type="title"/>
          </p:nvPr>
        </p:nvSpPr>
        <p:spPr>
          <a:xfrm>
            <a:off x="223157" y="264681"/>
            <a:ext cx="11745686" cy="1325563"/>
          </a:xfrm>
        </p:spPr>
        <p:txBody>
          <a:bodyPr>
            <a:normAutofit/>
          </a:bodyPr>
          <a:lstStyle/>
          <a:p>
            <a:r>
              <a:rPr lang="en-US" sz="4000" b="1" dirty="0"/>
              <a:t>2. Health care providers</a:t>
            </a:r>
          </a:p>
        </p:txBody>
      </p:sp>
      <p:sp>
        <p:nvSpPr>
          <p:cNvPr id="3" name="Content Placeholder 2">
            <a:extLst>
              <a:ext uri="{FF2B5EF4-FFF2-40B4-BE49-F238E27FC236}">
                <a16:creationId xmlns:a16="http://schemas.microsoft.com/office/drawing/2014/main" id="{19EA5BE4-5664-2AB1-4EFC-C8E71DBD0496}"/>
              </a:ext>
            </a:extLst>
          </p:cNvPr>
          <p:cNvSpPr>
            <a:spLocks noGrp="1"/>
          </p:cNvSpPr>
          <p:nvPr>
            <p:ph idx="1"/>
          </p:nvPr>
        </p:nvSpPr>
        <p:spPr>
          <a:xfrm>
            <a:off x="838200" y="1825625"/>
            <a:ext cx="10515600" cy="4104912"/>
          </a:xfrm>
        </p:spPr>
        <p:txBody>
          <a:bodyPr vert="horz" lIns="91440" tIns="45720" rIns="91440" bIns="45720" rtlCol="0" anchor="t">
            <a:normAutofit/>
          </a:bodyPr>
          <a:lstStyle/>
          <a:p>
            <a:pPr algn="l">
              <a:buFont typeface="Arial" panose="020B0604020202020204" pitchFamily="34" charset="0"/>
              <a:buChar char="•"/>
            </a:pPr>
            <a:r>
              <a:rPr lang="en-CA" b="1" i="0" dirty="0">
                <a:solidFill>
                  <a:srgbClr val="111111"/>
                </a:solidFill>
                <a:effectLst/>
                <a:latin typeface="-apple-system"/>
              </a:rPr>
              <a:t>Training and education</a:t>
            </a:r>
            <a:r>
              <a:rPr lang="en-CA" b="0" i="0" dirty="0">
                <a:solidFill>
                  <a:srgbClr val="111111"/>
                </a:solidFill>
                <a:effectLst/>
                <a:latin typeface="-apple-system"/>
              </a:rPr>
              <a:t>: Ensure health care providers receive training on gender-affirming care, including Two-Spirit-specific considerations.</a:t>
            </a:r>
          </a:p>
          <a:p>
            <a:pPr algn="l">
              <a:buFont typeface="Arial" panose="020B0604020202020204" pitchFamily="34" charset="0"/>
              <a:buChar char="•"/>
            </a:pPr>
            <a:r>
              <a:rPr lang="en-CA" b="1" i="0" dirty="0">
                <a:solidFill>
                  <a:srgbClr val="111111"/>
                </a:solidFill>
                <a:effectLst/>
                <a:latin typeface="-apple-system"/>
              </a:rPr>
              <a:t>Inclusive practices</a:t>
            </a:r>
            <a:r>
              <a:rPr lang="en-CA" b="0" i="0" dirty="0">
                <a:solidFill>
                  <a:srgbClr val="111111"/>
                </a:solidFill>
                <a:effectLst/>
                <a:latin typeface="-apple-system"/>
              </a:rPr>
              <a:t>: Create safe spaces where Two-Spirit youth feel respected and understood.</a:t>
            </a:r>
          </a:p>
          <a:p>
            <a:pPr algn="l">
              <a:buFont typeface="Arial" panose="020B0604020202020204" pitchFamily="34" charset="0"/>
              <a:buChar char="•"/>
            </a:pPr>
            <a:r>
              <a:rPr lang="en-CA" b="1" i="0" dirty="0">
                <a:solidFill>
                  <a:srgbClr val="111111"/>
                </a:solidFill>
                <a:effectLst/>
                <a:latin typeface="-apple-system"/>
              </a:rPr>
              <a:t>Access to knowledgeable providers</a:t>
            </a:r>
            <a:r>
              <a:rPr lang="en-CA" b="0" i="0" dirty="0">
                <a:solidFill>
                  <a:srgbClr val="111111"/>
                </a:solidFill>
                <a:effectLst/>
                <a:latin typeface="-apple-system"/>
              </a:rPr>
              <a:t>: Connect youth with health care professionals who are knowledgeable about gender-affirming care.</a:t>
            </a:r>
          </a:p>
          <a:p>
            <a:endParaRPr lang="en-US" dirty="0"/>
          </a:p>
        </p:txBody>
      </p:sp>
      <p:pic>
        <p:nvPicPr>
          <p:cNvPr id="4" name="Content Placeholder 4" descr="A black background with a black square&#10;&#10;Description automatically generated with medium confidence">
            <a:extLst>
              <a:ext uri="{FF2B5EF4-FFF2-40B4-BE49-F238E27FC236}">
                <a16:creationId xmlns:a16="http://schemas.microsoft.com/office/drawing/2014/main" id="{6A786F1D-0254-D239-D6B2-105F07A1753D}"/>
              </a:ext>
            </a:extLst>
          </p:cNvPr>
          <p:cNvPicPr>
            <a:picLocks noChangeAspect="1"/>
          </p:cNvPicPr>
          <p:nvPr/>
        </p:nvPicPr>
        <p:blipFill>
          <a:blip r:embed="rId2"/>
          <a:stretch>
            <a:fillRect/>
          </a:stretch>
        </p:blipFill>
        <p:spPr>
          <a:xfrm>
            <a:off x="8860970" y="5787480"/>
            <a:ext cx="3331030" cy="1110343"/>
          </a:xfrm>
          <a:prstGeom prst="rect">
            <a:avLst/>
          </a:prstGeom>
        </p:spPr>
      </p:pic>
    </p:spTree>
    <p:extLst>
      <p:ext uri="{BB962C8B-B14F-4D97-AF65-F5344CB8AC3E}">
        <p14:creationId xmlns:p14="http://schemas.microsoft.com/office/powerpoint/2010/main" val="966031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F366EF82-4369-4DEA-9DBF-B4A2BF4B1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
            <a:ext cx="12192000" cy="6857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buClr>
                <a:srgbClr val="000000"/>
              </a:buClr>
            </a:pPr>
            <a:endParaRPr lang="en-US" sz="984" kern="0">
              <a:solidFill>
                <a:prstClr val="white"/>
              </a:solidFill>
              <a:latin typeface="Century Gothic" panose="020B0502020202020204"/>
              <a:sym typeface="Arial"/>
            </a:endParaRPr>
          </a:p>
        </p:txBody>
      </p:sp>
      <p:sp>
        <p:nvSpPr>
          <p:cNvPr id="15" name="Rounded Rectangle 14">
            <a:extLst>
              <a:ext uri="{FF2B5EF4-FFF2-40B4-BE49-F238E27FC236}">
                <a16:creationId xmlns:a16="http://schemas.microsoft.com/office/drawing/2014/main" id="{97F9DE18-6CE8-4C3D-8BDF-8EA4F1E18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553"/>
            <a:ext cx="10917814" cy="5570895"/>
          </a:xfrm>
          <a:prstGeom prst="roundRect">
            <a:avLst>
              <a:gd name="adj" fmla="val 3513"/>
            </a:avLst>
          </a:prstGeom>
          <a:solidFill>
            <a:srgbClr val="FFFFFF"/>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buClr>
                <a:srgbClr val="000000"/>
              </a:buClr>
            </a:pPr>
            <a:endParaRPr lang="en-US" sz="984" kern="0">
              <a:solidFill>
                <a:prstClr val="white"/>
              </a:solidFill>
              <a:latin typeface="Century Gothic" panose="020B0502020202020204"/>
              <a:sym typeface="Arial"/>
            </a:endParaRPr>
          </a:p>
        </p:txBody>
      </p:sp>
      <p:pic>
        <p:nvPicPr>
          <p:cNvPr id="2" name="Picture 1">
            <a:extLst>
              <a:ext uri="{FF2B5EF4-FFF2-40B4-BE49-F238E27FC236}">
                <a16:creationId xmlns:a16="http://schemas.microsoft.com/office/drawing/2014/main" id="{46BA1217-E75D-C6BF-0523-EEF6D2C0CDFA}"/>
              </a:ext>
            </a:extLst>
          </p:cNvPr>
          <p:cNvPicPr>
            <a:picLocks noChangeAspect="1"/>
          </p:cNvPicPr>
          <p:nvPr/>
        </p:nvPicPr>
        <p:blipFill>
          <a:blip r:embed="rId2"/>
          <a:stretch>
            <a:fillRect/>
          </a:stretch>
        </p:blipFill>
        <p:spPr>
          <a:xfrm>
            <a:off x="1548643" y="964768"/>
            <a:ext cx="3794918" cy="4928465"/>
          </a:xfrm>
          <a:prstGeom prst="rect">
            <a:avLst/>
          </a:prstGeom>
        </p:spPr>
      </p:pic>
      <p:pic>
        <p:nvPicPr>
          <p:cNvPr id="3" name="Picture 2">
            <a:extLst>
              <a:ext uri="{FF2B5EF4-FFF2-40B4-BE49-F238E27FC236}">
                <a16:creationId xmlns:a16="http://schemas.microsoft.com/office/drawing/2014/main" id="{D17A1DF3-0AD1-F36B-E1E2-0DC932493686}"/>
              </a:ext>
            </a:extLst>
          </p:cNvPr>
          <p:cNvPicPr>
            <a:picLocks noChangeAspect="1"/>
          </p:cNvPicPr>
          <p:nvPr/>
        </p:nvPicPr>
        <p:blipFill>
          <a:blip r:embed="rId3"/>
          <a:stretch>
            <a:fillRect/>
          </a:stretch>
        </p:blipFill>
        <p:spPr>
          <a:xfrm>
            <a:off x="6304553" y="964768"/>
            <a:ext cx="4879179" cy="4928465"/>
          </a:xfrm>
          <a:prstGeom prst="rect">
            <a:avLst/>
          </a:prstGeom>
        </p:spPr>
      </p:pic>
      <p:sp>
        <p:nvSpPr>
          <p:cNvPr id="4" name="TextBox 3">
            <a:extLst>
              <a:ext uri="{FF2B5EF4-FFF2-40B4-BE49-F238E27FC236}">
                <a16:creationId xmlns:a16="http://schemas.microsoft.com/office/drawing/2014/main" id="{CEFF2753-1F0E-A9E0-7E5B-E2F51D43221D}"/>
              </a:ext>
            </a:extLst>
          </p:cNvPr>
          <p:cNvSpPr txBox="1"/>
          <p:nvPr/>
        </p:nvSpPr>
        <p:spPr>
          <a:xfrm>
            <a:off x="178733" y="6330083"/>
            <a:ext cx="11902617" cy="438582"/>
          </a:xfrm>
          <a:prstGeom prst="rect">
            <a:avLst/>
          </a:prstGeom>
          <a:noFill/>
        </p:spPr>
        <p:txBody>
          <a:bodyPr wrap="none" rtlCol="0">
            <a:spAutoFit/>
          </a:bodyPr>
          <a:lstStyle/>
          <a:p>
            <a:pPr defTabSz="642915">
              <a:buClr>
                <a:srgbClr val="000000"/>
              </a:buClr>
            </a:pPr>
            <a:r>
              <a:rPr lang="en-US" sz="2250" kern="0" dirty="0">
                <a:solidFill>
                  <a:srgbClr val="000000"/>
                </a:solidFill>
                <a:latin typeface="Arial"/>
                <a:cs typeface="Arial"/>
                <a:sym typeface="Arial"/>
              </a:rPr>
              <a:t>https://</a:t>
            </a:r>
            <a:r>
              <a:rPr lang="en-US" sz="2250" kern="0" dirty="0" err="1">
                <a:solidFill>
                  <a:srgbClr val="000000"/>
                </a:solidFill>
                <a:latin typeface="Arial"/>
                <a:cs typeface="Arial"/>
                <a:sym typeface="Arial"/>
              </a:rPr>
              <a:t>www.albertahealthservices.ca</a:t>
            </a:r>
            <a:r>
              <a:rPr lang="en-US" sz="2250" kern="0" dirty="0">
                <a:solidFill>
                  <a:srgbClr val="000000"/>
                </a:solidFill>
                <a:latin typeface="Arial"/>
                <a:cs typeface="Arial"/>
                <a:sym typeface="Arial"/>
              </a:rPr>
              <a:t>/assets/info/pf/div/if-pf-div-</a:t>
            </a:r>
            <a:r>
              <a:rPr lang="en-US" sz="2250" kern="0" dirty="0" err="1">
                <a:solidFill>
                  <a:srgbClr val="000000"/>
                </a:solidFill>
                <a:latin typeface="Arial"/>
                <a:cs typeface="Arial"/>
                <a:sym typeface="Arial"/>
              </a:rPr>
              <a:t>sogie</a:t>
            </a:r>
            <a:r>
              <a:rPr lang="en-US" sz="2250" kern="0" dirty="0">
                <a:solidFill>
                  <a:srgbClr val="000000"/>
                </a:solidFill>
                <a:latin typeface="Arial"/>
                <a:cs typeface="Arial"/>
                <a:sym typeface="Arial"/>
              </a:rPr>
              <a:t>-safer-places-</a:t>
            </a:r>
            <a:r>
              <a:rPr lang="en-US" sz="2250" kern="0" dirty="0" err="1">
                <a:solidFill>
                  <a:srgbClr val="000000"/>
                </a:solidFill>
                <a:latin typeface="Arial"/>
                <a:cs typeface="Arial"/>
                <a:sym typeface="Arial"/>
              </a:rPr>
              <a:t>toolkit.pdf</a:t>
            </a:r>
            <a:endParaRPr lang="en-US" sz="2250" kern="0" dirty="0">
              <a:solidFill>
                <a:srgbClr val="000000"/>
              </a:solidFill>
              <a:latin typeface="Arial"/>
              <a:cs typeface="Arial"/>
              <a:sym typeface="Arial"/>
            </a:endParaRPr>
          </a:p>
        </p:txBody>
      </p:sp>
    </p:spTree>
    <p:extLst>
      <p:ext uri="{BB962C8B-B14F-4D97-AF65-F5344CB8AC3E}">
        <p14:creationId xmlns:p14="http://schemas.microsoft.com/office/powerpoint/2010/main" val="44985206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17F7-AC7D-2629-4B85-693913870B27}"/>
              </a:ext>
            </a:extLst>
          </p:cNvPr>
          <p:cNvSpPr>
            <a:spLocks noGrp="1"/>
          </p:cNvSpPr>
          <p:nvPr>
            <p:ph type="title"/>
          </p:nvPr>
        </p:nvSpPr>
        <p:spPr/>
        <p:txBody>
          <a:bodyPr>
            <a:normAutofit/>
          </a:bodyPr>
          <a:lstStyle/>
          <a:p>
            <a:r>
              <a:rPr lang="en-US" sz="3094" b="1" dirty="0"/>
              <a:t>Two Spirit Experiences in Health Care</a:t>
            </a:r>
          </a:p>
        </p:txBody>
      </p:sp>
      <p:sp>
        <p:nvSpPr>
          <p:cNvPr id="3" name="Text Placeholder 2">
            <a:extLst>
              <a:ext uri="{FF2B5EF4-FFF2-40B4-BE49-F238E27FC236}">
                <a16:creationId xmlns:a16="http://schemas.microsoft.com/office/drawing/2014/main" id="{D8A65681-89D7-1AD5-6C65-01007AB05FA7}"/>
              </a:ext>
            </a:extLst>
          </p:cNvPr>
          <p:cNvSpPr>
            <a:spLocks noGrp="1"/>
          </p:cNvSpPr>
          <p:nvPr>
            <p:ph type="body" idx="1"/>
          </p:nvPr>
        </p:nvSpPr>
        <p:spPr>
          <a:xfrm>
            <a:off x="415601" y="1536693"/>
            <a:ext cx="11360800" cy="5081684"/>
          </a:xfrm>
        </p:spPr>
        <p:txBody>
          <a:bodyPr>
            <a:noAutofit/>
          </a:bodyPr>
          <a:lstStyle/>
          <a:p>
            <a:pPr>
              <a:lnSpc>
                <a:spcPct val="100000"/>
              </a:lnSpc>
            </a:pPr>
            <a:r>
              <a:rPr lang="en-US" dirty="0"/>
              <a:t>Two Spirit Peoples experience health inequities due to homophobia, transphobia, heteronormativity, and racism embedded in the Canadian healthcare system due to colonization.</a:t>
            </a:r>
          </a:p>
          <a:p>
            <a:pPr>
              <a:lnSpc>
                <a:spcPct val="100000"/>
              </a:lnSpc>
            </a:pPr>
            <a:r>
              <a:rPr lang="en-US" dirty="0"/>
              <a:t>More likely to experience mental health disorders such as anxiety, depression, substance use disorders, and are at a higher risk of suicide.</a:t>
            </a:r>
          </a:p>
          <a:p>
            <a:pPr>
              <a:lnSpc>
                <a:spcPct val="100000"/>
              </a:lnSpc>
            </a:pPr>
            <a:r>
              <a:rPr lang="en-US" dirty="0"/>
              <a:t>Two Spirit health is impacted by the societal and healthcare exclusion of gender and sexually diverse peoples, as well as homophobia and heterosexism amongst front-line healthcare practitioners.</a:t>
            </a:r>
          </a:p>
          <a:p>
            <a:pPr>
              <a:lnSpc>
                <a:spcPct val="100000"/>
              </a:lnSpc>
            </a:pPr>
            <a:r>
              <a:rPr lang="en-US" dirty="0"/>
              <a:t>Due to the gender-based nature of some programs for Indigenous Peoples, Two Spirit individuals may be left out of these programs. </a:t>
            </a:r>
          </a:p>
        </p:txBody>
      </p:sp>
    </p:spTree>
    <p:extLst>
      <p:ext uri="{BB962C8B-B14F-4D97-AF65-F5344CB8AC3E}">
        <p14:creationId xmlns:p14="http://schemas.microsoft.com/office/powerpoint/2010/main" val="415681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17F7-AC7D-2629-4B85-693913870B27}"/>
              </a:ext>
            </a:extLst>
          </p:cNvPr>
          <p:cNvSpPr>
            <a:spLocks noGrp="1"/>
          </p:cNvSpPr>
          <p:nvPr>
            <p:ph type="title"/>
          </p:nvPr>
        </p:nvSpPr>
        <p:spPr/>
        <p:txBody>
          <a:bodyPr>
            <a:normAutofit/>
          </a:bodyPr>
          <a:lstStyle/>
          <a:p>
            <a:r>
              <a:rPr lang="en-US" sz="3094" b="1" dirty="0"/>
              <a:t>Two Spirit Experiences in Health Care</a:t>
            </a:r>
          </a:p>
        </p:txBody>
      </p:sp>
      <p:sp>
        <p:nvSpPr>
          <p:cNvPr id="3" name="Text Placeholder 2">
            <a:extLst>
              <a:ext uri="{FF2B5EF4-FFF2-40B4-BE49-F238E27FC236}">
                <a16:creationId xmlns:a16="http://schemas.microsoft.com/office/drawing/2014/main" id="{D8A65681-89D7-1AD5-6C65-01007AB05FA7}"/>
              </a:ext>
            </a:extLst>
          </p:cNvPr>
          <p:cNvSpPr>
            <a:spLocks noGrp="1"/>
          </p:cNvSpPr>
          <p:nvPr>
            <p:ph type="body" idx="1"/>
          </p:nvPr>
        </p:nvSpPr>
        <p:spPr>
          <a:xfrm>
            <a:off x="415601" y="1423237"/>
            <a:ext cx="10983084" cy="5754177"/>
          </a:xfrm>
        </p:spPr>
        <p:txBody>
          <a:bodyPr>
            <a:normAutofit/>
          </a:bodyPr>
          <a:lstStyle/>
          <a:p>
            <a:pPr>
              <a:lnSpc>
                <a:spcPct val="100000"/>
              </a:lnSpc>
            </a:pPr>
            <a:r>
              <a:rPr lang="en-US" dirty="0"/>
              <a:t>Two Spirit Peoples are at an intersection of multiple minority groups, which results in various forms of discrimination such as misogyny, racism, and transphobia, which contributes to increased health inequities </a:t>
            </a:r>
          </a:p>
          <a:p>
            <a:pPr>
              <a:lnSpc>
                <a:spcPct val="100000"/>
              </a:lnSpc>
            </a:pPr>
            <a:r>
              <a:rPr lang="en-US" dirty="0"/>
              <a:t>Two Spirit individuals cannot be lumped together with Indigenous Peoples or with the 2SLGBTQIA+ community when looking at health disparities</a:t>
            </a:r>
          </a:p>
          <a:p>
            <a:pPr>
              <a:lnSpc>
                <a:spcPct val="100000"/>
              </a:lnSpc>
            </a:pPr>
            <a:r>
              <a:rPr lang="en-US" dirty="0"/>
              <a:t>It is important to note that when discussing Two Spirit Peoples and their health, we should not talk about this group of people being vulnerable. </a:t>
            </a:r>
          </a:p>
          <a:p>
            <a:pPr lvl="1"/>
            <a:r>
              <a:rPr lang="en-US" sz="1969" dirty="0"/>
              <a:t>They are at an increased risk of certain medical conditions and inequities because Western society has created a system that harms and causes disparities for Two Spirit Peoples. </a:t>
            </a:r>
          </a:p>
        </p:txBody>
      </p:sp>
    </p:spTree>
    <p:extLst>
      <p:ext uri="{BB962C8B-B14F-4D97-AF65-F5344CB8AC3E}">
        <p14:creationId xmlns:p14="http://schemas.microsoft.com/office/powerpoint/2010/main" val="6272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Transitioning</a:t>
            </a:r>
          </a:p>
        </p:txBody>
      </p:sp>
      <p:sp>
        <p:nvSpPr>
          <p:cNvPr id="4" name="TextBox 3"/>
          <p:cNvSpPr txBox="1"/>
          <p:nvPr/>
        </p:nvSpPr>
        <p:spPr>
          <a:xfrm>
            <a:off x="891452" y="2291563"/>
            <a:ext cx="10409095" cy="37548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Transitioning is the process a person may go through in order to feel more comfortable socially, physically, and legally</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It’s important to note that: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Transitioning does not validate or invalidate a trans person’s identity</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A person who is transgender does not need to transition</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Some trans folks may undergo some, all, or no types of transitions.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Trans people do not have to transition in a hyper-feminine way nor hyper-feminine way to fulfill stereotypical feminine or masculine roles (e.g., trans women can be tomboys).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02417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Transitioning</a:t>
            </a:r>
          </a:p>
        </p:txBody>
      </p:sp>
      <p:sp>
        <p:nvSpPr>
          <p:cNvPr id="4" name="TextBox 3"/>
          <p:cNvSpPr txBox="1"/>
          <p:nvPr/>
        </p:nvSpPr>
        <p:spPr>
          <a:xfrm>
            <a:off x="1054359" y="2325018"/>
            <a:ext cx="956099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Transitioning can be broken into two types: social transitions and medical transitions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p:cNvSpPr txBox="1"/>
          <p:nvPr/>
        </p:nvSpPr>
        <p:spPr>
          <a:xfrm>
            <a:off x="2360814" y="2971349"/>
            <a:ext cx="20948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SOCIAL</a:t>
            </a:r>
          </a:p>
        </p:txBody>
      </p:sp>
      <p:sp>
        <p:nvSpPr>
          <p:cNvPr id="5" name="TextBox 4"/>
          <p:cNvSpPr txBox="1"/>
          <p:nvPr/>
        </p:nvSpPr>
        <p:spPr>
          <a:xfrm>
            <a:off x="6253941" y="2971349"/>
            <a:ext cx="20948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MEDICAL</a:t>
            </a:r>
          </a:p>
        </p:txBody>
      </p:sp>
      <p:cxnSp>
        <p:nvCxnSpPr>
          <p:cNvPr id="7" name="Straight Connector 6"/>
          <p:cNvCxnSpPr>
            <a:cxnSpLocks/>
          </p:cNvCxnSpPr>
          <p:nvPr/>
        </p:nvCxnSpPr>
        <p:spPr>
          <a:xfrm>
            <a:off x="5162204" y="3084022"/>
            <a:ext cx="0" cy="35063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3615" y="3399905"/>
            <a:ext cx="7273636" cy="1662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3615" y="3607724"/>
            <a:ext cx="2784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Name</a:t>
            </a:r>
          </a:p>
        </p:txBody>
      </p:sp>
      <p:sp>
        <p:nvSpPr>
          <p:cNvPr id="12" name="TextBox 11"/>
          <p:cNvSpPr txBox="1"/>
          <p:nvPr/>
        </p:nvSpPr>
        <p:spPr>
          <a:xfrm>
            <a:off x="1903615" y="3977056"/>
            <a:ext cx="2784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Pronouns</a:t>
            </a:r>
          </a:p>
        </p:txBody>
      </p:sp>
      <p:sp>
        <p:nvSpPr>
          <p:cNvPr id="13" name="TextBox 12"/>
          <p:cNvSpPr txBox="1"/>
          <p:nvPr/>
        </p:nvSpPr>
        <p:spPr>
          <a:xfrm>
            <a:off x="1903615" y="4370257"/>
            <a:ext cx="2784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Clothing</a:t>
            </a:r>
          </a:p>
        </p:txBody>
      </p:sp>
      <p:sp>
        <p:nvSpPr>
          <p:cNvPr id="14" name="TextBox 13"/>
          <p:cNvSpPr txBox="1"/>
          <p:nvPr/>
        </p:nvSpPr>
        <p:spPr>
          <a:xfrm>
            <a:off x="1903615" y="4715720"/>
            <a:ext cx="2784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Hair</a:t>
            </a:r>
          </a:p>
        </p:txBody>
      </p:sp>
      <p:sp>
        <p:nvSpPr>
          <p:cNvPr id="15" name="TextBox 14"/>
          <p:cNvSpPr txBox="1"/>
          <p:nvPr/>
        </p:nvSpPr>
        <p:spPr>
          <a:xfrm>
            <a:off x="1903614" y="5085052"/>
            <a:ext cx="325859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Space (e.g., Washrooms and change rooms)</a:t>
            </a:r>
          </a:p>
        </p:txBody>
      </p:sp>
      <p:sp>
        <p:nvSpPr>
          <p:cNvPr id="16" name="TextBox 15"/>
          <p:cNvSpPr txBox="1"/>
          <p:nvPr/>
        </p:nvSpPr>
        <p:spPr>
          <a:xfrm>
            <a:off x="1903614" y="5731383"/>
            <a:ext cx="2784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Legal changes</a:t>
            </a:r>
          </a:p>
        </p:txBody>
      </p:sp>
      <p:sp>
        <p:nvSpPr>
          <p:cNvPr id="17" name="TextBox 16"/>
          <p:cNvSpPr txBox="1"/>
          <p:nvPr/>
        </p:nvSpPr>
        <p:spPr>
          <a:xfrm>
            <a:off x="5352011" y="3607724"/>
            <a:ext cx="36825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Puberty blockers </a:t>
            </a:r>
          </a:p>
        </p:txBody>
      </p:sp>
      <p:sp>
        <p:nvSpPr>
          <p:cNvPr id="18" name="TextBox 17"/>
          <p:cNvSpPr txBox="1"/>
          <p:nvPr/>
        </p:nvSpPr>
        <p:spPr>
          <a:xfrm>
            <a:off x="5352011" y="4000925"/>
            <a:ext cx="42242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Hormones (estrogen or testosterone)</a:t>
            </a:r>
          </a:p>
        </p:txBody>
      </p:sp>
      <p:sp>
        <p:nvSpPr>
          <p:cNvPr id="19" name="TextBox 18"/>
          <p:cNvSpPr txBox="1"/>
          <p:nvPr/>
        </p:nvSpPr>
        <p:spPr>
          <a:xfrm>
            <a:off x="5352011" y="4346388"/>
            <a:ext cx="42242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Gender affirming surgeries</a:t>
            </a:r>
          </a:p>
        </p:txBody>
      </p:sp>
      <p:sp>
        <p:nvSpPr>
          <p:cNvPr id="20" name="TextBox 19"/>
          <p:cNvSpPr txBox="1"/>
          <p:nvPr/>
        </p:nvSpPr>
        <p:spPr>
          <a:xfrm>
            <a:off x="5683134" y="4715720"/>
            <a:ext cx="2784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Top surgeries</a:t>
            </a:r>
          </a:p>
        </p:txBody>
      </p:sp>
      <p:sp>
        <p:nvSpPr>
          <p:cNvPr id="21" name="TextBox 20"/>
          <p:cNvSpPr txBox="1"/>
          <p:nvPr/>
        </p:nvSpPr>
        <p:spPr>
          <a:xfrm>
            <a:off x="5683134" y="5089997"/>
            <a:ext cx="2784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Bottom surgeries</a:t>
            </a:r>
          </a:p>
        </p:txBody>
      </p:sp>
      <p:sp>
        <p:nvSpPr>
          <p:cNvPr id="22" name="TextBox 21"/>
          <p:cNvSpPr txBox="1"/>
          <p:nvPr/>
        </p:nvSpPr>
        <p:spPr>
          <a:xfrm>
            <a:off x="5352011" y="5362051"/>
            <a:ext cx="38252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Electrolysis or hair implants</a:t>
            </a:r>
          </a:p>
        </p:txBody>
      </p:sp>
      <p:sp>
        <p:nvSpPr>
          <p:cNvPr id="23" name="TextBox 22"/>
          <p:cNvSpPr txBox="1"/>
          <p:nvPr/>
        </p:nvSpPr>
        <p:spPr>
          <a:xfrm>
            <a:off x="5352011" y="5731383"/>
            <a:ext cx="2784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Other surgeries</a:t>
            </a:r>
          </a:p>
        </p:txBody>
      </p:sp>
      <p:sp>
        <p:nvSpPr>
          <p:cNvPr id="24" name="TextBox 23"/>
          <p:cNvSpPr txBox="1"/>
          <p:nvPr/>
        </p:nvSpPr>
        <p:spPr>
          <a:xfrm>
            <a:off x="5352010" y="6106036"/>
            <a:ext cx="2784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Speech Therapy</a:t>
            </a:r>
          </a:p>
        </p:txBody>
      </p:sp>
    </p:spTree>
    <p:extLst>
      <p:ext uri="{BB962C8B-B14F-4D97-AF65-F5344CB8AC3E}">
        <p14:creationId xmlns:p14="http://schemas.microsoft.com/office/powerpoint/2010/main" val="2019332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6F245-0BEB-288C-9358-374AA1C4B0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118A1-737C-4A55-062A-F87B60E1F559}"/>
              </a:ext>
            </a:extLst>
          </p:cNvPr>
          <p:cNvSpPr>
            <a:spLocks noGrp="1"/>
          </p:cNvSpPr>
          <p:nvPr>
            <p:ph type="title"/>
          </p:nvPr>
        </p:nvSpPr>
        <p:spPr>
          <a:xfrm>
            <a:off x="223157" y="264681"/>
            <a:ext cx="11745686" cy="1325563"/>
          </a:xfrm>
        </p:spPr>
        <p:txBody>
          <a:bodyPr>
            <a:normAutofit/>
          </a:bodyPr>
          <a:lstStyle/>
          <a:p>
            <a:r>
              <a:rPr lang="en-US" sz="4000" b="1" dirty="0"/>
              <a:t>3. Community support</a:t>
            </a:r>
          </a:p>
        </p:txBody>
      </p:sp>
      <p:sp>
        <p:nvSpPr>
          <p:cNvPr id="3" name="Content Placeholder 2">
            <a:extLst>
              <a:ext uri="{FF2B5EF4-FFF2-40B4-BE49-F238E27FC236}">
                <a16:creationId xmlns:a16="http://schemas.microsoft.com/office/drawing/2014/main" id="{19EA5BE4-5664-2AB1-4EFC-C8E71DBD0496}"/>
              </a:ext>
            </a:extLst>
          </p:cNvPr>
          <p:cNvSpPr>
            <a:spLocks noGrp="1"/>
          </p:cNvSpPr>
          <p:nvPr>
            <p:ph idx="1"/>
          </p:nvPr>
        </p:nvSpPr>
        <p:spPr>
          <a:xfrm>
            <a:off x="838200" y="1825625"/>
            <a:ext cx="10515600" cy="4104912"/>
          </a:xfrm>
        </p:spPr>
        <p:txBody>
          <a:bodyPr vert="horz" lIns="91440" tIns="45720" rIns="91440" bIns="45720" rtlCol="0" anchor="t">
            <a:normAutofit/>
          </a:bodyPr>
          <a:lstStyle/>
          <a:p>
            <a:pPr algn="l">
              <a:buFont typeface="Arial" panose="020B0604020202020204" pitchFamily="34" charset="0"/>
              <a:buChar char="•"/>
            </a:pPr>
            <a:r>
              <a:rPr lang="en-CA" b="1" i="0" dirty="0">
                <a:solidFill>
                  <a:srgbClr val="111111"/>
                </a:solidFill>
                <a:effectLst/>
                <a:latin typeface="-apple-system"/>
              </a:rPr>
              <a:t>Peer support</a:t>
            </a:r>
            <a:r>
              <a:rPr lang="en-CA" b="0" i="0" dirty="0">
                <a:solidFill>
                  <a:srgbClr val="111111"/>
                </a:solidFill>
                <a:effectLst/>
                <a:latin typeface="-apple-system"/>
              </a:rPr>
              <a:t>: Facilitate connections between Two-Spirit youth to share experiences and provide emotional support.</a:t>
            </a:r>
          </a:p>
          <a:p>
            <a:pPr algn="l">
              <a:buFont typeface="Arial" panose="020B0604020202020204" pitchFamily="34" charset="0"/>
              <a:buChar char="•"/>
            </a:pPr>
            <a:r>
              <a:rPr lang="en-CA" b="1" i="0" dirty="0">
                <a:solidFill>
                  <a:srgbClr val="111111"/>
                </a:solidFill>
                <a:effectLst/>
                <a:latin typeface="-apple-system"/>
              </a:rPr>
              <a:t>Cultural competency</a:t>
            </a:r>
            <a:r>
              <a:rPr lang="en-CA" b="0" i="0" dirty="0">
                <a:solidFill>
                  <a:srgbClr val="111111"/>
                </a:solidFill>
                <a:effectLst/>
                <a:latin typeface="-apple-system"/>
              </a:rPr>
              <a:t>: Encourage cultural competency training for community members and service providers.</a:t>
            </a:r>
          </a:p>
          <a:p>
            <a:endParaRPr lang="en-US" dirty="0"/>
          </a:p>
        </p:txBody>
      </p:sp>
      <p:pic>
        <p:nvPicPr>
          <p:cNvPr id="4" name="Content Placeholder 4" descr="A black background with a black square&#10;&#10;Description automatically generated with medium confidence">
            <a:extLst>
              <a:ext uri="{FF2B5EF4-FFF2-40B4-BE49-F238E27FC236}">
                <a16:creationId xmlns:a16="http://schemas.microsoft.com/office/drawing/2014/main" id="{6A786F1D-0254-D239-D6B2-105F07A1753D}"/>
              </a:ext>
            </a:extLst>
          </p:cNvPr>
          <p:cNvPicPr>
            <a:picLocks noChangeAspect="1"/>
          </p:cNvPicPr>
          <p:nvPr/>
        </p:nvPicPr>
        <p:blipFill>
          <a:blip r:embed="rId2"/>
          <a:stretch>
            <a:fillRect/>
          </a:stretch>
        </p:blipFill>
        <p:spPr>
          <a:xfrm>
            <a:off x="8860970" y="5787480"/>
            <a:ext cx="3331030" cy="1110343"/>
          </a:xfrm>
          <a:prstGeom prst="rect">
            <a:avLst/>
          </a:prstGeom>
        </p:spPr>
      </p:pic>
    </p:spTree>
    <p:extLst>
      <p:ext uri="{BB962C8B-B14F-4D97-AF65-F5344CB8AC3E}">
        <p14:creationId xmlns:p14="http://schemas.microsoft.com/office/powerpoint/2010/main" val="411767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9495-4EE8-8D41-8CCE-5937CD04289E}"/>
              </a:ext>
            </a:extLst>
          </p:cNvPr>
          <p:cNvSpPr>
            <a:spLocks noGrp="1"/>
          </p:cNvSpPr>
          <p:nvPr>
            <p:ph type="title"/>
          </p:nvPr>
        </p:nvSpPr>
        <p:spPr>
          <a:xfrm>
            <a:off x="810001" y="547200"/>
            <a:ext cx="10571998" cy="970450"/>
          </a:xfrm>
        </p:spPr>
        <p:txBody>
          <a:bodyPr/>
          <a:lstStyle/>
          <a:p>
            <a:r>
              <a:rPr lang="en-US" dirty="0"/>
              <a:t>Example of health care interactions using pronouns and gender inclusive language:</a:t>
            </a:r>
          </a:p>
        </p:txBody>
      </p:sp>
      <p:sp>
        <p:nvSpPr>
          <p:cNvPr id="3" name="Content Placeholder 2">
            <a:extLst>
              <a:ext uri="{FF2B5EF4-FFF2-40B4-BE49-F238E27FC236}">
                <a16:creationId xmlns:a16="http://schemas.microsoft.com/office/drawing/2014/main" id="{A95D18BF-CE19-0B46-8C4B-F02722720C48}"/>
              </a:ext>
            </a:extLst>
          </p:cNvPr>
          <p:cNvSpPr>
            <a:spLocks noGrp="1"/>
          </p:cNvSpPr>
          <p:nvPr>
            <p:ph idx="1"/>
          </p:nvPr>
        </p:nvSpPr>
        <p:spPr>
          <a:xfrm>
            <a:off x="124239" y="2246513"/>
            <a:ext cx="11943522" cy="4464263"/>
          </a:xfrm>
          <a:effectLst/>
        </p:spPr>
        <p:txBody>
          <a:bodyPr>
            <a:normAutofit/>
          </a:bodyPr>
          <a:lstStyle/>
          <a:p>
            <a:r>
              <a:rPr lang="en-US" dirty="0">
                <a:solidFill>
                  <a:schemeClr val="bg1"/>
                </a:solidFill>
              </a:rPr>
              <a:t>”Hi. My name is Jaris and my pronouns are he/him/they/them. How may I refer to you?”</a:t>
            </a:r>
          </a:p>
          <a:p>
            <a:r>
              <a:rPr lang="en-US" dirty="0">
                <a:solidFill>
                  <a:schemeClr val="bg1"/>
                </a:solidFill>
              </a:rPr>
              <a:t>“Hi, _______. Nice to meet you. My name is </a:t>
            </a:r>
            <a:r>
              <a:rPr lang="en-US" dirty="0" err="1">
                <a:solidFill>
                  <a:schemeClr val="bg1"/>
                </a:solidFill>
              </a:rPr>
              <a:t>Jaris</a:t>
            </a:r>
            <a:r>
              <a:rPr lang="en-US" dirty="0">
                <a:solidFill>
                  <a:schemeClr val="bg1"/>
                </a:solidFill>
              </a:rPr>
              <a:t>. My pronouns are he/him/they/them – what are yours?</a:t>
            </a:r>
          </a:p>
          <a:p>
            <a:r>
              <a:rPr lang="en-US" dirty="0">
                <a:solidFill>
                  <a:schemeClr val="bg1"/>
                </a:solidFill>
              </a:rPr>
              <a:t>“I see your doctor prescribed ramipril for you. What did </a:t>
            </a:r>
            <a:r>
              <a:rPr lang="en-US" b="1" dirty="0">
                <a:solidFill>
                  <a:schemeClr val="bg1"/>
                </a:solidFill>
              </a:rPr>
              <a:t>they</a:t>
            </a:r>
            <a:r>
              <a:rPr lang="en-US" dirty="0">
                <a:solidFill>
                  <a:schemeClr val="bg1"/>
                </a:solidFill>
              </a:rPr>
              <a:t> tell you this medication was for?”</a:t>
            </a:r>
          </a:p>
          <a:p>
            <a:r>
              <a:rPr lang="en-US" dirty="0">
                <a:solidFill>
                  <a:schemeClr val="bg1"/>
                </a:solidFill>
              </a:rPr>
              <a:t>”Is there anyone who assists you with your medications, such as a partner, family member, friend, or someone else?”</a:t>
            </a:r>
          </a:p>
          <a:p>
            <a:r>
              <a:rPr lang="en-US" dirty="0">
                <a:solidFill>
                  <a:schemeClr val="bg1"/>
                </a:solidFill>
              </a:rPr>
              <a:t>“I have Ravi on the phone, and </a:t>
            </a:r>
            <a:r>
              <a:rPr lang="en-US" b="1" dirty="0">
                <a:solidFill>
                  <a:schemeClr val="bg1"/>
                </a:solidFill>
              </a:rPr>
              <a:t>they</a:t>
            </a:r>
            <a:r>
              <a:rPr lang="en-US" dirty="0">
                <a:solidFill>
                  <a:schemeClr val="bg1"/>
                </a:solidFill>
              </a:rPr>
              <a:t> have a question for you. Can you help </a:t>
            </a:r>
            <a:r>
              <a:rPr lang="en-US" b="1" dirty="0">
                <a:solidFill>
                  <a:schemeClr val="bg1"/>
                </a:solidFill>
              </a:rPr>
              <a:t>them</a:t>
            </a:r>
            <a:r>
              <a:rPr lang="en-US" dirty="0">
                <a:solidFill>
                  <a:schemeClr val="bg1"/>
                </a:solidFill>
              </a:rPr>
              <a:t>?”</a:t>
            </a:r>
          </a:p>
          <a:p>
            <a:r>
              <a:rPr lang="en-US" dirty="0">
                <a:solidFill>
                  <a:schemeClr val="bg1"/>
                </a:solidFill>
              </a:rPr>
              <a:t>“I am sorry, Lin. Thank you for correcting me. I have taken note of your pronouns and will make sure I use refer to you correctly moving forward. If or when I make the same mistake again, please let me know.”</a:t>
            </a:r>
          </a:p>
          <a:p>
            <a:r>
              <a:rPr lang="en-US" dirty="0">
                <a:solidFill>
                  <a:schemeClr val="bg1"/>
                </a:solidFill>
              </a:rPr>
              <a:t>“Everyone has pronouns and I just want to be sure I refer to all patients and people correctly. I have a great resource I can share with you if you would like to learn more about different pronouns.”</a:t>
            </a:r>
          </a:p>
        </p:txBody>
      </p:sp>
    </p:spTree>
    <p:extLst>
      <p:ext uri="{BB962C8B-B14F-4D97-AF65-F5344CB8AC3E}">
        <p14:creationId xmlns:p14="http://schemas.microsoft.com/office/powerpoint/2010/main" val="996501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FA3DFE1-58DD-2DE9-3D8E-4FBCE7E92FBF}"/>
              </a:ext>
            </a:extLst>
          </p:cNvPr>
          <p:cNvSpPr>
            <a:spLocks noGrp="1"/>
          </p:cNvSpPr>
          <p:nvPr>
            <p:ph type="title"/>
          </p:nvPr>
        </p:nvSpPr>
        <p:spPr>
          <a:xfrm>
            <a:off x="810002" y="639097"/>
            <a:ext cx="3211392" cy="3781101"/>
          </a:xfrm>
        </p:spPr>
        <p:txBody>
          <a:bodyPr vert="horz" lIns="91440" tIns="45720" rIns="91440" bIns="45720" rtlCol="0" anchor="b">
            <a:normAutofit/>
          </a:bodyPr>
          <a:lstStyle/>
          <a:p>
            <a:r>
              <a:rPr lang="en-US" sz="5400"/>
              <a:t>Wear a pronoun button!</a:t>
            </a:r>
          </a:p>
        </p:txBody>
      </p:sp>
      <p:sp>
        <p:nvSpPr>
          <p:cNvPr id="12" name="Rectangle 11">
            <a:extLst>
              <a:ext uri="{FF2B5EF4-FFF2-40B4-BE49-F238E27FC236}">
                <a16:creationId xmlns:a16="http://schemas.microsoft.com/office/drawing/2014/main" id="{6383B6F6-E8E8-4C9B-BEDE-6E743086F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Rounded Rectangle 14">
            <a:extLst>
              <a:ext uri="{FF2B5EF4-FFF2-40B4-BE49-F238E27FC236}">
                <a16:creationId xmlns:a16="http://schemas.microsoft.com/office/drawing/2014/main" id="{4E45A778-B5BB-477D-BEE9-D874E8D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5C5BB9D3-98ED-0E9C-E606-1B0B2EE19E71}"/>
              </a:ext>
            </a:extLst>
          </p:cNvPr>
          <p:cNvPicPr>
            <a:picLocks noChangeAspect="1"/>
          </p:cNvPicPr>
          <p:nvPr/>
        </p:nvPicPr>
        <p:blipFill>
          <a:blip r:embed="rId2"/>
          <a:stretch>
            <a:fillRect/>
          </a:stretch>
        </p:blipFill>
        <p:spPr>
          <a:xfrm>
            <a:off x="5611035" y="1635531"/>
            <a:ext cx="2724939" cy="3585447"/>
          </a:xfrm>
          <a:prstGeom prst="rect">
            <a:avLst/>
          </a:prstGeom>
        </p:spPr>
      </p:pic>
      <p:pic>
        <p:nvPicPr>
          <p:cNvPr id="5" name="Picture 4">
            <a:extLst>
              <a:ext uri="{FF2B5EF4-FFF2-40B4-BE49-F238E27FC236}">
                <a16:creationId xmlns:a16="http://schemas.microsoft.com/office/drawing/2014/main" id="{024EE807-16D6-24F3-8B48-CE753BC356F3}"/>
              </a:ext>
            </a:extLst>
          </p:cNvPr>
          <p:cNvPicPr>
            <a:picLocks noChangeAspect="1"/>
          </p:cNvPicPr>
          <p:nvPr/>
        </p:nvPicPr>
        <p:blipFill rotWithShape="1">
          <a:blip r:embed="rId3"/>
          <a:srcRect t="997"/>
          <a:stretch/>
        </p:blipFill>
        <p:spPr>
          <a:xfrm>
            <a:off x="8501865" y="2325102"/>
            <a:ext cx="2726022" cy="2206304"/>
          </a:xfrm>
          <a:prstGeom prst="rect">
            <a:avLst/>
          </a:prstGeom>
        </p:spPr>
      </p:pic>
    </p:spTree>
    <p:extLst>
      <p:ext uri="{BB962C8B-B14F-4D97-AF65-F5344CB8AC3E}">
        <p14:creationId xmlns:p14="http://schemas.microsoft.com/office/powerpoint/2010/main" val="1888676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7093B-4C3C-402D-EF3B-30D5994FF713}"/>
              </a:ext>
            </a:extLst>
          </p:cNvPr>
          <p:cNvPicPr>
            <a:picLocks noChangeAspect="1"/>
          </p:cNvPicPr>
          <p:nvPr/>
        </p:nvPicPr>
        <p:blipFill>
          <a:blip r:embed="rId2"/>
          <a:stretch>
            <a:fillRect/>
          </a:stretch>
        </p:blipFill>
        <p:spPr>
          <a:xfrm>
            <a:off x="0" y="105"/>
            <a:ext cx="7142766" cy="6857791"/>
          </a:xfrm>
          <a:prstGeom prst="rect">
            <a:avLst/>
          </a:prstGeom>
        </p:spPr>
      </p:pic>
      <p:sp>
        <p:nvSpPr>
          <p:cNvPr id="5" name="TextBox 4">
            <a:extLst>
              <a:ext uri="{FF2B5EF4-FFF2-40B4-BE49-F238E27FC236}">
                <a16:creationId xmlns:a16="http://schemas.microsoft.com/office/drawing/2014/main" id="{0E1B42A6-4159-C6BB-F071-423BFE7849D1}"/>
              </a:ext>
            </a:extLst>
          </p:cNvPr>
          <p:cNvSpPr txBox="1"/>
          <p:nvPr/>
        </p:nvSpPr>
        <p:spPr>
          <a:xfrm>
            <a:off x="7455375" y="1829946"/>
            <a:ext cx="4648791" cy="3208058"/>
          </a:xfrm>
          <a:prstGeom prst="rect">
            <a:avLst/>
          </a:prstGeom>
          <a:noFill/>
        </p:spPr>
        <p:txBody>
          <a:bodyPr wrap="square" rtlCol="0">
            <a:spAutoFit/>
          </a:bodyPr>
          <a:lstStyle/>
          <a:p>
            <a:pPr defTabSz="642915">
              <a:buClr>
                <a:srgbClr val="000000"/>
              </a:buClr>
            </a:pPr>
            <a:r>
              <a:rPr lang="en-US" sz="2531" kern="0" dirty="0">
                <a:solidFill>
                  <a:srgbClr val="000000"/>
                </a:solidFill>
                <a:latin typeface="Arial"/>
                <a:cs typeface="Arial"/>
                <a:sym typeface="Arial"/>
              </a:rPr>
              <a:t>My advice:</a:t>
            </a:r>
          </a:p>
          <a:p>
            <a:pPr defTabSz="642915">
              <a:buClr>
                <a:srgbClr val="000000"/>
              </a:buClr>
            </a:pPr>
            <a:endParaRPr lang="en-US" sz="2531" kern="0" dirty="0">
              <a:solidFill>
                <a:srgbClr val="000000"/>
              </a:solidFill>
              <a:latin typeface="Arial"/>
              <a:cs typeface="Arial"/>
              <a:sym typeface="Arial"/>
            </a:endParaRPr>
          </a:p>
          <a:p>
            <a:pPr defTabSz="642915">
              <a:buClr>
                <a:srgbClr val="000000"/>
              </a:buClr>
            </a:pPr>
            <a:r>
              <a:rPr lang="en-US" sz="2531" b="1" u="sng" kern="0" dirty="0">
                <a:solidFill>
                  <a:srgbClr val="000000"/>
                </a:solidFill>
                <a:latin typeface="Arial"/>
                <a:cs typeface="Arial"/>
                <a:sym typeface="Arial"/>
              </a:rPr>
              <a:t>Don’t use any of these</a:t>
            </a:r>
            <a:r>
              <a:rPr lang="en-US" sz="2531" kern="0" dirty="0">
                <a:solidFill>
                  <a:srgbClr val="000000"/>
                </a:solidFill>
                <a:latin typeface="Arial"/>
                <a:cs typeface="Arial"/>
                <a:sym typeface="Arial"/>
              </a:rPr>
              <a:t> and just address people by their name </a:t>
            </a:r>
          </a:p>
          <a:p>
            <a:pPr defTabSz="642915">
              <a:buClr>
                <a:srgbClr val="000000"/>
              </a:buClr>
            </a:pPr>
            <a:endParaRPr lang="en-US" sz="2531" kern="0" dirty="0">
              <a:solidFill>
                <a:srgbClr val="000000"/>
              </a:solidFill>
              <a:latin typeface="Arial"/>
              <a:cs typeface="Arial"/>
              <a:sym typeface="Arial"/>
            </a:endParaRPr>
          </a:p>
          <a:p>
            <a:pPr defTabSz="642915">
              <a:buClr>
                <a:srgbClr val="000000"/>
              </a:buClr>
            </a:pPr>
            <a:r>
              <a:rPr lang="en-US" sz="2531" kern="0" dirty="0">
                <a:solidFill>
                  <a:srgbClr val="000000"/>
                </a:solidFill>
                <a:latin typeface="Arial"/>
                <a:cs typeface="Arial"/>
                <a:sym typeface="Arial"/>
              </a:rPr>
              <a:t>or use non-gendered titles, if applicable (e.g., Dr., Rev., etc.)</a:t>
            </a:r>
          </a:p>
        </p:txBody>
      </p:sp>
    </p:spTree>
    <p:extLst>
      <p:ext uri="{BB962C8B-B14F-4D97-AF65-F5344CB8AC3E}">
        <p14:creationId xmlns:p14="http://schemas.microsoft.com/office/powerpoint/2010/main" val="3179888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D722-90A0-AE47-9606-5ED914B5EFCF}"/>
              </a:ext>
            </a:extLst>
          </p:cNvPr>
          <p:cNvSpPr>
            <a:spLocks noGrp="1"/>
          </p:cNvSpPr>
          <p:nvPr>
            <p:ph type="title"/>
          </p:nvPr>
        </p:nvSpPr>
        <p:spPr>
          <a:xfrm>
            <a:off x="6017756" y="285858"/>
            <a:ext cx="6116558" cy="1355479"/>
          </a:xfrm>
        </p:spPr>
        <p:txBody>
          <a:bodyPr spcFirstLastPara="1" vert="horz" wrap="square" lIns="68580" tIns="34290" rIns="68580" bIns="34290" rtlCol="0" anchor="ctr" anchorCtr="0">
            <a:normAutofit/>
          </a:bodyPr>
          <a:lstStyle/>
          <a:p>
            <a:pPr algn="ctr">
              <a:spcBef>
                <a:spcPct val="0"/>
              </a:spcBef>
            </a:pPr>
            <a:r>
              <a:rPr lang="en-US" b="1" dirty="0"/>
              <a:t>Introduction and </a:t>
            </a:r>
            <a:br>
              <a:rPr lang="en-US" b="1" dirty="0"/>
            </a:br>
            <a:r>
              <a:rPr lang="en-US" b="1" dirty="0"/>
              <a:t>Self-situating Disclosure</a:t>
            </a:r>
          </a:p>
        </p:txBody>
      </p:sp>
      <p:pic>
        <p:nvPicPr>
          <p:cNvPr id="5" name="Picture 4" descr="A picture containing text, outdoor, grass, person&#10;&#10;Description automatically generated">
            <a:extLst>
              <a:ext uri="{FF2B5EF4-FFF2-40B4-BE49-F238E27FC236}">
                <a16:creationId xmlns:a16="http://schemas.microsoft.com/office/drawing/2014/main" id="{74525341-B1DF-654E-91C5-7BD2FD4CD210}"/>
              </a:ext>
            </a:extLst>
          </p:cNvPr>
          <p:cNvPicPr>
            <a:picLocks noChangeAspect="1"/>
          </p:cNvPicPr>
          <p:nvPr/>
        </p:nvPicPr>
        <p:blipFill rotWithShape="1">
          <a:blip r:embed="rId3">
            <a:extLst>
              <a:ext uri="{28A0092B-C50C-407E-A947-70E740481C1C}">
                <a14:useLocalDpi xmlns:a14="http://schemas.microsoft.com/office/drawing/2010/main" val="0"/>
              </a:ext>
            </a:extLst>
          </a:blip>
          <a:srcRect t="11172" r="-2" b="4735"/>
          <a:stretch/>
        </p:blipFill>
        <p:spPr>
          <a:xfrm>
            <a:off x="0" y="0"/>
            <a:ext cx="6116558" cy="685800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Content Placeholder 2">
            <a:extLst>
              <a:ext uri="{FF2B5EF4-FFF2-40B4-BE49-F238E27FC236}">
                <a16:creationId xmlns:a16="http://schemas.microsoft.com/office/drawing/2014/main" id="{AAEF9AF3-99B1-ED41-8008-DED642EABA0C}"/>
              </a:ext>
            </a:extLst>
          </p:cNvPr>
          <p:cNvSpPr txBox="1">
            <a:spLocks/>
          </p:cNvSpPr>
          <p:nvPr/>
        </p:nvSpPr>
        <p:spPr bwMode="auto">
          <a:xfrm>
            <a:off x="6299201" y="1703408"/>
            <a:ext cx="5553668" cy="3451184"/>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68580" tIns="34290" rIns="68580" bIns="34290" rtlCol="0">
            <a:norm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196558" marR="0" lvl="0" indent="-171450" algn="l" defTabSz="914400" rtl="0" eaLnBrk="1" fontAlgn="base" latinLnBrk="0" hangingPunct="1">
              <a:lnSpc>
                <a:spcPct val="90000"/>
              </a:lnSpc>
              <a:spcBef>
                <a:spcPct val="0"/>
              </a:spcBef>
              <a:spcAft>
                <a:spcPts val="259"/>
              </a:spcAft>
              <a:buClrTx/>
              <a:buSzPct val="75000"/>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I am a white-presenting Saulteaux &amp; Ukrainian urban First Nations, Two Spirit, queer, disabled person from Yellow Quill First Nation (Treaty 4 territory, SK)</a:t>
            </a:r>
          </a:p>
          <a:p>
            <a:pPr marL="196558" marR="0" lvl="0" indent="-171450" algn="l" defTabSz="914400" rtl="0" eaLnBrk="1" fontAlgn="base" latinLnBrk="0" hangingPunct="1">
              <a:lnSpc>
                <a:spcPct val="90000"/>
              </a:lnSpc>
              <a:spcBef>
                <a:spcPct val="0"/>
              </a:spcBef>
              <a:spcAft>
                <a:spcPts val="259"/>
              </a:spcAft>
              <a:buClrTx/>
              <a:buSzPct val="75000"/>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Spirit </a:t>
            </a:r>
            <a:r>
              <a:rPr lang="en-US" sz="2100">
                <a:solidFill>
                  <a:prstClr val="black"/>
                </a:solidFill>
                <a:latin typeface="Calibri" panose="020F0502020204030204"/>
                <a:cs typeface="+mn-cs"/>
              </a:rPr>
              <a:t>name = </a:t>
            </a:r>
            <a:r>
              <a:rPr lang="en-US" sz="2100" err="1">
                <a:solidFill>
                  <a:prstClr val="black"/>
                </a:solidFill>
                <a:latin typeface="Calibri" panose="020F0502020204030204"/>
                <a:cs typeface="+mn-cs"/>
              </a:rPr>
              <a:t>wapiska</a:t>
            </a:r>
            <a:r>
              <a:rPr lang="en-US" sz="2100">
                <a:solidFill>
                  <a:prstClr val="black"/>
                </a:solidFill>
                <a:latin typeface="Calibri" panose="020F0502020204030204"/>
                <a:cs typeface="+mn-cs"/>
              </a:rPr>
              <a:t> </a:t>
            </a:r>
            <a:r>
              <a:rPr lang="en-US" sz="2100" err="1">
                <a:solidFill>
                  <a:prstClr val="black"/>
                </a:solidFill>
                <a:latin typeface="Calibri" panose="020F0502020204030204"/>
                <a:cs typeface="+mn-cs"/>
              </a:rPr>
              <a:t>kiniw</a:t>
            </a:r>
            <a:r>
              <a:rPr lang="en-US" sz="2100">
                <a:solidFill>
                  <a:prstClr val="black"/>
                </a:solidFill>
                <a:latin typeface="Calibri" panose="020F0502020204030204"/>
                <a:cs typeface="+mn-cs"/>
              </a:rPr>
              <a:t> (White Eagle)</a:t>
            </a:r>
          </a:p>
          <a:p>
            <a:pPr marL="196558" marR="0" lvl="0" indent="-171450" algn="l" defTabSz="914400" rtl="0" eaLnBrk="1" fontAlgn="base" latinLnBrk="0" hangingPunct="1">
              <a:lnSpc>
                <a:spcPct val="90000"/>
              </a:lnSpc>
              <a:spcBef>
                <a:spcPct val="0"/>
              </a:spcBef>
              <a:spcAft>
                <a:spcPts val="259"/>
              </a:spcAft>
              <a:buClrTx/>
              <a:buSzPct val="75000"/>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Otter Clan and Bear Clan</a:t>
            </a:r>
          </a:p>
          <a:p>
            <a:pPr marL="196558" marR="0" lvl="0" indent="-171450" algn="l" defTabSz="914400" rtl="0" eaLnBrk="1" fontAlgn="base" latinLnBrk="0" hangingPunct="1">
              <a:lnSpc>
                <a:spcPct val="90000"/>
              </a:lnSpc>
              <a:spcBef>
                <a:spcPct val="0"/>
              </a:spcBef>
              <a:spcAft>
                <a:spcPts val="259"/>
              </a:spcAft>
              <a:buClrTx/>
              <a:buSzPct val="75000"/>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I have spent most of my life in suburban and urban Saskatoon (Treaty 6 territory and the homeland of the Métis)</a:t>
            </a:r>
          </a:p>
        </p:txBody>
      </p:sp>
      <p:pic>
        <p:nvPicPr>
          <p:cNvPr id="3" name="Picture 2" descr="HELLO MY PRONOUNS ARE HE/THEY pronoun pin badge button, LGBTQ+, LGBT  pinback or fridge magnet : Amazon.ca: Handmade Products">
            <a:extLst>
              <a:ext uri="{FF2B5EF4-FFF2-40B4-BE49-F238E27FC236}">
                <a16:creationId xmlns:a16="http://schemas.microsoft.com/office/drawing/2014/main" id="{8AF8E6CC-DACF-51BA-8047-FA0B175261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66" t="7693" r="3122" b="5406"/>
          <a:stretch/>
        </p:blipFill>
        <p:spPr bwMode="auto">
          <a:xfrm>
            <a:off x="9746241" y="4272257"/>
            <a:ext cx="1560487" cy="16741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2S Flag">
            <a:extLst>
              <a:ext uri="{FF2B5EF4-FFF2-40B4-BE49-F238E27FC236}">
                <a16:creationId xmlns:a16="http://schemas.microsoft.com/office/drawing/2014/main" id="{B37E68BE-5D5F-277C-9455-F8399DE61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8224" y="5057700"/>
            <a:ext cx="2424808" cy="1355478"/>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descr="A black background with a black square&#10;&#10;Description automatically generated with medium confidence">
            <a:extLst>
              <a:ext uri="{FF2B5EF4-FFF2-40B4-BE49-F238E27FC236}">
                <a16:creationId xmlns:a16="http://schemas.microsoft.com/office/drawing/2014/main" id="{BBB59747-5C47-B0CF-85B6-ACC309740D5E}"/>
              </a:ext>
            </a:extLst>
          </p:cNvPr>
          <p:cNvPicPr>
            <a:picLocks noChangeAspect="1"/>
          </p:cNvPicPr>
          <p:nvPr/>
        </p:nvPicPr>
        <p:blipFill>
          <a:blip r:embed="rId6"/>
          <a:stretch>
            <a:fillRect/>
          </a:stretch>
        </p:blipFill>
        <p:spPr>
          <a:xfrm>
            <a:off x="8860970" y="5787480"/>
            <a:ext cx="3331030" cy="1110343"/>
          </a:xfrm>
          <a:prstGeom prst="rect">
            <a:avLst/>
          </a:prstGeom>
        </p:spPr>
      </p:pic>
    </p:spTree>
    <p:extLst>
      <p:ext uri="{BB962C8B-B14F-4D97-AF65-F5344CB8AC3E}">
        <p14:creationId xmlns:p14="http://schemas.microsoft.com/office/powerpoint/2010/main" val="1847805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FCFEA5-A348-07A0-FF6B-59F45764B626}"/>
              </a:ext>
            </a:extLst>
          </p:cNvPr>
          <p:cNvPicPr>
            <a:picLocks noChangeAspect="1"/>
          </p:cNvPicPr>
          <p:nvPr/>
        </p:nvPicPr>
        <p:blipFill>
          <a:blip r:embed="rId2"/>
          <a:stretch>
            <a:fillRect/>
          </a:stretch>
        </p:blipFill>
        <p:spPr>
          <a:xfrm>
            <a:off x="2880278" y="2395390"/>
            <a:ext cx="6431444" cy="4164891"/>
          </a:xfrm>
          <a:prstGeom prst="rect">
            <a:avLst/>
          </a:prstGeom>
        </p:spPr>
      </p:pic>
      <p:pic>
        <p:nvPicPr>
          <p:cNvPr id="3" name="Picture 2">
            <a:extLst>
              <a:ext uri="{FF2B5EF4-FFF2-40B4-BE49-F238E27FC236}">
                <a16:creationId xmlns:a16="http://schemas.microsoft.com/office/drawing/2014/main" id="{EE29F012-B392-C395-9A0C-7DF0A21AE94D}"/>
              </a:ext>
            </a:extLst>
          </p:cNvPr>
          <p:cNvPicPr>
            <a:picLocks noChangeAspect="1"/>
          </p:cNvPicPr>
          <p:nvPr/>
        </p:nvPicPr>
        <p:blipFill>
          <a:blip r:embed="rId3"/>
          <a:stretch>
            <a:fillRect/>
          </a:stretch>
        </p:blipFill>
        <p:spPr>
          <a:xfrm>
            <a:off x="1168982" y="203173"/>
            <a:ext cx="9854037" cy="2325027"/>
          </a:xfrm>
          <a:prstGeom prst="rect">
            <a:avLst/>
          </a:prstGeom>
        </p:spPr>
      </p:pic>
      <p:sp>
        <p:nvSpPr>
          <p:cNvPr id="4" name="TextBox 3">
            <a:extLst>
              <a:ext uri="{FF2B5EF4-FFF2-40B4-BE49-F238E27FC236}">
                <a16:creationId xmlns:a16="http://schemas.microsoft.com/office/drawing/2014/main" id="{668B4E4D-7E19-7004-2996-449267052F60}"/>
              </a:ext>
            </a:extLst>
          </p:cNvPr>
          <p:cNvSpPr txBox="1"/>
          <p:nvPr/>
        </p:nvSpPr>
        <p:spPr>
          <a:xfrm>
            <a:off x="9043172" y="105"/>
            <a:ext cx="3130985" cy="741613"/>
          </a:xfrm>
          <a:prstGeom prst="rect">
            <a:avLst/>
          </a:prstGeom>
          <a:noFill/>
        </p:spPr>
        <p:txBody>
          <a:bodyPr wrap="none" rtlCol="0">
            <a:spAutoFit/>
          </a:bodyPr>
          <a:lstStyle/>
          <a:p>
            <a:pPr defTabSz="642915">
              <a:buClr>
                <a:srgbClr val="000000"/>
              </a:buClr>
            </a:pPr>
            <a:r>
              <a:rPr lang="en-US" sz="4219" b="1" kern="0" dirty="0">
                <a:solidFill>
                  <a:srgbClr val="000000"/>
                </a:solidFill>
                <a:latin typeface="Arial"/>
                <a:cs typeface="Arial"/>
                <a:sym typeface="Arial"/>
              </a:rPr>
              <a:t>2spirits.org</a:t>
            </a:r>
          </a:p>
        </p:txBody>
      </p:sp>
    </p:spTree>
    <p:extLst>
      <p:ext uri="{BB962C8B-B14F-4D97-AF65-F5344CB8AC3E}">
        <p14:creationId xmlns:p14="http://schemas.microsoft.com/office/powerpoint/2010/main" val="993165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ositive Space (Poster) *Updated* | Rainbow Health Ontario">
            <a:extLst>
              <a:ext uri="{FF2B5EF4-FFF2-40B4-BE49-F238E27FC236}">
                <a16:creationId xmlns:a16="http://schemas.microsoft.com/office/drawing/2014/main" id="{39A5C6EE-2B07-5A38-8DD3-98500FD8F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331" y="162039"/>
            <a:ext cx="4735338" cy="65339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40ACB6-5D4E-DF0D-BE17-CA4FBB469D66}"/>
              </a:ext>
            </a:extLst>
          </p:cNvPr>
          <p:cNvSpPr txBox="1"/>
          <p:nvPr/>
        </p:nvSpPr>
        <p:spPr>
          <a:xfrm>
            <a:off x="8252641" y="3180141"/>
            <a:ext cx="3995004" cy="525080"/>
          </a:xfrm>
          <a:prstGeom prst="rect">
            <a:avLst/>
          </a:prstGeom>
          <a:noFill/>
        </p:spPr>
        <p:txBody>
          <a:bodyPr wrap="none" rtlCol="0">
            <a:spAutoFit/>
          </a:bodyPr>
          <a:lstStyle/>
          <a:p>
            <a:pPr defTabSz="642915">
              <a:buClr>
                <a:srgbClr val="000000"/>
              </a:buClr>
            </a:pPr>
            <a:r>
              <a:rPr lang="en-US" sz="2812" kern="0" dirty="0">
                <a:solidFill>
                  <a:srgbClr val="000000"/>
                </a:solidFill>
                <a:latin typeface="Arial"/>
                <a:cs typeface="Arial"/>
                <a:sym typeface="Arial"/>
              </a:rPr>
              <a:t>Put up signage like this!</a:t>
            </a:r>
          </a:p>
        </p:txBody>
      </p:sp>
    </p:spTree>
    <p:extLst>
      <p:ext uri="{BB962C8B-B14F-4D97-AF65-F5344CB8AC3E}">
        <p14:creationId xmlns:p14="http://schemas.microsoft.com/office/powerpoint/2010/main" val="362558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F48471-D7EC-21F4-6D95-B430E3C3305C}"/>
              </a:ext>
            </a:extLst>
          </p:cNvPr>
          <p:cNvPicPr>
            <a:picLocks noChangeAspect="1"/>
          </p:cNvPicPr>
          <p:nvPr/>
        </p:nvPicPr>
        <p:blipFill>
          <a:blip r:embed="rId2"/>
          <a:stretch>
            <a:fillRect/>
          </a:stretch>
        </p:blipFill>
        <p:spPr>
          <a:xfrm>
            <a:off x="1072270" y="105"/>
            <a:ext cx="10047461" cy="6857791"/>
          </a:xfrm>
          <a:prstGeom prst="rect">
            <a:avLst/>
          </a:prstGeom>
        </p:spPr>
      </p:pic>
      <p:sp>
        <p:nvSpPr>
          <p:cNvPr id="3" name="TextBox 2">
            <a:extLst>
              <a:ext uri="{FF2B5EF4-FFF2-40B4-BE49-F238E27FC236}">
                <a16:creationId xmlns:a16="http://schemas.microsoft.com/office/drawing/2014/main" id="{073C8D05-878D-FC3C-C77E-113D23919DB7}"/>
              </a:ext>
            </a:extLst>
          </p:cNvPr>
          <p:cNvSpPr txBox="1"/>
          <p:nvPr/>
        </p:nvSpPr>
        <p:spPr>
          <a:xfrm>
            <a:off x="8629937" y="6208699"/>
            <a:ext cx="3486852" cy="676660"/>
          </a:xfrm>
          <a:prstGeom prst="rect">
            <a:avLst/>
          </a:prstGeom>
          <a:noFill/>
        </p:spPr>
        <p:txBody>
          <a:bodyPr wrap="none" rtlCol="0">
            <a:spAutoFit/>
          </a:bodyPr>
          <a:lstStyle/>
          <a:p>
            <a:pPr defTabSz="642915">
              <a:buClr>
                <a:srgbClr val="000000"/>
              </a:buClr>
            </a:pPr>
            <a:r>
              <a:rPr lang="en-US" sz="3797" kern="0" dirty="0" err="1">
                <a:solidFill>
                  <a:srgbClr val="000000"/>
                </a:solidFill>
                <a:latin typeface="Arial"/>
                <a:cs typeface="Arial"/>
                <a:sym typeface="Arial"/>
              </a:rPr>
              <a:t>pflagcanada.ca</a:t>
            </a:r>
            <a:endParaRPr lang="en-US" sz="3797" kern="0" dirty="0">
              <a:solidFill>
                <a:srgbClr val="000000"/>
              </a:solidFill>
              <a:latin typeface="Arial"/>
              <a:cs typeface="Arial"/>
              <a:sym typeface="Arial"/>
            </a:endParaRPr>
          </a:p>
        </p:txBody>
      </p:sp>
    </p:spTree>
    <p:extLst>
      <p:ext uri="{BB962C8B-B14F-4D97-AF65-F5344CB8AC3E}">
        <p14:creationId xmlns:p14="http://schemas.microsoft.com/office/powerpoint/2010/main" val="1106436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6F245-0BEB-288C-9358-374AA1C4B0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118A1-737C-4A55-062A-F87B60E1F559}"/>
              </a:ext>
            </a:extLst>
          </p:cNvPr>
          <p:cNvSpPr>
            <a:spLocks noGrp="1"/>
          </p:cNvSpPr>
          <p:nvPr>
            <p:ph type="title"/>
          </p:nvPr>
        </p:nvSpPr>
        <p:spPr>
          <a:xfrm>
            <a:off x="223157" y="264681"/>
            <a:ext cx="11745686" cy="1325563"/>
          </a:xfrm>
        </p:spPr>
        <p:txBody>
          <a:bodyPr>
            <a:normAutofit/>
          </a:bodyPr>
          <a:lstStyle/>
          <a:p>
            <a:r>
              <a:rPr lang="en-US" sz="4000" b="1" dirty="0"/>
              <a:t>4. Government and policy</a:t>
            </a:r>
          </a:p>
        </p:txBody>
      </p:sp>
      <p:sp>
        <p:nvSpPr>
          <p:cNvPr id="3" name="Content Placeholder 2">
            <a:extLst>
              <a:ext uri="{FF2B5EF4-FFF2-40B4-BE49-F238E27FC236}">
                <a16:creationId xmlns:a16="http://schemas.microsoft.com/office/drawing/2014/main" id="{19EA5BE4-5664-2AB1-4EFC-C8E71DBD0496}"/>
              </a:ext>
            </a:extLst>
          </p:cNvPr>
          <p:cNvSpPr>
            <a:spLocks noGrp="1"/>
          </p:cNvSpPr>
          <p:nvPr>
            <p:ph idx="1"/>
          </p:nvPr>
        </p:nvSpPr>
        <p:spPr>
          <a:xfrm>
            <a:off x="838200" y="1825625"/>
            <a:ext cx="10515600" cy="4104912"/>
          </a:xfrm>
        </p:spPr>
        <p:txBody>
          <a:bodyPr vert="horz" lIns="91440" tIns="45720" rIns="91440" bIns="45720" rtlCol="0" anchor="t">
            <a:normAutofit/>
          </a:bodyPr>
          <a:lstStyle/>
          <a:p>
            <a:pPr algn="l">
              <a:buFont typeface="Arial" panose="020B0604020202020204" pitchFamily="34" charset="0"/>
              <a:buChar char="•"/>
            </a:pPr>
            <a:r>
              <a:rPr lang="en-CA" b="1" i="0" dirty="0">
                <a:solidFill>
                  <a:srgbClr val="111111"/>
                </a:solidFill>
                <a:effectLst/>
                <a:latin typeface="-apple-system"/>
              </a:rPr>
              <a:t>Advocate for policy changes</a:t>
            </a:r>
            <a:r>
              <a:rPr lang="en-CA" b="0" i="0" dirty="0">
                <a:solidFill>
                  <a:srgbClr val="111111"/>
                </a:solidFill>
                <a:effectLst/>
                <a:latin typeface="-apple-system"/>
              </a:rPr>
              <a:t>: Push for legislation protecting Two-Spirit youth from misinformation and discrimination.</a:t>
            </a:r>
          </a:p>
          <a:p>
            <a:pPr algn="l">
              <a:buFont typeface="Arial" panose="020B0604020202020204" pitchFamily="34" charset="0"/>
              <a:buChar char="•"/>
            </a:pPr>
            <a:r>
              <a:rPr lang="en-CA" b="1" i="0" dirty="0">
                <a:solidFill>
                  <a:srgbClr val="111111"/>
                </a:solidFill>
                <a:effectLst/>
                <a:latin typeface="-apple-system"/>
              </a:rPr>
              <a:t>Equitable access</a:t>
            </a:r>
            <a:r>
              <a:rPr lang="en-CA" b="0" i="0" dirty="0">
                <a:solidFill>
                  <a:srgbClr val="111111"/>
                </a:solidFill>
                <a:effectLst/>
                <a:latin typeface="-apple-system"/>
              </a:rPr>
              <a:t>: Ensure equitable access to gender-affirming care, regardless of geographic location or socioeconomic status.</a:t>
            </a:r>
          </a:p>
          <a:p>
            <a:endParaRPr lang="en-US" dirty="0"/>
          </a:p>
        </p:txBody>
      </p:sp>
      <p:pic>
        <p:nvPicPr>
          <p:cNvPr id="4" name="Content Placeholder 4" descr="A black background with a black square&#10;&#10;Description automatically generated with medium confidence">
            <a:extLst>
              <a:ext uri="{FF2B5EF4-FFF2-40B4-BE49-F238E27FC236}">
                <a16:creationId xmlns:a16="http://schemas.microsoft.com/office/drawing/2014/main" id="{6A786F1D-0254-D239-D6B2-105F07A1753D}"/>
              </a:ext>
            </a:extLst>
          </p:cNvPr>
          <p:cNvPicPr>
            <a:picLocks noChangeAspect="1"/>
          </p:cNvPicPr>
          <p:nvPr/>
        </p:nvPicPr>
        <p:blipFill>
          <a:blip r:embed="rId2"/>
          <a:stretch>
            <a:fillRect/>
          </a:stretch>
        </p:blipFill>
        <p:spPr>
          <a:xfrm>
            <a:off x="8860970" y="5787480"/>
            <a:ext cx="3331030" cy="1110343"/>
          </a:xfrm>
          <a:prstGeom prst="rect">
            <a:avLst/>
          </a:prstGeom>
        </p:spPr>
      </p:pic>
    </p:spTree>
    <p:extLst>
      <p:ext uri="{BB962C8B-B14F-4D97-AF65-F5344CB8AC3E}">
        <p14:creationId xmlns:p14="http://schemas.microsoft.com/office/powerpoint/2010/main" val="952454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6F245-0BEB-288C-9358-374AA1C4B0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118A1-737C-4A55-062A-F87B60E1F559}"/>
              </a:ext>
            </a:extLst>
          </p:cNvPr>
          <p:cNvSpPr>
            <a:spLocks noGrp="1"/>
          </p:cNvSpPr>
          <p:nvPr>
            <p:ph type="title"/>
          </p:nvPr>
        </p:nvSpPr>
        <p:spPr>
          <a:xfrm>
            <a:off x="223157" y="264681"/>
            <a:ext cx="11745686" cy="1325563"/>
          </a:xfrm>
        </p:spPr>
        <p:txBody>
          <a:bodyPr>
            <a:normAutofit/>
          </a:bodyPr>
          <a:lstStyle/>
          <a:p>
            <a:r>
              <a:rPr lang="en-US" sz="4000" b="1" dirty="0"/>
              <a:t>5. Resources</a:t>
            </a:r>
          </a:p>
        </p:txBody>
      </p:sp>
      <p:sp>
        <p:nvSpPr>
          <p:cNvPr id="3" name="Content Placeholder 2">
            <a:extLst>
              <a:ext uri="{FF2B5EF4-FFF2-40B4-BE49-F238E27FC236}">
                <a16:creationId xmlns:a16="http://schemas.microsoft.com/office/drawing/2014/main" id="{19EA5BE4-5664-2AB1-4EFC-C8E71DBD0496}"/>
              </a:ext>
            </a:extLst>
          </p:cNvPr>
          <p:cNvSpPr>
            <a:spLocks noGrp="1"/>
          </p:cNvSpPr>
          <p:nvPr>
            <p:ph idx="1"/>
          </p:nvPr>
        </p:nvSpPr>
        <p:spPr>
          <a:xfrm>
            <a:off x="530678" y="1465545"/>
            <a:ext cx="11130643" cy="4828247"/>
          </a:xfrm>
        </p:spPr>
        <p:txBody>
          <a:bodyPr vert="horz" lIns="91440" tIns="45720" rIns="91440" bIns="45720" rtlCol="0" anchor="t">
            <a:normAutofit fontScale="70000" lnSpcReduction="20000"/>
          </a:bodyPr>
          <a:lstStyle/>
          <a:p>
            <a:pPr>
              <a:lnSpc>
                <a:spcPct val="120000"/>
              </a:lnSpc>
              <a:spcBef>
                <a:spcPts val="0"/>
              </a:spcBef>
            </a:pPr>
            <a:r>
              <a:rPr lang="en-US" dirty="0"/>
              <a:t>Queer Ontario, LGBT </a:t>
            </a:r>
            <a:r>
              <a:rPr lang="en-US" dirty="0" err="1"/>
              <a:t>Youthline</a:t>
            </a:r>
            <a:r>
              <a:rPr lang="en-US" dirty="0"/>
              <a:t>, Rainbow Health Ontario, The Get Real Movement, Pride Toronto, Trans PULSE, CAMH Gender Identity Clinic, U of T Sexual and Gender Diversity Office (</a:t>
            </a:r>
            <a:r>
              <a:rPr lang="en-US" dirty="0" err="1"/>
              <a:t>SGDO.utoronto.ca</a:t>
            </a:r>
            <a:r>
              <a:rPr lang="en-US" dirty="0"/>
              <a:t>)</a:t>
            </a:r>
          </a:p>
          <a:p>
            <a:pPr>
              <a:lnSpc>
                <a:spcPct val="120000"/>
              </a:lnSpc>
              <a:spcBef>
                <a:spcPts val="0"/>
              </a:spcBef>
            </a:pPr>
            <a:r>
              <a:rPr lang="en-US" dirty="0"/>
              <a:t>Reach out to queer and trans knowledgeable colleagues</a:t>
            </a:r>
          </a:p>
          <a:p>
            <a:pPr>
              <a:lnSpc>
                <a:spcPct val="120000"/>
              </a:lnSpc>
              <a:spcBef>
                <a:spcPts val="0"/>
              </a:spcBef>
            </a:pPr>
            <a:r>
              <a:rPr lang="en-US" dirty="0"/>
              <a:t>Request to attend conferences or workshops </a:t>
            </a:r>
          </a:p>
          <a:p>
            <a:pPr>
              <a:lnSpc>
                <a:spcPct val="120000"/>
              </a:lnSpc>
              <a:spcBef>
                <a:spcPts val="0"/>
              </a:spcBef>
            </a:pPr>
            <a:r>
              <a:rPr lang="en-US" dirty="0"/>
              <a:t>CPATH, WPATH, and more</a:t>
            </a:r>
          </a:p>
          <a:p>
            <a:pPr>
              <a:lnSpc>
                <a:spcPct val="120000"/>
              </a:lnSpc>
              <a:spcBef>
                <a:spcPts val="0"/>
              </a:spcBef>
            </a:pPr>
            <a:r>
              <a:rPr lang="en-US" dirty="0"/>
              <a:t>Make contacts with Queer community organizations inside or outside your community</a:t>
            </a:r>
          </a:p>
          <a:p>
            <a:pPr>
              <a:lnSpc>
                <a:spcPct val="120000"/>
              </a:lnSpc>
              <a:spcBef>
                <a:spcPts val="0"/>
              </a:spcBef>
            </a:pPr>
            <a:r>
              <a:rPr lang="en-US" dirty="0"/>
              <a:t>Safer Spaces Toolkit (AHS): https://</a:t>
            </a:r>
            <a:r>
              <a:rPr lang="en-US" dirty="0" err="1"/>
              <a:t>www.albertahealthservices.ca</a:t>
            </a:r>
            <a:r>
              <a:rPr lang="en-US" dirty="0"/>
              <a:t>/assets/info/pf/div/if-pf-div-</a:t>
            </a:r>
            <a:r>
              <a:rPr lang="en-US" dirty="0" err="1"/>
              <a:t>sogie</a:t>
            </a:r>
            <a:r>
              <a:rPr lang="en-US" dirty="0"/>
              <a:t>-safer-places-</a:t>
            </a:r>
            <a:r>
              <a:rPr lang="en-US" dirty="0" err="1"/>
              <a:t>toolkit.pdf</a:t>
            </a:r>
            <a:r>
              <a:rPr lang="en-US" dirty="0"/>
              <a:t> </a:t>
            </a:r>
          </a:p>
          <a:p>
            <a:pPr marL="0" indent="0">
              <a:lnSpc>
                <a:spcPct val="120000"/>
              </a:lnSpc>
              <a:spcBef>
                <a:spcPts val="0"/>
              </a:spcBef>
              <a:buNone/>
            </a:pPr>
            <a:endParaRPr lang="en-US" dirty="0"/>
          </a:p>
          <a:p>
            <a:pPr>
              <a:lnSpc>
                <a:spcPct val="120000"/>
              </a:lnSpc>
              <a:spcBef>
                <a:spcPts val="0"/>
              </a:spcBef>
            </a:pPr>
            <a:r>
              <a:rPr lang="en-US" dirty="0"/>
              <a:t>Remember:</a:t>
            </a:r>
          </a:p>
          <a:p>
            <a:pPr lvl="1">
              <a:lnSpc>
                <a:spcPct val="120000"/>
              </a:lnSpc>
              <a:spcBef>
                <a:spcPts val="0"/>
              </a:spcBef>
            </a:pPr>
            <a:r>
              <a:rPr lang="en-US" dirty="0"/>
              <a:t>When you publicly identify as an ally or as a safe space you have an accountability to have the knowledge and resources needed to support gender and sexually diverse communities. If you don’t have the knowledge and resources, it’s up to you to find out who does. If you or your co-workers mess up, recognize it, apologize, and work with the patient to make the situation right.</a:t>
            </a:r>
          </a:p>
        </p:txBody>
      </p:sp>
      <p:pic>
        <p:nvPicPr>
          <p:cNvPr id="4" name="Content Placeholder 4" descr="A black background with a black square&#10;&#10;Description automatically generated with medium confidence">
            <a:extLst>
              <a:ext uri="{FF2B5EF4-FFF2-40B4-BE49-F238E27FC236}">
                <a16:creationId xmlns:a16="http://schemas.microsoft.com/office/drawing/2014/main" id="{6A786F1D-0254-D239-D6B2-105F07A1753D}"/>
              </a:ext>
            </a:extLst>
          </p:cNvPr>
          <p:cNvPicPr>
            <a:picLocks noChangeAspect="1"/>
          </p:cNvPicPr>
          <p:nvPr/>
        </p:nvPicPr>
        <p:blipFill>
          <a:blip r:embed="rId3"/>
          <a:stretch>
            <a:fillRect/>
          </a:stretch>
        </p:blipFill>
        <p:spPr>
          <a:xfrm>
            <a:off x="8860970" y="5787480"/>
            <a:ext cx="3331030" cy="1110343"/>
          </a:xfrm>
          <a:prstGeom prst="rect">
            <a:avLst/>
          </a:prstGeom>
        </p:spPr>
      </p:pic>
    </p:spTree>
    <p:extLst>
      <p:ext uri="{BB962C8B-B14F-4D97-AF65-F5344CB8AC3E}">
        <p14:creationId xmlns:p14="http://schemas.microsoft.com/office/powerpoint/2010/main" val="177224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2F1112-B550-0161-A3DC-3658DF08F8EC}"/>
              </a:ext>
            </a:extLst>
          </p:cNvPr>
          <p:cNvPicPr>
            <a:picLocks noChangeAspect="1"/>
          </p:cNvPicPr>
          <p:nvPr/>
        </p:nvPicPr>
        <p:blipFill>
          <a:blip r:embed="rId2"/>
          <a:stretch>
            <a:fillRect/>
          </a:stretch>
        </p:blipFill>
        <p:spPr>
          <a:xfrm>
            <a:off x="354954" y="1370255"/>
            <a:ext cx="3793713" cy="5078780"/>
          </a:xfrm>
          <a:prstGeom prst="rect">
            <a:avLst/>
          </a:prstGeom>
        </p:spPr>
      </p:pic>
      <p:pic>
        <p:nvPicPr>
          <p:cNvPr id="3" name="Picture 2">
            <a:extLst>
              <a:ext uri="{FF2B5EF4-FFF2-40B4-BE49-F238E27FC236}">
                <a16:creationId xmlns:a16="http://schemas.microsoft.com/office/drawing/2014/main" id="{4776DFEC-C023-8CBB-BED9-83BA8EE6713C}"/>
              </a:ext>
            </a:extLst>
          </p:cNvPr>
          <p:cNvPicPr>
            <a:picLocks noChangeAspect="1"/>
          </p:cNvPicPr>
          <p:nvPr/>
        </p:nvPicPr>
        <p:blipFill>
          <a:blip r:embed="rId3"/>
          <a:stretch>
            <a:fillRect/>
          </a:stretch>
        </p:blipFill>
        <p:spPr>
          <a:xfrm>
            <a:off x="4148667" y="1370255"/>
            <a:ext cx="3781550" cy="5078780"/>
          </a:xfrm>
          <a:prstGeom prst="rect">
            <a:avLst/>
          </a:prstGeom>
        </p:spPr>
      </p:pic>
      <p:pic>
        <p:nvPicPr>
          <p:cNvPr id="4" name="Picture 3">
            <a:extLst>
              <a:ext uri="{FF2B5EF4-FFF2-40B4-BE49-F238E27FC236}">
                <a16:creationId xmlns:a16="http://schemas.microsoft.com/office/drawing/2014/main" id="{C6C19DDA-C0FA-4413-7996-586145A11058}"/>
              </a:ext>
            </a:extLst>
          </p:cNvPr>
          <p:cNvPicPr>
            <a:picLocks noChangeAspect="1"/>
          </p:cNvPicPr>
          <p:nvPr/>
        </p:nvPicPr>
        <p:blipFill>
          <a:blip r:embed="rId4"/>
          <a:stretch>
            <a:fillRect/>
          </a:stretch>
        </p:blipFill>
        <p:spPr>
          <a:xfrm>
            <a:off x="7942379" y="1441210"/>
            <a:ext cx="3781549" cy="5060422"/>
          </a:xfrm>
          <a:prstGeom prst="rect">
            <a:avLst/>
          </a:prstGeom>
        </p:spPr>
      </p:pic>
      <p:sp>
        <p:nvSpPr>
          <p:cNvPr id="5" name="TextBox 4">
            <a:extLst>
              <a:ext uri="{FF2B5EF4-FFF2-40B4-BE49-F238E27FC236}">
                <a16:creationId xmlns:a16="http://schemas.microsoft.com/office/drawing/2014/main" id="{0F0122A6-3282-246B-2794-ED579B5B7956}"/>
              </a:ext>
            </a:extLst>
          </p:cNvPr>
          <p:cNvSpPr txBox="1"/>
          <p:nvPr/>
        </p:nvSpPr>
        <p:spPr>
          <a:xfrm>
            <a:off x="4845621" y="6501632"/>
            <a:ext cx="23876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orbel"/>
                <a:ea typeface="+mn-ea"/>
                <a:cs typeface="+mn-cs"/>
              </a:rPr>
              <a:t>https://</a:t>
            </a:r>
            <a:r>
              <a:rPr kumimoji="0" lang="en-US" sz="1800" b="1" i="0" u="none" strike="noStrike" kern="1200" cap="none" spc="0" normalizeH="0" baseline="0" noProof="0" dirty="0" err="1">
                <a:ln>
                  <a:noFill/>
                </a:ln>
                <a:solidFill>
                  <a:prstClr val="black"/>
                </a:solidFill>
                <a:effectLst/>
                <a:highlight>
                  <a:srgbClr val="FFFF00"/>
                </a:highlight>
                <a:uLnTx/>
                <a:uFillTx/>
                <a:latin typeface="Corbel"/>
                <a:ea typeface="+mn-ea"/>
                <a:cs typeface="+mn-cs"/>
              </a:rPr>
              <a:t>linktr.ee</a:t>
            </a:r>
            <a:r>
              <a:rPr kumimoji="0" lang="en-US" sz="1800" b="1" i="0" u="none" strike="noStrike" kern="1200" cap="none" spc="0" normalizeH="0" baseline="0" noProof="0" dirty="0">
                <a:ln>
                  <a:noFill/>
                </a:ln>
                <a:solidFill>
                  <a:prstClr val="black"/>
                </a:solidFill>
                <a:effectLst/>
                <a:highlight>
                  <a:srgbClr val="FFFF00"/>
                </a:highlight>
                <a:uLnTx/>
                <a:uFillTx/>
                <a:latin typeface="Corbel"/>
                <a:ea typeface="+mn-ea"/>
                <a:cs typeface="+mn-cs"/>
              </a:rPr>
              <a:t>/</a:t>
            </a:r>
            <a:r>
              <a:rPr kumimoji="0" lang="en-US" sz="1800" b="1" i="0" u="none" strike="noStrike" kern="1200" cap="none" spc="0" normalizeH="0" baseline="0" noProof="0" dirty="0" err="1">
                <a:ln>
                  <a:noFill/>
                </a:ln>
                <a:solidFill>
                  <a:prstClr val="black"/>
                </a:solidFill>
                <a:effectLst/>
                <a:highlight>
                  <a:srgbClr val="FFFF00"/>
                </a:highlight>
                <a:uLnTx/>
                <a:uFillTx/>
                <a:latin typeface="Corbel"/>
                <a:ea typeface="+mn-ea"/>
                <a:cs typeface="+mn-cs"/>
              </a:rPr>
              <a:t>jaris.s</a:t>
            </a:r>
            <a:endParaRPr kumimoji="0" lang="en-US" sz="1800" b="1" i="0" u="none" strike="noStrike" kern="1200" cap="none" spc="0" normalizeH="0" baseline="0" noProof="0" dirty="0">
              <a:ln>
                <a:noFill/>
              </a:ln>
              <a:solidFill>
                <a:prstClr val="black"/>
              </a:solidFill>
              <a:effectLst/>
              <a:highlight>
                <a:srgbClr val="FFFF00"/>
              </a:highlight>
              <a:uLnTx/>
              <a:uFillTx/>
              <a:latin typeface="Corbel"/>
              <a:ea typeface="+mn-ea"/>
              <a:cs typeface="+mn-cs"/>
            </a:endParaRPr>
          </a:p>
        </p:txBody>
      </p:sp>
      <p:sp>
        <p:nvSpPr>
          <p:cNvPr id="6" name="TextBox 5">
            <a:extLst>
              <a:ext uri="{FF2B5EF4-FFF2-40B4-BE49-F238E27FC236}">
                <a16:creationId xmlns:a16="http://schemas.microsoft.com/office/drawing/2014/main" id="{392BA2C8-B84A-F580-92A9-F5D94468512C}"/>
              </a:ext>
            </a:extLst>
          </p:cNvPr>
          <p:cNvSpPr txBox="1"/>
          <p:nvPr/>
        </p:nvSpPr>
        <p:spPr>
          <a:xfrm>
            <a:off x="0" y="356368"/>
            <a:ext cx="1218064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orbel"/>
                <a:ea typeface="+mn-ea"/>
                <a:cs typeface="+mn-cs"/>
              </a:rPr>
              <a:t>Tensions between Western and Indigenous worldviews in pharmacy education and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orbel"/>
                <a:ea typeface="+mn-ea"/>
                <a:cs typeface="+mn-cs"/>
              </a:rPr>
              <a:t>3-part series in Canadian Pharmacists Journal </a:t>
            </a:r>
            <a:r>
              <a:rPr kumimoji="0" lang="en-US" sz="2400" b="0" i="1" u="none" strike="noStrike" kern="1200" cap="none" spc="0" normalizeH="0" baseline="0" noProof="0">
                <a:ln>
                  <a:noFill/>
                </a:ln>
                <a:solidFill>
                  <a:prstClr val="black"/>
                </a:solidFill>
                <a:effectLst/>
                <a:uLnTx/>
                <a:uFillTx/>
                <a:latin typeface="Corbel"/>
                <a:ea typeface="+mn-ea"/>
                <a:cs typeface="+mn-cs"/>
              </a:rPr>
              <a:t>(Open Access)</a:t>
            </a:r>
          </a:p>
        </p:txBody>
      </p:sp>
    </p:spTree>
    <p:extLst>
      <p:ext uri="{BB962C8B-B14F-4D97-AF65-F5344CB8AC3E}">
        <p14:creationId xmlns:p14="http://schemas.microsoft.com/office/powerpoint/2010/main" val="2861926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D525D-5711-860F-95ED-618B3C66F442}"/>
              </a:ext>
            </a:extLst>
          </p:cNvPr>
          <p:cNvPicPr>
            <a:picLocks noChangeAspect="1"/>
          </p:cNvPicPr>
          <p:nvPr/>
        </p:nvPicPr>
        <p:blipFill>
          <a:blip r:embed="rId2"/>
          <a:stretch>
            <a:fillRect/>
          </a:stretch>
        </p:blipFill>
        <p:spPr>
          <a:xfrm>
            <a:off x="552027" y="1381446"/>
            <a:ext cx="10905066" cy="4852753"/>
          </a:xfrm>
          <a:prstGeom prst="rect">
            <a:avLst/>
          </a:prstGeom>
        </p:spPr>
      </p:pic>
      <p:pic>
        <p:nvPicPr>
          <p:cNvPr id="3" name="Content Placeholder 4" descr="A black background with a black square&#10;&#10;Description automatically generated with medium confidence">
            <a:extLst>
              <a:ext uri="{FF2B5EF4-FFF2-40B4-BE49-F238E27FC236}">
                <a16:creationId xmlns:a16="http://schemas.microsoft.com/office/drawing/2014/main" id="{C99B31F0-9A1D-7CDC-8DE2-63BA96A93956}"/>
              </a:ext>
            </a:extLst>
          </p:cNvPr>
          <p:cNvPicPr>
            <a:picLocks noChangeAspect="1"/>
          </p:cNvPicPr>
          <p:nvPr/>
        </p:nvPicPr>
        <p:blipFill>
          <a:blip r:embed="rId3"/>
          <a:stretch>
            <a:fillRect/>
          </a:stretch>
        </p:blipFill>
        <p:spPr>
          <a:xfrm>
            <a:off x="3315788" y="-153539"/>
            <a:ext cx="5560424" cy="1853474"/>
          </a:xfrm>
          <a:prstGeom prst="rect">
            <a:avLst/>
          </a:prstGeom>
        </p:spPr>
      </p:pic>
      <p:sp>
        <p:nvSpPr>
          <p:cNvPr id="4" name="TextBox 3">
            <a:extLst>
              <a:ext uri="{FF2B5EF4-FFF2-40B4-BE49-F238E27FC236}">
                <a16:creationId xmlns:a16="http://schemas.microsoft.com/office/drawing/2014/main" id="{916B29C9-CBA6-1FCA-17AA-EB97D8A9D770}"/>
              </a:ext>
            </a:extLst>
          </p:cNvPr>
          <p:cNvSpPr txBox="1"/>
          <p:nvPr/>
        </p:nvSpPr>
        <p:spPr>
          <a:xfrm>
            <a:off x="3827590" y="6234199"/>
            <a:ext cx="4536819" cy="523220"/>
          </a:xfrm>
          <a:prstGeom prst="rect">
            <a:avLst/>
          </a:prstGeom>
          <a:noFill/>
        </p:spPr>
        <p:txBody>
          <a:bodyPr wrap="none" rtlCol="0">
            <a:spAutoFit/>
          </a:bodyPr>
          <a:lstStyle/>
          <a:p>
            <a:r>
              <a:rPr lang="en-US" sz="2800" dirty="0">
                <a:highlight>
                  <a:srgbClr val="FFFF00"/>
                </a:highlight>
                <a:hlinkClick r:id="rId4"/>
              </a:rPr>
              <a:t>www.indigenouspharmacy.ca</a:t>
            </a:r>
            <a:r>
              <a:rPr lang="en-US" sz="2800" dirty="0">
                <a:highlight>
                  <a:srgbClr val="FFFF00"/>
                </a:highlight>
              </a:rPr>
              <a:t> </a:t>
            </a:r>
          </a:p>
        </p:txBody>
      </p:sp>
    </p:spTree>
    <p:extLst>
      <p:ext uri="{BB962C8B-B14F-4D97-AF65-F5344CB8AC3E}">
        <p14:creationId xmlns:p14="http://schemas.microsoft.com/office/powerpoint/2010/main" val="2130225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clusive Culture: 5 Ways To Foster Inclusivity at Work | Indeed.com">
            <a:extLst>
              <a:ext uri="{FF2B5EF4-FFF2-40B4-BE49-F238E27FC236}">
                <a16:creationId xmlns:a16="http://schemas.microsoft.com/office/drawing/2014/main" id="{BEFEEFE1-B687-F4F7-5982-7CB1C885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 r="11711" b="1"/>
          <a:stretch/>
        </p:blipFill>
        <p:spPr bwMode="auto">
          <a:xfrm>
            <a:off x="15" y="112"/>
            <a:ext cx="12191986" cy="6857784"/>
          </a:xfrm>
          <a:prstGeom prst="rect">
            <a:avLst/>
          </a:prstGeom>
          <a:solidFill>
            <a:srgbClr val="FFFFFF"/>
          </a:solidFill>
        </p:spPr>
      </p:pic>
      <p:sp>
        <p:nvSpPr>
          <p:cNvPr id="4" name="TextBox 3">
            <a:extLst>
              <a:ext uri="{FF2B5EF4-FFF2-40B4-BE49-F238E27FC236}">
                <a16:creationId xmlns:a16="http://schemas.microsoft.com/office/drawing/2014/main" id="{0845674C-C05F-53A0-6139-92E35264B93E}"/>
              </a:ext>
            </a:extLst>
          </p:cNvPr>
          <p:cNvSpPr txBox="1"/>
          <p:nvPr/>
        </p:nvSpPr>
        <p:spPr>
          <a:xfrm>
            <a:off x="173094" y="247380"/>
            <a:ext cx="5963492" cy="438582"/>
          </a:xfrm>
          <a:prstGeom prst="rect">
            <a:avLst/>
          </a:prstGeom>
          <a:noFill/>
        </p:spPr>
        <p:txBody>
          <a:bodyPr wrap="none" rtlCol="0">
            <a:spAutoFit/>
          </a:bodyPr>
          <a:lstStyle/>
          <a:p>
            <a:pPr defTabSz="642915">
              <a:buClr>
                <a:srgbClr val="000000"/>
              </a:buClr>
            </a:pPr>
            <a:r>
              <a:rPr lang="en-US" sz="2250" b="1" kern="0" dirty="0">
                <a:solidFill>
                  <a:srgbClr val="000000"/>
                </a:solidFill>
                <a:latin typeface="Arial"/>
                <a:cs typeface="Arial"/>
                <a:sym typeface="Arial"/>
              </a:rPr>
              <a:t>Thank you for being </a:t>
            </a:r>
            <a:r>
              <a:rPr lang="en-US" sz="2250" b="1" u="sng" kern="0" dirty="0">
                <a:solidFill>
                  <a:srgbClr val="000000"/>
                </a:solidFill>
                <a:latin typeface="Arial"/>
                <a:cs typeface="Arial"/>
                <a:sym typeface="Arial"/>
              </a:rPr>
              <a:t>2S</a:t>
            </a:r>
            <a:r>
              <a:rPr lang="en-US" sz="2250" b="1" kern="0" dirty="0">
                <a:solidFill>
                  <a:srgbClr val="000000"/>
                </a:solidFill>
                <a:latin typeface="Arial"/>
                <a:cs typeface="Arial"/>
                <a:sym typeface="Arial"/>
              </a:rPr>
              <a:t>LGBTQ+ inclusive!</a:t>
            </a:r>
          </a:p>
        </p:txBody>
      </p:sp>
    </p:spTree>
    <p:extLst>
      <p:ext uri="{BB962C8B-B14F-4D97-AF65-F5344CB8AC3E}">
        <p14:creationId xmlns:p14="http://schemas.microsoft.com/office/powerpoint/2010/main" val="2131232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524" name="Rectangle 64523">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9" name="Title 1"/>
          <p:cNvSpPr>
            <a:spLocks noGrp="1"/>
          </p:cNvSpPr>
          <p:nvPr>
            <p:ph type="title"/>
          </p:nvPr>
        </p:nvSpPr>
        <p:spPr>
          <a:xfrm>
            <a:off x="836675" y="3429000"/>
            <a:ext cx="10515600" cy="1286544"/>
          </a:xfrm>
          <a:noFill/>
        </p:spPr>
        <p:txBody>
          <a:bodyPr vert="horz" lIns="91440" tIns="45720" rIns="91440" bIns="45720" rtlCol="0" anchor="b">
            <a:normAutofit/>
          </a:bodyPr>
          <a:lstStyle/>
          <a:p>
            <a:pPr algn="ctr"/>
            <a:r>
              <a:rPr lang="en-US" altLang="en-US" sz="5200" b="1" dirty="0"/>
              <a:t>Questions &amp; Discussion</a:t>
            </a:r>
          </a:p>
        </p:txBody>
      </p:sp>
      <p:pic>
        <p:nvPicPr>
          <p:cNvPr id="10" name="Content Placeholder 4" descr="A black background with a black square&#10;&#10;Description automatically generated with medium confidence">
            <a:extLst>
              <a:ext uri="{FF2B5EF4-FFF2-40B4-BE49-F238E27FC236}">
                <a16:creationId xmlns:a16="http://schemas.microsoft.com/office/drawing/2014/main" id="{4C9D2C61-6C96-AA10-011D-068E83EF3428}"/>
              </a:ext>
            </a:extLst>
          </p:cNvPr>
          <p:cNvPicPr>
            <a:picLocks noChangeAspect="1"/>
          </p:cNvPicPr>
          <p:nvPr/>
        </p:nvPicPr>
        <p:blipFill rotWithShape="1">
          <a:blip r:embed="rId3"/>
          <a:srcRect b="3792"/>
          <a:stretch/>
        </p:blipFill>
        <p:spPr>
          <a:xfrm>
            <a:off x="20" y="2"/>
            <a:ext cx="12191979" cy="3900104"/>
          </a:xfrm>
          <a:prstGeom prst="rect">
            <a:avLst/>
          </a:prstGeom>
        </p:spPr>
      </p:pic>
      <p:sp>
        <p:nvSpPr>
          <p:cNvPr id="2" name="TextBox 1">
            <a:extLst>
              <a:ext uri="{FF2B5EF4-FFF2-40B4-BE49-F238E27FC236}">
                <a16:creationId xmlns:a16="http://schemas.microsoft.com/office/drawing/2014/main" id="{5EED70E4-84F5-BDF1-4F70-96EFFA09A304}"/>
              </a:ext>
            </a:extLst>
          </p:cNvPr>
          <p:cNvSpPr txBox="1"/>
          <p:nvPr/>
        </p:nvSpPr>
        <p:spPr>
          <a:xfrm>
            <a:off x="150597" y="5617774"/>
            <a:ext cx="11887755" cy="646331"/>
          </a:xfrm>
          <a:prstGeom prst="rect">
            <a:avLst/>
          </a:prstGeom>
          <a:noFill/>
        </p:spPr>
        <p:txBody>
          <a:bodyPr wrap="square" rtlCol="0">
            <a:spAutoFit/>
          </a:bodyPr>
          <a:lstStyle/>
          <a:p>
            <a:pPr algn="ctr"/>
            <a:r>
              <a:rPr lang="en-CA" b="0" i="0" dirty="0">
                <a:solidFill>
                  <a:srgbClr val="111111"/>
                </a:solidFill>
                <a:effectLst/>
                <a:latin typeface="-apple-system"/>
              </a:rPr>
              <a:t>Remember, supporting gender-affirming care is a collective effort. </a:t>
            </a:r>
          </a:p>
          <a:p>
            <a:pPr algn="ctr"/>
            <a:r>
              <a:rPr lang="en-CA" b="0" i="0" dirty="0">
                <a:solidFill>
                  <a:srgbClr val="111111"/>
                </a:solidFill>
                <a:effectLst/>
                <a:latin typeface="-apple-system"/>
              </a:rPr>
              <a:t>By advocating, educating, and creating inclusive spaces, we can improve the health and well-being of Two-Spirit youth. 🌈🌟</a:t>
            </a:r>
            <a:endParaRPr lang="en-US" dirty="0"/>
          </a:p>
        </p:txBody>
      </p:sp>
      <p:pic>
        <p:nvPicPr>
          <p:cNvPr id="3" name="Picture 2" descr="A qr code with a star&#10;&#10;Description automatically generated">
            <a:extLst>
              <a:ext uri="{FF2B5EF4-FFF2-40B4-BE49-F238E27FC236}">
                <a16:creationId xmlns:a16="http://schemas.microsoft.com/office/drawing/2014/main" id="{248BE764-0897-C2EC-F01A-A3553346D050}"/>
              </a:ext>
            </a:extLst>
          </p:cNvPr>
          <p:cNvPicPr>
            <a:picLocks noChangeAspect="1"/>
          </p:cNvPicPr>
          <p:nvPr/>
        </p:nvPicPr>
        <p:blipFill>
          <a:blip r:embed="rId4"/>
          <a:stretch>
            <a:fillRect/>
          </a:stretch>
        </p:blipFill>
        <p:spPr>
          <a:xfrm>
            <a:off x="9861238" y="3323425"/>
            <a:ext cx="1747258" cy="1747258"/>
          </a:xfrm>
          <a:prstGeom prst="rect">
            <a:avLst/>
          </a:prstGeom>
        </p:spPr>
      </p:pic>
    </p:spTree>
    <p:extLst>
      <p:ext uri="{BB962C8B-B14F-4D97-AF65-F5344CB8AC3E}">
        <p14:creationId xmlns:p14="http://schemas.microsoft.com/office/powerpoint/2010/main" val="2152455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934-1516-7984-C54E-0A51EE5249CC}"/>
            </a:ext>
          </a:extLst>
        </p:cNvPr>
        <p:cNvGrpSpPr/>
        <p:nvPr/>
      </p:nvGrpSpPr>
      <p:grpSpPr>
        <a:xfrm>
          <a:off x="0" y="0"/>
          <a:ext cx="0" cy="0"/>
          <a:chOff x="0" y="0"/>
          <a:chExt cx="0" cy="0"/>
        </a:xfrm>
      </p:grpSpPr>
      <p:pic>
        <p:nvPicPr>
          <p:cNvPr id="4" name="Content Placeholder 4" descr="A black background with a black square&#10;&#10;Description automatically generated with medium confidence">
            <a:extLst>
              <a:ext uri="{FF2B5EF4-FFF2-40B4-BE49-F238E27FC236}">
                <a16:creationId xmlns:a16="http://schemas.microsoft.com/office/drawing/2014/main" id="{CC3EDA31-ED9E-14CD-0CAE-62CD775DBF8E}"/>
              </a:ext>
            </a:extLst>
          </p:cNvPr>
          <p:cNvPicPr>
            <a:picLocks noChangeAspect="1"/>
          </p:cNvPicPr>
          <p:nvPr/>
        </p:nvPicPr>
        <p:blipFill>
          <a:blip r:embed="rId2"/>
          <a:stretch>
            <a:fillRect/>
          </a:stretch>
        </p:blipFill>
        <p:spPr>
          <a:xfrm>
            <a:off x="8860970" y="5787480"/>
            <a:ext cx="3331030" cy="1110343"/>
          </a:xfrm>
          <a:prstGeom prst="rect">
            <a:avLst/>
          </a:prstGeom>
        </p:spPr>
      </p:pic>
      <p:sp>
        <p:nvSpPr>
          <p:cNvPr id="5" name="TextBox 4">
            <a:extLst>
              <a:ext uri="{FF2B5EF4-FFF2-40B4-BE49-F238E27FC236}">
                <a16:creationId xmlns:a16="http://schemas.microsoft.com/office/drawing/2014/main" id="{E9EFAE7F-14EF-15DB-EA3E-38E7257281F9}"/>
              </a:ext>
            </a:extLst>
          </p:cNvPr>
          <p:cNvSpPr txBox="1"/>
          <p:nvPr/>
        </p:nvSpPr>
        <p:spPr>
          <a:xfrm>
            <a:off x="4735666" y="5437528"/>
            <a:ext cx="2464714" cy="369332"/>
          </a:xfrm>
          <a:prstGeom prst="rect">
            <a:avLst/>
          </a:prstGeom>
          <a:noFill/>
        </p:spPr>
        <p:txBody>
          <a:bodyPr wrap="none" rtlCol="0">
            <a:spAutoFit/>
          </a:bodyPr>
          <a:lstStyle/>
          <a:p>
            <a:r>
              <a:rPr lang="en-US"/>
              <a:t>Marina Elder (Grandma)</a:t>
            </a:r>
          </a:p>
        </p:txBody>
      </p:sp>
      <p:sp>
        <p:nvSpPr>
          <p:cNvPr id="6" name="TextBox 5">
            <a:extLst>
              <a:ext uri="{FF2B5EF4-FFF2-40B4-BE49-F238E27FC236}">
                <a16:creationId xmlns:a16="http://schemas.microsoft.com/office/drawing/2014/main" id="{868E4323-8B6F-F0F9-E212-DB9F23FD8656}"/>
              </a:ext>
            </a:extLst>
          </p:cNvPr>
          <p:cNvSpPr txBox="1"/>
          <p:nvPr/>
        </p:nvSpPr>
        <p:spPr>
          <a:xfrm>
            <a:off x="425433" y="5602814"/>
            <a:ext cx="2965492" cy="369332"/>
          </a:xfrm>
          <a:prstGeom prst="rect">
            <a:avLst/>
          </a:prstGeom>
          <a:noFill/>
        </p:spPr>
        <p:txBody>
          <a:bodyPr wrap="none" rtlCol="0">
            <a:spAutoFit/>
          </a:bodyPr>
          <a:lstStyle/>
          <a:p>
            <a:r>
              <a:rPr lang="en-US"/>
              <a:t>Peter Gilbert (Great Grandpa)</a:t>
            </a:r>
          </a:p>
        </p:txBody>
      </p:sp>
      <p:pic>
        <p:nvPicPr>
          <p:cNvPr id="7" name="Picture 6">
            <a:extLst>
              <a:ext uri="{FF2B5EF4-FFF2-40B4-BE49-F238E27FC236}">
                <a16:creationId xmlns:a16="http://schemas.microsoft.com/office/drawing/2014/main" id="{4810999F-8793-A3D7-FF5C-ACEE44F3EC0B}"/>
              </a:ext>
            </a:extLst>
          </p:cNvPr>
          <p:cNvPicPr>
            <a:picLocks noChangeAspect="1"/>
          </p:cNvPicPr>
          <p:nvPr/>
        </p:nvPicPr>
        <p:blipFill rotWithShape="1">
          <a:blip r:embed="rId3"/>
          <a:srcRect l="6811" t="12124" r="50000" b="2759"/>
          <a:stretch/>
        </p:blipFill>
        <p:spPr>
          <a:xfrm>
            <a:off x="710986" y="884550"/>
            <a:ext cx="2394387" cy="4552978"/>
          </a:xfrm>
          <a:prstGeom prst="rect">
            <a:avLst/>
          </a:prstGeom>
        </p:spPr>
      </p:pic>
      <p:pic>
        <p:nvPicPr>
          <p:cNvPr id="8" name="Picture 7" descr="A picture containing text, indoor, posing&#10;&#10;Description automatically generated">
            <a:extLst>
              <a:ext uri="{FF2B5EF4-FFF2-40B4-BE49-F238E27FC236}">
                <a16:creationId xmlns:a16="http://schemas.microsoft.com/office/drawing/2014/main" id="{7B858E20-A585-8645-39BE-02F6CF06A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173" y="879322"/>
            <a:ext cx="3949700" cy="4394200"/>
          </a:xfrm>
          <a:prstGeom prst="rect">
            <a:avLst/>
          </a:prstGeom>
        </p:spPr>
      </p:pic>
      <p:pic>
        <p:nvPicPr>
          <p:cNvPr id="9" name="Picture 2" descr="No photo description available.">
            <a:extLst>
              <a:ext uri="{FF2B5EF4-FFF2-40B4-BE49-F238E27FC236}">
                <a16:creationId xmlns:a16="http://schemas.microsoft.com/office/drawing/2014/main" id="{7A76AC7F-FB69-2174-4B44-7CEEA29D0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7585" y="879322"/>
            <a:ext cx="3318028" cy="4394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6FDA599-0858-3EB9-F146-FD4BA9235286}"/>
              </a:ext>
            </a:extLst>
          </p:cNvPr>
          <p:cNvSpPr txBox="1"/>
          <p:nvPr/>
        </p:nvSpPr>
        <p:spPr>
          <a:xfrm>
            <a:off x="8685150" y="5437528"/>
            <a:ext cx="3301801" cy="369332"/>
          </a:xfrm>
          <a:prstGeom prst="rect">
            <a:avLst/>
          </a:prstGeom>
          <a:noFill/>
        </p:spPr>
        <p:txBody>
          <a:bodyPr wrap="none" rtlCol="0">
            <a:spAutoFit/>
          </a:bodyPr>
          <a:lstStyle/>
          <a:p>
            <a:r>
              <a:rPr lang="en-US"/>
              <a:t>Cheryl (Sherri) Swidrovich (Mom)</a:t>
            </a:r>
          </a:p>
        </p:txBody>
      </p:sp>
      <p:sp>
        <p:nvSpPr>
          <p:cNvPr id="11" name="TextBox 10">
            <a:extLst>
              <a:ext uri="{FF2B5EF4-FFF2-40B4-BE49-F238E27FC236}">
                <a16:creationId xmlns:a16="http://schemas.microsoft.com/office/drawing/2014/main" id="{5145B211-6AB5-8E6E-985A-6391BFDF97A7}"/>
              </a:ext>
            </a:extLst>
          </p:cNvPr>
          <p:cNvSpPr txBox="1"/>
          <p:nvPr/>
        </p:nvSpPr>
        <p:spPr>
          <a:xfrm>
            <a:off x="156754" y="135450"/>
            <a:ext cx="2121606" cy="523220"/>
          </a:xfrm>
          <a:prstGeom prst="rect">
            <a:avLst/>
          </a:prstGeom>
          <a:noFill/>
        </p:spPr>
        <p:txBody>
          <a:bodyPr wrap="none" rtlCol="0">
            <a:spAutoFit/>
          </a:bodyPr>
          <a:lstStyle/>
          <a:p>
            <a:r>
              <a:rPr lang="en-US" sz="2800" b="1"/>
              <a:t>My relatives:</a:t>
            </a:r>
          </a:p>
        </p:txBody>
      </p:sp>
    </p:spTree>
    <p:extLst>
      <p:ext uri="{BB962C8B-B14F-4D97-AF65-F5344CB8AC3E}">
        <p14:creationId xmlns:p14="http://schemas.microsoft.com/office/powerpoint/2010/main" val="1880693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8BE1E-35E0-8ABA-EBC1-E95D2D6C15A1}"/>
              </a:ext>
            </a:extLst>
          </p:cNvPr>
          <p:cNvSpPr>
            <a:spLocks noGrp="1"/>
          </p:cNvSpPr>
          <p:nvPr>
            <p:ph type="title"/>
          </p:nvPr>
        </p:nvSpPr>
        <p:spPr>
          <a:xfrm>
            <a:off x="1028700" y="1967266"/>
            <a:ext cx="2628900" cy="2547257"/>
          </a:xfrm>
          <a:noFill/>
        </p:spPr>
        <p:txBody>
          <a:bodyPr anchor="ctr">
            <a:normAutofit/>
          </a:bodyPr>
          <a:lstStyle/>
          <a:p>
            <a:pPr algn="ctr"/>
            <a:r>
              <a:rPr lang="en-US" sz="3600" b="1">
                <a:solidFill>
                  <a:srgbClr val="FFFFFF"/>
                </a:solidFill>
              </a:rPr>
              <a:t>Siblings:</a:t>
            </a:r>
            <a:br>
              <a:rPr lang="en-US" sz="3600" b="1">
                <a:solidFill>
                  <a:srgbClr val="FFFFFF"/>
                </a:solidFill>
              </a:rPr>
            </a:br>
            <a:br>
              <a:rPr lang="en-US" sz="3600" b="1">
                <a:solidFill>
                  <a:srgbClr val="FFFFFF"/>
                </a:solidFill>
              </a:rPr>
            </a:br>
            <a:r>
              <a:rPr lang="en-US" sz="3600" b="1">
                <a:solidFill>
                  <a:srgbClr val="FFFFFF"/>
                </a:solidFill>
              </a:rPr>
              <a:t> Shaina and Jenna</a:t>
            </a:r>
          </a:p>
        </p:txBody>
      </p:sp>
      <p:pic>
        <p:nvPicPr>
          <p:cNvPr id="4" name="Picture 3" descr="A group of people posing for a photo&#10;&#10;Description automatically generated">
            <a:extLst>
              <a:ext uri="{FF2B5EF4-FFF2-40B4-BE49-F238E27FC236}">
                <a16:creationId xmlns:a16="http://schemas.microsoft.com/office/drawing/2014/main" id="{2CC4F87A-1A09-96A5-7B3B-885FE9742F07}"/>
              </a:ext>
            </a:extLst>
          </p:cNvPr>
          <p:cNvPicPr>
            <a:picLocks noChangeAspect="1"/>
          </p:cNvPicPr>
          <p:nvPr/>
        </p:nvPicPr>
        <p:blipFill>
          <a:blip r:embed="rId2"/>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310369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EF7EB-68AB-82AF-6041-9A036F075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CD7D4-D0BE-471D-5C31-0EE3378A4DAB}"/>
              </a:ext>
            </a:extLst>
          </p:cNvPr>
          <p:cNvSpPr>
            <a:spLocks noGrp="1"/>
          </p:cNvSpPr>
          <p:nvPr>
            <p:ph type="title"/>
          </p:nvPr>
        </p:nvSpPr>
        <p:spPr/>
        <p:txBody>
          <a:bodyPr/>
          <a:lstStyle/>
          <a:p>
            <a:r>
              <a:rPr lang="en-US" dirty="0"/>
              <a:t>Introduction: </a:t>
            </a:r>
            <a:r>
              <a:rPr lang="en-US" b="1" dirty="0"/>
              <a:t>Jaris Swidrovich</a:t>
            </a:r>
          </a:p>
        </p:txBody>
      </p:sp>
      <p:sp>
        <p:nvSpPr>
          <p:cNvPr id="3" name="Content Placeholder 2">
            <a:extLst>
              <a:ext uri="{FF2B5EF4-FFF2-40B4-BE49-F238E27FC236}">
                <a16:creationId xmlns:a16="http://schemas.microsoft.com/office/drawing/2014/main" id="{08AFB2F9-419D-A4BA-1468-D7D068FF2080}"/>
              </a:ext>
            </a:extLst>
          </p:cNvPr>
          <p:cNvSpPr>
            <a:spLocks noGrp="1"/>
          </p:cNvSpPr>
          <p:nvPr>
            <p:ph idx="1"/>
          </p:nvPr>
        </p:nvSpPr>
        <p:spPr>
          <a:xfrm>
            <a:off x="838200" y="1825625"/>
            <a:ext cx="11205754" cy="4104912"/>
          </a:xfrm>
        </p:spPr>
        <p:txBody>
          <a:bodyPr>
            <a:normAutofit fontScale="92500" lnSpcReduction="10000"/>
          </a:bodyPr>
          <a:lstStyle/>
          <a:p>
            <a:pPr marL="0" indent="0">
              <a:buNone/>
            </a:pPr>
            <a:r>
              <a:rPr lang="en-US" b="1"/>
              <a:t>Pharmacy Work Experience:</a:t>
            </a:r>
          </a:p>
          <a:p>
            <a:r>
              <a:rPr lang="en-US" b="1"/>
              <a:t>Community Pharmacy</a:t>
            </a:r>
          </a:p>
          <a:p>
            <a:pPr lvl="1"/>
            <a:r>
              <a:rPr lang="en-US"/>
              <a:t>Costco – Saskatoon (2008-2011)</a:t>
            </a:r>
          </a:p>
          <a:p>
            <a:r>
              <a:rPr lang="en-US" b="1"/>
              <a:t>Hospital Pharmacy</a:t>
            </a:r>
          </a:p>
          <a:p>
            <a:pPr lvl="1"/>
            <a:r>
              <a:rPr lang="en-US"/>
              <a:t>Royal University Hospital – Saskatoon (2011)</a:t>
            </a:r>
          </a:p>
          <a:p>
            <a:pPr lvl="1"/>
            <a:r>
              <a:rPr lang="en-US"/>
              <a:t>St. Paul’s Hospital – Saskatoon (2013 – 2015); HIV Pharmacist</a:t>
            </a:r>
          </a:p>
          <a:p>
            <a:r>
              <a:rPr lang="en-US" b="1"/>
              <a:t>Academia</a:t>
            </a:r>
          </a:p>
          <a:p>
            <a:pPr lvl="1"/>
            <a:r>
              <a:rPr lang="en-US"/>
              <a:t>College of Pharmacy and Nutrition – University of Saskatchewan (2015-2021)</a:t>
            </a:r>
          </a:p>
          <a:p>
            <a:pPr lvl="2"/>
            <a:r>
              <a:rPr lang="en-US"/>
              <a:t>Assistant Professor</a:t>
            </a:r>
          </a:p>
          <a:p>
            <a:pPr lvl="1"/>
            <a:r>
              <a:rPr lang="en-US"/>
              <a:t>Leslie Dan Faculty of Pharmacy – University of Toronto (2021-Present) </a:t>
            </a:r>
          </a:p>
          <a:p>
            <a:pPr lvl="2"/>
            <a:r>
              <a:rPr lang="en-US"/>
              <a:t>Assistant Professor, Teaching Stream, and Indigenous Engagement Lead</a:t>
            </a:r>
          </a:p>
        </p:txBody>
      </p:sp>
      <p:pic>
        <p:nvPicPr>
          <p:cNvPr id="4" name="Content Placeholder 4" descr="A black background with a black square&#10;&#10;Description automatically generated with medium confidence">
            <a:extLst>
              <a:ext uri="{FF2B5EF4-FFF2-40B4-BE49-F238E27FC236}">
                <a16:creationId xmlns:a16="http://schemas.microsoft.com/office/drawing/2014/main" id="{4766599B-6B4C-BBF8-041A-73872E656AEF}"/>
              </a:ext>
            </a:extLst>
          </p:cNvPr>
          <p:cNvPicPr>
            <a:picLocks noChangeAspect="1"/>
          </p:cNvPicPr>
          <p:nvPr/>
        </p:nvPicPr>
        <p:blipFill>
          <a:blip r:embed="rId2"/>
          <a:stretch>
            <a:fillRect/>
          </a:stretch>
        </p:blipFill>
        <p:spPr>
          <a:xfrm>
            <a:off x="8860970" y="5787480"/>
            <a:ext cx="3331030" cy="1110343"/>
          </a:xfrm>
          <a:prstGeom prst="rect">
            <a:avLst/>
          </a:prstGeom>
        </p:spPr>
      </p:pic>
    </p:spTree>
    <p:extLst>
      <p:ext uri="{BB962C8B-B14F-4D97-AF65-F5344CB8AC3E}">
        <p14:creationId xmlns:p14="http://schemas.microsoft.com/office/powerpoint/2010/main" val="1257279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5C577-A5B8-61D5-7A39-198C335B8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6EBF1-E747-AB40-7853-C5E3697A27A5}"/>
              </a:ext>
            </a:extLst>
          </p:cNvPr>
          <p:cNvSpPr>
            <a:spLocks noGrp="1"/>
          </p:cNvSpPr>
          <p:nvPr>
            <p:ph type="title"/>
          </p:nvPr>
        </p:nvSpPr>
        <p:spPr>
          <a:xfrm>
            <a:off x="838200" y="365125"/>
            <a:ext cx="10515600" cy="1325563"/>
          </a:xfrm>
        </p:spPr>
        <p:txBody>
          <a:bodyPr/>
          <a:lstStyle/>
          <a:p>
            <a:r>
              <a:rPr lang="en-US" dirty="0"/>
              <a:t>Introduction: </a:t>
            </a:r>
            <a:r>
              <a:rPr lang="en-US" b="1" dirty="0"/>
              <a:t>Jaris Swidrovich</a:t>
            </a:r>
          </a:p>
        </p:txBody>
      </p:sp>
      <p:sp>
        <p:nvSpPr>
          <p:cNvPr id="3" name="Content Placeholder 2">
            <a:extLst>
              <a:ext uri="{FF2B5EF4-FFF2-40B4-BE49-F238E27FC236}">
                <a16:creationId xmlns:a16="http://schemas.microsoft.com/office/drawing/2014/main" id="{05F9FFFE-D5DA-3512-AA4C-CF6681000090}"/>
              </a:ext>
            </a:extLst>
          </p:cNvPr>
          <p:cNvSpPr>
            <a:spLocks noGrp="1"/>
          </p:cNvSpPr>
          <p:nvPr>
            <p:ph idx="1"/>
          </p:nvPr>
        </p:nvSpPr>
        <p:spPr>
          <a:xfrm>
            <a:off x="838200" y="1825625"/>
            <a:ext cx="11353800" cy="4104912"/>
          </a:xfrm>
        </p:spPr>
        <p:txBody>
          <a:bodyPr/>
          <a:lstStyle/>
          <a:p>
            <a:pPr marL="0" indent="0">
              <a:buNone/>
            </a:pPr>
            <a:r>
              <a:rPr lang="en-US" b="1" dirty="0"/>
              <a:t>Formal Education:</a:t>
            </a:r>
          </a:p>
          <a:p>
            <a:r>
              <a:rPr lang="en-US" b="1" dirty="0"/>
              <a:t>Bachelor of Science in Pharmacy </a:t>
            </a:r>
            <a:r>
              <a:rPr lang="en-US" dirty="0"/>
              <a:t>(BSP) (2010)</a:t>
            </a:r>
          </a:p>
          <a:p>
            <a:pPr lvl="1"/>
            <a:r>
              <a:rPr lang="en-US" dirty="0"/>
              <a:t>University of Saskatchewan </a:t>
            </a:r>
          </a:p>
          <a:p>
            <a:r>
              <a:rPr lang="en-US" b="1" dirty="0"/>
              <a:t>Doctor of Pharmacy (PharmD) </a:t>
            </a:r>
            <a:r>
              <a:rPr lang="en-US" dirty="0"/>
              <a:t>(2013)</a:t>
            </a:r>
          </a:p>
          <a:p>
            <a:pPr lvl="1"/>
            <a:r>
              <a:rPr lang="en-US" dirty="0"/>
              <a:t>University of Toronto</a:t>
            </a:r>
          </a:p>
          <a:p>
            <a:r>
              <a:rPr lang="en-US" b="1" dirty="0"/>
              <a:t>Doctor of Philosophy (PhD) </a:t>
            </a:r>
            <a:r>
              <a:rPr lang="en-US" dirty="0"/>
              <a:t>in Education (2024)</a:t>
            </a:r>
          </a:p>
          <a:p>
            <a:pPr lvl="1"/>
            <a:r>
              <a:rPr lang="en-US" dirty="0"/>
              <a:t>University of Saskatchewan</a:t>
            </a:r>
          </a:p>
          <a:p>
            <a:pPr lvl="1"/>
            <a:r>
              <a:rPr lang="en-US" u="sng" dirty="0"/>
              <a:t>Dissertation</a:t>
            </a:r>
            <a:r>
              <a:rPr lang="en-US" dirty="0"/>
              <a:t>: Indigenous Peoples’ experiences with pharmacy education in Canada</a:t>
            </a:r>
          </a:p>
          <a:p>
            <a:pPr lvl="1"/>
            <a:endParaRPr lang="en-US" dirty="0"/>
          </a:p>
        </p:txBody>
      </p:sp>
      <p:pic>
        <p:nvPicPr>
          <p:cNvPr id="4" name="Content Placeholder 4" descr="A black background with a black square&#10;&#10;Description automatically generated with medium confidence">
            <a:extLst>
              <a:ext uri="{FF2B5EF4-FFF2-40B4-BE49-F238E27FC236}">
                <a16:creationId xmlns:a16="http://schemas.microsoft.com/office/drawing/2014/main" id="{E3E31D51-0789-E606-0AD7-88EF4D23B634}"/>
              </a:ext>
            </a:extLst>
          </p:cNvPr>
          <p:cNvPicPr>
            <a:picLocks noChangeAspect="1"/>
          </p:cNvPicPr>
          <p:nvPr/>
        </p:nvPicPr>
        <p:blipFill>
          <a:blip r:embed="rId2"/>
          <a:stretch>
            <a:fillRect/>
          </a:stretch>
        </p:blipFill>
        <p:spPr>
          <a:xfrm>
            <a:off x="8860970" y="5787480"/>
            <a:ext cx="3331030" cy="1110343"/>
          </a:xfrm>
          <a:prstGeom prst="rect">
            <a:avLst/>
          </a:prstGeom>
        </p:spPr>
      </p:pic>
    </p:spTree>
    <p:extLst>
      <p:ext uri="{BB962C8B-B14F-4D97-AF65-F5344CB8AC3E}">
        <p14:creationId xmlns:p14="http://schemas.microsoft.com/office/powerpoint/2010/main" val="3316639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98658B66-3DB5-01F9-4AA8-6644E2D23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0C623A-73AF-806D-2F82-5AB20D83B085}"/>
              </a:ext>
            </a:extLst>
          </p:cNvPr>
          <p:cNvSpPr>
            <a:spLocks noGrp="1"/>
          </p:cNvSpPr>
          <p:nvPr>
            <p:ph type="title"/>
          </p:nvPr>
        </p:nvSpPr>
        <p:spPr>
          <a:xfrm>
            <a:off x="838200" y="365125"/>
            <a:ext cx="3822189" cy="1899912"/>
          </a:xfrm>
        </p:spPr>
        <p:txBody>
          <a:bodyPr>
            <a:normAutofit/>
          </a:bodyPr>
          <a:lstStyle/>
          <a:p>
            <a:r>
              <a:rPr lang="en-US" sz="4000"/>
              <a:t>I will share:</a:t>
            </a:r>
          </a:p>
        </p:txBody>
      </p:sp>
      <p:sp>
        <p:nvSpPr>
          <p:cNvPr id="3" name="Content Placeholder 2">
            <a:extLst>
              <a:ext uri="{FF2B5EF4-FFF2-40B4-BE49-F238E27FC236}">
                <a16:creationId xmlns:a16="http://schemas.microsoft.com/office/drawing/2014/main" id="{FA2679A3-D004-4768-6912-FCC750A5089A}"/>
              </a:ext>
            </a:extLst>
          </p:cNvPr>
          <p:cNvSpPr>
            <a:spLocks noGrp="1"/>
          </p:cNvSpPr>
          <p:nvPr>
            <p:ph idx="1"/>
          </p:nvPr>
        </p:nvSpPr>
        <p:spPr>
          <a:xfrm>
            <a:off x="838200" y="2434201"/>
            <a:ext cx="3822189" cy="3742762"/>
          </a:xfrm>
        </p:spPr>
        <p:txBody>
          <a:bodyPr>
            <a:normAutofit/>
          </a:bodyPr>
          <a:lstStyle/>
          <a:p>
            <a:pPr marL="514350" indent="-514350">
              <a:buFont typeface="+mj-lt"/>
              <a:buAutoNum type="arabicPeriod"/>
            </a:pPr>
            <a:r>
              <a:rPr lang="en-US" sz="2000"/>
              <a:t>A summary of Two Spirit Peoples’ history and current landscape</a:t>
            </a:r>
          </a:p>
          <a:p>
            <a:pPr marL="514350" indent="-514350">
              <a:buFont typeface="+mj-lt"/>
              <a:buAutoNum type="arabicPeriod"/>
            </a:pPr>
            <a:r>
              <a:rPr lang="en-US" sz="2000"/>
              <a:t>5 ways to support gender-affirming care for Two Spirit youth</a:t>
            </a:r>
          </a:p>
          <a:p>
            <a:pPr marL="514350" indent="-514350">
              <a:buFont typeface="+mj-lt"/>
              <a:buAutoNum type="arabicPeriod"/>
            </a:pPr>
            <a:endParaRPr lang="en-US" sz="2000"/>
          </a:p>
        </p:txBody>
      </p:sp>
    </p:spTree>
    <p:extLst>
      <p:ext uri="{BB962C8B-B14F-4D97-AF65-F5344CB8AC3E}">
        <p14:creationId xmlns:p14="http://schemas.microsoft.com/office/powerpoint/2010/main" val="4190576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271B-B860-F442-8BF7-6D8105BDB388}"/>
              </a:ext>
            </a:extLst>
          </p:cNvPr>
          <p:cNvSpPr>
            <a:spLocks noGrp="1"/>
          </p:cNvSpPr>
          <p:nvPr>
            <p:ph type="title"/>
          </p:nvPr>
        </p:nvSpPr>
        <p:spPr>
          <a:xfrm>
            <a:off x="415600" y="505685"/>
            <a:ext cx="11360800" cy="763600"/>
          </a:xfrm>
        </p:spPr>
        <p:txBody>
          <a:bodyPr>
            <a:normAutofit/>
          </a:bodyPr>
          <a:lstStyle/>
          <a:p>
            <a:pPr algn="ctr"/>
            <a:r>
              <a:rPr lang="en-US" sz="2532" b="1" dirty="0"/>
              <a:t>Colonization and Queerness</a:t>
            </a:r>
          </a:p>
        </p:txBody>
      </p:sp>
      <p:sp>
        <p:nvSpPr>
          <p:cNvPr id="3" name="Content Placeholder 2">
            <a:extLst>
              <a:ext uri="{FF2B5EF4-FFF2-40B4-BE49-F238E27FC236}">
                <a16:creationId xmlns:a16="http://schemas.microsoft.com/office/drawing/2014/main" id="{5B99308D-57CE-EC47-A2B2-40232C5572BB}"/>
              </a:ext>
            </a:extLst>
          </p:cNvPr>
          <p:cNvSpPr>
            <a:spLocks noGrp="1"/>
          </p:cNvSpPr>
          <p:nvPr>
            <p:ph idx="1"/>
          </p:nvPr>
        </p:nvSpPr>
        <p:spPr>
          <a:xfrm>
            <a:off x="564419" y="1457052"/>
            <a:ext cx="11063162" cy="3643648"/>
          </a:xfrm>
        </p:spPr>
        <p:txBody>
          <a:bodyPr>
            <a:normAutofit/>
          </a:bodyPr>
          <a:lstStyle/>
          <a:p>
            <a:r>
              <a:rPr lang="en-US" sz="2250" dirty="0">
                <a:solidFill>
                  <a:schemeClr val="tx1"/>
                </a:solidFill>
              </a:rPr>
              <a:t>The introduction of Residential Schools by the Government of Canada and the Catholic Church, beginning in the 1870s, introduced rigid gender roles and heteronormative thinking to Indigenous communities. </a:t>
            </a:r>
          </a:p>
          <a:p>
            <a:endParaRPr lang="en-US" sz="2250" dirty="0">
              <a:solidFill>
                <a:schemeClr val="tx1"/>
              </a:solidFill>
            </a:endParaRPr>
          </a:p>
          <a:p>
            <a:r>
              <a:rPr lang="en-US" sz="2250" dirty="0">
                <a:solidFill>
                  <a:schemeClr val="tx1"/>
                </a:solidFill>
              </a:rPr>
              <a:t>This Homo/bi/transphobia was able to flourish for more than a hundred years as Residential Schools expanded to nearly every Indigenous community in Canada and over 150,000 First Nations, Inuit, and Métis children were torn away from their parents, family, and culture.</a:t>
            </a:r>
          </a:p>
        </p:txBody>
      </p:sp>
      <p:pic>
        <p:nvPicPr>
          <p:cNvPr id="4" name="Picture 6" descr="2S Flag">
            <a:extLst>
              <a:ext uri="{FF2B5EF4-FFF2-40B4-BE49-F238E27FC236}">
                <a16:creationId xmlns:a16="http://schemas.microsoft.com/office/drawing/2014/main" id="{439532AF-365E-1A2F-9BB2-59266771B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687" y="4927204"/>
            <a:ext cx="3098626" cy="173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1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eaker PPT Template.potx" id="{869D3E24-F102-44EB-AE4B-CB58050FB7AE}" vid="{B4CCAD49-385F-4BEA-B2CF-3341A32D533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5150</TotalTime>
  <Words>2464</Words>
  <Application>Microsoft Macintosh PowerPoint</Application>
  <PresentationFormat>Widescreen</PresentationFormat>
  <Paragraphs>179</Paragraphs>
  <Slides>38</Slides>
  <Notes>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38</vt:i4>
      </vt:variant>
    </vt:vector>
  </HeadingPairs>
  <TitlesOfParts>
    <vt:vector size="53" baseType="lpstr">
      <vt:lpstr>-apple-system</vt:lpstr>
      <vt:lpstr>Aptos</vt:lpstr>
      <vt:lpstr>Arial</vt:lpstr>
      <vt:lpstr>Calibri</vt:lpstr>
      <vt:lpstr>Calibri Light</vt:lpstr>
      <vt:lpstr>Century Gothic</vt:lpstr>
      <vt:lpstr>Corbel</vt:lpstr>
      <vt:lpstr>Wingdings</vt:lpstr>
      <vt:lpstr>Wingdings 2</vt:lpstr>
      <vt:lpstr>Wingdings 3</vt:lpstr>
      <vt:lpstr>Office Theme</vt:lpstr>
      <vt:lpstr>1_Office Theme</vt:lpstr>
      <vt:lpstr>Module</vt:lpstr>
      <vt:lpstr>Quotable</vt:lpstr>
      <vt:lpstr>Simple Light</vt:lpstr>
      <vt:lpstr>Supporting 2SLGBTQQIA+ Youth: Jordan’s Principle Service Coordinator Gathering</vt:lpstr>
      <vt:lpstr>PowerPoint Presentation</vt:lpstr>
      <vt:lpstr>Introduction and  Self-situating Disclosure</vt:lpstr>
      <vt:lpstr>PowerPoint Presentation</vt:lpstr>
      <vt:lpstr>Siblings:   Shaina and Jenna</vt:lpstr>
      <vt:lpstr>Introduction: Jaris Swidrovich</vt:lpstr>
      <vt:lpstr>Introduction: Jaris Swidrovich</vt:lpstr>
      <vt:lpstr>I will share:</vt:lpstr>
      <vt:lpstr>Colonization and Queerness</vt:lpstr>
      <vt:lpstr>Colonization and Queerness</vt:lpstr>
      <vt:lpstr>Colonization and Queerness</vt:lpstr>
      <vt:lpstr>Colonization and Queerness</vt:lpstr>
      <vt:lpstr>Colonization and Queerness</vt:lpstr>
      <vt:lpstr>Colonization and Queerness</vt:lpstr>
      <vt:lpstr>Colonization and Queerness</vt:lpstr>
      <vt:lpstr>Supporting Gender-affirming care for Two Spirit Youth</vt:lpstr>
      <vt:lpstr>1. Education and awareness</vt:lpstr>
      <vt:lpstr>PowerPoint Presentation</vt:lpstr>
      <vt:lpstr>2SLGBTQ+ or 2S/LGBTQ+</vt:lpstr>
      <vt:lpstr>2. Health care providers</vt:lpstr>
      <vt:lpstr>PowerPoint Presentation</vt:lpstr>
      <vt:lpstr>Two Spirit Experiences in Health Care</vt:lpstr>
      <vt:lpstr>Two Spirit Experiences in Health Care</vt:lpstr>
      <vt:lpstr>Transitioning</vt:lpstr>
      <vt:lpstr>Transitioning</vt:lpstr>
      <vt:lpstr>3. Community support</vt:lpstr>
      <vt:lpstr>Example of health care interactions using pronouns and gender inclusive language:</vt:lpstr>
      <vt:lpstr>Wear a pronoun button!</vt:lpstr>
      <vt:lpstr>PowerPoint Presentation</vt:lpstr>
      <vt:lpstr>PowerPoint Presentation</vt:lpstr>
      <vt:lpstr>PowerPoint Presentation</vt:lpstr>
      <vt:lpstr>PowerPoint Presentation</vt:lpstr>
      <vt:lpstr>4. Government and policy</vt:lpstr>
      <vt:lpstr>5. Resources</vt:lpstr>
      <vt:lpstr>PowerPoint Presentation</vt:lpstr>
      <vt:lpstr>PowerPoint Presentation</vt:lpstr>
      <vt:lpstr>PowerPoint Presentation</vt:lpstr>
      <vt:lpstr>Questions &amp;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Indigenous Pharmacy Professionals of Canada:  Our Story and Collaboration Ideas</dc:title>
  <dc:creator>Swidrovich, Jaris</dc:creator>
  <cp:lastModifiedBy>Swidrovich, Jaris</cp:lastModifiedBy>
  <cp:revision>8</cp:revision>
  <dcterms:created xsi:type="dcterms:W3CDTF">2024-02-04T19:00:10Z</dcterms:created>
  <dcterms:modified xsi:type="dcterms:W3CDTF">2024-03-05T17:42:37Z</dcterms:modified>
</cp:coreProperties>
</file>