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69" r:id="rId2"/>
    <p:sldId id="271" r:id="rId3"/>
    <p:sldId id="272" r:id="rId4"/>
    <p:sldId id="275" r:id="rId5"/>
    <p:sldId id="273" r:id="rId6"/>
    <p:sldId id="274" r:id="rId7"/>
    <p:sldId id="286" r:id="rId8"/>
    <p:sldId id="276" r:id="rId9"/>
    <p:sldId id="277" r:id="rId10"/>
    <p:sldId id="278" r:id="rId11"/>
    <p:sldId id="280" r:id="rId12"/>
    <p:sldId id="281" r:id="rId13"/>
    <p:sldId id="282" r:id="rId14"/>
    <p:sldId id="283" r:id="rId15"/>
    <p:sldId id="284" r:id="rId16"/>
    <p:sldId id="28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30A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100" autoAdjust="0"/>
    <p:restoredTop sz="94632"/>
  </p:normalViewPr>
  <p:slideViewPr>
    <p:cSldViewPr snapToGrid="0">
      <p:cViewPr varScale="1">
        <p:scale>
          <a:sx n="100" d="100"/>
          <a:sy n="100" d="100"/>
        </p:scale>
        <p:origin x="168" y="3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3670CBF-A3EB-4970-B878-060171A61CEC}" type="datetimeFigureOut">
              <a:rPr lang="en-CA" smtClean="0"/>
              <a:t>2024-11-29</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Cliquez pour modifier les styles de texte du Master</a:t>
            </a:r>
          </a:p>
          <a:p>
            <a:pPr lvl="1"/>
            <a:r>
              <a:rPr lang="en-US"/>
              <a:t>Deuxième niveau</a:t>
            </a:r>
          </a:p>
          <a:p>
            <a:pPr lvl="2"/>
            <a:r>
              <a:rPr lang="en-US"/>
              <a:t>Troisième niveau</a:t>
            </a:r>
          </a:p>
          <a:p>
            <a:pPr lvl="3"/>
            <a:r>
              <a:rPr lang="en-US"/>
              <a:t>Quatrième niveau</a:t>
            </a:r>
          </a:p>
          <a:p>
            <a:pPr lvl="4"/>
            <a:r>
              <a:rPr lang="en-US"/>
              <a:t>Cinquième niveau</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C07C1B7-7F46-4C17-8559-274EFF8600E9}" type="slidenum">
              <a:rPr lang="en-CA" smtClean="0"/>
              <a:t>‹#›</a:t>
            </a:fld>
            <a:endParaRPr lang="en-CA"/>
          </a:p>
        </p:txBody>
      </p:sp>
    </p:spTree>
    <p:extLst>
      <p:ext uri="{BB962C8B-B14F-4D97-AF65-F5344CB8AC3E}">
        <p14:creationId xmlns:p14="http://schemas.microsoft.com/office/powerpoint/2010/main" val="15191921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a:extLst>
              <a:ext uri="{FF2B5EF4-FFF2-40B4-BE49-F238E27FC236}">
                <a16:creationId xmlns:a16="http://schemas.microsoft.com/office/drawing/2014/main" id="{E66D4BD4-1E6F-CFA4-4F09-94A0F958F2F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Notes Placeholder 2">
            <a:extLst>
              <a:ext uri="{FF2B5EF4-FFF2-40B4-BE49-F238E27FC236}">
                <a16:creationId xmlns:a16="http://schemas.microsoft.com/office/drawing/2014/main" id="{056E7821-8B8A-C9FE-68B6-8C22FA1365FF}"/>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CA" altLang="en-US" dirty="0">
              <a:cs typeface="Calibri"/>
            </a:endParaRPr>
          </a:p>
        </p:txBody>
      </p:sp>
      <p:sp>
        <p:nvSpPr>
          <p:cNvPr id="5124" name="Slide Number Placeholder 3">
            <a:extLst>
              <a:ext uri="{FF2B5EF4-FFF2-40B4-BE49-F238E27FC236}">
                <a16:creationId xmlns:a16="http://schemas.microsoft.com/office/drawing/2014/main" id="{3E1373D3-278C-19E9-051D-68C01C6C45D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0702E0C3-104B-42E7-87F7-AFF0D800F36B}" type="slidenum">
              <a:rPr kumimoji="0" lang="en-US" altLang="en-US" sz="1200" b="0" i="0" u="none" strike="noStrike" kern="1200" cap="none" spc="0" normalizeH="0" baseline="0" noProof="0" smtClean="0">
                <a:ln>
                  <a:noFill/>
                </a:ln>
                <a:solidFill>
                  <a:prstClr val="black"/>
                </a:solidFill>
                <a:effectLst/>
                <a:uLnTx/>
                <a:uFillTx/>
                <a:latin typeface="Arial" panose="020B0604020202020204" pitchFamily="34" charset="0"/>
                <a:ea typeface="ＭＳ Ｐゴシック" panose="020B0600070205080204" pitchFamily="34" charset="-128"/>
                <a:cs typeface="+mn-cs"/>
              </a:rPr>
              <a:t>1</a:t>
            </a:fld>
            <a:endParaRPr kumimoji="0" lang="en-US" altLang="en-US" sz="12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5000818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9DFDBF48-2717-4856-A590-DD74F9F1A13E}" type="slidenum">
              <a:rPr kumimoji="0" lang="en-US" sz="1200" b="0" i="0" u="none" strike="noStrike" kern="1200" cap="none" spc="0" normalizeH="0" baseline="0" noProof="0" smtClean="0">
                <a:ln>
                  <a:noFill/>
                </a:ln>
                <a:solidFill>
                  <a:prstClr val="black"/>
                </a:solidFill>
                <a:effectLst/>
                <a:uLnTx/>
                <a:uFillTx/>
                <a:latin typeface="Arial" panose="020B0604020202020204" pitchFamily="34" charset="0"/>
                <a:ea typeface="ＭＳ Ｐゴシック" panose="020B0600070205080204" pitchFamily="34" charset="-128"/>
                <a:cs typeface="+mn-cs"/>
              </a:rPr>
              <a:t>10</a:t>
            </a:fld>
            <a:endParaRPr kumimoji="0" lang="en-US" sz="12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38811339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9DFDBF48-2717-4856-A590-DD74F9F1A13E}" type="slidenum">
              <a:rPr kumimoji="0" lang="en-US" sz="1200" b="0" i="0" u="none" strike="noStrike" kern="1200" cap="none" spc="0" normalizeH="0" baseline="0" noProof="0" smtClean="0">
                <a:ln>
                  <a:noFill/>
                </a:ln>
                <a:solidFill>
                  <a:prstClr val="black"/>
                </a:solidFill>
                <a:effectLst/>
                <a:uLnTx/>
                <a:uFillTx/>
                <a:latin typeface="Arial" panose="020B0604020202020204" pitchFamily="34" charset="0"/>
                <a:ea typeface="ＭＳ Ｐゴシック" panose="020B0600070205080204" pitchFamily="34" charset="-128"/>
                <a:cs typeface="+mn-cs"/>
              </a:rPr>
              <a:t>11</a:t>
            </a:fld>
            <a:endParaRPr kumimoji="0" lang="en-US" sz="12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33645811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9DFDBF48-2717-4856-A590-DD74F9F1A13E}" type="slidenum">
              <a:rPr kumimoji="0" lang="en-US" sz="1200" b="0" i="0" u="none" strike="noStrike" kern="1200" cap="none" spc="0" normalizeH="0" baseline="0" noProof="0" smtClean="0">
                <a:ln>
                  <a:noFill/>
                </a:ln>
                <a:solidFill>
                  <a:prstClr val="black"/>
                </a:solidFill>
                <a:effectLst/>
                <a:uLnTx/>
                <a:uFillTx/>
                <a:latin typeface="Arial" panose="020B0604020202020204" pitchFamily="34" charset="0"/>
                <a:ea typeface="ＭＳ Ｐゴシック" panose="020B0600070205080204" pitchFamily="34" charset="-128"/>
                <a:cs typeface="+mn-cs"/>
              </a:rPr>
              <a:t>12</a:t>
            </a:fld>
            <a:endParaRPr kumimoji="0" lang="en-US" sz="12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38811611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9DFDBF48-2717-4856-A590-DD74F9F1A13E}" type="slidenum">
              <a:rPr kumimoji="0" lang="en-US" sz="1200" b="0" i="0" u="none" strike="noStrike" kern="1200" cap="none" spc="0" normalizeH="0" baseline="0" noProof="0" smtClean="0">
                <a:ln>
                  <a:noFill/>
                </a:ln>
                <a:solidFill>
                  <a:prstClr val="black"/>
                </a:solidFill>
                <a:effectLst/>
                <a:uLnTx/>
                <a:uFillTx/>
                <a:latin typeface="Arial" panose="020B0604020202020204" pitchFamily="34" charset="0"/>
                <a:ea typeface="ＭＳ Ｐゴシック" panose="020B0600070205080204" pitchFamily="34" charset="-128"/>
                <a:cs typeface="+mn-cs"/>
              </a:rPr>
              <a:t>13</a:t>
            </a:fld>
            <a:endParaRPr kumimoji="0" lang="en-US" sz="12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38879595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9DFDBF48-2717-4856-A590-DD74F9F1A13E}" type="slidenum">
              <a:rPr kumimoji="0" lang="en-US" sz="1200" b="0" i="0" u="none" strike="noStrike" kern="1200" cap="none" spc="0" normalizeH="0" baseline="0" noProof="0" smtClean="0">
                <a:ln>
                  <a:noFill/>
                </a:ln>
                <a:solidFill>
                  <a:prstClr val="black"/>
                </a:solidFill>
                <a:effectLst/>
                <a:uLnTx/>
                <a:uFillTx/>
                <a:latin typeface="Arial" panose="020B0604020202020204" pitchFamily="34" charset="0"/>
                <a:ea typeface="ＭＳ Ｐゴシック" panose="020B0600070205080204" pitchFamily="34" charset="-128"/>
                <a:cs typeface="+mn-cs"/>
              </a:rPr>
              <a:t>14</a:t>
            </a:fld>
            <a:endParaRPr kumimoji="0" lang="en-US" sz="12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19271381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9DFDBF48-2717-4856-A590-DD74F9F1A13E}" type="slidenum">
              <a:rPr kumimoji="0" lang="en-US" sz="1200" b="0" i="0" u="none" strike="noStrike" kern="1200" cap="none" spc="0" normalizeH="0" baseline="0" noProof="0" smtClean="0">
                <a:ln>
                  <a:noFill/>
                </a:ln>
                <a:solidFill>
                  <a:prstClr val="black"/>
                </a:solidFill>
                <a:effectLst/>
                <a:uLnTx/>
                <a:uFillTx/>
                <a:latin typeface="Arial" panose="020B0604020202020204" pitchFamily="34" charset="0"/>
                <a:ea typeface="ＭＳ Ｐゴシック" panose="020B0600070205080204" pitchFamily="34" charset="-128"/>
                <a:cs typeface="+mn-cs"/>
              </a:rPr>
              <a:t>15</a:t>
            </a:fld>
            <a:endParaRPr kumimoji="0" lang="en-US" sz="12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21938108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9DFDBF48-2717-4856-A590-DD74F9F1A13E}" type="slidenum">
              <a:rPr kumimoji="0" lang="en-US" sz="1200" b="0" i="0" u="none" strike="noStrike" kern="1200" cap="none" spc="0" normalizeH="0" baseline="0" noProof="0" smtClean="0">
                <a:ln>
                  <a:noFill/>
                </a:ln>
                <a:solidFill>
                  <a:prstClr val="black"/>
                </a:solidFill>
                <a:effectLst/>
                <a:uLnTx/>
                <a:uFillTx/>
                <a:latin typeface="Arial" panose="020B0604020202020204" pitchFamily="34" charset="0"/>
                <a:ea typeface="ＭＳ Ｐゴシック" panose="020B0600070205080204" pitchFamily="34" charset="-128"/>
                <a:cs typeface="+mn-cs"/>
              </a:rPr>
              <a:t>16</a:t>
            </a:fld>
            <a:endParaRPr kumimoji="0" lang="en-US" sz="12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40332983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9DFDBF48-2717-4856-A590-DD74F9F1A13E}" type="slidenum">
              <a:rPr kumimoji="0" lang="en-US" sz="1200" b="0" i="0" u="none" strike="noStrike" kern="1200" cap="none" spc="0" normalizeH="0" baseline="0" noProof="0" smtClean="0">
                <a:ln>
                  <a:noFill/>
                </a:ln>
                <a:solidFill>
                  <a:prstClr val="black"/>
                </a:solidFill>
                <a:effectLst/>
                <a:uLnTx/>
                <a:uFillTx/>
                <a:latin typeface="Arial" panose="020B0604020202020204" pitchFamily="34" charset="0"/>
                <a:ea typeface="ＭＳ Ｐゴシック" panose="020B0600070205080204" pitchFamily="34" charset="-128"/>
                <a:cs typeface="+mn-cs"/>
              </a:rPr>
              <a:t>2</a:t>
            </a:fld>
            <a:endParaRPr kumimoji="0" lang="en-US" sz="12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20853765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2B9621-05B8-5947-1291-51ADD61E498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47ED178-9518-6407-F07B-76AC05244D0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EAB93DF-3E9D-A9E7-BE50-0D74915BDBDF}"/>
              </a:ext>
            </a:extLst>
          </p:cNvPr>
          <p:cNvSpPr>
            <a:spLocks noGrp="1"/>
          </p:cNvSpPr>
          <p:nvPr>
            <p:ph type="body" idx="1"/>
          </p:nvPr>
        </p:nvSpPr>
        <p:spPr/>
        <p:txBody>
          <a:bodyPr/>
          <a:lstStyle/>
          <a:p>
            <a:endParaRPr lang="en-CA" dirty="0"/>
          </a:p>
        </p:txBody>
      </p:sp>
      <p:sp>
        <p:nvSpPr>
          <p:cNvPr id="4" name="Slide Number Placeholder 3">
            <a:extLst>
              <a:ext uri="{FF2B5EF4-FFF2-40B4-BE49-F238E27FC236}">
                <a16:creationId xmlns:a16="http://schemas.microsoft.com/office/drawing/2014/main" id="{E87E5C6A-8FD6-46F2-A661-B7912F162CCB}"/>
              </a:ext>
            </a:extLst>
          </p:cNvPr>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9DFDBF48-2717-4856-A590-DD74F9F1A13E}" type="slidenum">
              <a:rPr kumimoji="0" lang="en-US" sz="1200" b="0" i="0" u="none" strike="noStrike" kern="1200" cap="none" spc="0" normalizeH="0" baseline="0" noProof="0" smtClean="0">
                <a:ln>
                  <a:noFill/>
                </a:ln>
                <a:solidFill>
                  <a:prstClr val="black"/>
                </a:solidFill>
                <a:effectLst/>
                <a:uLnTx/>
                <a:uFillTx/>
                <a:latin typeface="Arial" panose="020B0604020202020204" pitchFamily="34" charset="0"/>
                <a:ea typeface="ＭＳ Ｐゴシック" panose="020B0600070205080204" pitchFamily="34" charset="-128"/>
                <a:cs typeface="+mn-cs"/>
              </a:rPr>
              <a:t>3</a:t>
            </a:fld>
            <a:endParaRPr kumimoji="0" lang="en-US" sz="12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9315719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9DFDBF48-2717-4856-A590-DD74F9F1A13E}" type="slidenum">
              <a:rPr kumimoji="0" lang="en-US" sz="1200" b="0" i="0" u="none" strike="noStrike" kern="1200" cap="none" spc="0" normalizeH="0" baseline="0" noProof="0" smtClean="0">
                <a:ln>
                  <a:noFill/>
                </a:ln>
                <a:solidFill>
                  <a:prstClr val="black"/>
                </a:solidFill>
                <a:effectLst/>
                <a:uLnTx/>
                <a:uFillTx/>
                <a:latin typeface="Arial" panose="020B0604020202020204" pitchFamily="34" charset="0"/>
                <a:ea typeface="ＭＳ Ｐゴシック" panose="020B0600070205080204" pitchFamily="34" charset="-128"/>
                <a:cs typeface="+mn-cs"/>
              </a:rPr>
              <a:t>4</a:t>
            </a:fld>
            <a:endParaRPr kumimoji="0" lang="en-US" sz="12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38519041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9DFDBF48-2717-4856-A590-DD74F9F1A13E}" type="slidenum">
              <a:rPr kumimoji="0" lang="en-US" sz="1200" b="0" i="0" u="none" strike="noStrike" kern="1200" cap="none" spc="0" normalizeH="0" baseline="0" noProof="0" smtClean="0">
                <a:ln>
                  <a:noFill/>
                </a:ln>
                <a:solidFill>
                  <a:prstClr val="black"/>
                </a:solidFill>
                <a:effectLst/>
                <a:uLnTx/>
                <a:uFillTx/>
                <a:latin typeface="Arial" panose="020B0604020202020204" pitchFamily="34" charset="0"/>
                <a:ea typeface="ＭＳ Ｐゴシック" panose="020B0600070205080204" pitchFamily="34" charset="-128"/>
                <a:cs typeface="+mn-cs"/>
              </a:rPr>
              <a:t>5</a:t>
            </a:fld>
            <a:endParaRPr kumimoji="0" lang="en-US" sz="12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41164186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9DFDBF48-2717-4856-A590-DD74F9F1A13E}" type="slidenum">
              <a:rPr kumimoji="0" lang="en-US" sz="1200" b="0" i="0" u="none" strike="noStrike" kern="1200" cap="none" spc="0" normalizeH="0" baseline="0" noProof="0" smtClean="0">
                <a:ln>
                  <a:noFill/>
                </a:ln>
                <a:solidFill>
                  <a:prstClr val="black"/>
                </a:solidFill>
                <a:effectLst/>
                <a:uLnTx/>
                <a:uFillTx/>
                <a:latin typeface="Arial" panose="020B0604020202020204" pitchFamily="34" charset="0"/>
                <a:ea typeface="ＭＳ Ｐゴシック" panose="020B0600070205080204" pitchFamily="34" charset="-128"/>
                <a:cs typeface="+mn-cs"/>
              </a:rPr>
              <a:t>6</a:t>
            </a:fld>
            <a:endParaRPr kumimoji="0" lang="en-US" sz="12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14737914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712247-6C43-6EC9-1965-462721BF33B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9C194A5-9072-78DF-4620-A9A9FB36F0E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6EF7295-168A-78B9-2DF8-9CE74CA7CDC7}"/>
              </a:ext>
            </a:extLst>
          </p:cNvPr>
          <p:cNvSpPr>
            <a:spLocks noGrp="1"/>
          </p:cNvSpPr>
          <p:nvPr>
            <p:ph type="body" idx="1"/>
          </p:nvPr>
        </p:nvSpPr>
        <p:spPr/>
        <p:txBody>
          <a:bodyPr/>
          <a:lstStyle/>
          <a:p>
            <a:endParaRPr lang="en-CA"/>
          </a:p>
        </p:txBody>
      </p:sp>
      <p:sp>
        <p:nvSpPr>
          <p:cNvPr id="4" name="Slide Number Placeholder 3">
            <a:extLst>
              <a:ext uri="{FF2B5EF4-FFF2-40B4-BE49-F238E27FC236}">
                <a16:creationId xmlns:a16="http://schemas.microsoft.com/office/drawing/2014/main" id="{D6596FB9-4DA2-FA00-52F1-DE24A6E8FE23}"/>
              </a:ext>
            </a:extLst>
          </p:cNvPr>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9DFDBF48-2717-4856-A590-DD74F9F1A13E}" type="slidenum">
              <a:rPr kumimoji="0" lang="en-US" sz="1200" b="0" i="0" u="none" strike="noStrike" kern="1200" cap="none" spc="0" normalizeH="0" baseline="0" noProof="0" smtClean="0">
                <a:ln>
                  <a:noFill/>
                </a:ln>
                <a:solidFill>
                  <a:prstClr val="black"/>
                </a:solidFill>
                <a:effectLst/>
                <a:uLnTx/>
                <a:uFillTx/>
                <a:latin typeface="Arial" panose="020B0604020202020204" pitchFamily="34" charset="0"/>
                <a:ea typeface="ＭＳ Ｐゴシック" panose="020B0600070205080204" pitchFamily="34" charset="-128"/>
                <a:cs typeface="+mn-cs"/>
              </a:rPr>
              <a:t>7</a:t>
            </a:fld>
            <a:endParaRPr kumimoji="0" lang="en-US" sz="12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6415281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9DFDBF48-2717-4856-A590-DD74F9F1A13E}" type="slidenum">
              <a:rPr kumimoji="0" lang="en-US" sz="1200" b="0" i="0" u="none" strike="noStrike" kern="1200" cap="none" spc="0" normalizeH="0" baseline="0" noProof="0" smtClean="0">
                <a:ln>
                  <a:noFill/>
                </a:ln>
                <a:solidFill>
                  <a:prstClr val="black"/>
                </a:solidFill>
                <a:effectLst/>
                <a:uLnTx/>
                <a:uFillTx/>
                <a:latin typeface="Arial" panose="020B0604020202020204" pitchFamily="34" charset="0"/>
                <a:ea typeface="ＭＳ Ｐゴシック" panose="020B0600070205080204" pitchFamily="34" charset="-128"/>
                <a:cs typeface="+mn-cs"/>
              </a:rPr>
              <a:t>8</a:t>
            </a:fld>
            <a:endParaRPr kumimoji="0" lang="en-US" sz="12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39122663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9DFDBF48-2717-4856-A590-DD74F9F1A13E}" type="slidenum">
              <a:rPr kumimoji="0" lang="en-US" sz="1200" b="0" i="0" u="none" strike="noStrike" kern="1200" cap="none" spc="0" normalizeH="0" baseline="0" noProof="0" smtClean="0">
                <a:ln>
                  <a:noFill/>
                </a:ln>
                <a:solidFill>
                  <a:prstClr val="black"/>
                </a:solidFill>
                <a:effectLst/>
                <a:uLnTx/>
                <a:uFillTx/>
                <a:latin typeface="Arial" panose="020B0604020202020204" pitchFamily="34" charset="0"/>
                <a:ea typeface="ＭＳ Ｐゴシック" panose="020B0600070205080204" pitchFamily="34" charset="-128"/>
                <a:cs typeface="+mn-cs"/>
              </a:rPr>
              <a:t>9</a:t>
            </a:fld>
            <a:endParaRPr kumimoji="0" lang="en-US" sz="12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5154560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2"/>
          <p:cNvSpPr>
            <a:spLocks noGrp="1" noChangeArrowheads="1"/>
          </p:cNvSpPr>
          <p:nvPr>
            <p:ph type="ctrTitle"/>
          </p:nvPr>
        </p:nvSpPr>
        <p:spPr>
          <a:xfrm>
            <a:off x="814923" y="2852935"/>
            <a:ext cx="10653183" cy="1248140"/>
          </a:xfrm>
          <a:prstGeom prst="rect">
            <a:avLst/>
          </a:prstGeom>
        </p:spPr>
        <p:txBody>
          <a:bodyPr/>
          <a:lstStyle>
            <a:lvl1pPr>
              <a:defRPr>
                <a:latin typeface="Aptos Display" panose="020B0004020202020204" pitchFamily="34" charset="0"/>
              </a:defRPr>
            </a:lvl1pPr>
          </a:lstStyle>
          <a:p>
            <a:r>
              <a:rPr lang="en-US" dirty="0"/>
              <a:t>Election of National Chief</a:t>
            </a:r>
          </a:p>
        </p:txBody>
      </p:sp>
      <p:sp>
        <p:nvSpPr>
          <p:cNvPr id="8" name="Rectangle 3"/>
          <p:cNvSpPr>
            <a:spLocks noGrp="1" noChangeArrowheads="1"/>
          </p:cNvSpPr>
          <p:nvPr>
            <p:ph type="subTitle" idx="1"/>
          </p:nvPr>
        </p:nvSpPr>
        <p:spPr>
          <a:xfrm>
            <a:off x="1511304" y="4101075"/>
            <a:ext cx="9260416" cy="864096"/>
          </a:xfrm>
        </p:spPr>
        <p:txBody>
          <a:bodyPr/>
          <a:lstStyle>
            <a:lvl1pPr marL="0" indent="0" algn="ctr">
              <a:buNone/>
              <a:defRPr>
                <a:latin typeface="Aptos Display" panose="020B0004020202020204" pitchFamily="34" charset="0"/>
              </a:defRPr>
            </a:lvl1pPr>
          </a:lstStyle>
          <a:p>
            <a:r>
              <a:rPr lang="en-US" dirty="0"/>
              <a:t>First Ballot Results </a:t>
            </a:r>
          </a:p>
        </p:txBody>
      </p:sp>
    </p:spTree>
    <p:extLst>
      <p:ext uri="{BB962C8B-B14F-4D97-AF65-F5344CB8AC3E}">
        <p14:creationId xmlns:p14="http://schemas.microsoft.com/office/powerpoint/2010/main" val="1261708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796820"/>
            <a:ext cx="10972800" cy="4328815"/>
          </a:xfrm>
        </p:spPr>
        <p:txBody>
          <a:bodyPr/>
          <a:lstStyle>
            <a:lvl1pPr>
              <a:defRPr>
                <a:latin typeface="Aptos Display" panose="020B0004020202020204" pitchFamily="34" charset="0"/>
              </a:defRPr>
            </a:lvl1pPr>
            <a:lvl2pPr>
              <a:defRPr>
                <a:latin typeface="Aptos Display" panose="020B0004020202020204" pitchFamily="34" charset="0"/>
              </a:defRPr>
            </a:lvl2pPr>
            <a:lvl3pPr>
              <a:defRPr>
                <a:latin typeface="Aptos Display" panose="020B0004020202020204" pitchFamily="34" charset="0"/>
              </a:defRPr>
            </a:lvl3pPr>
            <a:lvl4pPr>
              <a:defRPr>
                <a:latin typeface="Aptos Display" panose="020B0004020202020204" pitchFamily="34" charset="0"/>
              </a:defRPr>
            </a:lvl4pPr>
            <a:lvl5pPr>
              <a:defRPr>
                <a:latin typeface="Aptos Display" panose="020B00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8"/>
          <p:cNvSpPr>
            <a:spLocks noGrp="1"/>
          </p:cNvSpPr>
          <p:nvPr>
            <p:ph sz="quarter" idx="13"/>
          </p:nvPr>
        </p:nvSpPr>
        <p:spPr>
          <a:xfrm>
            <a:off x="1775884" y="188386"/>
            <a:ext cx="9889067" cy="960967"/>
          </a:xfrm>
        </p:spPr>
        <p:txBody>
          <a:bodyPr anchor="ctr"/>
          <a:lstStyle>
            <a:lvl1pPr marL="0" indent="0">
              <a:buNone/>
              <a:defRPr sz="4800" b="1">
                <a:solidFill>
                  <a:srgbClr val="FFFFFF"/>
                </a:solidFill>
                <a:latin typeface="Aptos ExtraBold" panose="020B0004020202020204" pitchFamily="34" charset="0"/>
              </a:defRPr>
            </a:lvl1pPr>
            <a:lvl2pPr marL="609570" indent="0">
              <a:buNone/>
              <a:defRPr/>
            </a:lvl2pPr>
          </a:lstStyle>
          <a:p>
            <a:pPr lvl="0"/>
            <a:r>
              <a:rPr lang="en-US"/>
              <a:t>Click to edit Master text styles</a:t>
            </a:r>
          </a:p>
        </p:txBody>
      </p:sp>
      <p:sp>
        <p:nvSpPr>
          <p:cNvPr id="2" name="Rectangle 4">
            <a:extLst>
              <a:ext uri="{FF2B5EF4-FFF2-40B4-BE49-F238E27FC236}">
                <a16:creationId xmlns:a16="http://schemas.microsoft.com/office/drawing/2014/main" id="{887E9E80-4DA5-2FEC-7249-FA25B7F40F1E}"/>
              </a:ext>
            </a:extLst>
          </p:cNvPr>
          <p:cNvSpPr>
            <a:spLocks noGrp="1" noChangeArrowheads="1"/>
          </p:cNvSpPr>
          <p:nvPr>
            <p:ph type="dt" sz="half" idx="14"/>
          </p:nvPr>
        </p:nvSpPr>
        <p:spPr>
          <a:xfrm>
            <a:off x="609600" y="6246286"/>
            <a:ext cx="2844800" cy="476249"/>
          </a:xfrm>
          <a:prstGeom prst="rect">
            <a:avLst/>
          </a:prstGeom>
        </p:spPr>
        <p:txBody>
          <a:bodyPr/>
          <a:lstStyle>
            <a:lvl1pPr>
              <a:defRPr/>
            </a:lvl1pPr>
          </a:lstStyle>
          <a:p>
            <a:pPr>
              <a:defRPr/>
            </a:pPr>
            <a:endParaRPr lang="en-CA"/>
          </a:p>
        </p:txBody>
      </p:sp>
      <p:sp>
        <p:nvSpPr>
          <p:cNvPr id="4" name="Footer Placeholder 5">
            <a:extLst>
              <a:ext uri="{FF2B5EF4-FFF2-40B4-BE49-F238E27FC236}">
                <a16:creationId xmlns:a16="http://schemas.microsoft.com/office/drawing/2014/main" id="{9AEB5D9E-3369-BE26-5105-4A236F75B8D5}"/>
              </a:ext>
            </a:extLst>
          </p:cNvPr>
          <p:cNvSpPr>
            <a:spLocks noGrp="1" noChangeArrowheads="1"/>
          </p:cNvSpPr>
          <p:nvPr>
            <p:ph type="ftr" sz="quarter" idx="15"/>
          </p:nvPr>
        </p:nvSpPr>
        <p:spPr>
          <a:xfrm>
            <a:off x="4165600" y="6246286"/>
            <a:ext cx="3860800" cy="476249"/>
          </a:xfrm>
          <a:prstGeom prst="rect">
            <a:avLst/>
          </a:prstGeom>
        </p:spPr>
        <p:txBody>
          <a:bodyPr/>
          <a:lstStyle>
            <a:lvl1pPr>
              <a:defRPr/>
            </a:lvl1pPr>
          </a:lstStyle>
          <a:p>
            <a:pPr>
              <a:defRPr/>
            </a:pPr>
            <a:endParaRPr lang="en-CA"/>
          </a:p>
        </p:txBody>
      </p:sp>
    </p:spTree>
    <p:extLst>
      <p:ext uri="{BB962C8B-B14F-4D97-AF65-F5344CB8AC3E}">
        <p14:creationId xmlns:p14="http://schemas.microsoft.com/office/powerpoint/2010/main" val="51894094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4">
            <a:lum/>
          </a:blip>
          <a:srcRect/>
          <a:stretch>
            <a:fillRect/>
          </a:stretch>
        </a:blipFill>
        <a:effectLst/>
      </p:bgPr>
    </p:bg>
    <p:spTree>
      <p:nvGrpSpPr>
        <p:cNvPr id="1" name=""/>
        <p:cNvGrpSpPr/>
        <p:nvPr/>
      </p:nvGrpSpPr>
      <p:grpSpPr>
        <a:xfrm>
          <a:off x="0" y="0"/>
          <a:ext cx="0" cy="0"/>
          <a:chOff x="0" y="0"/>
          <a:chExt cx="0" cy="0"/>
        </a:xfrm>
      </p:grpSpPr>
      <p:sp>
        <p:nvSpPr>
          <p:cNvPr id="1026" name="Rectangle 3">
            <a:extLst>
              <a:ext uri="{FF2B5EF4-FFF2-40B4-BE49-F238E27FC236}">
                <a16:creationId xmlns:a16="http://schemas.microsoft.com/office/drawing/2014/main" id="{499DBAD6-6B5E-BCF6-CA62-D1F5A06AFB58}"/>
              </a:ext>
            </a:extLst>
          </p:cNvPr>
          <p:cNvSpPr>
            <a:spLocks noGrp="1" noChangeArrowheads="1"/>
          </p:cNvSpPr>
          <p:nvPr>
            <p:ph type="body" idx="1"/>
          </p:nvPr>
        </p:nvSpPr>
        <p:spPr bwMode="auto">
          <a:xfrm>
            <a:off x="1295400" y="1701802"/>
            <a:ext cx="10287000" cy="44238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CA" altLang="en-US" dirty="0" err="1"/>
              <a:t>Cliquez </a:t>
            </a:r>
            <a:r>
              <a:rPr lang="en-CA" altLang="en-US" dirty="0"/>
              <a:t>pour modifier les styles du </a:t>
            </a:r>
            <a:r>
              <a:rPr lang="en-CA" altLang="en-US" dirty="0" err="1"/>
              <a:t>texte </a:t>
            </a:r>
            <a:r>
              <a:rPr lang="en-CA" altLang="en-US" dirty="0"/>
              <a:t>principal</a:t>
            </a:r>
          </a:p>
          <a:p>
            <a:pPr lvl="1"/>
            <a:r>
              <a:rPr lang="en-CA" altLang="en-US" dirty="0"/>
              <a:t>Deuxième </a:t>
            </a:r>
            <a:r>
              <a:rPr lang="en-CA" altLang="en-US" dirty="0" err="1"/>
              <a:t>niveau</a:t>
            </a:r>
            <a:endParaRPr lang="en-CA" altLang="en-US" dirty="0"/>
          </a:p>
          <a:p>
            <a:pPr lvl="2"/>
            <a:r>
              <a:rPr lang="en-CA" altLang="en-US" dirty="0" err="1"/>
              <a:t>Troisième niveau</a:t>
            </a:r>
            <a:endParaRPr lang="en-CA" altLang="en-US" dirty="0"/>
          </a:p>
          <a:p>
            <a:pPr lvl="3"/>
            <a:r>
              <a:rPr lang="en-CA" altLang="en-US" dirty="0" err="1"/>
              <a:t>Quatrième niveau</a:t>
            </a:r>
            <a:endParaRPr lang="en-CA" altLang="en-US" dirty="0"/>
          </a:p>
          <a:p>
            <a:pPr lvl="4"/>
            <a:r>
              <a:rPr lang="en-CA" altLang="en-US" dirty="0" err="1"/>
              <a:t>Cinquième niveau</a:t>
            </a:r>
            <a:endParaRPr lang="en-CA" altLang="en-US" dirty="0"/>
          </a:p>
        </p:txBody>
      </p:sp>
      <p:sp>
        <p:nvSpPr>
          <p:cNvPr id="1027" name="TextBox 4">
            <a:extLst>
              <a:ext uri="{FF2B5EF4-FFF2-40B4-BE49-F238E27FC236}">
                <a16:creationId xmlns:a16="http://schemas.microsoft.com/office/drawing/2014/main" id="{24F7568A-E7DA-8935-FC20-09B2D8638256}"/>
              </a:ext>
            </a:extLst>
          </p:cNvPr>
          <p:cNvSpPr txBox="1">
            <a:spLocks noChangeArrowheads="1"/>
          </p:cNvSpPr>
          <p:nvPr userDrawn="1"/>
        </p:nvSpPr>
        <p:spPr bwMode="auto">
          <a:xfrm>
            <a:off x="0" y="6364820"/>
            <a:ext cx="6096000" cy="461665"/>
          </a:xfrm>
          <a:prstGeom prst="rect">
            <a:avLst/>
          </a:prstGeom>
          <a:noFill/>
          <a:ln>
            <a:noFill/>
          </a:ln>
        </p:spPr>
        <p:txBody>
          <a:bodyPr>
            <a:spAutoFit/>
          </a:bodyPr>
          <a:lstStyle>
            <a:lvl1pPr>
              <a:defRPr>
                <a:solidFill>
                  <a:schemeClr val="tx1"/>
                </a:solidFill>
                <a:latin typeface="Arial" panose="020B0604020202020204" pitchFamily="34" charset="0"/>
                <a:ea typeface="ＭＳ Ｐゴシック" panose="020B0600070205080204" pitchFamily="34" charset="-128"/>
              </a:defRPr>
            </a:lvl1pPr>
            <a:lvl2pPr marL="742950" indent="-285750">
              <a:defRPr>
                <a:solidFill>
                  <a:schemeClr val="tx1"/>
                </a:solidFill>
                <a:latin typeface="Arial" panose="020B0604020202020204" pitchFamily="34" charset="0"/>
                <a:ea typeface="ＭＳ Ｐゴシック" panose="020B0600070205080204" pitchFamily="34" charset="-128"/>
              </a:defRPr>
            </a:lvl2pPr>
            <a:lvl3pPr marL="1143000" indent="-228600">
              <a:defRPr>
                <a:solidFill>
                  <a:schemeClr val="tx1"/>
                </a:solidFill>
                <a:latin typeface="Arial" panose="020B0604020202020204" pitchFamily="34" charset="0"/>
                <a:ea typeface="ＭＳ Ｐゴシック" panose="020B0600070205080204" pitchFamily="34" charset="-128"/>
              </a:defRPr>
            </a:lvl3pPr>
            <a:lvl4pPr marL="1600200" indent="-228600">
              <a:defRPr>
                <a:solidFill>
                  <a:schemeClr val="tx1"/>
                </a:solidFill>
                <a:latin typeface="Arial" panose="020B0604020202020204" pitchFamily="34" charset="0"/>
                <a:ea typeface="ＭＳ Ｐゴシック" panose="020B0600070205080204" pitchFamily="34" charset="-128"/>
              </a:defRPr>
            </a:lvl4pPr>
            <a:lvl5pPr marL="2057400" indent="-22860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defRPr/>
            </a:pPr>
            <a:fld id="{F733D30A-C22E-43DB-B8A9-58D8A4AEB200}" type="slidenum">
              <a:rPr lang="en-CA" altLang="en-US" sz="2400">
                <a:solidFill>
                  <a:schemeClr val="bg1"/>
                </a:solidFill>
              </a:rPr>
              <a:t>‹#›</a:t>
            </a:fld>
            <a:endParaRPr lang="en-US" altLang="en-US" sz="2400">
              <a:solidFill>
                <a:schemeClr val="bg1"/>
              </a:solidFill>
            </a:endParaRPr>
          </a:p>
        </p:txBody>
      </p:sp>
    </p:spTree>
    <p:extLst>
      <p:ext uri="{BB962C8B-B14F-4D97-AF65-F5344CB8AC3E}">
        <p14:creationId xmlns:p14="http://schemas.microsoft.com/office/powerpoint/2010/main" val="2075074057"/>
      </p:ext>
    </p:extLst>
  </p:cSld>
  <p:clrMap bg1="lt1" tx1="dk1" bg2="lt2" tx2="dk2" accent1="accent1" accent2="accent2" accent3="accent3" accent4="accent4" accent5="accent5" accent6="accent6" hlink="hlink" folHlink="folHlink"/>
  <p:sldLayoutIdLst>
    <p:sldLayoutId id="2147483661" r:id="rId1"/>
    <p:sldLayoutId id="2147483662" r:id="rId2"/>
  </p:sldLayoutIdLst>
  <p:hf hdr="0" ftr="0" dt="0"/>
  <p:txStyles>
    <p:titleStyle>
      <a:lvl1pPr algn="ctr" rtl="0" eaLnBrk="0" fontAlgn="base" hangingPunct="0">
        <a:spcBef>
          <a:spcPct val="0"/>
        </a:spcBef>
        <a:spcAft>
          <a:spcPct val="0"/>
        </a:spcAft>
        <a:defRPr sz="5867">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5867">
          <a:solidFill>
            <a:schemeClr val="tx2"/>
          </a:solidFill>
          <a:latin typeface="Arial" charset="0"/>
          <a:ea typeface="ＭＳ Ｐゴシック" charset="0"/>
          <a:cs typeface="ＭＳ Ｐゴシック" charset="0"/>
        </a:defRPr>
      </a:lvl2pPr>
      <a:lvl3pPr algn="ctr" rtl="0" eaLnBrk="0" fontAlgn="base" hangingPunct="0">
        <a:spcBef>
          <a:spcPct val="0"/>
        </a:spcBef>
        <a:spcAft>
          <a:spcPct val="0"/>
        </a:spcAft>
        <a:defRPr sz="5867">
          <a:solidFill>
            <a:schemeClr val="tx2"/>
          </a:solidFill>
          <a:latin typeface="Arial" charset="0"/>
          <a:ea typeface="ＭＳ Ｐゴシック" charset="0"/>
          <a:cs typeface="ＭＳ Ｐゴシック" charset="0"/>
        </a:defRPr>
      </a:lvl3pPr>
      <a:lvl4pPr algn="ctr" rtl="0" eaLnBrk="0" fontAlgn="base" hangingPunct="0">
        <a:spcBef>
          <a:spcPct val="0"/>
        </a:spcBef>
        <a:spcAft>
          <a:spcPct val="0"/>
        </a:spcAft>
        <a:defRPr sz="5867">
          <a:solidFill>
            <a:schemeClr val="tx2"/>
          </a:solidFill>
          <a:latin typeface="Arial" charset="0"/>
          <a:ea typeface="ＭＳ Ｐゴシック" charset="0"/>
          <a:cs typeface="ＭＳ Ｐゴシック" charset="0"/>
        </a:defRPr>
      </a:lvl4pPr>
      <a:lvl5pPr algn="ctr" rtl="0" eaLnBrk="0" fontAlgn="base" hangingPunct="0">
        <a:spcBef>
          <a:spcPct val="0"/>
        </a:spcBef>
        <a:spcAft>
          <a:spcPct val="0"/>
        </a:spcAft>
        <a:defRPr sz="5867">
          <a:solidFill>
            <a:schemeClr val="tx2"/>
          </a:solidFill>
          <a:latin typeface="Arial" charset="0"/>
          <a:ea typeface="ＭＳ Ｐゴシック" charset="0"/>
          <a:cs typeface="ＭＳ Ｐゴシック" charset="0"/>
        </a:defRPr>
      </a:lvl5pPr>
      <a:lvl6pPr marL="609570" algn="ctr" rtl="0" fontAlgn="base">
        <a:spcBef>
          <a:spcPct val="0"/>
        </a:spcBef>
        <a:spcAft>
          <a:spcPct val="0"/>
        </a:spcAft>
        <a:defRPr sz="5867">
          <a:solidFill>
            <a:schemeClr val="tx2"/>
          </a:solidFill>
          <a:latin typeface="Arial" charset="0"/>
        </a:defRPr>
      </a:lvl6pPr>
      <a:lvl7pPr marL="1219140" algn="ctr" rtl="0" fontAlgn="base">
        <a:spcBef>
          <a:spcPct val="0"/>
        </a:spcBef>
        <a:spcAft>
          <a:spcPct val="0"/>
        </a:spcAft>
        <a:defRPr sz="5867">
          <a:solidFill>
            <a:schemeClr val="tx2"/>
          </a:solidFill>
          <a:latin typeface="Arial" charset="0"/>
        </a:defRPr>
      </a:lvl7pPr>
      <a:lvl8pPr marL="1828709" algn="ctr" rtl="0" fontAlgn="base">
        <a:spcBef>
          <a:spcPct val="0"/>
        </a:spcBef>
        <a:spcAft>
          <a:spcPct val="0"/>
        </a:spcAft>
        <a:defRPr sz="5867">
          <a:solidFill>
            <a:schemeClr val="tx2"/>
          </a:solidFill>
          <a:latin typeface="Arial" charset="0"/>
        </a:defRPr>
      </a:lvl8pPr>
      <a:lvl9pPr marL="2438278" algn="ctr" rtl="0" fontAlgn="base">
        <a:spcBef>
          <a:spcPct val="0"/>
        </a:spcBef>
        <a:spcAft>
          <a:spcPct val="0"/>
        </a:spcAft>
        <a:defRPr sz="5867">
          <a:solidFill>
            <a:schemeClr val="tx2"/>
          </a:solidFill>
          <a:latin typeface="Arial" charset="0"/>
        </a:defRPr>
      </a:lvl9pPr>
    </p:titleStyle>
    <p:bodyStyle>
      <a:lvl1pPr marL="457178" indent="-457178" algn="l" rtl="0" eaLnBrk="0" fontAlgn="base" hangingPunct="0">
        <a:spcBef>
          <a:spcPct val="20000"/>
        </a:spcBef>
        <a:spcAft>
          <a:spcPct val="0"/>
        </a:spcAft>
        <a:buChar char="•"/>
        <a:defRPr sz="3733">
          <a:solidFill>
            <a:schemeClr val="tx1"/>
          </a:solidFill>
          <a:latin typeface="Aptos Display" panose="020B0004020202020204" pitchFamily="34" charset="0"/>
          <a:ea typeface="ＭＳ Ｐゴシック" charset="0"/>
          <a:cs typeface="Aptos Display" panose="020B0004020202020204" pitchFamily="34" charset="0"/>
        </a:defRPr>
      </a:lvl1pPr>
      <a:lvl2pPr marL="990550" indent="-380981" algn="l" rtl="0" eaLnBrk="0" fontAlgn="base" hangingPunct="0">
        <a:spcBef>
          <a:spcPct val="20000"/>
        </a:spcBef>
        <a:spcAft>
          <a:spcPct val="0"/>
        </a:spcAft>
        <a:buChar char="–"/>
        <a:defRPr sz="3200">
          <a:solidFill>
            <a:schemeClr val="tx1"/>
          </a:solidFill>
          <a:latin typeface="Aptos Display" panose="020B0004020202020204" pitchFamily="34" charset="0"/>
          <a:ea typeface="ＭＳ Ｐゴシック" charset="0"/>
        </a:defRPr>
      </a:lvl2pPr>
      <a:lvl3pPr marL="1523925" indent="-304784" algn="l" rtl="0" eaLnBrk="0" fontAlgn="base" hangingPunct="0">
        <a:spcBef>
          <a:spcPct val="20000"/>
        </a:spcBef>
        <a:spcAft>
          <a:spcPct val="0"/>
        </a:spcAft>
        <a:buChar char="•"/>
        <a:defRPr sz="2667">
          <a:solidFill>
            <a:schemeClr val="tx1"/>
          </a:solidFill>
          <a:latin typeface="Aptos Display" panose="020B0004020202020204" pitchFamily="34" charset="0"/>
          <a:ea typeface="ＭＳ Ｐゴシック" charset="0"/>
        </a:defRPr>
      </a:lvl3pPr>
      <a:lvl4pPr marL="2133493" indent="-304784" algn="l" rtl="0" eaLnBrk="0" fontAlgn="base" hangingPunct="0">
        <a:spcBef>
          <a:spcPct val="20000"/>
        </a:spcBef>
        <a:spcAft>
          <a:spcPct val="0"/>
        </a:spcAft>
        <a:buChar char="–"/>
        <a:defRPr>
          <a:solidFill>
            <a:schemeClr val="tx1"/>
          </a:solidFill>
          <a:latin typeface="Aptos Display" panose="020B0004020202020204" pitchFamily="34" charset="0"/>
          <a:ea typeface="ＭＳ Ｐゴシック" charset="0"/>
        </a:defRPr>
      </a:lvl4pPr>
      <a:lvl5pPr marL="2743062" indent="-304784" algn="l" rtl="0" eaLnBrk="0" fontAlgn="base" hangingPunct="0">
        <a:spcBef>
          <a:spcPct val="20000"/>
        </a:spcBef>
        <a:spcAft>
          <a:spcPct val="0"/>
        </a:spcAft>
        <a:buChar char="»"/>
        <a:defRPr>
          <a:solidFill>
            <a:schemeClr val="tx1"/>
          </a:solidFill>
          <a:latin typeface="Aptos Display" panose="020B0004020202020204" pitchFamily="34" charset="0"/>
          <a:ea typeface="ＭＳ Ｐゴシック" charset="0"/>
        </a:defRPr>
      </a:lvl5pPr>
      <a:lvl6pPr marL="3352632" indent="-304784" algn="l" rtl="0" fontAlgn="base">
        <a:spcBef>
          <a:spcPct val="20000"/>
        </a:spcBef>
        <a:spcAft>
          <a:spcPct val="0"/>
        </a:spcAft>
        <a:buChar char="»"/>
        <a:defRPr sz="2667">
          <a:solidFill>
            <a:schemeClr val="tx1"/>
          </a:solidFill>
          <a:latin typeface="+mn-lt"/>
        </a:defRPr>
      </a:lvl6pPr>
      <a:lvl7pPr marL="3962202" indent="-304784" algn="l" rtl="0" fontAlgn="base">
        <a:spcBef>
          <a:spcPct val="20000"/>
        </a:spcBef>
        <a:spcAft>
          <a:spcPct val="0"/>
        </a:spcAft>
        <a:buChar char="»"/>
        <a:defRPr sz="2667">
          <a:solidFill>
            <a:schemeClr val="tx1"/>
          </a:solidFill>
          <a:latin typeface="+mn-lt"/>
        </a:defRPr>
      </a:lvl7pPr>
      <a:lvl8pPr marL="4571772" indent="-304784" algn="l" rtl="0" fontAlgn="base">
        <a:spcBef>
          <a:spcPct val="20000"/>
        </a:spcBef>
        <a:spcAft>
          <a:spcPct val="0"/>
        </a:spcAft>
        <a:buChar char="»"/>
        <a:defRPr sz="2667">
          <a:solidFill>
            <a:schemeClr val="tx1"/>
          </a:solidFill>
          <a:latin typeface="+mn-lt"/>
        </a:defRPr>
      </a:lvl8pPr>
      <a:lvl9pPr marL="5181341" indent="-304784" algn="l" rtl="0" fontAlgn="base">
        <a:spcBef>
          <a:spcPct val="20000"/>
        </a:spcBef>
        <a:spcAft>
          <a:spcPct val="0"/>
        </a:spcAft>
        <a:buChar char="»"/>
        <a:defRPr sz="2667">
          <a:solidFill>
            <a:schemeClr val="tx1"/>
          </a:solidFill>
          <a:latin typeface="+mn-lt"/>
        </a:defRPr>
      </a:lvl9pPr>
    </p:bodyStyle>
    <p:otherStyle>
      <a:defPPr>
        <a:defRPr lang="en-US"/>
      </a:defPPr>
      <a:lvl1pPr marL="0" algn="l" defTabSz="1219140" rtl="0" eaLnBrk="1" latinLnBrk="0" hangingPunct="1">
        <a:defRPr sz="2400" kern="1200">
          <a:solidFill>
            <a:schemeClr val="tx1"/>
          </a:solidFill>
          <a:latin typeface="+mn-lt"/>
          <a:ea typeface="+mn-ea"/>
          <a:cs typeface="+mn-cs"/>
        </a:defRPr>
      </a:lvl1pPr>
      <a:lvl2pPr marL="609570" algn="l" defTabSz="1219140" rtl="0" eaLnBrk="1" latinLnBrk="0" hangingPunct="1">
        <a:defRPr sz="2400" kern="1200">
          <a:solidFill>
            <a:schemeClr val="tx1"/>
          </a:solidFill>
          <a:latin typeface="+mn-lt"/>
          <a:ea typeface="+mn-ea"/>
          <a:cs typeface="+mn-cs"/>
        </a:defRPr>
      </a:lvl2pPr>
      <a:lvl3pPr marL="1219140" algn="l" defTabSz="1219140" rtl="0" eaLnBrk="1" latinLnBrk="0" hangingPunct="1">
        <a:defRPr sz="2400" kern="1200">
          <a:solidFill>
            <a:schemeClr val="tx1"/>
          </a:solidFill>
          <a:latin typeface="+mn-lt"/>
          <a:ea typeface="+mn-ea"/>
          <a:cs typeface="+mn-cs"/>
        </a:defRPr>
      </a:lvl3pPr>
      <a:lvl4pPr marL="1828709" algn="l" defTabSz="1219140" rtl="0" eaLnBrk="1" latinLnBrk="0" hangingPunct="1">
        <a:defRPr sz="2400" kern="1200">
          <a:solidFill>
            <a:schemeClr val="tx1"/>
          </a:solidFill>
          <a:latin typeface="+mn-lt"/>
          <a:ea typeface="+mn-ea"/>
          <a:cs typeface="+mn-cs"/>
        </a:defRPr>
      </a:lvl4pPr>
      <a:lvl5pPr marL="2438278" algn="l" defTabSz="1219140" rtl="0" eaLnBrk="1" latinLnBrk="0" hangingPunct="1">
        <a:defRPr sz="2400" kern="1200">
          <a:solidFill>
            <a:schemeClr val="tx1"/>
          </a:solidFill>
          <a:latin typeface="+mn-lt"/>
          <a:ea typeface="+mn-ea"/>
          <a:cs typeface="+mn-cs"/>
        </a:defRPr>
      </a:lvl5pPr>
      <a:lvl6pPr marL="3047848" algn="l" defTabSz="1219140" rtl="0" eaLnBrk="1" latinLnBrk="0" hangingPunct="1">
        <a:defRPr sz="2400" kern="1200">
          <a:solidFill>
            <a:schemeClr val="tx1"/>
          </a:solidFill>
          <a:latin typeface="+mn-lt"/>
          <a:ea typeface="+mn-ea"/>
          <a:cs typeface="+mn-cs"/>
        </a:defRPr>
      </a:lvl6pPr>
      <a:lvl7pPr marL="3657418" algn="l" defTabSz="1219140" rtl="0" eaLnBrk="1" latinLnBrk="0" hangingPunct="1">
        <a:defRPr sz="2400" kern="1200">
          <a:solidFill>
            <a:schemeClr val="tx1"/>
          </a:solidFill>
          <a:latin typeface="+mn-lt"/>
          <a:ea typeface="+mn-ea"/>
          <a:cs typeface="+mn-cs"/>
        </a:defRPr>
      </a:lvl7pPr>
      <a:lvl8pPr marL="4266987" algn="l" defTabSz="1219140" rtl="0" eaLnBrk="1" latinLnBrk="0" hangingPunct="1">
        <a:defRPr sz="2400" kern="1200">
          <a:solidFill>
            <a:schemeClr val="tx1"/>
          </a:solidFill>
          <a:latin typeface="+mn-lt"/>
          <a:ea typeface="+mn-ea"/>
          <a:cs typeface="+mn-cs"/>
        </a:defRPr>
      </a:lvl8pPr>
      <a:lvl9pPr marL="4876557" algn="l" defTabSz="121914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sac-isc.gc.ca/fra/1644518166138/1644518227229"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decisions.chrt-tcdp.gc.ca/chrt-tcdp/decisions/fr/item/127700/index.do?q=2016+chrt+2" TargetMode="External"/><Relationship Id="rId7" Type="http://schemas.openxmlformats.org/officeDocument/2006/relationships/hyperlink" Target="https://decisions.chrt-tcdp.gc.ca/chrt-tcdp/decisions/fr/item/520915/index.do?q=2016+chrt+2"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decisions.chrt-tcdp.gc.ca/chrt-tcdp/decisions/fr/item/516900/index.do?q=2016+chrt+2" TargetMode="External"/><Relationship Id="rId5" Type="http://schemas.openxmlformats.org/officeDocument/2006/relationships/hyperlink" Target="https://decisions.chrt-tcdp.gc.ca/chrt-tcdp/decisions/fr/item/493343/index.do?q=2016+chrt+2" TargetMode="External"/><Relationship Id="rId4" Type="http://schemas.openxmlformats.org/officeDocument/2006/relationships/hyperlink" Target="https://decisions.chrt-tcdp.gc.ca/chrt-tcdp/decisions/fr/item/453537/index.do?q=2016+chrt+2"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lum/>
          </a:blip>
          <a:srcRect/>
          <a:stretch>
            <a:fillRect/>
          </a:stretch>
        </a:blipFill>
        <a:effectLst/>
      </p:bgPr>
    </p:bg>
    <p:spTree>
      <p:nvGrpSpPr>
        <p:cNvPr id="1" name=""/>
        <p:cNvGrpSpPr/>
        <p:nvPr/>
      </p:nvGrpSpPr>
      <p:grpSpPr>
        <a:xfrm>
          <a:off x="0" y="0"/>
          <a:ext cx="0" cy="0"/>
          <a:chOff x="0" y="0"/>
          <a:chExt cx="0" cy="0"/>
        </a:xfrm>
      </p:grpSpPr>
      <p:sp>
        <p:nvSpPr>
          <p:cNvPr id="4098" name="Title 5">
            <a:extLst>
              <a:ext uri="{FF2B5EF4-FFF2-40B4-BE49-F238E27FC236}">
                <a16:creationId xmlns:a16="http://schemas.microsoft.com/office/drawing/2014/main" id="{75DEDA3A-9EA7-303F-F9BA-1F27EA9234C6}"/>
              </a:ext>
            </a:extLst>
          </p:cNvPr>
          <p:cNvSpPr>
            <a:spLocks noGrp="1"/>
          </p:cNvSpPr>
          <p:nvPr>
            <p:ph type="ctrTitle"/>
          </p:nvPr>
        </p:nvSpPr>
        <p:spPr bwMode="auto">
          <a:xfrm>
            <a:off x="575967" y="2312609"/>
            <a:ext cx="10812026" cy="4064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r>
              <a:rPr lang="fr-CA" altLang="en-US" sz="4267" b="1" dirty="0">
                <a:solidFill>
                  <a:schemeClr val="bg1"/>
                </a:solidFill>
                <a:ea typeface="ＭＳ Ｐゴシック"/>
              </a:rPr>
              <a:t>Principe de Jordan : historique et</a:t>
            </a:r>
            <a:br>
              <a:rPr lang="fr-CA" altLang="en-US" sz="4267" b="1" dirty="0">
                <a:solidFill>
                  <a:schemeClr val="bg1"/>
                </a:solidFill>
                <a:ea typeface="ＭＳ Ｐゴシック"/>
              </a:rPr>
            </a:br>
            <a:r>
              <a:rPr lang="fr-CA" altLang="en-US" sz="4267" b="1" dirty="0">
                <a:solidFill>
                  <a:schemeClr val="bg1"/>
                </a:solidFill>
                <a:ea typeface="ＭＳ Ｐゴシック"/>
              </a:rPr>
              <a:t>recommandations en matière de politique</a:t>
            </a:r>
            <a:br>
              <a:rPr lang="fr-CA" altLang="en-US" sz="4267" b="1" dirty="0">
                <a:ea typeface="ＭＳ Ｐゴシック" panose="020B0600070205080204" pitchFamily="34" charset="-128"/>
              </a:rPr>
            </a:br>
            <a:br>
              <a:rPr lang="fr-CA" altLang="en-US" sz="2667" dirty="0">
                <a:solidFill>
                  <a:schemeClr val="bg1"/>
                </a:solidFill>
                <a:ea typeface="ＭＳ Ｐゴシック"/>
              </a:rPr>
            </a:br>
            <a:r>
              <a:rPr lang="fr-CA" altLang="en-US" sz="2667" dirty="0">
                <a:solidFill>
                  <a:schemeClr val="bg1"/>
                </a:solidFill>
                <a:ea typeface="ＭＳ Ｐゴシック"/>
              </a:rPr>
              <a:t>Assemblée extraordinaire des Chefs de l'Assemblée des Premières Nations </a:t>
            </a:r>
            <a:br>
              <a:rPr lang="fr-CA" altLang="en-US" sz="2667" dirty="0">
                <a:solidFill>
                  <a:schemeClr val="bg1"/>
                </a:solidFill>
                <a:ea typeface="ＭＳ Ｐゴシック"/>
              </a:rPr>
            </a:br>
            <a:r>
              <a:rPr lang="fr-CA" altLang="en-US" sz="2667" dirty="0">
                <a:solidFill>
                  <a:schemeClr val="bg1"/>
                </a:solidFill>
                <a:ea typeface="ＭＳ Ｐゴシック"/>
              </a:rPr>
              <a:t>Séance de dialogue </a:t>
            </a:r>
            <a:r>
              <a:rPr lang="fr-CA" altLang="en-US" sz="2667" dirty="0">
                <a:solidFill>
                  <a:schemeClr val="bg1"/>
                </a:solidFill>
                <a:latin typeface="Arial" panose="020B0604020202020204" pitchFamily="34" charset="0"/>
                <a:ea typeface="ＭＳ Ｐゴシック"/>
                <a:cs typeface="Arial" panose="020B0604020202020204" pitchFamily="34" charset="0"/>
              </a:rPr>
              <a:t>‒</a:t>
            </a:r>
            <a:r>
              <a:rPr lang="fr-CA" altLang="en-US" sz="2667" dirty="0">
                <a:solidFill>
                  <a:schemeClr val="bg1"/>
                </a:solidFill>
                <a:ea typeface="ＭＳ Ｐゴシック"/>
              </a:rPr>
              <a:t> 2 décembre 2024</a:t>
            </a:r>
            <a:endParaRPr lang="fr-CA" altLang="en-US" sz="2133" i="1" dirty="0">
              <a:solidFill>
                <a:schemeClr val="bg1"/>
              </a:solidFill>
              <a:ea typeface="ＭＳ Ｐゴシック"/>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B7B49A-6B8F-7D09-8C55-2BF6C2E50BC5}"/>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2B94C7E-A2DB-3247-378F-41001B277C0E}"/>
              </a:ext>
            </a:extLst>
          </p:cNvPr>
          <p:cNvSpPr>
            <a:spLocks noGrp="1"/>
          </p:cNvSpPr>
          <p:nvPr>
            <p:ph idx="1"/>
          </p:nvPr>
        </p:nvSpPr>
        <p:spPr>
          <a:xfrm>
            <a:off x="1775884" y="2742209"/>
            <a:ext cx="9501716" cy="4424828"/>
          </a:xfrm>
        </p:spPr>
        <p:txBody>
          <a:bodyPr/>
          <a:lstStyle/>
          <a:p>
            <a:pPr marL="0" indent="0">
              <a:buNone/>
            </a:pPr>
            <a:r>
              <a:rPr lang="fr-CA" sz="2200" b="1" noProof="0" dirty="0">
                <a:solidFill>
                  <a:srgbClr val="7030A0"/>
                </a:solidFill>
              </a:rPr>
              <a:t>Fonds d'innovation des Premières Nations</a:t>
            </a:r>
          </a:p>
          <a:p>
            <a:pPr>
              <a:buClr>
                <a:srgbClr val="F18B35"/>
              </a:buClr>
              <a:buFont typeface="Wingdings" panose="05000000000000000000" pitchFamily="2" charset="2"/>
              <a:buChar char="ü"/>
            </a:pPr>
            <a:r>
              <a:rPr lang="fr-CA" sz="2200" noProof="0" dirty="0"/>
              <a:t>Un financement flexible pour développer et améliorer les pratiques exemplaires servant à combler les lacunes et à répondre aux besoins. </a:t>
            </a:r>
          </a:p>
          <a:p>
            <a:pPr>
              <a:buClr>
                <a:srgbClr val="F18B35"/>
              </a:buClr>
              <a:buFont typeface="Wingdings" panose="05000000000000000000" pitchFamily="2" charset="2"/>
              <a:buChar char="ü"/>
            </a:pPr>
            <a:r>
              <a:rPr lang="fr-CA" sz="2200" noProof="0" dirty="0"/>
              <a:t>Un financement pour étudier et mettre en œuvre des modèles novateurs de prestation de services et de coordination, notamment pour la gestion des données et l'établissement de rapports.</a:t>
            </a:r>
          </a:p>
          <a:p>
            <a:pPr marL="0" indent="0">
              <a:spcBef>
                <a:spcPts val="1600"/>
              </a:spcBef>
              <a:buNone/>
            </a:pPr>
            <a:r>
              <a:rPr lang="fr-CA" sz="2200" b="1" noProof="0" dirty="0">
                <a:solidFill>
                  <a:srgbClr val="7030A0"/>
                </a:solidFill>
              </a:rPr>
              <a:t>Soins urgents et d'urgence</a:t>
            </a:r>
          </a:p>
          <a:p>
            <a:pPr>
              <a:buClr>
                <a:srgbClr val="F18B35"/>
              </a:buClr>
              <a:buFont typeface="Wingdings" panose="05000000000000000000" pitchFamily="2" charset="2"/>
              <a:buChar char="ü"/>
            </a:pPr>
            <a:r>
              <a:rPr lang="fr-CA" sz="2200" noProof="0" dirty="0"/>
              <a:t>Mettre en place un fonds d'urgence renouvelable pour permettre aux Premières Nations de répondre à leurs besoins immédiats.</a:t>
            </a:r>
          </a:p>
          <a:p>
            <a:pPr>
              <a:buFont typeface="Wingdings" panose="05000000000000000000" pitchFamily="2" charset="2"/>
              <a:buChar char="ü"/>
            </a:pPr>
            <a:endParaRPr lang="fr-CA" sz="2200" noProof="0" dirty="0"/>
          </a:p>
          <a:p>
            <a:pPr>
              <a:buFont typeface="Wingdings" panose="05000000000000000000" pitchFamily="2" charset="2"/>
              <a:buChar char="ü"/>
            </a:pPr>
            <a:endParaRPr lang="fr-CA" sz="2200" noProof="0" dirty="0"/>
          </a:p>
        </p:txBody>
      </p:sp>
      <p:sp>
        <p:nvSpPr>
          <p:cNvPr id="3" name="Content Placeholder 2">
            <a:extLst>
              <a:ext uri="{FF2B5EF4-FFF2-40B4-BE49-F238E27FC236}">
                <a16:creationId xmlns:a16="http://schemas.microsoft.com/office/drawing/2014/main" id="{3F57A9FA-9531-391C-EB53-F28FC566EA47}"/>
              </a:ext>
            </a:extLst>
          </p:cNvPr>
          <p:cNvSpPr>
            <a:spLocks noGrp="1"/>
          </p:cNvSpPr>
          <p:nvPr>
            <p:ph sz="quarter" idx="13"/>
          </p:nvPr>
        </p:nvSpPr>
        <p:spPr>
          <a:xfrm>
            <a:off x="1674284" y="1781242"/>
            <a:ext cx="10141461" cy="960967"/>
          </a:xfrm>
        </p:spPr>
        <p:txBody>
          <a:bodyPr/>
          <a:lstStyle/>
          <a:p>
            <a:r>
              <a:rPr lang="en-CA" sz="3600" dirty="0" err="1">
                <a:solidFill>
                  <a:srgbClr val="7030A0"/>
                </a:solidFill>
              </a:rPr>
              <a:t>Recommandations</a:t>
            </a:r>
            <a:r>
              <a:rPr lang="en-CA" sz="3600" dirty="0">
                <a:solidFill>
                  <a:srgbClr val="7030A0"/>
                </a:solidFill>
              </a:rPr>
              <a:t> </a:t>
            </a:r>
            <a:r>
              <a:rPr lang="en-CA" sz="3600" dirty="0" err="1">
                <a:solidFill>
                  <a:srgbClr val="7030A0"/>
                </a:solidFill>
              </a:rPr>
              <a:t>en</a:t>
            </a:r>
            <a:r>
              <a:rPr lang="en-CA" sz="3600" dirty="0">
                <a:solidFill>
                  <a:srgbClr val="7030A0"/>
                </a:solidFill>
              </a:rPr>
              <a:t> matière de politique</a:t>
            </a:r>
          </a:p>
        </p:txBody>
      </p:sp>
    </p:spTree>
    <p:extLst>
      <p:ext uri="{BB962C8B-B14F-4D97-AF65-F5344CB8AC3E}">
        <p14:creationId xmlns:p14="http://schemas.microsoft.com/office/powerpoint/2010/main" val="41112720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583416-5A6B-B5E2-12AC-128B05336DF1}"/>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FD5EFC4-EE20-3809-0CCB-462EF1F3535B}"/>
              </a:ext>
            </a:extLst>
          </p:cNvPr>
          <p:cNvSpPr>
            <a:spLocks noGrp="1"/>
          </p:cNvSpPr>
          <p:nvPr>
            <p:ph idx="1"/>
          </p:nvPr>
        </p:nvSpPr>
        <p:spPr>
          <a:xfrm>
            <a:off x="1701800" y="3072407"/>
            <a:ext cx="9296400" cy="4424828"/>
          </a:xfrm>
        </p:spPr>
        <p:txBody>
          <a:bodyPr/>
          <a:lstStyle/>
          <a:p>
            <a:pPr marL="0" indent="0">
              <a:buNone/>
            </a:pPr>
            <a:r>
              <a:rPr lang="fr-CA" sz="2200" b="1" noProof="0" dirty="0">
                <a:solidFill>
                  <a:srgbClr val="7030A0"/>
                </a:solidFill>
              </a:rPr>
              <a:t>Réformes des programmes et services fédéraux</a:t>
            </a:r>
          </a:p>
          <a:p>
            <a:pPr>
              <a:buClr>
                <a:srgbClr val="F18B35"/>
              </a:buClr>
              <a:buFont typeface="Wingdings" panose="05000000000000000000" pitchFamily="2" charset="2"/>
              <a:buChar char="ü"/>
            </a:pPr>
            <a:r>
              <a:rPr lang="fr-CA" sz="2200" noProof="0" dirty="0"/>
              <a:t>Entreprendre une étude approfondie des lacunes qui persistent dans les programmes et services destinés aux enfants des Premières Nations et combler les lacunes connues.</a:t>
            </a:r>
          </a:p>
          <a:p>
            <a:pPr>
              <a:buClr>
                <a:srgbClr val="F18B35"/>
              </a:buClr>
              <a:buFont typeface="Wingdings" panose="05000000000000000000" pitchFamily="2" charset="2"/>
              <a:buChar char="ü"/>
            </a:pPr>
            <a:r>
              <a:rPr lang="fr-CA" sz="2200" noProof="0" dirty="0"/>
              <a:t>Normaliser les mesures de soutien fréquemment demandées dans les programmes et services fédéraux.</a:t>
            </a:r>
          </a:p>
          <a:p>
            <a:pPr>
              <a:buClr>
                <a:srgbClr val="F18B35"/>
              </a:buClr>
              <a:buFont typeface="Wingdings" panose="05000000000000000000" pitchFamily="2" charset="2"/>
              <a:buChar char="ü"/>
            </a:pPr>
            <a:r>
              <a:rPr lang="fr-CA" sz="2200" noProof="0" dirty="0"/>
              <a:t>S'engager à mettre en œuvre le principe de Jordan, notamment en réglant les différends interministériels concernant le paiement. </a:t>
            </a:r>
          </a:p>
        </p:txBody>
      </p:sp>
      <p:sp>
        <p:nvSpPr>
          <p:cNvPr id="3" name="Content Placeholder 2">
            <a:extLst>
              <a:ext uri="{FF2B5EF4-FFF2-40B4-BE49-F238E27FC236}">
                <a16:creationId xmlns:a16="http://schemas.microsoft.com/office/drawing/2014/main" id="{A30CDB93-0DE2-D7B6-B0AC-BEAF77C3A3AE}"/>
              </a:ext>
            </a:extLst>
          </p:cNvPr>
          <p:cNvSpPr>
            <a:spLocks noGrp="1"/>
          </p:cNvSpPr>
          <p:nvPr>
            <p:ph sz="quarter" idx="13"/>
          </p:nvPr>
        </p:nvSpPr>
        <p:spPr>
          <a:xfrm>
            <a:off x="1609190" y="1946340"/>
            <a:ext cx="10091219" cy="960967"/>
          </a:xfrm>
        </p:spPr>
        <p:txBody>
          <a:bodyPr/>
          <a:lstStyle/>
          <a:p>
            <a:r>
              <a:rPr lang="en-CA" sz="3600" dirty="0" err="1">
                <a:solidFill>
                  <a:srgbClr val="7030A0"/>
                </a:solidFill>
              </a:rPr>
              <a:t>Recommandations</a:t>
            </a:r>
            <a:r>
              <a:rPr lang="en-CA" sz="3600" dirty="0">
                <a:solidFill>
                  <a:srgbClr val="7030A0"/>
                </a:solidFill>
              </a:rPr>
              <a:t> </a:t>
            </a:r>
            <a:r>
              <a:rPr lang="en-CA" sz="3600" dirty="0" err="1">
                <a:solidFill>
                  <a:srgbClr val="7030A0"/>
                </a:solidFill>
              </a:rPr>
              <a:t>en</a:t>
            </a:r>
            <a:r>
              <a:rPr lang="en-CA" sz="3600" dirty="0">
                <a:solidFill>
                  <a:srgbClr val="7030A0"/>
                </a:solidFill>
              </a:rPr>
              <a:t> matière de politique</a:t>
            </a:r>
          </a:p>
        </p:txBody>
      </p:sp>
    </p:spTree>
    <p:extLst>
      <p:ext uri="{BB962C8B-B14F-4D97-AF65-F5344CB8AC3E}">
        <p14:creationId xmlns:p14="http://schemas.microsoft.com/office/powerpoint/2010/main" val="41878326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EB4574-D983-E212-CBA8-4388A81376EC}"/>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33D6C80-580E-D7AD-F558-710FAD18EFBD}"/>
              </a:ext>
            </a:extLst>
          </p:cNvPr>
          <p:cNvSpPr>
            <a:spLocks noGrp="1"/>
          </p:cNvSpPr>
          <p:nvPr>
            <p:ph idx="1"/>
          </p:nvPr>
        </p:nvSpPr>
        <p:spPr>
          <a:xfrm>
            <a:off x="1547284" y="2928472"/>
            <a:ext cx="10328531" cy="4424828"/>
          </a:xfrm>
        </p:spPr>
        <p:txBody>
          <a:bodyPr/>
          <a:lstStyle/>
          <a:p>
            <a:pPr marL="0" indent="0">
              <a:buNone/>
            </a:pPr>
            <a:r>
              <a:rPr lang="fr-CA" sz="2200" b="1" noProof="0" dirty="0">
                <a:solidFill>
                  <a:srgbClr val="7030A0"/>
                </a:solidFill>
              </a:rPr>
              <a:t>Soutenir les jeunes des Premières Nations s’approchant de l'âge adulte</a:t>
            </a:r>
          </a:p>
          <a:p>
            <a:pPr>
              <a:buClr>
                <a:srgbClr val="F18B35"/>
              </a:buClr>
              <a:buFont typeface="Wingdings" panose="05000000000000000000" pitchFamily="2" charset="2"/>
              <a:buChar char="ü"/>
            </a:pPr>
            <a:r>
              <a:rPr lang="fr-CA" sz="2200" noProof="0" dirty="0"/>
              <a:t>Un financement durable basé sur les besoins pour faciliter la planification des soins et la coordination des services pour les jeunes qui s’approchent de l'âge de la majorité. </a:t>
            </a:r>
          </a:p>
          <a:p>
            <a:pPr>
              <a:buClr>
                <a:srgbClr val="F18B35"/>
              </a:buClr>
              <a:buFont typeface="Wingdings" panose="05000000000000000000" pitchFamily="2" charset="2"/>
              <a:buChar char="ü"/>
            </a:pPr>
            <a:r>
              <a:rPr lang="fr-CA" sz="2200" noProof="0" dirty="0"/>
              <a:t>Établir un fonds renouvelable de services améliorés pour payer le coût des services d’aide destinés aux jeunes entrant dans l'âge adulte.</a:t>
            </a:r>
          </a:p>
          <a:p>
            <a:pPr>
              <a:buClr>
                <a:srgbClr val="F18B35"/>
              </a:buClr>
              <a:buFont typeface="Wingdings" panose="05000000000000000000" pitchFamily="2" charset="2"/>
              <a:buChar char="ü"/>
            </a:pPr>
            <a:r>
              <a:rPr lang="fr-CA" sz="2200" noProof="0" dirty="0"/>
              <a:t>Établir une carte complète des services d'aide destinés aux jeunes qui atteignent l'âge </a:t>
            </a:r>
            <a:br>
              <a:rPr lang="fr-CA" sz="2200" noProof="0" dirty="0"/>
            </a:br>
            <a:r>
              <a:rPr lang="fr-CA" sz="2200" noProof="0" dirty="0"/>
              <a:t>de la majorité.</a:t>
            </a:r>
          </a:p>
          <a:p>
            <a:pPr>
              <a:buClr>
                <a:srgbClr val="F18B35"/>
              </a:buClr>
              <a:buFont typeface="Wingdings" panose="05000000000000000000" pitchFamily="2" charset="2"/>
              <a:buChar char="ü"/>
            </a:pPr>
            <a:r>
              <a:rPr lang="fr-CA" sz="2200" noProof="0" dirty="0"/>
              <a:t>Prolonger l'âge d’admissibilité au principe de Jordan jusqu'à 26 ans.</a:t>
            </a:r>
          </a:p>
        </p:txBody>
      </p:sp>
      <p:sp>
        <p:nvSpPr>
          <p:cNvPr id="3" name="Content Placeholder 2">
            <a:extLst>
              <a:ext uri="{FF2B5EF4-FFF2-40B4-BE49-F238E27FC236}">
                <a16:creationId xmlns:a16="http://schemas.microsoft.com/office/drawing/2014/main" id="{311E3CCE-885E-582F-CF6C-BE330F455E5C}"/>
              </a:ext>
            </a:extLst>
          </p:cNvPr>
          <p:cNvSpPr>
            <a:spLocks noGrp="1"/>
          </p:cNvSpPr>
          <p:nvPr>
            <p:ph sz="quarter" idx="13"/>
          </p:nvPr>
        </p:nvSpPr>
        <p:spPr>
          <a:xfrm>
            <a:off x="1547284" y="1853205"/>
            <a:ext cx="10141461" cy="960967"/>
          </a:xfrm>
        </p:spPr>
        <p:txBody>
          <a:bodyPr/>
          <a:lstStyle/>
          <a:p>
            <a:r>
              <a:rPr lang="en-CA" sz="3600" dirty="0" err="1">
                <a:solidFill>
                  <a:srgbClr val="7030A0"/>
                </a:solidFill>
              </a:rPr>
              <a:t>Recommandations</a:t>
            </a:r>
            <a:r>
              <a:rPr lang="en-CA" sz="3600" dirty="0">
                <a:solidFill>
                  <a:srgbClr val="7030A0"/>
                </a:solidFill>
              </a:rPr>
              <a:t> </a:t>
            </a:r>
            <a:r>
              <a:rPr lang="en-CA" sz="3600" dirty="0" err="1">
                <a:solidFill>
                  <a:srgbClr val="7030A0"/>
                </a:solidFill>
              </a:rPr>
              <a:t>en</a:t>
            </a:r>
            <a:r>
              <a:rPr lang="en-CA" sz="3600" dirty="0">
                <a:solidFill>
                  <a:srgbClr val="7030A0"/>
                </a:solidFill>
              </a:rPr>
              <a:t> matière de politique</a:t>
            </a:r>
          </a:p>
        </p:txBody>
      </p:sp>
    </p:spTree>
    <p:extLst>
      <p:ext uri="{BB962C8B-B14F-4D97-AF65-F5344CB8AC3E}">
        <p14:creationId xmlns:p14="http://schemas.microsoft.com/office/powerpoint/2010/main" val="29785792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3ECDF6-5006-1D37-85AD-C027708A058A}"/>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641CEC5-F774-EE99-4A97-CF9CAC2227FC}"/>
              </a:ext>
            </a:extLst>
          </p:cNvPr>
          <p:cNvSpPr>
            <a:spLocks noGrp="1"/>
          </p:cNvSpPr>
          <p:nvPr>
            <p:ph idx="1"/>
          </p:nvPr>
        </p:nvSpPr>
        <p:spPr>
          <a:xfrm>
            <a:off x="1775884" y="2826872"/>
            <a:ext cx="10346313" cy="4424828"/>
          </a:xfrm>
        </p:spPr>
        <p:txBody>
          <a:bodyPr/>
          <a:lstStyle/>
          <a:p>
            <a:pPr marL="0" indent="0">
              <a:buNone/>
            </a:pPr>
            <a:r>
              <a:rPr lang="fr-CA" sz="2200" b="1" noProof="0" dirty="0">
                <a:solidFill>
                  <a:srgbClr val="7030A0"/>
                </a:solidFill>
              </a:rPr>
              <a:t>Mécanisme de surveillance, de plaidoyer et de traitement des plaintes</a:t>
            </a:r>
          </a:p>
          <a:p>
            <a:pPr>
              <a:buClr>
                <a:srgbClr val="F18B35"/>
              </a:buClr>
              <a:buFont typeface="Wingdings" panose="05000000000000000000" pitchFamily="2" charset="2"/>
              <a:buChar char="ü"/>
            </a:pPr>
            <a:r>
              <a:rPr lang="fr-CA" sz="2200" noProof="0" dirty="0"/>
              <a:t>Mettre en place un mécanisme indépendant de surveillance, de plaidoyer et de traitement des plaintes qui soit juste, rapide et fondé sur l'intérêt supérieur des enfants des Premières Nations.</a:t>
            </a:r>
          </a:p>
          <a:p>
            <a:pPr marL="0" indent="0">
              <a:spcBef>
                <a:spcPts val="1600"/>
              </a:spcBef>
              <a:buNone/>
            </a:pPr>
            <a:r>
              <a:rPr lang="fr-CA" sz="2200" b="1" noProof="0" dirty="0">
                <a:solidFill>
                  <a:srgbClr val="7030A0"/>
                </a:solidFill>
              </a:rPr>
              <a:t>Collaboration et mise en œuvre provinciales et territoriales</a:t>
            </a:r>
          </a:p>
          <a:p>
            <a:pPr>
              <a:buClr>
                <a:srgbClr val="F18B35"/>
              </a:buClr>
              <a:buFont typeface="Wingdings" panose="05000000000000000000" pitchFamily="2" charset="2"/>
              <a:buChar char="ü"/>
            </a:pPr>
            <a:r>
              <a:rPr lang="fr-CA" sz="2200" noProof="0" dirty="0"/>
              <a:t>Le Canada, les provinces et les territoires travaillent en collaboration avec les Premières Nations pour faire respecter le principe de Jordan et respectent le contrôle exercé par les Premières Nations sur le principe de Jordan, le cas échéant.</a:t>
            </a:r>
          </a:p>
        </p:txBody>
      </p:sp>
      <p:sp>
        <p:nvSpPr>
          <p:cNvPr id="3" name="Content Placeholder 2">
            <a:extLst>
              <a:ext uri="{FF2B5EF4-FFF2-40B4-BE49-F238E27FC236}">
                <a16:creationId xmlns:a16="http://schemas.microsoft.com/office/drawing/2014/main" id="{929FEC1B-7D72-AB81-00FD-0E2B3A53B04D}"/>
              </a:ext>
            </a:extLst>
          </p:cNvPr>
          <p:cNvSpPr>
            <a:spLocks noGrp="1"/>
          </p:cNvSpPr>
          <p:nvPr>
            <p:ph sz="quarter" idx="13"/>
          </p:nvPr>
        </p:nvSpPr>
        <p:spPr>
          <a:xfrm>
            <a:off x="1775884" y="1865905"/>
            <a:ext cx="10030929" cy="960967"/>
          </a:xfrm>
        </p:spPr>
        <p:txBody>
          <a:bodyPr/>
          <a:lstStyle/>
          <a:p>
            <a:r>
              <a:rPr lang="en-CA" sz="3600" dirty="0" err="1">
                <a:solidFill>
                  <a:srgbClr val="7030A0"/>
                </a:solidFill>
              </a:rPr>
              <a:t>Recommandations</a:t>
            </a:r>
            <a:r>
              <a:rPr lang="en-CA" sz="3600" dirty="0">
                <a:solidFill>
                  <a:srgbClr val="7030A0"/>
                </a:solidFill>
              </a:rPr>
              <a:t> </a:t>
            </a:r>
            <a:r>
              <a:rPr lang="en-CA" sz="3600" dirty="0" err="1">
                <a:solidFill>
                  <a:srgbClr val="7030A0"/>
                </a:solidFill>
              </a:rPr>
              <a:t>en</a:t>
            </a:r>
            <a:r>
              <a:rPr lang="en-CA" sz="3600" dirty="0">
                <a:solidFill>
                  <a:srgbClr val="7030A0"/>
                </a:solidFill>
              </a:rPr>
              <a:t> matière de politique</a:t>
            </a:r>
          </a:p>
        </p:txBody>
      </p:sp>
    </p:spTree>
    <p:extLst>
      <p:ext uri="{BB962C8B-B14F-4D97-AF65-F5344CB8AC3E}">
        <p14:creationId xmlns:p14="http://schemas.microsoft.com/office/powerpoint/2010/main" val="40876026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406CB8-0092-2186-1914-F0497FE3E287}"/>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9102E04-199C-9E51-F953-6139F9C19AD1}"/>
              </a:ext>
            </a:extLst>
          </p:cNvPr>
          <p:cNvSpPr>
            <a:spLocks noGrp="1"/>
          </p:cNvSpPr>
          <p:nvPr>
            <p:ph idx="1"/>
          </p:nvPr>
        </p:nvSpPr>
        <p:spPr>
          <a:xfrm>
            <a:off x="1733538" y="3123207"/>
            <a:ext cx="9550400" cy="4424828"/>
          </a:xfrm>
        </p:spPr>
        <p:txBody>
          <a:bodyPr/>
          <a:lstStyle/>
          <a:p>
            <a:pPr marL="0" indent="0">
              <a:buNone/>
            </a:pPr>
            <a:r>
              <a:rPr lang="fr-CA" sz="3200" b="1" noProof="0" dirty="0">
                <a:solidFill>
                  <a:srgbClr val="7030A0"/>
                </a:solidFill>
              </a:rPr>
              <a:t>Modernisation des systèmes</a:t>
            </a:r>
          </a:p>
          <a:p>
            <a:pPr>
              <a:buClr>
                <a:srgbClr val="F18B35"/>
              </a:buClr>
              <a:buFont typeface="Wingdings" panose="05000000000000000000" pitchFamily="2" charset="2"/>
              <a:buChar char="ü"/>
            </a:pPr>
            <a:r>
              <a:rPr lang="fr-CA" sz="2600" noProof="0" dirty="0"/>
              <a:t>Déterminer les moyens de moderniser les services d’acceptation et de traitement des demandes, notamment la rationalisation du traitement des demandes, la prévention des arriérés, le traitement des demandes urgentes et le traitement des paiements. </a:t>
            </a:r>
          </a:p>
        </p:txBody>
      </p:sp>
      <p:sp>
        <p:nvSpPr>
          <p:cNvPr id="3" name="Content Placeholder 2">
            <a:extLst>
              <a:ext uri="{FF2B5EF4-FFF2-40B4-BE49-F238E27FC236}">
                <a16:creationId xmlns:a16="http://schemas.microsoft.com/office/drawing/2014/main" id="{24A893E2-7CFE-B359-C88E-2235B15DD4A1}"/>
              </a:ext>
            </a:extLst>
          </p:cNvPr>
          <p:cNvSpPr>
            <a:spLocks noGrp="1"/>
          </p:cNvSpPr>
          <p:nvPr>
            <p:ph sz="quarter" idx="13"/>
          </p:nvPr>
        </p:nvSpPr>
        <p:spPr>
          <a:xfrm>
            <a:off x="1733538" y="1920940"/>
            <a:ext cx="10071123" cy="960967"/>
          </a:xfrm>
        </p:spPr>
        <p:txBody>
          <a:bodyPr/>
          <a:lstStyle/>
          <a:p>
            <a:r>
              <a:rPr lang="en-CA" sz="3600" dirty="0" err="1">
                <a:solidFill>
                  <a:srgbClr val="7030A0"/>
                </a:solidFill>
              </a:rPr>
              <a:t>Recommandations</a:t>
            </a:r>
            <a:r>
              <a:rPr lang="en-CA" sz="3600" dirty="0">
                <a:solidFill>
                  <a:srgbClr val="7030A0"/>
                </a:solidFill>
              </a:rPr>
              <a:t> </a:t>
            </a:r>
            <a:r>
              <a:rPr lang="en-CA" sz="3600" dirty="0" err="1">
                <a:solidFill>
                  <a:srgbClr val="7030A0"/>
                </a:solidFill>
              </a:rPr>
              <a:t>en</a:t>
            </a:r>
            <a:r>
              <a:rPr lang="en-CA" sz="3600" dirty="0">
                <a:solidFill>
                  <a:srgbClr val="7030A0"/>
                </a:solidFill>
              </a:rPr>
              <a:t> matière de politique</a:t>
            </a:r>
          </a:p>
        </p:txBody>
      </p:sp>
    </p:spTree>
    <p:extLst>
      <p:ext uri="{BB962C8B-B14F-4D97-AF65-F5344CB8AC3E}">
        <p14:creationId xmlns:p14="http://schemas.microsoft.com/office/powerpoint/2010/main" val="18487929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2414796-9377-0F8F-D3FC-69BC3C5F9F6C}"/>
              </a:ext>
            </a:extLst>
          </p:cNvPr>
          <p:cNvSpPr>
            <a:spLocks noGrp="1"/>
          </p:cNvSpPr>
          <p:nvPr>
            <p:ph idx="1"/>
          </p:nvPr>
        </p:nvSpPr>
        <p:spPr>
          <a:xfrm>
            <a:off x="1397000" y="2825520"/>
            <a:ext cx="9889067" cy="4328815"/>
          </a:xfrm>
        </p:spPr>
        <p:txBody>
          <a:bodyPr/>
          <a:lstStyle/>
          <a:p>
            <a:pPr>
              <a:buClr>
                <a:srgbClr val="F18B35"/>
              </a:buClr>
            </a:pPr>
            <a:r>
              <a:rPr lang="fr-CA" sz="2600" noProof="0" dirty="0"/>
              <a:t>Obtenir un soutien pour les recommandations en matière de politique au moyen d'une résolution.</a:t>
            </a:r>
          </a:p>
          <a:p>
            <a:pPr>
              <a:buClr>
                <a:srgbClr val="F18B35"/>
              </a:buClr>
            </a:pPr>
            <a:r>
              <a:rPr lang="fr-CA" sz="2600" noProof="0" dirty="0"/>
              <a:t>Négociations sur l’ébauche d’une entente sur le principe de Jordan (à déterminer).</a:t>
            </a:r>
          </a:p>
          <a:p>
            <a:pPr>
              <a:buClr>
                <a:srgbClr val="F18B35"/>
              </a:buClr>
            </a:pPr>
            <a:r>
              <a:rPr lang="fr-CA" sz="2600" noProof="0" dirty="0"/>
              <a:t>Mise sur pied d'un centre de communications sur le principe de Jordan afin de fournir aux Premières Nations, aux fournisseurs de services et à d’autres personnes des outils pour en apprendre davantage sur le principe de Jordan. </a:t>
            </a:r>
          </a:p>
        </p:txBody>
      </p:sp>
      <p:sp>
        <p:nvSpPr>
          <p:cNvPr id="3" name="Content Placeholder 2">
            <a:extLst>
              <a:ext uri="{FF2B5EF4-FFF2-40B4-BE49-F238E27FC236}">
                <a16:creationId xmlns:a16="http://schemas.microsoft.com/office/drawing/2014/main" id="{0B6A3144-5B34-2290-43B8-852A74CEFCD1}"/>
              </a:ext>
            </a:extLst>
          </p:cNvPr>
          <p:cNvSpPr>
            <a:spLocks noGrp="1"/>
          </p:cNvSpPr>
          <p:nvPr>
            <p:ph sz="quarter" idx="13"/>
          </p:nvPr>
        </p:nvSpPr>
        <p:spPr>
          <a:xfrm>
            <a:off x="1775884" y="1864553"/>
            <a:ext cx="9889067" cy="960967"/>
          </a:xfrm>
        </p:spPr>
        <p:txBody>
          <a:bodyPr/>
          <a:lstStyle/>
          <a:p>
            <a:r>
              <a:rPr lang="en-CA" sz="3600" dirty="0">
                <a:solidFill>
                  <a:srgbClr val="7030A0"/>
                </a:solidFill>
              </a:rPr>
              <a:t>Prochaines étapes</a:t>
            </a:r>
          </a:p>
        </p:txBody>
      </p:sp>
    </p:spTree>
    <p:extLst>
      <p:ext uri="{BB962C8B-B14F-4D97-AF65-F5344CB8AC3E}">
        <p14:creationId xmlns:p14="http://schemas.microsoft.com/office/powerpoint/2010/main" val="4997584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DF8F4D1-5D2B-73D2-5FE1-703ECBB16E23}"/>
              </a:ext>
            </a:extLst>
          </p:cNvPr>
          <p:cNvSpPr>
            <a:spLocks noGrp="1"/>
          </p:cNvSpPr>
          <p:nvPr>
            <p:ph idx="1"/>
          </p:nvPr>
        </p:nvSpPr>
        <p:spPr>
          <a:xfrm>
            <a:off x="1636349" y="2754013"/>
            <a:ext cx="9374551" cy="4512501"/>
          </a:xfrm>
        </p:spPr>
        <p:txBody>
          <a:bodyPr/>
          <a:lstStyle/>
          <a:p>
            <a:pPr marL="0" indent="0">
              <a:spcBef>
                <a:spcPts val="0"/>
              </a:spcBef>
              <a:buNone/>
            </a:pPr>
            <a:r>
              <a:rPr lang="fr-CA" sz="2000" b="1" noProof="0" dirty="0">
                <a:solidFill>
                  <a:srgbClr val="7030A0"/>
                </a:solidFill>
              </a:rPr>
              <a:t>Recommandations en matière de politique et réformes </a:t>
            </a:r>
          </a:p>
          <a:p>
            <a:pPr marL="457189" indent="-457189">
              <a:spcBef>
                <a:spcPts val="0"/>
              </a:spcBef>
              <a:buAutoNum type="arabicPeriod"/>
            </a:pPr>
            <a:r>
              <a:rPr lang="fr-CA" sz="2000" noProof="0" dirty="0"/>
              <a:t>Les recommandations en matière de politique reflètent-elles les préoccupations de votre communauté au sujet du principe de Jordan?</a:t>
            </a:r>
          </a:p>
          <a:p>
            <a:pPr marL="457189" indent="-457189">
              <a:spcBef>
                <a:spcPts val="0"/>
              </a:spcBef>
              <a:buAutoNum type="arabicPeriod"/>
            </a:pPr>
            <a:r>
              <a:rPr lang="fr-CA" sz="2000" noProof="0" dirty="0"/>
              <a:t>Le principe de Jordan suscite-t-il d'autres préoccupations?</a:t>
            </a:r>
          </a:p>
          <a:p>
            <a:pPr marL="0" indent="0">
              <a:spcBef>
                <a:spcPts val="0"/>
              </a:spcBef>
              <a:buNone/>
            </a:pPr>
            <a:endParaRPr lang="fr-CA" sz="2000" b="1" noProof="0" dirty="0"/>
          </a:p>
          <a:p>
            <a:pPr marL="0" indent="0">
              <a:spcBef>
                <a:spcPts val="0"/>
              </a:spcBef>
              <a:buNone/>
            </a:pPr>
            <a:r>
              <a:rPr lang="fr-CA" sz="2000" b="1" noProof="0" dirty="0">
                <a:solidFill>
                  <a:srgbClr val="7030A0"/>
                </a:solidFill>
              </a:rPr>
              <a:t>Centre de communications</a:t>
            </a:r>
          </a:p>
          <a:p>
            <a:pPr marL="457189" indent="-457189">
              <a:spcBef>
                <a:spcPts val="0"/>
              </a:spcBef>
              <a:buAutoNum type="arabicPeriod"/>
            </a:pPr>
            <a:r>
              <a:rPr lang="fr-CA" sz="2000" dirty="0"/>
              <a:t>E</a:t>
            </a:r>
            <a:r>
              <a:rPr lang="fr-CA" sz="2000" noProof="0" dirty="0"/>
              <a:t>n tant que gestionnaire de la santé, quels outils de communication vous seraient utiles concernant le principe de Jordan, tant aujourd'hui que dans le contexte des réformes?</a:t>
            </a:r>
          </a:p>
          <a:p>
            <a:pPr marL="457189" indent="-457189">
              <a:spcBef>
                <a:spcPts val="0"/>
              </a:spcBef>
              <a:buAutoNum type="arabicPeriod"/>
            </a:pPr>
            <a:r>
              <a:rPr lang="fr-CA" sz="2000" noProof="0" dirty="0"/>
              <a:t>Quels moyens de communication (site Web, brochures/fiches de renseignements sur papier, ressources numériques, médias sociaux, etc.) sont les plus utiles?</a:t>
            </a:r>
          </a:p>
        </p:txBody>
      </p:sp>
      <p:sp>
        <p:nvSpPr>
          <p:cNvPr id="3" name="Content Placeholder 2">
            <a:extLst>
              <a:ext uri="{FF2B5EF4-FFF2-40B4-BE49-F238E27FC236}">
                <a16:creationId xmlns:a16="http://schemas.microsoft.com/office/drawing/2014/main" id="{929B59A4-1693-064D-7230-6A72C7140C57}"/>
              </a:ext>
            </a:extLst>
          </p:cNvPr>
          <p:cNvSpPr>
            <a:spLocks noGrp="1"/>
          </p:cNvSpPr>
          <p:nvPr>
            <p:ph sz="quarter" idx="13"/>
          </p:nvPr>
        </p:nvSpPr>
        <p:spPr>
          <a:xfrm>
            <a:off x="1636349" y="1890186"/>
            <a:ext cx="9889067" cy="960967"/>
          </a:xfrm>
        </p:spPr>
        <p:txBody>
          <a:bodyPr/>
          <a:lstStyle/>
          <a:p>
            <a:r>
              <a:rPr lang="en-CA" sz="3600" dirty="0">
                <a:solidFill>
                  <a:srgbClr val="7030A0"/>
                </a:solidFill>
              </a:rPr>
              <a:t>Questions pour discussion</a:t>
            </a:r>
          </a:p>
        </p:txBody>
      </p:sp>
    </p:spTree>
    <p:extLst>
      <p:ext uri="{BB962C8B-B14F-4D97-AF65-F5344CB8AC3E}">
        <p14:creationId xmlns:p14="http://schemas.microsoft.com/office/powerpoint/2010/main" val="3061347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DCA432D-2205-90B2-0139-55DD2011C15C}"/>
              </a:ext>
            </a:extLst>
          </p:cNvPr>
          <p:cNvSpPr>
            <a:spLocks noGrp="1"/>
          </p:cNvSpPr>
          <p:nvPr>
            <p:ph idx="1"/>
          </p:nvPr>
        </p:nvSpPr>
        <p:spPr>
          <a:xfrm>
            <a:off x="1661584" y="2665555"/>
            <a:ext cx="10119881" cy="4548045"/>
          </a:xfrm>
        </p:spPr>
        <p:txBody>
          <a:bodyPr/>
          <a:lstStyle/>
          <a:p>
            <a:pPr marL="0" indent="0">
              <a:buNone/>
            </a:pPr>
            <a:r>
              <a:rPr lang="fr-FR" sz="2000" dirty="0"/>
              <a:t>Le principe de Jordan a été nommé ainsi en la mémoire de Jordan River Anderson, un enfant des Premières Nations membre de la nation crie de </a:t>
            </a:r>
            <a:r>
              <a:rPr lang="fr-FR" sz="2000" dirty="0" err="1"/>
              <a:t>Norway</a:t>
            </a:r>
            <a:r>
              <a:rPr lang="fr-FR" sz="2000" dirty="0"/>
              <a:t> House, au Manitoba. Jordan est né avec des besoins médicaux complexes, mais il n’a pas reçu les services nécessaires à cause d’un différend concernant le paiement des soins entre les gouvernements du Canada et du Manitoba</a:t>
            </a:r>
            <a:r>
              <a:rPr lang="en-US" sz="2000" dirty="0"/>
              <a:t>. </a:t>
            </a:r>
          </a:p>
          <a:p>
            <a:pPr marL="0" indent="0">
              <a:buNone/>
            </a:pPr>
            <a:r>
              <a:rPr lang="fr-FR" sz="2000" dirty="0"/>
              <a:t>Jordan est décédé à l’hôpital à l’âge de cinq ans, sans jamais avoir eu la chance de vivre dans la maison et la communauté de ses parents à cause de ce conflit de compétence. La lutte au nom de Jordan pour obtenir l’équité a eu des effets durables sur tous les enfants et toutes les familles des Premières Nations</a:t>
            </a:r>
            <a:r>
              <a:rPr lang="en-US" sz="2000" dirty="0"/>
              <a:t>. </a:t>
            </a:r>
          </a:p>
          <a:p>
            <a:pPr marL="0" indent="0">
              <a:buNone/>
            </a:pPr>
            <a:r>
              <a:rPr lang="fr-FR" sz="2000" dirty="0"/>
              <a:t>L’héritage de Jordan River Anderson se perpétue dans le principe de Jordan. Il continuera d’améliorer la vie et le bien-être des enfants et des familles des Premières Nations pendant des générations</a:t>
            </a:r>
            <a:r>
              <a:rPr lang="en-US" sz="2000" dirty="0"/>
              <a:t>.</a:t>
            </a:r>
            <a:endParaRPr lang="en-CA" sz="2000" dirty="0"/>
          </a:p>
        </p:txBody>
      </p:sp>
      <p:sp>
        <p:nvSpPr>
          <p:cNvPr id="3" name="Content Placeholder 2">
            <a:extLst>
              <a:ext uri="{FF2B5EF4-FFF2-40B4-BE49-F238E27FC236}">
                <a16:creationId xmlns:a16="http://schemas.microsoft.com/office/drawing/2014/main" id="{97BB55FD-75DC-9B18-CA50-6C6E0089D1A7}"/>
              </a:ext>
            </a:extLst>
          </p:cNvPr>
          <p:cNvSpPr>
            <a:spLocks noGrp="1"/>
          </p:cNvSpPr>
          <p:nvPr>
            <p:ph sz="quarter" idx="13"/>
          </p:nvPr>
        </p:nvSpPr>
        <p:spPr>
          <a:xfrm>
            <a:off x="1661584" y="1704588"/>
            <a:ext cx="9889067" cy="960967"/>
          </a:xfrm>
        </p:spPr>
        <p:txBody>
          <a:bodyPr/>
          <a:lstStyle/>
          <a:p>
            <a:r>
              <a:rPr lang="en-CA" sz="3600" dirty="0">
                <a:solidFill>
                  <a:srgbClr val="7030A0"/>
                </a:solidFill>
              </a:rPr>
              <a:t>Contexte</a:t>
            </a:r>
          </a:p>
        </p:txBody>
      </p:sp>
    </p:spTree>
    <p:extLst>
      <p:ext uri="{BB962C8B-B14F-4D97-AF65-F5344CB8AC3E}">
        <p14:creationId xmlns:p14="http://schemas.microsoft.com/office/powerpoint/2010/main" val="9315320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C9AA98-C956-DF20-B11B-E33B3583660C}"/>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7178455-2F55-71EA-1825-C3636818F1E3}"/>
              </a:ext>
            </a:extLst>
          </p:cNvPr>
          <p:cNvSpPr>
            <a:spLocks noGrp="1"/>
          </p:cNvSpPr>
          <p:nvPr>
            <p:ph idx="1"/>
          </p:nvPr>
        </p:nvSpPr>
        <p:spPr>
          <a:xfrm>
            <a:off x="1465197" y="2783185"/>
            <a:ext cx="10199754" cy="4328815"/>
          </a:xfrm>
        </p:spPr>
        <p:txBody>
          <a:bodyPr/>
          <a:lstStyle/>
          <a:p>
            <a:pPr>
              <a:buClr>
                <a:srgbClr val="F18B35"/>
              </a:buClr>
            </a:pPr>
            <a:r>
              <a:rPr lang="fr-CA" sz="1900" noProof="0" dirty="0">
                <a:ea typeface="ＭＳ Ｐゴシック" panose="020B0600070205080204" pitchFamily="34" charset="-128"/>
              </a:rPr>
              <a:t>En 2007, l'Assemblée des Premières Nations (APN) et la Société de soutien à l’enfance et à la famille des Premières Nations ont déposé une plainte pour atteinte aux droits de la personne en raison de la mise en œuvre limitée du principe de Jordan. En 2016, le Tribunal canadien des droits de la personne (TCDP) a retenu cette plainte. </a:t>
            </a:r>
          </a:p>
          <a:p>
            <a:pPr>
              <a:buClr>
                <a:srgbClr val="F18B35"/>
              </a:buClr>
            </a:pPr>
            <a:r>
              <a:rPr lang="fr-CA" sz="1900" noProof="0" dirty="0">
                <a:ea typeface="ＭＳ Ｐゴシック" panose="020B0600070205080204" pitchFamily="34" charset="-128"/>
              </a:rPr>
              <a:t>En 2018, la </a:t>
            </a:r>
            <a:r>
              <a:rPr lang="fr-FR" sz="1900" noProof="0" dirty="0">
                <a:ea typeface="ＭＳ Ｐゴシック" panose="020B0600070205080204" pitchFamily="34" charset="-128"/>
              </a:rPr>
              <a:t>Table d'action sur le principe de Jordan </a:t>
            </a:r>
            <a:r>
              <a:rPr lang="fr-CA" sz="1900" noProof="0" dirty="0">
                <a:ea typeface="ＭＳ Ｐゴシック" panose="020B0600070205080204" pitchFamily="34" charset="-128"/>
              </a:rPr>
              <a:t>(TAPJ) a formulé des recommandations en matière de politique pour la mise en œuvre à long terme du principe de Jordan. </a:t>
            </a:r>
          </a:p>
          <a:p>
            <a:pPr>
              <a:buClr>
                <a:srgbClr val="F18B35"/>
              </a:buClr>
            </a:pPr>
            <a:r>
              <a:rPr lang="fr-CA" sz="1900" dirty="0">
                <a:ea typeface="ＭＳ Ｐゴシック" panose="020B0600070205080204" pitchFamily="34" charset="-128"/>
              </a:rPr>
              <a:t>E</a:t>
            </a:r>
            <a:r>
              <a:rPr lang="fr-CA" sz="1900" noProof="0" dirty="0">
                <a:ea typeface="ＭＳ Ｐゴシック" panose="020B0600070205080204" pitchFamily="34" charset="-128"/>
              </a:rPr>
              <a:t>n décembre 2021, l'APN a conclu une </a:t>
            </a:r>
            <a:r>
              <a:rPr lang="fr-CA" sz="1900" noProof="0" dirty="0">
                <a:solidFill>
                  <a:srgbClr val="7030A0"/>
                </a:solidFill>
                <a:ea typeface="ＭＳ Ｐゴシック" panose="020B0600070205080204" pitchFamily="34" charset="-128"/>
                <a:hlinkClick r:id="rId3">
                  <a:extLst>
                    <a:ext uri="{A12FA001-AC4F-418D-AE19-62706E023703}">
                      <ahyp:hlinkClr xmlns:ahyp="http://schemas.microsoft.com/office/drawing/2018/hyperlinkcolor" val="tx"/>
                    </a:ext>
                  </a:extLst>
                </a:hlinkClick>
              </a:rPr>
              <a:t>entente de principe </a:t>
            </a:r>
            <a:r>
              <a:rPr lang="fr-CA" sz="1900" noProof="0" dirty="0">
                <a:ea typeface="ＭＳ Ｐゴシック" panose="020B0600070205080204" pitchFamily="34" charset="-128"/>
              </a:rPr>
              <a:t>sur une réforme à long terme, comprenant un engagement de 19 milliards de dollars sur 5 ans.</a:t>
            </a:r>
          </a:p>
          <a:p>
            <a:pPr>
              <a:buClr>
                <a:srgbClr val="F18B35"/>
              </a:buClr>
            </a:pPr>
            <a:r>
              <a:rPr lang="fr-CA" sz="1900" noProof="0" dirty="0">
                <a:ea typeface="ＭＳ Ｐゴシック" panose="020B0600070205080204" pitchFamily="34" charset="-128"/>
              </a:rPr>
              <a:t>Investissements récents du budget fédéral : </a:t>
            </a:r>
          </a:p>
          <a:p>
            <a:pPr lvl="1">
              <a:buClr>
                <a:srgbClr val="F18B35"/>
              </a:buClr>
            </a:pPr>
            <a:r>
              <a:rPr lang="fr-CA" sz="1900" noProof="0" dirty="0">
                <a:ea typeface="ＭＳ Ｐゴシック" panose="020B0600070205080204" pitchFamily="34" charset="-128"/>
              </a:rPr>
              <a:t>Budget de 2022 : 4 milliards de dollars sur 6 ans</a:t>
            </a:r>
          </a:p>
          <a:p>
            <a:pPr lvl="1">
              <a:buClr>
                <a:srgbClr val="F18B35"/>
              </a:buClr>
            </a:pPr>
            <a:r>
              <a:rPr lang="fr-CA" sz="1900" noProof="0" dirty="0">
                <a:ea typeface="ＭＳ Ｐゴシック" panose="020B0600070205080204" pitchFamily="34" charset="-128"/>
              </a:rPr>
              <a:t>Budget de 2024 : 1,6 milliard de dollars sur 2 ans</a:t>
            </a:r>
          </a:p>
        </p:txBody>
      </p:sp>
      <p:sp>
        <p:nvSpPr>
          <p:cNvPr id="3" name="Content Placeholder 2">
            <a:extLst>
              <a:ext uri="{FF2B5EF4-FFF2-40B4-BE49-F238E27FC236}">
                <a16:creationId xmlns:a16="http://schemas.microsoft.com/office/drawing/2014/main" id="{4D18AE50-F7D2-0610-BEA1-1330A40C3776}"/>
              </a:ext>
            </a:extLst>
          </p:cNvPr>
          <p:cNvSpPr>
            <a:spLocks noGrp="1"/>
          </p:cNvSpPr>
          <p:nvPr>
            <p:ph sz="quarter" idx="13"/>
          </p:nvPr>
        </p:nvSpPr>
        <p:spPr>
          <a:xfrm>
            <a:off x="1775884" y="1822218"/>
            <a:ext cx="9889067" cy="960967"/>
          </a:xfrm>
        </p:spPr>
        <p:txBody>
          <a:bodyPr/>
          <a:lstStyle/>
          <a:p>
            <a:r>
              <a:rPr lang="en-CA" sz="3600" dirty="0">
                <a:solidFill>
                  <a:srgbClr val="7030A0"/>
                </a:solidFill>
              </a:rPr>
              <a:t>Contexte</a:t>
            </a:r>
          </a:p>
        </p:txBody>
      </p:sp>
    </p:spTree>
    <p:extLst>
      <p:ext uri="{BB962C8B-B14F-4D97-AF65-F5344CB8AC3E}">
        <p14:creationId xmlns:p14="http://schemas.microsoft.com/office/powerpoint/2010/main" val="28066546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63FBCA-D01B-DD67-8F08-E75504FEF2A6}"/>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0D34074-E168-C3A5-768D-975218C54634}"/>
              </a:ext>
            </a:extLst>
          </p:cNvPr>
          <p:cNvSpPr>
            <a:spLocks noGrp="1"/>
          </p:cNvSpPr>
          <p:nvPr>
            <p:ph idx="1"/>
          </p:nvPr>
        </p:nvSpPr>
        <p:spPr>
          <a:xfrm>
            <a:off x="1234017" y="3066820"/>
            <a:ext cx="10972800" cy="4328815"/>
          </a:xfrm>
        </p:spPr>
        <p:txBody>
          <a:bodyPr/>
          <a:lstStyle/>
          <a:p>
            <a:pPr>
              <a:buClr>
                <a:srgbClr val="F18B35"/>
              </a:buClr>
            </a:pPr>
            <a:r>
              <a:rPr lang="fr-CA" sz="2200" noProof="0" dirty="0"/>
              <a:t>Le principe de Jordan est </a:t>
            </a:r>
            <a:r>
              <a:rPr lang="fr-CA" sz="2200" b="1" noProof="0" dirty="0"/>
              <a:t>distinct </a:t>
            </a:r>
            <a:r>
              <a:rPr lang="fr-CA" sz="2200" noProof="0" dirty="0"/>
              <a:t>de la réforme à long terme du programme des Services à l'enfance et à la famille des Premières Nations (SEFPN). </a:t>
            </a:r>
          </a:p>
          <a:p>
            <a:pPr>
              <a:buClr>
                <a:srgbClr val="F18B35"/>
              </a:buClr>
            </a:pPr>
            <a:r>
              <a:rPr lang="fr-CA" sz="2200" noProof="0" dirty="0"/>
              <a:t>Les deux processus de réforme à long terme sont issus de l’entente de principe (2021). Cependant, les négociations sur la réforme du principe de Jordan et des SEFPN ont été séparées en deux volets de négociations au début de l'année 2023; les négociations sur les SEFPN sont conduites en premier. </a:t>
            </a:r>
          </a:p>
          <a:p>
            <a:pPr>
              <a:buClr>
                <a:srgbClr val="F18B35"/>
              </a:buClr>
            </a:pPr>
            <a:r>
              <a:rPr lang="fr-CA" sz="2200" noProof="0" dirty="0"/>
              <a:t>Un processus de négociations distinct sur le principe de Jordan sera lancé dans les mois à venir. </a:t>
            </a:r>
          </a:p>
        </p:txBody>
      </p:sp>
      <p:sp>
        <p:nvSpPr>
          <p:cNvPr id="3" name="Content Placeholder 2">
            <a:extLst>
              <a:ext uri="{FF2B5EF4-FFF2-40B4-BE49-F238E27FC236}">
                <a16:creationId xmlns:a16="http://schemas.microsoft.com/office/drawing/2014/main" id="{51DA79EB-81FF-D625-562C-DE5AFE61EA44}"/>
              </a:ext>
            </a:extLst>
          </p:cNvPr>
          <p:cNvSpPr>
            <a:spLocks noGrp="1"/>
          </p:cNvSpPr>
          <p:nvPr>
            <p:ph sz="quarter" idx="13"/>
          </p:nvPr>
        </p:nvSpPr>
        <p:spPr>
          <a:xfrm>
            <a:off x="1636184" y="1940986"/>
            <a:ext cx="9889067" cy="960967"/>
          </a:xfrm>
        </p:spPr>
        <p:txBody>
          <a:bodyPr/>
          <a:lstStyle/>
          <a:p>
            <a:r>
              <a:rPr lang="en-CA" sz="3600" dirty="0" err="1">
                <a:solidFill>
                  <a:srgbClr val="7030A0"/>
                </a:solidFill>
              </a:rPr>
              <a:t>Réforme</a:t>
            </a:r>
            <a:r>
              <a:rPr lang="en-CA" sz="3600" dirty="0">
                <a:solidFill>
                  <a:srgbClr val="7030A0"/>
                </a:solidFill>
              </a:rPr>
              <a:t> à long </a:t>
            </a:r>
            <a:r>
              <a:rPr lang="en-CA" sz="3600" dirty="0" err="1">
                <a:solidFill>
                  <a:srgbClr val="7030A0"/>
                </a:solidFill>
              </a:rPr>
              <a:t>terme</a:t>
            </a:r>
            <a:r>
              <a:rPr lang="en-CA" sz="3600" dirty="0">
                <a:solidFill>
                  <a:srgbClr val="7030A0"/>
                </a:solidFill>
              </a:rPr>
              <a:t> du </a:t>
            </a:r>
            <a:r>
              <a:rPr lang="en-CA" sz="3600" dirty="0" err="1">
                <a:solidFill>
                  <a:srgbClr val="7030A0"/>
                </a:solidFill>
              </a:rPr>
              <a:t>principe</a:t>
            </a:r>
            <a:r>
              <a:rPr lang="en-CA" sz="3600" dirty="0">
                <a:solidFill>
                  <a:srgbClr val="7030A0"/>
                </a:solidFill>
              </a:rPr>
              <a:t> de Jordan</a:t>
            </a:r>
          </a:p>
        </p:txBody>
      </p:sp>
    </p:spTree>
    <p:extLst>
      <p:ext uri="{BB962C8B-B14F-4D97-AF65-F5344CB8AC3E}">
        <p14:creationId xmlns:p14="http://schemas.microsoft.com/office/powerpoint/2010/main" val="31917101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993A26D-644C-4C73-4485-622B90627A4F}"/>
              </a:ext>
            </a:extLst>
          </p:cNvPr>
          <p:cNvSpPr>
            <a:spLocks noGrp="1"/>
          </p:cNvSpPr>
          <p:nvPr>
            <p:ph idx="1"/>
          </p:nvPr>
        </p:nvSpPr>
        <p:spPr>
          <a:xfrm>
            <a:off x="1761066" y="2684299"/>
            <a:ext cx="10430934" cy="4520837"/>
          </a:xfrm>
        </p:spPr>
        <p:txBody>
          <a:bodyPr/>
          <a:lstStyle/>
          <a:p>
            <a:pPr>
              <a:buClr>
                <a:srgbClr val="F18B35"/>
              </a:buClr>
              <a:defRPr/>
            </a:pPr>
            <a:r>
              <a:rPr lang="fr-CA" sz="1500" b="1" noProof="0" dirty="0">
                <a:solidFill>
                  <a:srgbClr val="7030A0"/>
                </a:solidFill>
                <a:ea typeface="ＭＳ Ｐゴシック" panose="020B0600070205080204" pitchFamily="34" charset="-128"/>
                <a:hlinkClick r:id="rId3">
                  <a:extLst>
                    <a:ext uri="{A12FA001-AC4F-418D-AE19-62706E023703}">
                      <ahyp:hlinkClr xmlns:ahyp="http://schemas.microsoft.com/office/drawing/2018/hyperlinkcolor" val="tx"/>
                    </a:ext>
                  </a:extLst>
                </a:hlinkClick>
              </a:rPr>
              <a:t>2016 TCDP 2 </a:t>
            </a:r>
            <a:r>
              <a:rPr lang="fr-CA" sz="1500" b="1" noProof="0" dirty="0">
                <a:solidFill>
                  <a:srgbClr val="7030A0"/>
                </a:solidFill>
                <a:ea typeface="ＭＳ Ｐゴシック" panose="020B0600070205080204" pitchFamily="34" charset="-128"/>
              </a:rPr>
              <a:t>: Décision sur le fond</a:t>
            </a:r>
          </a:p>
          <a:p>
            <a:pPr lvl="1">
              <a:buClr>
                <a:srgbClr val="F18B35"/>
              </a:buClr>
              <a:defRPr/>
            </a:pPr>
            <a:r>
              <a:rPr lang="fr-CA" sz="1500" noProof="0" dirty="0">
                <a:ea typeface="ＭＳ Ｐゴシック" panose="020B0600070205080204" pitchFamily="34" charset="-128"/>
              </a:rPr>
              <a:t>Le TCDP a reconnu que le Canada faisait preuve de discrimination à l’encontre des enfants et des familles des Premières Nations dans sa mise en œuvre étroite du principe de Jordan. Il a ordonné des réformes immédiates.</a:t>
            </a:r>
          </a:p>
          <a:p>
            <a:pPr>
              <a:buClr>
                <a:srgbClr val="F18B35"/>
              </a:buClr>
              <a:defRPr/>
            </a:pPr>
            <a:r>
              <a:rPr lang="fr-CA" sz="1500" b="1" noProof="0" dirty="0">
                <a:solidFill>
                  <a:srgbClr val="7030A0"/>
                </a:solidFill>
                <a:ea typeface="ＭＳ Ｐゴシック" panose="020B0600070205080204" pitchFamily="34" charset="-128"/>
                <a:hlinkClick r:id="rId4">
                  <a:extLst>
                    <a:ext uri="{A12FA001-AC4F-418D-AE19-62706E023703}">
                      <ahyp:hlinkClr xmlns:ahyp="http://schemas.microsoft.com/office/drawing/2018/hyperlinkcolor" val="tx"/>
                    </a:ext>
                  </a:extLst>
                </a:hlinkClick>
              </a:rPr>
              <a:t>2019 TCDP 39 </a:t>
            </a:r>
            <a:r>
              <a:rPr lang="fr-CA" sz="1500" b="1" noProof="0" dirty="0">
                <a:solidFill>
                  <a:srgbClr val="7030A0"/>
                </a:solidFill>
                <a:ea typeface="ＭＳ Ｐゴシック" panose="020B0600070205080204" pitchFamily="34" charset="-128"/>
              </a:rPr>
              <a:t>: Ordonnances d’indemnisation </a:t>
            </a:r>
          </a:p>
          <a:p>
            <a:pPr lvl="1">
              <a:buClr>
                <a:srgbClr val="F18B35"/>
              </a:buClr>
              <a:defRPr/>
            </a:pPr>
            <a:r>
              <a:rPr lang="fr-CA" sz="1500" noProof="0" dirty="0">
                <a:ea typeface="ＭＳ Ｐゴシック" panose="020B0600070205080204" pitchFamily="34" charset="-128"/>
              </a:rPr>
              <a:t>Le TCDP a accordé aux victimes de la discrimination du Canada une indemnisation de 40 000 $ pour la période 2006-2007.</a:t>
            </a:r>
          </a:p>
          <a:p>
            <a:pPr>
              <a:buClr>
                <a:srgbClr val="F18B35"/>
              </a:buClr>
              <a:defRPr/>
            </a:pPr>
            <a:r>
              <a:rPr lang="fr-CA" sz="1500" b="1" noProof="0" dirty="0">
                <a:solidFill>
                  <a:srgbClr val="7030A0"/>
                </a:solidFill>
                <a:ea typeface="ＭＳ Ｐゴシック" panose="020B0600070205080204" pitchFamily="34" charset="-128"/>
                <a:hlinkClick r:id="rId5">
                  <a:extLst>
                    <a:ext uri="{A12FA001-AC4F-418D-AE19-62706E023703}">
                      <ahyp:hlinkClr xmlns:ahyp="http://schemas.microsoft.com/office/drawing/2018/hyperlinkcolor" val="tx"/>
                    </a:ext>
                  </a:extLst>
                </a:hlinkClick>
              </a:rPr>
              <a:t>2020 TCDP 36 </a:t>
            </a:r>
            <a:r>
              <a:rPr lang="fr-CA" sz="1500" b="1" noProof="0" dirty="0">
                <a:solidFill>
                  <a:srgbClr val="7030A0"/>
                </a:solidFill>
                <a:ea typeface="ＭＳ Ｐゴシック" panose="020B0600070205080204" pitchFamily="34" charset="-128"/>
              </a:rPr>
              <a:t>: Ordonnances relatives aux critères d’admissibilité au principe de Jordan</a:t>
            </a:r>
          </a:p>
          <a:p>
            <a:pPr lvl="1">
              <a:buClr>
                <a:srgbClr val="F18B35"/>
              </a:buClr>
              <a:defRPr/>
            </a:pPr>
            <a:r>
              <a:rPr lang="fr-CA" sz="1500" noProof="0" dirty="0">
                <a:ea typeface="ＭＳ Ｐゴシック" panose="020B0600070205080204" pitchFamily="34" charset="-128"/>
              </a:rPr>
              <a:t>Le TCDP a clarifié les groupes d'enfants admissibles au principe de Jordan.</a:t>
            </a:r>
          </a:p>
          <a:p>
            <a:pPr>
              <a:buClr>
                <a:srgbClr val="F18B35"/>
              </a:buClr>
              <a:defRPr/>
            </a:pPr>
            <a:r>
              <a:rPr lang="fr-CA" sz="1500" b="1" noProof="0" dirty="0">
                <a:solidFill>
                  <a:srgbClr val="7030A0"/>
                </a:solidFill>
                <a:ea typeface="ＭＳ Ｐゴシック" panose="020B0600070205080204" pitchFamily="34" charset="-128"/>
                <a:hlinkClick r:id="rId6">
                  <a:extLst>
                    <a:ext uri="{A12FA001-AC4F-418D-AE19-62706E023703}">
                      <ahyp:hlinkClr xmlns:ahyp="http://schemas.microsoft.com/office/drawing/2018/hyperlinkcolor" val="tx"/>
                    </a:ext>
                  </a:extLst>
                </a:hlinkClick>
              </a:rPr>
              <a:t>2021 TCDP 41 </a:t>
            </a:r>
            <a:r>
              <a:rPr lang="fr-CA" sz="1500" b="1" noProof="0" dirty="0">
                <a:solidFill>
                  <a:srgbClr val="7030A0"/>
                </a:solidFill>
                <a:ea typeface="ＭＳ Ｐゴシック" panose="020B0600070205080204" pitchFamily="34" charset="-128"/>
              </a:rPr>
              <a:t>: Ordonnances relatives aux projets d’immobilisations</a:t>
            </a:r>
          </a:p>
          <a:p>
            <a:pPr lvl="1">
              <a:buClr>
                <a:srgbClr val="F18B35"/>
              </a:buClr>
              <a:defRPr/>
            </a:pPr>
            <a:r>
              <a:rPr lang="fr-CA" sz="1500" noProof="0" dirty="0">
                <a:ea typeface="ＭＳ Ｐゴシック" panose="020B0600070205080204" pitchFamily="34" charset="-128"/>
              </a:rPr>
              <a:t>Le Canada est sommé de payer le coût réel des immobilisations nécessaires à la mise en œuvre du principe de Jordan.</a:t>
            </a:r>
          </a:p>
          <a:p>
            <a:pPr>
              <a:buClr>
                <a:srgbClr val="F18B35"/>
              </a:buClr>
              <a:defRPr/>
            </a:pPr>
            <a:r>
              <a:rPr lang="fr-CA" sz="1500" b="1" noProof="0" dirty="0">
                <a:solidFill>
                  <a:srgbClr val="7030A0"/>
                </a:solidFill>
                <a:ea typeface="ＭＳ Ｐゴシック" panose="020B0600070205080204" pitchFamily="34" charset="-128"/>
                <a:hlinkClick r:id="rId7">
                  <a:extLst>
                    <a:ext uri="{A12FA001-AC4F-418D-AE19-62706E023703}">
                      <ahyp:hlinkClr xmlns:ahyp="http://schemas.microsoft.com/office/drawing/2018/hyperlinkcolor" val="tx"/>
                    </a:ext>
                  </a:extLst>
                </a:hlinkClick>
              </a:rPr>
              <a:t>2022 TCDP 8 </a:t>
            </a:r>
            <a:r>
              <a:rPr lang="fr-CA" sz="1500" b="1" noProof="0" dirty="0">
                <a:solidFill>
                  <a:srgbClr val="7030A0"/>
                </a:solidFill>
                <a:ea typeface="ＭＳ Ｐゴシック" panose="020B0600070205080204" pitchFamily="34" charset="-128"/>
              </a:rPr>
              <a:t>: Ordonnances relatives à des mesures immédiates </a:t>
            </a:r>
          </a:p>
          <a:p>
            <a:pPr lvl="1">
              <a:buClr>
                <a:srgbClr val="F18B35"/>
              </a:buClr>
              <a:defRPr/>
            </a:pPr>
            <a:r>
              <a:rPr lang="fr-CA" sz="1500" noProof="0" dirty="0">
                <a:ea typeface="ＭＳ Ｐゴシック" panose="020B0600070205080204" pitchFamily="34" charset="-128"/>
              </a:rPr>
              <a:t>Conformément à l’entente de principe sur la réforme à long terme, le Canada est tenu d'évaluer les ressources pour fournir des soins après la majorité, </a:t>
            </a:r>
            <a:r>
              <a:rPr lang="fr-CA" sz="1500" dirty="0">
                <a:ea typeface="ＭＳ Ｐゴシック" panose="020B0600070205080204" pitchFamily="34" charset="-128"/>
              </a:rPr>
              <a:t>de </a:t>
            </a:r>
            <a:r>
              <a:rPr lang="fr-CA" sz="1500" noProof="0" dirty="0">
                <a:ea typeface="ＭＳ Ｐゴシック" panose="020B0600070205080204" pitchFamily="34" charset="-128"/>
              </a:rPr>
              <a:t>chercher à comprendre les lacunes dans la mise en œuvre du principe de Jordan et d’offrir une formation sur la compétence culturelle.</a:t>
            </a:r>
            <a:endParaRPr lang="fr-CA" sz="1500" noProof="0" dirty="0">
              <a:highlight>
                <a:srgbClr val="FFFF00"/>
              </a:highlight>
              <a:ea typeface="ＭＳ Ｐゴシック" panose="020B0600070205080204" pitchFamily="34" charset="-128"/>
            </a:endParaRPr>
          </a:p>
          <a:p>
            <a:endParaRPr lang="fr-CA" sz="1500" noProof="0" dirty="0"/>
          </a:p>
        </p:txBody>
      </p:sp>
      <p:sp>
        <p:nvSpPr>
          <p:cNvPr id="3" name="Content Placeholder 2">
            <a:extLst>
              <a:ext uri="{FF2B5EF4-FFF2-40B4-BE49-F238E27FC236}">
                <a16:creationId xmlns:a16="http://schemas.microsoft.com/office/drawing/2014/main" id="{E5F63ED5-1D59-8A99-B216-C350427D0AD8}"/>
              </a:ext>
            </a:extLst>
          </p:cNvPr>
          <p:cNvSpPr>
            <a:spLocks noGrp="1"/>
          </p:cNvSpPr>
          <p:nvPr>
            <p:ph sz="quarter" idx="13"/>
          </p:nvPr>
        </p:nvSpPr>
        <p:spPr>
          <a:xfrm>
            <a:off x="1761066" y="1824932"/>
            <a:ext cx="9889067" cy="960967"/>
          </a:xfrm>
        </p:spPr>
        <p:txBody>
          <a:bodyPr/>
          <a:lstStyle/>
          <a:p>
            <a:r>
              <a:rPr lang="en-CA" sz="3600" dirty="0">
                <a:solidFill>
                  <a:srgbClr val="7030A0"/>
                </a:solidFill>
              </a:rPr>
              <a:t>Plaidoyer de </a:t>
            </a:r>
            <a:r>
              <a:rPr lang="en-CA" sz="3600" dirty="0" err="1">
                <a:solidFill>
                  <a:srgbClr val="7030A0"/>
                </a:solidFill>
              </a:rPr>
              <a:t>l'APN</a:t>
            </a:r>
            <a:r>
              <a:rPr lang="en-CA" sz="3600" dirty="0">
                <a:solidFill>
                  <a:srgbClr val="7030A0"/>
                </a:solidFill>
              </a:rPr>
              <a:t> </a:t>
            </a:r>
            <a:r>
              <a:rPr lang="en-CA" sz="3600" dirty="0" err="1">
                <a:solidFill>
                  <a:srgbClr val="7030A0"/>
                </a:solidFill>
              </a:rPr>
              <a:t>devant</a:t>
            </a:r>
            <a:r>
              <a:rPr lang="en-CA" sz="3600" dirty="0">
                <a:solidFill>
                  <a:srgbClr val="7030A0"/>
                </a:solidFill>
              </a:rPr>
              <a:t> le TCDP</a:t>
            </a:r>
          </a:p>
        </p:txBody>
      </p:sp>
    </p:spTree>
    <p:extLst>
      <p:ext uri="{BB962C8B-B14F-4D97-AF65-F5344CB8AC3E}">
        <p14:creationId xmlns:p14="http://schemas.microsoft.com/office/powerpoint/2010/main" val="26671824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47B56F6-D30F-3FF6-703E-1A4CFC534797}"/>
              </a:ext>
            </a:extLst>
          </p:cNvPr>
          <p:cNvSpPr>
            <a:spLocks noGrp="1"/>
          </p:cNvSpPr>
          <p:nvPr>
            <p:ph idx="1"/>
          </p:nvPr>
        </p:nvSpPr>
        <p:spPr>
          <a:xfrm>
            <a:off x="1775884" y="3143020"/>
            <a:ext cx="10972800" cy="4328815"/>
          </a:xfrm>
        </p:spPr>
        <p:txBody>
          <a:bodyPr/>
          <a:lstStyle/>
          <a:p>
            <a:pPr>
              <a:buClr>
                <a:srgbClr val="F18B35"/>
              </a:buClr>
            </a:pPr>
            <a:r>
              <a:rPr lang="fr-CA" sz="2500" dirty="0"/>
              <a:t>A</a:t>
            </a:r>
            <a:r>
              <a:rPr lang="fr-CA" sz="2500" noProof="0" dirty="0"/>
              <a:t>oût 2024 : le principe de Jordan a facilité l'accès à plus de 7,6 millions de produits, services et soutiens depuis juillet 2016. </a:t>
            </a:r>
          </a:p>
          <a:p>
            <a:pPr>
              <a:buClr>
                <a:srgbClr val="F18B35"/>
              </a:buClr>
            </a:pPr>
            <a:r>
              <a:rPr lang="fr-CA" sz="2500" noProof="0" dirty="0"/>
              <a:t>Le transport pour raison médicale, l'éducation et le soutien économique constituent les trois principales catégories de demandes approuvées. </a:t>
            </a:r>
          </a:p>
          <a:p>
            <a:pPr>
              <a:buClr>
                <a:srgbClr val="F18B35"/>
              </a:buClr>
            </a:pPr>
            <a:r>
              <a:rPr lang="fr-CA" sz="2500" noProof="0" dirty="0"/>
              <a:t>Les demandes approuvées ont considérablement augmenté ces dernières années, qu'il s'agisse de demandes individuelles ou collectives. </a:t>
            </a:r>
          </a:p>
        </p:txBody>
      </p:sp>
      <p:sp>
        <p:nvSpPr>
          <p:cNvPr id="3" name="Content Placeholder 2">
            <a:extLst>
              <a:ext uri="{FF2B5EF4-FFF2-40B4-BE49-F238E27FC236}">
                <a16:creationId xmlns:a16="http://schemas.microsoft.com/office/drawing/2014/main" id="{3703A94F-DBE6-C85B-8289-5FC8D99143D4}"/>
              </a:ext>
            </a:extLst>
          </p:cNvPr>
          <p:cNvSpPr>
            <a:spLocks noGrp="1"/>
          </p:cNvSpPr>
          <p:nvPr>
            <p:ph sz="quarter" idx="13"/>
          </p:nvPr>
        </p:nvSpPr>
        <p:spPr>
          <a:xfrm>
            <a:off x="1902884" y="1953686"/>
            <a:ext cx="9889067" cy="960967"/>
          </a:xfrm>
        </p:spPr>
        <p:txBody>
          <a:bodyPr/>
          <a:lstStyle/>
          <a:p>
            <a:r>
              <a:rPr lang="en-CA" sz="3600" dirty="0">
                <a:solidFill>
                  <a:srgbClr val="7030A0"/>
                </a:solidFill>
              </a:rPr>
              <a:t>Mise en œuvre actuelle</a:t>
            </a:r>
          </a:p>
        </p:txBody>
      </p:sp>
    </p:spTree>
    <p:extLst>
      <p:ext uri="{BB962C8B-B14F-4D97-AF65-F5344CB8AC3E}">
        <p14:creationId xmlns:p14="http://schemas.microsoft.com/office/powerpoint/2010/main" val="29402917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D927D1-7FE7-777F-2390-7675CCC8F311}"/>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083ED23-D382-16E0-CBD4-C96667147EFC}"/>
              </a:ext>
            </a:extLst>
          </p:cNvPr>
          <p:cNvSpPr>
            <a:spLocks noGrp="1"/>
          </p:cNvSpPr>
          <p:nvPr>
            <p:ph idx="1"/>
          </p:nvPr>
        </p:nvSpPr>
        <p:spPr>
          <a:xfrm>
            <a:off x="1775884" y="2749320"/>
            <a:ext cx="10972800" cy="4328815"/>
          </a:xfrm>
        </p:spPr>
        <p:txBody>
          <a:bodyPr/>
          <a:lstStyle/>
          <a:p>
            <a:pPr>
              <a:buClr>
                <a:srgbClr val="F18B35"/>
              </a:buClr>
            </a:pPr>
            <a:r>
              <a:rPr lang="fr-CA" sz="2500" b="1" noProof="0" dirty="0">
                <a:solidFill>
                  <a:srgbClr val="7030A0"/>
                </a:solidFill>
              </a:rPr>
              <a:t>Délais : </a:t>
            </a:r>
            <a:r>
              <a:rPr lang="fr-CA" sz="2500" noProof="0" dirty="0"/>
              <a:t>Le taux de respect des délais du TCDP varie d'une région à l'autre, et certains demandeurs déplorent des retards importants.</a:t>
            </a:r>
          </a:p>
          <a:p>
            <a:pPr>
              <a:buClr>
                <a:srgbClr val="F18B35"/>
              </a:buClr>
            </a:pPr>
            <a:r>
              <a:rPr lang="fr-CA" sz="2500" b="1" noProof="0" dirty="0">
                <a:solidFill>
                  <a:srgbClr val="7030A0"/>
                </a:solidFill>
              </a:rPr>
              <a:t>Demandes : </a:t>
            </a:r>
            <a:r>
              <a:rPr lang="fr-CA" sz="2500" noProof="0" dirty="0"/>
              <a:t>L</a:t>
            </a:r>
            <a:r>
              <a:rPr lang="fr-CA" sz="2500" dirty="0"/>
              <a:t>e processus</a:t>
            </a:r>
            <a:r>
              <a:rPr lang="fr-CA" sz="2500" noProof="0" dirty="0"/>
              <a:t> de demande (ou de demande subséquente) est fastidieux et requiert des renseignements confidentiels.</a:t>
            </a:r>
          </a:p>
          <a:p>
            <a:pPr>
              <a:buClr>
                <a:srgbClr val="F18B35"/>
              </a:buClr>
            </a:pPr>
            <a:r>
              <a:rPr lang="fr-CA" sz="2500" b="1" noProof="0" dirty="0">
                <a:solidFill>
                  <a:srgbClr val="7030A0"/>
                </a:solidFill>
              </a:rPr>
              <a:t>Décision et refus : </a:t>
            </a:r>
            <a:r>
              <a:rPr lang="fr-CA" sz="2500" noProof="0" dirty="0"/>
              <a:t>Manque de cohérence dans les décisions, et taux de refus disproportionné dans certaines régions. </a:t>
            </a:r>
          </a:p>
          <a:p>
            <a:pPr>
              <a:buClr>
                <a:srgbClr val="F18B35"/>
              </a:buClr>
            </a:pPr>
            <a:r>
              <a:rPr lang="fr-CA" sz="2500" b="1" noProof="0" dirty="0">
                <a:solidFill>
                  <a:srgbClr val="7030A0"/>
                </a:solidFill>
              </a:rPr>
              <a:t>Immobilisations : </a:t>
            </a:r>
            <a:r>
              <a:rPr lang="fr-CA" sz="2500" noProof="0" dirty="0"/>
              <a:t>Nécessité de disposer d'infrastructures adéquates et sécuritaires pour mettre en œuvre le principe de Jordan. </a:t>
            </a:r>
          </a:p>
        </p:txBody>
      </p:sp>
      <p:sp>
        <p:nvSpPr>
          <p:cNvPr id="3" name="Content Placeholder 2">
            <a:extLst>
              <a:ext uri="{FF2B5EF4-FFF2-40B4-BE49-F238E27FC236}">
                <a16:creationId xmlns:a16="http://schemas.microsoft.com/office/drawing/2014/main" id="{B8D2CDFE-1504-821F-99B7-8692305B1584}"/>
              </a:ext>
            </a:extLst>
          </p:cNvPr>
          <p:cNvSpPr>
            <a:spLocks noGrp="1"/>
          </p:cNvSpPr>
          <p:nvPr>
            <p:ph sz="quarter" idx="13"/>
          </p:nvPr>
        </p:nvSpPr>
        <p:spPr>
          <a:xfrm>
            <a:off x="1775884" y="1788353"/>
            <a:ext cx="9889067" cy="960967"/>
          </a:xfrm>
        </p:spPr>
        <p:txBody>
          <a:bodyPr/>
          <a:lstStyle/>
          <a:p>
            <a:r>
              <a:rPr lang="en-CA" sz="3600" dirty="0">
                <a:solidFill>
                  <a:srgbClr val="7030A0"/>
                </a:solidFill>
              </a:rPr>
              <a:t>Préoccupations des Premières Nations</a:t>
            </a:r>
          </a:p>
        </p:txBody>
      </p:sp>
    </p:spTree>
    <p:extLst>
      <p:ext uri="{BB962C8B-B14F-4D97-AF65-F5344CB8AC3E}">
        <p14:creationId xmlns:p14="http://schemas.microsoft.com/office/powerpoint/2010/main" val="18084468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057893-2B70-4BB4-3C26-EB251C42AB6F}"/>
            </a:ext>
          </a:extLst>
        </p:cNvPr>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3D9D0A1-B9AD-DB21-DBB2-8788AE0007B6}"/>
              </a:ext>
            </a:extLst>
          </p:cNvPr>
          <p:cNvSpPr>
            <a:spLocks noGrp="1"/>
          </p:cNvSpPr>
          <p:nvPr>
            <p:ph idx="1"/>
          </p:nvPr>
        </p:nvSpPr>
        <p:spPr>
          <a:xfrm>
            <a:off x="1763184" y="2859386"/>
            <a:ext cx="9321800" cy="4388080"/>
          </a:xfrm>
        </p:spPr>
        <p:txBody>
          <a:bodyPr/>
          <a:lstStyle/>
          <a:p>
            <a:pPr>
              <a:buClr>
                <a:srgbClr val="F18B35"/>
              </a:buClr>
            </a:pPr>
            <a:r>
              <a:rPr lang="fr-CA" sz="2200" b="1" noProof="0" dirty="0">
                <a:solidFill>
                  <a:srgbClr val="7030A0"/>
                </a:solidFill>
              </a:rPr>
              <a:t>Perte d’admissibilité à cause de l’âge : </a:t>
            </a:r>
            <a:r>
              <a:rPr lang="fr-CA" sz="2200" noProof="0" dirty="0"/>
              <a:t>Les jeunes qui ne sont plus admissibles au principe de Jordan font face à des manques dans les services.</a:t>
            </a:r>
          </a:p>
          <a:p>
            <a:pPr>
              <a:buClr>
                <a:srgbClr val="F18B35"/>
              </a:buClr>
            </a:pPr>
            <a:r>
              <a:rPr lang="fr-CA" sz="2200" b="1" noProof="0" dirty="0">
                <a:solidFill>
                  <a:srgbClr val="7030A0"/>
                </a:solidFill>
              </a:rPr>
              <a:t>Charge de travail : </a:t>
            </a:r>
            <a:r>
              <a:rPr lang="fr-CA" sz="2200" noProof="0" dirty="0"/>
              <a:t>Les coordonnateurs de services et les points de contact ont une charge de travail excessivement élevée qui nuit à leur capacité d’aider les enfants.</a:t>
            </a:r>
          </a:p>
          <a:p>
            <a:pPr>
              <a:buClr>
                <a:srgbClr val="F18B35"/>
              </a:buClr>
            </a:pPr>
            <a:r>
              <a:rPr lang="fr-CA" sz="2200" b="1" noProof="0" dirty="0">
                <a:solidFill>
                  <a:srgbClr val="7030A0"/>
                </a:solidFill>
              </a:rPr>
              <a:t>Disponibilité des services : </a:t>
            </a:r>
            <a:r>
              <a:rPr lang="fr-CA" sz="2200" dirty="0"/>
              <a:t>L’i</a:t>
            </a:r>
            <a:r>
              <a:rPr lang="fr-CA" sz="2200" noProof="0" dirty="0" err="1"/>
              <a:t>mpact</a:t>
            </a:r>
            <a:r>
              <a:rPr lang="fr-CA" sz="2200" noProof="0" dirty="0"/>
              <a:t> de l'accès inéquitable aux services, y compris l'accès à des professionnels pour obtenir des évaluations et des lettres de soutien.</a:t>
            </a:r>
            <a:endParaRPr lang="fr-CA" sz="2200" b="1" noProof="0" dirty="0"/>
          </a:p>
        </p:txBody>
      </p:sp>
      <p:sp>
        <p:nvSpPr>
          <p:cNvPr id="3" name="Content Placeholder 2">
            <a:extLst>
              <a:ext uri="{FF2B5EF4-FFF2-40B4-BE49-F238E27FC236}">
                <a16:creationId xmlns:a16="http://schemas.microsoft.com/office/drawing/2014/main" id="{C319FE14-3AA2-5E38-72F1-B42D45B1E433}"/>
              </a:ext>
            </a:extLst>
          </p:cNvPr>
          <p:cNvSpPr>
            <a:spLocks noGrp="1"/>
          </p:cNvSpPr>
          <p:nvPr>
            <p:ph sz="quarter" idx="13"/>
          </p:nvPr>
        </p:nvSpPr>
        <p:spPr>
          <a:xfrm>
            <a:off x="1763184" y="1891126"/>
            <a:ext cx="9889067" cy="960967"/>
          </a:xfrm>
        </p:spPr>
        <p:txBody>
          <a:bodyPr/>
          <a:lstStyle/>
          <a:p>
            <a:r>
              <a:rPr lang="en-CA" sz="3600" dirty="0">
                <a:solidFill>
                  <a:srgbClr val="7030A0"/>
                </a:solidFill>
              </a:rPr>
              <a:t>Préoccupations des Premières Nations</a:t>
            </a:r>
          </a:p>
        </p:txBody>
      </p:sp>
    </p:spTree>
    <p:extLst>
      <p:ext uri="{BB962C8B-B14F-4D97-AF65-F5344CB8AC3E}">
        <p14:creationId xmlns:p14="http://schemas.microsoft.com/office/powerpoint/2010/main" val="41209761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65E8C9A-30C7-D539-5488-D89A725F3F48}"/>
              </a:ext>
            </a:extLst>
          </p:cNvPr>
          <p:cNvSpPr>
            <a:spLocks noGrp="1"/>
          </p:cNvSpPr>
          <p:nvPr>
            <p:ph idx="1"/>
          </p:nvPr>
        </p:nvSpPr>
        <p:spPr>
          <a:xfrm>
            <a:off x="1725084" y="2868214"/>
            <a:ext cx="9944100" cy="4424828"/>
          </a:xfrm>
        </p:spPr>
        <p:txBody>
          <a:bodyPr/>
          <a:lstStyle/>
          <a:p>
            <a:pPr marL="0" indent="0">
              <a:buNone/>
            </a:pPr>
            <a:r>
              <a:rPr lang="fr-CA" sz="2200" b="1" noProof="0" dirty="0">
                <a:solidFill>
                  <a:srgbClr val="7030A0"/>
                </a:solidFill>
              </a:rPr>
              <a:t>Financement communautaire et contrôle par les Premières Nations</a:t>
            </a:r>
            <a:endParaRPr lang="fr-CA" sz="2200" b="1" noProof="0" dirty="0"/>
          </a:p>
          <a:p>
            <a:pPr>
              <a:buClr>
                <a:srgbClr val="F18B35"/>
              </a:buClr>
              <a:buFont typeface="Wingdings" panose="05000000000000000000" pitchFamily="2" charset="2"/>
              <a:buChar char="ü"/>
            </a:pPr>
            <a:r>
              <a:rPr lang="fr-CA" sz="2200" noProof="0" dirty="0"/>
              <a:t>Permettre aux Premières Nations de répondre à leurs besoins de la manière qui convient le mieux à leur communauté et passer de l'intervention à la prévention.</a:t>
            </a:r>
          </a:p>
          <a:p>
            <a:pPr>
              <a:buClr>
                <a:srgbClr val="F18B35"/>
              </a:buClr>
              <a:buFont typeface="Wingdings" panose="05000000000000000000" pitchFamily="2" charset="2"/>
              <a:buChar char="ü"/>
            </a:pPr>
            <a:r>
              <a:rPr lang="fr-CA" sz="2200" noProof="0" dirty="0"/>
              <a:t>Améliorer la coordination des services et la gestion des dossiers grâce à des ressources permettant d’étudier des modèles et favorisant le réseautage.</a:t>
            </a:r>
          </a:p>
          <a:p>
            <a:pPr>
              <a:buClr>
                <a:srgbClr val="F18B35"/>
              </a:buClr>
              <a:buFont typeface="Wingdings" panose="05000000000000000000" pitchFamily="2" charset="2"/>
              <a:buChar char="ü"/>
            </a:pPr>
            <a:r>
              <a:rPr lang="fr-CA" sz="2200" noProof="0" dirty="0"/>
              <a:t>Approche en matière de financement et de services fondée sur le parcours de vie. </a:t>
            </a:r>
          </a:p>
          <a:p>
            <a:pPr>
              <a:buClr>
                <a:srgbClr val="F18B35"/>
              </a:buClr>
              <a:buFont typeface="Wingdings" panose="05000000000000000000" pitchFamily="2" charset="2"/>
              <a:buChar char="ü"/>
            </a:pPr>
            <a:r>
              <a:rPr lang="fr-CA" sz="2200" noProof="0" dirty="0"/>
              <a:t>Investissements dans les ressources humaines, les infrastructures et les capacités.</a:t>
            </a:r>
          </a:p>
          <a:p>
            <a:pPr>
              <a:buClr>
                <a:srgbClr val="F18B35"/>
              </a:buClr>
              <a:buFont typeface="Wingdings" panose="05000000000000000000" pitchFamily="2" charset="2"/>
              <a:buChar char="ü"/>
            </a:pPr>
            <a:r>
              <a:rPr lang="fr-CA" sz="2200" noProof="0" dirty="0"/>
              <a:t>Étude de la détermination et de la compétence communautaires. </a:t>
            </a:r>
          </a:p>
          <a:p>
            <a:pPr>
              <a:buFont typeface="Wingdings" panose="05000000000000000000" pitchFamily="2" charset="2"/>
              <a:buChar char="ü"/>
            </a:pPr>
            <a:endParaRPr lang="fr-CA" sz="2200" noProof="0" dirty="0"/>
          </a:p>
        </p:txBody>
      </p:sp>
      <p:sp>
        <p:nvSpPr>
          <p:cNvPr id="3" name="Content Placeholder 2">
            <a:extLst>
              <a:ext uri="{FF2B5EF4-FFF2-40B4-BE49-F238E27FC236}">
                <a16:creationId xmlns:a16="http://schemas.microsoft.com/office/drawing/2014/main" id="{A26C4B6D-23BB-F8CE-CA38-3C5D0DF8C722}"/>
              </a:ext>
            </a:extLst>
          </p:cNvPr>
          <p:cNvSpPr>
            <a:spLocks noGrp="1"/>
          </p:cNvSpPr>
          <p:nvPr>
            <p:ph sz="quarter" idx="13"/>
          </p:nvPr>
        </p:nvSpPr>
        <p:spPr>
          <a:xfrm>
            <a:off x="1725084" y="1870140"/>
            <a:ext cx="10201751" cy="960967"/>
          </a:xfrm>
        </p:spPr>
        <p:txBody>
          <a:bodyPr/>
          <a:lstStyle/>
          <a:p>
            <a:r>
              <a:rPr lang="en-CA" sz="3600" dirty="0" err="1">
                <a:solidFill>
                  <a:srgbClr val="7030A0"/>
                </a:solidFill>
              </a:rPr>
              <a:t>Recommandations</a:t>
            </a:r>
            <a:r>
              <a:rPr lang="en-CA" sz="3600" dirty="0">
                <a:solidFill>
                  <a:srgbClr val="7030A0"/>
                </a:solidFill>
              </a:rPr>
              <a:t> </a:t>
            </a:r>
            <a:r>
              <a:rPr lang="en-CA" sz="3600" dirty="0" err="1">
                <a:solidFill>
                  <a:srgbClr val="7030A0"/>
                </a:solidFill>
              </a:rPr>
              <a:t>en</a:t>
            </a:r>
            <a:r>
              <a:rPr lang="en-CA" sz="3600" dirty="0">
                <a:solidFill>
                  <a:srgbClr val="7030A0"/>
                </a:solidFill>
              </a:rPr>
              <a:t> matière de politique</a:t>
            </a:r>
          </a:p>
        </p:txBody>
      </p:sp>
    </p:spTree>
    <p:extLst>
      <p:ext uri="{BB962C8B-B14F-4D97-AF65-F5344CB8AC3E}">
        <p14:creationId xmlns:p14="http://schemas.microsoft.com/office/powerpoint/2010/main" val="4237876210"/>
      </p:ext>
    </p:extLst>
  </p:cSld>
  <p:clrMapOvr>
    <a:masterClrMapping/>
  </p:clrMapOvr>
</p:sld>
</file>

<file path=ppt/theme/theme1.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178</TotalTime>
  <Words>1581</Words>
  <Application>Microsoft Macintosh PowerPoint</Application>
  <PresentationFormat>Widescreen</PresentationFormat>
  <Paragraphs>100</Paragraphs>
  <Slides>16</Slides>
  <Notes>16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ＭＳ Ｐゴシック</vt:lpstr>
      <vt:lpstr>Aptos</vt:lpstr>
      <vt:lpstr>Aptos Display</vt:lpstr>
      <vt:lpstr>Aptos ExtraBold</vt:lpstr>
      <vt:lpstr>Arial</vt:lpstr>
      <vt:lpstr>Calibri</vt:lpstr>
      <vt:lpstr>Wingdings</vt:lpstr>
      <vt:lpstr>1_Default Design</vt:lpstr>
      <vt:lpstr>Principe de Jordan : historique et recommandations en matière de politique  Assemblée extraordinaire des Chefs de l'Assemblée des Premières Nations  Séance de dialogue ‒ 2 décembre 2024</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Jessica Quinn</dc:creator>
  <cp:keywords>, docId:66750457E5EB761B1856A5D03BFF7244</cp:keywords>
  <cp:lastModifiedBy>Hollie King</cp:lastModifiedBy>
  <cp:revision>22</cp:revision>
  <dcterms:created xsi:type="dcterms:W3CDTF">2024-10-21T16:01:53Z</dcterms:created>
  <dcterms:modified xsi:type="dcterms:W3CDTF">2024-11-29T23:16:03Z</dcterms:modified>
</cp:coreProperties>
</file>