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1" r:id="rId2"/>
    <p:sldId id="263" r:id="rId3"/>
    <p:sldId id="279" r:id="rId4"/>
    <p:sldId id="284" r:id="rId5"/>
    <p:sldId id="281" r:id="rId6"/>
    <p:sldId id="280" r:id="rId7"/>
    <p:sldId id="282" r:id="rId8"/>
    <p:sldId id="278" r:id="rId9"/>
    <p:sldId id="285" r:id="rId10"/>
    <p:sldId id="274" r:id="rId11"/>
    <p:sldId id="268" r:id="rId12"/>
    <p:sldId id="269" r:id="rId13"/>
    <p:sldId id="292" r:id="rId14"/>
    <p:sldId id="293" r:id="rId15"/>
    <p:sldId id="294" r:id="rId16"/>
    <p:sldId id="289" r:id="rId17"/>
    <p:sldId id="295"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8ECE4E-BDD0-0286-C0C2-974B55B16528}" name="Renee St. Germain" initials="RS" userId="S::rstgermain@afn.ca::1f10d9d1-ce38-4425-9be5-29cdb87f6a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3E1062"/>
    <a:srgbClr val="F18B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C3728A-DFE6-4697-A1E5-30DEC3D5558D}" v="101" dt="2024-11-14T19:32:12.1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30" autoAdjust="0"/>
    <p:restoredTop sz="94692"/>
  </p:normalViewPr>
  <p:slideViewPr>
    <p:cSldViewPr snapToGrid="0">
      <p:cViewPr varScale="1">
        <p:scale>
          <a:sx n="92" d="100"/>
          <a:sy n="92" d="100"/>
        </p:scale>
        <p:origin x="17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Gardipy" userId="9559b495-cb59-4e99-a319-34db1e673e56" providerId="ADAL" clId="{1BC3728A-DFE6-4697-A1E5-30DEC3D5558D}"/>
    <pc:docChg chg="modSld">
      <pc:chgData name="Jenny Gardipy" userId="9559b495-cb59-4e99-a319-34db1e673e56" providerId="ADAL" clId="{1BC3728A-DFE6-4697-A1E5-30DEC3D5558D}" dt="2024-11-14T19:32:12.183" v="97" actId="20577"/>
      <pc:docMkLst>
        <pc:docMk/>
      </pc:docMkLst>
      <pc:sldChg chg="modSp">
        <pc:chgData name="Jenny Gardipy" userId="9559b495-cb59-4e99-a319-34db1e673e56" providerId="ADAL" clId="{1BC3728A-DFE6-4697-A1E5-30DEC3D5558D}" dt="2024-11-14T19:26:45.977" v="95" actId="20577"/>
        <pc:sldMkLst>
          <pc:docMk/>
          <pc:sldMk cId="1684662224" sldId="280"/>
        </pc:sldMkLst>
        <pc:graphicFrameChg chg="mod">
          <ac:chgData name="Jenny Gardipy" userId="9559b495-cb59-4e99-a319-34db1e673e56" providerId="ADAL" clId="{1BC3728A-DFE6-4697-A1E5-30DEC3D5558D}" dt="2024-11-14T19:26:45.977" v="95" actId="20577"/>
          <ac:graphicFrameMkLst>
            <pc:docMk/>
            <pc:sldMk cId="1684662224" sldId="280"/>
            <ac:graphicFrameMk id="4" creationId="{F8A4E4E6-27EF-6611-98C4-3D0E3CE2909F}"/>
          </ac:graphicFrameMkLst>
        </pc:graphicFrameChg>
      </pc:sldChg>
      <pc:sldChg chg="modSp">
        <pc:chgData name="Jenny Gardipy" userId="9559b495-cb59-4e99-a319-34db1e673e56" providerId="ADAL" clId="{1BC3728A-DFE6-4697-A1E5-30DEC3D5558D}" dt="2024-11-14T19:25:05.025" v="18" actId="20577"/>
        <pc:sldMkLst>
          <pc:docMk/>
          <pc:sldMk cId="2753466427" sldId="281"/>
        </pc:sldMkLst>
        <pc:graphicFrameChg chg="mod">
          <ac:chgData name="Jenny Gardipy" userId="9559b495-cb59-4e99-a319-34db1e673e56" providerId="ADAL" clId="{1BC3728A-DFE6-4697-A1E5-30DEC3D5558D}" dt="2024-11-14T19:25:05.025" v="18" actId="20577"/>
          <ac:graphicFrameMkLst>
            <pc:docMk/>
            <pc:sldMk cId="2753466427" sldId="281"/>
            <ac:graphicFrameMk id="4" creationId="{064AFB24-464E-1000-15DB-A7E1110BCE54}"/>
          </ac:graphicFrameMkLst>
        </pc:graphicFrameChg>
      </pc:sldChg>
      <pc:sldChg chg="modSp">
        <pc:chgData name="Jenny Gardipy" userId="9559b495-cb59-4e99-a319-34db1e673e56" providerId="ADAL" clId="{1BC3728A-DFE6-4697-A1E5-30DEC3D5558D}" dt="2024-11-14T19:32:12.183" v="97" actId="20577"/>
        <pc:sldMkLst>
          <pc:docMk/>
          <pc:sldMk cId="4216200517" sldId="282"/>
        </pc:sldMkLst>
        <pc:graphicFrameChg chg="mod">
          <ac:chgData name="Jenny Gardipy" userId="9559b495-cb59-4e99-a319-34db1e673e56" providerId="ADAL" clId="{1BC3728A-DFE6-4697-A1E5-30DEC3D5558D}" dt="2024-11-14T19:32:12.183" v="97" actId="20577"/>
          <ac:graphicFrameMkLst>
            <pc:docMk/>
            <pc:sldMk cId="4216200517" sldId="282"/>
            <ac:graphicFrameMk id="23" creationId="{C0ADAC44-9320-D727-8492-2ABD3163D214}"/>
          </ac:graphicFrameMkLst>
        </pc:graphicFrameChg>
      </pc:sldChg>
      <pc:sldChg chg="modSp">
        <pc:chgData name="Jenny Gardipy" userId="9559b495-cb59-4e99-a319-34db1e673e56" providerId="ADAL" clId="{1BC3728A-DFE6-4697-A1E5-30DEC3D5558D}" dt="2024-11-14T19:24:01.466" v="15" actId="20577"/>
        <pc:sldMkLst>
          <pc:docMk/>
          <pc:sldMk cId="2806908031" sldId="284"/>
        </pc:sldMkLst>
        <pc:graphicFrameChg chg="mod">
          <ac:chgData name="Jenny Gardipy" userId="9559b495-cb59-4e99-a319-34db1e673e56" providerId="ADAL" clId="{1BC3728A-DFE6-4697-A1E5-30DEC3D5558D}" dt="2024-11-14T19:24:01.466" v="15" actId="20577"/>
          <ac:graphicFrameMkLst>
            <pc:docMk/>
            <pc:sldMk cId="2806908031" sldId="284"/>
            <ac:graphicFrameMk id="3" creationId="{4EFE6D91-1601-2068-BA41-45114911696D}"/>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68D105-379E-4B1F-BF37-7A08083C6A1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CA"/>
        </a:p>
      </dgm:t>
    </dgm:pt>
    <dgm:pt modelId="{3E11415A-B6BB-4FF4-8CBD-FC86513DBDA0}">
      <dgm:prSet phldrT="[Text]"/>
      <dgm:spPr/>
      <dgm:t>
        <a:bodyPr/>
        <a:lstStyle/>
        <a:p>
          <a:r>
            <a:rPr lang="en-US" dirty="0">
              <a:latin typeface="Aptos Display" panose="020B0004020202020204" pitchFamily="34" charset="0"/>
            </a:rPr>
            <a:t>Provides First Nations with coverage for a range of health benefits:</a:t>
          </a:r>
          <a:endParaRPr lang="en-CA" dirty="0"/>
        </a:p>
      </dgm:t>
    </dgm:pt>
    <dgm:pt modelId="{E295E9C9-ADDB-42AE-B2D6-98CE8CAB9B8E}" type="parTrans" cxnId="{1A4BC6A5-8801-4FAC-AD05-92CA6A2263C5}">
      <dgm:prSet/>
      <dgm:spPr/>
      <dgm:t>
        <a:bodyPr/>
        <a:lstStyle/>
        <a:p>
          <a:endParaRPr lang="en-CA"/>
        </a:p>
      </dgm:t>
    </dgm:pt>
    <dgm:pt modelId="{7A6A59CD-6B36-4BAF-8662-4C3AE564BF0D}" type="sibTrans" cxnId="{1A4BC6A5-8801-4FAC-AD05-92CA6A2263C5}">
      <dgm:prSet/>
      <dgm:spPr/>
      <dgm:t>
        <a:bodyPr/>
        <a:lstStyle/>
        <a:p>
          <a:endParaRPr lang="en-CA"/>
        </a:p>
      </dgm:t>
    </dgm:pt>
    <dgm:pt modelId="{AC56873E-5B78-4A9F-8A92-3032361B40DD}">
      <dgm:prSet/>
      <dgm:spPr/>
      <dgm:t>
        <a:bodyPr/>
        <a:lstStyle/>
        <a:p>
          <a:r>
            <a:rPr lang="en-US">
              <a:latin typeface="Aptos Display" panose="020B0004020202020204" pitchFamily="34" charset="0"/>
            </a:rPr>
            <a:t>prescription and over-the-counter medications</a:t>
          </a:r>
          <a:endParaRPr lang="en-CA" dirty="0">
            <a:latin typeface="Aptos Display" panose="020B0004020202020204" pitchFamily="34" charset="0"/>
          </a:endParaRPr>
        </a:p>
      </dgm:t>
    </dgm:pt>
    <dgm:pt modelId="{56412F47-6C0E-4F7D-89AC-38D6CD396357}" type="parTrans" cxnId="{C9D58542-23FD-4F4C-AE74-F6CE7A0D1158}">
      <dgm:prSet/>
      <dgm:spPr/>
      <dgm:t>
        <a:bodyPr/>
        <a:lstStyle/>
        <a:p>
          <a:endParaRPr lang="en-CA"/>
        </a:p>
      </dgm:t>
    </dgm:pt>
    <dgm:pt modelId="{D35037D7-6C06-4EFA-B339-45A195816D94}" type="sibTrans" cxnId="{C9D58542-23FD-4F4C-AE74-F6CE7A0D1158}">
      <dgm:prSet/>
      <dgm:spPr/>
      <dgm:t>
        <a:bodyPr/>
        <a:lstStyle/>
        <a:p>
          <a:endParaRPr lang="en-CA"/>
        </a:p>
      </dgm:t>
    </dgm:pt>
    <dgm:pt modelId="{4F8C5A62-F68F-43B4-8C31-3002C59D1A3C}">
      <dgm:prSet/>
      <dgm:spPr/>
      <dgm:t>
        <a:bodyPr/>
        <a:lstStyle/>
        <a:p>
          <a:r>
            <a:rPr lang="en-US">
              <a:latin typeface="Aptos Display" panose="020B0004020202020204" pitchFamily="34" charset="0"/>
            </a:rPr>
            <a:t>dental and orthodontic services</a:t>
          </a:r>
          <a:endParaRPr lang="en-CA" dirty="0">
            <a:latin typeface="Aptos Display" panose="020B0004020202020204" pitchFamily="34" charset="0"/>
          </a:endParaRPr>
        </a:p>
      </dgm:t>
    </dgm:pt>
    <dgm:pt modelId="{906DA6CE-E09F-4D61-9DEF-56C7418C2288}" type="parTrans" cxnId="{93982AAC-8AE8-44CE-8C2F-C23193CB295C}">
      <dgm:prSet/>
      <dgm:spPr/>
      <dgm:t>
        <a:bodyPr/>
        <a:lstStyle/>
        <a:p>
          <a:endParaRPr lang="en-CA"/>
        </a:p>
      </dgm:t>
    </dgm:pt>
    <dgm:pt modelId="{A4D95E12-32B6-4066-A405-20A933CEAF47}" type="sibTrans" cxnId="{93982AAC-8AE8-44CE-8C2F-C23193CB295C}">
      <dgm:prSet/>
      <dgm:spPr/>
      <dgm:t>
        <a:bodyPr/>
        <a:lstStyle/>
        <a:p>
          <a:endParaRPr lang="en-CA"/>
        </a:p>
      </dgm:t>
    </dgm:pt>
    <dgm:pt modelId="{490477AE-61EE-4ABE-BF79-2B3725DF5FD3}">
      <dgm:prSet/>
      <dgm:spPr/>
      <dgm:t>
        <a:bodyPr/>
        <a:lstStyle/>
        <a:p>
          <a:r>
            <a:rPr lang="en-US">
              <a:latin typeface="Aptos Display" panose="020B0004020202020204" pitchFamily="34" charset="0"/>
            </a:rPr>
            <a:t>eye exams and corrective eyewear</a:t>
          </a:r>
          <a:endParaRPr lang="en-CA" dirty="0">
            <a:latin typeface="Aptos Display" panose="020B0004020202020204" pitchFamily="34" charset="0"/>
          </a:endParaRPr>
        </a:p>
      </dgm:t>
    </dgm:pt>
    <dgm:pt modelId="{B8159C90-5891-4CF0-86BD-889381B12B97}" type="parTrans" cxnId="{B593F52A-65FC-4F26-9797-515179817F0A}">
      <dgm:prSet/>
      <dgm:spPr/>
      <dgm:t>
        <a:bodyPr/>
        <a:lstStyle/>
        <a:p>
          <a:endParaRPr lang="en-CA"/>
        </a:p>
      </dgm:t>
    </dgm:pt>
    <dgm:pt modelId="{454EB936-50C5-49BC-806A-405FE6A3F5EA}" type="sibTrans" cxnId="{B593F52A-65FC-4F26-9797-515179817F0A}">
      <dgm:prSet/>
      <dgm:spPr/>
      <dgm:t>
        <a:bodyPr/>
        <a:lstStyle/>
        <a:p>
          <a:endParaRPr lang="en-CA"/>
        </a:p>
      </dgm:t>
    </dgm:pt>
    <dgm:pt modelId="{324B41B1-7516-47B7-9F9E-FB3763B32CC3}">
      <dgm:prSet/>
      <dgm:spPr/>
      <dgm:t>
        <a:bodyPr/>
        <a:lstStyle/>
        <a:p>
          <a:r>
            <a:rPr lang="en-US">
              <a:latin typeface="Aptos Display" panose="020B0004020202020204" pitchFamily="34" charset="0"/>
            </a:rPr>
            <a:t>medical supplies and equipment</a:t>
          </a:r>
          <a:endParaRPr lang="en-CA" dirty="0">
            <a:latin typeface="Aptos Display" panose="020B0004020202020204" pitchFamily="34" charset="0"/>
          </a:endParaRPr>
        </a:p>
      </dgm:t>
    </dgm:pt>
    <dgm:pt modelId="{6A41F00E-5A73-4DBB-A3A3-A44C0F2DD260}" type="parTrans" cxnId="{599A83C9-517E-453C-BC78-B6FF2346DA7A}">
      <dgm:prSet/>
      <dgm:spPr/>
      <dgm:t>
        <a:bodyPr/>
        <a:lstStyle/>
        <a:p>
          <a:endParaRPr lang="en-CA"/>
        </a:p>
      </dgm:t>
    </dgm:pt>
    <dgm:pt modelId="{03C846D4-746C-467D-A420-3301106DA9AF}" type="sibTrans" cxnId="{599A83C9-517E-453C-BC78-B6FF2346DA7A}">
      <dgm:prSet/>
      <dgm:spPr/>
      <dgm:t>
        <a:bodyPr/>
        <a:lstStyle/>
        <a:p>
          <a:endParaRPr lang="en-CA"/>
        </a:p>
      </dgm:t>
    </dgm:pt>
    <dgm:pt modelId="{05173831-3761-44B7-B822-24A4D065CF60}">
      <dgm:prSet/>
      <dgm:spPr/>
      <dgm:t>
        <a:bodyPr/>
        <a:lstStyle/>
        <a:p>
          <a:r>
            <a:rPr lang="en-US">
              <a:latin typeface="Aptos Display" panose="020B0004020202020204" pitchFamily="34" charset="0"/>
            </a:rPr>
            <a:t>mental health counselling</a:t>
          </a:r>
          <a:endParaRPr lang="en-CA" dirty="0">
            <a:latin typeface="Aptos Display" panose="020B0004020202020204" pitchFamily="34" charset="0"/>
          </a:endParaRPr>
        </a:p>
      </dgm:t>
    </dgm:pt>
    <dgm:pt modelId="{036FF0B8-4D44-4567-94B8-93C411ED0157}" type="parTrans" cxnId="{82FA68E4-AE5D-4864-8284-1FAC55FDED81}">
      <dgm:prSet/>
      <dgm:spPr/>
      <dgm:t>
        <a:bodyPr/>
        <a:lstStyle/>
        <a:p>
          <a:endParaRPr lang="en-CA"/>
        </a:p>
      </dgm:t>
    </dgm:pt>
    <dgm:pt modelId="{641CD1AA-4419-4132-9875-4C94CAE7C667}" type="sibTrans" cxnId="{82FA68E4-AE5D-4864-8284-1FAC55FDED81}">
      <dgm:prSet/>
      <dgm:spPr/>
      <dgm:t>
        <a:bodyPr/>
        <a:lstStyle/>
        <a:p>
          <a:endParaRPr lang="en-CA"/>
        </a:p>
      </dgm:t>
    </dgm:pt>
    <dgm:pt modelId="{8FD8DDD8-35AD-41CC-B6A5-3645C1F02E36}">
      <dgm:prSet/>
      <dgm:spPr/>
      <dgm:t>
        <a:bodyPr/>
        <a:lstStyle/>
        <a:p>
          <a:r>
            <a:rPr lang="en-US">
              <a:latin typeface="Aptos Display" panose="020B0004020202020204" pitchFamily="34" charset="0"/>
            </a:rPr>
            <a:t>transportation to access health services</a:t>
          </a:r>
          <a:endParaRPr lang="en-CA" dirty="0">
            <a:latin typeface="Aptos Display" panose="020B0004020202020204" pitchFamily="34" charset="0"/>
          </a:endParaRPr>
        </a:p>
      </dgm:t>
    </dgm:pt>
    <dgm:pt modelId="{C0482D70-7CEB-415A-8CA9-656D7CADBAF2}" type="parTrans" cxnId="{7C473780-8EA1-4E57-BFD5-D01E15EB649F}">
      <dgm:prSet/>
      <dgm:spPr/>
      <dgm:t>
        <a:bodyPr/>
        <a:lstStyle/>
        <a:p>
          <a:endParaRPr lang="en-CA"/>
        </a:p>
      </dgm:t>
    </dgm:pt>
    <dgm:pt modelId="{381048E4-C563-43AA-8858-63D19942DC67}" type="sibTrans" cxnId="{7C473780-8EA1-4E57-BFD5-D01E15EB649F}">
      <dgm:prSet/>
      <dgm:spPr/>
      <dgm:t>
        <a:bodyPr/>
        <a:lstStyle/>
        <a:p>
          <a:endParaRPr lang="en-CA"/>
        </a:p>
      </dgm:t>
    </dgm:pt>
    <dgm:pt modelId="{7D516745-B2CD-456B-8169-FA6F074FB608}">
      <dgm:prSet/>
      <dgm:spPr>
        <a:solidFill>
          <a:srgbClr val="7030A0">
            <a:alpha val="91000"/>
          </a:srgbClr>
        </a:solidFill>
      </dgm:spPr>
      <dgm:t>
        <a:bodyPr/>
        <a:lstStyle/>
        <a:p>
          <a:r>
            <a:rPr lang="en-US">
              <a:latin typeface="Aptos Display" panose="020B0004020202020204" pitchFamily="34" charset="0"/>
            </a:rPr>
            <a:t>936,006 First Nations and Inuit clients received benefits as of March 31, 2023. </a:t>
          </a:r>
          <a:endParaRPr lang="en-CA" dirty="0">
            <a:latin typeface="Aptos Display" panose="020B0004020202020204" pitchFamily="34" charset="0"/>
          </a:endParaRPr>
        </a:p>
      </dgm:t>
    </dgm:pt>
    <dgm:pt modelId="{44E7378F-C5C6-419D-BF0A-CAAF87321B3B}" type="parTrans" cxnId="{871ADA14-5E84-499F-BD42-D4B4D9353CF5}">
      <dgm:prSet/>
      <dgm:spPr/>
      <dgm:t>
        <a:bodyPr/>
        <a:lstStyle/>
        <a:p>
          <a:endParaRPr lang="en-CA"/>
        </a:p>
      </dgm:t>
    </dgm:pt>
    <dgm:pt modelId="{D2304346-609E-4EA3-B327-58330EFA92B0}" type="sibTrans" cxnId="{871ADA14-5E84-499F-BD42-D4B4D9353CF5}">
      <dgm:prSet/>
      <dgm:spPr/>
      <dgm:t>
        <a:bodyPr/>
        <a:lstStyle/>
        <a:p>
          <a:endParaRPr lang="en-CA"/>
        </a:p>
      </dgm:t>
    </dgm:pt>
    <dgm:pt modelId="{6B7892F6-5602-4D7C-ACD1-D6827DF8FB94}" type="pres">
      <dgm:prSet presAssocID="{0368D105-379E-4B1F-BF37-7A08083C6A1A}" presName="diagram" presStyleCnt="0">
        <dgm:presLayoutVars>
          <dgm:dir/>
          <dgm:resizeHandles val="exact"/>
        </dgm:presLayoutVars>
      </dgm:prSet>
      <dgm:spPr/>
    </dgm:pt>
    <dgm:pt modelId="{9152B223-83F6-4E0A-A5B6-1AD9D89A7C00}" type="pres">
      <dgm:prSet presAssocID="{3E11415A-B6BB-4FF4-8CBD-FC86513DBDA0}" presName="node" presStyleLbl="node1" presStyleIdx="0" presStyleCnt="2">
        <dgm:presLayoutVars>
          <dgm:bulletEnabled val="1"/>
        </dgm:presLayoutVars>
      </dgm:prSet>
      <dgm:spPr/>
    </dgm:pt>
    <dgm:pt modelId="{343537A3-89BD-424F-AE6F-92A3CD46ED49}" type="pres">
      <dgm:prSet presAssocID="{7A6A59CD-6B36-4BAF-8662-4C3AE564BF0D}" presName="sibTrans" presStyleCnt="0"/>
      <dgm:spPr/>
    </dgm:pt>
    <dgm:pt modelId="{4D5E8775-A346-4215-8183-B86F834F3612}" type="pres">
      <dgm:prSet presAssocID="{7D516745-B2CD-456B-8169-FA6F074FB608}" presName="node" presStyleLbl="node1" presStyleIdx="1" presStyleCnt="2">
        <dgm:presLayoutVars>
          <dgm:bulletEnabled val="1"/>
        </dgm:presLayoutVars>
      </dgm:prSet>
      <dgm:spPr/>
    </dgm:pt>
  </dgm:ptLst>
  <dgm:cxnLst>
    <dgm:cxn modelId="{871ADA14-5E84-499F-BD42-D4B4D9353CF5}" srcId="{0368D105-379E-4B1F-BF37-7A08083C6A1A}" destId="{7D516745-B2CD-456B-8169-FA6F074FB608}" srcOrd="1" destOrd="0" parTransId="{44E7378F-C5C6-419D-BF0A-CAAF87321B3B}" sibTransId="{D2304346-609E-4EA3-B327-58330EFA92B0}"/>
    <dgm:cxn modelId="{E2495915-4B1A-40A5-B69D-BBEDC7C829A8}" type="presOf" srcId="{05173831-3761-44B7-B822-24A4D065CF60}" destId="{9152B223-83F6-4E0A-A5B6-1AD9D89A7C00}" srcOrd="0" destOrd="5" presId="urn:microsoft.com/office/officeart/2005/8/layout/default"/>
    <dgm:cxn modelId="{B593F52A-65FC-4F26-9797-515179817F0A}" srcId="{3E11415A-B6BB-4FF4-8CBD-FC86513DBDA0}" destId="{490477AE-61EE-4ABE-BF79-2B3725DF5FD3}" srcOrd="2" destOrd="0" parTransId="{B8159C90-5891-4CF0-86BD-889381B12B97}" sibTransId="{454EB936-50C5-49BC-806A-405FE6A3F5EA}"/>
    <dgm:cxn modelId="{C9D58542-23FD-4F4C-AE74-F6CE7A0D1158}" srcId="{3E11415A-B6BB-4FF4-8CBD-FC86513DBDA0}" destId="{AC56873E-5B78-4A9F-8A92-3032361B40DD}" srcOrd="0" destOrd="0" parTransId="{56412F47-6C0E-4F7D-89AC-38D6CD396357}" sibTransId="{D35037D7-6C06-4EFA-B339-45A195816D94}"/>
    <dgm:cxn modelId="{9FD5865D-CD3C-4FF0-BD28-6742BF72F06B}" type="presOf" srcId="{490477AE-61EE-4ABE-BF79-2B3725DF5FD3}" destId="{9152B223-83F6-4E0A-A5B6-1AD9D89A7C00}" srcOrd="0" destOrd="3" presId="urn:microsoft.com/office/officeart/2005/8/layout/default"/>
    <dgm:cxn modelId="{CEC51A62-C249-49A6-BEB1-7F50E4704AD8}" type="presOf" srcId="{3E11415A-B6BB-4FF4-8CBD-FC86513DBDA0}" destId="{9152B223-83F6-4E0A-A5B6-1AD9D89A7C00}" srcOrd="0" destOrd="0" presId="urn:microsoft.com/office/officeart/2005/8/layout/default"/>
    <dgm:cxn modelId="{7C473780-8EA1-4E57-BFD5-D01E15EB649F}" srcId="{3E11415A-B6BB-4FF4-8CBD-FC86513DBDA0}" destId="{8FD8DDD8-35AD-41CC-B6A5-3645C1F02E36}" srcOrd="5" destOrd="0" parTransId="{C0482D70-7CEB-415A-8CA9-656D7CADBAF2}" sibTransId="{381048E4-C563-43AA-8858-63D19942DC67}"/>
    <dgm:cxn modelId="{1A4BC6A5-8801-4FAC-AD05-92CA6A2263C5}" srcId="{0368D105-379E-4B1F-BF37-7A08083C6A1A}" destId="{3E11415A-B6BB-4FF4-8CBD-FC86513DBDA0}" srcOrd="0" destOrd="0" parTransId="{E295E9C9-ADDB-42AE-B2D6-98CE8CAB9B8E}" sibTransId="{7A6A59CD-6B36-4BAF-8662-4C3AE564BF0D}"/>
    <dgm:cxn modelId="{93982AAC-8AE8-44CE-8C2F-C23193CB295C}" srcId="{3E11415A-B6BB-4FF4-8CBD-FC86513DBDA0}" destId="{4F8C5A62-F68F-43B4-8C31-3002C59D1A3C}" srcOrd="1" destOrd="0" parTransId="{906DA6CE-E09F-4D61-9DEF-56C7418C2288}" sibTransId="{A4D95E12-32B6-4066-A405-20A933CEAF47}"/>
    <dgm:cxn modelId="{015DB4AE-1A04-4321-B359-9C28EB4E7C27}" type="presOf" srcId="{4F8C5A62-F68F-43B4-8C31-3002C59D1A3C}" destId="{9152B223-83F6-4E0A-A5B6-1AD9D89A7C00}" srcOrd="0" destOrd="2" presId="urn:microsoft.com/office/officeart/2005/8/layout/default"/>
    <dgm:cxn modelId="{997A7AB1-4A51-4D1E-9C02-9FA66A070D3B}" type="presOf" srcId="{AC56873E-5B78-4A9F-8A92-3032361B40DD}" destId="{9152B223-83F6-4E0A-A5B6-1AD9D89A7C00}" srcOrd="0" destOrd="1" presId="urn:microsoft.com/office/officeart/2005/8/layout/default"/>
    <dgm:cxn modelId="{4DBFBFBD-87AE-489B-AD9D-30ECBD388E50}" type="presOf" srcId="{0368D105-379E-4B1F-BF37-7A08083C6A1A}" destId="{6B7892F6-5602-4D7C-ACD1-D6827DF8FB94}" srcOrd="0" destOrd="0" presId="urn:microsoft.com/office/officeart/2005/8/layout/default"/>
    <dgm:cxn modelId="{599A83C9-517E-453C-BC78-B6FF2346DA7A}" srcId="{3E11415A-B6BB-4FF4-8CBD-FC86513DBDA0}" destId="{324B41B1-7516-47B7-9F9E-FB3763B32CC3}" srcOrd="3" destOrd="0" parTransId="{6A41F00E-5A73-4DBB-A3A3-A44C0F2DD260}" sibTransId="{03C846D4-746C-467D-A420-3301106DA9AF}"/>
    <dgm:cxn modelId="{9736CCDC-0443-4FD8-94B2-D955EA9447C1}" type="presOf" srcId="{8FD8DDD8-35AD-41CC-B6A5-3645C1F02E36}" destId="{9152B223-83F6-4E0A-A5B6-1AD9D89A7C00}" srcOrd="0" destOrd="6" presId="urn:microsoft.com/office/officeart/2005/8/layout/default"/>
    <dgm:cxn modelId="{82FA68E4-AE5D-4864-8284-1FAC55FDED81}" srcId="{3E11415A-B6BB-4FF4-8CBD-FC86513DBDA0}" destId="{05173831-3761-44B7-B822-24A4D065CF60}" srcOrd="4" destOrd="0" parTransId="{036FF0B8-4D44-4567-94B8-93C411ED0157}" sibTransId="{641CD1AA-4419-4132-9875-4C94CAE7C667}"/>
    <dgm:cxn modelId="{27EA40ED-76AA-439E-BF63-E0852A3A4214}" type="presOf" srcId="{324B41B1-7516-47B7-9F9E-FB3763B32CC3}" destId="{9152B223-83F6-4E0A-A5B6-1AD9D89A7C00}" srcOrd="0" destOrd="4" presId="urn:microsoft.com/office/officeart/2005/8/layout/default"/>
    <dgm:cxn modelId="{0B924CFE-C572-41D3-980C-285662980F3B}" type="presOf" srcId="{7D516745-B2CD-456B-8169-FA6F074FB608}" destId="{4D5E8775-A346-4215-8183-B86F834F3612}" srcOrd="0" destOrd="0" presId="urn:microsoft.com/office/officeart/2005/8/layout/default"/>
    <dgm:cxn modelId="{DC333957-7A3F-4841-BC77-C95AE24DA1D1}" type="presParOf" srcId="{6B7892F6-5602-4D7C-ACD1-D6827DF8FB94}" destId="{9152B223-83F6-4E0A-A5B6-1AD9D89A7C00}" srcOrd="0" destOrd="0" presId="urn:microsoft.com/office/officeart/2005/8/layout/default"/>
    <dgm:cxn modelId="{CE298B5C-A9C6-4C1D-815C-DE79F586C51E}" type="presParOf" srcId="{6B7892F6-5602-4D7C-ACD1-D6827DF8FB94}" destId="{343537A3-89BD-424F-AE6F-92A3CD46ED49}" srcOrd="1" destOrd="0" presId="urn:microsoft.com/office/officeart/2005/8/layout/default"/>
    <dgm:cxn modelId="{37D1267A-533D-4124-8EB9-B02906E1CB7A}" type="presParOf" srcId="{6B7892F6-5602-4D7C-ACD1-D6827DF8FB94}" destId="{4D5E8775-A346-4215-8183-B86F834F3612}"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DE901E-1859-4BE0-958C-74291212438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CA"/>
        </a:p>
      </dgm:t>
    </dgm:pt>
    <dgm:pt modelId="{BFD11F37-C6D7-4F10-B5FE-48E4CEE26495}">
      <dgm:prSet phldrT="[Text]"/>
      <dgm:spPr/>
      <dgm:t>
        <a:bodyPr/>
        <a:lstStyle/>
        <a:p>
          <a:r>
            <a:rPr lang="en-CA" dirty="0">
              <a:solidFill>
                <a:schemeClr val="bg1"/>
              </a:solidFill>
              <a:latin typeface="Aptos Display" panose="020B0004020202020204" pitchFamily="34" charset="0"/>
            </a:rPr>
            <a:t>AFN Regional Tables </a:t>
          </a:r>
          <a:endParaRPr lang="en-CA" dirty="0">
            <a:solidFill>
              <a:schemeClr val="bg1"/>
            </a:solidFill>
          </a:endParaRPr>
        </a:p>
      </dgm:t>
    </dgm:pt>
    <dgm:pt modelId="{EE2869B1-4E1B-4698-B472-00DCEE6A6949}" type="parTrans" cxnId="{71026499-5FC9-40CC-9C09-54401B1F1C58}">
      <dgm:prSet/>
      <dgm:spPr/>
      <dgm:t>
        <a:bodyPr/>
        <a:lstStyle/>
        <a:p>
          <a:endParaRPr lang="en-CA"/>
        </a:p>
      </dgm:t>
    </dgm:pt>
    <dgm:pt modelId="{AD7C2A0B-32F1-47EF-9281-3682AA78563E}" type="sibTrans" cxnId="{71026499-5FC9-40CC-9C09-54401B1F1C58}">
      <dgm:prSet/>
      <dgm:spPr/>
      <dgm:t>
        <a:bodyPr/>
        <a:lstStyle/>
        <a:p>
          <a:endParaRPr lang="en-CA"/>
        </a:p>
      </dgm:t>
    </dgm:pt>
    <dgm:pt modelId="{A697D6F8-AA31-441A-A46B-C9A4D3A6B2AA}">
      <dgm:prSet/>
      <dgm:spPr/>
      <dgm:t>
        <a:bodyPr/>
        <a:lstStyle/>
        <a:p>
          <a:r>
            <a:rPr lang="en-CA" dirty="0">
              <a:solidFill>
                <a:schemeClr val="bg1"/>
              </a:solidFill>
              <a:latin typeface="Aptos Display" panose="020B0004020202020204" pitchFamily="34" charset="0"/>
            </a:rPr>
            <a:t>Chiefs Committee on Health (CCOH)</a:t>
          </a:r>
        </a:p>
      </dgm:t>
    </dgm:pt>
    <dgm:pt modelId="{790D2330-961B-4C2C-9202-392FF5EFDCA0}" type="parTrans" cxnId="{7A7D802E-3935-44A1-B1F7-18BE55CD69BE}">
      <dgm:prSet/>
      <dgm:spPr/>
      <dgm:t>
        <a:bodyPr/>
        <a:lstStyle/>
        <a:p>
          <a:endParaRPr lang="en-CA"/>
        </a:p>
      </dgm:t>
    </dgm:pt>
    <dgm:pt modelId="{8544E40B-31FD-4E7E-A997-81629B083982}" type="sibTrans" cxnId="{7A7D802E-3935-44A1-B1F7-18BE55CD69BE}">
      <dgm:prSet/>
      <dgm:spPr/>
      <dgm:t>
        <a:bodyPr/>
        <a:lstStyle/>
        <a:p>
          <a:endParaRPr lang="en-CA"/>
        </a:p>
      </dgm:t>
    </dgm:pt>
    <dgm:pt modelId="{F8FC0AD6-E706-41AD-8242-47A6F1634A8D}">
      <dgm:prSet/>
      <dgm:spPr/>
      <dgm:t>
        <a:bodyPr/>
        <a:lstStyle/>
        <a:p>
          <a:r>
            <a:rPr lang="en-CA" dirty="0">
              <a:solidFill>
                <a:schemeClr val="bg1"/>
              </a:solidFill>
              <a:latin typeface="Aptos Display" panose="020B0004020202020204" pitchFamily="34" charset="0"/>
            </a:rPr>
            <a:t>Non-Insured Health Benefits (NIHB) Joint Review Steering Committee (JRSC) First Nations’ Caucus</a:t>
          </a:r>
        </a:p>
      </dgm:t>
    </dgm:pt>
    <dgm:pt modelId="{0264546B-DC9F-46B3-89F9-3A6C1148D060}" type="parTrans" cxnId="{1B8347BA-4C9D-45CE-B3E2-801B4EA57978}">
      <dgm:prSet/>
      <dgm:spPr/>
      <dgm:t>
        <a:bodyPr/>
        <a:lstStyle/>
        <a:p>
          <a:endParaRPr lang="en-CA"/>
        </a:p>
      </dgm:t>
    </dgm:pt>
    <dgm:pt modelId="{DE09ACB2-212B-4F53-B44A-DF0A44B3E2A1}" type="sibTrans" cxnId="{1B8347BA-4C9D-45CE-B3E2-801B4EA57978}">
      <dgm:prSet/>
      <dgm:spPr/>
      <dgm:t>
        <a:bodyPr/>
        <a:lstStyle/>
        <a:p>
          <a:endParaRPr lang="en-CA"/>
        </a:p>
      </dgm:t>
    </dgm:pt>
    <dgm:pt modelId="{78DEAFA7-6705-4E75-BA89-FBA5A9AF8F61}">
      <dgm:prSet/>
      <dgm:spPr/>
      <dgm:t>
        <a:bodyPr/>
        <a:lstStyle/>
        <a:p>
          <a:r>
            <a:rPr lang="en-CA" dirty="0">
              <a:solidFill>
                <a:schemeClr val="bg1"/>
              </a:solidFill>
              <a:latin typeface="Aptos Display" panose="020B0004020202020204" pitchFamily="34" charset="0"/>
            </a:rPr>
            <a:t>NIHB Navigators</a:t>
          </a:r>
        </a:p>
      </dgm:t>
    </dgm:pt>
    <dgm:pt modelId="{E3B3BD11-C221-4260-B9BF-CC5D70BAA190}" type="parTrans" cxnId="{C2DC661E-6651-40C7-B64D-06F05F75516C}">
      <dgm:prSet/>
      <dgm:spPr/>
      <dgm:t>
        <a:bodyPr/>
        <a:lstStyle/>
        <a:p>
          <a:endParaRPr lang="en-CA"/>
        </a:p>
      </dgm:t>
    </dgm:pt>
    <dgm:pt modelId="{61D20B3D-EDEE-445D-A099-F03765B26436}" type="sibTrans" cxnId="{C2DC661E-6651-40C7-B64D-06F05F75516C}">
      <dgm:prSet/>
      <dgm:spPr/>
      <dgm:t>
        <a:bodyPr/>
        <a:lstStyle/>
        <a:p>
          <a:endParaRPr lang="en-CA"/>
        </a:p>
      </dgm:t>
    </dgm:pt>
    <dgm:pt modelId="{18028414-5D85-4C17-8F8C-3B9FC8CA06B5}">
      <dgm:prSet/>
      <dgm:spPr>
        <a:solidFill>
          <a:srgbClr val="7030A0"/>
        </a:solidFill>
      </dgm:spPr>
      <dgm:t>
        <a:bodyPr/>
        <a:lstStyle/>
        <a:p>
          <a:r>
            <a:rPr lang="en-CA" dirty="0">
              <a:solidFill>
                <a:schemeClr val="bg1"/>
              </a:solidFill>
              <a:latin typeface="Aptos Display" panose="020B0004020202020204" pitchFamily="34" charset="0"/>
            </a:rPr>
            <a:t>NIHB Working Groups and Advisory Committees</a:t>
          </a:r>
        </a:p>
      </dgm:t>
    </dgm:pt>
    <dgm:pt modelId="{9CBCE1DD-13EF-4DFE-AF0D-AA401F617EBB}" type="parTrans" cxnId="{AC9107B0-6E11-44B6-80A7-66E1D648104D}">
      <dgm:prSet/>
      <dgm:spPr/>
      <dgm:t>
        <a:bodyPr/>
        <a:lstStyle/>
        <a:p>
          <a:endParaRPr lang="en-CA"/>
        </a:p>
      </dgm:t>
    </dgm:pt>
    <dgm:pt modelId="{62C7923C-A21B-4925-A74E-6A738E5381FC}" type="sibTrans" cxnId="{AC9107B0-6E11-44B6-80A7-66E1D648104D}">
      <dgm:prSet/>
      <dgm:spPr/>
      <dgm:t>
        <a:bodyPr/>
        <a:lstStyle/>
        <a:p>
          <a:endParaRPr lang="en-CA"/>
        </a:p>
      </dgm:t>
    </dgm:pt>
    <dgm:pt modelId="{43E08DD7-13A2-40FE-BE48-413E7F4B7B93}">
      <dgm:prSet/>
      <dgm:spPr>
        <a:solidFill>
          <a:srgbClr val="3E1062"/>
        </a:solidFill>
      </dgm:spPr>
      <dgm:t>
        <a:bodyPr/>
        <a:lstStyle/>
        <a:p>
          <a:r>
            <a:rPr lang="en-CA" dirty="0">
              <a:solidFill>
                <a:schemeClr val="bg1"/>
              </a:solidFill>
              <a:latin typeface="Aptos Display" panose="020B0004020202020204" pitchFamily="34" charset="0"/>
            </a:rPr>
            <a:t>Examples of our Strategic Partners</a:t>
          </a:r>
        </a:p>
      </dgm:t>
    </dgm:pt>
    <dgm:pt modelId="{FF8A333D-0DEE-4D71-8D49-9BED630B1953}" type="parTrans" cxnId="{3D6A85A0-4459-4B40-8DA0-67BAC441600C}">
      <dgm:prSet/>
      <dgm:spPr/>
      <dgm:t>
        <a:bodyPr/>
        <a:lstStyle/>
        <a:p>
          <a:endParaRPr lang="en-CA"/>
        </a:p>
      </dgm:t>
    </dgm:pt>
    <dgm:pt modelId="{6C884179-688E-4C07-8C38-B4D83552F5E9}" type="sibTrans" cxnId="{3D6A85A0-4459-4B40-8DA0-67BAC441600C}">
      <dgm:prSet/>
      <dgm:spPr/>
      <dgm:t>
        <a:bodyPr/>
        <a:lstStyle/>
        <a:p>
          <a:endParaRPr lang="en-CA"/>
        </a:p>
      </dgm:t>
    </dgm:pt>
    <dgm:pt modelId="{4B69C208-71A1-4077-9B6F-DEBDB8563D71}">
      <dgm:prSet/>
      <dgm:spPr>
        <a:solidFill>
          <a:srgbClr val="3E1062"/>
        </a:solidFill>
      </dgm:spPr>
      <dgm:t>
        <a:bodyPr/>
        <a:lstStyle/>
        <a:p>
          <a:r>
            <a:rPr lang="en-CA" dirty="0">
              <a:solidFill>
                <a:schemeClr val="bg1"/>
              </a:solidFill>
              <a:latin typeface="Aptos Display" panose="020B0004020202020204" pitchFamily="34" charset="0"/>
            </a:rPr>
            <a:t>Indigenous Pharmacy Professionals of Canada</a:t>
          </a:r>
        </a:p>
      </dgm:t>
    </dgm:pt>
    <dgm:pt modelId="{1166215E-BD07-42DA-9B8A-3375FC848688}" type="parTrans" cxnId="{A6302BDE-2753-4FCB-B041-010AC80589B3}">
      <dgm:prSet/>
      <dgm:spPr/>
      <dgm:t>
        <a:bodyPr/>
        <a:lstStyle/>
        <a:p>
          <a:endParaRPr lang="en-CA"/>
        </a:p>
      </dgm:t>
    </dgm:pt>
    <dgm:pt modelId="{19B6A423-535D-4F1F-A813-8A7B78E7EFC1}" type="sibTrans" cxnId="{A6302BDE-2753-4FCB-B041-010AC80589B3}">
      <dgm:prSet/>
      <dgm:spPr/>
      <dgm:t>
        <a:bodyPr/>
        <a:lstStyle/>
        <a:p>
          <a:endParaRPr lang="en-CA"/>
        </a:p>
      </dgm:t>
    </dgm:pt>
    <dgm:pt modelId="{3EA352AE-2EFC-46C3-B9A5-F05ABDAD3078}">
      <dgm:prSet/>
      <dgm:spPr>
        <a:solidFill>
          <a:srgbClr val="3E1062"/>
        </a:solidFill>
      </dgm:spPr>
      <dgm:t>
        <a:bodyPr/>
        <a:lstStyle/>
        <a:p>
          <a:r>
            <a:rPr lang="en-CA" dirty="0">
              <a:solidFill>
                <a:schemeClr val="bg1"/>
              </a:solidFill>
              <a:latin typeface="Aptos Display" panose="020B0004020202020204" pitchFamily="34" charset="0"/>
            </a:rPr>
            <a:t>Saskatchewan Physiotherapy Association</a:t>
          </a:r>
        </a:p>
      </dgm:t>
    </dgm:pt>
    <dgm:pt modelId="{B951AA60-D7A0-4679-9C34-5687BABB2ADA}" type="parTrans" cxnId="{F0E694C6-C516-4F08-BAB9-03C3169E99B2}">
      <dgm:prSet/>
      <dgm:spPr/>
      <dgm:t>
        <a:bodyPr/>
        <a:lstStyle/>
        <a:p>
          <a:endParaRPr lang="en-CA"/>
        </a:p>
      </dgm:t>
    </dgm:pt>
    <dgm:pt modelId="{02D8642E-EC82-4274-AF9C-F45A7CBCCD81}" type="sibTrans" cxnId="{F0E694C6-C516-4F08-BAB9-03C3169E99B2}">
      <dgm:prSet/>
      <dgm:spPr/>
      <dgm:t>
        <a:bodyPr/>
        <a:lstStyle/>
        <a:p>
          <a:endParaRPr lang="en-CA"/>
        </a:p>
      </dgm:t>
    </dgm:pt>
    <dgm:pt modelId="{70303FBC-8227-4997-853B-34A94FC2B0D6}">
      <dgm:prSet/>
      <dgm:spPr>
        <a:solidFill>
          <a:srgbClr val="3E1062"/>
        </a:solidFill>
      </dgm:spPr>
      <dgm:t>
        <a:bodyPr/>
        <a:lstStyle/>
        <a:p>
          <a:r>
            <a:rPr lang="en-US" dirty="0">
              <a:solidFill>
                <a:schemeClr val="bg1"/>
              </a:solidFill>
              <a:latin typeface="Aptos Display" panose="020B0004020202020204" pitchFamily="34" charset="0"/>
            </a:rPr>
            <a:t>Canadian Association of Naturopathic Doctors</a:t>
          </a:r>
          <a:endParaRPr lang="en-CA" dirty="0">
            <a:solidFill>
              <a:schemeClr val="bg1"/>
            </a:solidFill>
            <a:latin typeface="Aptos Display" panose="020B0004020202020204" pitchFamily="34" charset="0"/>
          </a:endParaRPr>
        </a:p>
      </dgm:t>
    </dgm:pt>
    <dgm:pt modelId="{95297E72-7F77-4786-B500-B134FDF4A2A1}" type="parTrans" cxnId="{8217AD0E-C602-4080-99EB-C66ED875FC2F}">
      <dgm:prSet/>
      <dgm:spPr/>
      <dgm:t>
        <a:bodyPr/>
        <a:lstStyle/>
        <a:p>
          <a:endParaRPr lang="en-CA"/>
        </a:p>
      </dgm:t>
    </dgm:pt>
    <dgm:pt modelId="{0AE142CA-8D6E-43EA-82A2-7F21202A73C2}" type="sibTrans" cxnId="{8217AD0E-C602-4080-99EB-C66ED875FC2F}">
      <dgm:prSet/>
      <dgm:spPr/>
      <dgm:t>
        <a:bodyPr/>
        <a:lstStyle/>
        <a:p>
          <a:endParaRPr lang="en-CA"/>
        </a:p>
      </dgm:t>
    </dgm:pt>
    <dgm:pt modelId="{0D5F4D72-D544-4B48-8B59-42FCA2A16525}" type="pres">
      <dgm:prSet presAssocID="{A4DE901E-1859-4BE0-958C-742912124387}" presName="diagram" presStyleCnt="0">
        <dgm:presLayoutVars>
          <dgm:dir/>
          <dgm:resizeHandles val="exact"/>
        </dgm:presLayoutVars>
      </dgm:prSet>
      <dgm:spPr/>
    </dgm:pt>
    <dgm:pt modelId="{39EC4BDA-7502-4B3A-B4A9-F2BE88C56BEE}" type="pres">
      <dgm:prSet presAssocID="{BFD11F37-C6D7-4F10-B5FE-48E4CEE26495}" presName="node" presStyleLbl="node1" presStyleIdx="0" presStyleCnt="3">
        <dgm:presLayoutVars>
          <dgm:bulletEnabled val="1"/>
        </dgm:presLayoutVars>
      </dgm:prSet>
      <dgm:spPr/>
    </dgm:pt>
    <dgm:pt modelId="{443F218A-7A48-4EB9-9C05-652A4796ED35}" type="pres">
      <dgm:prSet presAssocID="{AD7C2A0B-32F1-47EF-9281-3682AA78563E}" presName="sibTrans" presStyleCnt="0"/>
      <dgm:spPr/>
    </dgm:pt>
    <dgm:pt modelId="{CEF5B0FA-CA3A-4F4E-B1E9-E9CC8F8E9940}" type="pres">
      <dgm:prSet presAssocID="{18028414-5D85-4C17-8F8C-3B9FC8CA06B5}" presName="node" presStyleLbl="node1" presStyleIdx="1" presStyleCnt="3">
        <dgm:presLayoutVars>
          <dgm:bulletEnabled val="1"/>
        </dgm:presLayoutVars>
      </dgm:prSet>
      <dgm:spPr/>
    </dgm:pt>
    <dgm:pt modelId="{870AD48F-2540-4632-9B99-A839840A1E84}" type="pres">
      <dgm:prSet presAssocID="{62C7923C-A21B-4925-A74E-6A738E5381FC}" presName="sibTrans" presStyleCnt="0"/>
      <dgm:spPr/>
    </dgm:pt>
    <dgm:pt modelId="{4B33B256-B0C8-460E-B3E3-EC3455E13709}" type="pres">
      <dgm:prSet presAssocID="{43E08DD7-13A2-40FE-BE48-413E7F4B7B93}" presName="node" presStyleLbl="node1" presStyleIdx="2" presStyleCnt="3">
        <dgm:presLayoutVars>
          <dgm:bulletEnabled val="1"/>
        </dgm:presLayoutVars>
      </dgm:prSet>
      <dgm:spPr/>
    </dgm:pt>
  </dgm:ptLst>
  <dgm:cxnLst>
    <dgm:cxn modelId="{8217AD0E-C602-4080-99EB-C66ED875FC2F}" srcId="{43E08DD7-13A2-40FE-BE48-413E7F4B7B93}" destId="{70303FBC-8227-4997-853B-34A94FC2B0D6}" srcOrd="2" destOrd="0" parTransId="{95297E72-7F77-4786-B500-B134FDF4A2A1}" sibTransId="{0AE142CA-8D6E-43EA-82A2-7F21202A73C2}"/>
    <dgm:cxn modelId="{C2DC661E-6651-40C7-B64D-06F05F75516C}" srcId="{BFD11F37-C6D7-4F10-B5FE-48E4CEE26495}" destId="{78DEAFA7-6705-4E75-BA89-FBA5A9AF8F61}" srcOrd="2" destOrd="0" parTransId="{E3B3BD11-C221-4260-B9BF-CC5D70BAA190}" sibTransId="{61D20B3D-EDEE-445D-A099-F03765B26436}"/>
    <dgm:cxn modelId="{7A7D802E-3935-44A1-B1F7-18BE55CD69BE}" srcId="{BFD11F37-C6D7-4F10-B5FE-48E4CEE26495}" destId="{A697D6F8-AA31-441A-A46B-C9A4D3A6B2AA}" srcOrd="0" destOrd="0" parTransId="{790D2330-961B-4C2C-9202-392FF5EFDCA0}" sibTransId="{8544E40B-31FD-4E7E-A997-81629B083982}"/>
    <dgm:cxn modelId="{04A6763A-060A-4C9B-8072-E925D4BBE490}" type="presOf" srcId="{BFD11F37-C6D7-4F10-B5FE-48E4CEE26495}" destId="{39EC4BDA-7502-4B3A-B4A9-F2BE88C56BEE}" srcOrd="0" destOrd="0" presId="urn:microsoft.com/office/officeart/2005/8/layout/default"/>
    <dgm:cxn modelId="{540CDE51-F524-4FC4-8A03-15902F9E4DEF}" type="presOf" srcId="{3EA352AE-2EFC-46C3-B9A5-F05ABDAD3078}" destId="{4B33B256-B0C8-460E-B3E3-EC3455E13709}" srcOrd="0" destOrd="2" presId="urn:microsoft.com/office/officeart/2005/8/layout/default"/>
    <dgm:cxn modelId="{BDA1D954-B6D6-4D7F-88AB-EB25D0DEDC9C}" type="presOf" srcId="{43E08DD7-13A2-40FE-BE48-413E7F4B7B93}" destId="{4B33B256-B0C8-460E-B3E3-EC3455E13709}" srcOrd="0" destOrd="0" presId="urn:microsoft.com/office/officeart/2005/8/layout/default"/>
    <dgm:cxn modelId="{636FB998-9FD9-4A76-80C9-BEEC594294E1}" type="presOf" srcId="{70303FBC-8227-4997-853B-34A94FC2B0D6}" destId="{4B33B256-B0C8-460E-B3E3-EC3455E13709}" srcOrd="0" destOrd="3" presId="urn:microsoft.com/office/officeart/2005/8/layout/default"/>
    <dgm:cxn modelId="{71026499-5FC9-40CC-9C09-54401B1F1C58}" srcId="{A4DE901E-1859-4BE0-958C-742912124387}" destId="{BFD11F37-C6D7-4F10-B5FE-48E4CEE26495}" srcOrd="0" destOrd="0" parTransId="{EE2869B1-4E1B-4698-B472-00DCEE6A6949}" sibTransId="{AD7C2A0B-32F1-47EF-9281-3682AA78563E}"/>
    <dgm:cxn modelId="{0E71D29F-437A-4CE1-B1BA-2BEB59342ECC}" type="presOf" srcId="{4B69C208-71A1-4077-9B6F-DEBDB8563D71}" destId="{4B33B256-B0C8-460E-B3E3-EC3455E13709}" srcOrd="0" destOrd="1" presId="urn:microsoft.com/office/officeart/2005/8/layout/default"/>
    <dgm:cxn modelId="{3D6A85A0-4459-4B40-8DA0-67BAC441600C}" srcId="{A4DE901E-1859-4BE0-958C-742912124387}" destId="{43E08DD7-13A2-40FE-BE48-413E7F4B7B93}" srcOrd="2" destOrd="0" parTransId="{FF8A333D-0DEE-4D71-8D49-9BED630B1953}" sibTransId="{6C884179-688E-4C07-8C38-B4D83552F5E9}"/>
    <dgm:cxn modelId="{86134EA5-C3EE-4E57-A7B8-6453557FF195}" type="presOf" srcId="{18028414-5D85-4C17-8F8C-3B9FC8CA06B5}" destId="{CEF5B0FA-CA3A-4F4E-B1E9-E9CC8F8E9940}" srcOrd="0" destOrd="0" presId="urn:microsoft.com/office/officeart/2005/8/layout/default"/>
    <dgm:cxn modelId="{AC9107B0-6E11-44B6-80A7-66E1D648104D}" srcId="{A4DE901E-1859-4BE0-958C-742912124387}" destId="{18028414-5D85-4C17-8F8C-3B9FC8CA06B5}" srcOrd="1" destOrd="0" parTransId="{9CBCE1DD-13EF-4DFE-AF0D-AA401F617EBB}" sibTransId="{62C7923C-A21B-4925-A74E-6A738E5381FC}"/>
    <dgm:cxn modelId="{331017B4-D431-4FFE-BAA4-096032030979}" type="presOf" srcId="{78DEAFA7-6705-4E75-BA89-FBA5A9AF8F61}" destId="{39EC4BDA-7502-4B3A-B4A9-F2BE88C56BEE}" srcOrd="0" destOrd="3" presId="urn:microsoft.com/office/officeart/2005/8/layout/default"/>
    <dgm:cxn modelId="{2FA310B7-BA50-43C2-B949-F2399AC6167A}" type="presOf" srcId="{F8FC0AD6-E706-41AD-8242-47A6F1634A8D}" destId="{39EC4BDA-7502-4B3A-B4A9-F2BE88C56BEE}" srcOrd="0" destOrd="2" presId="urn:microsoft.com/office/officeart/2005/8/layout/default"/>
    <dgm:cxn modelId="{1B8347BA-4C9D-45CE-B3E2-801B4EA57978}" srcId="{BFD11F37-C6D7-4F10-B5FE-48E4CEE26495}" destId="{F8FC0AD6-E706-41AD-8242-47A6F1634A8D}" srcOrd="1" destOrd="0" parTransId="{0264546B-DC9F-46B3-89F9-3A6C1148D060}" sibTransId="{DE09ACB2-212B-4F53-B44A-DF0A44B3E2A1}"/>
    <dgm:cxn modelId="{F0E694C6-C516-4F08-BAB9-03C3169E99B2}" srcId="{43E08DD7-13A2-40FE-BE48-413E7F4B7B93}" destId="{3EA352AE-2EFC-46C3-B9A5-F05ABDAD3078}" srcOrd="1" destOrd="0" parTransId="{B951AA60-D7A0-4679-9C34-5687BABB2ADA}" sibTransId="{02D8642E-EC82-4274-AF9C-F45A7CBCCD81}"/>
    <dgm:cxn modelId="{CD5026D6-5A08-4115-A3F5-5F43315121B0}" type="presOf" srcId="{A697D6F8-AA31-441A-A46B-C9A4D3A6B2AA}" destId="{39EC4BDA-7502-4B3A-B4A9-F2BE88C56BEE}" srcOrd="0" destOrd="1" presId="urn:microsoft.com/office/officeart/2005/8/layout/default"/>
    <dgm:cxn modelId="{C99484DB-6703-47C6-A77E-79323936C911}" type="presOf" srcId="{A4DE901E-1859-4BE0-958C-742912124387}" destId="{0D5F4D72-D544-4B48-8B59-42FCA2A16525}" srcOrd="0" destOrd="0" presId="urn:microsoft.com/office/officeart/2005/8/layout/default"/>
    <dgm:cxn modelId="{A6302BDE-2753-4FCB-B041-010AC80589B3}" srcId="{43E08DD7-13A2-40FE-BE48-413E7F4B7B93}" destId="{4B69C208-71A1-4077-9B6F-DEBDB8563D71}" srcOrd="0" destOrd="0" parTransId="{1166215E-BD07-42DA-9B8A-3375FC848688}" sibTransId="{19B6A423-535D-4F1F-A813-8A7B78E7EFC1}"/>
    <dgm:cxn modelId="{645C18C1-105F-4075-A480-08BBC4EEB137}" type="presParOf" srcId="{0D5F4D72-D544-4B48-8B59-42FCA2A16525}" destId="{39EC4BDA-7502-4B3A-B4A9-F2BE88C56BEE}" srcOrd="0" destOrd="0" presId="urn:microsoft.com/office/officeart/2005/8/layout/default"/>
    <dgm:cxn modelId="{870B793C-D078-4A49-8176-2CB712AC3B52}" type="presParOf" srcId="{0D5F4D72-D544-4B48-8B59-42FCA2A16525}" destId="{443F218A-7A48-4EB9-9C05-652A4796ED35}" srcOrd="1" destOrd="0" presId="urn:microsoft.com/office/officeart/2005/8/layout/default"/>
    <dgm:cxn modelId="{E09C4DEB-2B9C-4158-AB33-8C3C9168A7EE}" type="presParOf" srcId="{0D5F4D72-D544-4B48-8B59-42FCA2A16525}" destId="{CEF5B0FA-CA3A-4F4E-B1E9-E9CC8F8E9940}" srcOrd="2" destOrd="0" presId="urn:microsoft.com/office/officeart/2005/8/layout/default"/>
    <dgm:cxn modelId="{4B3ADE78-FA83-4FBC-B7C7-55CE5C89EE3E}" type="presParOf" srcId="{0D5F4D72-D544-4B48-8B59-42FCA2A16525}" destId="{870AD48F-2540-4632-9B99-A839840A1E84}" srcOrd="3" destOrd="0" presId="urn:microsoft.com/office/officeart/2005/8/layout/default"/>
    <dgm:cxn modelId="{853CB3DD-6DD8-4981-B5F8-70050AFA9A47}" type="presParOf" srcId="{0D5F4D72-D544-4B48-8B59-42FCA2A16525}" destId="{4B33B256-B0C8-460E-B3E3-EC3455E1370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E8D1FC-FB51-40F1-AE8A-A535B1D93AAF}" type="doc">
      <dgm:prSet loTypeId="urn:microsoft.com/office/officeart/2005/8/layout/hierarchy4" loCatId="list" qsTypeId="urn:microsoft.com/office/officeart/2005/8/quickstyle/simple1" qsCatId="simple" csTypeId="urn:microsoft.com/office/officeart/2005/8/colors/colorful1" csCatId="colorful" phldr="1"/>
      <dgm:spPr/>
      <dgm:t>
        <a:bodyPr/>
        <a:lstStyle/>
        <a:p>
          <a:endParaRPr lang="en-CA"/>
        </a:p>
      </dgm:t>
    </dgm:pt>
    <dgm:pt modelId="{2F94FA94-6436-47C3-9423-BCE9FDD790A0}">
      <dgm:prSet phldrT="[Text]"/>
      <dgm:spPr>
        <a:solidFill>
          <a:srgbClr val="7030A0"/>
        </a:solidFill>
      </dgm:spPr>
      <dgm:t>
        <a:bodyPr/>
        <a:lstStyle/>
        <a:p>
          <a:pPr>
            <a:buFont typeface="Symbol" panose="05050102010706020507" pitchFamily="18" charset="2"/>
            <a:buChar char=""/>
          </a:pPr>
          <a:r>
            <a:rPr lang="en-CA" b="1">
              <a:effectLst/>
              <a:latin typeface="Aptos Display" panose="020B0004020202020204" pitchFamily="34" charset="0"/>
              <a:ea typeface="Aptos" panose="020B0004020202020204" pitchFamily="34" charset="0"/>
              <a:cs typeface="Times New Roman" panose="02020603050405020304" pitchFamily="18" charset="0"/>
            </a:rPr>
            <a:t>Mandate</a:t>
          </a:r>
          <a:endParaRPr lang="en-CA" dirty="0"/>
        </a:p>
      </dgm:t>
    </dgm:pt>
    <dgm:pt modelId="{F00659E7-AA8C-403D-8B6C-29563B05D70E}" type="parTrans" cxnId="{8C040CCB-26C7-4F53-AE89-50BA3E591B97}">
      <dgm:prSet/>
      <dgm:spPr/>
      <dgm:t>
        <a:bodyPr/>
        <a:lstStyle/>
        <a:p>
          <a:endParaRPr lang="en-CA"/>
        </a:p>
      </dgm:t>
    </dgm:pt>
    <dgm:pt modelId="{8DC9A21B-AEC3-4F86-913A-7BFFD9A245BE}" type="sibTrans" cxnId="{8C040CCB-26C7-4F53-AE89-50BA3E591B97}">
      <dgm:prSet/>
      <dgm:spPr/>
      <dgm:t>
        <a:bodyPr/>
        <a:lstStyle/>
        <a:p>
          <a:endParaRPr lang="en-CA"/>
        </a:p>
      </dgm:t>
    </dgm:pt>
    <dgm:pt modelId="{CE6D99C0-8A82-4634-98F4-2D2A514EB85F}">
      <dgm:prSet/>
      <dgm:spPr/>
      <dgm:t>
        <a:bodyPr/>
        <a:lstStyle/>
        <a:p>
          <a:r>
            <a:rPr lang="en-CA">
              <a:effectLst/>
              <a:latin typeface="Aptos Display" panose="020B0004020202020204" pitchFamily="34" charset="0"/>
              <a:ea typeface="Aptos" panose="020B0004020202020204" pitchFamily="34" charset="0"/>
              <a:cs typeface="Times New Roman" panose="02020603050405020304" pitchFamily="18" charset="0"/>
            </a:rPr>
            <a:t>AFN health technicians’ body to plan and advocate for First Nations NIHB national priorities</a:t>
          </a:r>
          <a:endParaRPr lang="en-CA" dirty="0">
            <a:effectLst/>
            <a:latin typeface="Aptos Display" panose="020B0004020202020204" pitchFamily="34" charset="0"/>
            <a:ea typeface="Aptos" panose="020B0004020202020204" pitchFamily="34" charset="0"/>
            <a:cs typeface="Times New Roman" panose="02020603050405020304" pitchFamily="18" charset="0"/>
          </a:endParaRPr>
        </a:p>
      </dgm:t>
    </dgm:pt>
    <dgm:pt modelId="{C30F911A-ED48-47EB-B3A0-3B528D31CE51}" type="parTrans" cxnId="{DB34C0C0-E5E4-42B8-9F27-9C46813BA44E}">
      <dgm:prSet/>
      <dgm:spPr/>
      <dgm:t>
        <a:bodyPr/>
        <a:lstStyle/>
        <a:p>
          <a:endParaRPr lang="en-CA"/>
        </a:p>
      </dgm:t>
    </dgm:pt>
    <dgm:pt modelId="{CF107CB6-B1DB-4D26-8B27-AB8BF8CB9F1F}" type="sibTrans" cxnId="{DB34C0C0-E5E4-42B8-9F27-9C46813BA44E}">
      <dgm:prSet/>
      <dgm:spPr/>
      <dgm:t>
        <a:bodyPr/>
        <a:lstStyle/>
        <a:p>
          <a:endParaRPr lang="en-CA"/>
        </a:p>
      </dgm:t>
    </dgm:pt>
    <dgm:pt modelId="{33D8D37E-3815-4292-88BC-30FA5D177DF2}">
      <dgm:prSet/>
      <dgm:spPr/>
      <dgm:t>
        <a:bodyPr/>
        <a:lstStyle/>
        <a:p>
          <a:r>
            <a:rPr lang="en-CA">
              <a:effectLst/>
              <a:latin typeface="Aptos Display" panose="020B0004020202020204" pitchFamily="34" charset="0"/>
              <a:ea typeface="Aptos" panose="020B0004020202020204" pitchFamily="34" charset="0"/>
              <a:cs typeface="Times New Roman" panose="02020603050405020304" pitchFamily="18" charset="0"/>
            </a:rPr>
            <a:t>Hired by First Nations’ regions</a:t>
          </a:r>
          <a:endParaRPr lang="en-CA" dirty="0">
            <a:effectLst/>
            <a:latin typeface="Aptos Display" panose="020B0004020202020204" pitchFamily="34" charset="0"/>
            <a:ea typeface="Aptos" panose="020B0004020202020204" pitchFamily="34" charset="0"/>
            <a:cs typeface="Times New Roman" panose="02020603050405020304" pitchFamily="18" charset="0"/>
          </a:endParaRPr>
        </a:p>
      </dgm:t>
    </dgm:pt>
    <dgm:pt modelId="{510E1567-DD84-48D9-AF09-BD9EA060DB10}" type="parTrans" cxnId="{42952AB7-F045-46CB-AFC4-80757A0E2DBD}">
      <dgm:prSet/>
      <dgm:spPr/>
      <dgm:t>
        <a:bodyPr/>
        <a:lstStyle/>
        <a:p>
          <a:endParaRPr lang="en-CA"/>
        </a:p>
      </dgm:t>
    </dgm:pt>
    <dgm:pt modelId="{574CD33D-0BF7-424B-B116-8B823A70782B}" type="sibTrans" cxnId="{42952AB7-F045-46CB-AFC4-80757A0E2DBD}">
      <dgm:prSet/>
      <dgm:spPr/>
      <dgm:t>
        <a:bodyPr/>
        <a:lstStyle/>
        <a:p>
          <a:endParaRPr lang="en-CA"/>
        </a:p>
      </dgm:t>
    </dgm:pt>
    <dgm:pt modelId="{0846D94B-F03E-4F90-9E3D-21EAA3700CD1}">
      <dgm:prSet/>
      <dgm:spPr>
        <a:solidFill>
          <a:srgbClr val="7030A0"/>
        </a:solidFill>
      </dgm:spPr>
      <dgm:t>
        <a:bodyPr/>
        <a:lstStyle/>
        <a:p>
          <a:r>
            <a:rPr lang="en-CA" b="1">
              <a:effectLst/>
              <a:latin typeface="Aptos Display" panose="020B0004020202020204" pitchFamily="34" charset="0"/>
              <a:ea typeface="Aptos" panose="020B0004020202020204" pitchFamily="34" charset="0"/>
              <a:cs typeface="Times New Roman" panose="02020603050405020304" pitchFamily="18" charset="0"/>
            </a:rPr>
            <a:t>Composition</a:t>
          </a:r>
          <a:endParaRPr lang="en-CA" b="1" dirty="0">
            <a:effectLst/>
            <a:latin typeface="Aptos Display" panose="020B0004020202020204" pitchFamily="34" charset="0"/>
            <a:ea typeface="Aptos" panose="020B0004020202020204" pitchFamily="34" charset="0"/>
            <a:cs typeface="Times New Roman" panose="02020603050405020304" pitchFamily="18" charset="0"/>
          </a:endParaRPr>
        </a:p>
      </dgm:t>
    </dgm:pt>
    <dgm:pt modelId="{7C30663A-EC74-4A2C-8B72-AFCC46AFB2CE}" type="parTrans" cxnId="{92E4A6D1-9D7E-437D-B7C7-FAF94FF30586}">
      <dgm:prSet/>
      <dgm:spPr/>
      <dgm:t>
        <a:bodyPr/>
        <a:lstStyle/>
        <a:p>
          <a:endParaRPr lang="en-CA"/>
        </a:p>
      </dgm:t>
    </dgm:pt>
    <dgm:pt modelId="{3F4D6BE2-5E66-477F-88E3-3E58DA7D1352}" type="sibTrans" cxnId="{92E4A6D1-9D7E-437D-B7C7-FAF94FF30586}">
      <dgm:prSet/>
      <dgm:spPr/>
      <dgm:t>
        <a:bodyPr/>
        <a:lstStyle/>
        <a:p>
          <a:endParaRPr lang="en-CA"/>
        </a:p>
      </dgm:t>
    </dgm:pt>
    <dgm:pt modelId="{0F8301E3-CF95-4E9C-9917-EFB022709BCD}">
      <dgm:prSet/>
      <dgm:spPr/>
      <dgm:t>
        <a:bodyPr/>
        <a:lstStyle/>
        <a:p>
          <a:r>
            <a:rPr lang="en-CA">
              <a:effectLst/>
              <a:latin typeface="Aptos Display" panose="020B0004020202020204" pitchFamily="34" charset="0"/>
              <a:ea typeface="Aptos" panose="020B0004020202020204" pitchFamily="34" charset="0"/>
              <a:cs typeface="Times New Roman" panose="02020603050405020304" pitchFamily="18" charset="0"/>
            </a:rPr>
            <a:t>Regional NIHB Health Technicians to guide and promote First Nation NIHB health needs and priorities </a:t>
          </a:r>
          <a:endParaRPr lang="en-CA" dirty="0">
            <a:effectLst/>
            <a:latin typeface="Aptos Display" panose="020B0004020202020204" pitchFamily="34" charset="0"/>
            <a:ea typeface="Aptos" panose="020B0004020202020204" pitchFamily="34" charset="0"/>
            <a:cs typeface="Times New Roman" panose="02020603050405020304" pitchFamily="18" charset="0"/>
          </a:endParaRPr>
        </a:p>
      </dgm:t>
    </dgm:pt>
    <dgm:pt modelId="{5010F283-BA8D-43D4-B68C-C1C0514FB5F4}" type="parTrans" cxnId="{287C40D5-6669-48B4-8CA1-891A3BB1DA86}">
      <dgm:prSet/>
      <dgm:spPr/>
      <dgm:t>
        <a:bodyPr/>
        <a:lstStyle/>
        <a:p>
          <a:endParaRPr lang="en-CA"/>
        </a:p>
      </dgm:t>
    </dgm:pt>
    <dgm:pt modelId="{CEDC7094-2D1C-4235-BB0C-BDFB2B4006AA}" type="sibTrans" cxnId="{287C40D5-6669-48B4-8CA1-891A3BB1DA86}">
      <dgm:prSet/>
      <dgm:spPr/>
      <dgm:t>
        <a:bodyPr/>
        <a:lstStyle/>
        <a:p>
          <a:endParaRPr lang="en-CA"/>
        </a:p>
      </dgm:t>
    </dgm:pt>
    <dgm:pt modelId="{7F2432B6-9E9E-4353-B451-3B7467B284BE}">
      <dgm:prSet/>
      <dgm:spPr/>
      <dgm:t>
        <a:bodyPr/>
        <a:lstStyle/>
        <a:p>
          <a:r>
            <a:rPr lang="en-CA">
              <a:effectLst/>
              <a:latin typeface="Aptos Display" panose="020B0004020202020204" pitchFamily="34" charset="0"/>
              <a:ea typeface="Aptos" panose="020B0004020202020204" pitchFamily="34" charset="0"/>
              <a:cs typeface="Times New Roman" panose="02020603050405020304" pitchFamily="18" charset="0"/>
            </a:rPr>
            <a:t>We have representatives from eleven regions – BC has the FNHA</a:t>
          </a:r>
          <a:endParaRPr lang="en-CA" dirty="0">
            <a:effectLst/>
            <a:latin typeface="Aptos Display" panose="020B0004020202020204" pitchFamily="34" charset="0"/>
            <a:ea typeface="Aptos" panose="020B0004020202020204" pitchFamily="34" charset="0"/>
            <a:cs typeface="Times New Roman" panose="02020603050405020304" pitchFamily="18" charset="0"/>
          </a:endParaRPr>
        </a:p>
      </dgm:t>
    </dgm:pt>
    <dgm:pt modelId="{C19785B4-D1D4-4EDD-9831-415D216064AF}" type="parTrans" cxnId="{313CB6E5-34AE-4007-95D7-7F9AAD66DA07}">
      <dgm:prSet/>
      <dgm:spPr/>
      <dgm:t>
        <a:bodyPr/>
        <a:lstStyle/>
        <a:p>
          <a:endParaRPr lang="en-CA"/>
        </a:p>
      </dgm:t>
    </dgm:pt>
    <dgm:pt modelId="{C2A6D276-A0AE-42D9-818F-5C5285FAA6B5}" type="sibTrans" cxnId="{313CB6E5-34AE-4007-95D7-7F9AAD66DA07}">
      <dgm:prSet/>
      <dgm:spPr/>
      <dgm:t>
        <a:bodyPr/>
        <a:lstStyle/>
        <a:p>
          <a:endParaRPr lang="en-CA"/>
        </a:p>
      </dgm:t>
    </dgm:pt>
    <dgm:pt modelId="{02082081-1A6B-480D-AC93-B7CF95B925B8}">
      <dgm:prSet/>
      <dgm:spPr>
        <a:solidFill>
          <a:srgbClr val="7030A0"/>
        </a:solidFill>
      </dgm:spPr>
      <dgm:t>
        <a:bodyPr/>
        <a:lstStyle/>
        <a:p>
          <a:r>
            <a:rPr lang="en-CA" b="1">
              <a:latin typeface="Aptos Display" panose="020B0004020202020204" pitchFamily="34" charset="0"/>
              <a:cs typeface="Times New Roman" panose="02020603050405020304" pitchFamily="18" charset="0"/>
            </a:rPr>
            <a:t>Current work</a:t>
          </a:r>
          <a:endParaRPr lang="en-CA" b="1" dirty="0">
            <a:latin typeface="Aptos Display" panose="020B0004020202020204" pitchFamily="34" charset="0"/>
            <a:cs typeface="Times New Roman" panose="02020603050405020304" pitchFamily="18" charset="0"/>
          </a:endParaRPr>
        </a:p>
      </dgm:t>
    </dgm:pt>
    <dgm:pt modelId="{0FFB8A26-BFE3-4099-982F-5BA622E173AB}" type="parTrans" cxnId="{09316FB1-6A19-4ECE-A2B3-3BE705CC3894}">
      <dgm:prSet/>
      <dgm:spPr/>
      <dgm:t>
        <a:bodyPr/>
        <a:lstStyle/>
        <a:p>
          <a:endParaRPr lang="en-CA"/>
        </a:p>
      </dgm:t>
    </dgm:pt>
    <dgm:pt modelId="{AF9C79CA-C045-4E6B-B755-83F8AB64C17F}" type="sibTrans" cxnId="{09316FB1-6A19-4ECE-A2B3-3BE705CC3894}">
      <dgm:prSet/>
      <dgm:spPr/>
      <dgm:t>
        <a:bodyPr/>
        <a:lstStyle/>
        <a:p>
          <a:endParaRPr lang="en-CA"/>
        </a:p>
      </dgm:t>
    </dgm:pt>
    <dgm:pt modelId="{80E354CD-C3C6-4D46-BC9A-1E1114C6E9FF}">
      <dgm:prSet/>
      <dgm:spPr/>
      <dgm:t>
        <a:bodyPr/>
        <a:lstStyle/>
        <a:p>
          <a:r>
            <a:rPr lang="en-CA">
              <a:latin typeface="Aptos Display" panose="020B0004020202020204" pitchFamily="34" charset="0"/>
              <a:cs typeface="Times New Roman" panose="02020603050405020304" pitchFamily="18" charset="0"/>
            </a:rPr>
            <a:t>NIHB National Dialogue Session – October 2023 </a:t>
          </a:r>
          <a:endParaRPr lang="en-CA" dirty="0">
            <a:latin typeface="Aptos Display" panose="020B0004020202020204" pitchFamily="34" charset="0"/>
            <a:cs typeface="Times New Roman" panose="02020603050405020304" pitchFamily="18" charset="0"/>
          </a:endParaRPr>
        </a:p>
      </dgm:t>
    </dgm:pt>
    <dgm:pt modelId="{0989FDBA-5983-48FF-8C9E-ADFE500C1557}" type="parTrans" cxnId="{71847C4D-D0DD-4F45-A4F6-4642FC7E82FE}">
      <dgm:prSet/>
      <dgm:spPr/>
      <dgm:t>
        <a:bodyPr/>
        <a:lstStyle/>
        <a:p>
          <a:endParaRPr lang="en-CA"/>
        </a:p>
      </dgm:t>
    </dgm:pt>
    <dgm:pt modelId="{DBEEE406-AC30-40FA-B44A-E548D6D5E2C2}" type="sibTrans" cxnId="{71847C4D-D0DD-4F45-A4F6-4642FC7E82FE}">
      <dgm:prSet/>
      <dgm:spPr/>
      <dgm:t>
        <a:bodyPr/>
        <a:lstStyle/>
        <a:p>
          <a:endParaRPr lang="en-CA"/>
        </a:p>
      </dgm:t>
    </dgm:pt>
    <dgm:pt modelId="{4F70055B-8C23-4107-AF2C-950062561BEE}">
      <dgm:prSet/>
      <dgm:spPr/>
      <dgm:t>
        <a:bodyPr/>
        <a:lstStyle/>
        <a:p>
          <a:r>
            <a:rPr lang="en-CA">
              <a:latin typeface="Aptos Display" panose="020B0004020202020204" pitchFamily="34" charset="0"/>
              <a:cs typeface="Times New Roman" panose="02020603050405020304" pitchFamily="18" charset="0"/>
            </a:rPr>
            <a:t>Move First Nations health priorities, such as allied health services</a:t>
          </a:r>
          <a:endParaRPr lang="en-CA" dirty="0">
            <a:latin typeface="Aptos Display" panose="020B0004020202020204" pitchFamily="34" charset="0"/>
          </a:endParaRPr>
        </a:p>
      </dgm:t>
    </dgm:pt>
    <dgm:pt modelId="{CD4D6A55-578C-495F-9893-AB12BC9E354C}" type="parTrans" cxnId="{4DFECEB3-6059-4AC5-93CB-FACA49A5FED1}">
      <dgm:prSet/>
      <dgm:spPr/>
      <dgm:t>
        <a:bodyPr/>
        <a:lstStyle/>
        <a:p>
          <a:endParaRPr lang="en-CA"/>
        </a:p>
      </dgm:t>
    </dgm:pt>
    <dgm:pt modelId="{9254782F-754E-45C1-94F8-67DA9B1BA5EC}" type="sibTrans" cxnId="{4DFECEB3-6059-4AC5-93CB-FACA49A5FED1}">
      <dgm:prSet/>
      <dgm:spPr/>
      <dgm:t>
        <a:bodyPr/>
        <a:lstStyle/>
        <a:p>
          <a:endParaRPr lang="en-CA"/>
        </a:p>
      </dgm:t>
    </dgm:pt>
    <dgm:pt modelId="{9D364486-085A-4C1D-9915-712365C1DD3A}">
      <dgm:prSet/>
      <dgm:spPr/>
      <dgm:t>
        <a:bodyPr/>
        <a:lstStyle/>
        <a:p>
          <a:r>
            <a:rPr lang="en-CA" dirty="0">
              <a:latin typeface="Aptos Display" panose="020B0004020202020204" pitchFamily="34" charset="0"/>
            </a:rPr>
            <a:t>Discontinuation of the Sole Prescriber Restrictions </a:t>
          </a:r>
        </a:p>
      </dgm:t>
    </dgm:pt>
    <dgm:pt modelId="{7014C347-C7C5-4311-A24B-EDB21F69B799}" type="parTrans" cxnId="{A82DBC11-2864-4694-B65A-976328F2DF75}">
      <dgm:prSet/>
      <dgm:spPr/>
      <dgm:t>
        <a:bodyPr/>
        <a:lstStyle/>
        <a:p>
          <a:endParaRPr lang="en-CA"/>
        </a:p>
      </dgm:t>
    </dgm:pt>
    <dgm:pt modelId="{68B83B1B-1AE4-4C34-9ABF-1DEC1C4857AB}" type="sibTrans" cxnId="{A82DBC11-2864-4694-B65A-976328F2DF75}">
      <dgm:prSet/>
      <dgm:spPr/>
      <dgm:t>
        <a:bodyPr/>
        <a:lstStyle/>
        <a:p>
          <a:endParaRPr lang="en-CA"/>
        </a:p>
      </dgm:t>
    </dgm:pt>
    <dgm:pt modelId="{1FE346C3-7188-480E-B4D4-7F5E48652D29}" type="pres">
      <dgm:prSet presAssocID="{11E8D1FC-FB51-40F1-AE8A-A535B1D93AAF}" presName="Name0" presStyleCnt="0">
        <dgm:presLayoutVars>
          <dgm:chPref val="1"/>
          <dgm:dir/>
          <dgm:animOne val="branch"/>
          <dgm:animLvl val="lvl"/>
          <dgm:resizeHandles/>
        </dgm:presLayoutVars>
      </dgm:prSet>
      <dgm:spPr/>
    </dgm:pt>
    <dgm:pt modelId="{1428B0AF-4AA1-4F19-991F-035FD048C216}" type="pres">
      <dgm:prSet presAssocID="{2F94FA94-6436-47C3-9423-BCE9FDD790A0}" presName="vertOne" presStyleCnt="0"/>
      <dgm:spPr/>
    </dgm:pt>
    <dgm:pt modelId="{A8F383F7-9AAA-4A2C-A750-B279F0FC27F7}" type="pres">
      <dgm:prSet presAssocID="{2F94FA94-6436-47C3-9423-BCE9FDD790A0}" presName="txOne" presStyleLbl="node0" presStyleIdx="0" presStyleCnt="3">
        <dgm:presLayoutVars>
          <dgm:chPref val="3"/>
        </dgm:presLayoutVars>
      </dgm:prSet>
      <dgm:spPr/>
    </dgm:pt>
    <dgm:pt modelId="{7F717D5A-4E1B-4CBD-A64E-45331BDC7B86}" type="pres">
      <dgm:prSet presAssocID="{2F94FA94-6436-47C3-9423-BCE9FDD790A0}" presName="parTransOne" presStyleCnt="0"/>
      <dgm:spPr/>
    </dgm:pt>
    <dgm:pt modelId="{91255D15-33D2-4942-8DF3-CF373F153842}" type="pres">
      <dgm:prSet presAssocID="{2F94FA94-6436-47C3-9423-BCE9FDD790A0}" presName="horzOne" presStyleCnt="0"/>
      <dgm:spPr/>
    </dgm:pt>
    <dgm:pt modelId="{D682BAB8-395A-4AE7-8E7A-FE60A5D75417}" type="pres">
      <dgm:prSet presAssocID="{CE6D99C0-8A82-4634-98F4-2D2A514EB85F}" presName="vertTwo" presStyleCnt="0"/>
      <dgm:spPr/>
    </dgm:pt>
    <dgm:pt modelId="{74CFDF17-EB51-40C2-B87B-6378A718ED1F}" type="pres">
      <dgm:prSet presAssocID="{CE6D99C0-8A82-4634-98F4-2D2A514EB85F}" presName="txTwo" presStyleLbl="node2" presStyleIdx="0" presStyleCnt="7">
        <dgm:presLayoutVars>
          <dgm:chPref val="3"/>
        </dgm:presLayoutVars>
      </dgm:prSet>
      <dgm:spPr/>
    </dgm:pt>
    <dgm:pt modelId="{BACDE65C-7453-438A-BF2D-6AD740A7E158}" type="pres">
      <dgm:prSet presAssocID="{CE6D99C0-8A82-4634-98F4-2D2A514EB85F}" presName="horzTwo" presStyleCnt="0"/>
      <dgm:spPr/>
    </dgm:pt>
    <dgm:pt modelId="{53350FCE-2A78-4238-BDEF-B4511DAFEB7F}" type="pres">
      <dgm:prSet presAssocID="{CF107CB6-B1DB-4D26-8B27-AB8BF8CB9F1F}" presName="sibSpaceTwo" presStyleCnt="0"/>
      <dgm:spPr/>
    </dgm:pt>
    <dgm:pt modelId="{D7C8F4AD-DA8C-485B-8DA6-C4BBF5FB5B59}" type="pres">
      <dgm:prSet presAssocID="{33D8D37E-3815-4292-88BC-30FA5D177DF2}" presName="vertTwo" presStyleCnt="0"/>
      <dgm:spPr/>
    </dgm:pt>
    <dgm:pt modelId="{48619EA0-8F87-4AE8-8811-AD13FEFFD9B9}" type="pres">
      <dgm:prSet presAssocID="{33D8D37E-3815-4292-88BC-30FA5D177DF2}" presName="txTwo" presStyleLbl="node2" presStyleIdx="1" presStyleCnt="7">
        <dgm:presLayoutVars>
          <dgm:chPref val="3"/>
        </dgm:presLayoutVars>
      </dgm:prSet>
      <dgm:spPr/>
    </dgm:pt>
    <dgm:pt modelId="{9B4B31F5-6274-4C4D-8194-87CC79CB72FC}" type="pres">
      <dgm:prSet presAssocID="{33D8D37E-3815-4292-88BC-30FA5D177DF2}" presName="horzTwo" presStyleCnt="0"/>
      <dgm:spPr/>
    </dgm:pt>
    <dgm:pt modelId="{0A274047-B68F-4F4A-9D42-59BDBC8ADBCD}" type="pres">
      <dgm:prSet presAssocID="{8DC9A21B-AEC3-4F86-913A-7BFFD9A245BE}" presName="sibSpaceOne" presStyleCnt="0"/>
      <dgm:spPr/>
    </dgm:pt>
    <dgm:pt modelId="{CC0FD4A5-8952-4B9D-A398-648FC5CE8C81}" type="pres">
      <dgm:prSet presAssocID="{0846D94B-F03E-4F90-9E3D-21EAA3700CD1}" presName="vertOne" presStyleCnt="0"/>
      <dgm:spPr/>
    </dgm:pt>
    <dgm:pt modelId="{7A72DA5E-EBD7-4C30-B35B-CBE333400378}" type="pres">
      <dgm:prSet presAssocID="{0846D94B-F03E-4F90-9E3D-21EAA3700CD1}" presName="txOne" presStyleLbl="node0" presStyleIdx="1" presStyleCnt="3">
        <dgm:presLayoutVars>
          <dgm:chPref val="3"/>
        </dgm:presLayoutVars>
      </dgm:prSet>
      <dgm:spPr/>
    </dgm:pt>
    <dgm:pt modelId="{FADC0A54-968D-46E9-B0D0-B1D7450E03E5}" type="pres">
      <dgm:prSet presAssocID="{0846D94B-F03E-4F90-9E3D-21EAA3700CD1}" presName="parTransOne" presStyleCnt="0"/>
      <dgm:spPr/>
    </dgm:pt>
    <dgm:pt modelId="{9E6B851D-E0EF-4A0B-A208-F85501A83F67}" type="pres">
      <dgm:prSet presAssocID="{0846D94B-F03E-4F90-9E3D-21EAA3700CD1}" presName="horzOne" presStyleCnt="0"/>
      <dgm:spPr/>
    </dgm:pt>
    <dgm:pt modelId="{B8A13F82-5F87-49EB-BC79-2F33BF66F890}" type="pres">
      <dgm:prSet presAssocID="{0F8301E3-CF95-4E9C-9917-EFB022709BCD}" presName="vertTwo" presStyleCnt="0"/>
      <dgm:spPr/>
    </dgm:pt>
    <dgm:pt modelId="{18493C0A-148E-455A-AE1D-EFF6F949CAFF}" type="pres">
      <dgm:prSet presAssocID="{0F8301E3-CF95-4E9C-9917-EFB022709BCD}" presName="txTwo" presStyleLbl="node2" presStyleIdx="2" presStyleCnt="7">
        <dgm:presLayoutVars>
          <dgm:chPref val="3"/>
        </dgm:presLayoutVars>
      </dgm:prSet>
      <dgm:spPr/>
    </dgm:pt>
    <dgm:pt modelId="{3C5CA255-8A9A-42A6-B458-D97DDDD75DDC}" type="pres">
      <dgm:prSet presAssocID="{0F8301E3-CF95-4E9C-9917-EFB022709BCD}" presName="horzTwo" presStyleCnt="0"/>
      <dgm:spPr/>
    </dgm:pt>
    <dgm:pt modelId="{A69BCCE5-1CE3-48DD-8DA4-12AAEBB9F427}" type="pres">
      <dgm:prSet presAssocID="{CEDC7094-2D1C-4235-BB0C-BDFB2B4006AA}" presName="sibSpaceTwo" presStyleCnt="0"/>
      <dgm:spPr/>
    </dgm:pt>
    <dgm:pt modelId="{A911A3AC-07A2-4F5E-9101-C57515C2064B}" type="pres">
      <dgm:prSet presAssocID="{7F2432B6-9E9E-4353-B451-3B7467B284BE}" presName="vertTwo" presStyleCnt="0"/>
      <dgm:spPr/>
    </dgm:pt>
    <dgm:pt modelId="{2C7D2EBB-0265-44A0-8AA6-592149A4A8FB}" type="pres">
      <dgm:prSet presAssocID="{7F2432B6-9E9E-4353-B451-3B7467B284BE}" presName="txTwo" presStyleLbl="node2" presStyleIdx="3" presStyleCnt="7">
        <dgm:presLayoutVars>
          <dgm:chPref val="3"/>
        </dgm:presLayoutVars>
      </dgm:prSet>
      <dgm:spPr/>
    </dgm:pt>
    <dgm:pt modelId="{2CE4D4DB-BAB4-4968-9A36-4C4D03835DAD}" type="pres">
      <dgm:prSet presAssocID="{7F2432B6-9E9E-4353-B451-3B7467B284BE}" presName="horzTwo" presStyleCnt="0"/>
      <dgm:spPr/>
    </dgm:pt>
    <dgm:pt modelId="{BDEC8A8F-B903-4432-808D-C6FB7289ABE2}" type="pres">
      <dgm:prSet presAssocID="{3F4D6BE2-5E66-477F-88E3-3E58DA7D1352}" presName="sibSpaceOne" presStyleCnt="0"/>
      <dgm:spPr/>
    </dgm:pt>
    <dgm:pt modelId="{D789A2BC-4BE9-48B7-AD7A-3ECDE6D3408D}" type="pres">
      <dgm:prSet presAssocID="{02082081-1A6B-480D-AC93-B7CF95B925B8}" presName="vertOne" presStyleCnt="0"/>
      <dgm:spPr/>
    </dgm:pt>
    <dgm:pt modelId="{FE0C5AFF-DC7F-410D-A1D1-6832196DDD5C}" type="pres">
      <dgm:prSet presAssocID="{02082081-1A6B-480D-AC93-B7CF95B925B8}" presName="txOne" presStyleLbl="node0" presStyleIdx="2" presStyleCnt="3">
        <dgm:presLayoutVars>
          <dgm:chPref val="3"/>
        </dgm:presLayoutVars>
      </dgm:prSet>
      <dgm:spPr/>
    </dgm:pt>
    <dgm:pt modelId="{034C3A6C-4C18-4272-8715-21F13CB94EB5}" type="pres">
      <dgm:prSet presAssocID="{02082081-1A6B-480D-AC93-B7CF95B925B8}" presName="parTransOne" presStyleCnt="0"/>
      <dgm:spPr/>
    </dgm:pt>
    <dgm:pt modelId="{5A243C6F-1640-40E1-B39C-C962D6ABA2EB}" type="pres">
      <dgm:prSet presAssocID="{02082081-1A6B-480D-AC93-B7CF95B925B8}" presName="horzOne" presStyleCnt="0"/>
      <dgm:spPr/>
    </dgm:pt>
    <dgm:pt modelId="{7C824484-D367-4739-8507-7A8DE83B2234}" type="pres">
      <dgm:prSet presAssocID="{80E354CD-C3C6-4D46-BC9A-1E1114C6E9FF}" presName="vertTwo" presStyleCnt="0"/>
      <dgm:spPr/>
    </dgm:pt>
    <dgm:pt modelId="{E99FC0A6-7BB8-41F6-9A6F-767FBD8837AF}" type="pres">
      <dgm:prSet presAssocID="{80E354CD-C3C6-4D46-BC9A-1E1114C6E9FF}" presName="txTwo" presStyleLbl="node2" presStyleIdx="4" presStyleCnt="7">
        <dgm:presLayoutVars>
          <dgm:chPref val="3"/>
        </dgm:presLayoutVars>
      </dgm:prSet>
      <dgm:spPr/>
    </dgm:pt>
    <dgm:pt modelId="{9B620281-171A-4C2E-B8CB-A370D941D895}" type="pres">
      <dgm:prSet presAssocID="{80E354CD-C3C6-4D46-BC9A-1E1114C6E9FF}" presName="horzTwo" presStyleCnt="0"/>
      <dgm:spPr/>
    </dgm:pt>
    <dgm:pt modelId="{076D4B87-5EDE-4E97-8E80-79D9E2DC3B4D}" type="pres">
      <dgm:prSet presAssocID="{DBEEE406-AC30-40FA-B44A-E548D6D5E2C2}" presName="sibSpaceTwo" presStyleCnt="0"/>
      <dgm:spPr/>
    </dgm:pt>
    <dgm:pt modelId="{1E31549C-0810-41F7-ABDD-FCDBFC6F85A6}" type="pres">
      <dgm:prSet presAssocID="{4F70055B-8C23-4107-AF2C-950062561BEE}" presName="vertTwo" presStyleCnt="0"/>
      <dgm:spPr/>
    </dgm:pt>
    <dgm:pt modelId="{89E7EF39-D2DF-4349-B5B3-EF13EA4478F6}" type="pres">
      <dgm:prSet presAssocID="{4F70055B-8C23-4107-AF2C-950062561BEE}" presName="txTwo" presStyleLbl="node2" presStyleIdx="5" presStyleCnt="7">
        <dgm:presLayoutVars>
          <dgm:chPref val="3"/>
        </dgm:presLayoutVars>
      </dgm:prSet>
      <dgm:spPr/>
    </dgm:pt>
    <dgm:pt modelId="{A3E74B66-02A4-44D2-A5A2-3A2DCFCB3B2E}" type="pres">
      <dgm:prSet presAssocID="{4F70055B-8C23-4107-AF2C-950062561BEE}" presName="horzTwo" presStyleCnt="0"/>
      <dgm:spPr/>
    </dgm:pt>
    <dgm:pt modelId="{C7DA37F3-421B-4B59-83C5-0AD27540FF8E}" type="pres">
      <dgm:prSet presAssocID="{9254782F-754E-45C1-94F8-67DA9B1BA5EC}" presName="sibSpaceTwo" presStyleCnt="0"/>
      <dgm:spPr/>
    </dgm:pt>
    <dgm:pt modelId="{D0CF3760-DD47-49A3-B993-DFEC523E3854}" type="pres">
      <dgm:prSet presAssocID="{9D364486-085A-4C1D-9915-712365C1DD3A}" presName="vertTwo" presStyleCnt="0"/>
      <dgm:spPr/>
    </dgm:pt>
    <dgm:pt modelId="{429A6784-4C8D-4C62-A1C3-88839D48EA21}" type="pres">
      <dgm:prSet presAssocID="{9D364486-085A-4C1D-9915-712365C1DD3A}" presName="txTwo" presStyleLbl="node2" presStyleIdx="6" presStyleCnt="7">
        <dgm:presLayoutVars>
          <dgm:chPref val="3"/>
        </dgm:presLayoutVars>
      </dgm:prSet>
      <dgm:spPr/>
    </dgm:pt>
    <dgm:pt modelId="{D1BE5D40-B436-41C5-B27B-1AC4A1DCBA12}" type="pres">
      <dgm:prSet presAssocID="{9D364486-085A-4C1D-9915-712365C1DD3A}" presName="horzTwo" presStyleCnt="0"/>
      <dgm:spPr/>
    </dgm:pt>
  </dgm:ptLst>
  <dgm:cxnLst>
    <dgm:cxn modelId="{2A533201-5C6F-4AE4-AB84-C898DA5CB651}" type="presOf" srcId="{9D364486-085A-4C1D-9915-712365C1DD3A}" destId="{429A6784-4C8D-4C62-A1C3-88839D48EA21}" srcOrd="0" destOrd="0" presId="urn:microsoft.com/office/officeart/2005/8/layout/hierarchy4"/>
    <dgm:cxn modelId="{32BFE708-1C0A-44B1-A615-FB42BC5E1CF8}" type="presOf" srcId="{0846D94B-F03E-4F90-9E3D-21EAA3700CD1}" destId="{7A72DA5E-EBD7-4C30-B35B-CBE333400378}" srcOrd="0" destOrd="0" presId="urn:microsoft.com/office/officeart/2005/8/layout/hierarchy4"/>
    <dgm:cxn modelId="{A82DBC11-2864-4694-B65A-976328F2DF75}" srcId="{02082081-1A6B-480D-AC93-B7CF95B925B8}" destId="{9D364486-085A-4C1D-9915-712365C1DD3A}" srcOrd="2" destOrd="0" parTransId="{7014C347-C7C5-4311-A24B-EDB21F69B799}" sibTransId="{68B83B1B-1AE4-4C34-9ABF-1DEC1C4857AB}"/>
    <dgm:cxn modelId="{98CB7D1F-052C-415C-AEAB-DE1AD68C6EA0}" type="presOf" srcId="{CE6D99C0-8A82-4634-98F4-2D2A514EB85F}" destId="{74CFDF17-EB51-40C2-B87B-6378A718ED1F}" srcOrd="0" destOrd="0" presId="urn:microsoft.com/office/officeart/2005/8/layout/hierarchy4"/>
    <dgm:cxn modelId="{5ABD5A4A-ACDD-4BBB-9E3A-0E68E1541F01}" type="presOf" srcId="{7F2432B6-9E9E-4353-B451-3B7467B284BE}" destId="{2C7D2EBB-0265-44A0-8AA6-592149A4A8FB}" srcOrd="0" destOrd="0" presId="urn:microsoft.com/office/officeart/2005/8/layout/hierarchy4"/>
    <dgm:cxn modelId="{71847C4D-D0DD-4F45-A4F6-4642FC7E82FE}" srcId="{02082081-1A6B-480D-AC93-B7CF95B925B8}" destId="{80E354CD-C3C6-4D46-BC9A-1E1114C6E9FF}" srcOrd="0" destOrd="0" parTransId="{0989FDBA-5983-48FF-8C9E-ADFE500C1557}" sibTransId="{DBEEE406-AC30-40FA-B44A-E548D6D5E2C2}"/>
    <dgm:cxn modelId="{51A12963-72A1-44DD-BDC9-8E84D633CE21}" type="presOf" srcId="{2F94FA94-6436-47C3-9423-BCE9FDD790A0}" destId="{A8F383F7-9AAA-4A2C-A750-B279F0FC27F7}" srcOrd="0" destOrd="0" presId="urn:microsoft.com/office/officeart/2005/8/layout/hierarchy4"/>
    <dgm:cxn modelId="{C9F66A72-7E7D-4EAA-BCB9-AE25753EFB7C}" type="presOf" srcId="{0F8301E3-CF95-4E9C-9917-EFB022709BCD}" destId="{18493C0A-148E-455A-AE1D-EFF6F949CAFF}" srcOrd="0" destOrd="0" presId="urn:microsoft.com/office/officeart/2005/8/layout/hierarchy4"/>
    <dgm:cxn modelId="{C2CFC395-9960-487D-B573-ACAF5209A9EE}" type="presOf" srcId="{80E354CD-C3C6-4D46-BC9A-1E1114C6E9FF}" destId="{E99FC0A6-7BB8-41F6-9A6F-767FBD8837AF}" srcOrd="0" destOrd="0" presId="urn:microsoft.com/office/officeart/2005/8/layout/hierarchy4"/>
    <dgm:cxn modelId="{09316FB1-6A19-4ECE-A2B3-3BE705CC3894}" srcId="{11E8D1FC-FB51-40F1-AE8A-A535B1D93AAF}" destId="{02082081-1A6B-480D-AC93-B7CF95B925B8}" srcOrd="2" destOrd="0" parTransId="{0FFB8A26-BFE3-4099-982F-5BA622E173AB}" sibTransId="{AF9C79CA-C045-4E6B-B755-83F8AB64C17F}"/>
    <dgm:cxn modelId="{4DFECEB3-6059-4AC5-93CB-FACA49A5FED1}" srcId="{02082081-1A6B-480D-AC93-B7CF95B925B8}" destId="{4F70055B-8C23-4107-AF2C-950062561BEE}" srcOrd="1" destOrd="0" parTransId="{CD4D6A55-578C-495F-9893-AB12BC9E354C}" sibTransId="{9254782F-754E-45C1-94F8-67DA9B1BA5EC}"/>
    <dgm:cxn modelId="{42952AB7-F045-46CB-AFC4-80757A0E2DBD}" srcId="{2F94FA94-6436-47C3-9423-BCE9FDD790A0}" destId="{33D8D37E-3815-4292-88BC-30FA5D177DF2}" srcOrd="1" destOrd="0" parTransId="{510E1567-DD84-48D9-AF09-BD9EA060DB10}" sibTransId="{574CD33D-0BF7-424B-B116-8B823A70782B}"/>
    <dgm:cxn modelId="{110A4ABD-5D37-4C78-89D0-DC671E876F3C}" type="presOf" srcId="{4F70055B-8C23-4107-AF2C-950062561BEE}" destId="{89E7EF39-D2DF-4349-B5B3-EF13EA4478F6}" srcOrd="0" destOrd="0" presId="urn:microsoft.com/office/officeart/2005/8/layout/hierarchy4"/>
    <dgm:cxn modelId="{DB34C0C0-E5E4-42B8-9F27-9C46813BA44E}" srcId="{2F94FA94-6436-47C3-9423-BCE9FDD790A0}" destId="{CE6D99C0-8A82-4634-98F4-2D2A514EB85F}" srcOrd="0" destOrd="0" parTransId="{C30F911A-ED48-47EB-B3A0-3B528D31CE51}" sibTransId="{CF107CB6-B1DB-4D26-8B27-AB8BF8CB9F1F}"/>
    <dgm:cxn modelId="{8C040CCB-26C7-4F53-AE89-50BA3E591B97}" srcId="{11E8D1FC-FB51-40F1-AE8A-A535B1D93AAF}" destId="{2F94FA94-6436-47C3-9423-BCE9FDD790A0}" srcOrd="0" destOrd="0" parTransId="{F00659E7-AA8C-403D-8B6C-29563B05D70E}" sibTransId="{8DC9A21B-AEC3-4F86-913A-7BFFD9A245BE}"/>
    <dgm:cxn modelId="{9E6BA9CC-5594-4E75-9DB2-A717DA47A9EC}" type="presOf" srcId="{33D8D37E-3815-4292-88BC-30FA5D177DF2}" destId="{48619EA0-8F87-4AE8-8811-AD13FEFFD9B9}" srcOrd="0" destOrd="0" presId="urn:microsoft.com/office/officeart/2005/8/layout/hierarchy4"/>
    <dgm:cxn modelId="{92E4A6D1-9D7E-437D-B7C7-FAF94FF30586}" srcId="{11E8D1FC-FB51-40F1-AE8A-A535B1D93AAF}" destId="{0846D94B-F03E-4F90-9E3D-21EAA3700CD1}" srcOrd="1" destOrd="0" parTransId="{7C30663A-EC74-4A2C-8B72-AFCC46AFB2CE}" sibTransId="{3F4D6BE2-5E66-477F-88E3-3E58DA7D1352}"/>
    <dgm:cxn modelId="{287C40D5-6669-48B4-8CA1-891A3BB1DA86}" srcId="{0846D94B-F03E-4F90-9E3D-21EAA3700CD1}" destId="{0F8301E3-CF95-4E9C-9917-EFB022709BCD}" srcOrd="0" destOrd="0" parTransId="{5010F283-BA8D-43D4-B68C-C1C0514FB5F4}" sibTransId="{CEDC7094-2D1C-4235-BB0C-BDFB2B4006AA}"/>
    <dgm:cxn modelId="{0D57B0DE-8905-499F-ACFB-85CFA5F810B4}" type="presOf" srcId="{02082081-1A6B-480D-AC93-B7CF95B925B8}" destId="{FE0C5AFF-DC7F-410D-A1D1-6832196DDD5C}" srcOrd="0" destOrd="0" presId="urn:microsoft.com/office/officeart/2005/8/layout/hierarchy4"/>
    <dgm:cxn modelId="{313CB6E5-34AE-4007-95D7-7F9AAD66DA07}" srcId="{0846D94B-F03E-4F90-9E3D-21EAA3700CD1}" destId="{7F2432B6-9E9E-4353-B451-3B7467B284BE}" srcOrd="1" destOrd="0" parTransId="{C19785B4-D1D4-4EDD-9831-415D216064AF}" sibTransId="{C2A6D276-A0AE-42D9-818F-5C5285FAA6B5}"/>
    <dgm:cxn modelId="{1099DDE8-907D-4DBC-A171-65CD926A04FB}" type="presOf" srcId="{11E8D1FC-FB51-40F1-AE8A-A535B1D93AAF}" destId="{1FE346C3-7188-480E-B4D4-7F5E48652D29}" srcOrd="0" destOrd="0" presId="urn:microsoft.com/office/officeart/2005/8/layout/hierarchy4"/>
    <dgm:cxn modelId="{492CCC0D-4393-4A7C-B7EA-B327BBAC0B79}" type="presParOf" srcId="{1FE346C3-7188-480E-B4D4-7F5E48652D29}" destId="{1428B0AF-4AA1-4F19-991F-035FD048C216}" srcOrd="0" destOrd="0" presId="urn:microsoft.com/office/officeart/2005/8/layout/hierarchy4"/>
    <dgm:cxn modelId="{4151A33C-1ABC-4E30-8B5A-BD5614CAED41}" type="presParOf" srcId="{1428B0AF-4AA1-4F19-991F-035FD048C216}" destId="{A8F383F7-9AAA-4A2C-A750-B279F0FC27F7}" srcOrd="0" destOrd="0" presId="urn:microsoft.com/office/officeart/2005/8/layout/hierarchy4"/>
    <dgm:cxn modelId="{C6E7822F-E292-4E75-BE94-0DC9092E5642}" type="presParOf" srcId="{1428B0AF-4AA1-4F19-991F-035FD048C216}" destId="{7F717D5A-4E1B-4CBD-A64E-45331BDC7B86}" srcOrd="1" destOrd="0" presId="urn:microsoft.com/office/officeart/2005/8/layout/hierarchy4"/>
    <dgm:cxn modelId="{A2BE731A-7A53-4115-A5A2-6D0E004AA282}" type="presParOf" srcId="{1428B0AF-4AA1-4F19-991F-035FD048C216}" destId="{91255D15-33D2-4942-8DF3-CF373F153842}" srcOrd="2" destOrd="0" presId="urn:microsoft.com/office/officeart/2005/8/layout/hierarchy4"/>
    <dgm:cxn modelId="{71B30FB6-F70D-40C4-B13E-8E2978AF1A48}" type="presParOf" srcId="{91255D15-33D2-4942-8DF3-CF373F153842}" destId="{D682BAB8-395A-4AE7-8E7A-FE60A5D75417}" srcOrd="0" destOrd="0" presId="urn:microsoft.com/office/officeart/2005/8/layout/hierarchy4"/>
    <dgm:cxn modelId="{ABBEDD26-B72E-4D52-8F83-26F761F6E1B3}" type="presParOf" srcId="{D682BAB8-395A-4AE7-8E7A-FE60A5D75417}" destId="{74CFDF17-EB51-40C2-B87B-6378A718ED1F}" srcOrd="0" destOrd="0" presId="urn:microsoft.com/office/officeart/2005/8/layout/hierarchy4"/>
    <dgm:cxn modelId="{EF6F987D-3456-4A1D-9EFD-139BB896F5D8}" type="presParOf" srcId="{D682BAB8-395A-4AE7-8E7A-FE60A5D75417}" destId="{BACDE65C-7453-438A-BF2D-6AD740A7E158}" srcOrd="1" destOrd="0" presId="urn:microsoft.com/office/officeart/2005/8/layout/hierarchy4"/>
    <dgm:cxn modelId="{2726BB94-F44F-4F6C-A024-7FC91FF960C4}" type="presParOf" srcId="{91255D15-33D2-4942-8DF3-CF373F153842}" destId="{53350FCE-2A78-4238-BDEF-B4511DAFEB7F}" srcOrd="1" destOrd="0" presId="urn:microsoft.com/office/officeart/2005/8/layout/hierarchy4"/>
    <dgm:cxn modelId="{ECE99B0D-9F72-4F03-AE8C-B4F60F8393CF}" type="presParOf" srcId="{91255D15-33D2-4942-8DF3-CF373F153842}" destId="{D7C8F4AD-DA8C-485B-8DA6-C4BBF5FB5B59}" srcOrd="2" destOrd="0" presId="urn:microsoft.com/office/officeart/2005/8/layout/hierarchy4"/>
    <dgm:cxn modelId="{F25087A8-364A-4984-BB30-BC7B563B46FB}" type="presParOf" srcId="{D7C8F4AD-DA8C-485B-8DA6-C4BBF5FB5B59}" destId="{48619EA0-8F87-4AE8-8811-AD13FEFFD9B9}" srcOrd="0" destOrd="0" presId="urn:microsoft.com/office/officeart/2005/8/layout/hierarchy4"/>
    <dgm:cxn modelId="{724878D9-447A-4F72-9BD7-09AE1CE62E07}" type="presParOf" srcId="{D7C8F4AD-DA8C-485B-8DA6-C4BBF5FB5B59}" destId="{9B4B31F5-6274-4C4D-8194-87CC79CB72FC}" srcOrd="1" destOrd="0" presId="urn:microsoft.com/office/officeart/2005/8/layout/hierarchy4"/>
    <dgm:cxn modelId="{EEFE0BB2-2BE8-4611-A8DD-20D519749CA8}" type="presParOf" srcId="{1FE346C3-7188-480E-B4D4-7F5E48652D29}" destId="{0A274047-B68F-4F4A-9D42-59BDBC8ADBCD}" srcOrd="1" destOrd="0" presId="urn:microsoft.com/office/officeart/2005/8/layout/hierarchy4"/>
    <dgm:cxn modelId="{06AF1D62-C094-45D7-873C-69B02A5A8A97}" type="presParOf" srcId="{1FE346C3-7188-480E-B4D4-7F5E48652D29}" destId="{CC0FD4A5-8952-4B9D-A398-648FC5CE8C81}" srcOrd="2" destOrd="0" presId="urn:microsoft.com/office/officeart/2005/8/layout/hierarchy4"/>
    <dgm:cxn modelId="{52E44A80-61D6-42F2-8AAF-E4AD92AA302D}" type="presParOf" srcId="{CC0FD4A5-8952-4B9D-A398-648FC5CE8C81}" destId="{7A72DA5E-EBD7-4C30-B35B-CBE333400378}" srcOrd="0" destOrd="0" presId="urn:microsoft.com/office/officeart/2005/8/layout/hierarchy4"/>
    <dgm:cxn modelId="{81A5174D-CCAD-48C0-A28B-890C9BB98FBB}" type="presParOf" srcId="{CC0FD4A5-8952-4B9D-A398-648FC5CE8C81}" destId="{FADC0A54-968D-46E9-B0D0-B1D7450E03E5}" srcOrd="1" destOrd="0" presId="urn:microsoft.com/office/officeart/2005/8/layout/hierarchy4"/>
    <dgm:cxn modelId="{13079817-B3E5-4717-9270-81D6B277BA30}" type="presParOf" srcId="{CC0FD4A5-8952-4B9D-A398-648FC5CE8C81}" destId="{9E6B851D-E0EF-4A0B-A208-F85501A83F67}" srcOrd="2" destOrd="0" presId="urn:microsoft.com/office/officeart/2005/8/layout/hierarchy4"/>
    <dgm:cxn modelId="{FCCB8ABF-8FAA-4C8B-9BC1-FD922AB6BA57}" type="presParOf" srcId="{9E6B851D-E0EF-4A0B-A208-F85501A83F67}" destId="{B8A13F82-5F87-49EB-BC79-2F33BF66F890}" srcOrd="0" destOrd="0" presId="urn:microsoft.com/office/officeart/2005/8/layout/hierarchy4"/>
    <dgm:cxn modelId="{C5685D89-C332-4CE2-AE62-0F1F5A15E5D4}" type="presParOf" srcId="{B8A13F82-5F87-49EB-BC79-2F33BF66F890}" destId="{18493C0A-148E-455A-AE1D-EFF6F949CAFF}" srcOrd="0" destOrd="0" presId="urn:microsoft.com/office/officeart/2005/8/layout/hierarchy4"/>
    <dgm:cxn modelId="{CCDE83C0-15D1-4C31-9AF0-70EB0FB7C798}" type="presParOf" srcId="{B8A13F82-5F87-49EB-BC79-2F33BF66F890}" destId="{3C5CA255-8A9A-42A6-B458-D97DDDD75DDC}" srcOrd="1" destOrd="0" presId="urn:microsoft.com/office/officeart/2005/8/layout/hierarchy4"/>
    <dgm:cxn modelId="{05E7DD90-8C9E-4B4D-9948-A741C7A0B59D}" type="presParOf" srcId="{9E6B851D-E0EF-4A0B-A208-F85501A83F67}" destId="{A69BCCE5-1CE3-48DD-8DA4-12AAEBB9F427}" srcOrd="1" destOrd="0" presId="urn:microsoft.com/office/officeart/2005/8/layout/hierarchy4"/>
    <dgm:cxn modelId="{1346500D-C4A5-433A-8181-4A6CE1B4F981}" type="presParOf" srcId="{9E6B851D-E0EF-4A0B-A208-F85501A83F67}" destId="{A911A3AC-07A2-4F5E-9101-C57515C2064B}" srcOrd="2" destOrd="0" presId="urn:microsoft.com/office/officeart/2005/8/layout/hierarchy4"/>
    <dgm:cxn modelId="{AC73D09E-3E49-4694-8BCD-249803F1E58B}" type="presParOf" srcId="{A911A3AC-07A2-4F5E-9101-C57515C2064B}" destId="{2C7D2EBB-0265-44A0-8AA6-592149A4A8FB}" srcOrd="0" destOrd="0" presId="urn:microsoft.com/office/officeart/2005/8/layout/hierarchy4"/>
    <dgm:cxn modelId="{FFE5355B-16A6-4E97-B464-DF410B406AA7}" type="presParOf" srcId="{A911A3AC-07A2-4F5E-9101-C57515C2064B}" destId="{2CE4D4DB-BAB4-4968-9A36-4C4D03835DAD}" srcOrd="1" destOrd="0" presId="urn:microsoft.com/office/officeart/2005/8/layout/hierarchy4"/>
    <dgm:cxn modelId="{BB9B1C40-44F3-4339-A4AB-31BA0B1E06B9}" type="presParOf" srcId="{1FE346C3-7188-480E-B4D4-7F5E48652D29}" destId="{BDEC8A8F-B903-4432-808D-C6FB7289ABE2}" srcOrd="3" destOrd="0" presId="urn:microsoft.com/office/officeart/2005/8/layout/hierarchy4"/>
    <dgm:cxn modelId="{D0D83840-8587-4BB0-B238-ABC75E07ABFF}" type="presParOf" srcId="{1FE346C3-7188-480E-B4D4-7F5E48652D29}" destId="{D789A2BC-4BE9-48B7-AD7A-3ECDE6D3408D}" srcOrd="4" destOrd="0" presId="urn:microsoft.com/office/officeart/2005/8/layout/hierarchy4"/>
    <dgm:cxn modelId="{B63D24D0-C1C8-4EA8-86E9-82DEBD8EF207}" type="presParOf" srcId="{D789A2BC-4BE9-48B7-AD7A-3ECDE6D3408D}" destId="{FE0C5AFF-DC7F-410D-A1D1-6832196DDD5C}" srcOrd="0" destOrd="0" presId="urn:microsoft.com/office/officeart/2005/8/layout/hierarchy4"/>
    <dgm:cxn modelId="{EE3CE8C4-7B94-4673-BFC4-226433F0885B}" type="presParOf" srcId="{D789A2BC-4BE9-48B7-AD7A-3ECDE6D3408D}" destId="{034C3A6C-4C18-4272-8715-21F13CB94EB5}" srcOrd="1" destOrd="0" presId="urn:microsoft.com/office/officeart/2005/8/layout/hierarchy4"/>
    <dgm:cxn modelId="{EB8C5370-F773-43C3-9A05-D0F3EFC7D5C4}" type="presParOf" srcId="{D789A2BC-4BE9-48B7-AD7A-3ECDE6D3408D}" destId="{5A243C6F-1640-40E1-B39C-C962D6ABA2EB}" srcOrd="2" destOrd="0" presId="urn:microsoft.com/office/officeart/2005/8/layout/hierarchy4"/>
    <dgm:cxn modelId="{B234D3D1-3E5D-48AF-BB3C-EEDE6D848DC5}" type="presParOf" srcId="{5A243C6F-1640-40E1-B39C-C962D6ABA2EB}" destId="{7C824484-D367-4739-8507-7A8DE83B2234}" srcOrd="0" destOrd="0" presId="urn:microsoft.com/office/officeart/2005/8/layout/hierarchy4"/>
    <dgm:cxn modelId="{C96F074A-96FF-4722-8BD3-159AF4C84ECA}" type="presParOf" srcId="{7C824484-D367-4739-8507-7A8DE83B2234}" destId="{E99FC0A6-7BB8-41F6-9A6F-767FBD8837AF}" srcOrd="0" destOrd="0" presId="urn:microsoft.com/office/officeart/2005/8/layout/hierarchy4"/>
    <dgm:cxn modelId="{57C7B6B9-7BB8-4F5E-A1FF-4747C58F752C}" type="presParOf" srcId="{7C824484-D367-4739-8507-7A8DE83B2234}" destId="{9B620281-171A-4C2E-B8CB-A370D941D895}" srcOrd="1" destOrd="0" presId="urn:microsoft.com/office/officeart/2005/8/layout/hierarchy4"/>
    <dgm:cxn modelId="{62F1F44E-D658-4586-A821-9F70F51D7418}" type="presParOf" srcId="{5A243C6F-1640-40E1-B39C-C962D6ABA2EB}" destId="{076D4B87-5EDE-4E97-8E80-79D9E2DC3B4D}" srcOrd="1" destOrd="0" presId="urn:microsoft.com/office/officeart/2005/8/layout/hierarchy4"/>
    <dgm:cxn modelId="{C6F4BEEB-7CB0-42E2-9FC6-2FF68CED34C5}" type="presParOf" srcId="{5A243C6F-1640-40E1-B39C-C962D6ABA2EB}" destId="{1E31549C-0810-41F7-ABDD-FCDBFC6F85A6}" srcOrd="2" destOrd="0" presId="urn:microsoft.com/office/officeart/2005/8/layout/hierarchy4"/>
    <dgm:cxn modelId="{3C106C01-B52B-4BE1-AFF5-92D6379C3583}" type="presParOf" srcId="{1E31549C-0810-41F7-ABDD-FCDBFC6F85A6}" destId="{89E7EF39-D2DF-4349-B5B3-EF13EA4478F6}" srcOrd="0" destOrd="0" presId="urn:microsoft.com/office/officeart/2005/8/layout/hierarchy4"/>
    <dgm:cxn modelId="{CF8C9F9A-0DB6-4E87-8782-C8F04875C3F8}" type="presParOf" srcId="{1E31549C-0810-41F7-ABDD-FCDBFC6F85A6}" destId="{A3E74B66-02A4-44D2-A5A2-3A2DCFCB3B2E}" srcOrd="1" destOrd="0" presId="urn:microsoft.com/office/officeart/2005/8/layout/hierarchy4"/>
    <dgm:cxn modelId="{CB7D6FEB-6AE9-4D99-90F3-182774B64813}" type="presParOf" srcId="{5A243C6F-1640-40E1-B39C-C962D6ABA2EB}" destId="{C7DA37F3-421B-4B59-83C5-0AD27540FF8E}" srcOrd="3" destOrd="0" presId="urn:microsoft.com/office/officeart/2005/8/layout/hierarchy4"/>
    <dgm:cxn modelId="{D73DC526-1F61-40FE-92DE-0090D209B587}" type="presParOf" srcId="{5A243C6F-1640-40E1-B39C-C962D6ABA2EB}" destId="{D0CF3760-DD47-49A3-B993-DFEC523E3854}" srcOrd="4" destOrd="0" presId="urn:microsoft.com/office/officeart/2005/8/layout/hierarchy4"/>
    <dgm:cxn modelId="{4978CC0D-A9CD-48BB-A313-B3F4527244AB}" type="presParOf" srcId="{D0CF3760-DD47-49A3-B993-DFEC523E3854}" destId="{429A6784-4C8D-4C62-A1C3-88839D48EA21}" srcOrd="0" destOrd="0" presId="urn:microsoft.com/office/officeart/2005/8/layout/hierarchy4"/>
    <dgm:cxn modelId="{37821310-A70E-405E-94BC-5C413B7545FA}" type="presParOf" srcId="{D0CF3760-DD47-49A3-B993-DFEC523E3854}" destId="{D1BE5D40-B436-41C5-B27B-1AC4A1DCBA1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027C87-4EF9-465B-87FA-66F3A7AB277D}" type="doc">
      <dgm:prSet loTypeId="urn:microsoft.com/office/officeart/2009/3/layout/PieProcess" loCatId="list" qsTypeId="urn:microsoft.com/office/officeart/2005/8/quickstyle/simple1" qsCatId="simple" csTypeId="urn:microsoft.com/office/officeart/2005/8/colors/colorful2" csCatId="colorful" phldr="1"/>
      <dgm:spPr/>
      <dgm:t>
        <a:bodyPr/>
        <a:lstStyle/>
        <a:p>
          <a:endParaRPr lang="en-CA"/>
        </a:p>
      </dgm:t>
    </dgm:pt>
    <dgm:pt modelId="{021A91F1-8559-4DDD-90D2-C62D876FF551}">
      <dgm:prSet phldrT="[Text]"/>
      <dgm:spPr/>
      <dgm:t>
        <a:bodyPr/>
        <a:lstStyle/>
        <a:p>
          <a:r>
            <a:rPr lang="en-US" b="1" dirty="0">
              <a:latin typeface="Aptos Display" panose="020B0004020202020204" pitchFamily="34" charset="0"/>
              <a:cs typeface="Arial" panose="020B0604020202020204" pitchFamily="34" charset="0"/>
            </a:rPr>
            <a:t>Mandate</a:t>
          </a:r>
          <a:endParaRPr lang="en-CA" dirty="0"/>
        </a:p>
      </dgm:t>
    </dgm:pt>
    <dgm:pt modelId="{FF802F64-1BDC-4472-99E9-330B496004C2}" type="parTrans" cxnId="{A1DE3AB9-F17F-4B26-913E-58A43FE67531}">
      <dgm:prSet/>
      <dgm:spPr/>
      <dgm:t>
        <a:bodyPr/>
        <a:lstStyle/>
        <a:p>
          <a:endParaRPr lang="en-CA"/>
        </a:p>
      </dgm:t>
    </dgm:pt>
    <dgm:pt modelId="{5F58F3CB-6D80-4BD0-A126-CF502723D9C8}" type="sibTrans" cxnId="{A1DE3AB9-F17F-4B26-913E-58A43FE67531}">
      <dgm:prSet/>
      <dgm:spPr/>
      <dgm:t>
        <a:bodyPr/>
        <a:lstStyle/>
        <a:p>
          <a:endParaRPr lang="en-CA"/>
        </a:p>
      </dgm:t>
    </dgm:pt>
    <dgm:pt modelId="{094D661A-A875-42CC-90EF-644B73983F70}">
      <dgm:prSet/>
      <dgm:spPr/>
      <dgm:t>
        <a:bodyPr/>
        <a:lstStyle/>
        <a:p>
          <a:r>
            <a:rPr lang="en-CA" dirty="0">
              <a:effectLst/>
              <a:latin typeface="Aptos Display" panose="020B0004020202020204" pitchFamily="34" charset="0"/>
              <a:ea typeface="Calibri" panose="020F0502020204030204" pitchFamily="34" charset="0"/>
              <a:cs typeface="Arial" panose="020B0604020202020204" pitchFamily="34" charset="0"/>
            </a:rPr>
            <a:t>AFN Resolution #s </a:t>
          </a:r>
        </a:p>
        <a:p>
          <a:r>
            <a:rPr lang="en-CA" dirty="0">
              <a:effectLst/>
              <a:latin typeface="Aptos Display" panose="020B0004020202020204" pitchFamily="34" charset="0"/>
              <a:ea typeface="Calibri" panose="020F0502020204030204" pitchFamily="34" charset="0"/>
              <a:cs typeface="Arial" panose="020B0604020202020204" pitchFamily="34" charset="0"/>
            </a:rPr>
            <a:t>74/2018, </a:t>
          </a:r>
          <a:r>
            <a:rPr lang="en-CA" i="1" dirty="0">
              <a:effectLst/>
              <a:latin typeface="Aptos Display" panose="020B0004020202020204" pitchFamily="34" charset="0"/>
              <a:ea typeface="Calibri" panose="020F0502020204030204" pitchFamily="34" charset="0"/>
              <a:cs typeface="Arial" panose="020B0604020202020204" pitchFamily="34" charset="0"/>
            </a:rPr>
            <a:t>NIHB: Ongoing Commitment to a Joint Review Process</a:t>
          </a:r>
          <a:endParaRPr lang="en-CA" i="1" dirty="0">
            <a:latin typeface="Aptos Display" panose="020B0004020202020204" pitchFamily="34" charset="0"/>
            <a:ea typeface="Calibri" panose="020F0502020204030204" pitchFamily="34" charset="0"/>
            <a:cs typeface="Arial" panose="020B0604020202020204" pitchFamily="34" charset="0"/>
          </a:endParaRPr>
        </a:p>
      </dgm:t>
    </dgm:pt>
    <dgm:pt modelId="{848017CA-611E-4229-96DD-88062A3769AD}" type="parTrans" cxnId="{A1A38421-E161-483F-BBA2-CC3434911DF5}">
      <dgm:prSet/>
      <dgm:spPr/>
      <dgm:t>
        <a:bodyPr/>
        <a:lstStyle/>
        <a:p>
          <a:endParaRPr lang="en-CA"/>
        </a:p>
      </dgm:t>
    </dgm:pt>
    <dgm:pt modelId="{14DFB37B-27B9-43B4-96B4-A8ADE2525E24}" type="sibTrans" cxnId="{A1A38421-E161-483F-BBA2-CC3434911DF5}">
      <dgm:prSet/>
      <dgm:spPr/>
      <dgm:t>
        <a:bodyPr/>
        <a:lstStyle/>
        <a:p>
          <a:endParaRPr lang="en-CA"/>
        </a:p>
      </dgm:t>
    </dgm:pt>
    <dgm:pt modelId="{04201E02-C167-44B1-8B9C-2C84EA0F8493}">
      <dgm:prSet/>
      <dgm:spPr/>
      <dgm:t>
        <a:bodyPr/>
        <a:lstStyle/>
        <a:p>
          <a:r>
            <a:rPr lang="en-CA" dirty="0">
              <a:effectLst/>
              <a:latin typeface="Aptos Display" panose="020B0004020202020204" pitchFamily="34" charset="0"/>
              <a:ea typeface="Calibri" panose="020F0502020204030204" pitchFamily="34" charset="0"/>
              <a:cs typeface="Arial" panose="020B0604020202020204" pitchFamily="34" charset="0"/>
            </a:rPr>
            <a:t>61/2022, </a:t>
          </a:r>
          <a:r>
            <a:rPr lang="en-CA" i="1" dirty="0">
              <a:effectLst/>
              <a:latin typeface="Aptos Display" panose="020B0004020202020204" pitchFamily="34" charset="0"/>
              <a:ea typeface="Calibri" panose="020F0502020204030204" pitchFamily="34" charset="0"/>
              <a:cs typeface="Arial" panose="020B0604020202020204" pitchFamily="34" charset="0"/>
            </a:rPr>
            <a:t>Reforming NIHB Travel Policies</a:t>
          </a:r>
          <a:endParaRPr lang="en-CA" i="1" dirty="0">
            <a:latin typeface="Aptos Display" panose="020B0004020202020204" pitchFamily="34" charset="0"/>
            <a:ea typeface="Calibri" panose="020F0502020204030204" pitchFamily="34" charset="0"/>
            <a:cs typeface="Arial" panose="020B0604020202020204" pitchFamily="34" charset="0"/>
          </a:endParaRPr>
        </a:p>
      </dgm:t>
    </dgm:pt>
    <dgm:pt modelId="{ABBEC24D-42C4-4FA6-81AD-88EF0EFEBAA0}" type="parTrans" cxnId="{9C4CB6C9-87D8-4DE9-A3EC-1D66B628DC71}">
      <dgm:prSet/>
      <dgm:spPr/>
      <dgm:t>
        <a:bodyPr/>
        <a:lstStyle/>
        <a:p>
          <a:endParaRPr lang="en-CA"/>
        </a:p>
      </dgm:t>
    </dgm:pt>
    <dgm:pt modelId="{7C02B2CD-D7C2-4445-A7E8-30290C905CB3}" type="sibTrans" cxnId="{9C4CB6C9-87D8-4DE9-A3EC-1D66B628DC71}">
      <dgm:prSet/>
      <dgm:spPr/>
      <dgm:t>
        <a:bodyPr/>
        <a:lstStyle/>
        <a:p>
          <a:endParaRPr lang="en-CA"/>
        </a:p>
      </dgm:t>
    </dgm:pt>
    <dgm:pt modelId="{FAC54BB7-88BC-450C-B1E2-28811FE021B8}">
      <dgm:prSet/>
      <dgm:spPr/>
      <dgm:t>
        <a:bodyPr/>
        <a:lstStyle/>
        <a:p>
          <a:r>
            <a:rPr lang="en-US" b="1">
              <a:latin typeface="Aptos Display" panose="020B0004020202020204" pitchFamily="34" charset="0"/>
              <a:cs typeface="Arial" panose="020B0604020202020204" pitchFamily="34" charset="0"/>
            </a:rPr>
            <a:t>Composition</a:t>
          </a:r>
          <a:endParaRPr lang="en-US" b="1" dirty="0">
            <a:latin typeface="Aptos Display" panose="020B0004020202020204" pitchFamily="34" charset="0"/>
            <a:cs typeface="Arial" panose="020B0604020202020204" pitchFamily="34" charset="0"/>
          </a:endParaRPr>
        </a:p>
      </dgm:t>
    </dgm:pt>
    <dgm:pt modelId="{8BBE2E7C-D126-4A55-A794-872686B66F6C}" type="parTrans" cxnId="{97845D52-C13F-4C15-9C3D-8F2F7404E135}">
      <dgm:prSet/>
      <dgm:spPr/>
      <dgm:t>
        <a:bodyPr/>
        <a:lstStyle/>
        <a:p>
          <a:endParaRPr lang="en-CA"/>
        </a:p>
      </dgm:t>
    </dgm:pt>
    <dgm:pt modelId="{BF276C54-529A-4A8F-B861-83E894846115}" type="sibTrans" cxnId="{97845D52-C13F-4C15-9C3D-8F2F7404E135}">
      <dgm:prSet/>
      <dgm:spPr/>
      <dgm:t>
        <a:bodyPr/>
        <a:lstStyle/>
        <a:p>
          <a:endParaRPr lang="en-CA"/>
        </a:p>
      </dgm:t>
    </dgm:pt>
    <dgm:pt modelId="{3A58E918-B9E2-4881-A991-04A2E444F1AB}">
      <dgm:prSet/>
      <dgm:spPr/>
      <dgm:t>
        <a:bodyPr/>
        <a:lstStyle/>
        <a:p>
          <a:r>
            <a:rPr lang="en-US">
              <a:latin typeface="Aptos Display" panose="020B0004020202020204" pitchFamily="34" charset="0"/>
              <a:cs typeface="Arial" panose="020B0604020202020204" pitchFamily="34" charset="0"/>
            </a:rPr>
            <a:t>10 First Nations Caucus</a:t>
          </a:r>
          <a:endParaRPr lang="en-US" dirty="0">
            <a:latin typeface="Aptos Display" panose="020B0004020202020204" pitchFamily="34" charset="0"/>
            <a:cs typeface="Arial" panose="020B0604020202020204" pitchFamily="34" charset="0"/>
          </a:endParaRPr>
        </a:p>
      </dgm:t>
    </dgm:pt>
    <dgm:pt modelId="{2FA922DE-FCCB-4AAC-93E5-64AA9A339D1C}" type="parTrans" cxnId="{F7BEEA1E-F55C-4641-9E51-2278972221DC}">
      <dgm:prSet/>
      <dgm:spPr/>
      <dgm:t>
        <a:bodyPr/>
        <a:lstStyle/>
        <a:p>
          <a:endParaRPr lang="en-CA"/>
        </a:p>
      </dgm:t>
    </dgm:pt>
    <dgm:pt modelId="{2A7B913A-F486-415E-96A1-256991BA87E0}" type="sibTrans" cxnId="{F7BEEA1E-F55C-4641-9E51-2278972221DC}">
      <dgm:prSet/>
      <dgm:spPr/>
      <dgm:t>
        <a:bodyPr/>
        <a:lstStyle/>
        <a:p>
          <a:endParaRPr lang="en-CA"/>
        </a:p>
      </dgm:t>
    </dgm:pt>
    <dgm:pt modelId="{7BCFF383-3429-4EB9-8251-F9FE00DA7D1C}">
      <dgm:prSet/>
      <dgm:spPr/>
      <dgm:t>
        <a:bodyPr/>
        <a:lstStyle/>
        <a:p>
          <a:r>
            <a:rPr lang="en-US" dirty="0">
              <a:latin typeface="Aptos Display" panose="020B0004020202020204" pitchFamily="34" charset="0"/>
              <a:cs typeface="Arial" panose="020B0604020202020204" pitchFamily="34" charset="0"/>
            </a:rPr>
            <a:t>10 ISC – FNIHB – NIHB</a:t>
          </a:r>
        </a:p>
        <a:p>
          <a:endParaRPr lang="en-US" dirty="0">
            <a:latin typeface="Aptos Display" panose="020B0004020202020204" pitchFamily="34" charset="0"/>
            <a:cs typeface="Arial" panose="020B0604020202020204" pitchFamily="34" charset="0"/>
          </a:endParaRPr>
        </a:p>
        <a:p>
          <a:r>
            <a:rPr lang="en-US" dirty="0">
              <a:latin typeface="Aptos Display" panose="020B0004020202020204" pitchFamily="34" charset="0"/>
              <a:cs typeface="Arial" panose="020B0604020202020204" pitchFamily="34" charset="0"/>
            </a:rPr>
            <a:t>* May change going forward with First Nations Caucus direction </a:t>
          </a:r>
        </a:p>
      </dgm:t>
    </dgm:pt>
    <dgm:pt modelId="{3585E229-31D7-42FB-A084-BD713F3A974F}" type="parTrans" cxnId="{25028F26-83CD-4D7A-BD63-B0D1191E6935}">
      <dgm:prSet/>
      <dgm:spPr/>
      <dgm:t>
        <a:bodyPr/>
        <a:lstStyle/>
        <a:p>
          <a:endParaRPr lang="en-CA"/>
        </a:p>
      </dgm:t>
    </dgm:pt>
    <dgm:pt modelId="{DDC372ED-85B9-4D66-9CD4-BE0EB42C34D8}" type="sibTrans" cxnId="{25028F26-83CD-4D7A-BD63-B0D1191E6935}">
      <dgm:prSet/>
      <dgm:spPr/>
      <dgm:t>
        <a:bodyPr/>
        <a:lstStyle/>
        <a:p>
          <a:endParaRPr lang="en-CA"/>
        </a:p>
      </dgm:t>
    </dgm:pt>
    <dgm:pt modelId="{51BDC058-D7AB-48A6-AD0A-8FFE15C32DCD}">
      <dgm:prSet/>
      <dgm:spPr/>
      <dgm:t>
        <a:bodyPr/>
        <a:lstStyle/>
        <a:p>
          <a:r>
            <a:rPr lang="en-US" b="1">
              <a:latin typeface="Aptos Display" panose="020B0004020202020204" pitchFamily="34" charset="0"/>
              <a:cs typeface="Arial" panose="020B0604020202020204" pitchFamily="34" charset="0"/>
            </a:rPr>
            <a:t>Joint Reviews Completed</a:t>
          </a:r>
          <a:endParaRPr lang="en-US" b="1" dirty="0">
            <a:latin typeface="Aptos Display" panose="020B0004020202020204" pitchFamily="34" charset="0"/>
            <a:cs typeface="Arial" panose="020B0604020202020204" pitchFamily="34" charset="0"/>
          </a:endParaRPr>
        </a:p>
      </dgm:t>
    </dgm:pt>
    <dgm:pt modelId="{684EE93B-3A33-48B1-B7A8-231066567307}" type="parTrans" cxnId="{8DFED8E0-48C1-46E6-915A-169C7F20E6EA}">
      <dgm:prSet/>
      <dgm:spPr/>
      <dgm:t>
        <a:bodyPr/>
        <a:lstStyle/>
        <a:p>
          <a:endParaRPr lang="en-CA"/>
        </a:p>
      </dgm:t>
    </dgm:pt>
    <dgm:pt modelId="{9E4C631D-1E9A-4A7A-80B2-2D54E2760120}" type="sibTrans" cxnId="{8DFED8E0-48C1-46E6-915A-169C7F20E6EA}">
      <dgm:prSet/>
      <dgm:spPr/>
      <dgm:t>
        <a:bodyPr/>
        <a:lstStyle/>
        <a:p>
          <a:endParaRPr lang="en-CA"/>
        </a:p>
      </dgm:t>
    </dgm:pt>
    <dgm:pt modelId="{64BB61B4-58FE-4CEB-8FEB-6CA4DE9DA05D}">
      <dgm:prSet/>
      <dgm:spPr/>
      <dgm:t>
        <a:bodyPr/>
        <a:lstStyle/>
        <a:p>
          <a:r>
            <a:rPr lang="en-US">
              <a:latin typeface="Aptos Display" panose="020B0004020202020204" pitchFamily="34" charset="0"/>
              <a:cs typeface="Arial" panose="020B0604020202020204" pitchFamily="34" charset="0"/>
            </a:rPr>
            <a:t>2016 Mental Health Counselling</a:t>
          </a:r>
          <a:endParaRPr lang="en-US" dirty="0">
            <a:latin typeface="Aptos Display" panose="020B0004020202020204" pitchFamily="34" charset="0"/>
            <a:cs typeface="Arial" panose="020B0604020202020204" pitchFamily="34" charset="0"/>
          </a:endParaRPr>
        </a:p>
      </dgm:t>
    </dgm:pt>
    <dgm:pt modelId="{46F461E3-BD8A-4444-8605-C794A072B055}" type="parTrans" cxnId="{F24E62D3-4B24-41CD-B3A9-DE01268CE699}">
      <dgm:prSet/>
      <dgm:spPr/>
      <dgm:t>
        <a:bodyPr/>
        <a:lstStyle/>
        <a:p>
          <a:endParaRPr lang="en-CA"/>
        </a:p>
      </dgm:t>
    </dgm:pt>
    <dgm:pt modelId="{D883050A-D2CF-4D20-AE80-CC756CB1B8F5}" type="sibTrans" cxnId="{F24E62D3-4B24-41CD-B3A9-DE01268CE699}">
      <dgm:prSet/>
      <dgm:spPr/>
      <dgm:t>
        <a:bodyPr/>
        <a:lstStyle/>
        <a:p>
          <a:endParaRPr lang="en-CA"/>
        </a:p>
      </dgm:t>
    </dgm:pt>
    <dgm:pt modelId="{4EDA359C-EEEF-4DC4-910B-4BFC9B856F8A}">
      <dgm:prSet/>
      <dgm:spPr/>
      <dgm:t>
        <a:bodyPr/>
        <a:lstStyle/>
        <a:p>
          <a:r>
            <a:rPr lang="en-US">
              <a:latin typeface="Aptos Display" panose="020B0004020202020204" pitchFamily="34" charset="0"/>
              <a:cs typeface="Arial" panose="020B0604020202020204" pitchFamily="34" charset="0"/>
            </a:rPr>
            <a:t>2018 Dental and Vision</a:t>
          </a:r>
          <a:endParaRPr lang="en-US" dirty="0">
            <a:latin typeface="Aptos Display" panose="020B0004020202020204" pitchFamily="34" charset="0"/>
            <a:cs typeface="Arial" panose="020B0604020202020204" pitchFamily="34" charset="0"/>
          </a:endParaRPr>
        </a:p>
      </dgm:t>
    </dgm:pt>
    <dgm:pt modelId="{5B8A9E9F-A83A-4AF5-A87C-8E7BF9CC2B1E}" type="parTrans" cxnId="{765F2236-1F64-49AE-9CEC-27E3A19513B9}">
      <dgm:prSet/>
      <dgm:spPr/>
      <dgm:t>
        <a:bodyPr/>
        <a:lstStyle/>
        <a:p>
          <a:endParaRPr lang="en-CA"/>
        </a:p>
      </dgm:t>
    </dgm:pt>
    <dgm:pt modelId="{03BA2148-C3F1-4E25-8EEE-A53D5FAB447C}" type="sibTrans" cxnId="{765F2236-1F64-49AE-9CEC-27E3A19513B9}">
      <dgm:prSet/>
      <dgm:spPr/>
      <dgm:t>
        <a:bodyPr/>
        <a:lstStyle/>
        <a:p>
          <a:endParaRPr lang="en-CA"/>
        </a:p>
      </dgm:t>
    </dgm:pt>
    <dgm:pt modelId="{94C5A95E-2328-4ECF-AA79-755DEFFDFD4A}">
      <dgm:prSet/>
      <dgm:spPr/>
      <dgm:t>
        <a:bodyPr/>
        <a:lstStyle/>
        <a:p>
          <a:r>
            <a:rPr lang="en-US">
              <a:latin typeface="Aptos Display" panose="020B0004020202020204" pitchFamily="34" charset="0"/>
              <a:cs typeface="Arial" panose="020B0604020202020204" pitchFamily="34" charset="0"/>
            </a:rPr>
            <a:t>2019 Pharmacy</a:t>
          </a:r>
          <a:endParaRPr lang="en-US" dirty="0">
            <a:latin typeface="Aptos Display" panose="020B0004020202020204" pitchFamily="34" charset="0"/>
            <a:cs typeface="Arial" panose="020B0604020202020204" pitchFamily="34" charset="0"/>
          </a:endParaRPr>
        </a:p>
      </dgm:t>
    </dgm:pt>
    <dgm:pt modelId="{18C2CE4A-5CCB-48AD-ADE5-4C78C210EC8F}" type="parTrans" cxnId="{0A6A9C7C-F404-4EC8-8F94-8FFAC0A4253D}">
      <dgm:prSet/>
      <dgm:spPr/>
      <dgm:t>
        <a:bodyPr/>
        <a:lstStyle/>
        <a:p>
          <a:endParaRPr lang="en-CA"/>
        </a:p>
      </dgm:t>
    </dgm:pt>
    <dgm:pt modelId="{CB75258D-202D-4F29-AE72-078B0CADEEC7}" type="sibTrans" cxnId="{0A6A9C7C-F404-4EC8-8F94-8FFAC0A4253D}">
      <dgm:prSet/>
      <dgm:spPr/>
      <dgm:t>
        <a:bodyPr/>
        <a:lstStyle/>
        <a:p>
          <a:endParaRPr lang="en-CA"/>
        </a:p>
      </dgm:t>
    </dgm:pt>
    <dgm:pt modelId="{C899BFCC-22E8-4EA6-810F-B41E420DBF50}">
      <dgm:prSet/>
      <dgm:spPr/>
      <dgm:t>
        <a:bodyPr/>
        <a:lstStyle/>
        <a:p>
          <a:r>
            <a:rPr lang="en-US">
              <a:latin typeface="Aptos Display" panose="020B0004020202020204" pitchFamily="34" charset="0"/>
              <a:cs typeface="Arial" panose="020B0604020202020204" pitchFamily="34" charset="0"/>
            </a:rPr>
            <a:t>2020 Medical Supplies and Equipment</a:t>
          </a:r>
          <a:endParaRPr lang="en-US" dirty="0">
            <a:latin typeface="Aptos Display" panose="020B0004020202020204" pitchFamily="34" charset="0"/>
            <a:cs typeface="Arial" panose="020B0604020202020204" pitchFamily="34" charset="0"/>
          </a:endParaRPr>
        </a:p>
      </dgm:t>
    </dgm:pt>
    <dgm:pt modelId="{A87C2215-6754-466C-AC63-951F15A390AB}" type="parTrans" cxnId="{313AD3D3-4CAC-4500-9F39-B5CDD338C32D}">
      <dgm:prSet/>
      <dgm:spPr/>
      <dgm:t>
        <a:bodyPr/>
        <a:lstStyle/>
        <a:p>
          <a:endParaRPr lang="en-CA"/>
        </a:p>
      </dgm:t>
    </dgm:pt>
    <dgm:pt modelId="{7C2E21E5-D0CB-4D1A-85A7-7D203DF61B63}" type="sibTrans" cxnId="{313AD3D3-4CAC-4500-9F39-B5CDD338C32D}">
      <dgm:prSet/>
      <dgm:spPr/>
      <dgm:t>
        <a:bodyPr/>
        <a:lstStyle/>
        <a:p>
          <a:endParaRPr lang="en-CA"/>
        </a:p>
      </dgm:t>
    </dgm:pt>
    <dgm:pt modelId="{A8BC4572-42AC-47DD-9FAF-EC0EED95004A}">
      <dgm:prSet/>
      <dgm:spPr/>
      <dgm:t>
        <a:bodyPr/>
        <a:lstStyle/>
        <a:p>
          <a:r>
            <a:rPr lang="en-US" dirty="0">
              <a:latin typeface="Aptos Display" panose="020B0004020202020204" pitchFamily="34" charset="0"/>
              <a:cs typeface="Arial" panose="020B0604020202020204" pitchFamily="34" charset="0"/>
            </a:rPr>
            <a:t>2023 – Present Medical Transportation</a:t>
          </a:r>
        </a:p>
      </dgm:t>
    </dgm:pt>
    <dgm:pt modelId="{3E75296F-FB6D-4AE6-AAF4-B7B5DA2D07C9}" type="parTrans" cxnId="{10AD1F28-D726-4913-9AAA-FEE7730640B1}">
      <dgm:prSet/>
      <dgm:spPr/>
      <dgm:t>
        <a:bodyPr/>
        <a:lstStyle/>
        <a:p>
          <a:endParaRPr lang="en-CA"/>
        </a:p>
      </dgm:t>
    </dgm:pt>
    <dgm:pt modelId="{47101719-2408-44C3-93B5-0832BA80D5BB}" type="sibTrans" cxnId="{10AD1F28-D726-4913-9AAA-FEE7730640B1}">
      <dgm:prSet/>
      <dgm:spPr/>
      <dgm:t>
        <a:bodyPr/>
        <a:lstStyle/>
        <a:p>
          <a:endParaRPr lang="en-CA"/>
        </a:p>
      </dgm:t>
    </dgm:pt>
    <dgm:pt modelId="{E0614645-550D-4783-AE30-4B86837FA98F}" type="pres">
      <dgm:prSet presAssocID="{C9027C87-4EF9-465B-87FA-66F3A7AB277D}" presName="Name0" presStyleCnt="0">
        <dgm:presLayoutVars>
          <dgm:chMax val="7"/>
          <dgm:chPref val="7"/>
          <dgm:dir/>
          <dgm:animOne val="branch"/>
          <dgm:animLvl val="lvl"/>
        </dgm:presLayoutVars>
      </dgm:prSet>
      <dgm:spPr/>
    </dgm:pt>
    <dgm:pt modelId="{52138996-D75C-41E7-86AC-75B81A79F657}" type="pres">
      <dgm:prSet presAssocID="{021A91F1-8559-4DDD-90D2-C62D876FF551}" presName="ParentComposite" presStyleCnt="0"/>
      <dgm:spPr/>
    </dgm:pt>
    <dgm:pt modelId="{521308C6-B08A-46C9-9683-D8C6422D2DE6}" type="pres">
      <dgm:prSet presAssocID="{021A91F1-8559-4DDD-90D2-C62D876FF551}" presName="Chord" presStyleLbl="bgShp" presStyleIdx="0" presStyleCnt="3"/>
      <dgm:spPr/>
    </dgm:pt>
    <dgm:pt modelId="{3F116F80-4CB8-4F4C-8ACF-A22A3F1627B7}" type="pres">
      <dgm:prSet presAssocID="{021A91F1-8559-4DDD-90D2-C62D876FF551}" presName="Pie" presStyleLbl="alignNode1" presStyleIdx="0" presStyleCnt="3"/>
      <dgm:spPr/>
    </dgm:pt>
    <dgm:pt modelId="{B35C1482-7259-40E2-9530-1BA87C26AAB8}" type="pres">
      <dgm:prSet presAssocID="{021A91F1-8559-4DDD-90D2-C62D876FF551}" presName="Parent" presStyleLbl="revTx" presStyleIdx="0" presStyleCnt="6">
        <dgm:presLayoutVars>
          <dgm:chMax val="1"/>
          <dgm:chPref val="1"/>
          <dgm:bulletEnabled val="1"/>
        </dgm:presLayoutVars>
      </dgm:prSet>
      <dgm:spPr/>
    </dgm:pt>
    <dgm:pt modelId="{C9B29A07-2A2E-4AE3-9FBB-EE5AB06005EB}" type="pres">
      <dgm:prSet presAssocID="{14DFB37B-27B9-43B4-96B4-A8ADE2525E24}" presName="negSibTrans" presStyleCnt="0"/>
      <dgm:spPr/>
    </dgm:pt>
    <dgm:pt modelId="{71C7BD3E-F678-4ED3-A447-A9E691C8B363}" type="pres">
      <dgm:prSet presAssocID="{021A91F1-8559-4DDD-90D2-C62D876FF551}" presName="composite" presStyleCnt="0"/>
      <dgm:spPr/>
    </dgm:pt>
    <dgm:pt modelId="{D92EB167-A171-4F4F-B95B-0002369F31F2}" type="pres">
      <dgm:prSet presAssocID="{021A91F1-8559-4DDD-90D2-C62D876FF551}" presName="Child" presStyleLbl="revTx" presStyleIdx="1" presStyleCnt="6">
        <dgm:presLayoutVars>
          <dgm:chMax val="0"/>
          <dgm:chPref val="0"/>
          <dgm:bulletEnabled val="1"/>
        </dgm:presLayoutVars>
      </dgm:prSet>
      <dgm:spPr/>
    </dgm:pt>
    <dgm:pt modelId="{77E466F2-C31D-4FC5-B9A6-7B8FDF16D623}" type="pres">
      <dgm:prSet presAssocID="{5F58F3CB-6D80-4BD0-A126-CF502723D9C8}" presName="sibTrans" presStyleCnt="0"/>
      <dgm:spPr/>
    </dgm:pt>
    <dgm:pt modelId="{022CACCC-46C8-433F-8AB7-083527162A0A}" type="pres">
      <dgm:prSet presAssocID="{FAC54BB7-88BC-450C-B1E2-28811FE021B8}" presName="ParentComposite" presStyleCnt="0"/>
      <dgm:spPr/>
    </dgm:pt>
    <dgm:pt modelId="{0B65E5B3-8757-4C01-A9CC-2CB9A14354FB}" type="pres">
      <dgm:prSet presAssocID="{FAC54BB7-88BC-450C-B1E2-28811FE021B8}" presName="Chord" presStyleLbl="bgShp" presStyleIdx="1" presStyleCnt="3"/>
      <dgm:spPr/>
    </dgm:pt>
    <dgm:pt modelId="{5D598D44-945E-44D3-A3B4-3E5A283F4A0E}" type="pres">
      <dgm:prSet presAssocID="{FAC54BB7-88BC-450C-B1E2-28811FE021B8}" presName="Pie" presStyleLbl="alignNode1" presStyleIdx="1" presStyleCnt="3"/>
      <dgm:spPr>
        <a:ln>
          <a:noFill/>
        </a:ln>
      </dgm:spPr>
    </dgm:pt>
    <dgm:pt modelId="{C33355B6-0A4D-4D55-AD3C-24E775EFCB23}" type="pres">
      <dgm:prSet presAssocID="{FAC54BB7-88BC-450C-B1E2-28811FE021B8}" presName="Parent" presStyleLbl="revTx" presStyleIdx="2" presStyleCnt="6">
        <dgm:presLayoutVars>
          <dgm:chMax val="1"/>
          <dgm:chPref val="1"/>
          <dgm:bulletEnabled val="1"/>
        </dgm:presLayoutVars>
      </dgm:prSet>
      <dgm:spPr/>
    </dgm:pt>
    <dgm:pt modelId="{30889EE3-1A5F-4512-80C8-9DF50EEB7643}" type="pres">
      <dgm:prSet presAssocID="{2A7B913A-F486-415E-96A1-256991BA87E0}" presName="negSibTrans" presStyleCnt="0"/>
      <dgm:spPr/>
    </dgm:pt>
    <dgm:pt modelId="{A9822C03-EA69-40A0-8D45-B18B9417AEBF}" type="pres">
      <dgm:prSet presAssocID="{FAC54BB7-88BC-450C-B1E2-28811FE021B8}" presName="composite" presStyleCnt="0"/>
      <dgm:spPr/>
    </dgm:pt>
    <dgm:pt modelId="{4B58CBD8-BEBC-4382-BCFE-74F5D32457C4}" type="pres">
      <dgm:prSet presAssocID="{FAC54BB7-88BC-450C-B1E2-28811FE021B8}" presName="Child" presStyleLbl="revTx" presStyleIdx="3" presStyleCnt="6">
        <dgm:presLayoutVars>
          <dgm:chMax val="0"/>
          <dgm:chPref val="0"/>
          <dgm:bulletEnabled val="1"/>
        </dgm:presLayoutVars>
      </dgm:prSet>
      <dgm:spPr/>
    </dgm:pt>
    <dgm:pt modelId="{E5A031A4-938E-48BD-9605-A8637ECE3D8A}" type="pres">
      <dgm:prSet presAssocID="{BF276C54-529A-4A8F-B861-83E894846115}" presName="sibTrans" presStyleCnt="0"/>
      <dgm:spPr/>
    </dgm:pt>
    <dgm:pt modelId="{F446C624-B64F-4E91-8616-60A3455D7D4C}" type="pres">
      <dgm:prSet presAssocID="{51BDC058-D7AB-48A6-AD0A-8FFE15C32DCD}" presName="ParentComposite" presStyleCnt="0"/>
      <dgm:spPr/>
    </dgm:pt>
    <dgm:pt modelId="{1D1C979B-4F35-4B5C-98B7-05A998D4FF9A}" type="pres">
      <dgm:prSet presAssocID="{51BDC058-D7AB-48A6-AD0A-8FFE15C32DCD}" presName="Chord" presStyleLbl="bgShp" presStyleIdx="2" presStyleCnt="3"/>
      <dgm:spPr/>
    </dgm:pt>
    <dgm:pt modelId="{D6F7704D-A0F8-4B01-877F-EC855163F81E}" type="pres">
      <dgm:prSet presAssocID="{51BDC058-D7AB-48A6-AD0A-8FFE15C32DCD}" presName="Pie" presStyleLbl="alignNode1" presStyleIdx="2" presStyleCnt="3"/>
      <dgm:spPr>
        <a:solidFill>
          <a:srgbClr val="7030A0"/>
        </a:solidFill>
        <a:ln>
          <a:noFill/>
        </a:ln>
      </dgm:spPr>
    </dgm:pt>
    <dgm:pt modelId="{588BD963-83FC-4DA8-91DD-31C555D68E83}" type="pres">
      <dgm:prSet presAssocID="{51BDC058-D7AB-48A6-AD0A-8FFE15C32DCD}" presName="Parent" presStyleLbl="revTx" presStyleIdx="4" presStyleCnt="6">
        <dgm:presLayoutVars>
          <dgm:chMax val="1"/>
          <dgm:chPref val="1"/>
          <dgm:bulletEnabled val="1"/>
        </dgm:presLayoutVars>
      </dgm:prSet>
      <dgm:spPr/>
    </dgm:pt>
    <dgm:pt modelId="{165F45DF-F5DF-435F-9FB4-951ED62E9E53}" type="pres">
      <dgm:prSet presAssocID="{D883050A-D2CF-4D20-AE80-CC756CB1B8F5}" presName="negSibTrans" presStyleCnt="0"/>
      <dgm:spPr/>
    </dgm:pt>
    <dgm:pt modelId="{C0B0D205-99A0-497E-AC5F-AF6F517A771D}" type="pres">
      <dgm:prSet presAssocID="{51BDC058-D7AB-48A6-AD0A-8FFE15C32DCD}" presName="composite" presStyleCnt="0"/>
      <dgm:spPr/>
    </dgm:pt>
    <dgm:pt modelId="{C8B748E8-820D-4A3F-9411-9C2319EC9AC3}" type="pres">
      <dgm:prSet presAssocID="{51BDC058-D7AB-48A6-AD0A-8FFE15C32DCD}" presName="Child" presStyleLbl="revTx" presStyleIdx="5" presStyleCnt="6">
        <dgm:presLayoutVars>
          <dgm:chMax val="0"/>
          <dgm:chPref val="0"/>
          <dgm:bulletEnabled val="1"/>
        </dgm:presLayoutVars>
      </dgm:prSet>
      <dgm:spPr/>
    </dgm:pt>
  </dgm:ptLst>
  <dgm:cxnLst>
    <dgm:cxn modelId="{6729FF12-1FB6-415D-96F0-487FACAFCF65}" type="presOf" srcId="{94C5A95E-2328-4ECF-AA79-755DEFFDFD4A}" destId="{C8B748E8-820D-4A3F-9411-9C2319EC9AC3}" srcOrd="0" destOrd="2" presId="urn:microsoft.com/office/officeart/2009/3/layout/PieProcess"/>
    <dgm:cxn modelId="{C25CA31D-2483-40F2-BFB4-48EDE00573C8}" type="presOf" srcId="{7BCFF383-3429-4EB9-8251-F9FE00DA7D1C}" destId="{4B58CBD8-BEBC-4382-BCFE-74F5D32457C4}" srcOrd="0" destOrd="1" presId="urn:microsoft.com/office/officeart/2009/3/layout/PieProcess"/>
    <dgm:cxn modelId="{F7BEEA1E-F55C-4641-9E51-2278972221DC}" srcId="{FAC54BB7-88BC-450C-B1E2-28811FE021B8}" destId="{3A58E918-B9E2-4881-A991-04A2E444F1AB}" srcOrd="0" destOrd="0" parTransId="{2FA922DE-FCCB-4AAC-93E5-64AA9A339D1C}" sibTransId="{2A7B913A-F486-415E-96A1-256991BA87E0}"/>
    <dgm:cxn modelId="{A1A38421-E161-483F-BBA2-CC3434911DF5}" srcId="{021A91F1-8559-4DDD-90D2-C62D876FF551}" destId="{094D661A-A875-42CC-90EF-644B73983F70}" srcOrd="0" destOrd="0" parTransId="{848017CA-611E-4229-96DD-88062A3769AD}" sibTransId="{14DFB37B-27B9-43B4-96B4-A8ADE2525E24}"/>
    <dgm:cxn modelId="{25028F26-83CD-4D7A-BD63-B0D1191E6935}" srcId="{FAC54BB7-88BC-450C-B1E2-28811FE021B8}" destId="{7BCFF383-3429-4EB9-8251-F9FE00DA7D1C}" srcOrd="1" destOrd="0" parTransId="{3585E229-31D7-42FB-A084-BD713F3A974F}" sibTransId="{DDC372ED-85B9-4D66-9CD4-BE0EB42C34D8}"/>
    <dgm:cxn modelId="{10AD1F28-D726-4913-9AAA-FEE7730640B1}" srcId="{51BDC058-D7AB-48A6-AD0A-8FFE15C32DCD}" destId="{A8BC4572-42AC-47DD-9FAF-EC0EED95004A}" srcOrd="4" destOrd="0" parTransId="{3E75296F-FB6D-4AE6-AAF4-B7B5DA2D07C9}" sibTransId="{47101719-2408-44C3-93B5-0832BA80D5BB}"/>
    <dgm:cxn modelId="{765F2236-1F64-49AE-9CEC-27E3A19513B9}" srcId="{51BDC058-D7AB-48A6-AD0A-8FFE15C32DCD}" destId="{4EDA359C-EEEF-4DC4-910B-4BFC9B856F8A}" srcOrd="1" destOrd="0" parTransId="{5B8A9E9F-A83A-4AF5-A87C-8E7BF9CC2B1E}" sibTransId="{03BA2148-C3F1-4E25-8EEE-A53D5FAB447C}"/>
    <dgm:cxn modelId="{A53CEE42-D554-4DD6-B109-AE393D551594}" type="presOf" srcId="{4EDA359C-EEEF-4DC4-910B-4BFC9B856F8A}" destId="{C8B748E8-820D-4A3F-9411-9C2319EC9AC3}" srcOrd="0" destOrd="1" presId="urn:microsoft.com/office/officeart/2009/3/layout/PieProcess"/>
    <dgm:cxn modelId="{632C0346-F3DB-4387-91FA-FA742976FF84}" type="presOf" srcId="{C899BFCC-22E8-4EA6-810F-B41E420DBF50}" destId="{C8B748E8-820D-4A3F-9411-9C2319EC9AC3}" srcOrd="0" destOrd="3" presId="urn:microsoft.com/office/officeart/2009/3/layout/PieProcess"/>
    <dgm:cxn modelId="{97845D52-C13F-4C15-9C3D-8F2F7404E135}" srcId="{C9027C87-4EF9-465B-87FA-66F3A7AB277D}" destId="{FAC54BB7-88BC-450C-B1E2-28811FE021B8}" srcOrd="1" destOrd="0" parTransId="{8BBE2E7C-D126-4A55-A794-872686B66F6C}" sibTransId="{BF276C54-529A-4A8F-B861-83E894846115}"/>
    <dgm:cxn modelId="{EFA4C976-1FD5-4A0D-9F70-37A3F27F09B8}" type="presOf" srcId="{A8BC4572-42AC-47DD-9FAF-EC0EED95004A}" destId="{C8B748E8-820D-4A3F-9411-9C2319EC9AC3}" srcOrd="0" destOrd="4" presId="urn:microsoft.com/office/officeart/2009/3/layout/PieProcess"/>
    <dgm:cxn modelId="{0A6A9C7C-F404-4EC8-8F94-8FFAC0A4253D}" srcId="{51BDC058-D7AB-48A6-AD0A-8FFE15C32DCD}" destId="{94C5A95E-2328-4ECF-AA79-755DEFFDFD4A}" srcOrd="2" destOrd="0" parTransId="{18C2CE4A-5CCB-48AD-ADE5-4C78C210EC8F}" sibTransId="{CB75258D-202D-4F29-AE72-078B0CADEEC7}"/>
    <dgm:cxn modelId="{080C798D-D4D1-4E63-872E-B743E9022F93}" type="presOf" srcId="{3A58E918-B9E2-4881-A991-04A2E444F1AB}" destId="{4B58CBD8-BEBC-4382-BCFE-74F5D32457C4}" srcOrd="0" destOrd="0" presId="urn:microsoft.com/office/officeart/2009/3/layout/PieProcess"/>
    <dgm:cxn modelId="{3F63F493-BDA1-4E8F-A69D-D69DAE3769B1}" type="presOf" srcId="{51BDC058-D7AB-48A6-AD0A-8FFE15C32DCD}" destId="{588BD963-83FC-4DA8-91DD-31C555D68E83}" srcOrd="0" destOrd="0" presId="urn:microsoft.com/office/officeart/2009/3/layout/PieProcess"/>
    <dgm:cxn modelId="{4E96B99D-785E-41A8-B19A-B3A43E73C67A}" type="presOf" srcId="{04201E02-C167-44B1-8B9C-2C84EA0F8493}" destId="{D92EB167-A171-4F4F-B95B-0002369F31F2}" srcOrd="0" destOrd="1" presId="urn:microsoft.com/office/officeart/2009/3/layout/PieProcess"/>
    <dgm:cxn modelId="{96F4F2A2-9491-4400-BE0F-D8B6BBDE934C}" type="presOf" srcId="{094D661A-A875-42CC-90EF-644B73983F70}" destId="{D92EB167-A171-4F4F-B95B-0002369F31F2}" srcOrd="0" destOrd="0" presId="urn:microsoft.com/office/officeart/2009/3/layout/PieProcess"/>
    <dgm:cxn modelId="{A1DE3AB9-F17F-4B26-913E-58A43FE67531}" srcId="{C9027C87-4EF9-465B-87FA-66F3A7AB277D}" destId="{021A91F1-8559-4DDD-90D2-C62D876FF551}" srcOrd="0" destOrd="0" parTransId="{FF802F64-1BDC-4472-99E9-330B496004C2}" sibTransId="{5F58F3CB-6D80-4BD0-A126-CF502723D9C8}"/>
    <dgm:cxn modelId="{27F7AEB9-91A2-4B30-BC2F-699083F475F9}" type="presOf" srcId="{64BB61B4-58FE-4CEB-8FEB-6CA4DE9DA05D}" destId="{C8B748E8-820D-4A3F-9411-9C2319EC9AC3}" srcOrd="0" destOrd="0" presId="urn:microsoft.com/office/officeart/2009/3/layout/PieProcess"/>
    <dgm:cxn modelId="{9C4CB6C9-87D8-4DE9-A3EC-1D66B628DC71}" srcId="{021A91F1-8559-4DDD-90D2-C62D876FF551}" destId="{04201E02-C167-44B1-8B9C-2C84EA0F8493}" srcOrd="1" destOrd="0" parTransId="{ABBEC24D-42C4-4FA6-81AD-88EF0EFEBAA0}" sibTransId="{7C02B2CD-D7C2-4445-A7E8-30290C905CB3}"/>
    <dgm:cxn modelId="{F24E62D3-4B24-41CD-B3A9-DE01268CE699}" srcId="{51BDC058-D7AB-48A6-AD0A-8FFE15C32DCD}" destId="{64BB61B4-58FE-4CEB-8FEB-6CA4DE9DA05D}" srcOrd="0" destOrd="0" parTransId="{46F461E3-BD8A-4444-8605-C794A072B055}" sibTransId="{D883050A-D2CF-4D20-AE80-CC756CB1B8F5}"/>
    <dgm:cxn modelId="{313AD3D3-4CAC-4500-9F39-B5CDD338C32D}" srcId="{51BDC058-D7AB-48A6-AD0A-8FFE15C32DCD}" destId="{C899BFCC-22E8-4EA6-810F-B41E420DBF50}" srcOrd="3" destOrd="0" parTransId="{A87C2215-6754-466C-AC63-951F15A390AB}" sibTransId="{7C2E21E5-D0CB-4D1A-85A7-7D203DF61B63}"/>
    <dgm:cxn modelId="{67DFE8D6-7BF7-49BC-9ED7-C6027011A0BE}" type="presOf" srcId="{C9027C87-4EF9-465B-87FA-66F3A7AB277D}" destId="{E0614645-550D-4783-AE30-4B86837FA98F}" srcOrd="0" destOrd="0" presId="urn:microsoft.com/office/officeart/2009/3/layout/PieProcess"/>
    <dgm:cxn modelId="{8DFED8E0-48C1-46E6-915A-169C7F20E6EA}" srcId="{C9027C87-4EF9-465B-87FA-66F3A7AB277D}" destId="{51BDC058-D7AB-48A6-AD0A-8FFE15C32DCD}" srcOrd="2" destOrd="0" parTransId="{684EE93B-3A33-48B1-B7A8-231066567307}" sibTransId="{9E4C631D-1E9A-4A7A-80B2-2D54E2760120}"/>
    <dgm:cxn modelId="{1FF59EF2-ACFE-485C-92D5-F75D572A853C}" type="presOf" srcId="{FAC54BB7-88BC-450C-B1E2-28811FE021B8}" destId="{C33355B6-0A4D-4D55-AD3C-24E775EFCB23}" srcOrd="0" destOrd="0" presId="urn:microsoft.com/office/officeart/2009/3/layout/PieProcess"/>
    <dgm:cxn modelId="{82321DF5-051E-4C3A-93AD-64911270AB96}" type="presOf" srcId="{021A91F1-8559-4DDD-90D2-C62D876FF551}" destId="{B35C1482-7259-40E2-9530-1BA87C26AAB8}" srcOrd="0" destOrd="0" presId="urn:microsoft.com/office/officeart/2009/3/layout/PieProcess"/>
    <dgm:cxn modelId="{EB3901AA-71FC-4601-BE57-9A9F79A099E2}" type="presParOf" srcId="{E0614645-550D-4783-AE30-4B86837FA98F}" destId="{52138996-D75C-41E7-86AC-75B81A79F657}" srcOrd="0" destOrd="0" presId="urn:microsoft.com/office/officeart/2009/3/layout/PieProcess"/>
    <dgm:cxn modelId="{C7B5C410-9949-42D2-8021-3AC132DD09D3}" type="presParOf" srcId="{52138996-D75C-41E7-86AC-75B81A79F657}" destId="{521308C6-B08A-46C9-9683-D8C6422D2DE6}" srcOrd="0" destOrd="0" presId="urn:microsoft.com/office/officeart/2009/3/layout/PieProcess"/>
    <dgm:cxn modelId="{60CEC41A-82E4-40D8-90F7-2844E990E4B2}" type="presParOf" srcId="{52138996-D75C-41E7-86AC-75B81A79F657}" destId="{3F116F80-4CB8-4F4C-8ACF-A22A3F1627B7}" srcOrd="1" destOrd="0" presId="urn:microsoft.com/office/officeart/2009/3/layout/PieProcess"/>
    <dgm:cxn modelId="{A7ACE1E3-D33E-44BA-9127-410FFDFCC510}" type="presParOf" srcId="{52138996-D75C-41E7-86AC-75B81A79F657}" destId="{B35C1482-7259-40E2-9530-1BA87C26AAB8}" srcOrd="2" destOrd="0" presId="urn:microsoft.com/office/officeart/2009/3/layout/PieProcess"/>
    <dgm:cxn modelId="{DA31FEA0-17C6-4AD8-AA43-F8C3DE315C0E}" type="presParOf" srcId="{E0614645-550D-4783-AE30-4B86837FA98F}" destId="{C9B29A07-2A2E-4AE3-9FBB-EE5AB06005EB}" srcOrd="1" destOrd="0" presId="urn:microsoft.com/office/officeart/2009/3/layout/PieProcess"/>
    <dgm:cxn modelId="{AB9DCFED-1737-4659-BBFF-52A635F0DE7C}" type="presParOf" srcId="{E0614645-550D-4783-AE30-4B86837FA98F}" destId="{71C7BD3E-F678-4ED3-A447-A9E691C8B363}" srcOrd="2" destOrd="0" presId="urn:microsoft.com/office/officeart/2009/3/layout/PieProcess"/>
    <dgm:cxn modelId="{47E3762D-BB0D-4C90-A086-8E1F09B77DAD}" type="presParOf" srcId="{71C7BD3E-F678-4ED3-A447-A9E691C8B363}" destId="{D92EB167-A171-4F4F-B95B-0002369F31F2}" srcOrd="0" destOrd="0" presId="urn:microsoft.com/office/officeart/2009/3/layout/PieProcess"/>
    <dgm:cxn modelId="{3E800DD2-EEBE-460A-9E2B-A2209EA18CD3}" type="presParOf" srcId="{E0614645-550D-4783-AE30-4B86837FA98F}" destId="{77E466F2-C31D-4FC5-B9A6-7B8FDF16D623}" srcOrd="3" destOrd="0" presId="urn:microsoft.com/office/officeart/2009/3/layout/PieProcess"/>
    <dgm:cxn modelId="{232B7EE3-DF72-49CC-9D2D-B54299446C28}" type="presParOf" srcId="{E0614645-550D-4783-AE30-4B86837FA98F}" destId="{022CACCC-46C8-433F-8AB7-083527162A0A}" srcOrd="4" destOrd="0" presId="urn:microsoft.com/office/officeart/2009/3/layout/PieProcess"/>
    <dgm:cxn modelId="{83CB6E7C-C7B1-4B2E-A36F-CA1337D38EDA}" type="presParOf" srcId="{022CACCC-46C8-433F-8AB7-083527162A0A}" destId="{0B65E5B3-8757-4C01-A9CC-2CB9A14354FB}" srcOrd="0" destOrd="0" presId="urn:microsoft.com/office/officeart/2009/3/layout/PieProcess"/>
    <dgm:cxn modelId="{AD927AA3-D2F4-477C-A94F-077E1AE6EA5A}" type="presParOf" srcId="{022CACCC-46C8-433F-8AB7-083527162A0A}" destId="{5D598D44-945E-44D3-A3B4-3E5A283F4A0E}" srcOrd="1" destOrd="0" presId="urn:microsoft.com/office/officeart/2009/3/layout/PieProcess"/>
    <dgm:cxn modelId="{D7C6E31A-903C-4F07-B831-CEE37667BF86}" type="presParOf" srcId="{022CACCC-46C8-433F-8AB7-083527162A0A}" destId="{C33355B6-0A4D-4D55-AD3C-24E775EFCB23}" srcOrd="2" destOrd="0" presId="urn:microsoft.com/office/officeart/2009/3/layout/PieProcess"/>
    <dgm:cxn modelId="{835AF3F3-253A-46C3-9948-6A46BD602CDF}" type="presParOf" srcId="{E0614645-550D-4783-AE30-4B86837FA98F}" destId="{30889EE3-1A5F-4512-80C8-9DF50EEB7643}" srcOrd="5" destOrd="0" presId="urn:microsoft.com/office/officeart/2009/3/layout/PieProcess"/>
    <dgm:cxn modelId="{48180952-F11D-44B6-9FE1-8F4C48B3D86E}" type="presParOf" srcId="{E0614645-550D-4783-AE30-4B86837FA98F}" destId="{A9822C03-EA69-40A0-8D45-B18B9417AEBF}" srcOrd="6" destOrd="0" presId="urn:microsoft.com/office/officeart/2009/3/layout/PieProcess"/>
    <dgm:cxn modelId="{59DF5C9F-F382-4FDE-8538-5F1F4F246A9F}" type="presParOf" srcId="{A9822C03-EA69-40A0-8D45-B18B9417AEBF}" destId="{4B58CBD8-BEBC-4382-BCFE-74F5D32457C4}" srcOrd="0" destOrd="0" presId="urn:microsoft.com/office/officeart/2009/3/layout/PieProcess"/>
    <dgm:cxn modelId="{1B5E2335-8BC4-4F01-B241-75A7F1825840}" type="presParOf" srcId="{E0614645-550D-4783-AE30-4B86837FA98F}" destId="{E5A031A4-938E-48BD-9605-A8637ECE3D8A}" srcOrd="7" destOrd="0" presId="urn:microsoft.com/office/officeart/2009/3/layout/PieProcess"/>
    <dgm:cxn modelId="{33C5AE64-929F-4324-9765-408D021E6D69}" type="presParOf" srcId="{E0614645-550D-4783-AE30-4B86837FA98F}" destId="{F446C624-B64F-4E91-8616-60A3455D7D4C}" srcOrd="8" destOrd="0" presId="urn:microsoft.com/office/officeart/2009/3/layout/PieProcess"/>
    <dgm:cxn modelId="{40CE9A43-1307-46C1-9315-F6F8F8ADF3E7}" type="presParOf" srcId="{F446C624-B64F-4E91-8616-60A3455D7D4C}" destId="{1D1C979B-4F35-4B5C-98B7-05A998D4FF9A}" srcOrd="0" destOrd="0" presId="urn:microsoft.com/office/officeart/2009/3/layout/PieProcess"/>
    <dgm:cxn modelId="{99AB4E3F-B062-4F1A-A3BD-A6AB6096670F}" type="presParOf" srcId="{F446C624-B64F-4E91-8616-60A3455D7D4C}" destId="{D6F7704D-A0F8-4B01-877F-EC855163F81E}" srcOrd="1" destOrd="0" presId="urn:microsoft.com/office/officeart/2009/3/layout/PieProcess"/>
    <dgm:cxn modelId="{51C22BAA-C4CF-4B4C-AC38-082478041F71}" type="presParOf" srcId="{F446C624-B64F-4E91-8616-60A3455D7D4C}" destId="{588BD963-83FC-4DA8-91DD-31C555D68E83}" srcOrd="2" destOrd="0" presId="urn:microsoft.com/office/officeart/2009/3/layout/PieProcess"/>
    <dgm:cxn modelId="{515EB848-2597-4F02-BE2E-3D01F5A7D187}" type="presParOf" srcId="{E0614645-550D-4783-AE30-4B86837FA98F}" destId="{165F45DF-F5DF-435F-9FB4-951ED62E9E53}" srcOrd="9" destOrd="0" presId="urn:microsoft.com/office/officeart/2009/3/layout/PieProcess"/>
    <dgm:cxn modelId="{9D2E10C3-58E6-4A61-B5CE-082617305E6F}" type="presParOf" srcId="{E0614645-550D-4783-AE30-4B86837FA98F}" destId="{C0B0D205-99A0-497E-AC5F-AF6F517A771D}" srcOrd="10" destOrd="0" presId="urn:microsoft.com/office/officeart/2009/3/layout/PieProcess"/>
    <dgm:cxn modelId="{66FA23BD-E215-4221-8A06-052B845E9919}" type="presParOf" srcId="{C0B0D205-99A0-497E-AC5F-AF6F517A771D}" destId="{C8B748E8-820D-4A3F-9411-9C2319EC9AC3}" srcOrd="0" destOrd="0" presId="urn:microsoft.com/office/officeart/2009/3/layout/Pi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3E707A-C63B-4795-8BD5-CFD9F7FA3E93}"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CA"/>
        </a:p>
      </dgm:t>
    </dgm:pt>
    <dgm:pt modelId="{FCF4B541-1A07-4535-86C0-CFC0E253335C}">
      <dgm:prSet phldrT="[Text]"/>
      <dgm:spPr/>
      <dgm:t>
        <a:bodyPr/>
        <a:lstStyle/>
        <a:p>
          <a:pPr>
            <a:buNone/>
          </a:pPr>
          <a:r>
            <a:rPr lang="en-CA" b="1" i="1">
              <a:latin typeface="+mj-lt"/>
            </a:rPr>
            <a:t>AFN Pre-Budget Submission (PBS):</a:t>
          </a:r>
          <a:endParaRPr lang="en-CA" dirty="0"/>
        </a:p>
      </dgm:t>
    </dgm:pt>
    <dgm:pt modelId="{5C16E37B-2953-4962-8D7D-CD599C82AC33}" type="parTrans" cxnId="{F62611DB-BE5F-4B1F-8531-7CB60F04BED2}">
      <dgm:prSet/>
      <dgm:spPr/>
      <dgm:t>
        <a:bodyPr/>
        <a:lstStyle/>
        <a:p>
          <a:endParaRPr lang="en-CA"/>
        </a:p>
      </dgm:t>
    </dgm:pt>
    <dgm:pt modelId="{975CE13F-74FA-45F5-AA9F-F50155DF54F9}" type="sibTrans" cxnId="{F62611DB-BE5F-4B1F-8531-7CB60F04BED2}">
      <dgm:prSet/>
      <dgm:spPr/>
      <dgm:t>
        <a:bodyPr/>
        <a:lstStyle/>
        <a:p>
          <a:endParaRPr lang="en-CA"/>
        </a:p>
      </dgm:t>
    </dgm:pt>
    <dgm:pt modelId="{9CD8D53A-A209-42DF-95D5-AB624B1328FD}">
      <dgm:prSet phldrT="[Text]"/>
      <dgm:spPr/>
      <dgm:t>
        <a:bodyPr/>
        <a:lstStyle/>
        <a:p>
          <a:pPr>
            <a:buNone/>
          </a:pPr>
          <a:r>
            <a:rPr lang="en-CA" b="1" i="1" dirty="0">
              <a:latin typeface="+mj-lt"/>
            </a:rPr>
            <a:t>NIHB Program Evaluations:</a:t>
          </a:r>
          <a:endParaRPr lang="en-CA" dirty="0"/>
        </a:p>
      </dgm:t>
    </dgm:pt>
    <dgm:pt modelId="{A2246F3E-5742-4079-A285-B01B7B9814A7}" type="parTrans" cxnId="{33967E20-3EEA-4F79-BFF7-083EC2BD7059}">
      <dgm:prSet/>
      <dgm:spPr/>
      <dgm:t>
        <a:bodyPr/>
        <a:lstStyle/>
        <a:p>
          <a:endParaRPr lang="en-CA"/>
        </a:p>
      </dgm:t>
    </dgm:pt>
    <dgm:pt modelId="{9BE68C2C-8B84-45B6-A7B3-DC6FABE588D8}" type="sibTrans" cxnId="{33967E20-3EEA-4F79-BFF7-083EC2BD7059}">
      <dgm:prSet/>
      <dgm:spPr/>
      <dgm:t>
        <a:bodyPr/>
        <a:lstStyle/>
        <a:p>
          <a:endParaRPr lang="en-CA"/>
        </a:p>
      </dgm:t>
    </dgm:pt>
    <dgm:pt modelId="{7C1D9924-4CD4-4DEB-8BA0-87A492BF7778}">
      <dgm:prSet/>
      <dgm:spPr/>
      <dgm:t>
        <a:bodyPr/>
        <a:lstStyle/>
        <a:p>
          <a:r>
            <a:rPr lang="en-CA" dirty="0">
              <a:latin typeface="+mj-lt"/>
            </a:rPr>
            <a:t>Proposed $</a:t>
          </a:r>
          <a:r>
            <a:rPr lang="en-CA">
              <a:latin typeface="+mj-lt"/>
            </a:rPr>
            <a:t>52M investment </a:t>
          </a:r>
          <a:r>
            <a:rPr lang="en-CA" dirty="0">
              <a:latin typeface="+mj-lt"/>
            </a:rPr>
            <a:t>over 5 years to research expanding NIHB coverage to include naturopathic medicine and allied health services</a:t>
          </a:r>
        </a:p>
      </dgm:t>
    </dgm:pt>
    <dgm:pt modelId="{9C788820-C87F-4B54-8638-CCC833EAD736}" type="parTrans" cxnId="{68665ED7-C4FF-4F37-A4F6-0B7832F22EC0}">
      <dgm:prSet/>
      <dgm:spPr/>
      <dgm:t>
        <a:bodyPr/>
        <a:lstStyle/>
        <a:p>
          <a:endParaRPr lang="en-CA"/>
        </a:p>
      </dgm:t>
    </dgm:pt>
    <dgm:pt modelId="{1F0BFAAD-B288-4BD3-B2D2-6DA22AF70E6A}" type="sibTrans" cxnId="{68665ED7-C4FF-4F37-A4F6-0B7832F22EC0}">
      <dgm:prSet/>
      <dgm:spPr/>
      <dgm:t>
        <a:bodyPr/>
        <a:lstStyle/>
        <a:p>
          <a:endParaRPr lang="en-CA"/>
        </a:p>
      </dgm:t>
    </dgm:pt>
    <dgm:pt modelId="{75880AE9-8BD0-4BAF-A30B-24A95FB80542}">
      <dgm:prSet/>
      <dgm:spPr/>
      <dgm:t>
        <a:bodyPr/>
        <a:lstStyle/>
        <a:p>
          <a:r>
            <a:rPr lang="en-US">
              <a:latin typeface="+mj-lt"/>
            </a:rPr>
            <a:t>PBS to be tabled in Parliament on October 18, 2024</a:t>
          </a:r>
          <a:endParaRPr lang="en-CA" dirty="0">
            <a:latin typeface="+mj-lt"/>
          </a:endParaRPr>
        </a:p>
      </dgm:t>
    </dgm:pt>
    <dgm:pt modelId="{FFECEFC2-C466-46E5-92E5-D0A797155EEA}" type="parTrans" cxnId="{EF480644-1ACF-42F0-99E3-D808DD850658}">
      <dgm:prSet/>
      <dgm:spPr/>
      <dgm:t>
        <a:bodyPr/>
        <a:lstStyle/>
        <a:p>
          <a:endParaRPr lang="en-CA"/>
        </a:p>
      </dgm:t>
    </dgm:pt>
    <dgm:pt modelId="{6865078B-0F46-4562-AA74-DAF54D75BCF1}" type="sibTrans" cxnId="{EF480644-1ACF-42F0-99E3-D808DD850658}">
      <dgm:prSet/>
      <dgm:spPr/>
      <dgm:t>
        <a:bodyPr/>
        <a:lstStyle/>
        <a:p>
          <a:endParaRPr lang="en-CA"/>
        </a:p>
      </dgm:t>
    </dgm:pt>
    <dgm:pt modelId="{E0D92B4C-0C35-4E5A-A2C0-B46174E6E3AF}">
      <dgm:prSet/>
      <dgm:spPr/>
      <dgm:t>
        <a:bodyPr/>
        <a:lstStyle/>
        <a:p>
          <a:r>
            <a:rPr lang="en-US">
              <a:latin typeface="+mj-lt"/>
            </a:rPr>
            <a:t>T</a:t>
          </a:r>
          <a:r>
            <a:rPr lang="en-US">
              <a:effectLst/>
              <a:latin typeface="+mj-lt"/>
            </a:rPr>
            <a:t>he next step is ongoing advocacy for additional </a:t>
          </a:r>
          <a:r>
            <a:rPr lang="en-US">
              <a:latin typeface="+mj-lt"/>
            </a:rPr>
            <a:t>funds </a:t>
          </a:r>
          <a:r>
            <a:rPr lang="en-US">
              <a:effectLst/>
              <a:latin typeface="+mj-lt"/>
            </a:rPr>
            <a:t>in the next Federal Budget</a:t>
          </a:r>
          <a:endParaRPr lang="en-CA" dirty="0">
            <a:latin typeface="+mj-lt"/>
          </a:endParaRPr>
        </a:p>
      </dgm:t>
    </dgm:pt>
    <dgm:pt modelId="{7803A9DA-37F1-4453-98E3-FDD41FA19EA0}" type="parTrans" cxnId="{EFD45BD4-8D51-403E-BD46-5A1CB244487B}">
      <dgm:prSet/>
      <dgm:spPr/>
      <dgm:t>
        <a:bodyPr/>
        <a:lstStyle/>
        <a:p>
          <a:endParaRPr lang="en-CA"/>
        </a:p>
      </dgm:t>
    </dgm:pt>
    <dgm:pt modelId="{7437B6BA-603F-4203-88AD-95E6423ADCA8}" type="sibTrans" cxnId="{EFD45BD4-8D51-403E-BD46-5A1CB244487B}">
      <dgm:prSet/>
      <dgm:spPr/>
      <dgm:t>
        <a:bodyPr/>
        <a:lstStyle/>
        <a:p>
          <a:endParaRPr lang="en-CA"/>
        </a:p>
      </dgm:t>
    </dgm:pt>
    <dgm:pt modelId="{CFF2F61C-BFA9-450D-B70C-F2E1C5A06E9A}">
      <dgm:prSet/>
      <dgm:spPr/>
      <dgm:t>
        <a:bodyPr/>
        <a:lstStyle/>
        <a:p>
          <a:r>
            <a:rPr lang="en-US">
              <a:latin typeface="+mj-lt"/>
            </a:rPr>
            <a:t>Evaluation every 5 years</a:t>
          </a:r>
          <a:endParaRPr lang="en-US" dirty="0">
            <a:latin typeface="+mj-lt"/>
          </a:endParaRPr>
        </a:p>
      </dgm:t>
    </dgm:pt>
    <dgm:pt modelId="{D42B5A00-F92F-412B-A79D-02C4787EEF5E}" type="parTrans" cxnId="{A2D08425-92A1-45AF-A6F2-2AEDC46C0978}">
      <dgm:prSet/>
      <dgm:spPr/>
      <dgm:t>
        <a:bodyPr/>
        <a:lstStyle/>
        <a:p>
          <a:endParaRPr lang="en-CA"/>
        </a:p>
      </dgm:t>
    </dgm:pt>
    <dgm:pt modelId="{783418FC-29A6-4364-8025-86E3AA32517D}" type="sibTrans" cxnId="{A2D08425-92A1-45AF-A6F2-2AEDC46C0978}">
      <dgm:prSet/>
      <dgm:spPr/>
      <dgm:t>
        <a:bodyPr/>
        <a:lstStyle/>
        <a:p>
          <a:endParaRPr lang="en-CA"/>
        </a:p>
      </dgm:t>
    </dgm:pt>
    <dgm:pt modelId="{5911573C-CFDC-441C-B5AE-FFFA76B1D7A0}">
      <dgm:prSet/>
      <dgm:spPr/>
      <dgm:t>
        <a:bodyPr/>
        <a:lstStyle/>
        <a:p>
          <a:r>
            <a:rPr lang="en-CA">
              <a:effectLst/>
              <a:latin typeface="+mj-lt"/>
              <a:ea typeface="Calibri" panose="020F0502020204030204" pitchFamily="34" charset="0"/>
            </a:rPr>
            <a:t>Bell, Browne, Milner &amp; Delicate (BBMD) Consulting is the evaluation team contracted by ISC to review the 5-year NIHB evaluation </a:t>
          </a:r>
          <a:endParaRPr lang="en-CA" dirty="0">
            <a:effectLst/>
            <a:latin typeface="+mj-lt"/>
            <a:ea typeface="Calibri" panose="020F0502020204030204" pitchFamily="34" charset="0"/>
          </a:endParaRPr>
        </a:p>
      </dgm:t>
    </dgm:pt>
    <dgm:pt modelId="{A5E80E2A-AF4A-490F-AEFF-2A9967540F13}" type="parTrans" cxnId="{BC473CE6-FA2F-4CB2-AB28-5A7B149F138F}">
      <dgm:prSet/>
      <dgm:spPr/>
      <dgm:t>
        <a:bodyPr/>
        <a:lstStyle/>
        <a:p>
          <a:endParaRPr lang="en-CA"/>
        </a:p>
      </dgm:t>
    </dgm:pt>
    <dgm:pt modelId="{7EE4A71F-CCB5-43CB-B826-ADC1E55EA699}" type="sibTrans" cxnId="{BC473CE6-FA2F-4CB2-AB28-5A7B149F138F}">
      <dgm:prSet/>
      <dgm:spPr/>
      <dgm:t>
        <a:bodyPr/>
        <a:lstStyle/>
        <a:p>
          <a:endParaRPr lang="en-CA"/>
        </a:p>
      </dgm:t>
    </dgm:pt>
    <dgm:pt modelId="{D9FC46C8-D7C1-428A-8804-331CEDC63F0E}">
      <dgm:prSet/>
      <dgm:spPr/>
      <dgm:t>
        <a:bodyPr/>
        <a:lstStyle/>
        <a:p>
          <a:r>
            <a:rPr lang="en-CA">
              <a:latin typeface="+mj-lt"/>
            </a:rPr>
            <a:t>AFN is part of the NIHB Evaluation Working Group</a:t>
          </a:r>
          <a:endParaRPr lang="en-CA" dirty="0">
            <a:latin typeface="+mj-lt"/>
          </a:endParaRPr>
        </a:p>
      </dgm:t>
    </dgm:pt>
    <dgm:pt modelId="{618C0E11-256B-40FD-85A3-72F12C3A13ED}" type="parTrans" cxnId="{75A59515-8E1C-4D77-BE5A-DFE0A7DEC7F8}">
      <dgm:prSet/>
      <dgm:spPr/>
      <dgm:t>
        <a:bodyPr/>
        <a:lstStyle/>
        <a:p>
          <a:endParaRPr lang="en-CA"/>
        </a:p>
      </dgm:t>
    </dgm:pt>
    <dgm:pt modelId="{51EFA7F6-1380-48C1-B84E-52BC7AEF23E4}" type="sibTrans" cxnId="{75A59515-8E1C-4D77-BE5A-DFE0A7DEC7F8}">
      <dgm:prSet/>
      <dgm:spPr/>
      <dgm:t>
        <a:bodyPr/>
        <a:lstStyle/>
        <a:p>
          <a:endParaRPr lang="en-CA"/>
        </a:p>
      </dgm:t>
    </dgm:pt>
    <dgm:pt modelId="{A195872A-B308-43CF-8D52-18A6F3460F35}">
      <dgm:prSet/>
      <dgm:spPr/>
      <dgm:t>
        <a:bodyPr/>
        <a:lstStyle/>
        <a:p>
          <a:r>
            <a:rPr lang="en-CA">
              <a:latin typeface="+mj-lt"/>
            </a:rPr>
            <a:t>Interviews were completed with advocacy from AFN to include First Nations’ voices</a:t>
          </a:r>
          <a:endParaRPr lang="en-CA" dirty="0">
            <a:latin typeface="+mj-lt"/>
          </a:endParaRPr>
        </a:p>
      </dgm:t>
    </dgm:pt>
    <dgm:pt modelId="{1E9323D4-A5E5-4838-BDCA-DB8E72979F0D}" type="parTrans" cxnId="{F16FF1D5-4ED4-4F4F-BB65-EA1997452A2E}">
      <dgm:prSet/>
      <dgm:spPr/>
      <dgm:t>
        <a:bodyPr/>
        <a:lstStyle/>
        <a:p>
          <a:endParaRPr lang="en-CA"/>
        </a:p>
      </dgm:t>
    </dgm:pt>
    <dgm:pt modelId="{5D835092-C236-4A40-8BFA-9A8BB3E83C7F}" type="sibTrans" cxnId="{F16FF1D5-4ED4-4F4F-BB65-EA1997452A2E}">
      <dgm:prSet/>
      <dgm:spPr/>
      <dgm:t>
        <a:bodyPr/>
        <a:lstStyle/>
        <a:p>
          <a:endParaRPr lang="en-CA"/>
        </a:p>
      </dgm:t>
    </dgm:pt>
    <dgm:pt modelId="{27A0B884-DF9F-4C66-9FA5-A07A29DEA01C}" type="pres">
      <dgm:prSet presAssocID="{B53E707A-C63B-4795-8BD5-CFD9F7FA3E93}" presName="diagram" presStyleCnt="0">
        <dgm:presLayoutVars>
          <dgm:dir/>
          <dgm:resizeHandles val="exact"/>
        </dgm:presLayoutVars>
      </dgm:prSet>
      <dgm:spPr/>
    </dgm:pt>
    <dgm:pt modelId="{A3D39CBD-9BB2-4DD8-9995-1F219D1F734F}" type="pres">
      <dgm:prSet presAssocID="{FCF4B541-1A07-4535-86C0-CFC0E253335C}" presName="node" presStyleLbl="node1" presStyleIdx="0" presStyleCnt="2">
        <dgm:presLayoutVars>
          <dgm:bulletEnabled val="1"/>
        </dgm:presLayoutVars>
      </dgm:prSet>
      <dgm:spPr/>
    </dgm:pt>
    <dgm:pt modelId="{F7C27084-4CF2-4811-B462-75536AE36326}" type="pres">
      <dgm:prSet presAssocID="{975CE13F-74FA-45F5-AA9F-F50155DF54F9}" presName="sibTrans" presStyleCnt="0"/>
      <dgm:spPr/>
    </dgm:pt>
    <dgm:pt modelId="{221C6852-DBA5-4E9F-B851-CA8071144CC0}" type="pres">
      <dgm:prSet presAssocID="{9CD8D53A-A209-42DF-95D5-AB624B1328FD}" presName="node" presStyleLbl="node1" presStyleIdx="1" presStyleCnt="2">
        <dgm:presLayoutVars>
          <dgm:bulletEnabled val="1"/>
        </dgm:presLayoutVars>
      </dgm:prSet>
      <dgm:spPr/>
    </dgm:pt>
  </dgm:ptLst>
  <dgm:cxnLst>
    <dgm:cxn modelId="{75A59515-8E1C-4D77-BE5A-DFE0A7DEC7F8}" srcId="{9CD8D53A-A209-42DF-95D5-AB624B1328FD}" destId="{D9FC46C8-D7C1-428A-8804-331CEDC63F0E}" srcOrd="2" destOrd="0" parTransId="{618C0E11-256B-40FD-85A3-72F12C3A13ED}" sibTransId="{51EFA7F6-1380-48C1-B84E-52BC7AEF23E4}"/>
    <dgm:cxn modelId="{BD2C1A1F-B09E-4C4C-BFA7-557BF55635BE}" type="presOf" srcId="{E0D92B4C-0C35-4E5A-A2C0-B46174E6E3AF}" destId="{A3D39CBD-9BB2-4DD8-9995-1F219D1F734F}" srcOrd="0" destOrd="3" presId="urn:microsoft.com/office/officeart/2005/8/layout/default"/>
    <dgm:cxn modelId="{F6120A20-E179-4DEF-974A-CA77600F7140}" type="presOf" srcId="{9CD8D53A-A209-42DF-95D5-AB624B1328FD}" destId="{221C6852-DBA5-4E9F-B851-CA8071144CC0}" srcOrd="0" destOrd="0" presId="urn:microsoft.com/office/officeart/2005/8/layout/default"/>
    <dgm:cxn modelId="{33967E20-3EEA-4F79-BFF7-083EC2BD7059}" srcId="{B53E707A-C63B-4795-8BD5-CFD9F7FA3E93}" destId="{9CD8D53A-A209-42DF-95D5-AB624B1328FD}" srcOrd="1" destOrd="0" parTransId="{A2246F3E-5742-4079-A285-B01B7B9814A7}" sibTransId="{9BE68C2C-8B84-45B6-A7B3-DC6FABE588D8}"/>
    <dgm:cxn modelId="{A2D08425-92A1-45AF-A6F2-2AEDC46C0978}" srcId="{9CD8D53A-A209-42DF-95D5-AB624B1328FD}" destId="{CFF2F61C-BFA9-450D-B70C-F2E1C5A06E9A}" srcOrd="0" destOrd="0" parTransId="{D42B5A00-F92F-412B-A79D-02C4787EEF5E}" sibTransId="{783418FC-29A6-4364-8025-86E3AA32517D}"/>
    <dgm:cxn modelId="{ABAA2536-402E-468B-9E95-2C7C6F0C7A4A}" type="presOf" srcId="{7C1D9924-4CD4-4DEB-8BA0-87A492BF7778}" destId="{A3D39CBD-9BB2-4DD8-9995-1F219D1F734F}" srcOrd="0" destOrd="1" presId="urn:microsoft.com/office/officeart/2005/8/layout/default"/>
    <dgm:cxn modelId="{EF480644-1ACF-42F0-99E3-D808DD850658}" srcId="{FCF4B541-1A07-4535-86C0-CFC0E253335C}" destId="{75880AE9-8BD0-4BAF-A30B-24A95FB80542}" srcOrd="1" destOrd="0" parTransId="{FFECEFC2-C466-46E5-92E5-D0A797155EEA}" sibTransId="{6865078B-0F46-4562-AA74-DAF54D75BCF1}"/>
    <dgm:cxn modelId="{3C1BDB46-CF88-4570-BC37-62D15F4EF847}" type="presOf" srcId="{A195872A-B308-43CF-8D52-18A6F3460F35}" destId="{221C6852-DBA5-4E9F-B851-CA8071144CC0}" srcOrd="0" destOrd="4" presId="urn:microsoft.com/office/officeart/2005/8/layout/default"/>
    <dgm:cxn modelId="{3F05ED4D-2021-4842-A3BE-772A8B60176A}" type="presOf" srcId="{FCF4B541-1A07-4535-86C0-CFC0E253335C}" destId="{A3D39CBD-9BB2-4DD8-9995-1F219D1F734F}" srcOrd="0" destOrd="0" presId="urn:microsoft.com/office/officeart/2005/8/layout/default"/>
    <dgm:cxn modelId="{2741595A-B11C-4AB3-83F1-9FD6DEA68F26}" type="presOf" srcId="{5911573C-CFDC-441C-B5AE-FFFA76B1D7A0}" destId="{221C6852-DBA5-4E9F-B851-CA8071144CC0}" srcOrd="0" destOrd="2" presId="urn:microsoft.com/office/officeart/2005/8/layout/default"/>
    <dgm:cxn modelId="{20E7327E-6F7C-4713-BC38-8961D15FB298}" type="presOf" srcId="{75880AE9-8BD0-4BAF-A30B-24A95FB80542}" destId="{A3D39CBD-9BB2-4DD8-9995-1F219D1F734F}" srcOrd="0" destOrd="2" presId="urn:microsoft.com/office/officeart/2005/8/layout/default"/>
    <dgm:cxn modelId="{4B2326A6-528C-44F5-A76E-EEE59A91B25E}" type="presOf" srcId="{B53E707A-C63B-4795-8BD5-CFD9F7FA3E93}" destId="{27A0B884-DF9F-4C66-9FA5-A07A29DEA01C}" srcOrd="0" destOrd="0" presId="urn:microsoft.com/office/officeart/2005/8/layout/default"/>
    <dgm:cxn modelId="{6B2451B0-9E69-45C7-ACF9-2B3D8E538DBE}" type="presOf" srcId="{CFF2F61C-BFA9-450D-B70C-F2E1C5A06E9A}" destId="{221C6852-DBA5-4E9F-B851-CA8071144CC0}" srcOrd="0" destOrd="1" presId="urn:microsoft.com/office/officeart/2005/8/layout/default"/>
    <dgm:cxn modelId="{9DA425C8-1444-429F-B0DF-05A4DF7B7B5C}" type="presOf" srcId="{D9FC46C8-D7C1-428A-8804-331CEDC63F0E}" destId="{221C6852-DBA5-4E9F-B851-CA8071144CC0}" srcOrd="0" destOrd="3" presId="urn:microsoft.com/office/officeart/2005/8/layout/default"/>
    <dgm:cxn modelId="{EFD45BD4-8D51-403E-BD46-5A1CB244487B}" srcId="{FCF4B541-1A07-4535-86C0-CFC0E253335C}" destId="{E0D92B4C-0C35-4E5A-A2C0-B46174E6E3AF}" srcOrd="2" destOrd="0" parTransId="{7803A9DA-37F1-4453-98E3-FDD41FA19EA0}" sibTransId="{7437B6BA-603F-4203-88AD-95E6423ADCA8}"/>
    <dgm:cxn modelId="{F16FF1D5-4ED4-4F4F-BB65-EA1997452A2E}" srcId="{9CD8D53A-A209-42DF-95D5-AB624B1328FD}" destId="{A195872A-B308-43CF-8D52-18A6F3460F35}" srcOrd="3" destOrd="0" parTransId="{1E9323D4-A5E5-4838-BDCA-DB8E72979F0D}" sibTransId="{5D835092-C236-4A40-8BFA-9A8BB3E83C7F}"/>
    <dgm:cxn modelId="{68665ED7-C4FF-4F37-A4F6-0B7832F22EC0}" srcId="{FCF4B541-1A07-4535-86C0-CFC0E253335C}" destId="{7C1D9924-4CD4-4DEB-8BA0-87A492BF7778}" srcOrd="0" destOrd="0" parTransId="{9C788820-C87F-4B54-8638-CCC833EAD736}" sibTransId="{1F0BFAAD-B288-4BD3-B2D2-6DA22AF70E6A}"/>
    <dgm:cxn modelId="{F62611DB-BE5F-4B1F-8531-7CB60F04BED2}" srcId="{B53E707A-C63B-4795-8BD5-CFD9F7FA3E93}" destId="{FCF4B541-1A07-4535-86C0-CFC0E253335C}" srcOrd="0" destOrd="0" parTransId="{5C16E37B-2953-4962-8D7D-CD599C82AC33}" sibTransId="{975CE13F-74FA-45F5-AA9F-F50155DF54F9}"/>
    <dgm:cxn modelId="{BC473CE6-FA2F-4CB2-AB28-5A7B149F138F}" srcId="{9CD8D53A-A209-42DF-95D5-AB624B1328FD}" destId="{5911573C-CFDC-441C-B5AE-FFFA76B1D7A0}" srcOrd="1" destOrd="0" parTransId="{A5E80E2A-AF4A-490F-AEFF-2A9967540F13}" sibTransId="{7EE4A71F-CCB5-43CB-B826-ADC1E55EA699}"/>
    <dgm:cxn modelId="{0AD40F7D-5FC3-4BA0-ACDE-7D438F92327E}" type="presParOf" srcId="{27A0B884-DF9F-4C66-9FA5-A07A29DEA01C}" destId="{A3D39CBD-9BB2-4DD8-9995-1F219D1F734F}" srcOrd="0" destOrd="0" presId="urn:microsoft.com/office/officeart/2005/8/layout/default"/>
    <dgm:cxn modelId="{C06A62CA-2FCE-4F88-BD8F-4D8E1FF3EE35}" type="presParOf" srcId="{27A0B884-DF9F-4C66-9FA5-A07A29DEA01C}" destId="{F7C27084-4CF2-4811-B462-75536AE36326}" srcOrd="1" destOrd="0" presId="urn:microsoft.com/office/officeart/2005/8/layout/default"/>
    <dgm:cxn modelId="{E1C491BE-A9B4-4231-95EB-9AB7F220F8B7}" type="presParOf" srcId="{27A0B884-DF9F-4C66-9FA5-A07A29DEA01C}" destId="{221C6852-DBA5-4E9F-B851-CA8071144CC0}"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EB3FD0B5-A582-415E-89D1-753A505E4E94}" type="doc">
      <dgm:prSet loTypeId="urn:microsoft.com/office/officeart/2005/8/layout/default" loCatId="list" qsTypeId="urn:microsoft.com/office/officeart/2005/8/quickstyle/simple3" qsCatId="simple" csTypeId="urn:microsoft.com/office/officeart/2005/8/colors/accent2_5" csCatId="accent2" phldr="1"/>
      <dgm:spPr/>
      <dgm:t>
        <a:bodyPr/>
        <a:lstStyle/>
        <a:p>
          <a:endParaRPr lang="en-CA"/>
        </a:p>
      </dgm:t>
    </dgm:pt>
    <dgm:pt modelId="{507BF09E-2CAF-4325-8750-BF89C7897622}">
      <dgm:prSet phldrT="[Text]"/>
      <dgm:spPr/>
      <dgm:t>
        <a:bodyPr/>
        <a:lstStyle/>
        <a:p>
          <a:r>
            <a:rPr lang="en-US" b="1">
              <a:latin typeface="Aptos Display" panose="020B0004020202020204" pitchFamily="34" charset="0"/>
            </a:rPr>
            <a:t>Objectives</a:t>
          </a:r>
          <a:endParaRPr lang="en-CA" dirty="0"/>
        </a:p>
      </dgm:t>
    </dgm:pt>
    <dgm:pt modelId="{2631E984-D694-4DB4-AECD-2AE178919613}" type="parTrans" cxnId="{DD36470A-3798-49DA-8390-9788C293C4B0}">
      <dgm:prSet/>
      <dgm:spPr/>
      <dgm:t>
        <a:bodyPr/>
        <a:lstStyle/>
        <a:p>
          <a:endParaRPr lang="en-CA"/>
        </a:p>
      </dgm:t>
    </dgm:pt>
    <dgm:pt modelId="{2881F1DE-0733-41CB-81CD-EE96E1F57D4B}" type="sibTrans" cxnId="{DD36470A-3798-49DA-8390-9788C293C4B0}">
      <dgm:prSet/>
      <dgm:spPr/>
      <dgm:t>
        <a:bodyPr/>
        <a:lstStyle/>
        <a:p>
          <a:endParaRPr lang="en-CA"/>
        </a:p>
      </dgm:t>
    </dgm:pt>
    <dgm:pt modelId="{2D9894B2-CE18-42E5-B8F8-60F714F7BE8C}">
      <dgm:prSet/>
      <dgm:spPr/>
      <dgm:t>
        <a:bodyPr/>
        <a:lstStyle/>
        <a:p>
          <a:r>
            <a:rPr lang="en-US" dirty="0">
              <a:latin typeface="Aptos Display" panose="020B0004020202020204" pitchFamily="34" charset="0"/>
            </a:rPr>
            <a:t>Illustrate the history of the NIHB Program</a:t>
          </a:r>
          <a:endParaRPr lang="en-CA" dirty="0">
            <a:latin typeface="Aptos Display" panose="020B0004020202020204" pitchFamily="34" charset="0"/>
          </a:endParaRPr>
        </a:p>
      </dgm:t>
    </dgm:pt>
    <dgm:pt modelId="{D45C62FA-2BF2-4F83-A58C-5E7D29D4553F}" type="parTrans" cxnId="{B716DEE6-F8CA-4369-A6D7-D76DA41290F9}">
      <dgm:prSet/>
      <dgm:spPr/>
      <dgm:t>
        <a:bodyPr/>
        <a:lstStyle/>
        <a:p>
          <a:endParaRPr lang="en-CA"/>
        </a:p>
      </dgm:t>
    </dgm:pt>
    <dgm:pt modelId="{5C818FAE-E454-44D0-B31E-9661E8833860}" type="sibTrans" cxnId="{B716DEE6-F8CA-4369-A6D7-D76DA41290F9}">
      <dgm:prSet/>
      <dgm:spPr/>
      <dgm:t>
        <a:bodyPr/>
        <a:lstStyle/>
        <a:p>
          <a:endParaRPr lang="en-CA"/>
        </a:p>
      </dgm:t>
    </dgm:pt>
    <dgm:pt modelId="{16C5EBD1-03AD-4B11-AFBC-9FD6E58F31D7}">
      <dgm:prSet/>
      <dgm:spPr/>
      <dgm:t>
        <a:bodyPr/>
        <a:lstStyle/>
        <a:p>
          <a:r>
            <a:rPr lang="en-US">
              <a:latin typeface="Aptos Display" panose="020B0004020202020204" pitchFamily="34" charset="0"/>
            </a:rPr>
            <a:t>Impact of the Payer of Last Resort</a:t>
          </a:r>
          <a:endParaRPr lang="en-CA" dirty="0">
            <a:latin typeface="Aptos Display" panose="020B0004020202020204" pitchFamily="34" charset="0"/>
          </a:endParaRPr>
        </a:p>
      </dgm:t>
    </dgm:pt>
    <dgm:pt modelId="{47601B47-895E-4CD7-ADC6-2B6EA155AE00}" type="parTrans" cxnId="{7687FAF1-7F33-400F-A32D-38F94F234D5A}">
      <dgm:prSet/>
      <dgm:spPr/>
      <dgm:t>
        <a:bodyPr/>
        <a:lstStyle/>
        <a:p>
          <a:endParaRPr lang="en-CA"/>
        </a:p>
      </dgm:t>
    </dgm:pt>
    <dgm:pt modelId="{636F1CFC-A6AA-4D3D-A631-F8B632BB5B78}" type="sibTrans" cxnId="{7687FAF1-7F33-400F-A32D-38F94F234D5A}">
      <dgm:prSet/>
      <dgm:spPr/>
      <dgm:t>
        <a:bodyPr/>
        <a:lstStyle/>
        <a:p>
          <a:endParaRPr lang="en-CA"/>
        </a:p>
      </dgm:t>
    </dgm:pt>
    <dgm:pt modelId="{285A082E-7E36-4EF9-9CE6-7B8F88766432}">
      <dgm:prSet/>
      <dgm:spPr/>
      <dgm:t>
        <a:bodyPr/>
        <a:lstStyle/>
        <a:p>
          <a:r>
            <a:rPr lang="en-US">
              <a:latin typeface="Aptos Display" panose="020B0004020202020204" pitchFamily="34" charset="0"/>
            </a:rPr>
            <a:t>Reveal the overall progress to improve First Nations’ health outcomes</a:t>
          </a:r>
          <a:endParaRPr lang="en-CA" dirty="0">
            <a:latin typeface="Aptos Display" panose="020B0004020202020204" pitchFamily="34" charset="0"/>
          </a:endParaRPr>
        </a:p>
      </dgm:t>
    </dgm:pt>
    <dgm:pt modelId="{F7EBC773-71A6-4083-BBE9-ABE9F8230492}" type="parTrans" cxnId="{7C7A9167-E7FB-48B0-9C05-80FDCDE6D12D}">
      <dgm:prSet/>
      <dgm:spPr/>
      <dgm:t>
        <a:bodyPr/>
        <a:lstStyle/>
        <a:p>
          <a:endParaRPr lang="en-CA"/>
        </a:p>
      </dgm:t>
    </dgm:pt>
    <dgm:pt modelId="{1AABE1AB-3DF4-46DF-A735-DDFA37848257}" type="sibTrans" cxnId="{7C7A9167-E7FB-48B0-9C05-80FDCDE6D12D}">
      <dgm:prSet/>
      <dgm:spPr/>
      <dgm:t>
        <a:bodyPr/>
        <a:lstStyle/>
        <a:p>
          <a:endParaRPr lang="en-CA"/>
        </a:p>
      </dgm:t>
    </dgm:pt>
    <dgm:pt modelId="{F260B93D-1CC0-49DC-B280-EFD76D3F3DBA}">
      <dgm:prSet/>
      <dgm:spPr/>
      <dgm:t>
        <a:bodyPr/>
        <a:lstStyle/>
        <a:p>
          <a:r>
            <a:rPr lang="en-US" b="1">
              <a:latin typeface="Aptos Display" panose="020B0004020202020204" pitchFamily="34" charset="0"/>
            </a:rPr>
            <a:t>Deliverables</a:t>
          </a:r>
          <a:endParaRPr lang="en-US" b="1" dirty="0">
            <a:latin typeface="Aptos Display" panose="020B0004020202020204" pitchFamily="34" charset="0"/>
          </a:endParaRPr>
        </a:p>
      </dgm:t>
    </dgm:pt>
    <dgm:pt modelId="{A579CA35-6193-49EA-8718-FEB727FCA07D}" type="parTrans" cxnId="{38C580FD-0F29-4F28-B9C4-6A59A07CCA1A}">
      <dgm:prSet/>
      <dgm:spPr/>
      <dgm:t>
        <a:bodyPr/>
        <a:lstStyle/>
        <a:p>
          <a:endParaRPr lang="en-CA"/>
        </a:p>
      </dgm:t>
    </dgm:pt>
    <dgm:pt modelId="{9555D51C-ADC0-462B-9E72-165ECDE3DDD0}" type="sibTrans" cxnId="{38C580FD-0F29-4F28-B9C4-6A59A07CCA1A}">
      <dgm:prSet/>
      <dgm:spPr/>
      <dgm:t>
        <a:bodyPr/>
        <a:lstStyle/>
        <a:p>
          <a:endParaRPr lang="en-CA"/>
        </a:p>
      </dgm:t>
    </dgm:pt>
    <dgm:pt modelId="{885813D1-ADA5-46B8-BE35-4C537D45CBE6}">
      <dgm:prSet/>
      <dgm:spPr/>
      <dgm:t>
        <a:bodyPr/>
        <a:lstStyle/>
        <a:p>
          <a:r>
            <a:rPr lang="en-US" dirty="0">
              <a:latin typeface="Aptos Display" panose="020B0004020202020204" pitchFamily="34" charset="0"/>
            </a:rPr>
            <a:t>Phase 1: Document Review</a:t>
          </a:r>
        </a:p>
      </dgm:t>
    </dgm:pt>
    <dgm:pt modelId="{11237618-DED8-4E09-B448-5A53040B1C5F}" type="parTrans" cxnId="{F0252B23-7E55-4228-88CD-0FDABCD904D2}">
      <dgm:prSet/>
      <dgm:spPr/>
      <dgm:t>
        <a:bodyPr/>
        <a:lstStyle/>
        <a:p>
          <a:endParaRPr lang="en-CA"/>
        </a:p>
      </dgm:t>
    </dgm:pt>
    <dgm:pt modelId="{21123546-8BFA-465A-9D3D-05FEDBEC168E}" type="sibTrans" cxnId="{F0252B23-7E55-4228-88CD-0FDABCD904D2}">
      <dgm:prSet/>
      <dgm:spPr/>
      <dgm:t>
        <a:bodyPr/>
        <a:lstStyle/>
        <a:p>
          <a:endParaRPr lang="en-CA"/>
        </a:p>
      </dgm:t>
    </dgm:pt>
    <dgm:pt modelId="{F254A944-BFD5-49E6-83F7-41834A1D772D}">
      <dgm:prSet/>
      <dgm:spPr/>
      <dgm:t>
        <a:bodyPr/>
        <a:lstStyle/>
        <a:p>
          <a:r>
            <a:rPr lang="en-US">
              <a:latin typeface="Aptos Display" panose="020B0004020202020204" pitchFamily="34" charset="0"/>
            </a:rPr>
            <a:t>Phase 2: Scan</a:t>
          </a:r>
          <a:endParaRPr lang="en-US" dirty="0">
            <a:latin typeface="Aptos Display" panose="020B0004020202020204" pitchFamily="34" charset="0"/>
          </a:endParaRPr>
        </a:p>
      </dgm:t>
    </dgm:pt>
    <dgm:pt modelId="{02D88C6F-1035-4D69-B5B0-C575D691815D}" type="parTrans" cxnId="{2D5B3281-CD70-40F8-9052-AB3728A9067F}">
      <dgm:prSet/>
      <dgm:spPr/>
      <dgm:t>
        <a:bodyPr/>
        <a:lstStyle/>
        <a:p>
          <a:endParaRPr lang="en-CA"/>
        </a:p>
      </dgm:t>
    </dgm:pt>
    <dgm:pt modelId="{BC484E5E-D710-4C7F-96AA-74424C8D4843}" type="sibTrans" cxnId="{2D5B3281-CD70-40F8-9052-AB3728A9067F}">
      <dgm:prSet/>
      <dgm:spPr/>
      <dgm:t>
        <a:bodyPr/>
        <a:lstStyle/>
        <a:p>
          <a:endParaRPr lang="en-CA"/>
        </a:p>
      </dgm:t>
    </dgm:pt>
    <dgm:pt modelId="{7AA921E9-774C-4D0D-B1E3-3CA0C6678C3D}">
      <dgm:prSet/>
      <dgm:spPr/>
      <dgm:t>
        <a:bodyPr/>
        <a:lstStyle/>
        <a:p>
          <a:r>
            <a:rPr lang="en-US">
              <a:latin typeface="Aptos Display" panose="020B0004020202020204" pitchFamily="34" charset="0"/>
            </a:rPr>
            <a:t>Phase 3: Report and Infographic</a:t>
          </a:r>
          <a:endParaRPr lang="en-CA"/>
        </a:p>
      </dgm:t>
    </dgm:pt>
    <dgm:pt modelId="{FA59872E-E6C5-496C-BDD1-49031A8A9777}" type="parTrans" cxnId="{847ED1BA-D7FD-4923-A6CD-3C2132B8413D}">
      <dgm:prSet/>
      <dgm:spPr/>
      <dgm:t>
        <a:bodyPr/>
        <a:lstStyle/>
        <a:p>
          <a:endParaRPr lang="en-CA"/>
        </a:p>
      </dgm:t>
    </dgm:pt>
    <dgm:pt modelId="{4669DFCC-F6B9-49B2-BEEE-527296B1668B}" type="sibTrans" cxnId="{847ED1BA-D7FD-4923-A6CD-3C2132B8413D}">
      <dgm:prSet/>
      <dgm:spPr/>
      <dgm:t>
        <a:bodyPr/>
        <a:lstStyle/>
        <a:p>
          <a:endParaRPr lang="en-CA"/>
        </a:p>
      </dgm:t>
    </dgm:pt>
    <dgm:pt modelId="{CA531299-EFB3-4C1F-BAFF-29E92AE0778F}" type="pres">
      <dgm:prSet presAssocID="{EB3FD0B5-A582-415E-89D1-753A505E4E94}" presName="diagram" presStyleCnt="0">
        <dgm:presLayoutVars>
          <dgm:dir/>
          <dgm:resizeHandles val="exact"/>
        </dgm:presLayoutVars>
      </dgm:prSet>
      <dgm:spPr/>
    </dgm:pt>
    <dgm:pt modelId="{EAA857C3-1CA5-4192-A867-24668A0B8D47}" type="pres">
      <dgm:prSet presAssocID="{507BF09E-2CAF-4325-8750-BF89C7897622}" presName="node" presStyleLbl="node1" presStyleIdx="0" presStyleCnt="2">
        <dgm:presLayoutVars>
          <dgm:bulletEnabled val="1"/>
        </dgm:presLayoutVars>
      </dgm:prSet>
      <dgm:spPr/>
    </dgm:pt>
    <dgm:pt modelId="{64D84821-46DB-4D57-B05F-DE6FF94B1D99}" type="pres">
      <dgm:prSet presAssocID="{2881F1DE-0733-41CB-81CD-EE96E1F57D4B}" presName="sibTrans" presStyleCnt="0"/>
      <dgm:spPr/>
    </dgm:pt>
    <dgm:pt modelId="{2745523F-B1BB-4A74-8534-CBCC90E032ED}" type="pres">
      <dgm:prSet presAssocID="{F260B93D-1CC0-49DC-B280-EFD76D3F3DBA}" presName="node" presStyleLbl="node1" presStyleIdx="1" presStyleCnt="2">
        <dgm:presLayoutVars>
          <dgm:bulletEnabled val="1"/>
        </dgm:presLayoutVars>
      </dgm:prSet>
      <dgm:spPr/>
    </dgm:pt>
  </dgm:ptLst>
  <dgm:cxnLst>
    <dgm:cxn modelId="{23F13207-D63A-4A84-B441-82DC492DD029}" type="presOf" srcId="{2D9894B2-CE18-42E5-B8F8-60F714F7BE8C}" destId="{EAA857C3-1CA5-4192-A867-24668A0B8D47}" srcOrd="0" destOrd="1" presId="urn:microsoft.com/office/officeart/2005/8/layout/default"/>
    <dgm:cxn modelId="{DD36470A-3798-49DA-8390-9788C293C4B0}" srcId="{EB3FD0B5-A582-415E-89D1-753A505E4E94}" destId="{507BF09E-2CAF-4325-8750-BF89C7897622}" srcOrd="0" destOrd="0" parTransId="{2631E984-D694-4DB4-AECD-2AE178919613}" sibTransId="{2881F1DE-0733-41CB-81CD-EE96E1F57D4B}"/>
    <dgm:cxn modelId="{9ACE640C-0425-4B01-A4D9-7F564BA03C7B}" type="presOf" srcId="{F260B93D-1CC0-49DC-B280-EFD76D3F3DBA}" destId="{2745523F-B1BB-4A74-8534-CBCC90E032ED}" srcOrd="0" destOrd="0" presId="urn:microsoft.com/office/officeart/2005/8/layout/default"/>
    <dgm:cxn modelId="{F0252B23-7E55-4228-88CD-0FDABCD904D2}" srcId="{F260B93D-1CC0-49DC-B280-EFD76D3F3DBA}" destId="{885813D1-ADA5-46B8-BE35-4C537D45CBE6}" srcOrd="0" destOrd="0" parTransId="{11237618-DED8-4E09-B448-5A53040B1C5F}" sibTransId="{21123546-8BFA-465A-9D3D-05FEDBEC168E}"/>
    <dgm:cxn modelId="{C6FC8057-8320-432A-AA87-5B98632EEB43}" type="presOf" srcId="{285A082E-7E36-4EF9-9CE6-7B8F88766432}" destId="{EAA857C3-1CA5-4192-A867-24668A0B8D47}" srcOrd="0" destOrd="3" presId="urn:microsoft.com/office/officeart/2005/8/layout/default"/>
    <dgm:cxn modelId="{A019875E-479D-42B8-BE41-E2312FC592FE}" type="presOf" srcId="{F254A944-BFD5-49E6-83F7-41834A1D772D}" destId="{2745523F-B1BB-4A74-8534-CBCC90E032ED}" srcOrd="0" destOrd="2" presId="urn:microsoft.com/office/officeart/2005/8/layout/default"/>
    <dgm:cxn modelId="{0A308764-4AAD-4E1E-A1CA-ECF84BEABB54}" type="presOf" srcId="{885813D1-ADA5-46B8-BE35-4C537D45CBE6}" destId="{2745523F-B1BB-4A74-8534-CBCC90E032ED}" srcOrd="0" destOrd="1" presId="urn:microsoft.com/office/officeart/2005/8/layout/default"/>
    <dgm:cxn modelId="{7C7A9167-E7FB-48B0-9C05-80FDCDE6D12D}" srcId="{507BF09E-2CAF-4325-8750-BF89C7897622}" destId="{285A082E-7E36-4EF9-9CE6-7B8F88766432}" srcOrd="2" destOrd="0" parTransId="{F7EBC773-71A6-4083-BBE9-ABE9F8230492}" sibTransId="{1AABE1AB-3DF4-46DF-A735-DDFA37848257}"/>
    <dgm:cxn modelId="{2D5B3281-CD70-40F8-9052-AB3728A9067F}" srcId="{F260B93D-1CC0-49DC-B280-EFD76D3F3DBA}" destId="{F254A944-BFD5-49E6-83F7-41834A1D772D}" srcOrd="1" destOrd="0" parTransId="{02D88C6F-1035-4D69-B5B0-C575D691815D}" sibTransId="{BC484E5E-D710-4C7F-96AA-74424C8D4843}"/>
    <dgm:cxn modelId="{EADC55A8-B493-482E-893A-6836FE8025F0}" type="presOf" srcId="{507BF09E-2CAF-4325-8750-BF89C7897622}" destId="{EAA857C3-1CA5-4192-A867-24668A0B8D47}" srcOrd="0" destOrd="0" presId="urn:microsoft.com/office/officeart/2005/8/layout/default"/>
    <dgm:cxn modelId="{1A52B9B9-D3C1-4B83-B2DD-DE4AFB1355DD}" type="presOf" srcId="{16C5EBD1-03AD-4B11-AFBC-9FD6E58F31D7}" destId="{EAA857C3-1CA5-4192-A867-24668A0B8D47}" srcOrd="0" destOrd="2" presId="urn:microsoft.com/office/officeart/2005/8/layout/default"/>
    <dgm:cxn modelId="{847ED1BA-D7FD-4923-A6CD-3C2132B8413D}" srcId="{F260B93D-1CC0-49DC-B280-EFD76D3F3DBA}" destId="{7AA921E9-774C-4D0D-B1E3-3CA0C6678C3D}" srcOrd="2" destOrd="0" parTransId="{FA59872E-E6C5-496C-BDD1-49031A8A9777}" sibTransId="{4669DFCC-F6B9-49B2-BEEE-527296B1668B}"/>
    <dgm:cxn modelId="{CCDDB6CD-8E47-4E30-B5DF-9946936E6EDF}" type="presOf" srcId="{7AA921E9-774C-4D0D-B1E3-3CA0C6678C3D}" destId="{2745523F-B1BB-4A74-8534-CBCC90E032ED}" srcOrd="0" destOrd="3" presId="urn:microsoft.com/office/officeart/2005/8/layout/default"/>
    <dgm:cxn modelId="{926919DE-2F41-43CD-8759-C3FE633FE2DB}" type="presOf" srcId="{EB3FD0B5-A582-415E-89D1-753A505E4E94}" destId="{CA531299-EFB3-4C1F-BAFF-29E92AE0778F}" srcOrd="0" destOrd="0" presId="urn:microsoft.com/office/officeart/2005/8/layout/default"/>
    <dgm:cxn modelId="{B716DEE6-F8CA-4369-A6D7-D76DA41290F9}" srcId="{507BF09E-2CAF-4325-8750-BF89C7897622}" destId="{2D9894B2-CE18-42E5-B8F8-60F714F7BE8C}" srcOrd="0" destOrd="0" parTransId="{D45C62FA-2BF2-4F83-A58C-5E7D29D4553F}" sibTransId="{5C818FAE-E454-44D0-B31E-9661E8833860}"/>
    <dgm:cxn modelId="{7687FAF1-7F33-400F-A32D-38F94F234D5A}" srcId="{507BF09E-2CAF-4325-8750-BF89C7897622}" destId="{16C5EBD1-03AD-4B11-AFBC-9FD6E58F31D7}" srcOrd="1" destOrd="0" parTransId="{47601B47-895E-4CD7-ADC6-2B6EA155AE00}" sibTransId="{636F1CFC-A6AA-4D3D-A631-F8B632BB5B78}"/>
    <dgm:cxn modelId="{38C580FD-0F29-4F28-B9C4-6A59A07CCA1A}" srcId="{EB3FD0B5-A582-415E-89D1-753A505E4E94}" destId="{F260B93D-1CC0-49DC-B280-EFD76D3F3DBA}" srcOrd="1" destOrd="0" parTransId="{A579CA35-6193-49EA-8718-FEB727FCA07D}" sibTransId="{9555D51C-ADC0-462B-9E72-165ECDE3DDD0}"/>
    <dgm:cxn modelId="{23BDD68C-2B53-4CC0-A015-7EC26E27527F}" type="presParOf" srcId="{CA531299-EFB3-4C1F-BAFF-29E92AE0778F}" destId="{EAA857C3-1CA5-4192-A867-24668A0B8D47}" srcOrd="0" destOrd="0" presId="urn:microsoft.com/office/officeart/2005/8/layout/default"/>
    <dgm:cxn modelId="{2B454F71-EC0D-4356-827F-6D2E8B56497B}" type="presParOf" srcId="{CA531299-EFB3-4C1F-BAFF-29E92AE0778F}" destId="{64D84821-46DB-4D57-B05F-DE6FF94B1D99}" srcOrd="1" destOrd="0" presId="urn:microsoft.com/office/officeart/2005/8/layout/default"/>
    <dgm:cxn modelId="{64EBB136-BE62-4CC8-AE56-4B92F7E69276}" type="presParOf" srcId="{CA531299-EFB3-4C1F-BAFF-29E92AE0778F}" destId="{2745523F-B1BB-4A74-8534-CBCC90E032ED}"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C62EA5-5C7E-4D8C-A4B5-712377581065}"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n-CA"/>
        </a:p>
      </dgm:t>
    </dgm:pt>
    <dgm:pt modelId="{D453C5B6-065E-4423-BA49-1C22135AE781}">
      <dgm:prSet phldrT="[Text]" custT="1"/>
      <dgm:spPr/>
      <dgm:t>
        <a:bodyPr vert="horz" lIns="182880" tIns="0" rIns="0" bIns="731520" anchor="t" anchorCtr="0"/>
        <a:lstStyle/>
        <a:p>
          <a:pPr>
            <a:buNone/>
          </a:pPr>
          <a:r>
            <a:rPr lang="en-US" sz="2000" b="1" dirty="0">
              <a:latin typeface="Aptos Display" panose="020B0004020202020204" pitchFamily="34" charset="0"/>
              <a:cs typeface="Arial" panose="020B0604020202020204" pitchFamily="34" charset="0"/>
            </a:rPr>
            <a:t>2024</a:t>
          </a:r>
          <a:endParaRPr lang="en-CA" sz="2000" dirty="0"/>
        </a:p>
      </dgm:t>
    </dgm:pt>
    <dgm:pt modelId="{F7AA1F97-C1E0-4A85-926E-39F5317B6ED3}" type="parTrans" cxnId="{476FEEB6-B260-4EB0-95B4-C62B4DBF9A82}">
      <dgm:prSet/>
      <dgm:spPr/>
      <dgm:t>
        <a:bodyPr/>
        <a:lstStyle/>
        <a:p>
          <a:endParaRPr lang="en-CA"/>
        </a:p>
      </dgm:t>
    </dgm:pt>
    <dgm:pt modelId="{F0AC845D-0981-480E-AF6C-2A73DC84BE9E}" type="sibTrans" cxnId="{476FEEB6-B260-4EB0-95B4-C62B4DBF9A82}">
      <dgm:prSet/>
      <dgm:spPr/>
      <dgm:t>
        <a:bodyPr/>
        <a:lstStyle/>
        <a:p>
          <a:endParaRPr lang="en-CA"/>
        </a:p>
      </dgm:t>
    </dgm:pt>
    <dgm:pt modelId="{66F8ADAF-C055-4FA0-BE18-DCF05B662F95}">
      <dgm:prSet custT="1"/>
      <dgm:spPr/>
      <dgm:t>
        <a:bodyPr vert="horz" lIns="182880" tIns="0" rIns="0" bIns="731520" anchor="t" anchorCtr="0"/>
        <a:lstStyle/>
        <a:p>
          <a:r>
            <a:rPr lang="en-US" sz="2000" dirty="0">
              <a:latin typeface="Aptos Display" panose="020B0004020202020204" pitchFamily="34" charset="0"/>
              <a:cs typeface="Arial" panose="020B0604020202020204" pitchFamily="34" charset="0"/>
            </a:rPr>
            <a:t>NIHB Joint Review – Ongoing </a:t>
          </a:r>
        </a:p>
      </dgm:t>
    </dgm:pt>
    <dgm:pt modelId="{CBEC8088-4174-440D-A5D5-5ED1778E2A48}" type="parTrans" cxnId="{619F32E5-2CFC-4768-8696-BD7991CBF68D}">
      <dgm:prSet/>
      <dgm:spPr/>
      <dgm:t>
        <a:bodyPr/>
        <a:lstStyle/>
        <a:p>
          <a:endParaRPr lang="en-CA"/>
        </a:p>
      </dgm:t>
    </dgm:pt>
    <dgm:pt modelId="{D7832892-85ED-4C04-B1F4-F269FD90D644}" type="sibTrans" cxnId="{619F32E5-2CFC-4768-8696-BD7991CBF68D}">
      <dgm:prSet/>
      <dgm:spPr/>
      <dgm:t>
        <a:bodyPr/>
        <a:lstStyle/>
        <a:p>
          <a:endParaRPr lang="en-CA"/>
        </a:p>
      </dgm:t>
    </dgm:pt>
    <dgm:pt modelId="{5E230786-8337-49DB-B39F-781A579A9168}">
      <dgm:prSet custT="1"/>
      <dgm:spPr/>
      <dgm:t>
        <a:bodyPr vert="horz" lIns="182880" tIns="0" rIns="0" bIns="731520" anchor="t" anchorCtr="0"/>
        <a:lstStyle/>
        <a:p>
          <a:r>
            <a:rPr lang="en-US" sz="2000" dirty="0">
              <a:latin typeface="Aptos Display" panose="020B0004020202020204" pitchFamily="34" charset="0"/>
              <a:cs typeface="Arial" panose="020B0604020202020204" pitchFamily="34" charset="0"/>
            </a:rPr>
            <a:t>Continue to partner and build linkages</a:t>
          </a:r>
        </a:p>
      </dgm:t>
    </dgm:pt>
    <dgm:pt modelId="{616AE80F-2BD8-4214-B9FB-4D4AF8227AE2}" type="parTrans" cxnId="{E6F8F4A3-C420-42F0-85F7-4186D413B27C}">
      <dgm:prSet/>
      <dgm:spPr/>
      <dgm:t>
        <a:bodyPr/>
        <a:lstStyle/>
        <a:p>
          <a:endParaRPr lang="en-CA"/>
        </a:p>
      </dgm:t>
    </dgm:pt>
    <dgm:pt modelId="{9DE76F3C-380C-4164-8C69-1EDEC1F272DF}" type="sibTrans" cxnId="{E6F8F4A3-C420-42F0-85F7-4186D413B27C}">
      <dgm:prSet/>
      <dgm:spPr/>
      <dgm:t>
        <a:bodyPr/>
        <a:lstStyle/>
        <a:p>
          <a:endParaRPr lang="en-CA"/>
        </a:p>
      </dgm:t>
    </dgm:pt>
    <dgm:pt modelId="{8F3090DE-8218-4076-9A19-066186133EEB}">
      <dgm:prSet custT="1"/>
      <dgm:spPr/>
      <dgm:t>
        <a:bodyPr vert="horz" lIns="182880" tIns="0" rIns="0" bIns="731520" anchor="t" anchorCtr="0"/>
        <a:lstStyle/>
        <a:p>
          <a:r>
            <a:rPr lang="en-US" sz="2000" dirty="0">
              <a:latin typeface="Aptos Display" panose="020B0004020202020204" pitchFamily="34" charset="0"/>
              <a:cs typeface="Arial" panose="020B0604020202020204" pitchFamily="34" charset="0"/>
            </a:rPr>
            <a:t>Analysis of the NIHB Program</a:t>
          </a:r>
        </a:p>
      </dgm:t>
    </dgm:pt>
    <dgm:pt modelId="{1EC1825F-2871-4D83-8175-BF488612BCB1}" type="parTrans" cxnId="{1458BE79-3035-463C-9BAD-1FEA9787B933}">
      <dgm:prSet/>
      <dgm:spPr/>
      <dgm:t>
        <a:bodyPr/>
        <a:lstStyle/>
        <a:p>
          <a:endParaRPr lang="en-CA"/>
        </a:p>
      </dgm:t>
    </dgm:pt>
    <dgm:pt modelId="{689D6FB1-363D-4CCA-80A0-5D8976FF19DB}" type="sibTrans" cxnId="{1458BE79-3035-463C-9BAD-1FEA9787B933}">
      <dgm:prSet/>
      <dgm:spPr/>
      <dgm:t>
        <a:bodyPr/>
        <a:lstStyle/>
        <a:p>
          <a:endParaRPr lang="en-CA"/>
        </a:p>
      </dgm:t>
    </dgm:pt>
    <dgm:pt modelId="{C9A612E3-BE62-4A65-AE33-51DE103E904E}">
      <dgm:prSet custT="1"/>
      <dgm:spPr/>
      <dgm:t>
        <a:bodyPr vert="horz" lIns="182880" tIns="0" rIns="0" bIns="731520" anchor="t" anchorCtr="0"/>
        <a:lstStyle/>
        <a:p>
          <a:r>
            <a:rPr lang="en-US" sz="2000" b="1" dirty="0">
              <a:latin typeface="Aptos Display" panose="020B0004020202020204" pitchFamily="34" charset="0"/>
              <a:cs typeface="Arial" panose="020B0604020202020204" pitchFamily="34" charset="0"/>
            </a:rPr>
            <a:t>2025 +</a:t>
          </a:r>
        </a:p>
      </dgm:t>
    </dgm:pt>
    <dgm:pt modelId="{50A0EE4C-9CE9-4093-B084-EAD3BA782B81}" type="parTrans" cxnId="{663B8E10-3503-4C70-BDD3-EBD58AE22D57}">
      <dgm:prSet/>
      <dgm:spPr/>
      <dgm:t>
        <a:bodyPr/>
        <a:lstStyle/>
        <a:p>
          <a:endParaRPr lang="en-CA"/>
        </a:p>
      </dgm:t>
    </dgm:pt>
    <dgm:pt modelId="{C1CE0F0F-2614-4C62-829E-5129807CCAED}" type="sibTrans" cxnId="{663B8E10-3503-4C70-BDD3-EBD58AE22D57}">
      <dgm:prSet/>
      <dgm:spPr/>
      <dgm:t>
        <a:bodyPr/>
        <a:lstStyle/>
        <a:p>
          <a:endParaRPr lang="en-CA"/>
        </a:p>
      </dgm:t>
    </dgm:pt>
    <dgm:pt modelId="{71BE9981-FEE4-418B-AAAC-47B5A24D7E85}">
      <dgm:prSet custT="1"/>
      <dgm:spPr/>
      <dgm:t>
        <a:bodyPr vert="horz" lIns="182880" tIns="0" rIns="0" bIns="731520" anchor="t" anchorCtr="0"/>
        <a:lstStyle/>
        <a:p>
          <a:r>
            <a:rPr lang="en-US" sz="2000" dirty="0">
              <a:latin typeface="Aptos Display" panose="020B0004020202020204" pitchFamily="34" charset="0"/>
              <a:cs typeface="Arial" panose="020B0604020202020204" pitchFamily="34" charset="0"/>
            </a:rPr>
            <a:t>Progress the NIHB Joint Review with First Nations lead</a:t>
          </a:r>
        </a:p>
      </dgm:t>
    </dgm:pt>
    <dgm:pt modelId="{FAC44132-FC1D-4E93-BCB7-BE57C98CD55F}" type="parTrans" cxnId="{2A240706-2C68-4F59-B8C1-830F55FDAA1C}">
      <dgm:prSet/>
      <dgm:spPr/>
      <dgm:t>
        <a:bodyPr/>
        <a:lstStyle/>
        <a:p>
          <a:endParaRPr lang="en-CA"/>
        </a:p>
      </dgm:t>
    </dgm:pt>
    <dgm:pt modelId="{084DE862-3D42-44E6-B6E6-8ACE1CDDE756}" type="sibTrans" cxnId="{2A240706-2C68-4F59-B8C1-830F55FDAA1C}">
      <dgm:prSet/>
      <dgm:spPr/>
      <dgm:t>
        <a:bodyPr/>
        <a:lstStyle/>
        <a:p>
          <a:endParaRPr lang="en-CA"/>
        </a:p>
      </dgm:t>
    </dgm:pt>
    <dgm:pt modelId="{3B3B7496-1F26-4DBC-873F-ADB40E0B7549}">
      <dgm:prSet custT="1"/>
      <dgm:spPr/>
      <dgm:t>
        <a:bodyPr vert="horz" lIns="182880" tIns="0" rIns="0" bIns="731520" anchor="t" anchorCtr="0"/>
        <a:lstStyle/>
        <a:p>
          <a:r>
            <a:rPr lang="en-US" sz="2000">
              <a:latin typeface="Aptos Display" panose="020B0004020202020204" pitchFamily="34" charset="0"/>
              <a:cs typeface="Arial" panose="020B0604020202020204" pitchFamily="34" charset="0"/>
            </a:rPr>
            <a:t>Continue to improve NIHB communications</a:t>
          </a:r>
          <a:endParaRPr lang="en-US" sz="2000" dirty="0">
            <a:latin typeface="Aptos Display" panose="020B0004020202020204" pitchFamily="34" charset="0"/>
            <a:cs typeface="Arial" panose="020B0604020202020204" pitchFamily="34" charset="0"/>
          </a:endParaRPr>
        </a:p>
      </dgm:t>
    </dgm:pt>
    <dgm:pt modelId="{B8AB1942-0251-4D0F-A1E6-32530ACDE0B6}" type="parTrans" cxnId="{B541D45C-A063-4765-BF22-1E6DA0BB0FBC}">
      <dgm:prSet/>
      <dgm:spPr/>
      <dgm:t>
        <a:bodyPr/>
        <a:lstStyle/>
        <a:p>
          <a:endParaRPr lang="en-CA"/>
        </a:p>
      </dgm:t>
    </dgm:pt>
    <dgm:pt modelId="{191F581C-6BCA-4327-94E2-7930052B9A59}" type="sibTrans" cxnId="{B541D45C-A063-4765-BF22-1E6DA0BB0FBC}">
      <dgm:prSet/>
      <dgm:spPr/>
      <dgm:t>
        <a:bodyPr/>
        <a:lstStyle/>
        <a:p>
          <a:endParaRPr lang="en-CA"/>
        </a:p>
      </dgm:t>
    </dgm:pt>
    <dgm:pt modelId="{A51D6445-CA71-4C83-B675-7C3F11083E1B}">
      <dgm:prSet custT="1"/>
      <dgm:spPr/>
      <dgm:t>
        <a:bodyPr vert="horz" lIns="182880" tIns="0" rIns="0" bIns="731520" anchor="t" anchorCtr="0"/>
        <a:lstStyle/>
        <a:p>
          <a:r>
            <a:rPr lang="en-US" sz="2000" dirty="0">
              <a:latin typeface="Aptos Display" panose="020B0004020202020204" pitchFamily="34" charset="0"/>
              <a:cs typeface="Arial" panose="020B0604020202020204" pitchFamily="34" charset="0"/>
            </a:rPr>
            <a:t>Build and renew partnerships </a:t>
          </a:r>
          <a:endParaRPr lang="en-CA" sz="2000" dirty="0">
            <a:latin typeface="Aptos Display" panose="020B0004020202020204" pitchFamily="34" charset="0"/>
          </a:endParaRPr>
        </a:p>
      </dgm:t>
    </dgm:pt>
    <dgm:pt modelId="{2D68605D-DF73-4B37-B6CD-4C60D098DB6D}" type="parTrans" cxnId="{DE61C90A-93B9-49CB-A8D1-53390D847E3A}">
      <dgm:prSet/>
      <dgm:spPr/>
      <dgm:t>
        <a:bodyPr/>
        <a:lstStyle/>
        <a:p>
          <a:endParaRPr lang="en-CA"/>
        </a:p>
      </dgm:t>
    </dgm:pt>
    <dgm:pt modelId="{C362A112-FA96-4A82-A7BD-1B8411BDD266}" type="sibTrans" cxnId="{DE61C90A-93B9-49CB-A8D1-53390D847E3A}">
      <dgm:prSet/>
      <dgm:spPr/>
      <dgm:t>
        <a:bodyPr/>
        <a:lstStyle/>
        <a:p>
          <a:endParaRPr lang="en-CA"/>
        </a:p>
      </dgm:t>
    </dgm:pt>
    <dgm:pt modelId="{7F1915C3-14A9-453E-89A2-EA1D917C49E0}" type="pres">
      <dgm:prSet presAssocID="{A8C62EA5-5C7E-4D8C-A4B5-712377581065}" presName="rootnode" presStyleCnt="0">
        <dgm:presLayoutVars>
          <dgm:chMax/>
          <dgm:chPref/>
          <dgm:dir/>
          <dgm:animLvl val="lvl"/>
        </dgm:presLayoutVars>
      </dgm:prSet>
      <dgm:spPr/>
    </dgm:pt>
    <dgm:pt modelId="{AD7F6B7A-4640-4FB0-916D-669DFB37FBBA}" type="pres">
      <dgm:prSet presAssocID="{D453C5B6-065E-4423-BA49-1C22135AE781}" presName="composite" presStyleCnt="0"/>
      <dgm:spPr/>
    </dgm:pt>
    <dgm:pt modelId="{A1D53B93-4C26-48A8-9743-DD8FE0D34180}" type="pres">
      <dgm:prSet presAssocID="{D453C5B6-065E-4423-BA49-1C22135AE781}" presName="LShape" presStyleLbl="alignNode1" presStyleIdx="0" presStyleCnt="3"/>
      <dgm:spPr>
        <a:solidFill>
          <a:srgbClr val="7030A0"/>
        </a:solidFill>
        <a:ln>
          <a:solidFill>
            <a:srgbClr val="7030A0"/>
          </a:solidFill>
        </a:ln>
      </dgm:spPr>
    </dgm:pt>
    <dgm:pt modelId="{9FF30579-E7FC-450A-BD5B-86466BF85DC6}" type="pres">
      <dgm:prSet presAssocID="{D453C5B6-065E-4423-BA49-1C22135AE781}" presName="ParentText" presStyleLbl="revTx" presStyleIdx="0" presStyleCnt="2" custScaleX="112740" custScaleY="94319">
        <dgm:presLayoutVars>
          <dgm:chMax val="0"/>
          <dgm:chPref val="0"/>
          <dgm:bulletEnabled val="1"/>
        </dgm:presLayoutVars>
      </dgm:prSet>
      <dgm:spPr/>
    </dgm:pt>
    <dgm:pt modelId="{5E141BB6-EBBC-4DA6-A76D-6AD93FD30FAC}" type="pres">
      <dgm:prSet presAssocID="{D453C5B6-065E-4423-BA49-1C22135AE781}" presName="Triangle" presStyleLbl="alignNode1" presStyleIdx="1" presStyleCnt="3"/>
      <dgm:spPr>
        <a:solidFill>
          <a:srgbClr val="3E1062"/>
        </a:solidFill>
        <a:ln>
          <a:solidFill>
            <a:srgbClr val="3E1062"/>
          </a:solidFill>
        </a:ln>
      </dgm:spPr>
    </dgm:pt>
    <dgm:pt modelId="{259DA57F-C256-4D77-A31B-895E9F819E05}" type="pres">
      <dgm:prSet presAssocID="{F0AC845D-0981-480E-AF6C-2A73DC84BE9E}" presName="sibTrans" presStyleCnt="0"/>
      <dgm:spPr/>
    </dgm:pt>
    <dgm:pt modelId="{C38094B4-0E89-47AE-819C-CADB3A64CB6C}" type="pres">
      <dgm:prSet presAssocID="{F0AC845D-0981-480E-AF6C-2A73DC84BE9E}" presName="space" presStyleCnt="0"/>
      <dgm:spPr/>
    </dgm:pt>
    <dgm:pt modelId="{1C11311B-8200-4642-8835-14AC926F5E35}" type="pres">
      <dgm:prSet presAssocID="{C9A612E3-BE62-4A65-AE33-51DE103E904E}" presName="composite" presStyleCnt="0"/>
      <dgm:spPr/>
    </dgm:pt>
    <dgm:pt modelId="{707D3154-7E5B-450C-BC32-432F974B4570}" type="pres">
      <dgm:prSet presAssocID="{C9A612E3-BE62-4A65-AE33-51DE103E904E}" presName="LShape" presStyleLbl="alignNode1" presStyleIdx="2" presStyleCnt="3"/>
      <dgm:spPr>
        <a:solidFill>
          <a:srgbClr val="F18B35"/>
        </a:solidFill>
        <a:ln>
          <a:solidFill>
            <a:srgbClr val="F18B35"/>
          </a:solidFill>
        </a:ln>
      </dgm:spPr>
    </dgm:pt>
    <dgm:pt modelId="{B42A5FF8-71AC-4DFA-9C50-76CA12021DA3}" type="pres">
      <dgm:prSet presAssocID="{C9A612E3-BE62-4A65-AE33-51DE103E904E}" presName="ParentText" presStyleLbl="revTx" presStyleIdx="1" presStyleCnt="2" custScaleX="112740" custScaleY="94319">
        <dgm:presLayoutVars>
          <dgm:chMax val="0"/>
          <dgm:chPref val="0"/>
          <dgm:bulletEnabled val="1"/>
        </dgm:presLayoutVars>
      </dgm:prSet>
      <dgm:spPr/>
    </dgm:pt>
  </dgm:ptLst>
  <dgm:cxnLst>
    <dgm:cxn modelId="{2A240706-2C68-4F59-B8C1-830F55FDAA1C}" srcId="{C9A612E3-BE62-4A65-AE33-51DE103E904E}" destId="{71BE9981-FEE4-418B-AAAC-47B5A24D7E85}" srcOrd="0" destOrd="0" parTransId="{FAC44132-FC1D-4E93-BCB7-BE57C98CD55F}" sibTransId="{084DE862-3D42-44E6-B6E6-8ACE1CDDE756}"/>
    <dgm:cxn modelId="{DE61C90A-93B9-49CB-A8D1-53390D847E3A}" srcId="{C9A612E3-BE62-4A65-AE33-51DE103E904E}" destId="{A51D6445-CA71-4C83-B675-7C3F11083E1B}" srcOrd="2" destOrd="0" parTransId="{2D68605D-DF73-4B37-B6CD-4C60D098DB6D}" sibTransId="{C362A112-FA96-4A82-A7BD-1B8411BDD266}"/>
    <dgm:cxn modelId="{955BF00A-4BE1-4F24-BF34-81D7DD52EB4D}" type="presOf" srcId="{A8C62EA5-5C7E-4D8C-A4B5-712377581065}" destId="{7F1915C3-14A9-453E-89A2-EA1D917C49E0}" srcOrd="0" destOrd="0" presId="urn:microsoft.com/office/officeart/2009/3/layout/StepUpProcess"/>
    <dgm:cxn modelId="{663B8E10-3503-4C70-BDD3-EBD58AE22D57}" srcId="{A8C62EA5-5C7E-4D8C-A4B5-712377581065}" destId="{C9A612E3-BE62-4A65-AE33-51DE103E904E}" srcOrd="1" destOrd="0" parTransId="{50A0EE4C-9CE9-4093-B084-EAD3BA782B81}" sibTransId="{C1CE0F0F-2614-4C62-829E-5129807CCAED}"/>
    <dgm:cxn modelId="{1C297116-EDEC-411E-B4C6-D16EE16F50EA}" type="presOf" srcId="{66F8ADAF-C055-4FA0-BE18-DCF05B662F95}" destId="{9FF30579-E7FC-450A-BD5B-86466BF85DC6}" srcOrd="0" destOrd="1" presId="urn:microsoft.com/office/officeart/2009/3/layout/StepUpProcess"/>
    <dgm:cxn modelId="{55DFA616-E5E9-4B82-8034-858063969F45}" type="presOf" srcId="{5E230786-8337-49DB-B39F-781A579A9168}" destId="{9FF30579-E7FC-450A-BD5B-86466BF85DC6}" srcOrd="0" destOrd="2" presId="urn:microsoft.com/office/officeart/2009/3/layout/StepUpProcess"/>
    <dgm:cxn modelId="{5539C321-C7FE-46AD-B463-C2BC3A3E53E9}" type="presOf" srcId="{8F3090DE-8218-4076-9A19-066186133EEB}" destId="{9FF30579-E7FC-450A-BD5B-86466BF85DC6}" srcOrd="0" destOrd="3" presId="urn:microsoft.com/office/officeart/2009/3/layout/StepUpProcess"/>
    <dgm:cxn modelId="{BD48884F-8412-41F9-A7EE-0FC041F438BE}" type="presOf" srcId="{3B3B7496-1F26-4DBC-873F-ADB40E0B7549}" destId="{B42A5FF8-71AC-4DFA-9C50-76CA12021DA3}" srcOrd="0" destOrd="2" presId="urn:microsoft.com/office/officeart/2009/3/layout/StepUpProcess"/>
    <dgm:cxn modelId="{00F4585B-2546-4632-8A48-A67B5715A170}" type="presOf" srcId="{C9A612E3-BE62-4A65-AE33-51DE103E904E}" destId="{B42A5FF8-71AC-4DFA-9C50-76CA12021DA3}" srcOrd="0" destOrd="0" presId="urn:microsoft.com/office/officeart/2009/3/layout/StepUpProcess"/>
    <dgm:cxn modelId="{B541D45C-A063-4765-BF22-1E6DA0BB0FBC}" srcId="{C9A612E3-BE62-4A65-AE33-51DE103E904E}" destId="{3B3B7496-1F26-4DBC-873F-ADB40E0B7549}" srcOrd="1" destOrd="0" parTransId="{B8AB1942-0251-4D0F-A1E6-32530ACDE0B6}" sibTransId="{191F581C-6BCA-4327-94E2-7930052B9A59}"/>
    <dgm:cxn modelId="{1458BE79-3035-463C-9BAD-1FEA9787B933}" srcId="{D453C5B6-065E-4423-BA49-1C22135AE781}" destId="{8F3090DE-8218-4076-9A19-066186133EEB}" srcOrd="2" destOrd="0" parTransId="{1EC1825F-2871-4D83-8175-BF488612BCB1}" sibTransId="{689D6FB1-363D-4CCA-80A0-5D8976FF19DB}"/>
    <dgm:cxn modelId="{E6F8F4A3-C420-42F0-85F7-4186D413B27C}" srcId="{D453C5B6-065E-4423-BA49-1C22135AE781}" destId="{5E230786-8337-49DB-B39F-781A579A9168}" srcOrd="1" destOrd="0" parTransId="{616AE80F-2BD8-4214-B9FB-4D4AF8227AE2}" sibTransId="{9DE76F3C-380C-4164-8C69-1EDEC1F272DF}"/>
    <dgm:cxn modelId="{476FEEB6-B260-4EB0-95B4-C62B4DBF9A82}" srcId="{A8C62EA5-5C7E-4D8C-A4B5-712377581065}" destId="{D453C5B6-065E-4423-BA49-1C22135AE781}" srcOrd="0" destOrd="0" parTransId="{F7AA1F97-C1E0-4A85-926E-39F5317B6ED3}" sibTransId="{F0AC845D-0981-480E-AF6C-2A73DC84BE9E}"/>
    <dgm:cxn modelId="{D19B1BD4-AD39-4ADF-B73F-01218A886EBE}" type="presOf" srcId="{71BE9981-FEE4-418B-AAAC-47B5A24D7E85}" destId="{B42A5FF8-71AC-4DFA-9C50-76CA12021DA3}" srcOrd="0" destOrd="1" presId="urn:microsoft.com/office/officeart/2009/3/layout/StepUpProcess"/>
    <dgm:cxn modelId="{619F32E5-2CFC-4768-8696-BD7991CBF68D}" srcId="{D453C5B6-065E-4423-BA49-1C22135AE781}" destId="{66F8ADAF-C055-4FA0-BE18-DCF05B662F95}" srcOrd="0" destOrd="0" parTransId="{CBEC8088-4174-440D-A5D5-5ED1778E2A48}" sibTransId="{D7832892-85ED-4C04-B1F4-F269FD90D644}"/>
    <dgm:cxn modelId="{74713CF1-EA0A-45E2-A12F-0837776DC5D9}" type="presOf" srcId="{A51D6445-CA71-4C83-B675-7C3F11083E1B}" destId="{B42A5FF8-71AC-4DFA-9C50-76CA12021DA3}" srcOrd="0" destOrd="3" presId="urn:microsoft.com/office/officeart/2009/3/layout/StepUpProcess"/>
    <dgm:cxn modelId="{6F65A1F2-6764-4918-86AF-7806180873B2}" type="presOf" srcId="{D453C5B6-065E-4423-BA49-1C22135AE781}" destId="{9FF30579-E7FC-450A-BD5B-86466BF85DC6}" srcOrd="0" destOrd="0" presId="urn:microsoft.com/office/officeart/2009/3/layout/StepUpProcess"/>
    <dgm:cxn modelId="{DD511C5D-6BA9-4E4D-9149-5E7FA6B4B35D}" type="presParOf" srcId="{7F1915C3-14A9-453E-89A2-EA1D917C49E0}" destId="{AD7F6B7A-4640-4FB0-916D-669DFB37FBBA}" srcOrd="0" destOrd="0" presId="urn:microsoft.com/office/officeart/2009/3/layout/StepUpProcess"/>
    <dgm:cxn modelId="{D12D392A-E073-4C97-A19F-C83A08449DF0}" type="presParOf" srcId="{AD7F6B7A-4640-4FB0-916D-669DFB37FBBA}" destId="{A1D53B93-4C26-48A8-9743-DD8FE0D34180}" srcOrd="0" destOrd="0" presId="urn:microsoft.com/office/officeart/2009/3/layout/StepUpProcess"/>
    <dgm:cxn modelId="{C3ED3BF5-5315-4FE3-B543-1B273BCC6B6B}" type="presParOf" srcId="{AD7F6B7A-4640-4FB0-916D-669DFB37FBBA}" destId="{9FF30579-E7FC-450A-BD5B-86466BF85DC6}" srcOrd="1" destOrd="0" presId="urn:microsoft.com/office/officeart/2009/3/layout/StepUpProcess"/>
    <dgm:cxn modelId="{C179C2EF-FFB2-48D6-9FEC-F21DD397024D}" type="presParOf" srcId="{AD7F6B7A-4640-4FB0-916D-669DFB37FBBA}" destId="{5E141BB6-EBBC-4DA6-A76D-6AD93FD30FAC}" srcOrd="2" destOrd="0" presId="urn:microsoft.com/office/officeart/2009/3/layout/StepUpProcess"/>
    <dgm:cxn modelId="{4631304D-2705-422C-9F76-C426810ED7B3}" type="presParOf" srcId="{7F1915C3-14A9-453E-89A2-EA1D917C49E0}" destId="{259DA57F-C256-4D77-A31B-895E9F819E05}" srcOrd="1" destOrd="0" presId="urn:microsoft.com/office/officeart/2009/3/layout/StepUpProcess"/>
    <dgm:cxn modelId="{0EB0771A-6F19-4A54-9380-04EC1D885400}" type="presParOf" srcId="{259DA57F-C256-4D77-A31B-895E9F819E05}" destId="{C38094B4-0E89-47AE-819C-CADB3A64CB6C}" srcOrd="0" destOrd="0" presId="urn:microsoft.com/office/officeart/2009/3/layout/StepUpProcess"/>
    <dgm:cxn modelId="{A0EF56D2-9872-4D90-A964-EE32847606E7}" type="presParOf" srcId="{7F1915C3-14A9-453E-89A2-EA1D917C49E0}" destId="{1C11311B-8200-4642-8835-14AC926F5E35}" srcOrd="2" destOrd="0" presId="urn:microsoft.com/office/officeart/2009/3/layout/StepUpProcess"/>
    <dgm:cxn modelId="{E09A0118-A61A-46C9-AD73-ECEC9A6ECD9E}" type="presParOf" srcId="{1C11311B-8200-4642-8835-14AC926F5E35}" destId="{707D3154-7E5B-450C-BC32-432F974B4570}" srcOrd="0" destOrd="0" presId="urn:microsoft.com/office/officeart/2009/3/layout/StepUpProcess"/>
    <dgm:cxn modelId="{EF01397A-5B91-4C51-AB32-2879603C494A}" type="presParOf" srcId="{1C11311B-8200-4642-8835-14AC926F5E35}" destId="{B42A5FF8-71AC-4DFA-9C50-76CA12021DA3}"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03E442-F155-4CC5-8984-72ACD919E4F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FE559D59-3D9D-4663-9030-2BC53216BF77}">
      <dgm:prSet phldrT="[Text]"/>
      <dgm:spPr>
        <a:solidFill>
          <a:srgbClr val="7030A0"/>
        </a:solidFill>
        <a:ln>
          <a:noFill/>
        </a:ln>
      </dgm:spPr>
      <dgm:t>
        <a:bodyPr/>
        <a:lstStyle/>
        <a:p>
          <a:pPr>
            <a:buNone/>
          </a:pPr>
          <a:r>
            <a:rPr lang="en-US" b="1" dirty="0">
              <a:solidFill>
                <a:schemeClr val="bg1"/>
              </a:solidFill>
            </a:rPr>
            <a:t>Barriers</a:t>
          </a:r>
          <a:endParaRPr lang="en-CA" dirty="0">
            <a:solidFill>
              <a:schemeClr val="bg1"/>
            </a:solidFill>
          </a:endParaRPr>
        </a:p>
      </dgm:t>
    </dgm:pt>
    <dgm:pt modelId="{F1D31556-D8D6-47CC-9FD5-DCA7C4FEFEA2}" type="parTrans" cxnId="{EDA43594-B065-4E52-B934-1661E2C2D97B}">
      <dgm:prSet/>
      <dgm:spPr/>
      <dgm:t>
        <a:bodyPr/>
        <a:lstStyle/>
        <a:p>
          <a:endParaRPr lang="en-CA"/>
        </a:p>
      </dgm:t>
    </dgm:pt>
    <dgm:pt modelId="{5313C481-BEEC-4D7C-850D-6485A1DF592E}" type="sibTrans" cxnId="{EDA43594-B065-4E52-B934-1661E2C2D97B}">
      <dgm:prSet/>
      <dgm:spPr/>
      <dgm:t>
        <a:bodyPr/>
        <a:lstStyle/>
        <a:p>
          <a:endParaRPr lang="en-CA"/>
        </a:p>
      </dgm:t>
    </dgm:pt>
    <dgm:pt modelId="{ECB1DC59-B17F-4E03-B893-4A1FC76F744F}">
      <dgm:prSet phldrT="[Text]"/>
      <dgm:spPr>
        <a:solidFill>
          <a:srgbClr val="7030A0"/>
        </a:solidFill>
        <a:ln>
          <a:noFill/>
        </a:ln>
      </dgm:spPr>
      <dgm:t>
        <a:bodyPr/>
        <a:lstStyle/>
        <a:p>
          <a:pPr>
            <a:buNone/>
          </a:pPr>
          <a:r>
            <a:rPr lang="en-US" b="1" dirty="0">
              <a:solidFill>
                <a:schemeClr val="bg1"/>
              </a:solidFill>
            </a:rPr>
            <a:t>Outcomes</a:t>
          </a:r>
          <a:endParaRPr lang="en-CA" dirty="0">
            <a:solidFill>
              <a:schemeClr val="bg1"/>
            </a:solidFill>
          </a:endParaRPr>
        </a:p>
      </dgm:t>
    </dgm:pt>
    <dgm:pt modelId="{216E1021-2626-493C-86B4-C48CCAD726CE}" type="parTrans" cxnId="{FD919767-1BBE-433C-A7CE-35F6E0446526}">
      <dgm:prSet/>
      <dgm:spPr/>
      <dgm:t>
        <a:bodyPr/>
        <a:lstStyle/>
        <a:p>
          <a:endParaRPr lang="en-CA"/>
        </a:p>
      </dgm:t>
    </dgm:pt>
    <dgm:pt modelId="{0C2C16B5-B96D-42E9-9F7C-F63F318361B8}" type="sibTrans" cxnId="{FD919767-1BBE-433C-A7CE-35F6E0446526}">
      <dgm:prSet/>
      <dgm:spPr/>
      <dgm:t>
        <a:bodyPr/>
        <a:lstStyle/>
        <a:p>
          <a:endParaRPr lang="en-CA"/>
        </a:p>
      </dgm:t>
    </dgm:pt>
    <dgm:pt modelId="{213CCBCE-6D8A-4A29-A0D3-AB47182D76A1}">
      <dgm:prSet/>
      <dgm:spPr>
        <a:solidFill>
          <a:srgbClr val="7030A0"/>
        </a:solidFill>
        <a:ln>
          <a:noFill/>
        </a:ln>
      </dgm:spPr>
      <dgm:t>
        <a:bodyPr/>
        <a:lstStyle/>
        <a:p>
          <a:r>
            <a:rPr lang="en-US" b="1" dirty="0">
              <a:solidFill>
                <a:schemeClr val="bg1"/>
              </a:solidFill>
            </a:rPr>
            <a:t>Financial Constraints: </a:t>
          </a:r>
          <a:r>
            <a:rPr lang="en-US" dirty="0">
              <a:solidFill>
                <a:schemeClr val="bg1"/>
              </a:solidFill>
            </a:rPr>
            <a:t>Limited funding and resources </a:t>
          </a:r>
        </a:p>
      </dgm:t>
    </dgm:pt>
    <dgm:pt modelId="{F2AD11B4-EFB0-4F36-8630-DF3668DAE8CF}" type="parTrans" cxnId="{3D597AE8-82F6-4C96-A426-A9E3D7F24FE8}">
      <dgm:prSet/>
      <dgm:spPr/>
      <dgm:t>
        <a:bodyPr/>
        <a:lstStyle/>
        <a:p>
          <a:endParaRPr lang="en-CA"/>
        </a:p>
      </dgm:t>
    </dgm:pt>
    <dgm:pt modelId="{33882164-CC08-4BE1-A302-5FE426DBBBFE}" type="sibTrans" cxnId="{3D597AE8-82F6-4C96-A426-A9E3D7F24FE8}">
      <dgm:prSet/>
      <dgm:spPr/>
      <dgm:t>
        <a:bodyPr/>
        <a:lstStyle/>
        <a:p>
          <a:endParaRPr lang="en-CA"/>
        </a:p>
      </dgm:t>
    </dgm:pt>
    <dgm:pt modelId="{F1E5742F-68BA-4DE2-A457-FF5E610C7596}">
      <dgm:prSet/>
      <dgm:spPr>
        <a:solidFill>
          <a:srgbClr val="7030A0"/>
        </a:solidFill>
        <a:ln>
          <a:noFill/>
        </a:ln>
      </dgm:spPr>
      <dgm:t>
        <a:bodyPr/>
        <a:lstStyle/>
        <a:p>
          <a:r>
            <a:rPr lang="en-US" b="1" dirty="0">
              <a:solidFill>
                <a:schemeClr val="bg1"/>
              </a:solidFill>
            </a:rPr>
            <a:t>Access Barriers: </a:t>
          </a:r>
          <a:r>
            <a:rPr lang="en-US" dirty="0">
              <a:solidFill>
                <a:schemeClr val="bg1"/>
              </a:solidFill>
            </a:rPr>
            <a:t>Geographic and systemic obstacles</a:t>
          </a:r>
        </a:p>
      </dgm:t>
    </dgm:pt>
    <dgm:pt modelId="{7EFCB4EE-C416-42CE-A536-D4CF77BC546C}" type="parTrans" cxnId="{8B1B9361-EE79-4843-ACA4-BA675B4B1664}">
      <dgm:prSet/>
      <dgm:spPr/>
      <dgm:t>
        <a:bodyPr/>
        <a:lstStyle/>
        <a:p>
          <a:endParaRPr lang="en-CA"/>
        </a:p>
      </dgm:t>
    </dgm:pt>
    <dgm:pt modelId="{E2E86160-2D52-44D8-926A-9E60DBAB13A6}" type="sibTrans" cxnId="{8B1B9361-EE79-4843-ACA4-BA675B4B1664}">
      <dgm:prSet/>
      <dgm:spPr/>
      <dgm:t>
        <a:bodyPr/>
        <a:lstStyle/>
        <a:p>
          <a:endParaRPr lang="en-CA"/>
        </a:p>
      </dgm:t>
    </dgm:pt>
    <dgm:pt modelId="{DAE71D58-5957-46AC-B43C-11FA0C5D6C84}">
      <dgm:prSet/>
      <dgm:spPr>
        <a:solidFill>
          <a:srgbClr val="7030A0"/>
        </a:solidFill>
        <a:ln>
          <a:noFill/>
        </a:ln>
      </dgm:spPr>
      <dgm:t>
        <a:bodyPr/>
        <a:lstStyle/>
        <a:p>
          <a:r>
            <a:rPr lang="en-US" b="1" dirty="0">
              <a:solidFill>
                <a:schemeClr val="bg1"/>
              </a:solidFill>
            </a:rPr>
            <a:t>NIHB Limitations: </a:t>
          </a:r>
          <a:r>
            <a:rPr lang="en-US" dirty="0">
              <a:solidFill>
                <a:schemeClr val="bg1"/>
              </a:solidFill>
            </a:rPr>
            <a:t>Excluded allied health services in late 90’s</a:t>
          </a:r>
          <a:endParaRPr lang="en-CA" dirty="0">
            <a:solidFill>
              <a:schemeClr val="bg1"/>
            </a:solidFill>
          </a:endParaRPr>
        </a:p>
      </dgm:t>
    </dgm:pt>
    <dgm:pt modelId="{5D4F8869-989A-4B06-8E10-36CB9F823154}" type="parTrans" cxnId="{9674812E-934D-4CC3-9807-7037E3534024}">
      <dgm:prSet/>
      <dgm:spPr/>
      <dgm:t>
        <a:bodyPr/>
        <a:lstStyle/>
        <a:p>
          <a:endParaRPr lang="en-CA"/>
        </a:p>
      </dgm:t>
    </dgm:pt>
    <dgm:pt modelId="{7250D53C-50EF-4256-AF62-EF84AC6EBA77}" type="sibTrans" cxnId="{9674812E-934D-4CC3-9807-7037E3534024}">
      <dgm:prSet/>
      <dgm:spPr/>
      <dgm:t>
        <a:bodyPr/>
        <a:lstStyle/>
        <a:p>
          <a:endParaRPr lang="en-CA"/>
        </a:p>
      </dgm:t>
    </dgm:pt>
    <dgm:pt modelId="{E624FF56-1F73-47EF-81FA-4771BFC1F500}">
      <dgm:prSet/>
      <dgm:spPr>
        <a:solidFill>
          <a:srgbClr val="7030A0"/>
        </a:solidFill>
        <a:ln>
          <a:noFill/>
        </a:ln>
      </dgm:spPr>
      <dgm:t>
        <a:bodyPr/>
        <a:lstStyle/>
        <a:p>
          <a:r>
            <a:rPr lang="en-US" dirty="0">
              <a:solidFill>
                <a:schemeClr val="bg1"/>
              </a:solidFill>
            </a:rPr>
            <a:t>Increased Healthcare Costs</a:t>
          </a:r>
        </a:p>
      </dgm:t>
    </dgm:pt>
    <dgm:pt modelId="{99D2A0C4-6996-4C3F-A8BD-A9616BDE7D74}" type="parTrans" cxnId="{1BA76597-25EB-40B7-8781-219900234AA1}">
      <dgm:prSet/>
      <dgm:spPr/>
      <dgm:t>
        <a:bodyPr/>
        <a:lstStyle/>
        <a:p>
          <a:endParaRPr lang="en-CA"/>
        </a:p>
      </dgm:t>
    </dgm:pt>
    <dgm:pt modelId="{514DF21A-512C-4215-9220-9C6B1F3D3EC4}" type="sibTrans" cxnId="{1BA76597-25EB-40B7-8781-219900234AA1}">
      <dgm:prSet/>
      <dgm:spPr/>
      <dgm:t>
        <a:bodyPr/>
        <a:lstStyle/>
        <a:p>
          <a:endParaRPr lang="en-CA"/>
        </a:p>
      </dgm:t>
    </dgm:pt>
    <dgm:pt modelId="{E177DEBA-C877-46C3-8949-7FBECA04BB1E}">
      <dgm:prSet/>
      <dgm:spPr>
        <a:solidFill>
          <a:srgbClr val="7030A0"/>
        </a:solidFill>
        <a:ln>
          <a:noFill/>
        </a:ln>
      </dgm:spPr>
      <dgm:t>
        <a:bodyPr/>
        <a:lstStyle/>
        <a:p>
          <a:r>
            <a:rPr lang="en-US" dirty="0">
              <a:solidFill>
                <a:schemeClr val="bg1"/>
              </a:solidFill>
            </a:rPr>
            <a:t>Poorer Health Outcomes</a:t>
          </a:r>
        </a:p>
      </dgm:t>
    </dgm:pt>
    <dgm:pt modelId="{2B11E106-8B0E-4841-BF0E-6EE8A9D16566}" type="parTrans" cxnId="{B4D299C3-8321-4D3F-A477-C2B5213D6457}">
      <dgm:prSet/>
      <dgm:spPr/>
      <dgm:t>
        <a:bodyPr/>
        <a:lstStyle/>
        <a:p>
          <a:endParaRPr lang="en-CA"/>
        </a:p>
      </dgm:t>
    </dgm:pt>
    <dgm:pt modelId="{B9323941-C68D-4241-BC13-8D4191A03043}" type="sibTrans" cxnId="{B4D299C3-8321-4D3F-A477-C2B5213D6457}">
      <dgm:prSet/>
      <dgm:spPr/>
      <dgm:t>
        <a:bodyPr/>
        <a:lstStyle/>
        <a:p>
          <a:endParaRPr lang="en-CA"/>
        </a:p>
      </dgm:t>
    </dgm:pt>
    <dgm:pt modelId="{187EABAF-98D8-424F-9B68-D7D12330D8FE}">
      <dgm:prSet/>
      <dgm:spPr>
        <a:solidFill>
          <a:srgbClr val="7030A0"/>
        </a:solidFill>
        <a:ln>
          <a:noFill/>
        </a:ln>
      </dgm:spPr>
      <dgm:t>
        <a:bodyPr/>
        <a:lstStyle/>
        <a:p>
          <a:r>
            <a:rPr lang="en-US" dirty="0">
              <a:solidFill>
                <a:schemeClr val="bg1"/>
              </a:solidFill>
            </a:rPr>
            <a:t>Chronic Illness and Opioid Dependency</a:t>
          </a:r>
        </a:p>
      </dgm:t>
    </dgm:pt>
    <dgm:pt modelId="{FCF9BA3C-1B42-4A8F-8298-61823851AA76}" type="parTrans" cxnId="{429E32EA-2445-4266-8E4B-324B89A7BDAA}">
      <dgm:prSet/>
      <dgm:spPr/>
      <dgm:t>
        <a:bodyPr/>
        <a:lstStyle/>
        <a:p>
          <a:endParaRPr lang="en-CA"/>
        </a:p>
      </dgm:t>
    </dgm:pt>
    <dgm:pt modelId="{11A6D195-5FCE-49FD-BF7A-CD77662EB8BC}" type="sibTrans" cxnId="{429E32EA-2445-4266-8E4B-324B89A7BDAA}">
      <dgm:prSet/>
      <dgm:spPr/>
      <dgm:t>
        <a:bodyPr/>
        <a:lstStyle/>
        <a:p>
          <a:endParaRPr lang="en-CA"/>
        </a:p>
      </dgm:t>
    </dgm:pt>
    <dgm:pt modelId="{8C444473-5BA8-476F-93F0-55F34BB2643D}">
      <dgm:prSet/>
      <dgm:spPr>
        <a:solidFill>
          <a:srgbClr val="7030A0"/>
        </a:solidFill>
        <a:ln>
          <a:noFill/>
        </a:ln>
      </dgm:spPr>
      <dgm:t>
        <a:bodyPr/>
        <a:lstStyle/>
        <a:p>
          <a:r>
            <a:rPr lang="en-US" dirty="0">
              <a:solidFill>
                <a:schemeClr val="bg1"/>
              </a:solidFill>
            </a:rPr>
            <a:t>Need for Policy Change</a:t>
          </a:r>
          <a:endParaRPr lang="en-CA" dirty="0">
            <a:solidFill>
              <a:schemeClr val="bg1"/>
            </a:solidFill>
          </a:endParaRPr>
        </a:p>
      </dgm:t>
    </dgm:pt>
    <dgm:pt modelId="{21F78D08-7EC3-4516-B52B-117345E0ECDE}" type="parTrans" cxnId="{EB68D18B-D7E7-4BBC-8178-039B9CDF1B10}">
      <dgm:prSet/>
      <dgm:spPr/>
      <dgm:t>
        <a:bodyPr/>
        <a:lstStyle/>
        <a:p>
          <a:endParaRPr lang="en-CA"/>
        </a:p>
      </dgm:t>
    </dgm:pt>
    <dgm:pt modelId="{BE60FEEC-D88E-4123-9F94-51A5A70FBDC5}" type="sibTrans" cxnId="{EB68D18B-D7E7-4BBC-8178-039B9CDF1B10}">
      <dgm:prSet/>
      <dgm:spPr/>
      <dgm:t>
        <a:bodyPr/>
        <a:lstStyle/>
        <a:p>
          <a:endParaRPr lang="en-CA"/>
        </a:p>
      </dgm:t>
    </dgm:pt>
    <dgm:pt modelId="{021007F7-BB90-4B1E-9ED2-1C893F3F55A0}" type="pres">
      <dgm:prSet presAssocID="{8503E442-F155-4CC5-8984-72ACD919E4FD}" presName="diagram" presStyleCnt="0">
        <dgm:presLayoutVars>
          <dgm:dir/>
          <dgm:resizeHandles val="exact"/>
        </dgm:presLayoutVars>
      </dgm:prSet>
      <dgm:spPr/>
    </dgm:pt>
    <dgm:pt modelId="{5B4F2690-C071-408A-A4F5-E1FF65AFFE77}" type="pres">
      <dgm:prSet presAssocID="{FE559D59-3D9D-4663-9030-2BC53216BF77}" presName="node" presStyleLbl="node1" presStyleIdx="0" presStyleCnt="2">
        <dgm:presLayoutVars>
          <dgm:bulletEnabled val="1"/>
        </dgm:presLayoutVars>
      </dgm:prSet>
      <dgm:spPr/>
    </dgm:pt>
    <dgm:pt modelId="{718D46C8-FD26-485F-B89F-FC2C9CB928AA}" type="pres">
      <dgm:prSet presAssocID="{5313C481-BEEC-4D7C-850D-6485A1DF592E}" presName="sibTrans" presStyleCnt="0"/>
      <dgm:spPr/>
    </dgm:pt>
    <dgm:pt modelId="{42E6883F-299F-4FC9-89B0-6227CBD37AD7}" type="pres">
      <dgm:prSet presAssocID="{ECB1DC59-B17F-4E03-B893-4A1FC76F744F}" presName="node" presStyleLbl="node1" presStyleIdx="1" presStyleCnt="2">
        <dgm:presLayoutVars>
          <dgm:bulletEnabled val="1"/>
        </dgm:presLayoutVars>
      </dgm:prSet>
      <dgm:spPr/>
    </dgm:pt>
  </dgm:ptLst>
  <dgm:cxnLst>
    <dgm:cxn modelId="{300A580E-81F8-4646-90B2-D20A7159714E}" type="presOf" srcId="{FE559D59-3D9D-4663-9030-2BC53216BF77}" destId="{5B4F2690-C071-408A-A4F5-E1FF65AFFE77}" srcOrd="0" destOrd="0" presId="urn:microsoft.com/office/officeart/2005/8/layout/default"/>
    <dgm:cxn modelId="{CE9C4817-6691-428E-B56D-15A7E4EBF8AC}" type="presOf" srcId="{E624FF56-1F73-47EF-81FA-4771BFC1F500}" destId="{42E6883F-299F-4FC9-89B0-6227CBD37AD7}" srcOrd="0" destOrd="1" presId="urn:microsoft.com/office/officeart/2005/8/layout/default"/>
    <dgm:cxn modelId="{6CCDA91C-C8C6-4DC1-ACF8-EDC66D17B370}" type="presOf" srcId="{ECB1DC59-B17F-4E03-B893-4A1FC76F744F}" destId="{42E6883F-299F-4FC9-89B0-6227CBD37AD7}" srcOrd="0" destOrd="0" presId="urn:microsoft.com/office/officeart/2005/8/layout/default"/>
    <dgm:cxn modelId="{9674812E-934D-4CC3-9807-7037E3534024}" srcId="{FE559D59-3D9D-4663-9030-2BC53216BF77}" destId="{DAE71D58-5957-46AC-B43C-11FA0C5D6C84}" srcOrd="2" destOrd="0" parTransId="{5D4F8869-989A-4B06-8E10-36CB9F823154}" sibTransId="{7250D53C-50EF-4256-AF62-EF84AC6EBA77}"/>
    <dgm:cxn modelId="{D3278231-0BE9-4816-AE61-2A359D870B86}" type="presOf" srcId="{8C444473-5BA8-476F-93F0-55F34BB2643D}" destId="{42E6883F-299F-4FC9-89B0-6227CBD37AD7}" srcOrd="0" destOrd="4" presId="urn:microsoft.com/office/officeart/2005/8/layout/default"/>
    <dgm:cxn modelId="{8B1B9361-EE79-4843-ACA4-BA675B4B1664}" srcId="{FE559D59-3D9D-4663-9030-2BC53216BF77}" destId="{F1E5742F-68BA-4DE2-A457-FF5E610C7596}" srcOrd="1" destOrd="0" parTransId="{7EFCB4EE-C416-42CE-A536-D4CF77BC546C}" sibTransId="{E2E86160-2D52-44D8-926A-9E60DBAB13A6}"/>
    <dgm:cxn modelId="{FD919767-1BBE-433C-A7CE-35F6E0446526}" srcId="{8503E442-F155-4CC5-8984-72ACD919E4FD}" destId="{ECB1DC59-B17F-4E03-B893-4A1FC76F744F}" srcOrd="1" destOrd="0" parTransId="{216E1021-2626-493C-86B4-C48CCAD726CE}" sibTransId="{0C2C16B5-B96D-42E9-9F7C-F63F318361B8}"/>
    <dgm:cxn modelId="{9AFB9868-7413-420D-BBCD-C0EFB79C6C7D}" type="presOf" srcId="{E177DEBA-C877-46C3-8949-7FBECA04BB1E}" destId="{42E6883F-299F-4FC9-89B0-6227CBD37AD7}" srcOrd="0" destOrd="2" presId="urn:microsoft.com/office/officeart/2005/8/layout/default"/>
    <dgm:cxn modelId="{7F66236E-43B6-4064-A87A-ECB970B7ACFB}" type="presOf" srcId="{8503E442-F155-4CC5-8984-72ACD919E4FD}" destId="{021007F7-BB90-4B1E-9ED2-1C893F3F55A0}" srcOrd="0" destOrd="0" presId="urn:microsoft.com/office/officeart/2005/8/layout/default"/>
    <dgm:cxn modelId="{EB68D18B-D7E7-4BBC-8178-039B9CDF1B10}" srcId="{ECB1DC59-B17F-4E03-B893-4A1FC76F744F}" destId="{8C444473-5BA8-476F-93F0-55F34BB2643D}" srcOrd="3" destOrd="0" parTransId="{21F78D08-7EC3-4516-B52B-117345E0ECDE}" sibTransId="{BE60FEEC-D88E-4123-9F94-51A5A70FBDC5}"/>
    <dgm:cxn modelId="{EDA43594-B065-4E52-B934-1661E2C2D97B}" srcId="{8503E442-F155-4CC5-8984-72ACD919E4FD}" destId="{FE559D59-3D9D-4663-9030-2BC53216BF77}" srcOrd="0" destOrd="0" parTransId="{F1D31556-D8D6-47CC-9FD5-DCA7C4FEFEA2}" sibTransId="{5313C481-BEEC-4D7C-850D-6485A1DF592E}"/>
    <dgm:cxn modelId="{1BA76597-25EB-40B7-8781-219900234AA1}" srcId="{ECB1DC59-B17F-4E03-B893-4A1FC76F744F}" destId="{E624FF56-1F73-47EF-81FA-4771BFC1F500}" srcOrd="0" destOrd="0" parTransId="{99D2A0C4-6996-4C3F-A8BD-A9616BDE7D74}" sibTransId="{514DF21A-512C-4215-9220-9C6B1F3D3EC4}"/>
    <dgm:cxn modelId="{624EECA3-5608-4D31-82D1-00F475A09EB8}" type="presOf" srcId="{F1E5742F-68BA-4DE2-A457-FF5E610C7596}" destId="{5B4F2690-C071-408A-A4F5-E1FF65AFFE77}" srcOrd="0" destOrd="2" presId="urn:microsoft.com/office/officeart/2005/8/layout/default"/>
    <dgm:cxn modelId="{B4D299C3-8321-4D3F-A477-C2B5213D6457}" srcId="{ECB1DC59-B17F-4E03-B893-4A1FC76F744F}" destId="{E177DEBA-C877-46C3-8949-7FBECA04BB1E}" srcOrd="1" destOrd="0" parTransId="{2B11E106-8B0E-4841-BF0E-6EE8A9D16566}" sibTransId="{B9323941-C68D-4241-BC13-8D4191A03043}"/>
    <dgm:cxn modelId="{71CD12C4-1E32-4616-A677-302F2C3457E0}" type="presOf" srcId="{DAE71D58-5957-46AC-B43C-11FA0C5D6C84}" destId="{5B4F2690-C071-408A-A4F5-E1FF65AFFE77}" srcOrd="0" destOrd="3" presId="urn:microsoft.com/office/officeart/2005/8/layout/default"/>
    <dgm:cxn modelId="{3D597AE8-82F6-4C96-A426-A9E3D7F24FE8}" srcId="{FE559D59-3D9D-4663-9030-2BC53216BF77}" destId="{213CCBCE-6D8A-4A29-A0D3-AB47182D76A1}" srcOrd="0" destOrd="0" parTransId="{F2AD11B4-EFB0-4F36-8630-DF3668DAE8CF}" sibTransId="{33882164-CC08-4BE1-A302-5FE426DBBBFE}"/>
    <dgm:cxn modelId="{1D5B84E9-4798-48E5-9848-7A0A241C450F}" type="presOf" srcId="{213CCBCE-6D8A-4A29-A0D3-AB47182D76A1}" destId="{5B4F2690-C071-408A-A4F5-E1FF65AFFE77}" srcOrd="0" destOrd="1" presId="urn:microsoft.com/office/officeart/2005/8/layout/default"/>
    <dgm:cxn modelId="{429E32EA-2445-4266-8E4B-324B89A7BDAA}" srcId="{ECB1DC59-B17F-4E03-B893-4A1FC76F744F}" destId="{187EABAF-98D8-424F-9B68-D7D12330D8FE}" srcOrd="2" destOrd="0" parTransId="{FCF9BA3C-1B42-4A8F-8298-61823851AA76}" sibTransId="{11A6D195-5FCE-49FD-BF7A-CD77662EB8BC}"/>
    <dgm:cxn modelId="{E3C9F5F9-4791-4530-B196-67F317B44399}" type="presOf" srcId="{187EABAF-98D8-424F-9B68-D7D12330D8FE}" destId="{42E6883F-299F-4FC9-89B0-6227CBD37AD7}" srcOrd="0" destOrd="3" presId="urn:microsoft.com/office/officeart/2005/8/layout/default"/>
    <dgm:cxn modelId="{2B6B5AE1-A558-4973-A862-0C011154BC4B}" type="presParOf" srcId="{021007F7-BB90-4B1E-9ED2-1C893F3F55A0}" destId="{5B4F2690-C071-408A-A4F5-E1FF65AFFE77}" srcOrd="0" destOrd="0" presId="urn:microsoft.com/office/officeart/2005/8/layout/default"/>
    <dgm:cxn modelId="{142114A0-9F5C-4B11-8441-2494F2002048}" type="presParOf" srcId="{021007F7-BB90-4B1E-9ED2-1C893F3F55A0}" destId="{718D46C8-FD26-485F-B89F-FC2C9CB928AA}" srcOrd="1" destOrd="0" presId="urn:microsoft.com/office/officeart/2005/8/layout/default"/>
    <dgm:cxn modelId="{70ED5ACF-7F1A-4C20-B47D-D74B70AB962A}" type="presParOf" srcId="{021007F7-BB90-4B1E-9ED2-1C893F3F55A0}" destId="{42E6883F-299F-4FC9-89B0-6227CBD37AD7}" srcOrd="2" destOrd="0" presId="urn:microsoft.com/office/officeart/2005/8/layout/default"/>
  </dgm:cxnLst>
  <dgm:bg>
    <a:solidFill>
      <a:srgbClr val="7030A0"/>
    </a:solidFill>
    <a:effectLst>
      <a:glow rad="127000">
        <a:srgbClr val="7030A0"/>
      </a:glow>
      <a:outerShdw blurRad="50800" dist="50800" dir="5400000" algn="ctr" rotWithShape="0">
        <a:srgbClr val="7030A0"/>
      </a:outerShdw>
    </a:effectLst>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E952EABF-EF06-4DB2-9556-F22E65F63AC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6D363116-6B32-4988-9351-75751574BFF9}">
      <dgm:prSet phldrT="[Text]"/>
      <dgm:spPr>
        <a:solidFill>
          <a:schemeClr val="accent2"/>
        </a:solidFill>
      </dgm:spPr>
      <dgm:t>
        <a:bodyPr/>
        <a:lstStyle/>
        <a:p>
          <a:pPr>
            <a:buNone/>
          </a:pPr>
          <a:r>
            <a:rPr lang="en-CA" dirty="0"/>
            <a:t>Key Barriers</a:t>
          </a:r>
        </a:p>
      </dgm:t>
    </dgm:pt>
    <dgm:pt modelId="{A25B90B4-C065-47A9-83ED-EC48C6EE644A}" type="parTrans" cxnId="{A25AC1FD-B16C-44BA-A442-B46CB83D3276}">
      <dgm:prSet/>
      <dgm:spPr/>
      <dgm:t>
        <a:bodyPr/>
        <a:lstStyle/>
        <a:p>
          <a:endParaRPr lang="en-CA"/>
        </a:p>
      </dgm:t>
    </dgm:pt>
    <dgm:pt modelId="{1E3136D7-D880-4B8D-97AB-F53E92973D32}" type="sibTrans" cxnId="{A25AC1FD-B16C-44BA-A442-B46CB83D3276}">
      <dgm:prSet/>
      <dgm:spPr/>
      <dgm:t>
        <a:bodyPr/>
        <a:lstStyle/>
        <a:p>
          <a:endParaRPr lang="en-CA"/>
        </a:p>
      </dgm:t>
    </dgm:pt>
    <dgm:pt modelId="{A53C9164-D6C3-45DF-8311-9B36D8EC37B6}">
      <dgm:prSet phldrT="[Text]"/>
      <dgm:spPr>
        <a:solidFill>
          <a:srgbClr val="7030A0"/>
        </a:solidFill>
      </dgm:spPr>
      <dgm:t>
        <a:bodyPr/>
        <a:lstStyle/>
        <a:p>
          <a:r>
            <a:rPr lang="en-CA" dirty="0"/>
            <a:t>Outcomes</a:t>
          </a:r>
        </a:p>
      </dgm:t>
    </dgm:pt>
    <dgm:pt modelId="{A406FD9A-92E3-47CE-856C-23584944B32C}" type="parTrans" cxnId="{F91A9D8A-F799-4554-B380-D33B8EB0DD11}">
      <dgm:prSet/>
      <dgm:spPr/>
      <dgm:t>
        <a:bodyPr/>
        <a:lstStyle/>
        <a:p>
          <a:endParaRPr lang="en-CA"/>
        </a:p>
      </dgm:t>
    </dgm:pt>
    <dgm:pt modelId="{4447A683-F8D6-494A-BDBC-CB6916EA4792}" type="sibTrans" cxnId="{F91A9D8A-F799-4554-B380-D33B8EB0DD11}">
      <dgm:prSet/>
      <dgm:spPr/>
      <dgm:t>
        <a:bodyPr/>
        <a:lstStyle/>
        <a:p>
          <a:endParaRPr lang="en-CA"/>
        </a:p>
      </dgm:t>
    </dgm:pt>
    <dgm:pt modelId="{57C526E9-75E1-4CB1-8DF1-E11E236792E0}">
      <dgm:prSet phldrT="[Text]"/>
      <dgm:spPr>
        <a:solidFill>
          <a:schemeClr val="accent2"/>
        </a:solidFill>
      </dgm:spPr>
      <dgm:t>
        <a:bodyPr/>
        <a:lstStyle/>
        <a:p>
          <a:pPr>
            <a:buFont typeface="Arial" panose="020B0604020202020204" pitchFamily="34" charset="0"/>
            <a:buChar char="•"/>
          </a:pPr>
          <a:r>
            <a:rPr lang="en-US" dirty="0"/>
            <a:t>“Exclusions”, specifies MT will not cover “travel for clients residing off-reserve</a:t>
          </a:r>
          <a:endParaRPr lang="en-CA" dirty="0"/>
        </a:p>
      </dgm:t>
    </dgm:pt>
    <dgm:pt modelId="{E8AE0591-A7F2-41D1-BFB3-DB6D37C85BB1}" type="parTrans" cxnId="{D54BC3AE-3DC3-449A-8921-565AD6BCD368}">
      <dgm:prSet/>
      <dgm:spPr/>
      <dgm:t>
        <a:bodyPr/>
        <a:lstStyle/>
        <a:p>
          <a:endParaRPr lang="en-CA"/>
        </a:p>
      </dgm:t>
    </dgm:pt>
    <dgm:pt modelId="{1944F13B-A046-490D-9424-C1C29185FE9C}" type="sibTrans" cxnId="{D54BC3AE-3DC3-449A-8921-565AD6BCD368}">
      <dgm:prSet/>
      <dgm:spPr/>
      <dgm:t>
        <a:bodyPr/>
        <a:lstStyle/>
        <a:p>
          <a:endParaRPr lang="en-CA"/>
        </a:p>
      </dgm:t>
    </dgm:pt>
    <dgm:pt modelId="{404836D0-93AF-409A-B322-FCC018DFBEF9}">
      <dgm:prSet/>
      <dgm:spPr>
        <a:solidFill>
          <a:schemeClr val="accent2"/>
        </a:solidFill>
      </dgm:spPr>
      <dgm:t>
        <a:bodyPr/>
        <a:lstStyle/>
        <a:p>
          <a:pPr>
            <a:buFont typeface="Arial" panose="020B0604020202020204" pitchFamily="34" charset="0"/>
            <a:buChar char="•"/>
          </a:pPr>
          <a:r>
            <a:rPr lang="en-US" dirty="0"/>
            <a:t>Coverage decisions for chronic treatments considered only on an exception basis</a:t>
          </a:r>
          <a:endParaRPr lang="en-CA" dirty="0"/>
        </a:p>
      </dgm:t>
    </dgm:pt>
    <dgm:pt modelId="{FB45C8B6-57C1-4188-81C5-267A6701C693}" type="parTrans" cxnId="{CDABC7F1-D967-4C99-A1E9-7860FA83192E}">
      <dgm:prSet/>
      <dgm:spPr/>
      <dgm:t>
        <a:bodyPr/>
        <a:lstStyle/>
        <a:p>
          <a:endParaRPr lang="en-CA"/>
        </a:p>
      </dgm:t>
    </dgm:pt>
    <dgm:pt modelId="{FC7FF3A6-1AE1-4538-B236-BD37C87046D6}" type="sibTrans" cxnId="{CDABC7F1-D967-4C99-A1E9-7860FA83192E}">
      <dgm:prSet/>
      <dgm:spPr/>
      <dgm:t>
        <a:bodyPr/>
        <a:lstStyle/>
        <a:p>
          <a:endParaRPr lang="en-CA"/>
        </a:p>
      </dgm:t>
    </dgm:pt>
    <dgm:pt modelId="{2F9A47C3-E16E-4BEB-BB4C-33F370384DCB}">
      <dgm:prSet/>
      <dgm:spPr>
        <a:solidFill>
          <a:schemeClr val="accent2"/>
        </a:solidFill>
      </dgm:spPr>
      <dgm:t>
        <a:bodyPr/>
        <a:lstStyle/>
        <a:p>
          <a:pPr>
            <a:buFont typeface="Arial" panose="020B0604020202020204" pitchFamily="34" charset="0"/>
            <a:buChar char="•"/>
          </a:pPr>
          <a:r>
            <a:rPr lang="en-US" dirty="0"/>
            <a:t>Relocation to urban centres in order access medical treatments</a:t>
          </a:r>
          <a:endParaRPr lang="en-CA" dirty="0"/>
        </a:p>
      </dgm:t>
    </dgm:pt>
    <dgm:pt modelId="{665CD14C-A813-483B-81A9-F628CBA4676E}" type="parTrans" cxnId="{394BDD93-2EC8-4BDA-B17B-DBC3EBDFCA60}">
      <dgm:prSet/>
      <dgm:spPr/>
      <dgm:t>
        <a:bodyPr/>
        <a:lstStyle/>
        <a:p>
          <a:endParaRPr lang="en-CA"/>
        </a:p>
      </dgm:t>
    </dgm:pt>
    <dgm:pt modelId="{AD9B4D6B-81CC-4F2E-ABE9-CDE8BA64EF2A}" type="sibTrans" cxnId="{394BDD93-2EC8-4BDA-B17B-DBC3EBDFCA60}">
      <dgm:prSet/>
      <dgm:spPr/>
      <dgm:t>
        <a:bodyPr/>
        <a:lstStyle/>
        <a:p>
          <a:endParaRPr lang="en-CA"/>
        </a:p>
      </dgm:t>
    </dgm:pt>
    <dgm:pt modelId="{4C1E83AC-A23D-4F25-8911-75C58C82C98B}">
      <dgm:prSet/>
      <dgm:spPr>
        <a:solidFill>
          <a:schemeClr val="accent2"/>
        </a:solidFill>
      </dgm:spPr>
      <dgm:t>
        <a:bodyPr/>
        <a:lstStyle/>
        <a:p>
          <a:pPr>
            <a:buFont typeface="Arial" panose="020B0604020202020204" pitchFamily="34" charset="0"/>
            <a:buChar char="•"/>
          </a:pPr>
          <a:r>
            <a:rPr lang="en-US" dirty="0"/>
            <a:t>First Nation communities with limited resources</a:t>
          </a:r>
          <a:endParaRPr lang="en-CA" dirty="0"/>
        </a:p>
      </dgm:t>
    </dgm:pt>
    <dgm:pt modelId="{F8054C6A-84F5-4CDE-8614-04DA2567CEA2}" type="parTrans" cxnId="{F24EF790-1914-4392-ACE3-C5D563B4A9F8}">
      <dgm:prSet/>
      <dgm:spPr/>
      <dgm:t>
        <a:bodyPr/>
        <a:lstStyle/>
        <a:p>
          <a:endParaRPr lang="en-CA"/>
        </a:p>
      </dgm:t>
    </dgm:pt>
    <dgm:pt modelId="{5F4FB0B8-EB9B-46DC-A827-1D1317C1C150}" type="sibTrans" cxnId="{F24EF790-1914-4392-ACE3-C5D563B4A9F8}">
      <dgm:prSet/>
      <dgm:spPr/>
      <dgm:t>
        <a:bodyPr/>
        <a:lstStyle/>
        <a:p>
          <a:endParaRPr lang="en-CA"/>
        </a:p>
      </dgm:t>
    </dgm:pt>
    <dgm:pt modelId="{D90CD0BF-6709-4EFE-8E77-C1BB318FFD4C}">
      <dgm:prSet/>
      <dgm:spPr>
        <a:solidFill>
          <a:schemeClr val="accent2"/>
        </a:solidFill>
      </dgm:spPr>
      <dgm:t>
        <a:bodyPr/>
        <a:lstStyle/>
        <a:p>
          <a:pPr>
            <a:buFont typeface="Arial" panose="020B0604020202020204" pitchFamily="34" charset="0"/>
            <a:buChar char="•"/>
          </a:pPr>
          <a:r>
            <a:rPr lang="en-US" dirty="0"/>
            <a:t>Discrimination</a:t>
          </a:r>
          <a:endParaRPr lang="en-CA" dirty="0"/>
        </a:p>
      </dgm:t>
    </dgm:pt>
    <dgm:pt modelId="{EEB37B17-2954-4162-8200-DD3FBDE3C918}" type="parTrans" cxnId="{82201954-B021-4925-9A62-78CAD38428C1}">
      <dgm:prSet/>
      <dgm:spPr/>
      <dgm:t>
        <a:bodyPr/>
        <a:lstStyle/>
        <a:p>
          <a:endParaRPr lang="en-CA"/>
        </a:p>
      </dgm:t>
    </dgm:pt>
    <dgm:pt modelId="{3BB1C911-45F6-42ED-8AE9-141A2F14801E}" type="sibTrans" cxnId="{82201954-B021-4925-9A62-78CAD38428C1}">
      <dgm:prSet/>
      <dgm:spPr/>
      <dgm:t>
        <a:bodyPr/>
        <a:lstStyle/>
        <a:p>
          <a:endParaRPr lang="en-CA"/>
        </a:p>
      </dgm:t>
    </dgm:pt>
    <dgm:pt modelId="{9FD8A3F1-9D7F-4149-BB3A-BCD159D241B2}">
      <dgm:prSet/>
      <dgm:spPr>
        <a:solidFill>
          <a:schemeClr val="accent2"/>
        </a:solidFill>
      </dgm:spPr>
      <dgm:t>
        <a:bodyPr/>
        <a:lstStyle/>
        <a:p>
          <a:pPr>
            <a:buFont typeface="Arial" panose="020B0604020202020204" pitchFamily="34" charset="0"/>
            <a:buChar char="•"/>
          </a:pPr>
          <a:r>
            <a:rPr lang="en-US" dirty="0"/>
            <a:t>Does not cover or reimburse members for urban travel to their medical appointments</a:t>
          </a:r>
          <a:endParaRPr lang="en-CA" dirty="0"/>
        </a:p>
      </dgm:t>
    </dgm:pt>
    <dgm:pt modelId="{07218223-9B67-4A04-8E58-410C8C191092}" type="parTrans" cxnId="{9A0B384F-0252-4E46-BA78-0E22BE35424A}">
      <dgm:prSet/>
      <dgm:spPr/>
      <dgm:t>
        <a:bodyPr/>
        <a:lstStyle/>
        <a:p>
          <a:endParaRPr lang="en-CA"/>
        </a:p>
      </dgm:t>
    </dgm:pt>
    <dgm:pt modelId="{2777031E-9FD5-4B20-8771-76D7F183956A}" type="sibTrans" cxnId="{9A0B384F-0252-4E46-BA78-0E22BE35424A}">
      <dgm:prSet/>
      <dgm:spPr/>
      <dgm:t>
        <a:bodyPr/>
        <a:lstStyle/>
        <a:p>
          <a:endParaRPr lang="en-CA"/>
        </a:p>
      </dgm:t>
    </dgm:pt>
    <dgm:pt modelId="{500D7C49-2662-4FCC-83FA-97DB72D50077}">
      <dgm:prSet phldrT="[Text]"/>
      <dgm:spPr>
        <a:solidFill>
          <a:srgbClr val="7030A0"/>
        </a:solidFill>
      </dgm:spPr>
      <dgm:t>
        <a:bodyPr/>
        <a:lstStyle/>
        <a:p>
          <a:r>
            <a:rPr lang="en-CA" dirty="0"/>
            <a:t>MT coverage follows eligible clients</a:t>
          </a:r>
        </a:p>
      </dgm:t>
    </dgm:pt>
    <dgm:pt modelId="{C999D545-6D4A-4129-9D28-14D30159442E}" type="parTrans" cxnId="{FD336C68-D2F6-49B5-8251-C5A3BA039210}">
      <dgm:prSet/>
      <dgm:spPr/>
      <dgm:t>
        <a:bodyPr/>
        <a:lstStyle/>
        <a:p>
          <a:endParaRPr lang="en-CA"/>
        </a:p>
      </dgm:t>
    </dgm:pt>
    <dgm:pt modelId="{8CB66D4A-90E5-45B5-87B5-49C3CC39BB4D}" type="sibTrans" cxnId="{FD336C68-D2F6-49B5-8251-C5A3BA039210}">
      <dgm:prSet/>
      <dgm:spPr/>
      <dgm:t>
        <a:bodyPr/>
        <a:lstStyle/>
        <a:p>
          <a:endParaRPr lang="en-CA"/>
        </a:p>
      </dgm:t>
    </dgm:pt>
    <dgm:pt modelId="{0780313C-B469-4AE4-BED0-6BA16BA53AC5}">
      <dgm:prSet phldrT="[Text]"/>
      <dgm:spPr>
        <a:solidFill>
          <a:srgbClr val="7030A0"/>
        </a:solidFill>
      </dgm:spPr>
      <dgm:t>
        <a:bodyPr/>
        <a:lstStyle/>
        <a:p>
          <a:r>
            <a:rPr lang="en-CA" dirty="0"/>
            <a:t>Uphold the treaty and Inherent Rights to healthcare</a:t>
          </a:r>
        </a:p>
      </dgm:t>
    </dgm:pt>
    <dgm:pt modelId="{8B751694-FA33-45C5-993A-4BF38591B7E1}" type="parTrans" cxnId="{0A4B2B45-E42C-4113-BBDE-6FDA2B9D3F0B}">
      <dgm:prSet/>
      <dgm:spPr/>
      <dgm:t>
        <a:bodyPr/>
        <a:lstStyle/>
        <a:p>
          <a:endParaRPr lang="en-CA"/>
        </a:p>
      </dgm:t>
    </dgm:pt>
    <dgm:pt modelId="{A3CA4392-0704-49AA-9F8F-FD0FD251DA39}" type="sibTrans" cxnId="{0A4B2B45-E42C-4113-BBDE-6FDA2B9D3F0B}">
      <dgm:prSet/>
      <dgm:spPr/>
      <dgm:t>
        <a:bodyPr/>
        <a:lstStyle/>
        <a:p>
          <a:endParaRPr lang="en-CA"/>
        </a:p>
      </dgm:t>
    </dgm:pt>
    <dgm:pt modelId="{DBD4CF56-1639-47D6-9EC6-14B202083935}">
      <dgm:prSet phldrT="[Text]"/>
      <dgm:spPr>
        <a:solidFill>
          <a:srgbClr val="7030A0"/>
        </a:solidFill>
      </dgm:spPr>
      <dgm:t>
        <a:bodyPr/>
        <a:lstStyle/>
        <a:p>
          <a:r>
            <a:rPr lang="en-CA" dirty="0"/>
            <a:t>Less barriers and gaps for chronic diseases </a:t>
          </a:r>
        </a:p>
      </dgm:t>
    </dgm:pt>
    <dgm:pt modelId="{0749A06E-0A36-4CA8-B1D0-D538DD53754D}" type="parTrans" cxnId="{85CD56E8-DCAE-4026-92A8-AB4B9C5047DA}">
      <dgm:prSet/>
      <dgm:spPr/>
      <dgm:t>
        <a:bodyPr/>
        <a:lstStyle/>
        <a:p>
          <a:endParaRPr lang="en-CA"/>
        </a:p>
      </dgm:t>
    </dgm:pt>
    <dgm:pt modelId="{077A7790-37E6-4623-8C9C-94BECA679ABE}" type="sibTrans" cxnId="{85CD56E8-DCAE-4026-92A8-AB4B9C5047DA}">
      <dgm:prSet/>
      <dgm:spPr/>
      <dgm:t>
        <a:bodyPr/>
        <a:lstStyle/>
        <a:p>
          <a:endParaRPr lang="en-CA"/>
        </a:p>
      </dgm:t>
    </dgm:pt>
    <dgm:pt modelId="{FE6DE711-440D-4E91-A68B-71EBDF816369}" type="pres">
      <dgm:prSet presAssocID="{E952EABF-EF06-4DB2-9556-F22E65F63AC8}" presName="diagram" presStyleCnt="0">
        <dgm:presLayoutVars>
          <dgm:dir/>
          <dgm:resizeHandles val="exact"/>
        </dgm:presLayoutVars>
      </dgm:prSet>
      <dgm:spPr/>
    </dgm:pt>
    <dgm:pt modelId="{28615CD8-844D-4178-9BF2-BA7D13A78E5C}" type="pres">
      <dgm:prSet presAssocID="{6D363116-6B32-4988-9351-75751574BFF9}" presName="node" presStyleLbl="node1" presStyleIdx="0" presStyleCnt="2">
        <dgm:presLayoutVars>
          <dgm:bulletEnabled val="1"/>
        </dgm:presLayoutVars>
      </dgm:prSet>
      <dgm:spPr/>
    </dgm:pt>
    <dgm:pt modelId="{511306A4-04EB-4B39-A820-B83FAC1C1329}" type="pres">
      <dgm:prSet presAssocID="{1E3136D7-D880-4B8D-97AB-F53E92973D32}" presName="sibTrans" presStyleCnt="0"/>
      <dgm:spPr/>
    </dgm:pt>
    <dgm:pt modelId="{E922557E-832B-423F-B446-BC0CBA5E7EBA}" type="pres">
      <dgm:prSet presAssocID="{A53C9164-D6C3-45DF-8311-9B36D8EC37B6}" presName="node" presStyleLbl="node1" presStyleIdx="1" presStyleCnt="2">
        <dgm:presLayoutVars>
          <dgm:bulletEnabled val="1"/>
        </dgm:presLayoutVars>
      </dgm:prSet>
      <dgm:spPr/>
    </dgm:pt>
  </dgm:ptLst>
  <dgm:cxnLst>
    <dgm:cxn modelId="{37A32433-311F-4957-899F-97ACD2B12EDF}" type="presOf" srcId="{404836D0-93AF-409A-B322-FCC018DFBEF9}" destId="{28615CD8-844D-4178-9BF2-BA7D13A78E5C}" srcOrd="0" destOrd="2" presId="urn:microsoft.com/office/officeart/2005/8/layout/default"/>
    <dgm:cxn modelId="{7DE8BB33-3349-4F8D-9F2E-E2AE281F0AB9}" type="presOf" srcId="{4C1E83AC-A23D-4F25-8911-75C58C82C98B}" destId="{28615CD8-844D-4178-9BF2-BA7D13A78E5C}" srcOrd="0" destOrd="5" presId="urn:microsoft.com/office/officeart/2005/8/layout/default"/>
    <dgm:cxn modelId="{D0EE7236-4440-4B1C-9B73-5DD666CA9BA2}" type="presOf" srcId="{6D363116-6B32-4988-9351-75751574BFF9}" destId="{28615CD8-844D-4178-9BF2-BA7D13A78E5C}" srcOrd="0" destOrd="0" presId="urn:microsoft.com/office/officeart/2005/8/layout/default"/>
    <dgm:cxn modelId="{FB9E8C39-F1B0-4078-ACC7-F3B5A34AAA8E}" type="presOf" srcId="{500D7C49-2662-4FCC-83FA-97DB72D50077}" destId="{E922557E-832B-423F-B446-BC0CBA5E7EBA}" srcOrd="0" destOrd="1" presId="urn:microsoft.com/office/officeart/2005/8/layout/default"/>
    <dgm:cxn modelId="{0A4B2B45-E42C-4113-BBDE-6FDA2B9D3F0B}" srcId="{A53C9164-D6C3-45DF-8311-9B36D8EC37B6}" destId="{0780313C-B469-4AE4-BED0-6BA16BA53AC5}" srcOrd="1" destOrd="0" parTransId="{8B751694-FA33-45C5-993A-4BF38591B7E1}" sibTransId="{A3CA4392-0704-49AA-9F8F-FD0FD251DA39}"/>
    <dgm:cxn modelId="{0D906B48-4588-4DC9-A862-D9311DCDDFCC}" type="presOf" srcId="{0780313C-B469-4AE4-BED0-6BA16BA53AC5}" destId="{E922557E-832B-423F-B446-BC0CBA5E7EBA}" srcOrd="0" destOrd="2" presId="urn:microsoft.com/office/officeart/2005/8/layout/default"/>
    <dgm:cxn modelId="{1CCCDB48-7741-4C14-9AA8-60E091895BD5}" type="presOf" srcId="{DBD4CF56-1639-47D6-9EC6-14B202083935}" destId="{E922557E-832B-423F-B446-BC0CBA5E7EBA}" srcOrd="0" destOrd="3" presId="urn:microsoft.com/office/officeart/2005/8/layout/default"/>
    <dgm:cxn modelId="{72C6354A-A6DB-4A4C-A0D2-0561F0334671}" type="presOf" srcId="{9FD8A3F1-9D7F-4149-BB3A-BCD159D241B2}" destId="{28615CD8-844D-4178-9BF2-BA7D13A78E5C}" srcOrd="0" destOrd="4" presId="urn:microsoft.com/office/officeart/2005/8/layout/default"/>
    <dgm:cxn modelId="{9A0B384F-0252-4E46-BA78-0E22BE35424A}" srcId="{6D363116-6B32-4988-9351-75751574BFF9}" destId="{9FD8A3F1-9D7F-4149-BB3A-BCD159D241B2}" srcOrd="3" destOrd="0" parTransId="{07218223-9B67-4A04-8E58-410C8C191092}" sibTransId="{2777031E-9FD5-4B20-8771-76D7F183956A}"/>
    <dgm:cxn modelId="{82201954-B021-4925-9A62-78CAD38428C1}" srcId="{6D363116-6B32-4988-9351-75751574BFF9}" destId="{D90CD0BF-6709-4EFE-8E77-C1BB318FFD4C}" srcOrd="5" destOrd="0" parTransId="{EEB37B17-2954-4162-8200-DD3FBDE3C918}" sibTransId="{3BB1C911-45F6-42ED-8AE9-141A2F14801E}"/>
    <dgm:cxn modelId="{DB1FA359-F345-4F0C-81EF-5705D1C77937}" type="presOf" srcId="{E952EABF-EF06-4DB2-9556-F22E65F63AC8}" destId="{FE6DE711-440D-4E91-A68B-71EBDF816369}" srcOrd="0" destOrd="0" presId="urn:microsoft.com/office/officeart/2005/8/layout/default"/>
    <dgm:cxn modelId="{FD336C68-D2F6-49B5-8251-C5A3BA039210}" srcId="{A53C9164-D6C3-45DF-8311-9B36D8EC37B6}" destId="{500D7C49-2662-4FCC-83FA-97DB72D50077}" srcOrd="0" destOrd="0" parTransId="{C999D545-6D4A-4129-9D28-14D30159442E}" sibTransId="{8CB66D4A-90E5-45B5-87B5-49C3CC39BB4D}"/>
    <dgm:cxn modelId="{1D686F7A-4B65-4F12-B7F7-2F18A6C773A4}" type="presOf" srcId="{D90CD0BF-6709-4EFE-8E77-C1BB318FFD4C}" destId="{28615CD8-844D-4178-9BF2-BA7D13A78E5C}" srcOrd="0" destOrd="6" presId="urn:microsoft.com/office/officeart/2005/8/layout/default"/>
    <dgm:cxn modelId="{F91A9D8A-F799-4554-B380-D33B8EB0DD11}" srcId="{E952EABF-EF06-4DB2-9556-F22E65F63AC8}" destId="{A53C9164-D6C3-45DF-8311-9B36D8EC37B6}" srcOrd="1" destOrd="0" parTransId="{A406FD9A-92E3-47CE-856C-23584944B32C}" sibTransId="{4447A683-F8D6-494A-BDBC-CB6916EA4792}"/>
    <dgm:cxn modelId="{F24EF790-1914-4392-ACE3-C5D563B4A9F8}" srcId="{6D363116-6B32-4988-9351-75751574BFF9}" destId="{4C1E83AC-A23D-4F25-8911-75C58C82C98B}" srcOrd="4" destOrd="0" parTransId="{F8054C6A-84F5-4CDE-8614-04DA2567CEA2}" sibTransId="{5F4FB0B8-EB9B-46DC-A827-1D1317C1C150}"/>
    <dgm:cxn modelId="{394BDD93-2EC8-4BDA-B17B-DBC3EBDFCA60}" srcId="{6D363116-6B32-4988-9351-75751574BFF9}" destId="{2F9A47C3-E16E-4BEB-BB4C-33F370384DCB}" srcOrd="2" destOrd="0" parTransId="{665CD14C-A813-483B-81A9-F628CBA4676E}" sibTransId="{AD9B4D6B-81CC-4F2E-ABE9-CDE8BA64EF2A}"/>
    <dgm:cxn modelId="{25C24F98-E2F4-4569-B6C4-5839553A9105}" type="presOf" srcId="{57C526E9-75E1-4CB1-8DF1-E11E236792E0}" destId="{28615CD8-844D-4178-9BF2-BA7D13A78E5C}" srcOrd="0" destOrd="1" presId="urn:microsoft.com/office/officeart/2005/8/layout/default"/>
    <dgm:cxn modelId="{D54BC3AE-3DC3-449A-8921-565AD6BCD368}" srcId="{6D363116-6B32-4988-9351-75751574BFF9}" destId="{57C526E9-75E1-4CB1-8DF1-E11E236792E0}" srcOrd="0" destOrd="0" parTransId="{E8AE0591-A7F2-41D1-BFB3-DB6D37C85BB1}" sibTransId="{1944F13B-A046-490D-9424-C1C29185FE9C}"/>
    <dgm:cxn modelId="{88DAE8C2-0323-4062-9789-29A603A02FF1}" type="presOf" srcId="{A53C9164-D6C3-45DF-8311-9B36D8EC37B6}" destId="{E922557E-832B-423F-B446-BC0CBA5E7EBA}" srcOrd="0" destOrd="0" presId="urn:microsoft.com/office/officeart/2005/8/layout/default"/>
    <dgm:cxn modelId="{D7F3BDDE-0ECC-4C85-AA33-CB3F13F6A942}" type="presOf" srcId="{2F9A47C3-E16E-4BEB-BB4C-33F370384DCB}" destId="{28615CD8-844D-4178-9BF2-BA7D13A78E5C}" srcOrd="0" destOrd="3" presId="urn:microsoft.com/office/officeart/2005/8/layout/default"/>
    <dgm:cxn modelId="{85CD56E8-DCAE-4026-92A8-AB4B9C5047DA}" srcId="{A53C9164-D6C3-45DF-8311-9B36D8EC37B6}" destId="{DBD4CF56-1639-47D6-9EC6-14B202083935}" srcOrd="2" destOrd="0" parTransId="{0749A06E-0A36-4CA8-B1D0-D538DD53754D}" sibTransId="{077A7790-37E6-4623-8C9C-94BECA679ABE}"/>
    <dgm:cxn modelId="{CDABC7F1-D967-4C99-A1E9-7860FA83192E}" srcId="{6D363116-6B32-4988-9351-75751574BFF9}" destId="{404836D0-93AF-409A-B322-FCC018DFBEF9}" srcOrd="1" destOrd="0" parTransId="{FB45C8B6-57C1-4188-81C5-267A6701C693}" sibTransId="{FC7FF3A6-1AE1-4538-B236-BD37C87046D6}"/>
    <dgm:cxn modelId="{A25AC1FD-B16C-44BA-A442-B46CB83D3276}" srcId="{E952EABF-EF06-4DB2-9556-F22E65F63AC8}" destId="{6D363116-6B32-4988-9351-75751574BFF9}" srcOrd="0" destOrd="0" parTransId="{A25B90B4-C065-47A9-83ED-EC48C6EE644A}" sibTransId="{1E3136D7-D880-4B8D-97AB-F53E92973D32}"/>
    <dgm:cxn modelId="{CF9248E7-3379-4741-8497-6ED5D8B41AC4}" type="presParOf" srcId="{FE6DE711-440D-4E91-A68B-71EBDF816369}" destId="{28615CD8-844D-4178-9BF2-BA7D13A78E5C}" srcOrd="0" destOrd="0" presId="urn:microsoft.com/office/officeart/2005/8/layout/default"/>
    <dgm:cxn modelId="{F9CEE99B-5075-4542-998B-2C0DEDA938C7}" type="presParOf" srcId="{FE6DE711-440D-4E91-A68B-71EBDF816369}" destId="{511306A4-04EB-4B39-A820-B83FAC1C1329}" srcOrd="1" destOrd="0" presId="urn:microsoft.com/office/officeart/2005/8/layout/default"/>
    <dgm:cxn modelId="{171158C5-D547-4F4D-97BC-2E97636A595D}" type="presParOf" srcId="{FE6DE711-440D-4E91-A68B-71EBDF816369}" destId="{E922557E-832B-423F-B446-BC0CBA5E7EBA}" srcOrd="2"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2B223-83F6-4E0A-A5B6-1AD9D89A7C00}">
      <dsp:nvSpPr>
        <dsp:cNvPr id="0" name=""/>
        <dsp:cNvSpPr/>
      </dsp:nvSpPr>
      <dsp:spPr>
        <a:xfrm>
          <a:off x="1263" y="373002"/>
          <a:ext cx="4928254" cy="29569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ptos Display" panose="020B0004020202020204" pitchFamily="34" charset="0"/>
            </a:rPr>
            <a:t>Provides First Nations with coverage for a range of health benefits:</a:t>
          </a:r>
          <a:endParaRPr lang="en-CA" sz="2400" kern="1200" dirty="0"/>
        </a:p>
        <a:p>
          <a:pPr marL="171450" lvl="1" indent="-171450" algn="l" defTabSz="844550">
            <a:lnSpc>
              <a:spcPct val="90000"/>
            </a:lnSpc>
            <a:spcBef>
              <a:spcPct val="0"/>
            </a:spcBef>
            <a:spcAft>
              <a:spcPct val="15000"/>
            </a:spcAft>
            <a:buChar char="•"/>
          </a:pPr>
          <a:r>
            <a:rPr lang="en-US" sz="1900" kern="1200">
              <a:latin typeface="Aptos Display" panose="020B0004020202020204" pitchFamily="34" charset="0"/>
            </a:rPr>
            <a:t>prescription and over-the-counter medications</a:t>
          </a:r>
          <a:endParaRPr lang="en-CA" sz="1900" kern="1200" dirty="0">
            <a:latin typeface="Aptos Display" panose="020B0004020202020204" pitchFamily="34" charset="0"/>
          </a:endParaRPr>
        </a:p>
        <a:p>
          <a:pPr marL="171450" lvl="1" indent="-171450" algn="l" defTabSz="844550">
            <a:lnSpc>
              <a:spcPct val="90000"/>
            </a:lnSpc>
            <a:spcBef>
              <a:spcPct val="0"/>
            </a:spcBef>
            <a:spcAft>
              <a:spcPct val="15000"/>
            </a:spcAft>
            <a:buChar char="•"/>
          </a:pPr>
          <a:r>
            <a:rPr lang="en-US" sz="1900" kern="1200">
              <a:latin typeface="Aptos Display" panose="020B0004020202020204" pitchFamily="34" charset="0"/>
            </a:rPr>
            <a:t>dental and orthodontic services</a:t>
          </a:r>
          <a:endParaRPr lang="en-CA" sz="1900" kern="1200" dirty="0">
            <a:latin typeface="Aptos Display" panose="020B0004020202020204" pitchFamily="34" charset="0"/>
          </a:endParaRPr>
        </a:p>
        <a:p>
          <a:pPr marL="171450" lvl="1" indent="-171450" algn="l" defTabSz="844550">
            <a:lnSpc>
              <a:spcPct val="90000"/>
            </a:lnSpc>
            <a:spcBef>
              <a:spcPct val="0"/>
            </a:spcBef>
            <a:spcAft>
              <a:spcPct val="15000"/>
            </a:spcAft>
            <a:buChar char="•"/>
          </a:pPr>
          <a:r>
            <a:rPr lang="en-US" sz="1900" kern="1200">
              <a:latin typeface="Aptos Display" panose="020B0004020202020204" pitchFamily="34" charset="0"/>
            </a:rPr>
            <a:t>eye exams and corrective eyewear</a:t>
          </a:r>
          <a:endParaRPr lang="en-CA" sz="1900" kern="1200" dirty="0">
            <a:latin typeface="Aptos Display" panose="020B0004020202020204" pitchFamily="34" charset="0"/>
          </a:endParaRPr>
        </a:p>
        <a:p>
          <a:pPr marL="171450" lvl="1" indent="-171450" algn="l" defTabSz="844550">
            <a:lnSpc>
              <a:spcPct val="90000"/>
            </a:lnSpc>
            <a:spcBef>
              <a:spcPct val="0"/>
            </a:spcBef>
            <a:spcAft>
              <a:spcPct val="15000"/>
            </a:spcAft>
            <a:buChar char="•"/>
          </a:pPr>
          <a:r>
            <a:rPr lang="en-US" sz="1900" kern="1200">
              <a:latin typeface="Aptos Display" panose="020B0004020202020204" pitchFamily="34" charset="0"/>
            </a:rPr>
            <a:t>medical supplies and equipment</a:t>
          </a:r>
          <a:endParaRPr lang="en-CA" sz="1900" kern="1200" dirty="0">
            <a:latin typeface="Aptos Display" panose="020B0004020202020204" pitchFamily="34" charset="0"/>
          </a:endParaRPr>
        </a:p>
        <a:p>
          <a:pPr marL="171450" lvl="1" indent="-171450" algn="l" defTabSz="844550">
            <a:lnSpc>
              <a:spcPct val="90000"/>
            </a:lnSpc>
            <a:spcBef>
              <a:spcPct val="0"/>
            </a:spcBef>
            <a:spcAft>
              <a:spcPct val="15000"/>
            </a:spcAft>
            <a:buChar char="•"/>
          </a:pPr>
          <a:r>
            <a:rPr lang="en-US" sz="1900" kern="1200">
              <a:latin typeface="Aptos Display" panose="020B0004020202020204" pitchFamily="34" charset="0"/>
            </a:rPr>
            <a:t>mental health counselling</a:t>
          </a:r>
          <a:endParaRPr lang="en-CA" sz="1900" kern="1200" dirty="0">
            <a:latin typeface="Aptos Display" panose="020B0004020202020204" pitchFamily="34" charset="0"/>
          </a:endParaRPr>
        </a:p>
        <a:p>
          <a:pPr marL="171450" lvl="1" indent="-171450" algn="l" defTabSz="844550">
            <a:lnSpc>
              <a:spcPct val="90000"/>
            </a:lnSpc>
            <a:spcBef>
              <a:spcPct val="0"/>
            </a:spcBef>
            <a:spcAft>
              <a:spcPct val="15000"/>
            </a:spcAft>
            <a:buChar char="•"/>
          </a:pPr>
          <a:r>
            <a:rPr lang="en-US" sz="1900" kern="1200">
              <a:latin typeface="Aptos Display" panose="020B0004020202020204" pitchFamily="34" charset="0"/>
            </a:rPr>
            <a:t>transportation to access health services</a:t>
          </a:r>
          <a:endParaRPr lang="en-CA" sz="1900" kern="1200" dirty="0">
            <a:latin typeface="Aptos Display" panose="020B0004020202020204" pitchFamily="34" charset="0"/>
          </a:endParaRPr>
        </a:p>
      </dsp:txBody>
      <dsp:txXfrm>
        <a:off x="1263" y="373002"/>
        <a:ext cx="4928254" cy="2956952"/>
      </dsp:txXfrm>
    </dsp:sp>
    <dsp:sp modelId="{4D5E8775-A346-4215-8183-B86F834F3612}">
      <dsp:nvSpPr>
        <dsp:cNvPr id="0" name=""/>
        <dsp:cNvSpPr/>
      </dsp:nvSpPr>
      <dsp:spPr>
        <a:xfrm>
          <a:off x="5422343" y="373002"/>
          <a:ext cx="4928254" cy="2956952"/>
        </a:xfrm>
        <a:prstGeom prst="rect">
          <a:avLst/>
        </a:prstGeom>
        <a:solidFill>
          <a:srgbClr val="7030A0">
            <a:alpha val="91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Aptos Display" panose="020B0004020202020204" pitchFamily="34" charset="0"/>
            </a:rPr>
            <a:t>936,006 First Nations and Inuit clients received benefits as of March 31, 2023. </a:t>
          </a:r>
          <a:endParaRPr lang="en-CA" sz="2400" kern="1200" dirty="0">
            <a:latin typeface="Aptos Display" panose="020B0004020202020204" pitchFamily="34" charset="0"/>
          </a:endParaRPr>
        </a:p>
      </dsp:txBody>
      <dsp:txXfrm>
        <a:off x="5422343" y="373002"/>
        <a:ext cx="4928254" cy="2956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C4BDA-7502-4B3A-B4A9-F2BE88C56BEE}">
      <dsp:nvSpPr>
        <dsp:cNvPr id="0" name=""/>
        <dsp:cNvSpPr/>
      </dsp:nvSpPr>
      <dsp:spPr>
        <a:xfrm>
          <a:off x="0" y="533456"/>
          <a:ext cx="3372870" cy="20237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dirty="0">
              <a:solidFill>
                <a:schemeClr val="bg1"/>
              </a:solidFill>
              <a:latin typeface="Aptos Display" panose="020B0004020202020204" pitchFamily="34" charset="0"/>
            </a:rPr>
            <a:t>AFN Regional Tables </a:t>
          </a:r>
          <a:endParaRPr lang="en-CA" sz="1800" kern="1200" dirty="0">
            <a:solidFill>
              <a:schemeClr val="bg1"/>
            </a:solidFill>
          </a:endParaRPr>
        </a:p>
        <a:p>
          <a:pPr marL="114300" lvl="1" indent="-114300" algn="l" defTabSz="622300">
            <a:lnSpc>
              <a:spcPct val="90000"/>
            </a:lnSpc>
            <a:spcBef>
              <a:spcPct val="0"/>
            </a:spcBef>
            <a:spcAft>
              <a:spcPct val="15000"/>
            </a:spcAft>
            <a:buChar char="•"/>
          </a:pPr>
          <a:r>
            <a:rPr lang="en-CA" sz="1400" kern="1200" dirty="0">
              <a:solidFill>
                <a:schemeClr val="bg1"/>
              </a:solidFill>
              <a:latin typeface="Aptos Display" panose="020B0004020202020204" pitchFamily="34" charset="0"/>
            </a:rPr>
            <a:t>Chiefs Committee on Health (CCOH)</a:t>
          </a:r>
        </a:p>
        <a:p>
          <a:pPr marL="114300" lvl="1" indent="-114300" algn="l" defTabSz="622300">
            <a:lnSpc>
              <a:spcPct val="90000"/>
            </a:lnSpc>
            <a:spcBef>
              <a:spcPct val="0"/>
            </a:spcBef>
            <a:spcAft>
              <a:spcPct val="15000"/>
            </a:spcAft>
            <a:buChar char="•"/>
          </a:pPr>
          <a:r>
            <a:rPr lang="en-CA" sz="1400" kern="1200" dirty="0">
              <a:solidFill>
                <a:schemeClr val="bg1"/>
              </a:solidFill>
              <a:latin typeface="Aptos Display" panose="020B0004020202020204" pitchFamily="34" charset="0"/>
            </a:rPr>
            <a:t>Non-Insured Health Benefits (NIHB) Joint Review Steering Committee (JRSC) First Nations’ Caucus</a:t>
          </a:r>
        </a:p>
        <a:p>
          <a:pPr marL="114300" lvl="1" indent="-114300" algn="l" defTabSz="622300">
            <a:lnSpc>
              <a:spcPct val="90000"/>
            </a:lnSpc>
            <a:spcBef>
              <a:spcPct val="0"/>
            </a:spcBef>
            <a:spcAft>
              <a:spcPct val="15000"/>
            </a:spcAft>
            <a:buChar char="•"/>
          </a:pPr>
          <a:r>
            <a:rPr lang="en-CA" sz="1400" kern="1200" dirty="0">
              <a:solidFill>
                <a:schemeClr val="bg1"/>
              </a:solidFill>
              <a:latin typeface="Aptos Display" panose="020B0004020202020204" pitchFamily="34" charset="0"/>
            </a:rPr>
            <a:t>NIHB Navigators</a:t>
          </a:r>
        </a:p>
      </dsp:txBody>
      <dsp:txXfrm>
        <a:off x="0" y="533456"/>
        <a:ext cx="3372870" cy="2023722"/>
      </dsp:txXfrm>
    </dsp:sp>
    <dsp:sp modelId="{CEF5B0FA-CA3A-4F4E-B1E9-E9CC8F8E9940}">
      <dsp:nvSpPr>
        <dsp:cNvPr id="0" name=""/>
        <dsp:cNvSpPr/>
      </dsp:nvSpPr>
      <dsp:spPr>
        <a:xfrm>
          <a:off x="3710157" y="533456"/>
          <a:ext cx="3372870" cy="2023722"/>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bg1"/>
              </a:solidFill>
              <a:latin typeface="Aptos Display" panose="020B0004020202020204" pitchFamily="34" charset="0"/>
            </a:rPr>
            <a:t>NIHB Working Groups and Advisory Committees</a:t>
          </a:r>
        </a:p>
      </dsp:txBody>
      <dsp:txXfrm>
        <a:off x="3710157" y="533456"/>
        <a:ext cx="3372870" cy="2023722"/>
      </dsp:txXfrm>
    </dsp:sp>
    <dsp:sp modelId="{4B33B256-B0C8-460E-B3E3-EC3455E13709}">
      <dsp:nvSpPr>
        <dsp:cNvPr id="0" name=""/>
        <dsp:cNvSpPr/>
      </dsp:nvSpPr>
      <dsp:spPr>
        <a:xfrm>
          <a:off x="7420314" y="533456"/>
          <a:ext cx="3372870" cy="2023722"/>
        </a:xfrm>
        <a:prstGeom prst="rect">
          <a:avLst/>
        </a:prstGeom>
        <a:solidFill>
          <a:srgbClr val="3E10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dirty="0">
              <a:solidFill>
                <a:schemeClr val="bg1"/>
              </a:solidFill>
              <a:latin typeface="Aptos Display" panose="020B0004020202020204" pitchFamily="34" charset="0"/>
            </a:rPr>
            <a:t>Examples of our Strategic Partners</a:t>
          </a:r>
        </a:p>
        <a:p>
          <a:pPr marL="114300" lvl="1" indent="-114300" algn="l" defTabSz="622300">
            <a:lnSpc>
              <a:spcPct val="90000"/>
            </a:lnSpc>
            <a:spcBef>
              <a:spcPct val="0"/>
            </a:spcBef>
            <a:spcAft>
              <a:spcPct val="15000"/>
            </a:spcAft>
            <a:buChar char="•"/>
          </a:pPr>
          <a:r>
            <a:rPr lang="en-CA" sz="1400" kern="1200" dirty="0">
              <a:solidFill>
                <a:schemeClr val="bg1"/>
              </a:solidFill>
              <a:latin typeface="Aptos Display" panose="020B0004020202020204" pitchFamily="34" charset="0"/>
            </a:rPr>
            <a:t>Indigenous Pharmacy Professionals of Canada</a:t>
          </a:r>
        </a:p>
        <a:p>
          <a:pPr marL="114300" lvl="1" indent="-114300" algn="l" defTabSz="622300">
            <a:lnSpc>
              <a:spcPct val="90000"/>
            </a:lnSpc>
            <a:spcBef>
              <a:spcPct val="0"/>
            </a:spcBef>
            <a:spcAft>
              <a:spcPct val="15000"/>
            </a:spcAft>
            <a:buChar char="•"/>
          </a:pPr>
          <a:r>
            <a:rPr lang="en-CA" sz="1400" kern="1200" dirty="0">
              <a:solidFill>
                <a:schemeClr val="bg1"/>
              </a:solidFill>
              <a:latin typeface="Aptos Display" panose="020B0004020202020204" pitchFamily="34" charset="0"/>
            </a:rPr>
            <a:t>Saskatchewan Physiotherapy Association</a:t>
          </a:r>
        </a:p>
        <a:p>
          <a:pPr marL="114300" lvl="1" indent="-114300" algn="l" defTabSz="622300">
            <a:lnSpc>
              <a:spcPct val="90000"/>
            </a:lnSpc>
            <a:spcBef>
              <a:spcPct val="0"/>
            </a:spcBef>
            <a:spcAft>
              <a:spcPct val="15000"/>
            </a:spcAft>
            <a:buChar char="•"/>
          </a:pPr>
          <a:r>
            <a:rPr lang="en-US" sz="1400" kern="1200" dirty="0">
              <a:solidFill>
                <a:schemeClr val="bg1"/>
              </a:solidFill>
              <a:latin typeface="Aptos Display" panose="020B0004020202020204" pitchFamily="34" charset="0"/>
            </a:rPr>
            <a:t>Canadian Association of Naturopathic Doctors</a:t>
          </a:r>
          <a:endParaRPr lang="en-CA" sz="1400" kern="1200" dirty="0">
            <a:solidFill>
              <a:schemeClr val="bg1"/>
            </a:solidFill>
            <a:latin typeface="Aptos Display" panose="020B0004020202020204" pitchFamily="34" charset="0"/>
          </a:endParaRPr>
        </a:p>
      </dsp:txBody>
      <dsp:txXfrm>
        <a:off x="7420314" y="533456"/>
        <a:ext cx="3372870" cy="20237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383F7-9AAA-4A2C-A750-B279F0FC27F7}">
      <dsp:nvSpPr>
        <dsp:cNvPr id="0" name=""/>
        <dsp:cNvSpPr/>
      </dsp:nvSpPr>
      <dsp:spPr>
        <a:xfrm>
          <a:off x="8601" y="1059"/>
          <a:ext cx="2800180" cy="1562172"/>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Font typeface="Symbol" panose="05050102010706020507" pitchFamily="18" charset="2"/>
            <a:buNone/>
          </a:pPr>
          <a:r>
            <a:rPr lang="en-CA" sz="3500" b="1" kern="1200">
              <a:effectLst/>
              <a:latin typeface="Aptos Display" panose="020B0004020202020204" pitchFamily="34" charset="0"/>
              <a:ea typeface="Aptos" panose="020B0004020202020204" pitchFamily="34" charset="0"/>
              <a:cs typeface="Times New Roman" panose="02020603050405020304" pitchFamily="18" charset="0"/>
            </a:rPr>
            <a:t>Mandate</a:t>
          </a:r>
          <a:endParaRPr lang="en-CA" sz="3500" kern="1200" dirty="0"/>
        </a:p>
      </dsp:txBody>
      <dsp:txXfrm>
        <a:off x="54355" y="46813"/>
        <a:ext cx="2708672" cy="1470664"/>
      </dsp:txXfrm>
    </dsp:sp>
    <dsp:sp modelId="{74CFDF17-EB51-40C2-B87B-6378A718ED1F}">
      <dsp:nvSpPr>
        <dsp:cNvPr id="0" name=""/>
        <dsp:cNvSpPr/>
      </dsp:nvSpPr>
      <dsp:spPr>
        <a:xfrm>
          <a:off x="8601" y="1829482"/>
          <a:ext cx="1343656" cy="15621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kern="1200">
              <a:effectLst/>
              <a:latin typeface="Aptos Display" panose="020B0004020202020204" pitchFamily="34" charset="0"/>
              <a:ea typeface="Aptos" panose="020B0004020202020204" pitchFamily="34" charset="0"/>
              <a:cs typeface="Times New Roman" panose="02020603050405020304" pitchFamily="18" charset="0"/>
            </a:rPr>
            <a:t>AFN health technicians’ body to plan and advocate for First Nations NIHB national priorities</a:t>
          </a:r>
          <a:endParaRPr lang="en-CA" sz="1200" kern="1200" dirty="0">
            <a:effectLst/>
            <a:latin typeface="Aptos Display" panose="020B0004020202020204" pitchFamily="34" charset="0"/>
            <a:ea typeface="Aptos" panose="020B0004020202020204" pitchFamily="34" charset="0"/>
            <a:cs typeface="Times New Roman" panose="02020603050405020304" pitchFamily="18" charset="0"/>
          </a:endParaRPr>
        </a:p>
      </dsp:txBody>
      <dsp:txXfrm>
        <a:off x="47955" y="1868836"/>
        <a:ext cx="1264948" cy="1483464"/>
      </dsp:txXfrm>
    </dsp:sp>
    <dsp:sp modelId="{48619EA0-8F87-4AE8-8811-AD13FEFFD9B9}">
      <dsp:nvSpPr>
        <dsp:cNvPr id="0" name=""/>
        <dsp:cNvSpPr/>
      </dsp:nvSpPr>
      <dsp:spPr>
        <a:xfrm>
          <a:off x="1465124" y="1829482"/>
          <a:ext cx="1343656" cy="15621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kern="1200">
              <a:effectLst/>
              <a:latin typeface="Aptos Display" panose="020B0004020202020204" pitchFamily="34" charset="0"/>
              <a:ea typeface="Aptos" panose="020B0004020202020204" pitchFamily="34" charset="0"/>
              <a:cs typeface="Times New Roman" panose="02020603050405020304" pitchFamily="18" charset="0"/>
            </a:rPr>
            <a:t>Hired by First Nations’ regions</a:t>
          </a:r>
          <a:endParaRPr lang="en-CA" sz="1200" kern="1200" dirty="0">
            <a:effectLst/>
            <a:latin typeface="Aptos Display" panose="020B0004020202020204" pitchFamily="34" charset="0"/>
            <a:ea typeface="Aptos" panose="020B0004020202020204" pitchFamily="34" charset="0"/>
            <a:cs typeface="Times New Roman" panose="02020603050405020304" pitchFamily="18" charset="0"/>
          </a:endParaRPr>
        </a:p>
      </dsp:txBody>
      <dsp:txXfrm>
        <a:off x="1504478" y="1868836"/>
        <a:ext cx="1264948" cy="1483464"/>
      </dsp:txXfrm>
    </dsp:sp>
    <dsp:sp modelId="{7A72DA5E-EBD7-4C30-B35B-CBE333400378}">
      <dsp:nvSpPr>
        <dsp:cNvPr id="0" name=""/>
        <dsp:cNvSpPr/>
      </dsp:nvSpPr>
      <dsp:spPr>
        <a:xfrm>
          <a:off x="3034515" y="1059"/>
          <a:ext cx="2800180" cy="1562172"/>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CA" sz="3500" b="1" kern="1200">
              <a:effectLst/>
              <a:latin typeface="Aptos Display" panose="020B0004020202020204" pitchFamily="34" charset="0"/>
              <a:ea typeface="Aptos" panose="020B0004020202020204" pitchFamily="34" charset="0"/>
              <a:cs typeface="Times New Roman" panose="02020603050405020304" pitchFamily="18" charset="0"/>
            </a:rPr>
            <a:t>Composition</a:t>
          </a:r>
          <a:endParaRPr lang="en-CA" sz="3500" b="1" kern="1200" dirty="0">
            <a:effectLst/>
            <a:latin typeface="Aptos Display" panose="020B0004020202020204" pitchFamily="34" charset="0"/>
            <a:ea typeface="Aptos" panose="020B0004020202020204" pitchFamily="34" charset="0"/>
            <a:cs typeface="Times New Roman" panose="02020603050405020304" pitchFamily="18" charset="0"/>
          </a:endParaRPr>
        </a:p>
      </dsp:txBody>
      <dsp:txXfrm>
        <a:off x="3080269" y="46813"/>
        <a:ext cx="2708672" cy="1470664"/>
      </dsp:txXfrm>
    </dsp:sp>
    <dsp:sp modelId="{18493C0A-148E-455A-AE1D-EFF6F949CAFF}">
      <dsp:nvSpPr>
        <dsp:cNvPr id="0" name=""/>
        <dsp:cNvSpPr/>
      </dsp:nvSpPr>
      <dsp:spPr>
        <a:xfrm>
          <a:off x="3034515" y="1829482"/>
          <a:ext cx="1343656" cy="15621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kern="1200">
              <a:effectLst/>
              <a:latin typeface="Aptos Display" panose="020B0004020202020204" pitchFamily="34" charset="0"/>
              <a:ea typeface="Aptos" panose="020B0004020202020204" pitchFamily="34" charset="0"/>
              <a:cs typeface="Times New Roman" panose="02020603050405020304" pitchFamily="18" charset="0"/>
            </a:rPr>
            <a:t>Regional NIHB Health Technicians to guide and promote First Nation NIHB health needs and priorities </a:t>
          </a:r>
          <a:endParaRPr lang="en-CA" sz="1200" kern="1200" dirty="0">
            <a:effectLst/>
            <a:latin typeface="Aptos Display" panose="020B0004020202020204" pitchFamily="34" charset="0"/>
            <a:ea typeface="Aptos" panose="020B0004020202020204" pitchFamily="34" charset="0"/>
            <a:cs typeface="Times New Roman" panose="02020603050405020304" pitchFamily="18" charset="0"/>
          </a:endParaRPr>
        </a:p>
      </dsp:txBody>
      <dsp:txXfrm>
        <a:off x="3073869" y="1868836"/>
        <a:ext cx="1264948" cy="1483464"/>
      </dsp:txXfrm>
    </dsp:sp>
    <dsp:sp modelId="{2C7D2EBB-0265-44A0-8AA6-592149A4A8FB}">
      <dsp:nvSpPr>
        <dsp:cNvPr id="0" name=""/>
        <dsp:cNvSpPr/>
      </dsp:nvSpPr>
      <dsp:spPr>
        <a:xfrm>
          <a:off x="4491039" y="1829482"/>
          <a:ext cx="1343656" cy="15621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kern="1200">
              <a:effectLst/>
              <a:latin typeface="Aptos Display" panose="020B0004020202020204" pitchFamily="34" charset="0"/>
              <a:ea typeface="Aptos" panose="020B0004020202020204" pitchFamily="34" charset="0"/>
              <a:cs typeface="Times New Roman" panose="02020603050405020304" pitchFamily="18" charset="0"/>
            </a:rPr>
            <a:t>We have representatives from eleven regions – BC has the FNHA</a:t>
          </a:r>
          <a:endParaRPr lang="en-CA" sz="1200" kern="1200" dirty="0">
            <a:effectLst/>
            <a:latin typeface="Aptos Display" panose="020B0004020202020204" pitchFamily="34" charset="0"/>
            <a:ea typeface="Aptos" panose="020B0004020202020204" pitchFamily="34" charset="0"/>
            <a:cs typeface="Times New Roman" panose="02020603050405020304" pitchFamily="18" charset="0"/>
          </a:endParaRPr>
        </a:p>
      </dsp:txBody>
      <dsp:txXfrm>
        <a:off x="4530393" y="1868836"/>
        <a:ext cx="1264948" cy="1483464"/>
      </dsp:txXfrm>
    </dsp:sp>
    <dsp:sp modelId="{FE0C5AFF-DC7F-410D-A1D1-6832196DDD5C}">
      <dsp:nvSpPr>
        <dsp:cNvPr id="0" name=""/>
        <dsp:cNvSpPr/>
      </dsp:nvSpPr>
      <dsp:spPr>
        <a:xfrm>
          <a:off x="6060429" y="1059"/>
          <a:ext cx="4256703" cy="1562172"/>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CA" sz="3500" b="1" kern="1200">
              <a:latin typeface="Aptos Display" panose="020B0004020202020204" pitchFamily="34" charset="0"/>
              <a:cs typeface="Times New Roman" panose="02020603050405020304" pitchFamily="18" charset="0"/>
            </a:rPr>
            <a:t>Current work</a:t>
          </a:r>
          <a:endParaRPr lang="en-CA" sz="3500" b="1" kern="1200" dirty="0">
            <a:latin typeface="Aptos Display" panose="020B0004020202020204" pitchFamily="34" charset="0"/>
            <a:cs typeface="Times New Roman" panose="02020603050405020304" pitchFamily="18" charset="0"/>
          </a:endParaRPr>
        </a:p>
      </dsp:txBody>
      <dsp:txXfrm>
        <a:off x="6106183" y="46813"/>
        <a:ext cx="4165195" cy="1470664"/>
      </dsp:txXfrm>
    </dsp:sp>
    <dsp:sp modelId="{E99FC0A6-7BB8-41F6-9A6F-767FBD8837AF}">
      <dsp:nvSpPr>
        <dsp:cNvPr id="0" name=""/>
        <dsp:cNvSpPr/>
      </dsp:nvSpPr>
      <dsp:spPr>
        <a:xfrm>
          <a:off x="6060429" y="1829482"/>
          <a:ext cx="1343656" cy="15621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kern="1200">
              <a:latin typeface="Aptos Display" panose="020B0004020202020204" pitchFamily="34" charset="0"/>
              <a:cs typeface="Times New Roman" panose="02020603050405020304" pitchFamily="18" charset="0"/>
            </a:rPr>
            <a:t>NIHB National Dialogue Session – October 2023 </a:t>
          </a:r>
          <a:endParaRPr lang="en-CA" sz="1200" kern="1200" dirty="0">
            <a:latin typeface="Aptos Display" panose="020B0004020202020204" pitchFamily="34" charset="0"/>
            <a:cs typeface="Times New Roman" panose="02020603050405020304" pitchFamily="18" charset="0"/>
          </a:endParaRPr>
        </a:p>
      </dsp:txBody>
      <dsp:txXfrm>
        <a:off x="6099783" y="1868836"/>
        <a:ext cx="1264948" cy="1483464"/>
      </dsp:txXfrm>
    </dsp:sp>
    <dsp:sp modelId="{89E7EF39-D2DF-4349-B5B3-EF13EA4478F6}">
      <dsp:nvSpPr>
        <dsp:cNvPr id="0" name=""/>
        <dsp:cNvSpPr/>
      </dsp:nvSpPr>
      <dsp:spPr>
        <a:xfrm>
          <a:off x="7516953" y="1829482"/>
          <a:ext cx="1343656" cy="15621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kern="1200">
              <a:latin typeface="Aptos Display" panose="020B0004020202020204" pitchFamily="34" charset="0"/>
              <a:cs typeface="Times New Roman" panose="02020603050405020304" pitchFamily="18" charset="0"/>
            </a:rPr>
            <a:t>Move First Nations health priorities, such as allied health services</a:t>
          </a:r>
          <a:endParaRPr lang="en-CA" sz="1200" kern="1200" dirty="0">
            <a:latin typeface="Aptos Display" panose="020B0004020202020204" pitchFamily="34" charset="0"/>
          </a:endParaRPr>
        </a:p>
      </dsp:txBody>
      <dsp:txXfrm>
        <a:off x="7556307" y="1868836"/>
        <a:ext cx="1264948" cy="1483464"/>
      </dsp:txXfrm>
    </dsp:sp>
    <dsp:sp modelId="{429A6784-4C8D-4C62-A1C3-88839D48EA21}">
      <dsp:nvSpPr>
        <dsp:cNvPr id="0" name=""/>
        <dsp:cNvSpPr/>
      </dsp:nvSpPr>
      <dsp:spPr>
        <a:xfrm>
          <a:off x="8973477" y="1829482"/>
          <a:ext cx="1343656" cy="15621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kern="1200" dirty="0">
              <a:latin typeface="Aptos Display" panose="020B0004020202020204" pitchFamily="34" charset="0"/>
            </a:rPr>
            <a:t>Discontinuation of the Sole Prescriber Restrictions </a:t>
          </a:r>
        </a:p>
      </dsp:txBody>
      <dsp:txXfrm>
        <a:off x="9012831" y="1868836"/>
        <a:ext cx="1264948" cy="14834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308C6-B08A-46C9-9683-D8C6422D2DE6}">
      <dsp:nvSpPr>
        <dsp:cNvPr id="0" name=""/>
        <dsp:cNvSpPr/>
      </dsp:nvSpPr>
      <dsp:spPr>
        <a:xfrm>
          <a:off x="1044239" y="0"/>
          <a:ext cx="969509" cy="969509"/>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116F80-4CB8-4F4C-8ACF-A22A3F1627B7}">
      <dsp:nvSpPr>
        <dsp:cNvPr id="0" name=""/>
        <dsp:cNvSpPr/>
      </dsp:nvSpPr>
      <dsp:spPr>
        <a:xfrm>
          <a:off x="1141190" y="96950"/>
          <a:ext cx="775607" cy="775607"/>
        </a:xfrm>
        <a:prstGeom prst="pie">
          <a:avLst>
            <a:gd name="adj1" fmla="val 12600000"/>
            <a:gd name="adj2" fmla="val 162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5C1482-7259-40E2-9530-1BA87C26AAB8}">
      <dsp:nvSpPr>
        <dsp:cNvPr id="0" name=""/>
        <dsp:cNvSpPr/>
      </dsp:nvSpPr>
      <dsp:spPr>
        <a:xfrm rot="16200000">
          <a:off x="-70695" y="2181395"/>
          <a:ext cx="2811576" cy="581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89000">
            <a:lnSpc>
              <a:spcPct val="90000"/>
            </a:lnSpc>
            <a:spcBef>
              <a:spcPct val="0"/>
            </a:spcBef>
            <a:spcAft>
              <a:spcPct val="35000"/>
            </a:spcAft>
            <a:buNone/>
          </a:pPr>
          <a:r>
            <a:rPr lang="en-US" sz="2000" b="1" kern="1200" dirty="0">
              <a:latin typeface="Aptos Display" panose="020B0004020202020204" pitchFamily="34" charset="0"/>
              <a:cs typeface="Arial" panose="020B0604020202020204" pitchFamily="34" charset="0"/>
            </a:rPr>
            <a:t>Mandate</a:t>
          </a:r>
          <a:endParaRPr lang="en-CA" sz="2000" kern="1200" dirty="0"/>
        </a:p>
      </dsp:txBody>
      <dsp:txXfrm>
        <a:off x="-70695" y="2181395"/>
        <a:ext cx="2811576" cy="581705"/>
      </dsp:txXfrm>
    </dsp:sp>
    <dsp:sp modelId="{D92EB167-A171-4F4F-B95B-0002369F31F2}">
      <dsp:nvSpPr>
        <dsp:cNvPr id="0" name=""/>
        <dsp:cNvSpPr/>
      </dsp:nvSpPr>
      <dsp:spPr>
        <a:xfrm>
          <a:off x="1722896" y="0"/>
          <a:ext cx="1939018" cy="3878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CA" sz="2000" kern="1200" dirty="0">
              <a:effectLst/>
              <a:latin typeface="Aptos Display" panose="020B0004020202020204" pitchFamily="34" charset="0"/>
              <a:ea typeface="Calibri" panose="020F0502020204030204" pitchFamily="34" charset="0"/>
              <a:cs typeface="Arial" panose="020B0604020202020204" pitchFamily="34" charset="0"/>
            </a:rPr>
            <a:t>AFN Resolution #s </a:t>
          </a:r>
        </a:p>
        <a:p>
          <a:pPr marL="0" lvl="0" indent="0" algn="l" defTabSz="889000">
            <a:lnSpc>
              <a:spcPct val="90000"/>
            </a:lnSpc>
            <a:spcBef>
              <a:spcPct val="0"/>
            </a:spcBef>
            <a:spcAft>
              <a:spcPct val="35000"/>
            </a:spcAft>
            <a:buNone/>
          </a:pPr>
          <a:r>
            <a:rPr lang="en-CA" sz="2000" kern="1200" dirty="0">
              <a:effectLst/>
              <a:latin typeface="Aptos Display" panose="020B0004020202020204" pitchFamily="34" charset="0"/>
              <a:ea typeface="Calibri" panose="020F0502020204030204" pitchFamily="34" charset="0"/>
              <a:cs typeface="Arial" panose="020B0604020202020204" pitchFamily="34" charset="0"/>
            </a:rPr>
            <a:t>74/2018, </a:t>
          </a:r>
          <a:r>
            <a:rPr lang="en-CA" sz="2000" i="1" kern="1200" dirty="0">
              <a:effectLst/>
              <a:latin typeface="Aptos Display" panose="020B0004020202020204" pitchFamily="34" charset="0"/>
              <a:ea typeface="Calibri" panose="020F0502020204030204" pitchFamily="34" charset="0"/>
              <a:cs typeface="Arial" panose="020B0604020202020204" pitchFamily="34" charset="0"/>
            </a:rPr>
            <a:t>NIHB: Ongoing Commitment to a Joint Review Process</a:t>
          </a:r>
          <a:endParaRPr lang="en-CA" sz="2000" i="1" kern="1200" dirty="0">
            <a:latin typeface="Aptos Display" panose="020B0004020202020204" pitchFamily="34" charset="0"/>
            <a:ea typeface="Calibri" panose="020F0502020204030204" pitchFamily="34" charset="0"/>
            <a:cs typeface="Arial" panose="020B0604020202020204" pitchFamily="34" charset="0"/>
          </a:endParaRPr>
        </a:p>
        <a:p>
          <a:pPr marL="0" lvl="0" indent="0" algn="l" defTabSz="889000">
            <a:lnSpc>
              <a:spcPct val="90000"/>
            </a:lnSpc>
            <a:spcBef>
              <a:spcPct val="0"/>
            </a:spcBef>
            <a:spcAft>
              <a:spcPct val="35000"/>
            </a:spcAft>
            <a:buNone/>
          </a:pPr>
          <a:r>
            <a:rPr lang="en-CA" sz="2000" kern="1200" dirty="0">
              <a:effectLst/>
              <a:latin typeface="Aptos Display" panose="020B0004020202020204" pitchFamily="34" charset="0"/>
              <a:ea typeface="Calibri" panose="020F0502020204030204" pitchFamily="34" charset="0"/>
              <a:cs typeface="Arial" panose="020B0604020202020204" pitchFamily="34" charset="0"/>
            </a:rPr>
            <a:t>61/2022, </a:t>
          </a:r>
          <a:r>
            <a:rPr lang="en-CA" sz="2000" i="1" kern="1200" dirty="0">
              <a:effectLst/>
              <a:latin typeface="Aptos Display" panose="020B0004020202020204" pitchFamily="34" charset="0"/>
              <a:ea typeface="Calibri" panose="020F0502020204030204" pitchFamily="34" charset="0"/>
              <a:cs typeface="Arial" panose="020B0604020202020204" pitchFamily="34" charset="0"/>
            </a:rPr>
            <a:t>Reforming NIHB Travel Policies</a:t>
          </a:r>
          <a:endParaRPr lang="en-CA" sz="2000" i="1" kern="1200" dirty="0">
            <a:latin typeface="Aptos Display" panose="020B0004020202020204" pitchFamily="34" charset="0"/>
            <a:ea typeface="Calibri" panose="020F0502020204030204" pitchFamily="34" charset="0"/>
            <a:cs typeface="Arial" panose="020B0604020202020204" pitchFamily="34" charset="0"/>
          </a:endParaRPr>
        </a:p>
      </dsp:txBody>
      <dsp:txXfrm>
        <a:off x="1722896" y="0"/>
        <a:ext cx="1939018" cy="3878036"/>
      </dsp:txXfrm>
    </dsp:sp>
    <dsp:sp modelId="{0B65E5B3-8757-4C01-A9CC-2CB9A14354FB}">
      <dsp:nvSpPr>
        <dsp:cNvPr id="0" name=""/>
        <dsp:cNvSpPr/>
      </dsp:nvSpPr>
      <dsp:spPr>
        <a:xfrm>
          <a:off x="4123677" y="0"/>
          <a:ext cx="969509" cy="969509"/>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598D44-945E-44D3-A3B4-3E5A283F4A0E}">
      <dsp:nvSpPr>
        <dsp:cNvPr id="0" name=""/>
        <dsp:cNvSpPr/>
      </dsp:nvSpPr>
      <dsp:spPr>
        <a:xfrm>
          <a:off x="4220628" y="96950"/>
          <a:ext cx="775607" cy="775607"/>
        </a:xfrm>
        <a:prstGeom prst="pie">
          <a:avLst>
            <a:gd name="adj1" fmla="val 9000000"/>
            <a:gd name="adj2" fmla="val 16200000"/>
          </a:avLst>
        </a:prstGeom>
        <a:solidFill>
          <a:schemeClr val="accent2">
            <a:hueOff val="-727682"/>
            <a:satOff val="-41964"/>
            <a:lumOff val="4314"/>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3355B6-0A4D-4D55-AD3C-24E775EFCB23}">
      <dsp:nvSpPr>
        <dsp:cNvPr id="0" name=""/>
        <dsp:cNvSpPr/>
      </dsp:nvSpPr>
      <dsp:spPr>
        <a:xfrm rot="16200000">
          <a:off x="3008742" y="2181395"/>
          <a:ext cx="2811576" cy="581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89000">
            <a:lnSpc>
              <a:spcPct val="90000"/>
            </a:lnSpc>
            <a:spcBef>
              <a:spcPct val="0"/>
            </a:spcBef>
            <a:spcAft>
              <a:spcPct val="35000"/>
            </a:spcAft>
            <a:buNone/>
          </a:pPr>
          <a:r>
            <a:rPr lang="en-US" sz="2000" b="1" kern="1200">
              <a:latin typeface="Aptos Display" panose="020B0004020202020204" pitchFamily="34" charset="0"/>
              <a:cs typeface="Arial" panose="020B0604020202020204" pitchFamily="34" charset="0"/>
            </a:rPr>
            <a:t>Composition</a:t>
          </a:r>
          <a:endParaRPr lang="en-US" sz="2000" b="1" kern="1200" dirty="0">
            <a:latin typeface="Aptos Display" panose="020B0004020202020204" pitchFamily="34" charset="0"/>
            <a:cs typeface="Arial" panose="020B0604020202020204" pitchFamily="34" charset="0"/>
          </a:endParaRPr>
        </a:p>
      </dsp:txBody>
      <dsp:txXfrm>
        <a:off x="3008742" y="2181395"/>
        <a:ext cx="2811576" cy="581705"/>
      </dsp:txXfrm>
    </dsp:sp>
    <dsp:sp modelId="{4B58CBD8-BEBC-4382-BCFE-74F5D32457C4}">
      <dsp:nvSpPr>
        <dsp:cNvPr id="0" name=""/>
        <dsp:cNvSpPr/>
      </dsp:nvSpPr>
      <dsp:spPr>
        <a:xfrm>
          <a:off x="4802334" y="0"/>
          <a:ext cx="1939018" cy="3878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sz="2000" kern="1200">
              <a:latin typeface="Aptos Display" panose="020B0004020202020204" pitchFamily="34" charset="0"/>
              <a:cs typeface="Arial" panose="020B0604020202020204" pitchFamily="34" charset="0"/>
            </a:rPr>
            <a:t>10 First Nations Caucus</a:t>
          </a:r>
          <a:endParaRPr lang="en-US" sz="2000" kern="1200" dirty="0">
            <a:latin typeface="Aptos Display" panose="020B0004020202020204" pitchFamily="34" charset="0"/>
            <a:cs typeface="Arial" panose="020B0604020202020204" pitchFamily="34" charset="0"/>
          </a:endParaRPr>
        </a:p>
        <a:p>
          <a:pPr marL="0" lvl="0" indent="0" algn="l" defTabSz="889000">
            <a:lnSpc>
              <a:spcPct val="90000"/>
            </a:lnSpc>
            <a:spcBef>
              <a:spcPct val="0"/>
            </a:spcBef>
            <a:spcAft>
              <a:spcPct val="35000"/>
            </a:spcAft>
            <a:buNone/>
          </a:pPr>
          <a:r>
            <a:rPr lang="en-US" sz="2000" kern="1200" dirty="0">
              <a:latin typeface="Aptos Display" panose="020B0004020202020204" pitchFamily="34" charset="0"/>
              <a:cs typeface="Arial" panose="020B0604020202020204" pitchFamily="34" charset="0"/>
            </a:rPr>
            <a:t>10 ISC – FNIHB – NIHB</a:t>
          </a:r>
        </a:p>
        <a:p>
          <a:pPr marL="0" lvl="0" indent="0" algn="l" defTabSz="889000">
            <a:lnSpc>
              <a:spcPct val="90000"/>
            </a:lnSpc>
            <a:spcBef>
              <a:spcPct val="0"/>
            </a:spcBef>
            <a:spcAft>
              <a:spcPct val="35000"/>
            </a:spcAft>
            <a:buNone/>
          </a:pPr>
          <a:endParaRPr lang="en-US" sz="2000" kern="1200" dirty="0">
            <a:latin typeface="Aptos Display" panose="020B0004020202020204" pitchFamily="34" charset="0"/>
            <a:cs typeface="Arial" panose="020B0604020202020204" pitchFamily="34" charset="0"/>
          </a:endParaRPr>
        </a:p>
        <a:p>
          <a:pPr marL="0" lvl="0" indent="0" algn="l" defTabSz="889000">
            <a:lnSpc>
              <a:spcPct val="90000"/>
            </a:lnSpc>
            <a:spcBef>
              <a:spcPct val="0"/>
            </a:spcBef>
            <a:spcAft>
              <a:spcPct val="35000"/>
            </a:spcAft>
            <a:buNone/>
          </a:pPr>
          <a:r>
            <a:rPr lang="en-US" sz="2000" kern="1200" dirty="0">
              <a:latin typeface="Aptos Display" panose="020B0004020202020204" pitchFamily="34" charset="0"/>
              <a:cs typeface="Arial" panose="020B0604020202020204" pitchFamily="34" charset="0"/>
            </a:rPr>
            <a:t>* May change going forward with First Nations Caucus direction </a:t>
          </a:r>
        </a:p>
      </dsp:txBody>
      <dsp:txXfrm>
        <a:off x="4802334" y="0"/>
        <a:ext cx="1939018" cy="3878036"/>
      </dsp:txXfrm>
    </dsp:sp>
    <dsp:sp modelId="{1D1C979B-4F35-4B5C-98B7-05A998D4FF9A}">
      <dsp:nvSpPr>
        <dsp:cNvPr id="0" name=""/>
        <dsp:cNvSpPr/>
      </dsp:nvSpPr>
      <dsp:spPr>
        <a:xfrm>
          <a:off x="7203115" y="0"/>
          <a:ext cx="969509" cy="969509"/>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F7704D-A0F8-4B01-877F-EC855163F81E}">
      <dsp:nvSpPr>
        <dsp:cNvPr id="0" name=""/>
        <dsp:cNvSpPr/>
      </dsp:nvSpPr>
      <dsp:spPr>
        <a:xfrm>
          <a:off x="7300066" y="96950"/>
          <a:ext cx="775607" cy="775607"/>
        </a:xfrm>
        <a:prstGeom prst="pie">
          <a:avLst>
            <a:gd name="adj1" fmla="val 5400000"/>
            <a:gd name="adj2" fmla="val 16200000"/>
          </a:avLst>
        </a:prstGeom>
        <a:solidFill>
          <a:srgbClr val="7030A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8BD963-83FC-4DA8-91DD-31C555D68E83}">
      <dsp:nvSpPr>
        <dsp:cNvPr id="0" name=""/>
        <dsp:cNvSpPr/>
      </dsp:nvSpPr>
      <dsp:spPr>
        <a:xfrm rot="16200000">
          <a:off x="6088180" y="2181395"/>
          <a:ext cx="2811576" cy="581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89000">
            <a:lnSpc>
              <a:spcPct val="90000"/>
            </a:lnSpc>
            <a:spcBef>
              <a:spcPct val="0"/>
            </a:spcBef>
            <a:spcAft>
              <a:spcPct val="35000"/>
            </a:spcAft>
            <a:buNone/>
          </a:pPr>
          <a:r>
            <a:rPr lang="en-US" sz="2000" b="1" kern="1200">
              <a:latin typeface="Aptos Display" panose="020B0004020202020204" pitchFamily="34" charset="0"/>
              <a:cs typeface="Arial" panose="020B0604020202020204" pitchFamily="34" charset="0"/>
            </a:rPr>
            <a:t>Joint Reviews Completed</a:t>
          </a:r>
          <a:endParaRPr lang="en-US" sz="2000" b="1" kern="1200" dirty="0">
            <a:latin typeface="Aptos Display" panose="020B0004020202020204" pitchFamily="34" charset="0"/>
            <a:cs typeface="Arial" panose="020B0604020202020204" pitchFamily="34" charset="0"/>
          </a:endParaRPr>
        </a:p>
      </dsp:txBody>
      <dsp:txXfrm>
        <a:off x="6088180" y="2181395"/>
        <a:ext cx="2811576" cy="581705"/>
      </dsp:txXfrm>
    </dsp:sp>
    <dsp:sp modelId="{C8B748E8-820D-4A3F-9411-9C2319EC9AC3}">
      <dsp:nvSpPr>
        <dsp:cNvPr id="0" name=""/>
        <dsp:cNvSpPr/>
      </dsp:nvSpPr>
      <dsp:spPr>
        <a:xfrm>
          <a:off x="7881772" y="0"/>
          <a:ext cx="1939018" cy="3878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sz="2000" kern="1200">
              <a:latin typeface="Aptos Display" panose="020B0004020202020204" pitchFamily="34" charset="0"/>
              <a:cs typeface="Arial" panose="020B0604020202020204" pitchFamily="34" charset="0"/>
            </a:rPr>
            <a:t>2016 Mental Health Counselling</a:t>
          </a:r>
          <a:endParaRPr lang="en-US" sz="2000" kern="1200" dirty="0">
            <a:latin typeface="Aptos Display" panose="020B0004020202020204" pitchFamily="34" charset="0"/>
            <a:cs typeface="Arial" panose="020B0604020202020204" pitchFamily="34" charset="0"/>
          </a:endParaRPr>
        </a:p>
        <a:p>
          <a:pPr marL="0" lvl="0" indent="0" algn="l" defTabSz="889000">
            <a:lnSpc>
              <a:spcPct val="90000"/>
            </a:lnSpc>
            <a:spcBef>
              <a:spcPct val="0"/>
            </a:spcBef>
            <a:spcAft>
              <a:spcPct val="35000"/>
            </a:spcAft>
            <a:buNone/>
          </a:pPr>
          <a:r>
            <a:rPr lang="en-US" sz="2000" kern="1200">
              <a:latin typeface="Aptos Display" panose="020B0004020202020204" pitchFamily="34" charset="0"/>
              <a:cs typeface="Arial" panose="020B0604020202020204" pitchFamily="34" charset="0"/>
            </a:rPr>
            <a:t>2018 Dental and Vision</a:t>
          </a:r>
          <a:endParaRPr lang="en-US" sz="2000" kern="1200" dirty="0">
            <a:latin typeface="Aptos Display" panose="020B0004020202020204" pitchFamily="34" charset="0"/>
            <a:cs typeface="Arial" panose="020B0604020202020204" pitchFamily="34" charset="0"/>
          </a:endParaRPr>
        </a:p>
        <a:p>
          <a:pPr marL="0" lvl="0" indent="0" algn="l" defTabSz="889000">
            <a:lnSpc>
              <a:spcPct val="90000"/>
            </a:lnSpc>
            <a:spcBef>
              <a:spcPct val="0"/>
            </a:spcBef>
            <a:spcAft>
              <a:spcPct val="35000"/>
            </a:spcAft>
            <a:buNone/>
          </a:pPr>
          <a:r>
            <a:rPr lang="en-US" sz="2000" kern="1200">
              <a:latin typeface="Aptos Display" panose="020B0004020202020204" pitchFamily="34" charset="0"/>
              <a:cs typeface="Arial" panose="020B0604020202020204" pitchFamily="34" charset="0"/>
            </a:rPr>
            <a:t>2019 Pharmacy</a:t>
          </a:r>
          <a:endParaRPr lang="en-US" sz="2000" kern="1200" dirty="0">
            <a:latin typeface="Aptos Display" panose="020B0004020202020204" pitchFamily="34" charset="0"/>
            <a:cs typeface="Arial" panose="020B0604020202020204" pitchFamily="34" charset="0"/>
          </a:endParaRPr>
        </a:p>
        <a:p>
          <a:pPr marL="0" lvl="0" indent="0" algn="l" defTabSz="889000">
            <a:lnSpc>
              <a:spcPct val="90000"/>
            </a:lnSpc>
            <a:spcBef>
              <a:spcPct val="0"/>
            </a:spcBef>
            <a:spcAft>
              <a:spcPct val="35000"/>
            </a:spcAft>
            <a:buNone/>
          </a:pPr>
          <a:r>
            <a:rPr lang="en-US" sz="2000" kern="1200">
              <a:latin typeface="Aptos Display" panose="020B0004020202020204" pitchFamily="34" charset="0"/>
              <a:cs typeface="Arial" panose="020B0604020202020204" pitchFamily="34" charset="0"/>
            </a:rPr>
            <a:t>2020 Medical Supplies and Equipment</a:t>
          </a:r>
          <a:endParaRPr lang="en-US" sz="2000" kern="1200" dirty="0">
            <a:latin typeface="Aptos Display" panose="020B0004020202020204" pitchFamily="34" charset="0"/>
            <a:cs typeface="Arial" panose="020B0604020202020204" pitchFamily="34" charset="0"/>
          </a:endParaRPr>
        </a:p>
        <a:p>
          <a:pPr marL="0" lvl="0" indent="0" algn="l" defTabSz="889000">
            <a:lnSpc>
              <a:spcPct val="90000"/>
            </a:lnSpc>
            <a:spcBef>
              <a:spcPct val="0"/>
            </a:spcBef>
            <a:spcAft>
              <a:spcPct val="35000"/>
            </a:spcAft>
            <a:buNone/>
          </a:pPr>
          <a:r>
            <a:rPr lang="en-US" sz="2000" kern="1200" dirty="0">
              <a:latin typeface="Aptos Display" panose="020B0004020202020204" pitchFamily="34" charset="0"/>
              <a:cs typeface="Arial" panose="020B0604020202020204" pitchFamily="34" charset="0"/>
            </a:rPr>
            <a:t>2023 – Present Medical Transportation</a:t>
          </a:r>
        </a:p>
      </dsp:txBody>
      <dsp:txXfrm>
        <a:off x="7881772" y="0"/>
        <a:ext cx="1939018" cy="38780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39CBD-9BB2-4DD8-9995-1F219D1F734F}">
      <dsp:nvSpPr>
        <dsp:cNvPr id="0" name=""/>
        <dsp:cNvSpPr/>
      </dsp:nvSpPr>
      <dsp:spPr>
        <a:xfrm>
          <a:off x="1321" y="309801"/>
          <a:ext cx="5155718" cy="30934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CA" sz="2600" b="1" i="1" kern="1200">
              <a:latin typeface="+mj-lt"/>
            </a:rPr>
            <a:t>AFN Pre-Budget Submission (PBS):</a:t>
          </a:r>
          <a:endParaRPr lang="en-CA" sz="2600" kern="1200" dirty="0"/>
        </a:p>
        <a:p>
          <a:pPr marL="228600" lvl="1" indent="-228600" algn="l" defTabSz="889000">
            <a:lnSpc>
              <a:spcPct val="90000"/>
            </a:lnSpc>
            <a:spcBef>
              <a:spcPct val="0"/>
            </a:spcBef>
            <a:spcAft>
              <a:spcPct val="15000"/>
            </a:spcAft>
            <a:buChar char="•"/>
          </a:pPr>
          <a:r>
            <a:rPr lang="en-CA" sz="2000" kern="1200" dirty="0">
              <a:latin typeface="+mj-lt"/>
            </a:rPr>
            <a:t>Proposed $</a:t>
          </a:r>
          <a:r>
            <a:rPr lang="en-CA" sz="2000" kern="1200">
              <a:latin typeface="+mj-lt"/>
            </a:rPr>
            <a:t>52M investment </a:t>
          </a:r>
          <a:r>
            <a:rPr lang="en-CA" sz="2000" kern="1200" dirty="0">
              <a:latin typeface="+mj-lt"/>
            </a:rPr>
            <a:t>over 5 years to research expanding NIHB coverage to include naturopathic medicine and allied health services</a:t>
          </a:r>
        </a:p>
        <a:p>
          <a:pPr marL="228600" lvl="1" indent="-228600" algn="l" defTabSz="889000">
            <a:lnSpc>
              <a:spcPct val="90000"/>
            </a:lnSpc>
            <a:spcBef>
              <a:spcPct val="0"/>
            </a:spcBef>
            <a:spcAft>
              <a:spcPct val="15000"/>
            </a:spcAft>
            <a:buChar char="•"/>
          </a:pPr>
          <a:r>
            <a:rPr lang="en-US" sz="2000" kern="1200">
              <a:latin typeface="+mj-lt"/>
            </a:rPr>
            <a:t>PBS to be tabled in Parliament on October 18, 2024</a:t>
          </a:r>
          <a:endParaRPr lang="en-CA" sz="2000" kern="1200" dirty="0">
            <a:latin typeface="+mj-lt"/>
          </a:endParaRPr>
        </a:p>
        <a:p>
          <a:pPr marL="228600" lvl="1" indent="-228600" algn="l" defTabSz="889000">
            <a:lnSpc>
              <a:spcPct val="90000"/>
            </a:lnSpc>
            <a:spcBef>
              <a:spcPct val="0"/>
            </a:spcBef>
            <a:spcAft>
              <a:spcPct val="15000"/>
            </a:spcAft>
            <a:buChar char="•"/>
          </a:pPr>
          <a:r>
            <a:rPr lang="en-US" sz="2000" kern="1200">
              <a:latin typeface="+mj-lt"/>
            </a:rPr>
            <a:t>T</a:t>
          </a:r>
          <a:r>
            <a:rPr lang="en-US" sz="2000" kern="1200">
              <a:effectLst/>
              <a:latin typeface="+mj-lt"/>
            </a:rPr>
            <a:t>he next step is ongoing advocacy for additional </a:t>
          </a:r>
          <a:r>
            <a:rPr lang="en-US" sz="2000" kern="1200">
              <a:latin typeface="+mj-lt"/>
            </a:rPr>
            <a:t>funds </a:t>
          </a:r>
          <a:r>
            <a:rPr lang="en-US" sz="2000" kern="1200">
              <a:effectLst/>
              <a:latin typeface="+mj-lt"/>
            </a:rPr>
            <a:t>in the next Federal Budget</a:t>
          </a:r>
          <a:endParaRPr lang="en-CA" sz="2000" kern="1200" dirty="0">
            <a:latin typeface="+mj-lt"/>
          </a:endParaRPr>
        </a:p>
      </dsp:txBody>
      <dsp:txXfrm>
        <a:off x="1321" y="309801"/>
        <a:ext cx="5155718" cy="3093431"/>
      </dsp:txXfrm>
    </dsp:sp>
    <dsp:sp modelId="{221C6852-DBA5-4E9F-B851-CA8071144CC0}">
      <dsp:nvSpPr>
        <dsp:cNvPr id="0" name=""/>
        <dsp:cNvSpPr/>
      </dsp:nvSpPr>
      <dsp:spPr>
        <a:xfrm>
          <a:off x="5672612" y="309801"/>
          <a:ext cx="5155718" cy="30934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CA" sz="2600" b="1" i="1" kern="1200" dirty="0">
              <a:latin typeface="+mj-lt"/>
            </a:rPr>
            <a:t>NIHB Program Evaluations:</a:t>
          </a:r>
          <a:endParaRPr lang="en-CA" sz="2600" kern="1200" dirty="0"/>
        </a:p>
        <a:p>
          <a:pPr marL="228600" lvl="1" indent="-228600" algn="l" defTabSz="889000">
            <a:lnSpc>
              <a:spcPct val="90000"/>
            </a:lnSpc>
            <a:spcBef>
              <a:spcPct val="0"/>
            </a:spcBef>
            <a:spcAft>
              <a:spcPct val="15000"/>
            </a:spcAft>
            <a:buChar char="•"/>
          </a:pPr>
          <a:r>
            <a:rPr lang="en-US" sz="2000" kern="1200">
              <a:latin typeface="+mj-lt"/>
            </a:rPr>
            <a:t>Evaluation every 5 years</a:t>
          </a:r>
          <a:endParaRPr lang="en-US" sz="2000" kern="1200" dirty="0">
            <a:latin typeface="+mj-lt"/>
          </a:endParaRPr>
        </a:p>
        <a:p>
          <a:pPr marL="228600" lvl="1" indent="-228600" algn="l" defTabSz="889000">
            <a:lnSpc>
              <a:spcPct val="90000"/>
            </a:lnSpc>
            <a:spcBef>
              <a:spcPct val="0"/>
            </a:spcBef>
            <a:spcAft>
              <a:spcPct val="15000"/>
            </a:spcAft>
            <a:buChar char="•"/>
          </a:pPr>
          <a:r>
            <a:rPr lang="en-CA" sz="2000" kern="1200">
              <a:effectLst/>
              <a:latin typeface="+mj-lt"/>
              <a:ea typeface="Calibri" panose="020F0502020204030204" pitchFamily="34" charset="0"/>
            </a:rPr>
            <a:t>Bell, Browne, Milner &amp; Delicate (BBMD) Consulting is the evaluation team contracted by ISC to review the 5-year NIHB evaluation </a:t>
          </a:r>
          <a:endParaRPr lang="en-CA" sz="2000" kern="1200" dirty="0">
            <a:effectLst/>
            <a:latin typeface="+mj-lt"/>
            <a:ea typeface="Calibri" panose="020F0502020204030204" pitchFamily="34" charset="0"/>
          </a:endParaRPr>
        </a:p>
        <a:p>
          <a:pPr marL="228600" lvl="1" indent="-228600" algn="l" defTabSz="889000">
            <a:lnSpc>
              <a:spcPct val="90000"/>
            </a:lnSpc>
            <a:spcBef>
              <a:spcPct val="0"/>
            </a:spcBef>
            <a:spcAft>
              <a:spcPct val="15000"/>
            </a:spcAft>
            <a:buChar char="•"/>
          </a:pPr>
          <a:r>
            <a:rPr lang="en-CA" sz="2000" kern="1200">
              <a:latin typeface="+mj-lt"/>
            </a:rPr>
            <a:t>AFN is part of the NIHB Evaluation Working Group</a:t>
          </a:r>
          <a:endParaRPr lang="en-CA" sz="2000" kern="1200" dirty="0">
            <a:latin typeface="+mj-lt"/>
          </a:endParaRPr>
        </a:p>
        <a:p>
          <a:pPr marL="228600" lvl="1" indent="-228600" algn="l" defTabSz="889000">
            <a:lnSpc>
              <a:spcPct val="90000"/>
            </a:lnSpc>
            <a:spcBef>
              <a:spcPct val="0"/>
            </a:spcBef>
            <a:spcAft>
              <a:spcPct val="15000"/>
            </a:spcAft>
            <a:buChar char="•"/>
          </a:pPr>
          <a:r>
            <a:rPr lang="en-CA" sz="2000" kern="1200">
              <a:latin typeface="+mj-lt"/>
            </a:rPr>
            <a:t>Interviews were completed with advocacy from AFN to include First Nations’ voices</a:t>
          </a:r>
          <a:endParaRPr lang="en-CA" sz="2000" kern="1200" dirty="0">
            <a:latin typeface="+mj-lt"/>
          </a:endParaRPr>
        </a:p>
      </dsp:txBody>
      <dsp:txXfrm>
        <a:off x="5672612" y="309801"/>
        <a:ext cx="5155718" cy="30934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857C3-1CA5-4192-A867-24668A0B8D47}">
      <dsp:nvSpPr>
        <dsp:cNvPr id="0" name=""/>
        <dsp:cNvSpPr/>
      </dsp:nvSpPr>
      <dsp:spPr>
        <a:xfrm>
          <a:off x="1399263" y="2325"/>
          <a:ext cx="2820475" cy="1692285"/>
        </a:xfrm>
        <a:prstGeom prst="rect">
          <a:avLst/>
        </a:prstGeom>
        <a:gradFill rotWithShape="0">
          <a:gsLst>
            <a:gs pos="0">
              <a:schemeClr val="accent2">
                <a:alpha val="90000"/>
                <a:hueOff val="0"/>
                <a:satOff val="0"/>
                <a:lumOff val="0"/>
                <a:alphaOff val="0"/>
                <a:lumMod val="110000"/>
                <a:satMod val="105000"/>
                <a:tint val="67000"/>
              </a:schemeClr>
            </a:gs>
            <a:gs pos="50000">
              <a:schemeClr val="accent2">
                <a:alpha val="90000"/>
                <a:hueOff val="0"/>
                <a:satOff val="0"/>
                <a:lumOff val="0"/>
                <a:alphaOff val="0"/>
                <a:lumMod val="105000"/>
                <a:satMod val="103000"/>
                <a:tint val="73000"/>
              </a:schemeClr>
            </a:gs>
            <a:gs pos="100000">
              <a:schemeClr val="accent2">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a:latin typeface="Aptos Display" panose="020B0004020202020204" pitchFamily="34" charset="0"/>
            </a:rPr>
            <a:t>Objectives</a:t>
          </a:r>
          <a:endParaRPr lang="en-CA" sz="1700" kern="1200" dirty="0"/>
        </a:p>
        <a:p>
          <a:pPr marL="114300" lvl="1" indent="-114300" algn="l" defTabSz="577850">
            <a:lnSpc>
              <a:spcPct val="90000"/>
            </a:lnSpc>
            <a:spcBef>
              <a:spcPct val="0"/>
            </a:spcBef>
            <a:spcAft>
              <a:spcPct val="15000"/>
            </a:spcAft>
            <a:buChar char="•"/>
          </a:pPr>
          <a:r>
            <a:rPr lang="en-US" sz="1300" kern="1200" dirty="0">
              <a:latin typeface="Aptos Display" panose="020B0004020202020204" pitchFamily="34" charset="0"/>
            </a:rPr>
            <a:t>Illustrate the history of the NIHB Program</a:t>
          </a:r>
          <a:endParaRPr lang="en-CA" sz="1300" kern="1200" dirty="0">
            <a:latin typeface="Aptos Display" panose="020B0004020202020204" pitchFamily="34" charset="0"/>
          </a:endParaRPr>
        </a:p>
        <a:p>
          <a:pPr marL="114300" lvl="1" indent="-114300" algn="l" defTabSz="577850">
            <a:lnSpc>
              <a:spcPct val="90000"/>
            </a:lnSpc>
            <a:spcBef>
              <a:spcPct val="0"/>
            </a:spcBef>
            <a:spcAft>
              <a:spcPct val="15000"/>
            </a:spcAft>
            <a:buChar char="•"/>
          </a:pPr>
          <a:r>
            <a:rPr lang="en-US" sz="1300" kern="1200">
              <a:latin typeface="Aptos Display" panose="020B0004020202020204" pitchFamily="34" charset="0"/>
            </a:rPr>
            <a:t>Impact of the Payer of Last Resort</a:t>
          </a:r>
          <a:endParaRPr lang="en-CA" sz="1300" kern="1200" dirty="0">
            <a:latin typeface="Aptos Display" panose="020B0004020202020204" pitchFamily="34" charset="0"/>
          </a:endParaRPr>
        </a:p>
        <a:p>
          <a:pPr marL="114300" lvl="1" indent="-114300" algn="l" defTabSz="577850">
            <a:lnSpc>
              <a:spcPct val="90000"/>
            </a:lnSpc>
            <a:spcBef>
              <a:spcPct val="0"/>
            </a:spcBef>
            <a:spcAft>
              <a:spcPct val="15000"/>
            </a:spcAft>
            <a:buChar char="•"/>
          </a:pPr>
          <a:r>
            <a:rPr lang="en-US" sz="1300" kern="1200">
              <a:latin typeface="Aptos Display" panose="020B0004020202020204" pitchFamily="34" charset="0"/>
            </a:rPr>
            <a:t>Reveal the overall progress to improve First Nations’ health outcomes</a:t>
          </a:r>
          <a:endParaRPr lang="en-CA" sz="1300" kern="1200" dirty="0">
            <a:latin typeface="Aptos Display" panose="020B0004020202020204" pitchFamily="34" charset="0"/>
          </a:endParaRPr>
        </a:p>
      </dsp:txBody>
      <dsp:txXfrm>
        <a:off x="1399263" y="2325"/>
        <a:ext cx="2820475" cy="1692285"/>
      </dsp:txXfrm>
    </dsp:sp>
    <dsp:sp modelId="{2745523F-B1BB-4A74-8534-CBCC90E032ED}">
      <dsp:nvSpPr>
        <dsp:cNvPr id="0" name=""/>
        <dsp:cNvSpPr/>
      </dsp:nvSpPr>
      <dsp:spPr>
        <a:xfrm>
          <a:off x="1399263" y="1976658"/>
          <a:ext cx="2820475" cy="1692285"/>
        </a:xfrm>
        <a:prstGeom prst="rect">
          <a:avLst/>
        </a:prstGeom>
        <a:gradFill rotWithShape="0">
          <a:gsLst>
            <a:gs pos="0">
              <a:schemeClr val="accent2">
                <a:alpha val="90000"/>
                <a:hueOff val="0"/>
                <a:satOff val="0"/>
                <a:lumOff val="0"/>
                <a:alphaOff val="-40000"/>
                <a:lumMod val="110000"/>
                <a:satMod val="105000"/>
                <a:tint val="67000"/>
              </a:schemeClr>
            </a:gs>
            <a:gs pos="50000">
              <a:schemeClr val="accent2">
                <a:alpha val="90000"/>
                <a:hueOff val="0"/>
                <a:satOff val="0"/>
                <a:lumOff val="0"/>
                <a:alphaOff val="-40000"/>
                <a:lumMod val="105000"/>
                <a:satMod val="103000"/>
                <a:tint val="73000"/>
              </a:schemeClr>
            </a:gs>
            <a:gs pos="100000">
              <a:schemeClr val="accent2">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a:latin typeface="Aptos Display" panose="020B0004020202020204" pitchFamily="34" charset="0"/>
            </a:rPr>
            <a:t>Deliverables</a:t>
          </a:r>
          <a:endParaRPr lang="en-US" sz="1700" b="1" kern="1200" dirty="0">
            <a:latin typeface="Aptos Display" panose="020B0004020202020204" pitchFamily="34" charset="0"/>
          </a:endParaRPr>
        </a:p>
        <a:p>
          <a:pPr marL="114300" lvl="1" indent="-114300" algn="l" defTabSz="577850">
            <a:lnSpc>
              <a:spcPct val="90000"/>
            </a:lnSpc>
            <a:spcBef>
              <a:spcPct val="0"/>
            </a:spcBef>
            <a:spcAft>
              <a:spcPct val="15000"/>
            </a:spcAft>
            <a:buChar char="•"/>
          </a:pPr>
          <a:r>
            <a:rPr lang="en-US" sz="1300" kern="1200" dirty="0">
              <a:latin typeface="Aptos Display" panose="020B0004020202020204" pitchFamily="34" charset="0"/>
            </a:rPr>
            <a:t>Phase 1: Document Review</a:t>
          </a:r>
        </a:p>
        <a:p>
          <a:pPr marL="114300" lvl="1" indent="-114300" algn="l" defTabSz="577850">
            <a:lnSpc>
              <a:spcPct val="90000"/>
            </a:lnSpc>
            <a:spcBef>
              <a:spcPct val="0"/>
            </a:spcBef>
            <a:spcAft>
              <a:spcPct val="15000"/>
            </a:spcAft>
            <a:buChar char="•"/>
          </a:pPr>
          <a:r>
            <a:rPr lang="en-US" sz="1300" kern="1200">
              <a:latin typeface="Aptos Display" panose="020B0004020202020204" pitchFamily="34" charset="0"/>
            </a:rPr>
            <a:t>Phase 2: Scan</a:t>
          </a:r>
          <a:endParaRPr lang="en-US" sz="1300" kern="1200" dirty="0">
            <a:latin typeface="Aptos Display" panose="020B0004020202020204" pitchFamily="34" charset="0"/>
          </a:endParaRPr>
        </a:p>
        <a:p>
          <a:pPr marL="114300" lvl="1" indent="-114300" algn="l" defTabSz="577850">
            <a:lnSpc>
              <a:spcPct val="90000"/>
            </a:lnSpc>
            <a:spcBef>
              <a:spcPct val="0"/>
            </a:spcBef>
            <a:spcAft>
              <a:spcPct val="15000"/>
            </a:spcAft>
            <a:buChar char="•"/>
          </a:pPr>
          <a:r>
            <a:rPr lang="en-US" sz="1300" kern="1200">
              <a:latin typeface="Aptos Display" panose="020B0004020202020204" pitchFamily="34" charset="0"/>
            </a:rPr>
            <a:t>Phase 3: Report and Infographic</a:t>
          </a:r>
          <a:endParaRPr lang="en-CA" sz="1300" kern="1200"/>
        </a:p>
      </dsp:txBody>
      <dsp:txXfrm>
        <a:off x="1399263" y="1976658"/>
        <a:ext cx="2820475" cy="16922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53B93-4C26-48A8-9743-DD8FE0D34180}">
      <dsp:nvSpPr>
        <dsp:cNvPr id="0" name=""/>
        <dsp:cNvSpPr/>
      </dsp:nvSpPr>
      <dsp:spPr>
        <a:xfrm rot="5400000">
          <a:off x="3385944" y="230246"/>
          <a:ext cx="1619716" cy="2695172"/>
        </a:xfrm>
        <a:prstGeom prst="corner">
          <a:avLst>
            <a:gd name="adj1" fmla="val 16120"/>
            <a:gd name="adj2" fmla="val 16110"/>
          </a:avLst>
        </a:prstGeom>
        <a:solidFill>
          <a:srgbClr val="7030A0"/>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F30579-E7FC-450A-BD5B-86466BF85DC6}">
      <dsp:nvSpPr>
        <dsp:cNvPr id="0" name=""/>
        <dsp:cNvSpPr/>
      </dsp:nvSpPr>
      <dsp:spPr>
        <a:xfrm>
          <a:off x="2960577" y="1096106"/>
          <a:ext cx="2743208" cy="2011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0" rIns="0" bIns="73152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Aptos Display" panose="020B0004020202020204" pitchFamily="34" charset="0"/>
              <a:cs typeface="Arial" panose="020B0604020202020204" pitchFamily="34" charset="0"/>
            </a:rPr>
            <a:t>2024</a:t>
          </a:r>
          <a:endParaRPr lang="en-CA" sz="2000" kern="1200" dirty="0"/>
        </a:p>
        <a:p>
          <a:pPr marL="228600" lvl="1" indent="-228600" algn="l" defTabSz="889000">
            <a:lnSpc>
              <a:spcPct val="90000"/>
            </a:lnSpc>
            <a:spcBef>
              <a:spcPct val="0"/>
            </a:spcBef>
            <a:spcAft>
              <a:spcPct val="15000"/>
            </a:spcAft>
            <a:buChar char="•"/>
          </a:pPr>
          <a:r>
            <a:rPr lang="en-US" sz="2000" kern="1200" dirty="0">
              <a:latin typeface="Aptos Display" panose="020B0004020202020204" pitchFamily="34" charset="0"/>
              <a:cs typeface="Arial" panose="020B0604020202020204" pitchFamily="34" charset="0"/>
            </a:rPr>
            <a:t>NIHB Joint Review – Ongoing </a:t>
          </a:r>
        </a:p>
        <a:p>
          <a:pPr marL="228600" lvl="1" indent="-228600" algn="l" defTabSz="889000">
            <a:lnSpc>
              <a:spcPct val="90000"/>
            </a:lnSpc>
            <a:spcBef>
              <a:spcPct val="0"/>
            </a:spcBef>
            <a:spcAft>
              <a:spcPct val="15000"/>
            </a:spcAft>
            <a:buChar char="•"/>
          </a:pPr>
          <a:r>
            <a:rPr lang="en-US" sz="2000" kern="1200" dirty="0">
              <a:latin typeface="Aptos Display" panose="020B0004020202020204" pitchFamily="34" charset="0"/>
              <a:cs typeface="Arial" panose="020B0604020202020204" pitchFamily="34" charset="0"/>
            </a:rPr>
            <a:t>Continue to partner and build linkages</a:t>
          </a:r>
        </a:p>
        <a:p>
          <a:pPr marL="228600" lvl="1" indent="-228600" algn="l" defTabSz="889000">
            <a:lnSpc>
              <a:spcPct val="90000"/>
            </a:lnSpc>
            <a:spcBef>
              <a:spcPct val="0"/>
            </a:spcBef>
            <a:spcAft>
              <a:spcPct val="15000"/>
            </a:spcAft>
            <a:buChar char="•"/>
          </a:pPr>
          <a:r>
            <a:rPr lang="en-US" sz="2000" kern="1200" dirty="0">
              <a:latin typeface="Aptos Display" panose="020B0004020202020204" pitchFamily="34" charset="0"/>
              <a:cs typeface="Arial" panose="020B0604020202020204" pitchFamily="34" charset="0"/>
            </a:rPr>
            <a:t>Analysis of the NIHB Program</a:t>
          </a:r>
        </a:p>
      </dsp:txBody>
      <dsp:txXfrm>
        <a:off x="2960577" y="1096106"/>
        <a:ext cx="2743208" cy="2011689"/>
      </dsp:txXfrm>
    </dsp:sp>
    <dsp:sp modelId="{5E141BB6-EBBC-4DA6-A76D-6AD93FD30FAC}">
      <dsp:nvSpPr>
        <dsp:cNvPr id="0" name=""/>
        <dsp:cNvSpPr/>
      </dsp:nvSpPr>
      <dsp:spPr>
        <a:xfrm>
          <a:off x="5089692" y="31824"/>
          <a:ext cx="459097" cy="459097"/>
        </a:xfrm>
        <a:prstGeom prst="triangle">
          <a:avLst>
            <a:gd name="adj" fmla="val 100000"/>
          </a:avLst>
        </a:prstGeom>
        <a:solidFill>
          <a:srgbClr val="3E1062"/>
        </a:solidFill>
        <a:ln w="12700" cap="flat" cmpd="sng" algn="ctr">
          <a:solidFill>
            <a:srgbClr val="3E106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7D3154-7E5B-450C-BC32-432F974B4570}">
      <dsp:nvSpPr>
        <dsp:cNvPr id="0" name=""/>
        <dsp:cNvSpPr/>
      </dsp:nvSpPr>
      <dsp:spPr>
        <a:xfrm rot="5400000">
          <a:off x="6519673" y="-446260"/>
          <a:ext cx="1619716" cy="2695172"/>
        </a:xfrm>
        <a:prstGeom prst="corner">
          <a:avLst>
            <a:gd name="adj1" fmla="val 16120"/>
            <a:gd name="adj2" fmla="val 16110"/>
          </a:avLst>
        </a:prstGeom>
        <a:solidFill>
          <a:srgbClr val="F18B35"/>
        </a:solidFill>
        <a:ln w="12700" cap="flat" cmpd="sng" algn="ctr">
          <a:solidFill>
            <a:srgbClr val="F18B3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2A5FF8-71AC-4DFA-9C50-76CA12021DA3}">
      <dsp:nvSpPr>
        <dsp:cNvPr id="0" name=""/>
        <dsp:cNvSpPr/>
      </dsp:nvSpPr>
      <dsp:spPr>
        <a:xfrm>
          <a:off x="6094306" y="419599"/>
          <a:ext cx="2743208" cy="2011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0" rIns="0" bIns="73152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Aptos Display" panose="020B0004020202020204" pitchFamily="34" charset="0"/>
              <a:cs typeface="Arial" panose="020B0604020202020204" pitchFamily="34" charset="0"/>
            </a:rPr>
            <a:t>2025 +</a:t>
          </a:r>
        </a:p>
        <a:p>
          <a:pPr marL="228600" lvl="1" indent="-228600" algn="l" defTabSz="889000">
            <a:lnSpc>
              <a:spcPct val="90000"/>
            </a:lnSpc>
            <a:spcBef>
              <a:spcPct val="0"/>
            </a:spcBef>
            <a:spcAft>
              <a:spcPct val="15000"/>
            </a:spcAft>
            <a:buChar char="•"/>
          </a:pPr>
          <a:r>
            <a:rPr lang="en-US" sz="2000" kern="1200" dirty="0">
              <a:latin typeface="Aptos Display" panose="020B0004020202020204" pitchFamily="34" charset="0"/>
              <a:cs typeface="Arial" panose="020B0604020202020204" pitchFamily="34" charset="0"/>
            </a:rPr>
            <a:t>Progress the NIHB Joint Review with First Nations lead</a:t>
          </a:r>
        </a:p>
        <a:p>
          <a:pPr marL="228600" lvl="1" indent="-228600" algn="l" defTabSz="889000">
            <a:lnSpc>
              <a:spcPct val="90000"/>
            </a:lnSpc>
            <a:spcBef>
              <a:spcPct val="0"/>
            </a:spcBef>
            <a:spcAft>
              <a:spcPct val="15000"/>
            </a:spcAft>
            <a:buChar char="•"/>
          </a:pPr>
          <a:r>
            <a:rPr lang="en-US" sz="2000" kern="1200">
              <a:latin typeface="Aptos Display" panose="020B0004020202020204" pitchFamily="34" charset="0"/>
              <a:cs typeface="Arial" panose="020B0604020202020204" pitchFamily="34" charset="0"/>
            </a:rPr>
            <a:t>Continue to improve NIHB communications</a:t>
          </a:r>
          <a:endParaRPr lang="en-US" sz="2000" kern="1200" dirty="0">
            <a:latin typeface="Aptos Display" panose="020B00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a:latin typeface="Aptos Display" panose="020B0004020202020204" pitchFamily="34" charset="0"/>
              <a:cs typeface="Arial" panose="020B0604020202020204" pitchFamily="34" charset="0"/>
            </a:rPr>
            <a:t>Build and renew partnerships </a:t>
          </a:r>
          <a:endParaRPr lang="en-CA" sz="2000" kern="1200" dirty="0">
            <a:latin typeface="Aptos Display" panose="020B0004020202020204" pitchFamily="34" charset="0"/>
          </a:endParaRPr>
        </a:p>
      </dsp:txBody>
      <dsp:txXfrm>
        <a:off x="6094306" y="419599"/>
        <a:ext cx="2743208" cy="20116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F2690-C071-408A-A4F5-E1FF65AFFE77}">
      <dsp:nvSpPr>
        <dsp:cNvPr id="0" name=""/>
        <dsp:cNvSpPr/>
      </dsp:nvSpPr>
      <dsp:spPr>
        <a:xfrm>
          <a:off x="369757" y="21"/>
          <a:ext cx="4912105" cy="2947263"/>
        </a:xfrm>
        <a:prstGeom prst="rect">
          <a:avLst/>
        </a:prstGeom>
        <a:solidFill>
          <a:srgbClr val="7030A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solidFill>
                <a:schemeClr val="bg1"/>
              </a:solidFill>
            </a:rPr>
            <a:t>Barriers</a:t>
          </a:r>
          <a:endParaRPr lang="en-CA" sz="3000" kern="1200" dirty="0">
            <a:solidFill>
              <a:schemeClr val="bg1"/>
            </a:solidFill>
          </a:endParaRPr>
        </a:p>
        <a:p>
          <a:pPr marL="228600" lvl="1" indent="-228600" algn="l" defTabSz="1022350">
            <a:lnSpc>
              <a:spcPct val="90000"/>
            </a:lnSpc>
            <a:spcBef>
              <a:spcPct val="0"/>
            </a:spcBef>
            <a:spcAft>
              <a:spcPct val="15000"/>
            </a:spcAft>
            <a:buChar char="•"/>
          </a:pPr>
          <a:r>
            <a:rPr lang="en-US" sz="2300" b="1" kern="1200" dirty="0">
              <a:solidFill>
                <a:schemeClr val="bg1"/>
              </a:solidFill>
            </a:rPr>
            <a:t>Financial Constraints: </a:t>
          </a:r>
          <a:r>
            <a:rPr lang="en-US" sz="2300" kern="1200" dirty="0">
              <a:solidFill>
                <a:schemeClr val="bg1"/>
              </a:solidFill>
            </a:rPr>
            <a:t>Limited funding and resources </a:t>
          </a:r>
        </a:p>
        <a:p>
          <a:pPr marL="228600" lvl="1" indent="-228600" algn="l" defTabSz="1022350">
            <a:lnSpc>
              <a:spcPct val="90000"/>
            </a:lnSpc>
            <a:spcBef>
              <a:spcPct val="0"/>
            </a:spcBef>
            <a:spcAft>
              <a:spcPct val="15000"/>
            </a:spcAft>
            <a:buChar char="•"/>
          </a:pPr>
          <a:r>
            <a:rPr lang="en-US" sz="2300" b="1" kern="1200" dirty="0">
              <a:solidFill>
                <a:schemeClr val="bg1"/>
              </a:solidFill>
            </a:rPr>
            <a:t>Access Barriers: </a:t>
          </a:r>
          <a:r>
            <a:rPr lang="en-US" sz="2300" kern="1200" dirty="0">
              <a:solidFill>
                <a:schemeClr val="bg1"/>
              </a:solidFill>
            </a:rPr>
            <a:t>Geographic and systemic obstacles</a:t>
          </a:r>
        </a:p>
        <a:p>
          <a:pPr marL="228600" lvl="1" indent="-228600" algn="l" defTabSz="1022350">
            <a:lnSpc>
              <a:spcPct val="90000"/>
            </a:lnSpc>
            <a:spcBef>
              <a:spcPct val="0"/>
            </a:spcBef>
            <a:spcAft>
              <a:spcPct val="15000"/>
            </a:spcAft>
            <a:buChar char="•"/>
          </a:pPr>
          <a:r>
            <a:rPr lang="en-US" sz="2300" b="1" kern="1200" dirty="0">
              <a:solidFill>
                <a:schemeClr val="bg1"/>
              </a:solidFill>
            </a:rPr>
            <a:t>NIHB Limitations: </a:t>
          </a:r>
          <a:r>
            <a:rPr lang="en-US" sz="2300" kern="1200" dirty="0">
              <a:solidFill>
                <a:schemeClr val="bg1"/>
              </a:solidFill>
            </a:rPr>
            <a:t>Excluded allied health services in late 90’s</a:t>
          </a:r>
          <a:endParaRPr lang="en-CA" sz="2300" kern="1200" dirty="0">
            <a:solidFill>
              <a:schemeClr val="bg1"/>
            </a:solidFill>
          </a:endParaRPr>
        </a:p>
      </dsp:txBody>
      <dsp:txXfrm>
        <a:off x="369757" y="21"/>
        <a:ext cx="4912105" cy="2947263"/>
      </dsp:txXfrm>
    </dsp:sp>
    <dsp:sp modelId="{42E6883F-299F-4FC9-89B0-6227CBD37AD7}">
      <dsp:nvSpPr>
        <dsp:cNvPr id="0" name=""/>
        <dsp:cNvSpPr/>
      </dsp:nvSpPr>
      <dsp:spPr>
        <a:xfrm>
          <a:off x="5773073" y="21"/>
          <a:ext cx="4912105" cy="2947263"/>
        </a:xfrm>
        <a:prstGeom prst="rect">
          <a:avLst/>
        </a:prstGeom>
        <a:solidFill>
          <a:srgbClr val="7030A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solidFill>
                <a:schemeClr val="bg1"/>
              </a:solidFill>
            </a:rPr>
            <a:t>Outcomes</a:t>
          </a:r>
          <a:endParaRPr lang="en-CA" sz="3000" kern="1200" dirty="0">
            <a:solidFill>
              <a:schemeClr val="bg1"/>
            </a:solidFill>
          </a:endParaRPr>
        </a:p>
        <a:p>
          <a:pPr marL="228600" lvl="1" indent="-228600" algn="l" defTabSz="1022350">
            <a:lnSpc>
              <a:spcPct val="90000"/>
            </a:lnSpc>
            <a:spcBef>
              <a:spcPct val="0"/>
            </a:spcBef>
            <a:spcAft>
              <a:spcPct val="15000"/>
            </a:spcAft>
            <a:buChar char="•"/>
          </a:pPr>
          <a:r>
            <a:rPr lang="en-US" sz="2300" kern="1200" dirty="0">
              <a:solidFill>
                <a:schemeClr val="bg1"/>
              </a:solidFill>
            </a:rPr>
            <a:t>Increased Healthcare Costs</a:t>
          </a:r>
        </a:p>
        <a:p>
          <a:pPr marL="228600" lvl="1" indent="-228600" algn="l" defTabSz="1022350">
            <a:lnSpc>
              <a:spcPct val="90000"/>
            </a:lnSpc>
            <a:spcBef>
              <a:spcPct val="0"/>
            </a:spcBef>
            <a:spcAft>
              <a:spcPct val="15000"/>
            </a:spcAft>
            <a:buChar char="•"/>
          </a:pPr>
          <a:r>
            <a:rPr lang="en-US" sz="2300" kern="1200" dirty="0">
              <a:solidFill>
                <a:schemeClr val="bg1"/>
              </a:solidFill>
            </a:rPr>
            <a:t>Poorer Health Outcomes</a:t>
          </a:r>
        </a:p>
        <a:p>
          <a:pPr marL="228600" lvl="1" indent="-228600" algn="l" defTabSz="1022350">
            <a:lnSpc>
              <a:spcPct val="90000"/>
            </a:lnSpc>
            <a:spcBef>
              <a:spcPct val="0"/>
            </a:spcBef>
            <a:spcAft>
              <a:spcPct val="15000"/>
            </a:spcAft>
            <a:buChar char="•"/>
          </a:pPr>
          <a:r>
            <a:rPr lang="en-US" sz="2300" kern="1200" dirty="0">
              <a:solidFill>
                <a:schemeClr val="bg1"/>
              </a:solidFill>
            </a:rPr>
            <a:t>Chronic Illness and Opioid Dependency</a:t>
          </a:r>
        </a:p>
        <a:p>
          <a:pPr marL="228600" lvl="1" indent="-228600" algn="l" defTabSz="1022350">
            <a:lnSpc>
              <a:spcPct val="90000"/>
            </a:lnSpc>
            <a:spcBef>
              <a:spcPct val="0"/>
            </a:spcBef>
            <a:spcAft>
              <a:spcPct val="15000"/>
            </a:spcAft>
            <a:buChar char="•"/>
          </a:pPr>
          <a:r>
            <a:rPr lang="en-US" sz="2300" kern="1200" dirty="0">
              <a:solidFill>
                <a:schemeClr val="bg1"/>
              </a:solidFill>
            </a:rPr>
            <a:t>Need for Policy Change</a:t>
          </a:r>
          <a:endParaRPr lang="en-CA" sz="2300" kern="1200" dirty="0">
            <a:solidFill>
              <a:schemeClr val="bg1"/>
            </a:solidFill>
          </a:endParaRPr>
        </a:p>
      </dsp:txBody>
      <dsp:txXfrm>
        <a:off x="5773073" y="21"/>
        <a:ext cx="4912105" cy="29472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15CD8-844D-4178-9BF2-BA7D13A78E5C}">
      <dsp:nvSpPr>
        <dsp:cNvPr id="0" name=""/>
        <dsp:cNvSpPr/>
      </dsp:nvSpPr>
      <dsp:spPr>
        <a:xfrm>
          <a:off x="69052" y="1003"/>
          <a:ext cx="5174929" cy="3104957"/>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CA" sz="2100" kern="1200" dirty="0"/>
            <a:t>Key Barriers</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“Exclusions”, specifies MT will not cover “travel for clients residing off-reserve</a:t>
          </a:r>
          <a:endParaRPr lang="en-CA"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Coverage decisions for chronic treatments considered only on an exception basis</a:t>
          </a:r>
          <a:endParaRPr lang="en-CA"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Relocation to urban centres in order access medical treatments</a:t>
          </a:r>
          <a:endParaRPr lang="en-CA"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Does not cover or reimburse members for urban travel to their medical appointments</a:t>
          </a:r>
          <a:endParaRPr lang="en-CA"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First Nation communities with limited resources</a:t>
          </a:r>
          <a:endParaRPr lang="en-CA"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Discrimination</a:t>
          </a:r>
          <a:endParaRPr lang="en-CA" sz="1600" kern="1200" dirty="0"/>
        </a:p>
      </dsp:txBody>
      <dsp:txXfrm>
        <a:off x="69052" y="1003"/>
        <a:ext cx="5174929" cy="3104957"/>
      </dsp:txXfrm>
    </dsp:sp>
    <dsp:sp modelId="{E922557E-832B-423F-B446-BC0CBA5E7EBA}">
      <dsp:nvSpPr>
        <dsp:cNvPr id="0" name=""/>
        <dsp:cNvSpPr/>
      </dsp:nvSpPr>
      <dsp:spPr>
        <a:xfrm>
          <a:off x="5761474" y="1003"/>
          <a:ext cx="5174929" cy="3104957"/>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CA" sz="2100" kern="1200" dirty="0"/>
            <a:t>Outcomes</a:t>
          </a:r>
        </a:p>
        <a:p>
          <a:pPr marL="171450" lvl="1" indent="-171450" algn="l" defTabSz="711200">
            <a:lnSpc>
              <a:spcPct val="90000"/>
            </a:lnSpc>
            <a:spcBef>
              <a:spcPct val="0"/>
            </a:spcBef>
            <a:spcAft>
              <a:spcPct val="15000"/>
            </a:spcAft>
            <a:buChar char="•"/>
          </a:pPr>
          <a:r>
            <a:rPr lang="en-CA" sz="1600" kern="1200" dirty="0"/>
            <a:t>MT coverage follows eligible clients</a:t>
          </a:r>
        </a:p>
        <a:p>
          <a:pPr marL="171450" lvl="1" indent="-171450" algn="l" defTabSz="711200">
            <a:lnSpc>
              <a:spcPct val="90000"/>
            </a:lnSpc>
            <a:spcBef>
              <a:spcPct val="0"/>
            </a:spcBef>
            <a:spcAft>
              <a:spcPct val="15000"/>
            </a:spcAft>
            <a:buChar char="•"/>
          </a:pPr>
          <a:r>
            <a:rPr lang="en-CA" sz="1600" kern="1200" dirty="0"/>
            <a:t>Uphold the treaty and Inherent Rights to healthcare</a:t>
          </a:r>
        </a:p>
        <a:p>
          <a:pPr marL="171450" lvl="1" indent="-171450" algn="l" defTabSz="711200">
            <a:lnSpc>
              <a:spcPct val="90000"/>
            </a:lnSpc>
            <a:spcBef>
              <a:spcPct val="0"/>
            </a:spcBef>
            <a:spcAft>
              <a:spcPct val="15000"/>
            </a:spcAft>
            <a:buChar char="•"/>
          </a:pPr>
          <a:r>
            <a:rPr lang="en-CA" sz="1600" kern="1200" dirty="0"/>
            <a:t>Less barriers and gaps for chronic diseases </a:t>
          </a:r>
        </a:p>
      </dsp:txBody>
      <dsp:txXfrm>
        <a:off x="5761474" y="1003"/>
        <a:ext cx="5174929" cy="31049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3B06E7-3A34-40DA-9C15-2AA7558DB578}" type="datetimeFigureOut">
              <a:rPr lang="en-CA" smtClean="0"/>
              <a:t>2024-11-28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4B55F-2D68-47E9-AAD1-0D2BD2D6CFC8}" type="slidenum">
              <a:rPr lang="en-CA" smtClean="0"/>
              <a:t>‹#›</a:t>
            </a:fld>
            <a:endParaRPr lang="en-CA"/>
          </a:p>
        </p:txBody>
      </p:sp>
    </p:spTree>
    <p:extLst>
      <p:ext uri="{BB962C8B-B14F-4D97-AF65-F5344CB8AC3E}">
        <p14:creationId xmlns:p14="http://schemas.microsoft.com/office/powerpoint/2010/main" val="1560410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36CEEBB-4E06-4448-87BD-BD927EDDE572}" type="slidenum">
              <a:rPr lang="en-CA" smtClean="0"/>
              <a:t>2</a:t>
            </a:fld>
            <a:endParaRPr lang="en-CA"/>
          </a:p>
        </p:txBody>
      </p:sp>
    </p:spTree>
    <p:extLst>
      <p:ext uri="{BB962C8B-B14F-4D97-AF65-F5344CB8AC3E}">
        <p14:creationId xmlns:p14="http://schemas.microsoft.com/office/powerpoint/2010/main" val="1611814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Expert Advisory Committees</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Medical Supplies and Equipment Advisory Committee (MSEAC)</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NIHB Oral Health Advisory Committee (NOHAC)</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Drugs and Therapeutics Advisory Committee (DTAC)</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Provider Relations Meetings</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NIHB-Canadian Dental Association (CDA) Bilateral Meetings</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NIHB-The Denturist Association of Canada (DAC) Bilateral Meetings</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NIHB-Canadian Dental Hygienists Association (CDHA) Bilateral Meetings</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NIHB - Canadian Pharmacists Association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CPhA</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Bilateral Meetings</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Vision Care Working Group with the Canadian Association of Optometrists (CAO)</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defTabSz="942289">
              <a:defRPr/>
            </a:pPr>
            <a:r>
              <a:rPr lang="en-US" sz="1200" b="1" dirty="0"/>
              <a:t>Also have partnerships with: </a:t>
            </a:r>
          </a:p>
          <a:p>
            <a:pPr defTabSz="942289">
              <a:defRPr/>
            </a:pPr>
            <a:r>
              <a:rPr lang="en-US" sz="1200" dirty="0">
                <a:latin typeface="Arial" panose="020B0604020202020204" pitchFamily="34" charset="0"/>
                <a:ea typeface="Calibri" panose="020F0502020204030204" pitchFamily="34" charset="0"/>
              </a:rPr>
              <a:t>First Nations Health Authority </a:t>
            </a:r>
          </a:p>
          <a:p>
            <a:pPr defTabSz="942289">
              <a:defRPr/>
            </a:pPr>
            <a:r>
              <a:rPr lang="en-US" sz="1200" b="1" dirty="0">
                <a:solidFill>
                  <a:srgbClr val="000000"/>
                </a:solidFill>
                <a:latin typeface="Calibri" panose="020F0502020204030204" pitchFamily="34" charset="0"/>
              </a:rPr>
              <a:t>Canadian Dental Association</a:t>
            </a:r>
          </a:p>
          <a:p>
            <a:pPr defTabSz="942289">
              <a:defRPr/>
            </a:pPr>
            <a:r>
              <a:rPr lang="en-US" sz="1200" b="1" dirty="0">
                <a:solidFill>
                  <a:srgbClr val="000000"/>
                </a:solidFill>
                <a:latin typeface="Calibri" panose="020F0502020204030204" pitchFamily="34" charset="0"/>
              </a:rPr>
              <a:t>First Nations Health Managers Association</a:t>
            </a:r>
          </a:p>
          <a:p>
            <a:pPr defTabSz="942289">
              <a:defRPr/>
            </a:pPr>
            <a:r>
              <a:rPr lang="en-US" sz="1200" b="1" dirty="0">
                <a:solidFill>
                  <a:srgbClr val="000000"/>
                </a:solidFill>
                <a:latin typeface="Calibri" panose="020F0502020204030204" pitchFamily="34" charset="0"/>
              </a:rPr>
              <a:t>Canadian Medical Association</a:t>
            </a:r>
            <a:endParaRPr lang="en-US" sz="1200" dirty="0">
              <a:latin typeface="Arial" panose="020B0604020202020204" pitchFamily="34" charset="0"/>
            </a:endParaRPr>
          </a:p>
          <a:p>
            <a:pPr defTabSz="942289">
              <a:defRPr/>
            </a:pPr>
            <a:r>
              <a:rPr lang="en-US" sz="1200" dirty="0">
                <a:latin typeface="Arial" panose="020B0604020202020204" pitchFamily="34" charset="0"/>
              </a:rPr>
              <a:t>Indigenous Pharmacy Professionals of Canada </a:t>
            </a:r>
          </a:p>
          <a:p>
            <a:pPr defTabSz="942289">
              <a:defRPr/>
            </a:pPr>
            <a:r>
              <a:rPr lang="en-US" sz="1200" dirty="0">
                <a:latin typeface="Arial" panose="020B0604020202020204" pitchFamily="34" charset="0"/>
                <a:ea typeface="Calibri" panose="020F0502020204030204" pitchFamily="34" charset="0"/>
              </a:rPr>
              <a:t>Canadian Association of Optometrists </a:t>
            </a:r>
            <a:endParaRPr lang="en-US" sz="1200" b="1" dirty="0"/>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4</a:t>
            </a:fld>
            <a:endParaRPr lang="en-US"/>
          </a:p>
        </p:txBody>
      </p:sp>
    </p:spTree>
    <p:extLst>
      <p:ext uri="{BB962C8B-B14F-4D97-AF65-F5344CB8AC3E}">
        <p14:creationId xmlns:p14="http://schemas.microsoft.com/office/powerpoint/2010/main" val="4193661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5</a:t>
            </a:fld>
            <a:endParaRPr lang="en-US"/>
          </a:p>
        </p:txBody>
      </p:sp>
    </p:spTree>
    <p:extLst>
      <p:ext uri="{BB962C8B-B14F-4D97-AF65-F5344CB8AC3E}">
        <p14:creationId xmlns:p14="http://schemas.microsoft.com/office/powerpoint/2010/main" val="3230230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6</a:t>
            </a:fld>
            <a:endParaRPr lang="en-US"/>
          </a:p>
        </p:txBody>
      </p:sp>
    </p:spTree>
    <p:extLst>
      <p:ext uri="{BB962C8B-B14F-4D97-AF65-F5344CB8AC3E}">
        <p14:creationId xmlns:p14="http://schemas.microsoft.com/office/powerpoint/2010/main" val="1439157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55E4139B-47D3-4441-958F-BC17A81A8607}" type="slidenum">
              <a:rPr lang="en-CA" smtClean="0"/>
              <a:t>7</a:t>
            </a:fld>
            <a:endParaRPr lang="en-CA"/>
          </a:p>
        </p:txBody>
      </p:sp>
    </p:spTree>
    <p:extLst>
      <p:ext uri="{BB962C8B-B14F-4D97-AF65-F5344CB8AC3E}">
        <p14:creationId xmlns:p14="http://schemas.microsoft.com/office/powerpoint/2010/main" val="4025662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3D47537-6A7E-4CE9-8E62-5EFB5D3B9595}" type="slidenum">
              <a:rPr lang="en-CA" smtClean="0"/>
              <a:t>8</a:t>
            </a:fld>
            <a:endParaRPr lang="en-CA"/>
          </a:p>
        </p:txBody>
      </p:sp>
    </p:spTree>
    <p:extLst>
      <p:ext uri="{BB962C8B-B14F-4D97-AF65-F5344CB8AC3E}">
        <p14:creationId xmlns:p14="http://schemas.microsoft.com/office/powerpoint/2010/main" val="2345501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None/>
            </a:pPr>
            <a:r>
              <a:rPr lang="en-US" b="1" dirty="0">
                <a:latin typeface="Arial" panose="020B0604020202020204" pitchFamily="34" charset="0"/>
                <a:cs typeface="Arial" panose="020B0604020202020204" pitchFamily="34" charset="0"/>
              </a:rPr>
              <a:t>2024</a:t>
            </a:r>
            <a:endParaRPr lang="en-CA" dirty="0"/>
          </a:p>
          <a:p>
            <a:pPr lvl="1"/>
            <a:r>
              <a:rPr lang="en-US" dirty="0">
                <a:latin typeface="Arial" panose="020B0604020202020204" pitchFamily="34" charset="0"/>
                <a:cs typeface="Arial" panose="020B0604020202020204" pitchFamily="34" charset="0"/>
              </a:rPr>
              <a:t>NIHB Joint Review – Ongoing </a:t>
            </a:r>
          </a:p>
          <a:p>
            <a:pPr lvl="1"/>
            <a:r>
              <a:rPr lang="en-US" dirty="0">
                <a:latin typeface="Arial" panose="020B0604020202020204" pitchFamily="34" charset="0"/>
                <a:cs typeface="Arial" panose="020B0604020202020204" pitchFamily="34" charset="0"/>
              </a:rPr>
              <a:t>PBS 2025</a:t>
            </a:r>
          </a:p>
          <a:p>
            <a:pPr lvl="1"/>
            <a:r>
              <a:rPr lang="en-US" dirty="0">
                <a:latin typeface="Arial" panose="020B0604020202020204" pitchFamily="34" charset="0"/>
                <a:cs typeface="Arial" panose="020B0604020202020204" pitchFamily="34" charset="0"/>
              </a:rPr>
              <a:t>Meet with First Nation partners and linkages</a:t>
            </a:r>
          </a:p>
          <a:p>
            <a:pPr lvl="1"/>
            <a:r>
              <a:rPr lang="en-US" dirty="0">
                <a:latin typeface="Arial" panose="020B0604020202020204" pitchFamily="34" charset="0"/>
                <a:cs typeface="Arial" panose="020B0604020202020204" pitchFamily="34" charset="0"/>
              </a:rPr>
              <a:t>Analysis of the NIHB Program</a:t>
            </a:r>
          </a:p>
          <a:p>
            <a:pPr lvl="0"/>
            <a:r>
              <a:rPr lang="en-US" b="1" dirty="0">
                <a:latin typeface="Arial" panose="020B0604020202020204" pitchFamily="34" charset="0"/>
                <a:cs typeface="Arial" panose="020B0604020202020204" pitchFamily="34" charset="0"/>
              </a:rPr>
              <a:t>2025</a:t>
            </a:r>
          </a:p>
          <a:p>
            <a:pPr lvl="1"/>
            <a:r>
              <a:rPr lang="en-US" dirty="0">
                <a:latin typeface="Arial" panose="020B0604020202020204" pitchFamily="34" charset="0"/>
                <a:cs typeface="Arial" panose="020B0604020202020204" pitchFamily="34" charset="0"/>
              </a:rPr>
              <a:t>Progress the NIHB Joint Review with First Nations lead</a:t>
            </a:r>
          </a:p>
          <a:p>
            <a:pPr lvl="1"/>
            <a:r>
              <a:rPr lang="en-US" dirty="0">
                <a:latin typeface="Arial" panose="020B0604020202020204" pitchFamily="34" charset="0"/>
                <a:cs typeface="Arial" panose="020B0604020202020204" pitchFamily="34" charset="0"/>
              </a:rPr>
              <a:t>Continue to improve NIHB communications</a:t>
            </a:r>
          </a:p>
          <a:p>
            <a:pPr lvl="1"/>
            <a:r>
              <a:rPr lang="en-US" dirty="0">
                <a:latin typeface="Arial" panose="020B0604020202020204" pitchFamily="34" charset="0"/>
                <a:cs typeface="Arial" panose="020B0604020202020204" pitchFamily="34" charset="0"/>
              </a:rPr>
              <a:t>Roll up report from regional engagements</a:t>
            </a:r>
          </a:p>
          <a:p>
            <a:pPr lvl="1"/>
            <a:r>
              <a:rPr lang="en-US" dirty="0">
                <a:latin typeface="Arial" panose="020B0604020202020204" pitchFamily="34" charset="0"/>
                <a:cs typeface="Arial" panose="020B0604020202020204" pitchFamily="34" charset="0"/>
              </a:rPr>
              <a:t>Build and renew partnerships, more specifically related to naturopathic medicine and allied health services</a:t>
            </a:r>
            <a:endParaRPr lang="en-CA" dirty="0"/>
          </a:p>
          <a:p>
            <a:endParaRPr lang="en-CA" dirty="0"/>
          </a:p>
          <a:p>
            <a:r>
              <a:rPr lang="en-US" dirty="0"/>
              <a:t>AFN is working to advocate for First Nations health and wellbeing</a:t>
            </a:r>
          </a:p>
          <a:p>
            <a:endParaRPr lang="en-US" dirty="0"/>
          </a:p>
          <a:p>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9</a:t>
            </a:fld>
            <a:endParaRPr lang="en-US"/>
          </a:p>
        </p:txBody>
      </p:sp>
    </p:spTree>
    <p:extLst>
      <p:ext uri="{BB962C8B-B14F-4D97-AF65-F5344CB8AC3E}">
        <p14:creationId xmlns:p14="http://schemas.microsoft.com/office/powerpoint/2010/main" val="3416156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1630742" y="2191053"/>
            <a:ext cx="8930516" cy="1792317"/>
          </a:xfrm>
          <a:prstGeom prst="rect">
            <a:avLst/>
          </a:prstGeom>
        </p:spPr>
        <p:txBody>
          <a:bodyPr anchor="t">
            <a:normAutofit/>
          </a:bodyPr>
          <a:lstStyle>
            <a:lvl1pPr algn="ctr">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1666900" y="4180917"/>
            <a:ext cx="8894358" cy="1645920"/>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3"/>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401718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1126844" y="1906108"/>
            <a:ext cx="9336157" cy="578675"/>
          </a:xfrm>
          <a:prstGeom prst="rect">
            <a:avLst/>
          </a:prstGeom>
        </p:spPr>
        <p:txBody>
          <a:bodyPr/>
          <a:lstStyle>
            <a:lvl1pPr>
              <a:defRPr>
                <a:solidFill>
                  <a:srgbClr val="7030A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1126844" y="2664170"/>
            <a:ext cx="9336158" cy="3692180"/>
          </a:xfrm>
          <a:prstGeom prst="rect">
            <a:avLst/>
          </a:prstGeo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BCB49F-DD27-DA44-B46B-39D43C5CFFF3}"/>
              </a:ext>
            </a:extLst>
          </p:cNvPr>
          <p:cNvSpPr>
            <a:spLocks noGrp="1"/>
          </p:cNvSpPr>
          <p:nvPr>
            <p:ph type="dt" sz="half" idx="10"/>
          </p:nvPr>
        </p:nvSpPr>
        <p:spPr>
          <a:xfrm>
            <a:off x="345830" y="6527297"/>
            <a:ext cx="2743200" cy="303395"/>
          </a:xfrm>
          <a:prstGeom prst="rect">
            <a:avLst/>
          </a:prstGeom>
        </p:spPr>
        <p:txBody>
          <a:bodyPr/>
          <a:lstStyle>
            <a:lvl1pPr>
              <a:defRPr sz="1400">
                <a:solidFill>
                  <a:schemeClr val="bg1">
                    <a:lumMod val="65000"/>
                  </a:schemeClr>
                </a:solidFill>
              </a:defRPr>
            </a:lvl1pPr>
          </a:lstStyle>
          <a:p>
            <a:fld id="{89BC028D-A9F7-9246-BAFC-9962E05A63FF}" type="datetimeFigureOut">
              <a:rPr lang="en-US" smtClean="0"/>
              <a:pPr/>
              <a:t>11/28/24</a:t>
            </a:fld>
            <a:endParaRPr lang="en-US" dirty="0"/>
          </a:p>
        </p:txBody>
      </p:sp>
      <p:sp>
        <p:nvSpPr>
          <p:cNvPr id="6" name="Slide Number Placeholder 5">
            <a:extLst>
              <a:ext uri="{FF2B5EF4-FFF2-40B4-BE49-F238E27FC236}">
                <a16:creationId xmlns:a16="http://schemas.microsoft.com/office/drawing/2014/main" id="{A24DFBFF-8F21-B549-9D66-180BB125757F}"/>
              </a:ext>
            </a:extLst>
          </p:cNvPr>
          <p:cNvSpPr>
            <a:spLocks noGrp="1"/>
          </p:cNvSpPr>
          <p:nvPr>
            <p:ph type="sldNum" sz="quarter" idx="12"/>
          </p:nvPr>
        </p:nvSpPr>
        <p:spPr>
          <a:xfrm>
            <a:off x="11035758" y="6527297"/>
            <a:ext cx="890798" cy="303395"/>
          </a:xfrm>
          <a:prstGeom prst="rect">
            <a:avLst/>
          </a:prstGeom>
        </p:spPr>
        <p:txBody>
          <a:bodyPr/>
          <a:lstStyle>
            <a:lvl1pPr>
              <a:defRPr sz="1400">
                <a:solidFill>
                  <a:schemeClr val="bg1">
                    <a:lumMod val="65000"/>
                  </a:schemeClr>
                </a:solidFill>
              </a:defRPr>
            </a:lvl1pPr>
          </a:lstStyle>
          <a:p>
            <a:fld id="{2D7D454D-B60B-7F4D-B729-57FAF81D773A}" type="slidenum">
              <a:rPr lang="en-US" smtClean="0"/>
              <a:pPr/>
              <a:t>‹#›</a:t>
            </a:fld>
            <a:endParaRPr lang="en-US" dirty="0"/>
          </a:p>
        </p:txBody>
      </p:sp>
    </p:spTree>
    <p:extLst>
      <p:ext uri="{BB962C8B-B14F-4D97-AF65-F5344CB8AC3E}">
        <p14:creationId xmlns:p14="http://schemas.microsoft.com/office/powerpoint/2010/main" val="3136895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96133-859A-D8C5-5760-C4F4ACCBA627}"/>
              </a:ext>
            </a:extLst>
          </p:cNvPr>
          <p:cNvSpPr>
            <a:spLocks noGrp="1"/>
          </p:cNvSpPr>
          <p:nvPr>
            <p:ph type="title"/>
          </p:nvPr>
        </p:nvSpPr>
        <p:spPr>
          <a:noFill/>
        </p:spPr>
        <p:txBody>
          <a:bodyPr lIns="0" tIns="0" rIns="0" bIns="0" anchor="t" anchorCtr="0"/>
          <a:lstStyle>
            <a:lvl1pPr>
              <a:defRPr>
                <a:noFill/>
              </a:defRPr>
            </a:lvl1pPr>
          </a:lstStyle>
          <a:p>
            <a:endParaRPr lang="en-CA" dirty="0"/>
          </a:p>
        </p:txBody>
      </p:sp>
      <p:sp>
        <p:nvSpPr>
          <p:cNvPr id="3" name="Content Placeholder 2">
            <a:extLst>
              <a:ext uri="{FF2B5EF4-FFF2-40B4-BE49-F238E27FC236}">
                <a16:creationId xmlns:a16="http://schemas.microsoft.com/office/drawing/2014/main" id="{6F961C21-7DF3-F66C-2821-A04B32C913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1C0005B-3EEF-8FCB-7C27-BD5A87755D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E7885F7-B134-69FB-DA6C-CCCF881C47B1}"/>
              </a:ext>
            </a:extLst>
          </p:cNvPr>
          <p:cNvSpPr>
            <a:spLocks noGrp="1"/>
          </p:cNvSpPr>
          <p:nvPr>
            <p:ph type="dt" sz="half" idx="10"/>
          </p:nvPr>
        </p:nvSpPr>
        <p:spPr/>
        <p:txBody>
          <a:bodyPr/>
          <a:lstStyle/>
          <a:p>
            <a:endParaRPr lang="en-CA" dirty="0"/>
          </a:p>
        </p:txBody>
      </p:sp>
      <p:sp>
        <p:nvSpPr>
          <p:cNvPr id="6" name="Footer Placeholder 5">
            <a:extLst>
              <a:ext uri="{FF2B5EF4-FFF2-40B4-BE49-F238E27FC236}">
                <a16:creationId xmlns:a16="http://schemas.microsoft.com/office/drawing/2014/main" id="{E2EFE8CC-B844-1F57-944B-09388DA75D9A}"/>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7FEA73D8-AFA3-912A-A051-E6BCED0C7829}"/>
              </a:ext>
            </a:extLst>
          </p:cNvPr>
          <p:cNvSpPr>
            <a:spLocks noGrp="1"/>
          </p:cNvSpPr>
          <p:nvPr>
            <p:ph type="sldNum" sz="quarter" idx="12"/>
          </p:nvPr>
        </p:nvSpPr>
        <p:spPr/>
        <p:txBody>
          <a:bodyPr/>
          <a:lstStyle/>
          <a:p>
            <a:fld id="{4CF4670F-230A-4B45-B77F-96CFBEDA82C5}" type="slidenum">
              <a:rPr lang="en-CA" smtClean="0"/>
              <a:t>‹#›</a:t>
            </a:fld>
            <a:endParaRPr lang="en-CA"/>
          </a:p>
        </p:txBody>
      </p:sp>
    </p:spTree>
    <p:extLst>
      <p:ext uri="{BB962C8B-B14F-4D97-AF65-F5344CB8AC3E}">
        <p14:creationId xmlns:p14="http://schemas.microsoft.com/office/powerpoint/2010/main" val="8544068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698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cjoseph@afn.ca"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www.afn.ca/" TargetMode="External"/><Relationship Id="rId4" Type="http://schemas.openxmlformats.org/officeDocument/2006/relationships/hyperlink" Target="mailto:pjgardipy@afn.c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7BF7B-017A-2F62-32C8-A2EA55392E7E}"/>
              </a:ext>
            </a:extLst>
          </p:cNvPr>
          <p:cNvSpPr>
            <a:spLocks noGrp="1"/>
          </p:cNvSpPr>
          <p:nvPr>
            <p:ph type="ctrTitle"/>
          </p:nvPr>
        </p:nvSpPr>
        <p:spPr/>
        <p:txBody>
          <a:bodyPr>
            <a:normAutofit fontScale="90000"/>
          </a:bodyPr>
          <a:lstStyle/>
          <a:p>
            <a:r>
              <a:rPr lang="en-US" dirty="0"/>
              <a:t>Bridging Gaps: Aligning the Non-Insured Health Benefits Program with First Nations’ Experiences</a:t>
            </a:r>
          </a:p>
        </p:txBody>
      </p:sp>
      <p:sp>
        <p:nvSpPr>
          <p:cNvPr id="3" name="Subtitle 2">
            <a:extLst>
              <a:ext uri="{FF2B5EF4-FFF2-40B4-BE49-F238E27FC236}">
                <a16:creationId xmlns:a16="http://schemas.microsoft.com/office/drawing/2014/main" id="{7BDEA431-740E-DAAF-9944-56BBFE6B52DB}"/>
              </a:ext>
            </a:extLst>
          </p:cNvPr>
          <p:cNvSpPr>
            <a:spLocks noGrp="1"/>
          </p:cNvSpPr>
          <p:nvPr>
            <p:ph type="subTitle" idx="1"/>
          </p:nvPr>
        </p:nvSpPr>
        <p:spPr/>
        <p:txBody>
          <a:bodyPr>
            <a:normAutofit/>
          </a:bodyPr>
          <a:lstStyle/>
          <a:p>
            <a:endParaRPr lang="en-US" dirty="0"/>
          </a:p>
          <a:p>
            <a:endParaRPr lang="en-US"/>
          </a:p>
          <a:p>
            <a:r>
              <a:rPr lang="en-US"/>
              <a:t>December </a:t>
            </a:r>
            <a:r>
              <a:rPr lang="en-US" dirty="0"/>
              <a:t>2, 2024 </a:t>
            </a:r>
          </a:p>
        </p:txBody>
      </p:sp>
    </p:spTree>
    <p:extLst>
      <p:ext uri="{BB962C8B-B14F-4D97-AF65-F5344CB8AC3E}">
        <p14:creationId xmlns:p14="http://schemas.microsoft.com/office/powerpoint/2010/main" val="3721922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5B5758-83E9-D5BB-3706-4251F3A1A8EC}"/>
              </a:ext>
            </a:extLst>
          </p:cNvPr>
          <p:cNvSpPr>
            <a:spLocks noGrp="1"/>
          </p:cNvSpPr>
          <p:nvPr>
            <p:ph idx="1"/>
          </p:nvPr>
        </p:nvSpPr>
        <p:spPr>
          <a:xfrm>
            <a:off x="1773382" y="3581934"/>
            <a:ext cx="9672984" cy="1894811"/>
          </a:xfrm>
        </p:spPr>
        <p:txBody>
          <a:bodyPr>
            <a:normAutofit lnSpcReduction="10000"/>
          </a:bodyPr>
          <a:lstStyle/>
          <a:p>
            <a:pPr marL="0" indent="0">
              <a:buNone/>
            </a:pPr>
            <a:r>
              <a:rPr lang="en-CA" sz="3200" b="1" dirty="0">
                <a:solidFill>
                  <a:srgbClr val="7030A0"/>
                </a:solidFill>
                <a:cs typeface="Arial" panose="020B0604020202020204" pitchFamily="34" charset="0"/>
              </a:rPr>
              <a:t>AFN Resolution #’s:</a:t>
            </a:r>
          </a:p>
          <a:p>
            <a:pPr marL="457200" lvl="1">
              <a:spcBef>
                <a:spcPts val="600"/>
              </a:spcBef>
              <a:spcAft>
                <a:spcPts val="600"/>
              </a:spcAft>
              <a:buClr>
                <a:srgbClr val="F18B35"/>
              </a:buClr>
            </a:pPr>
            <a:r>
              <a:rPr lang="en-US" sz="2800" b="1" dirty="0">
                <a:cs typeface="Arial" panose="020B0604020202020204" pitchFamily="34" charset="0"/>
              </a:rPr>
              <a:t>42/2024, </a:t>
            </a:r>
            <a:r>
              <a:rPr lang="en-US" sz="2800" dirty="0">
                <a:cs typeface="Arial" panose="020B0604020202020204" pitchFamily="34" charset="0"/>
              </a:rPr>
              <a:t>Treaty Medicine Chest Clause</a:t>
            </a:r>
          </a:p>
          <a:p>
            <a:pPr marL="457200" lvl="1">
              <a:spcBef>
                <a:spcPts val="600"/>
              </a:spcBef>
              <a:spcAft>
                <a:spcPts val="600"/>
              </a:spcAft>
              <a:buClr>
                <a:srgbClr val="F18B35"/>
              </a:buClr>
            </a:pPr>
            <a:r>
              <a:rPr lang="en-US" sz="2800" b="1" dirty="0">
                <a:cs typeface="Arial" panose="020B0604020202020204" pitchFamily="34" charset="0"/>
              </a:rPr>
              <a:t>97/2023, </a:t>
            </a:r>
            <a:r>
              <a:rPr lang="en-US" sz="2800" dirty="0">
                <a:cs typeface="Arial" panose="020B0604020202020204" pitchFamily="34" charset="0"/>
              </a:rPr>
              <a:t>Non-Insured Health Benefits (NIHB) Coverage for Naturopathic Medicine</a:t>
            </a:r>
            <a:endParaRPr lang="en-CA" sz="2800" dirty="0">
              <a:cs typeface="Arial" panose="020B0604020202020204" pitchFamily="34" charset="0"/>
            </a:endParaRPr>
          </a:p>
        </p:txBody>
      </p:sp>
      <p:sp>
        <p:nvSpPr>
          <p:cNvPr id="2" name="Title 1">
            <a:extLst>
              <a:ext uri="{FF2B5EF4-FFF2-40B4-BE49-F238E27FC236}">
                <a16:creationId xmlns:a16="http://schemas.microsoft.com/office/drawing/2014/main" id="{8FB63FFB-7B1E-73D5-BD2D-B38BCC4BE019}"/>
              </a:ext>
            </a:extLst>
          </p:cNvPr>
          <p:cNvSpPr>
            <a:spLocks noGrp="1"/>
          </p:cNvSpPr>
          <p:nvPr/>
        </p:nvSpPr>
        <p:spPr>
          <a:xfrm>
            <a:off x="1773382" y="1950504"/>
            <a:ext cx="100029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7030A0"/>
                </a:solidFill>
              </a:rPr>
              <a:t>Recommendations for Current AFN Resolutions – NIHB Program</a:t>
            </a:r>
          </a:p>
        </p:txBody>
      </p:sp>
    </p:spTree>
    <p:extLst>
      <p:ext uri="{BB962C8B-B14F-4D97-AF65-F5344CB8AC3E}">
        <p14:creationId xmlns:p14="http://schemas.microsoft.com/office/powerpoint/2010/main" val="735873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99F3AD-23CF-916A-C0F1-1007851D3398}"/>
              </a:ext>
            </a:extLst>
          </p:cNvPr>
          <p:cNvSpPr>
            <a:spLocks noGrp="1"/>
          </p:cNvSpPr>
          <p:nvPr>
            <p:ph type="title"/>
          </p:nvPr>
        </p:nvSpPr>
        <p:spPr>
          <a:xfrm>
            <a:off x="1607126" y="1906108"/>
            <a:ext cx="10127673" cy="578675"/>
          </a:xfrm>
        </p:spPr>
        <p:txBody>
          <a:bodyPr/>
          <a:lstStyle/>
          <a:p>
            <a:r>
              <a:rPr lang="en-US" sz="3600" dirty="0"/>
              <a:t>Key Barriers and Outcomes – Allied Health Services</a:t>
            </a:r>
            <a:endParaRPr lang="en-CA" sz="3600" dirty="0"/>
          </a:p>
        </p:txBody>
      </p:sp>
      <p:graphicFrame>
        <p:nvGraphicFramePr>
          <p:cNvPr id="8" name="Content Placeholder 7">
            <a:extLst>
              <a:ext uri="{FF2B5EF4-FFF2-40B4-BE49-F238E27FC236}">
                <a16:creationId xmlns:a16="http://schemas.microsoft.com/office/drawing/2014/main" id="{63859B95-8CDC-C453-F214-A407FDAD369D}"/>
              </a:ext>
            </a:extLst>
          </p:cNvPr>
          <p:cNvGraphicFramePr>
            <a:graphicFrameLocks noGrp="1"/>
          </p:cNvGraphicFramePr>
          <p:nvPr>
            <p:ph idx="1"/>
            <p:extLst>
              <p:ext uri="{D42A27DB-BD31-4B8C-83A1-F6EECF244321}">
                <p14:modId xmlns:p14="http://schemas.microsoft.com/office/powerpoint/2010/main" val="1722671883"/>
              </p:ext>
            </p:extLst>
          </p:nvPr>
        </p:nvGraphicFramePr>
        <p:xfrm>
          <a:off x="505692" y="3249386"/>
          <a:ext cx="11054937" cy="2947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5410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4BB72-1C76-C423-E0CF-D299D871D718}"/>
              </a:ext>
            </a:extLst>
          </p:cNvPr>
          <p:cNvSpPr>
            <a:spLocks noGrp="1"/>
          </p:cNvSpPr>
          <p:nvPr>
            <p:ph type="title"/>
          </p:nvPr>
        </p:nvSpPr>
        <p:spPr>
          <a:xfrm>
            <a:off x="488568" y="1783722"/>
            <a:ext cx="11516395" cy="1286420"/>
          </a:xfrm>
        </p:spPr>
        <p:txBody>
          <a:bodyPr>
            <a:noAutofit/>
          </a:bodyPr>
          <a:lstStyle/>
          <a:p>
            <a:r>
              <a:rPr lang="en-CA" sz="3600" i="0" dirty="0">
                <a:effectLst/>
              </a:rPr>
              <a:t>Review and Guidance:</a:t>
            </a:r>
            <a:br>
              <a:rPr lang="en-CA" i="0" dirty="0">
                <a:effectLst/>
              </a:rPr>
            </a:br>
            <a:r>
              <a:rPr lang="en-CA" sz="2800" i="0" dirty="0">
                <a:effectLst/>
              </a:rPr>
              <a:t>“DRAFT” AFN RESOLUTION #01/2024</a:t>
            </a:r>
            <a:r>
              <a:rPr lang="en-CA" sz="2800" dirty="0"/>
              <a:t>,</a:t>
            </a:r>
            <a:r>
              <a:rPr lang="en-CA" sz="2800" i="0" dirty="0">
                <a:effectLst/>
              </a:rPr>
              <a:t> </a:t>
            </a:r>
            <a:r>
              <a:rPr lang="en-US" sz="2800" i="1" dirty="0">
                <a:effectLst/>
                <a:ea typeface="Times New Roman" panose="02020603050405020304" pitchFamily="18" charset="0"/>
                <a:cs typeface="Times New Roman" panose="02020603050405020304" pitchFamily="18" charset="0"/>
              </a:rPr>
              <a:t>Expanding Non-Insured Health Benefits (NIHB) Coverage to include Allied Health Services</a:t>
            </a:r>
            <a:endParaRPr lang="en-CA" sz="2800" dirty="0"/>
          </a:p>
        </p:txBody>
      </p:sp>
      <p:sp>
        <p:nvSpPr>
          <p:cNvPr id="3" name="Content Placeholder 2">
            <a:extLst>
              <a:ext uri="{FF2B5EF4-FFF2-40B4-BE49-F238E27FC236}">
                <a16:creationId xmlns:a16="http://schemas.microsoft.com/office/drawing/2014/main" id="{7F4E4355-25CD-61BB-4469-267E64252A84}"/>
              </a:ext>
            </a:extLst>
          </p:cNvPr>
          <p:cNvSpPr>
            <a:spLocks noGrp="1"/>
          </p:cNvSpPr>
          <p:nvPr>
            <p:ph idx="1"/>
          </p:nvPr>
        </p:nvSpPr>
        <p:spPr>
          <a:xfrm>
            <a:off x="758733" y="3281666"/>
            <a:ext cx="10989673" cy="2621113"/>
          </a:xfrm>
          <a:solidFill>
            <a:schemeClr val="accent2">
              <a:lumMod val="20000"/>
              <a:lumOff val="80000"/>
            </a:schemeClr>
          </a:solidFill>
        </p:spPr>
        <p:txBody>
          <a:bodyPr>
            <a:noAutofit/>
          </a:bodyPr>
          <a:lstStyle/>
          <a:p>
            <a:pPr marL="0" lvl="0" indent="0">
              <a:lnSpc>
                <a:spcPct val="100000"/>
              </a:lnSpc>
              <a:spcBef>
                <a:spcPts val="600"/>
              </a:spcBef>
              <a:spcAft>
                <a:spcPts val="600"/>
              </a:spcAft>
              <a:buNone/>
            </a:pPr>
            <a:r>
              <a:rPr lang="en-US" sz="2400" kern="100" dirty="0">
                <a:effectLst/>
                <a:latin typeface="+mj-lt"/>
                <a:ea typeface="Calibri" panose="020F0502020204030204" pitchFamily="34" charset="0"/>
                <a:cs typeface="Times New Roman" panose="02020603050405020304" pitchFamily="18" charset="0"/>
              </a:rPr>
              <a:t>THEREFORE BE IT RESOLVED that the First Nations-in-Assembly:</a:t>
            </a:r>
          </a:p>
          <a:p>
            <a:pPr marL="342900" marR="0" lvl="0" indent="-342900" algn="l">
              <a:spcBef>
                <a:spcPts val="600"/>
              </a:spcBef>
              <a:spcAft>
                <a:spcPts val="0"/>
              </a:spcAft>
              <a:buFont typeface="+mj-lt"/>
              <a:buAutoNum type="arabicPeriod"/>
            </a:pPr>
            <a:r>
              <a:rPr lang="en-US" sz="2400" dirty="0">
                <a:effectLst/>
                <a:latin typeface="+mj-lt"/>
                <a:ea typeface="Times New Roman" panose="02020603050405020304" pitchFamily="18" charset="0"/>
                <a:cs typeface="Times New Roman" panose="02020603050405020304" pitchFamily="18" charset="0"/>
              </a:rPr>
              <a:t>Direct the Assembly of First Nations (AFN) to advocate for the Government of Canada to expand the Non-Insured Health Benefits Program (NIHB) to cover allied health services, to include but not be limited to physiotherapy, occupational therapy, speech therapy, audiology, and podiatry, to ensure equitable access, wholistic wellness promotion, respect First Nations healthcare choices, and integrate allied health services into existing healthcare systems. </a:t>
            </a:r>
            <a:endParaRPr lang="en-CA" sz="2400" dirty="0">
              <a:effectLst/>
              <a:latin typeface="+mj-lt"/>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C69B6BC-0835-99A5-C981-263F8D11DE52}"/>
              </a:ext>
            </a:extLst>
          </p:cNvPr>
          <p:cNvSpPr txBox="1"/>
          <p:nvPr/>
        </p:nvSpPr>
        <p:spPr>
          <a:xfrm>
            <a:off x="3143249" y="6094304"/>
            <a:ext cx="6096000" cy="369332"/>
          </a:xfrm>
          <a:prstGeom prst="rect">
            <a:avLst/>
          </a:prstGeom>
          <a:solidFill>
            <a:srgbClr val="7030A0"/>
          </a:solidFill>
        </p:spPr>
        <p:txBody>
          <a:bodyPr wrap="square">
            <a:spAutoFit/>
          </a:bodyPr>
          <a:lstStyle/>
          <a:p>
            <a:pPr algn="ctr"/>
            <a:r>
              <a:rPr lang="en-CA" sz="1800" b="1" i="1" dirty="0">
                <a:solidFill>
                  <a:srgbClr val="FFC000"/>
                </a:solidFill>
                <a:effectLst/>
              </a:rPr>
              <a:t>1 of 4 “THEREFORE BE IT RESOLVED” </a:t>
            </a:r>
            <a:endParaRPr lang="en-CA" b="1" i="1" dirty="0">
              <a:solidFill>
                <a:srgbClr val="FFC000"/>
              </a:solidFill>
            </a:endParaRPr>
          </a:p>
        </p:txBody>
      </p:sp>
    </p:spTree>
    <p:extLst>
      <p:ext uri="{BB962C8B-B14F-4D97-AF65-F5344CB8AC3E}">
        <p14:creationId xmlns:p14="http://schemas.microsoft.com/office/powerpoint/2010/main" val="3603038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F2FF8-569B-23BD-2EBD-A419FE177D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A101C1-4784-EA55-9D09-10661814A1F6}"/>
              </a:ext>
            </a:extLst>
          </p:cNvPr>
          <p:cNvSpPr>
            <a:spLocks noGrp="1"/>
          </p:cNvSpPr>
          <p:nvPr>
            <p:ph type="title"/>
          </p:nvPr>
        </p:nvSpPr>
        <p:spPr>
          <a:xfrm>
            <a:off x="488568" y="1783722"/>
            <a:ext cx="11516395" cy="1286420"/>
          </a:xfrm>
        </p:spPr>
        <p:txBody>
          <a:bodyPr>
            <a:noAutofit/>
          </a:bodyPr>
          <a:lstStyle/>
          <a:p>
            <a:pPr algn="ctr"/>
            <a:r>
              <a:rPr lang="en-CA" i="0" dirty="0">
                <a:effectLst/>
              </a:rPr>
              <a:t>Review and Guidance:</a:t>
            </a:r>
            <a:br>
              <a:rPr lang="en-CA" i="0" dirty="0">
                <a:effectLst/>
              </a:rPr>
            </a:br>
            <a:r>
              <a:rPr lang="en-CA" sz="3200" b="0" i="0" dirty="0">
                <a:effectLst/>
              </a:rPr>
              <a:t>“DRAFT” AFN RESOLUTION #01/2024</a:t>
            </a:r>
            <a:r>
              <a:rPr lang="en-CA" sz="3200" b="0" dirty="0"/>
              <a:t>,</a:t>
            </a:r>
            <a:r>
              <a:rPr lang="en-CA" sz="3200" b="0" i="0" dirty="0">
                <a:effectLst/>
              </a:rPr>
              <a:t> </a:t>
            </a:r>
            <a:r>
              <a:rPr lang="en-US" sz="3200" b="0" i="1" dirty="0">
                <a:effectLst/>
                <a:ea typeface="Times New Roman" panose="02020603050405020304" pitchFamily="18" charset="0"/>
                <a:cs typeface="Times New Roman" panose="02020603050405020304" pitchFamily="18" charset="0"/>
              </a:rPr>
              <a:t>Expanding Non-Insured Health Benefits (NIHB) Coverage to include Allied Health Services</a:t>
            </a:r>
            <a:endParaRPr lang="en-CA" sz="3600" b="0" dirty="0"/>
          </a:p>
        </p:txBody>
      </p:sp>
      <p:sp>
        <p:nvSpPr>
          <p:cNvPr id="5" name="TextBox 4">
            <a:extLst>
              <a:ext uri="{FF2B5EF4-FFF2-40B4-BE49-F238E27FC236}">
                <a16:creationId xmlns:a16="http://schemas.microsoft.com/office/drawing/2014/main" id="{A3C0B3ED-23E6-9152-140E-20A266C83E9F}"/>
              </a:ext>
            </a:extLst>
          </p:cNvPr>
          <p:cNvSpPr txBox="1"/>
          <p:nvPr/>
        </p:nvSpPr>
        <p:spPr>
          <a:xfrm>
            <a:off x="3143249" y="6094304"/>
            <a:ext cx="6096000" cy="369332"/>
          </a:xfrm>
          <a:prstGeom prst="rect">
            <a:avLst/>
          </a:prstGeom>
          <a:solidFill>
            <a:srgbClr val="7030A0"/>
          </a:solidFill>
        </p:spPr>
        <p:txBody>
          <a:bodyPr wrap="square">
            <a:spAutoFit/>
          </a:bodyPr>
          <a:lstStyle/>
          <a:p>
            <a:pPr algn="ctr"/>
            <a:r>
              <a:rPr lang="en-CA" b="1" i="1" dirty="0">
                <a:solidFill>
                  <a:srgbClr val="FFC000"/>
                </a:solidFill>
              </a:rPr>
              <a:t>2</a:t>
            </a:r>
            <a:r>
              <a:rPr lang="en-CA" sz="1800" b="1" i="1" dirty="0">
                <a:solidFill>
                  <a:srgbClr val="FFC000"/>
                </a:solidFill>
                <a:effectLst/>
              </a:rPr>
              <a:t> of 4 “THEREFORE BE IT RESOLVED” </a:t>
            </a:r>
            <a:endParaRPr lang="en-CA" b="1" i="1" dirty="0">
              <a:solidFill>
                <a:srgbClr val="FFC000"/>
              </a:solidFill>
            </a:endParaRPr>
          </a:p>
        </p:txBody>
      </p:sp>
      <p:sp>
        <p:nvSpPr>
          <p:cNvPr id="7" name="Content Placeholder 2">
            <a:extLst>
              <a:ext uri="{FF2B5EF4-FFF2-40B4-BE49-F238E27FC236}">
                <a16:creationId xmlns:a16="http://schemas.microsoft.com/office/drawing/2014/main" id="{B1C1C583-E400-4625-DC58-DDAE6E4DFD28}"/>
              </a:ext>
            </a:extLst>
          </p:cNvPr>
          <p:cNvSpPr>
            <a:spLocks noGrp="1"/>
          </p:cNvSpPr>
          <p:nvPr>
            <p:ph idx="1"/>
          </p:nvPr>
        </p:nvSpPr>
        <p:spPr>
          <a:xfrm>
            <a:off x="1115919" y="3429000"/>
            <a:ext cx="10261692" cy="2436064"/>
          </a:xfrm>
          <a:solidFill>
            <a:schemeClr val="accent2">
              <a:lumMod val="20000"/>
              <a:lumOff val="80000"/>
            </a:schemeClr>
          </a:solidFill>
        </p:spPr>
        <p:txBody>
          <a:bodyPr>
            <a:noAutofit/>
          </a:bodyPr>
          <a:lstStyle/>
          <a:p>
            <a:pPr marL="0" lvl="0" indent="0">
              <a:lnSpc>
                <a:spcPct val="100000"/>
              </a:lnSpc>
              <a:spcBef>
                <a:spcPts val="600"/>
              </a:spcBef>
              <a:spcAft>
                <a:spcPts val="600"/>
              </a:spcAft>
              <a:buNone/>
            </a:pPr>
            <a:r>
              <a:rPr lang="en-US" kern="100" dirty="0">
                <a:effectLst/>
                <a:latin typeface="+mj-lt"/>
                <a:ea typeface="Calibri" panose="020F0502020204030204" pitchFamily="34" charset="0"/>
                <a:cs typeface="Times New Roman" panose="02020603050405020304" pitchFamily="18" charset="0"/>
              </a:rPr>
              <a:t>THEREFORE BE IT RESOLVED that the First Nations-in-Assembly:</a:t>
            </a:r>
          </a:p>
          <a:p>
            <a:pPr marL="514350" marR="0" lvl="0" indent="-514350" algn="l">
              <a:spcBef>
                <a:spcPts val="600"/>
              </a:spcBef>
              <a:spcAft>
                <a:spcPts val="0"/>
              </a:spcAft>
              <a:buFont typeface="+mj-lt"/>
              <a:buAutoNum type="arabicPeriod" startAt="2"/>
            </a:pPr>
            <a:r>
              <a:rPr lang="en-US" dirty="0">
                <a:effectLst/>
                <a:latin typeface="+mj-lt"/>
                <a:ea typeface="Times New Roman" panose="02020603050405020304" pitchFamily="18" charset="0"/>
                <a:cs typeface="Times New Roman" panose="02020603050405020304" pitchFamily="18" charset="0"/>
              </a:rPr>
              <a:t>Direct the AFN to engage in dialogue with relevant government authorities, healthcare providers, and First Nations’ organizations to advocate for the inclusion of allied health services within the NIHB Program.</a:t>
            </a:r>
            <a:endParaRPr lang="en-CA"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4484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DB0CB-095A-FB32-297A-84E08BC075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61B154-658E-8E05-4985-8BC23CA687FB}"/>
              </a:ext>
            </a:extLst>
          </p:cNvPr>
          <p:cNvSpPr>
            <a:spLocks noGrp="1"/>
          </p:cNvSpPr>
          <p:nvPr>
            <p:ph type="title"/>
          </p:nvPr>
        </p:nvSpPr>
        <p:spPr>
          <a:xfrm>
            <a:off x="488568" y="1783722"/>
            <a:ext cx="11516395" cy="1286420"/>
          </a:xfrm>
        </p:spPr>
        <p:txBody>
          <a:bodyPr>
            <a:noAutofit/>
          </a:bodyPr>
          <a:lstStyle/>
          <a:p>
            <a:pPr algn="ctr"/>
            <a:r>
              <a:rPr lang="en-CA" i="0" dirty="0">
                <a:effectLst/>
              </a:rPr>
              <a:t>Review and Guidance:</a:t>
            </a:r>
            <a:br>
              <a:rPr lang="en-CA" i="0" dirty="0">
                <a:effectLst/>
              </a:rPr>
            </a:br>
            <a:r>
              <a:rPr lang="en-CA" sz="3200" b="0" i="0" dirty="0">
                <a:effectLst/>
              </a:rPr>
              <a:t>“DRAFT” AFN RESOLUTION #01/2024</a:t>
            </a:r>
            <a:r>
              <a:rPr lang="en-CA" sz="3200" b="0" dirty="0"/>
              <a:t>,</a:t>
            </a:r>
            <a:r>
              <a:rPr lang="en-CA" sz="3200" b="0" i="0" dirty="0">
                <a:effectLst/>
              </a:rPr>
              <a:t> </a:t>
            </a:r>
            <a:r>
              <a:rPr lang="en-US" sz="3200" b="0" i="1" dirty="0">
                <a:effectLst/>
                <a:ea typeface="Times New Roman" panose="02020603050405020304" pitchFamily="18" charset="0"/>
                <a:cs typeface="Times New Roman" panose="02020603050405020304" pitchFamily="18" charset="0"/>
              </a:rPr>
              <a:t>Expanding Non-Insured Health Benefits (NIHB) Coverage to include Allied Health Services</a:t>
            </a:r>
            <a:endParaRPr lang="en-CA" sz="3600" b="0" dirty="0"/>
          </a:p>
        </p:txBody>
      </p:sp>
      <p:sp>
        <p:nvSpPr>
          <p:cNvPr id="5" name="TextBox 4">
            <a:extLst>
              <a:ext uri="{FF2B5EF4-FFF2-40B4-BE49-F238E27FC236}">
                <a16:creationId xmlns:a16="http://schemas.microsoft.com/office/drawing/2014/main" id="{7BA1032A-878D-3708-3C2B-979CE00F421A}"/>
              </a:ext>
            </a:extLst>
          </p:cNvPr>
          <p:cNvSpPr txBox="1"/>
          <p:nvPr/>
        </p:nvSpPr>
        <p:spPr>
          <a:xfrm>
            <a:off x="3143249" y="6094304"/>
            <a:ext cx="6096000" cy="369332"/>
          </a:xfrm>
          <a:prstGeom prst="rect">
            <a:avLst/>
          </a:prstGeom>
          <a:solidFill>
            <a:srgbClr val="7030A0"/>
          </a:solidFill>
        </p:spPr>
        <p:txBody>
          <a:bodyPr wrap="square">
            <a:spAutoFit/>
          </a:bodyPr>
          <a:lstStyle/>
          <a:p>
            <a:pPr algn="ctr"/>
            <a:r>
              <a:rPr lang="en-CA" b="1" i="1" dirty="0">
                <a:solidFill>
                  <a:srgbClr val="FFC000"/>
                </a:solidFill>
              </a:rPr>
              <a:t>3</a:t>
            </a:r>
            <a:r>
              <a:rPr lang="en-CA" sz="1800" b="1" i="1" dirty="0">
                <a:solidFill>
                  <a:srgbClr val="FFC000"/>
                </a:solidFill>
                <a:effectLst/>
              </a:rPr>
              <a:t> of 4 “THEREFORE BE IT RESOLVED” </a:t>
            </a:r>
            <a:endParaRPr lang="en-CA" b="1" i="1" dirty="0">
              <a:solidFill>
                <a:srgbClr val="FFC000"/>
              </a:solidFill>
            </a:endParaRPr>
          </a:p>
        </p:txBody>
      </p:sp>
      <p:sp>
        <p:nvSpPr>
          <p:cNvPr id="4" name="TextBox 3">
            <a:extLst>
              <a:ext uri="{FF2B5EF4-FFF2-40B4-BE49-F238E27FC236}">
                <a16:creationId xmlns:a16="http://schemas.microsoft.com/office/drawing/2014/main" id="{17FD4BA6-0DEE-546D-1185-ADE2D9B65016}"/>
              </a:ext>
            </a:extLst>
          </p:cNvPr>
          <p:cNvSpPr txBox="1"/>
          <p:nvPr/>
        </p:nvSpPr>
        <p:spPr>
          <a:xfrm>
            <a:off x="488568" y="3317282"/>
            <a:ext cx="11390468" cy="2831544"/>
          </a:xfrm>
          <a:prstGeom prst="rect">
            <a:avLst/>
          </a:prstGeom>
          <a:solidFill>
            <a:schemeClr val="accent2">
              <a:lumMod val="20000"/>
              <a:lumOff val="80000"/>
            </a:schemeClr>
          </a:solidFill>
        </p:spPr>
        <p:txBody>
          <a:bodyPr wrap="square">
            <a:spAutoFit/>
          </a:bodyPr>
          <a:lstStyle/>
          <a:p>
            <a:pPr marL="0" lvl="0" indent="0">
              <a:lnSpc>
                <a:spcPct val="100000"/>
              </a:lnSpc>
              <a:spcBef>
                <a:spcPts val="600"/>
              </a:spcBef>
              <a:spcAft>
                <a:spcPts val="600"/>
              </a:spcAft>
              <a:buNone/>
            </a:pPr>
            <a:r>
              <a:rPr lang="en-US" sz="2400" kern="100" dirty="0">
                <a:effectLst/>
                <a:latin typeface="+mj-lt"/>
                <a:ea typeface="Calibri" panose="020F0502020204030204" pitchFamily="34" charset="0"/>
                <a:cs typeface="Times New Roman" panose="02020603050405020304" pitchFamily="18" charset="0"/>
              </a:rPr>
              <a:t>THEREFORE BE IT RESOLVED that the First Nations-in-Assembly:</a:t>
            </a:r>
          </a:p>
          <a:p>
            <a:pPr marL="514350" marR="0" lvl="0" indent="-514350" algn="l">
              <a:spcBef>
                <a:spcPts val="600"/>
              </a:spcBef>
              <a:spcAft>
                <a:spcPts val="0"/>
              </a:spcAft>
              <a:buFont typeface="+mj-lt"/>
              <a:buAutoNum type="arabicPeriod" startAt="3"/>
            </a:pPr>
            <a:r>
              <a:rPr lang="en-US" sz="2400" dirty="0">
                <a:effectLst/>
                <a:latin typeface="+mj-lt"/>
                <a:ea typeface="Times New Roman" panose="02020603050405020304" pitchFamily="18" charset="0"/>
                <a:cs typeface="Times New Roman" panose="02020603050405020304" pitchFamily="18" charset="0"/>
              </a:rPr>
              <a:t>Direct the AFN and urge the NIHB Joint Review Steering Committee to collaborate in conducting a thorough review of the existing NIHB Program, specifically evaluating the inclusion of allied health services and collaborate with healthcare professionals, relevant associations, and experts to conduct comprehensive research on the scope and impact of the NIHB coverage for allied health services, considering the diverse healthcare and cultural needs within various regions.</a:t>
            </a:r>
            <a:endParaRPr lang="en-CA" sz="24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4099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9037A-502B-9430-D773-52D93364E6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593875-203A-3C61-C526-01AED679F810}"/>
              </a:ext>
            </a:extLst>
          </p:cNvPr>
          <p:cNvSpPr>
            <a:spLocks noGrp="1"/>
          </p:cNvSpPr>
          <p:nvPr>
            <p:ph type="title"/>
          </p:nvPr>
        </p:nvSpPr>
        <p:spPr>
          <a:xfrm>
            <a:off x="521225" y="1971501"/>
            <a:ext cx="11516395" cy="1286420"/>
          </a:xfrm>
        </p:spPr>
        <p:txBody>
          <a:bodyPr>
            <a:noAutofit/>
          </a:bodyPr>
          <a:lstStyle/>
          <a:p>
            <a:pPr algn="ctr"/>
            <a:r>
              <a:rPr lang="en-CA" i="0" dirty="0">
                <a:effectLst/>
              </a:rPr>
              <a:t>Review and Guidance:</a:t>
            </a:r>
            <a:br>
              <a:rPr lang="en-CA" i="0" dirty="0">
                <a:effectLst/>
              </a:rPr>
            </a:br>
            <a:r>
              <a:rPr lang="en-CA" sz="3200" b="0" i="0" dirty="0">
                <a:effectLst/>
              </a:rPr>
              <a:t>“DRAFT” AFN RESOLUTION #01/2024</a:t>
            </a:r>
            <a:r>
              <a:rPr lang="en-CA" sz="3200" b="0" dirty="0"/>
              <a:t>,</a:t>
            </a:r>
            <a:r>
              <a:rPr lang="en-CA" sz="3200" b="0" i="0" dirty="0">
                <a:effectLst/>
              </a:rPr>
              <a:t> </a:t>
            </a:r>
            <a:r>
              <a:rPr lang="en-US" sz="3200" b="0" i="1" dirty="0">
                <a:effectLst/>
                <a:ea typeface="Times New Roman" panose="02020603050405020304" pitchFamily="18" charset="0"/>
                <a:cs typeface="Times New Roman" panose="02020603050405020304" pitchFamily="18" charset="0"/>
              </a:rPr>
              <a:t>Expanding Non-Insured Health Benefits (NIHB) Coverage to include Allied Health Services</a:t>
            </a:r>
            <a:endParaRPr lang="en-CA" sz="3600" b="0" dirty="0"/>
          </a:p>
        </p:txBody>
      </p:sp>
      <p:sp>
        <p:nvSpPr>
          <p:cNvPr id="5" name="TextBox 4">
            <a:extLst>
              <a:ext uri="{FF2B5EF4-FFF2-40B4-BE49-F238E27FC236}">
                <a16:creationId xmlns:a16="http://schemas.microsoft.com/office/drawing/2014/main" id="{B15F5EE2-BD07-02C4-E6B9-97D71587CDFF}"/>
              </a:ext>
            </a:extLst>
          </p:cNvPr>
          <p:cNvSpPr txBox="1"/>
          <p:nvPr/>
        </p:nvSpPr>
        <p:spPr>
          <a:xfrm>
            <a:off x="3143249" y="6094304"/>
            <a:ext cx="6096000" cy="369332"/>
          </a:xfrm>
          <a:prstGeom prst="rect">
            <a:avLst/>
          </a:prstGeom>
          <a:solidFill>
            <a:srgbClr val="7030A0"/>
          </a:solidFill>
        </p:spPr>
        <p:txBody>
          <a:bodyPr wrap="square">
            <a:spAutoFit/>
          </a:bodyPr>
          <a:lstStyle/>
          <a:p>
            <a:pPr algn="ctr"/>
            <a:r>
              <a:rPr lang="en-CA" sz="1800" b="1" i="1" dirty="0">
                <a:solidFill>
                  <a:srgbClr val="FFC000"/>
                </a:solidFill>
                <a:effectLst/>
              </a:rPr>
              <a:t>4 of 4 “THEREFORE BE IT RESOLVED” </a:t>
            </a:r>
            <a:endParaRPr lang="en-CA" b="1" i="1" dirty="0">
              <a:solidFill>
                <a:srgbClr val="FFC000"/>
              </a:solidFill>
            </a:endParaRPr>
          </a:p>
        </p:txBody>
      </p:sp>
      <p:sp>
        <p:nvSpPr>
          <p:cNvPr id="3" name="Content Placeholder 2">
            <a:extLst>
              <a:ext uri="{FF2B5EF4-FFF2-40B4-BE49-F238E27FC236}">
                <a16:creationId xmlns:a16="http://schemas.microsoft.com/office/drawing/2014/main" id="{ACC02470-2A5A-2F0A-2CDF-773AA6F4C28C}"/>
              </a:ext>
            </a:extLst>
          </p:cNvPr>
          <p:cNvSpPr>
            <a:spLocks noGrp="1"/>
          </p:cNvSpPr>
          <p:nvPr>
            <p:ph idx="1"/>
          </p:nvPr>
        </p:nvSpPr>
        <p:spPr>
          <a:xfrm>
            <a:off x="676771" y="3869624"/>
            <a:ext cx="11006322" cy="1469819"/>
          </a:xfrm>
          <a:solidFill>
            <a:schemeClr val="accent2">
              <a:lumMod val="20000"/>
              <a:lumOff val="80000"/>
            </a:schemeClr>
          </a:solidFill>
        </p:spPr>
        <p:txBody>
          <a:bodyPr>
            <a:normAutofit/>
          </a:bodyPr>
          <a:lstStyle/>
          <a:p>
            <a:pPr marL="514350" indent="-514350">
              <a:buFont typeface="+mj-lt"/>
              <a:buAutoNum type="arabicPeriod" startAt="4"/>
            </a:pPr>
            <a:r>
              <a:rPr lang="en-US" dirty="0">
                <a:effectLst/>
                <a:latin typeface="Aptos Display" panose="020B0004020202020204" pitchFamily="34" charset="0"/>
                <a:ea typeface="Times New Roman" panose="02020603050405020304" pitchFamily="18" charset="0"/>
                <a:cs typeface="Times New Roman" panose="02020603050405020304" pitchFamily="18" charset="0"/>
              </a:rPr>
              <a:t>Direct the AFN to advocate for adequate resources and funding to support the research and development initiatives aimed at expanding the NIHB coverage to include allied health services.</a:t>
            </a:r>
            <a:endParaRPr lang="en-CA" dirty="0">
              <a:effectLst/>
              <a:latin typeface="Aptos Display"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230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13436-08DC-67F5-54A8-BA4E9D333B1C}"/>
              </a:ext>
            </a:extLst>
          </p:cNvPr>
          <p:cNvSpPr>
            <a:spLocks noGrp="1"/>
          </p:cNvSpPr>
          <p:nvPr>
            <p:ph type="title"/>
          </p:nvPr>
        </p:nvSpPr>
        <p:spPr>
          <a:xfrm>
            <a:off x="1731818" y="1906108"/>
            <a:ext cx="10147218" cy="578675"/>
          </a:xfrm>
        </p:spPr>
        <p:txBody>
          <a:bodyPr/>
          <a:lstStyle/>
          <a:p>
            <a:r>
              <a:rPr lang="en-US" sz="3600" dirty="0"/>
              <a:t>Key Barriers and Outcomes – NIHB Medical Transportation (MT) Policy</a:t>
            </a:r>
          </a:p>
        </p:txBody>
      </p:sp>
      <p:graphicFrame>
        <p:nvGraphicFramePr>
          <p:cNvPr id="4" name="Content Placeholder 3">
            <a:extLst>
              <a:ext uri="{FF2B5EF4-FFF2-40B4-BE49-F238E27FC236}">
                <a16:creationId xmlns:a16="http://schemas.microsoft.com/office/drawing/2014/main" id="{62EE07AE-B098-C2DC-AE19-247AF569F44F}"/>
              </a:ext>
            </a:extLst>
          </p:cNvPr>
          <p:cNvGraphicFramePr>
            <a:graphicFrameLocks noGrp="1"/>
          </p:cNvGraphicFramePr>
          <p:nvPr>
            <p:ph idx="1"/>
            <p:extLst>
              <p:ext uri="{D42A27DB-BD31-4B8C-83A1-F6EECF244321}">
                <p14:modId xmlns:p14="http://schemas.microsoft.com/office/powerpoint/2010/main" val="859897145"/>
              </p:ext>
            </p:extLst>
          </p:nvPr>
        </p:nvGraphicFramePr>
        <p:xfrm>
          <a:off x="489856" y="3249386"/>
          <a:ext cx="11005457" cy="3106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0493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DC1C6-A4C6-2896-F036-F05F32260C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278351-FCF5-060E-A5A3-9775CEC65798}"/>
              </a:ext>
            </a:extLst>
          </p:cNvPr>
          <p:cNvSpPr>
            <a:spLocks noGrp="1"/>
          </p:cNvSpPr>
          <p:nvPr>
            <p:ph type="title"/>
          </p:nvPr>
        </p:nvSpPr>
        <p:spPr>
          <a:xfrm>
            <a:off x="1662545" y="2018530"/>
            <a:ext cx="10342418" cy="1286420"/>
          </a:xfrm>
        </p:spPr>
        <p:txBody>
          <a:bodyPr>
            <a:noAutofit/>
          </a:bodyPr>
          <a:lstStyle/>
          <a:p>
            <a:r>
              <a:rPr lang="en-CA" sz="3600" i="0" dirty="0">
                <a:effectLst/>
              </a:rPr>
              <a:t>Review and Guidance:</a:t>
            </a:r>
            <a:br>
              <a:rPr lang="en-CA" i="0" dirty="0">
                <a:effectLst/>
              </a:rPr>
            </a:br>
            <a:r>
              <a:rPr lang="en-CA" sz="2800" i="0" dirty="0">
                <a:effectLst/>
              </a:rPr>
              <a:t>“DRAFT” AFN RESOLUTION </a:t>
            </a:r>
            <a:r>
              <a:rPr lang="en-US" sz="2800" i="0" dirty="0">
                <a:effectLst/>
              </a:rPr>
              <a:t>#05/2024, NIHB Medical Transportation Policy Discriminatory to First Nations</a:t>
            </a:r>
            <a:endParaRPr lang="en-CA" sz="2800" dirty="0"/>
          </a:p>
        </p:txBody>
      </p:sp>
      <p:sp>
        <p:nvSpPr>
          <p:cNvPr id="5" name="TextBox 4">
            <a:extLst>
              <a:ext uri="{FF2B5EF4-FFF2-40B4-BE49-F238E27FC236}">
                <a16:creationId xmlns:a16="http://schemas.microsoft.com/office/drawing/2014/main" id="{DC6F2AB1-BDD4-D3F5-982F-C334E11DB3B1}"/>
              </a:ext>
            </a:extLst>
          </p:cNvPr>
          <p:cNvSpPr txBox="1"/>
          <p:nvPr/>
        </p:nvSpPr>
        <p:spPr>
          <a:xfrm>
            <a:off x="3143249" y="6094304"/>
            <a:ext cx="6096000" cy="369332"/>
          </a:xfrm>
          <a:prstGeom prst="rect">
            <a:avLst/>
          </a:prstGeom>
          <a:solidFill>
            <a:srgbClr val="7030A0"/>
          </a:solidFill>
        </p:spPr>
        <p:txBody>
          <a:bodyPr wrap="square">
            <a:spAutoFit/>
          </a:bodyPr>
          <a:lstStyle/>
          <a:p>
            <a:pPr algn="ctr"/>
            <a:r>
              <a:rPr lang="en-CA" b="1" i="1" dirty="0">
                <a:solidFill>
                  <a:srgbClr val="FFC000"/>
                </a:solidFill>
              </a:rPr>
              <a:t>1</a:t>
            </a:r>
            <a:r>
              <a:rPr lang="en-CA" sz="1800" b="1" i="1" dirty="0">
                <a:solidFill>
                  <a:srgbClr val="FFC000"/>
                </a:solidFill>
                <a:effectLst/>
              </a:rPr>
              <a:t> of 1 “THEREFORE BE IT RESOLVED” </a:t>
            </a:r>
            <a:endParaRPr lang="en-CA" b="1" i="1" dirty="0">
              <a:solidFill>
                <a:srgbClr val="FFC000"/>
              </a:solidFill>
            </a:endParaRPr>
          </a:p>
        </p:txBody>
      </p:sp>
      <p:sp>
        <p:nvSpPr>
          <p:cNvPr id="8" name="TextBox 7">
            <a:extLst>
              <a:ext uri="{FF2B5EF4-FFF2-40B4-BE49-F238E27FC236}">
                <a16:creationId xmlns:a16="http://schemas.microsoft.com/office/drawing/2014/main" id="{4B1CE98C-434F-8907-2300-CE5F3EA62EF5}"/>
              </a:ext>
            </a:extLst>
          </p:cNvPr>
          <p:cNvSpPr txBox="1"/>
          <p:nvPr/>
        </p:nvSpPr>
        <p:spPr>
          <a:xfrm>
            <a:off x="1662545" y="3546765"/>
            <a:ext cx="9973262" cy="2246769"/>
          </a:xfrm>
          <a:prstGeom prst="rect">
            <a:avLst/>
          </a:prstGeom>
          <a:solidFill>
            <a:srgbClr val="7030A0">
              <a:alpha val="36000"/>
            </a:srgbClr>
          </a:solidFill>
        </p:spPr>
        <p:txBody>
          <a:bodyPr wrap="square">
            <a:spAutoFit/>
          </a:bodyPr>
          <a:lstStyle/>
          <a:p>
            <a:pPr marL="514350" indent="-514350">
              <a:buFont typeface="+mj-lt"/>
              <a:buAutoNum type="arabicPeriod"/>
            </a:pPr>
            <a:r>
              <a:rPr lang="en-US" sz="2800" dirty="0">
                <a:effectLst/>
                <a:latin typeface="Aptos Display" panose="020B0004020202020204" pitchFamily="34" charset="0"/>
                <a:ea typeface="Times New Roman" panose="02020603050405020304" pitchFamily="18" charset="0"/>
                <a:cs typeface="Times New Roman" panose="02020603050405020304" pitchFamily="18" charset="0"/>
              </a:rPr>
              <a:t>Call on the Government of Canada and Minister of Indigenous Services to eliminate Section 12 E of the </a:t>
            </a:r>
            <a:r>
              <a:rPr lang="en-US" sz="2800" i="1" dirty="0">
                <a:effectLst/>
                <a:latin typeface="Aptos Display" panose="020B0004020202020204" pitchFamily="34" charset="0"/>
                <a:ea typeface="Times New Roman" panose="02020603050405020304" pitchFamily="18" charset="0"/>
                <a:cs typeface="Times New Roman" panose="02020603050405020304" pitchFamily="18" charset="0"/>
              </a:rPr>
              <a:t>Non-Insured Health Benefits (NIHB) Medical Transportation Policy Framework for First Nations and Inuit,</a:t>
            </a:r>
            <a:r>
              <a:rPr lang="en-US" sz="2800" dirty="0">
                <a:effectLst/>
                <a:latin typeface="Aptos Display" panose="020B0004020202020204" pitchFamily="34" charset="0"/>
                <a:ea typeface="Times New Roman" panose="02020603050405020304" pitchFamily="18" charset="0"/>
                <a:cs typeface="Times New Roman" panose="02020603050405020304" pitchFamily="18" charset="0"/>
              </a:rPr>
              <a:t> as it is discriminatory against First Nations members residing off-reserve.</a:t>
            </a:r>
            <a:endParaRPr lang="en-CA" sz="2800" dirty="0">
              <a:effectLst/>
              <a:latin typeface="Aptos Display"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2244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BEEFF7-AC4A-2DEF-A96D-3BC929FF94BA}"/>
              </a:ext>
            </a:extLst>
          </p:cNvPr>
          <p:cNvSpPr>
            <a:spLocks noGrp="1"/>
          </p:cNvSpPr>
          <p:nvPr>
            <p:ph type="title"/>
          </p:nvPr>
        </p:nvSpPr>
        <p:spPr>
          <a:xfrm>
            <a:off x="1427956" y="2063509"/>
            <a:ext cx="9336087" cy="623997"/>
          </a:xfrm>
        </p:spPr>
        <p:txBody>
          <a:bodyPr>
            <a:noAutofit/>
          </a:bodyPr>
          <a:lstStyle/>
          <a:p>
            <a:pPr algn="ctr"/>
            <a:r>
              <a:rPr lang="en-US" dirty="0" err="1">
                <a:solidFill>
                  <a:schemeClr val="bg1"/>
                </a:solidFill>
                <a:latin typeface="+mn-lt"/>
              </a:rPr>
              <a:t>Ninanskomatin</a:t>
            </a:r>
            <a:endParaRPr lang="en-US" dirty="0">
              <a:solidFill>
                <a:schemeClr val="bg1"/>
              </a:solidFill>
              <a:latin typeface="+mn-lt"/>
            </a:endParaRPr>
          </a:p>
        </p:txBody>
      </p:sp>
      <p:sp>
        <p:nvSpPr>
          <p:cNvPr id="3" name="Content Placeholder 2">
            <a:extLst>
              <a:ext uri="{FF2B5EF4-FFF2-40B4-BE49-F238E27FC236}">
                <a16:creationId xmlns:a16="http://schemas.microsoft.com/office/drawing/2014/main" id="{F79D7791-54DF-3C4D-8098-7D6D95025E03}"/>
              </a:ext>
            </a:extLst>
          </p:cNvPr>
          <p:cNvSpPr>
            <a:spLocks noGrp="1"/>
          </p:cNvSpPr>
          <p:nvPr>
            <p:ph idx="1"/>
          </p:nvPr>
        </p:nvSpPr>
        <p:spPr>
          <a:xfrm>
            <a:off x="1452155" y="3820426"/>
            <a:ext cx="4536816" cy="2033510"/>
          </a:xfrm>
        </p:spPr>
        <p:txBody>
          <a:bodyPr>
            <a:normAutofit lnSpcReduction="10000"/>
          </a:bodyPr>
          <a:lstStyle/>
          <a:p>
            <a:pPr marL="0" lvl="1" indent="0">
              <a:lnSpc>
                <a:spcPct val="120000"/>
              </a:lnSpc>
              <a:spcBef>
                <a:spcPts val="0"/>
              </a:spcBef>
              <a:buNone/>
            </a:pPr>
            <a:r>
              <a:rPr lang="en-US" sz="3000" b="1" dirty="0">
                <a:solidFill>
                  <a:schemeClr val="bg1"/>
                </a:solidFill>
              </a:rPr>
              <a:t>Cheyenne Joseph</a:t>
            </a:r>
          </a:p>
          <a:p>
            <a:pPr marL="0" lvl="1" indent="0">
              <a:lnSpc>
                <a:spcPct val="120000"/>
              </a:lnSpc>
              <a:spcBef>
                <a:spcPts val="0"/>
              </a:spcBef>
              <a:buNone/>
            </a:pPr>
            <a:r>
              <a:rPr lang="en-US" sz="3000" dirty="0">
                <a:solidFill>
                  <a:schemeClr val="bg1"/>
                </a:solidFill>
              </a:rPr>
              <a:t>Director, AFN Health </a:t>
            </a:r>
            <a:r>
              <a:rPr lang="en-US" sz="3000" dirty="0" err="1">
                <a:solidFill>
                  <a:schemeClr val="accent2">
                    <a:lumMod val="20000"/>
                    <a:lumOff val="80000"/>
                  </a:schemeClr>
                </a:solidFill>
                <a:hlinkClick r:id="rId3">
                  <a:extLst>
                    <a:ext uri="{A12FA001-AC4F-418D-AE19-62706E023703}">
                      <ahyp:hlinkClr xmlns:ahyp="http://schemas.microsoft.com/office/drawing/2018/hyperlinkcolor" val="tx"/>
                    </a:ext>
                  </a:extLst>
                </a:hlinkClick>
              </a:rPr>
              <a:t>cjoseph@afn.ca</a:t>
            </a:r>
            <a:r>
              <a:rPr lang="en-US" sz="3000" dirty="0">
                <a:solidFill>
                  <a:schemeClr val="accent2">
                    <a:lumMod val="20000"/>
                    <a:lumOff val="80000"/>
                  </a:schemeClr>
                </a:solidFill>
              </a:rPr>
              <a:t> </a:t>
            </a:r>
          </a:p>
          <a:p>
            <a:pPr marL="0" lvl="1" indent="0">
              <a:lnSpc>
                <a:spcPct val="120000"/>
              </a:lnSpc>
              <a:spcBef>
                <a:spcPts val="0"/>
              </a:spcBef>
              <a:buNone/>
            </a:pPr>
            <a:r>
              <a:rPr lang="en-US" sz="2000" dirty="0"/>
              <a:t>				             </a:t>
            </a:r>
          </a:p>
          <a:p>
            <a:pPr marL="0" indent="0">
              <a:spcBef>
                <a:spcPts val="0"/>
              </a:spcBef>
              <a:buNone/>
            </a:pPr>
            <a:endParaRPr lang="en-US" dirty="0"/>
          </a:p>
        </p:txBody>
      </p:sp>
      <p:sp>
        <p:nvSpPr>
          <p:cNvPr id="2" name="Content Placeholder 2">
            <a:extLst>
              <a:ext uri="{FF2B5EF4-FFF2-40B4-BE49-F238E27FC236}">
                <a16:creationId xmlns:a16="http://schemas.microsoft.com/office/drawing/2014/main" id="{84392D71-1E35-5A70-60CB-51EE22C428EB}"/>
              </a:ext>
            </a:extLst>
          </p:cNvPr>
          <p:cNvSpPr txBox="1">
            <a:spLocks/>
          </p:cNvSpPr>
          <p:nvPr/>
        </p:nvSpPr>
        <p:spPr>
          <a:xfrm>
            <a:off x="1320892" y="3017026"/>
            <a:ext cx="9336158" cy="82676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6000" b="1" dirty="0">
                <a:solidFill>
                  <a:schemeClr val="bg1"/>
                </a:solidFill>
              </a:rPr>
              <a:t>Questions?</a:t>
            </a:r>
          </a:p>
        </p:txBody>
      </p:sp>
      <p:sp>
        <p:nvSpPr>
          <p:cNvPr id="6" name="Content Placeholder 2">
            <a:extLst>
              <a:ext uri="{FF2B5EF4-FFF2-40B4-BE49-F238E27FC236}">
                <a16:creationId xmlns:a16="http://schemas.microsoft.com/office/drawing/2014/main" id="{0B41E01F-48B7-E561-372C-EE05982A5382}"/>
              </a:ext>
            </a:extLst>
          </p:cNvPr>
          <p:cNvSpPr txBox="1">
            <a:spLocks/>
          </p:cNvSpPr>
          <p:nvPr/>
        </p:nvSpPr>
        <p:spPr>
          <a:xfrm>
            <a:off x="6690353" y="3808745"/>
            <a:ext cx="5065229" cy="17951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Font typeface="Arial" panose="020B0604020202020204" pitchFamily="34" charset="0"/>
              <a:buNone/>
            </a:pPr>
            <a:r>
              <a:rPr lang="en-US" sz="2800" b="1" dirty="0">
                <a:solidFill>
                  <a:schemeClr val="bg1"/>
                </a:solidFill>
              </a:rPr>
              <a:t>Jenny Gardipy</a:t>
            </a:r>
          </a:p>
          <a:p>
            <a:pPr marL="0" lvl="1" indent="0">
              <a:lnSpc>
                <a:spcPct val="100000"/>
              </a:lnSpc>
              <a:spcBef>
                <a:spcPts val="0"/>
              </a:spcBef>
              <a:buFont typeface="Arial" panose="020B0604020202020204" pitchFamily="34" charset="0"/>
              <a:buNone/>
            </a:pPr>
            <a:r>
              <a:rPr lang="en-US" sz="2800" dirty="0">
                <a:solidFill>
                  <a:schemeClr val="bg1"/>
                </a:solidFill>
              </a:rPr>
              <a:t>Senior Policy Analyst – NIHB, AFN Health             </a:t>
            </a:r>
          </a:p>
          <a:p>
            <a:pPr marL="0" lvl="1" indent="0">
              <a:lnSpc>
                <a:spcPct val="100000"/>
              </a:lnSpc>
              <a:spcBef>
                <a:spcPts val="0"/>
              </a:spcBef>
              <a:buFont typeface="Arial" panose="020B0604020202020204" pitchFamily="34" charset="0"/>
              <a:buNone/>
            </a:pPr>
            <a:r>
              <a:rPr lang="en-US" sz="2800" dirty="0" err="1">
                <a:solidFill>
                  <a:schemeClr val="accent2">
                    <a:lumMod val="40000"/>
                    <a:lumOff val="60000"/>
                  </a:schemeClr>
                </a:solidFill>
                <a:hlinkClick r:id="rId4">
                  <a:extLst>
                    <a:ext uri="{A12FA001-AC4F-418D-AE19-62706E023703}">
                      <ahyp:hlinkClr xmlns:ahyp="http://schemas.microsoft.com/office/drawing/2018/hyperlinkcolor" val="tx"/>
                    </a:ext>
                  </a:extLst>
                </a:hlinkClick>
              </a:rPr>
              <a:t>pjgardipy@afn.ca</a:t>
            </a:r>
            <a:r>
              <a:rPr lang="en-US" sz="2800" dirty="0">
                <a:solidFill>
                  <a:schemeClr val="accent2">
                    <a:lumMod val="40000"/>
                    <a:lumOff val="60000"/>
                  </a:schemeClr>
                </a:solidFill>
              </a:rPr>
              <a:t> </a:t>
            </a:r>
          </a:p>
        </p:txBody>
      </p:sp>
      <p:sp>
        <p:nvSpPr>
          <p:cNvPr id="5" name="Content Placeholder 2">
            <a:extLst>
              <a:ext uri="{FF2B5EF4-FFF2-40B4-BE49-F238E27FC236}">
                <a16:creationId xmlns:a16="http://schemas.microsoft.com/office/drawing/2014/main" id="{6CCFA8E2-344E-BB4A-775A-76634CAF01BC}"/>
              </a:ext>
            </a:extLst>
          </p:cNvPr>
          <p:cNvSpPr txBox="1">
            <a:spLocks/>
          </p:cNvSpPr>
          <p:nvPr/>
        </p:nvSpPr>
        <p:spPr>
          <a:xfrm>
            <a:off x="7278188" y="3843788"/>
            <a:ext cx="3461655" cy="17951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Font typeface="Arial" panose="020B0604020202020204" pitchFamily="34" charset="0"/>
              <a:buNone/>
            </a:pPr>
            <a:endParaRPr lang="en-US" sz="1800" dirty="0"/>
          </a:p>
        </p:txBody>
      </p:sp>
      <p:sp>
        <p:nvSpPr>
          <p:cNvPr id="8" name="TextBox 7">
            <a:extLst>
              <a:ext uri="{FF2B5EF4-FFF2-40B4-BE49-F238E27FC236}">
                <a16:creationId xmlns:a16="http://schemas.microsoft.com/office/drawing/2014/main" id="{3079580D-DC93-695E-6EB3-5ED9A7DB0AE8}"/>
              </a:ext>
            </a:extLst>
          </p:cNvPr>
          <p:cNvSpPr txBox="1"/>
          <p:nvPr/>
        </p:nvSpPr>
        <p:spPr>
          <a:xfrm>
            <a:off x="2907750" y="5554152"/>
            <a:ext cx="6097162" cy="369332"/>
          </a:xfrm>
          <a:prstGeom prst="rect">
            <a:avLst/>
          </a:prstGeom>
          <a:noFill/>
        </p:spPr>
        <p:txBody>
          <a:bodyPr wrap="square">
            <a:spAutoFit/>
          </a:bodyPr>
          <a:lstStyle/>
          <a:p>
            <a:pPr marL="0" indent="0" algn="ctr">
              <a:buFont typeface="Arial" panose="020B0604020202020204" pitchFamily="34" charset="0"/>
              <a:buNone/>
            </a:pPr>
            <a:r>
              <a:rPr lang="en-US" sz="1800" dirty="0">
                <a:solidFill>
                  <a:schemeClr val="bg1"/>
                </a:solidFill>
              </a:rPr>
              <a:t>For additional information: </a:t>
            </a:r>
            <a:r>
              <a:rPr lang="en-US" sz="1800" dirty="0" err="1">
                <a:solidFill>
                  <a:schemeClr val="accent2">
                    <a:lumMod val="40000"/>
                    <a:lumOff val="60000"/>
                  </a:schemeClr>
                </a:solidFill>
                <a:hlinkClick r:id="rId5">
                  <a:extLst>
                    <a:ext uri="{A12FA001-AC4F-418D-AE19-62706E023703}">
                      <ahyp:hlinkClr xmlns:ahyp="http://schemas.microsoft.com/office/drawing/2018/hyperlinkcolor" val="tx"/>
                    </a:ext>
                  </a:extLst>
                </a:hlinkClick>
              </a:rPr>
              <a:t>www.afn.ca</a:t>
            </a:r>
            <a:endParaRPr lang="en-US" sz="1800" dirty="0">
              <a:solidFill>
                <a:schemeClr val="accent2">
                  <a:lumMod val="40000"/>
                  <a:lumOff val="60000"/>
                </a:schemeClr>
              </a:solidFill>
            </a:endParaRPr>
          </a:p>
        </p:txBody>
      </p:sp>
    </p:spTree>
    <p:extLst>
      <p:ext uri="{BB962C8B-B14F-4D97-AF65-F5344CB8AC3E}">
        <p14:creationId xmlns:p14="http://schemas.microsoft.com/office/powerpoint/2010/main" val="1997879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511B196-7983-FF09-1B2B-1D6B3E008BEB}"/>
              </a:ext>
            </a:extLst>
          </p:cNvPr>
          <p:cNvSpPr>
            <a:spLocks noGrp="1"/>
          </p:cNvSpPr>
          <p:nvPr>
            <p:ph type="title"/>
          </p:nvPr>
        </p:nvSpPr>
        <p:spPr>
          <a:xfrm>
            <a:off x="1792705" y="1882197"/>
            <a:ext cx="10108350" cy="1325563"/>
          </a:xfrm>
        </p:spPr>
        <p:txBody>
          <a:bodyPr>
            <a:normAutofit fontScale="90000"/>
          </a:bodyPr>
          <a:lstStyle/>
          <a:p>
            <a:r>
              <a:rPr lang="en-US" dirty="0"/>
              <a:t>Bridging Gaps: Aligning the Non-Insured Health Benefits (NIHB) Program with First Nations’ Experiences</a:t>
            </a:r>
            <a:endParaRPr lang="en-CA" dirty="0"/>
          </a:p>
        </p:txBody>
      </p:sp>
      <p:sp>
        <p:nvSpPr>
          <p:cNvPr id="3" name="Content Placeholder 2">
            <a:extLst>
              <a:ext uri="{FF2B5EF4-FFF2-40B4-BE49-F238E27FC236}">
                <a16:creationId xmlns:a16="http://schemas.microsoft.com/office/drawing/2014/main" id="{245B5758-83E9-D5BB-3706-4251F3A1A8EC}"/>
              </a:ext>
            </a:extLst>
          </p:cNvPr>
          <p:cNvSpPr>
            <a:spLocks noGrp="1"/>
          </p:cNvSpPr>
          <p:nvPr>
            <p:ph idx="1"/>
          </p:nvPr>
        </p:nvSpPr>
        <p:spPr>
          <a:xfrm>
            <a:off x="1900989" y="3513224"/>
            <a:ext cx="9903083" cy="2743200"/>
          </a:xfrm>
        </p:spPr>
        <p:txBody>
          <a:bodyPr>
            <a:normAutofit lnSpcReduction="10000"/>
          </a:bodyPr>
          <a:lstStyle/>
          <a:p>
            <a:pPr marL="0" indent="0">
              <a:buNone/>
            </a:pPr>
            <a:r>
              <a:rPr lang="en-US" altLang="en-US" sz="2500" b="1" dirty="0">
                <a:solidFill>
                  <a:srgbClr val="7030A0"/>
                </a:solidFill>
              </a:rPr>
              <a:t>Purpose:</a:t>
            </a:r>
          </a:p>
          <a:p>
            <a:pPr marL="457200" indent="-457200">
              <a:buFont typeface="+mj-lt"/>
              <a:buAutoNum type="arabicPeriod"/>
            </a:pPr>
            <a:r>
              <a:rPr lang="en-US" altLang="en-US" sz="2500" dirty="0"/>
              <a:t>Update on AFN Health Sector advocacy activities related to the NIHB program</a:t>
            </a:r>
          </a:p>
          <a:p>
            <a:pPr marL="457200" indent="-457200">
              <a:buFont typeface="+mj-lt"/>
              <a:buAutoNum type="arabicPeriod"/>
            </a:pPr>
            <a:r>
              <a:rPr lang="en-US" altLang="en-US" sz="2500" dirty="0"/>
              <a:t>Recommend ways to advance and align the AFN Resolutions with First Nations’ realities</a:t>
            </a:r>
          </a:p>
          <a:p>
            <a:pPr marL="457200" indent="-457200">
              <a:buFont typeface="+mj-lt"/>
              <a:buAutoNum type="arabicPeriod"/>
            </a:pPr>
            <a:r>
              <a:rPr lang="en-US" altLang="en-US" sz="2500" dirty="0"/>
              <a:t>Discussion on a draft resolution</a:t>
            </a:r>
          </a:p>
          <a:p>
            <a:pPr marL="914400" lvl="1" indent="-457200">
              <a:buFont typeface="+mj-lt"/>
              <a:buAutoNum type="alphaLcParenR"/>
            </a:pPr>
            <a:r>
              <a:rPr lang="en-CA" sz="2100" i="0" dirty="0">
                <a:solidFill>
                  <a:srgbClr val="000000"/>
                </a:solidFill>
                <a:effectLst/>
              </a:rPr>
              <a:t>Expansion of NIHB coverage to include allied health services</a:t>
            </a:r>
            <a:endParaRPr lang="en-CA" sz="2100" dirty="0">
              <a:solidFill>
                <a:srgbClr val="000000"/>
              </a:solidFill>
            </a:endParaRPr>
          </a:p>
        </p:txBody>
      </p:sp>
      <p:sp>
        <p:nvSpPr>
          <p:cNvPr id="7" name="Title 1">
            <a:extLst>
              <a:ext uri="{FF2B5EF4-FFF2-40B4-BE49-F238E27FC236}">
                <a16:creationId xmlns:a16="http://schemas.microsoft.com/office/drawing/2014/main" id="{3B3EFF35-45DD-0615-78C0-3F9EB5FA6F7A}"/>
              </a:ext>
            </a:extLst>
          </p:cNvPr>
          <p:cNvSpPr>
            <a:spLocks noGrp="1"/>
          </p:cNvSpPr>
          <p:nvPr/>
        </p:nvSpPr>
        <p:spPr>
          <a:xfrm>
            <a:off x="838200" y="27662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3241842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9F583-698F-E116-F38D-189820A42522}"/>
              </a:ext>
            </a:extLst>
          </p:cNvPr>
          <p:cNvSpPr>
            <a:spLocks noGrp="1"/>
          </p:cNvSpPr>
          <p:nvPr>
            <p:ph type="title"/>
          </p:nvPr>
        </p:nvSpPr>
        <p:spPr>
          <a:xfrm>
            <a:off x="1820784" y="2066639"/>
            <a:ext cx="10517776" cy="798576"/>
          </a:xfrm>
          <a:noFill/>
        </p:spPr>
        <p:txBody>
          <a:bodyPr/>
          <a:lstStyle/>
          <a:p>
            <a:r>
              <a:rPr lang="en-CA" sz="3600" dirty="0">
                <a:latin typeface="Aptos Display" panose="020B0004020202020204" pitchFamily="34" charset="0"/>
              </a:rPr>
              <a:t>NIHB Program Overview</a:t>
            </a:r>
          </a:p>
        </p:txBody>
      </p:sp>
      <p:graphicFrame>
        <p:nvGraphicFramePr>
          <p:cNvPr id="5" name="Content Placeholder 4">
            <a:extLst>
              <a:ext uri="{FF2B5EF4-FFF2-40B4-BE49-F238E27FC236}">
                <a16:creationId xmlns:a16="http://schemas.microsoft.com/office/drawing/2014/main" id="{59A3F205-F0AA-1734-BBB2-508AEA5572E9}"/>
              </a:ext>
            </a:extLst>
          </p:cNvPr>
          <p:cNvGraphicFramePr>
            <a:graphicFrameLocks noGrp="1"/>
          </p:cNvGraphicFramePr>
          <p:nvPr>
            <p:ph idx="1"/>
            <p:extLst>
              <p:ext uri="{D42A27DB-BD31-4B8C-83A1-F6EECF244321}">
                <p14:modId xmlns:p14="http://schemas.microsoft.com/office/powerpoint/2010/main" val="2109310981"/>
              </p:ext>
            </p:extLst>
          </p:nvPr>
        </p:nvGraphicFramePr>
        <p:xfrm>
          <a:off x="920069" y="2653393"/>
          <a:ext cx="10351861" cy="3702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EF1A0D82-F758-778D-26A4-B046587F8ACC}"/>
              </a:ext>
            </a:extLst>
          </p:cNvPr>
          <p:cNvSpPr txBox="1"/>
          <p:nvPr/>
        </p:nvSpPr>
        <p:spPr>
          <a:xfrm>
            <a:off x="7625771" y="6126983"/>
            <a:ext cx="3316998" cy="307777"/>
          </a:xfrm>
          <a:prstGeom prst="rect">
            <a:avLst/>
          </a:prstGeom>
          <a:noFill/>
        </p:spPr>
        <p:txBody>
          <a:bodyPr wrap="none" rtlCol="0">
            <a:spAutoFit/>
          </a:bodyPr>
          <a:lstStyle/>
          <a:p>
            <a:r>
              <a:rPr lang="en-CA" sz="1400" i="1" dirty="0"/>
              <a:t>Retrieved from Indigenous Services Canada</a:t>
            </a:r>
          </a:p>
        </p:txBody>
      </p:sp>
    </p:spTree>
    <p:extLst>
      <p:ext uri="{BB962C8B-B14F-4D97-AF65-F5344CB8AC3E}">
        <p14:creationId xmlns:p14="http://schemas.microsoft.com/office/powerpoint/2010/main" val="2792275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F0391-A42B-AB72-0C42-F5D7838AF536}"/>
              </a:ext>
            </a:extLst>
          </p:cNvPr>
          <p:cNvSpPr>
            <a:spLocks noGrp="1"/>
          </p:cNvSpPr>
          <p:nvPr>
            <p:ph type="title"/>
          </p:nvPr>
        </p:nvSpPr>
        <p:spPr>
          <a:xfrm>
            <a:off x="1884218" y="1981372"/>
            <a:ext cx="9568642" cy="1135202"/>
          </a:xfrm>
        </p:spPr>
        <p:txBody>
          <a:bodyPr/>
          <a:lstStyle/>
          <a:p>
            <a:r>
              <a:rPr lang="en-CA" sz="3600" dirty="0">
                <a:latin typeface="Aptos Display" panose="020B0004020202020204" pitchFamily="34" charset="0"/>
                <a:cs typeface="Arial" panose="020B0604020202020204" pitchFamily="34" charset="0"/>
              </a:rPr>
              <a:t>Assembly of First Nations (AFN) Health Sector – Partnerships</a:t>
            </a:r>
            <a:endParaRPr lang="en-CA" sz="3600" dirty="0">
              <a:latin typeface="Aptos Display" panose="020B0004020202020204" pitchFamily="34" charset="0"/>
            </a:endParaRPr>
          </a:p>
        </p:txBody>
      </p:sp>
      <p:graphicFrame>
        <p:nvGraphicFramePr>
          <p:cNvPr id="3" name="Content Placeholder 2">
            <a:extLst>
              <a:ext uri="{FF2B5EF4-FFF2-40B4-BE49-F238E27FC236}">
                <a16:creationId xmlns:a16="http://schemas.microsoft.com/office/drawing/2014/main" id="{4EFE6D91-1601-2068-BA41-45114911696D}"/>
              </a:ext>
            </a:extLst>
          </p:cNvPr>
          <p:cNvGraphicFramePr>
            <a:graphicFrameLocks noGrp="1"/>
          </p:cNvGraphicFramePr>
          <p:nvPr>
            <p:ph idx="1"/>
            <p:extLst>
              <p:ext uri="{D42A27DB-BD31-4B8C-83A1-F6EECF244321}">
                <p14:modId xmlns:p14="http://schemas.microsoft.com/office/powerpoint/2010/main" val="3910484556"/>
              </p:ext>
            </p:extLst>
          </p:nvPr>
        </p:nvGraphicFramePr>
        <p:xfrm>
          <a:off x="699407" y="3224894"/>
          <a:ext cx="10793185" cy="3090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6908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64AFB24-464E-1000-15DB-A7E1110BCE54}"/>
              </a:ext>
            </a:extLst>
          </p:cNvPr>
          <p:cNvGraphicFramePr>
            <a:graphicFrameLocks noGrp="1"/>
          </p:cNvGraphicFramePr>
          <p:nvPr>
            <p:ph idx="1"/>
            <p:extLst>
              <p:ext uri="{D42A27DB-BD31-4B8C-83A1-F6EECF244321}">
                <p14:modId xmlns:p14="http://schemas.microsoft.com/office/powerpoint/2010/main" val="1470794235"/>
              </p:ext>
            </p:extLst>
          </p:nvPr>
        </p:nvGraphicFramePr>
        <p:xfrm>
          <a:off x="933132" y="2890158"/>
          <a:ext cx="10325735" cy="3392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a:extLst>
              <a:ext uri="{FF2B5EF4-FFF2-40B4-BE49-F238E27FC236}">
                <a16:creationId xmlns:a16="http://schemas.microsoft.com/office/drawing/2014/main" id="{47737000-365B-7A4D-B299-99D635CEF7BF}"/>
              </a:ext>
            </a:extLst>
          </p:cNvPr>
          <p:cNvSpPr>
            <a:spLocks noGrp="1"/>
          </p:cNvSpPr>
          <p:nvPr>
            <p:ph type="title"/>
          </p:nvPr>
        </p:nvSpPr>
        <p:spPr>
          <a:xfrm>
            <a:off x="1695104" y="1995227"/>
            <a:ext cx="10713720" cy="1135202"/>
          </a:xfrm>
        </p:spPr>
        <p:txBody>
          <a:bodyPr/>
          <a:lstStyle/>
          <a:p>
            <a:r>
              <a:rPr lang="en-CA" sz="3600" dirty="0">
                <a:latin typeface="Aptos Display" panose="020B0004020202020204" pitchFamily="34" charset="0"/>
                <a:cs typeface="Arial" panose="020B0604020202020204" pitchFamily="34" charset="0"/>
              </a:rPr>
              <a:t>NIHB Navigators</a:t>
            </a:r>
            <a:endParaRPr lang="en-CA" sz="3600" dirty="0">
              <a:latin typeface="Aptos Display" panose="020B0004020202020204" pitchFamily="34" charset="0"/>
            </a:endParaRPr>
          </a:p>
        </p:txBody>
      </p:sp>
    </p:spTree>
    <p:extLst>
      <p:ext uri="{BB962C8B-B14F-4D97-AF65-F5344CB8AC3E}">
        <p14:creationId xmlns:p14="http://schemas.microsoft.com/office/powerpoint/2010/main" val="2753466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8A4E4E6-27EF-6611-98C4-3D0E3CE2909F}"/>
              </a:ext>
            </a:extLst>
          </p:cNvPr>
          <p:cNvGraphicFramePr>
            <a:graphicFrameLocks noGrp="1"/>
          </p:cNvGraphicFramePr>
          <p:nvPr>
            <p:ph idx="1"/>
            <p:extLst>
              <p:ext uri="{D42A27DB-BD31-4B8C-83A1-F6EECF244321}">
                <p14:modId xmlns:p14="http://schemas.microsoft.com/office/powerpoint/2010/main" val="1422215394"/>
              </p:ext>
            </p:extLst>
          </p:nvPr>
        </p:nvGraphicFramePr>
        <p:xfrm>
          <a:off x="587830" y="2628901"/>
          <a:ext cx="10865030" cy="3878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3C7CDE62-F3E7-99FA-2887-11A381FA6186}"/>
              </a:ext>
            </a:extLst>
          </p:cNvPr>
          <p:cNvSpPr txBox="1">
            <a:spLocks/>
          </p:cNvSpPr>
          <p:nvPr/>
        </p:nvSpPr>
        <p:spPr>
          <a:xfrm>
            <a:off x="1676400" y="1981372"/>
            <a:ext cx="9776460" cy="1135202"/>
          </a:xfrm>
          <a:prstGeom prst="rect">
            <a:avLst/>
          </a:prstGeom>
        </p:spPr>
        <p:txBody>
          <a:bodyPr/>
          <a:lstStyle>
            <a:lvl1pPr algn="l" defTabSz="914400" rtl="0" eaLnBrk="1" latinLnBrk="0" hangingPunct="1">
              <a:lnSpc>
                <a:spcPct val="90000"/>
              </a:lnSpc>
              <a:spcBef>
                <a:spcPct val="0"/>
              </a:spcBef>
              <a:buNone/>
              <a:defRPr sz="4000" b="1" kern="1200">
                <a:solidFill>
                  <a:srgbClr val="7030A0"/>
                </a:solidFill>
                <a:latin typeface="+mj-lt"/>
                <a:ea typeface="+mj-ea"/>
                <a:cs typeface="+mj-cs"/>
              </a:defRPr>
            </a:lvl1pPr>
          </a:lstStyle>
          <a:p>
            <a:r>
              <a:rPr lang="en-CA" sz="3600" dirty="0">
                <a:latin typeface="Aptos Display" panose="020B0004020202020204" pitchFamily="34" charset="0"/>
                <a:cs typeface="Arial" panose="020B0604020202020204" pitchFamily="34" charset="0"/>
              </a:rPr>
              <a:t>NIHB </a:t>
            </a:r>
            <a:r>
              <a:rPr lang="en-US" sz="3600" dirty="0">
                <a:latin typeface="Aptos Display" panose="020B0004020202020204" pitchFamily="34" charset="0"/>
                <a:cs typeface="Arial" panose="020B0604020202020204" pitchFamily="34" charset="0"/>
              </a:rPr>
              <a:t>Joint Review Steering Committee (JRSC) </a:t>
            </a:r>
            <a:endParaRPr lang="en-CA" sz="3600" dirty="0">
              <a:latin typeface="Aptos Display" panose="020B0004020202020204" pitchFamily="34" charset="0"/>
            </a:endParaRPr>
          </a:p>
        </p:txBody>
      </p:sp>
    </p:spTree>
    <p:extLst>
      <p:ext uri="{BB962C8B-B14F-4D97-AF65-F5344CB8AC3E}">
        <p14:creationId xmlns:p14="http://schemas.microsoft.com/office/powerpoint/2010/main" val="1684662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8D755CF8-7094-2480-E6A2-04A1F7DC43AE}"/>
              </a:ext>
            </a:extLst>
          </p:cNvPr>
          <p:cNvSpPr txBox="1">
            <a:spLocks/>
          </p:cNvSpPr>
          <p:nvPr/>
        </p:nvSpPr>
        <p:spPr>
          <a:xfrm>
            <a:off x="1814944" y="1981372"/>
            <a:ext cx="9637915" cy="1135202"/>
          </a:xfrm>
          <a:prstGeom prst="rect">
            <a:avLst/>
          </a:prstGeom>
        </p:spPr>
        <p:txBody>
          <a:bodyPr/>
          <a:lstStyle>
            <a:lvl1pPr algn="l" defTabSz="914400" rtl="0" eaLnBrk="1" latinLnBrk="0" hangingPunct="1">
              <a:lnSpc>
                <a:spcPct val="90000"/>
              </a:lnSpc>
              <a:spcBef>
                <a:spcPct val="0"/>
              </a:spcBef>
              <a:buNone/>
              <a:defRPr sz="4000" b="1" kern="1200">
                <a:solidFill>
                  <a:srgbClr val="7030A0"/>
                </a:solidFill>
                <a:latin typeface="+mj-lt"/>
                <a:ea typeface="+mj-ea"/>
                <a:cs typeface="+mj-cs"/>
              </a:defRPr>
            </a:lvl1pPr>
          </a:lstStyle>
          <a:p>
            <a:r>
              <a:rPr lang="en-CA" sz="3600" dirty="0">
                <a:latin typeface="Aptos Display" panose="020B0004020202020204" pitchFamily="34" charset="0"/>
                <a:cs typeface="Arial" panose="020B0604020202020204" pitchFamily="34" charset="0"/>
              </a:rPr>
              <a:t>AFN Health and NIHB Advocacy</a:t>
            </a:r>
            <a:endParaRPr lang="en-CA" sz="3600" dirty="0">
              <a:latin typeface="Aptos Display" panose="020B0004020202020204" pitchFamily="34" charset="0"/>
            </a:endParaRPr>
          </a:p>
        </p:txBody>
      </p:sp>
      <p:graphicFrame>
        <p:nvGraphicFramePr>
          <p:cNvPr id="23" name="Content Placeholder 22">
            <a:extLst>
              <a:ext uri="{FF2B5EF4-FFF2-40B4-BE49-F238E27FC236}">
                <a16:creationId xmlns:a16="http://schemas.microsoft.com/office/drawing/2014/main" id="{C0ADAC44-9320-D727-8492-2ABD3163D214}"/>
              </a:ext>
            </a:extLst>
          </p:cNvPr>
          <p:cNvGraphicFramePr>
            <a:graphicFrameLocks noGrp="1"/>
          </p:cNvGraphicFramePr>
          <p:nvPr>
            <p:ph idx="1"/>
            <p:extLst>
              <p:ext uri="{D42A27DB-BD31-4B8C-83A1-F6EECF244321}">
                <p14:modId xmlns:p14="http://schemas.microsoft.com/office/powerpoint/2010/main" val="873368932"/>
              </p:ext>
            </p:extLst>
          </p:nvPr>
        </p:nvGraphicFramePr>
        <p:xfrm>
          <a:off x="739139" y="2548973"/>
          <a:ext cx="10829653" cy="3713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6200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2C491AD-5777-C7B3-D884-8E7E76B924F9}"/>
              </a:ext>
            </a:extLst>
          </p:cNvPr>
          <p:cNvSpPr>
            <a:spLocks noGrp="1"/>
          </p:cNvSpPr>
          <p:nvPr>
            <p:ph type="title"/>
          </p:nvPr>
        </p:nvSpPr>
        <p:spPr>
          <a:xfrm>
            <a:off x="1814944" y="2075161"/>
            <a:ext cx="9919855" cy="1031692"/>
          </a:xfrm>
        </p:spPr>
        <p:txBody>
          <a:bodyPr/>
          <a:lstStyle/>
          <a:p>
            <a:r>
              <a:rPr lang="en-US" sz="3600" dirty="0"/>
              <a:t>Analysis of the NIHB Program and Payer of Last Resort</a:t>
            </a:r>
            <a:endParaRPr lang="en-CA" sz="3600" dirty="0"/>
          </a:p>
        </p:txBody>
      </p:sp>
      <p:sp>
        <p:nvSpPr>
          <p:cNvPr id="3" name="Content Placeholder 2">
            <a:extLst>
              <a:ext uri="{FF2B5EF4-FFF2-40B4-BE49-F238E27FC236}">
                <a16:creationId xmlns:a16="http://schemas.microsoft.com/office/drawing/2014/main" id="{17076830-F652-6726-5AB5-807219803763}"/>
              </a:ext>
            </a:extLst>
          </p:cNvPr>
          <p:cNvSpPr>
            <a:spLocks noGrp="1"/>
          </p:cNvSpPr>
          <p:nvPr>
            <p:ph idx="1"/>
          </p:nvPr>
        </p:nvSpPr>
        <p:spPr>
          <a:xfrm>
            <a:off x="1814944" y="3495169"/>
            <a:ext cx="4758054" cy="2109932"/>
          </a:xfrm>
        </p:spPr>
        <p:txBody>
          <a:bodyPr>
            <a:normAutofit fontScale="70000" lnSpcReduction="20000"/>
          </a:bodyPr>
          <a:lstStyle/>
          <a:p>
            <a:pPr>
              <a:lnSpc>
                <a:spcPct val="120000"/>
              </a:lnSpc>
              <a:buClr>
                <a:srgbClr val="F18B35"/>
              </a:buClr>
            </a:pPr>
            <a:r>
              <a:rPr lang="en-CA" dirty="0"/>
              <a:t>At AFN partner tables, it was identified the need for a historical review and the progress of the NIHB Program</a:t>
            </a:r>
          </a:p>
          <a:p>
            <a:pPr>
              <a:lnSpc>
                <a:spcPct val="120000"/>
              </a:lnSpc>
              <a:buClr>
                <a:srgbClr val="F18B35"/>
              </a:buClr>
            </a:pPr>
            <a:r>
              <a:rPr lang="en-CA" dirty="0"/>
              <a:t>AFN heard this need and contracted an Indigenous researcher</a:t>
            </a:r>
          </a:p>
        </p:txBody>
      </p:sp>
      <p:graphicFrame>
        <p:nvGraphicFramePr>
          <p:cNvPr id="11" name="Content Placeholder 10">
            <a:extLst>
              <a:ext uri="{FF2B5EF4-FFF2-40B4-BE49-F238E27FC236}">
                <a16:creationId xmlns:a16="http://schemas.microsoft.com/office/drawing/2014/main" id="{D0AC838A-D640-CB99-C6E7-08D34AD7CA7F}"/>
              </a:ext>
            </a:extLst>
          </p:cNvPr>
          <p:cNvGraphicFramePr>
            <a:graphicFrameLocks noGrp="1"/>
          </p:cNvGraphicFramePr>
          <p:nvPr>
            <p:ph sz="half" idx="4294967295"/>
            <p:extLst>
              <p:ext uri="{D42A27DB-BD31-4B8C-83A1-F6EECF244321}">
                <p14:modId xmlns:p14="http://schemas.microsoft.com/office/powerpoint/2010/main" val="1401699813"/>
              </p:ext>
            </p:extLst>
          </p:nvPr>
        </p:nvGraphicFramePr>
        <p:xfrm>
          <a:off x="6572998" y="2699657"/>
          <a:ext cx="5619002" cy="3671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A57B3830-39CF-600A-DEA0-6147E7313774}"/>
              </a:ext>
            </a:extLst>
          </p:cNvPr>
          <p:cNvSpPr txBox="1">
            <a:spLocks/>
          </p:cNvSpPr>
          <p:nvPr/>
        </p:nvSpPr>
        <p:spPr>
          <a:xfrm>
            <a:off x="2105890" y="5932947"/>
            <a:ext cx="4614893" cy="369332"/>
          </a:xfrm>
          <a:prstGeom prst="rect">
            <a:avLst/>
          </a:prstGeom>
          <a:solidFill>
            <a:schemeClr val="accent2"/>
          </a:solidFill>
        </p:spPr>
        <p:txBody>
          <a:bodyPr wrap="square">
            <a:spAutoFit/>
          </a:bodyPr>
          <a:lstStyle/>
          <a:p>
            <a:pPr algn="ctr"/>
            <a:r>
              <a:rPr lang="en-US" sz="1800" b="1" i="1" dirty="0">
                <a:solidFill>
                  <a:schemeClr val="tx1"/>
                </a:solidFill>
                <a:latin typeface="Aptos Display" panose="020B0004020202020204" pitchFamily="34" charset="0"/>
              </a:rPr>
              <a:t>Due: </a:t>
            </a:r>
            <a:r>
              <a:rPr lang="en-US" sz="1800" i="1" dirty="0">
                <a:solidFill>
                  <a:schemeClr val="tx1"/>
                </a:solidFill>
                <a:latin typeface="Aptos Display" panose="020B0004020202020204" pitchFamily="34" charset="0"/>
              </a:rPr>
              <a:t>November 15, 2024</a:t>
            </a:r>
            <a:endParaRPr lang="en-CA" dirty="0"/>
          </a:p>
        </p:txBody>
      </p:sp>
    </p:spTree>
    <p:extLst>
      <p:ext uri="{BB962C8B-B14F-4D97-AF65-F5344CB8AC3E}">
        <p14:creationId xmlns:p14="http://schemas.microsoft.com/office/powerpoint/2010/main" val="2108782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BE47B-991D-0276-7900-B856A305BC84}"/>
              </a:ext>
            </a:extLst>
          </p:cNvPr>
          <p:cNvSpPr>
            <a:spLocks noGrp="1"/>
          </p:cNvSpPr>
          <p:nvPr>
            <p:ph type="title"/>
          </p:nvPr>
        </p:nvSpPr>
        <p:spPr>
          <a:xfrm>
            <a:off x="1814945" y="1881586"/>
            <a:ext cx="10123921" cy="798576"/>
          </a:xfrm>
        </p:spPr>
        <p:txBody>
          <a:bodyPr/>
          <a:lstStyle/>
          <a:p>
            <a:r>
              <a:rPr lang="en-US" sz="3600" dirty="0">
                <a:latin typeface="Arial" panose="020B0604020202020204" pitchFamily="34" charset="0"/>
                <a:cs typeface="Arial" panose="020B0604020202020204" pitchFamily="34" charset="0"/>
              </a:rPr>
              <a:t>Moving Forward:  NIHB Advocacy and Partnerships Road Map</a:t>
            </a:r>
            <a:endParaRPr lang="en-CA" sz="3600" dirty="0"/>
          </a:p>
        </p:txBody>
      </p:sp>
      <p:graphicFrame>
        <p:nvGraphicFramePr>
          <p:cNvPr id="4" name="Content Placeholder 3">
            <a:extLst>
              <a:ext uri="{FF2B5EF4-FFF2-40B4-BE49-F238E27FC236}">
                <a16:creationId xmlns:a16="http://schemas.microsoft.com/office/drawing/2014/main" id="{3D7995B3-2821-559A-F00E-F23907CEE9F8}"/>
              </a:ext>
            </a:extLst>
          </p:cNvPr>
          <p:cNvGraphicFramePr>
            <a:graphicFrameLocks noGrp="1"/>
          </p:cNvGraphicFramePr>
          <p:nvPr>
            <p:ph idx="1"/>
            <p:extLst>
              <p:ext uri="{D42A27DB-BD31-4B8C-83A1-F6EECF244321}">
                <p14:modId xmlns:p14="http://schemas.microsoft.com/office/powerpoint/2010/main" val="254301983"/>
              </p:ext>
            </p:extLst>
          </p:nvPr>
        </p:nvGraphicFramePr>
        <p:xfrm>
          <a:off x="253134" y="3053443"/>
          <a:ext cx="11685732" cy="3139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7356718"/>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655</TotalTime>
  <Words>1455</Words>
  <Application>Microsoft Macintosh PowerPoint</Application>
  <PresentationFormat>Widescreen</PresentationFormat>
  <Paragraphs>187</Paragraphs>
  <Slides>18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Aptos Display</vt:lpstr>
      <vt:lpstr>Arial</vt:lpstr>
      <vt:lpstr>Calibri</vt:lpstr>
      <vt:lpstr>Symbol</vt:lpstr>
      <vt:lpstr>Times New Roman</vt:lpstr>
      <vt:lpstr>1_Custom Design</vt:lpstr>
      <vt:lpstr>Bridging Gaps: Aligning the Non-Insured Health Benefits Program with First Nations’ Experiences</vt:lpstr>
      <vt:lpstr>Bridging Gaps: Aligning the Non-Insured Health Benefits (NIHB) Program with First Nations’ Experiences</vt:lpstr>
      <vt:lpstr>NIHB Program Overview</vt:lpstr>
      <vt:lpstr>Assembly of First Nations (AFN) Health Sector – Partnerships</vt:lpstr>
      <vt:lpstr>NIHB Navigators</vt:lpstr>
      <vt:lpstr>PowerPoint Presentation</vt:lpstr>
      <vt:lpstr>PowerPoint Presentation</vt:lpstr>
      <vt:lpstr>Analysis of the NIHB Program and Payer of Last Resort</vt:lpstr>
      <vt:lpstr>Moving Forward:  NIHB Advocacy and Partnerships Road Map</vt:lpstr>
      <vt:lpstr>PowerPoint Presentation</vt:lpstr>
      <vt:lpstr>Key Barriers and Outcomes – Allied Health Services</vt:lpstr>
      <vt:lpstr>Review and Guidance: “DRAFT” AFN RESOLUTION #01/2024, Expanding Non-Insured Health Benefits (NIHB) Coverage to include Allied Health Services</vt:lpstr>
      <vt:lpstr>Review and Guidance: “DRAFT” AFN RESOLUTION #01/2024, Expanding Non-Insured Health Benefits (NIHB) Coverage to include Allied Health Services</vt:lpstr>
      <vt:lpstr>Review and Guidance: “DRAFT” AFN RESOLUTION #01/2024, Expanding Non-Insured Health Benefits (NIHB) Coverage to include Allied Health Services</vt:lpstr>
      <vt:lpstr>Review and Guidance: “DRAFT” AFN RESOLUTION #01/2024, Expanding Non-Insured Health Benefits (NIHB) Coverage to include Allied Health Services</vt:lpstr>
      <vt:lpstr>Key Barriers and Outcomes – NIHB Medical Transportation (MT) Policy</vt:lpstr>
      <vt:lpstr>Review and Guidance: “DRAFT” AFN RESOLUTION #05/2024, NIHB Medical Transportation Policy Discriminatory to First Nations</vt:lpstr>
      <vt:lpstr>Ninanskomatin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Alisha Carter</dc:creator>
  <cp:lastModifiedBy>Hollie King</cp:lastModifiedBy>
  <cp:revision>15</cp:revision>
  <dcterms:created xsi:type="dcterms:W3CDTF">2024-07-08T15:38:23Z</dcterms:created>
  <dcterms:modified xsi:type="dcterms:W3CDTF">2024-11-29T01:29:00Z</dcterms:modified>
</cp:coreProperties>
</file>