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8" roundtripDataSignature="AMtx7miNPvuv/qHcFcP4R93rpiVt7gLqa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2E53386-79F9-43D8-A313-950AB3EEF53A}">
  <a:tblStyle styleId="{A2E53386-79F9-43D8-A313-950AB3EEF53A}"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CECE7"/>
          </a:solidFill>
        </a:fill>
      </a:tcStyle>
    </a:wholeTbl>
    <a:band1H>
      <a:tcTxStyle/>
      <a:tcStyle>
        <a:fill>
          <a:solidFill>
            <a:srgbClr val="F8D6CC"/>
          </a:solidFill>
        </a:fill>
      </a:tcStyle>
    </a:band1H>
    <a:band2H>
      <a:tcTxStyle/>
    </a:band2H>
    <a:band1V>
      <a:tcTxStyle/>
      <a:tcStyle>
        <a:fill>
          <a:solidFill>
            <a:srgbClr val="F8D6CC"/>
          </a:solidFill>
        </a:fill>
      </a:tcStyle>
    </a:band1V>
    <a:band2V>
      <a:tcTxStyle/>
    </a:band2V>
    <a:lastCol>
      <a:tcTxStyle b="on" i="off">
        <a:font>
          <a:latin typeface="Calibri"/>
          <a:ea typeface="Calibri"/>
          <a:cs typeface="Calibri"/>
        </a:font>
        <a:schemeClr val="lt1"/>
      </a:tcTxStyle>
      <a:tcStyle>
        <a:fill>
          <a:solidFill>
            <a:schemeClr val="accent2"/>
          </a:solidFill>
        </a:fill>
      </a:tcStyle>
    </a:lastCol>
    <a:firstCol>
      <a:tcTxStyle b="on" i="off">
        <a:font>
          <a:latin typeface="Calibri"/>
          <a:ea typeface="Calibri"/>
          <a:cs typeface="Calibri"/>
        </a:font>
        <a:schemeClr val="lt1"/>
      </a:tcTxStyle>
      <a:tcStyle>
        <a:fill>
          <a:solidFill>
            <a:schemeClr val="accent2"/>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2"/>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2"/>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16" Type="http://schemas.openxmlformats.org/officeDocument/2006/relationships/slide" Target="slides/slide11.xml"/><Relationship Id="rId38" Type="http://customschemas.google.com/relationships/presentationmetadata" Target="meta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CA"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
        <p:nvSpPr>
          <p:cNvPr id="259" name="Google Shape;259;p13: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 name="Google Shape;28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 name="Google Shape;29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CA"/>
              <a:t>Anne-Marie</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solidFill>
                  <a:srgbClr val="833C0B"/>
                </a:solidFill>
              </a:rPr>
              <a:t>The community, the school and the preschool team</a:t>
            </a:r>
            <a:endParaRPr/>
          </a:p>
          <a:p>
            <a:pPr indent="0" lvl="0" marL="0" rtl="0" algn="l">
              <a:spcBef>
                <a:spcPts val="0"/>
              </a:spcBef>
              <a:spcAft>
                <a:spcPts val="0"/>
              </a:spcAft>
              <a:buNone/>
            </a:pPr>
            <a:r>
              <a:rPr lang="fr-CA">
                <a:solidFill>
                  <a:srgbClr val="833C0B"/>
                </a:solidFill>
              </a:rPr>
              <a:t>Language and territory</a:t>
            </a:r>
            <a:endParaRPr>
              <a:solidFill>
                <a:srgbClr val="833C0B"/>
              </a:solidFill>
            </a:endParaRPr>
          </a:p>
          <a:p>
            <a:pPr indent="0" lvl="0" marL="0" rtl="0" algn="l">
              <a:spcBef>
                <a:spcPts val="0"/>
              </a:spcBef>
              <a:spcAft>
                <a:spcPts val="0"/>
              </a:spcAft>
              <a:buNone/>
            </a:pPr>
            <a:r>
              <a:t/>
            </a:r>
            <a:endParaRPr/>
          </a:p>
        </p:txBody>
      </p:sp>
      <p:sp>
        <p:nvSpPr>
          <p:cNvPr id="331" name="Google Shape;331;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CA"/>
              <a:t>Anne-Marie</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L’école des petits êtres de lumière</a:t>
            </a:r>
            <a:endParaRPr/>
          </a:p>
          <a:p>
            <a:pPr indent="0" lvl="0" marL="0" rtl="0" algn="l">
              <a:spcBef>
                <a:spcPts val="0"/>
              </a:spcBef>
              <a:spcAft>
                <a:spcPts val="0"/>
              </a:spcAft>
              <a:buNone/>
            </a:pPr>
            <a:r>
              <a:t/>
            </a:r>
            <a:endParaRPr/>
          </a:p>
        </p:txBody>
      </p:sp>
      <p:sp>
        <p:nvSpPr>
          <p:cNvPr id="340" name="Google Shape;340;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CA"/>
              <a:t>Anne-Marie</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Pour l’équipe du préscolaire, c’est une opportunité à saisir!</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Rassemble tous les groupes de maternelle 4 ans et 5 ans dans un même milieu</a:t>
            </a:r>
            <a:endParaRPr/>
          </a:p>
          <a:p>
            <a:pPr indent="0" lvl="0" marL="0" rtl="0" algn="l">
              <a:spcBef>
                <a:spcPts val="0"/>
              </a:spcBef>
              <a:spcAft>
                <a:spcPts val="0"/>
              </a:spcAft>
              <a:buNone/>
            </a:pPr>
            <a:r>
              <a:rPr lang="fr-CA"/>
              <a:t>Installations innovantes</a:t>
            </a:r>
            <a:endParaRPr/>
          </a:p>
          <a:p>
            <a:pPr indent="0" lvl="0" marL="0" rtl="0" algn="l">
              <a:spcBef>
                <a:spcPts val="0"/>
              </a:spcBef>
              <a:spcAft>
                <a:spcPts val="0"/>
              </a:spcAft>
              <a:buNone/>
            </a:pPr>
            <a:r>
              <a:rPr lang="fr-CA"/>
              <a:t>Favorise la collaboration et l’intégration de la culture dans le développement des compétences</a:t>
            </a:r>
            <a:endParaRPr/>
          </a:p>
          <a:p>
            <a:pPr indent="0" lvl="0" marL="0" rtl="0" algn="l">
              <a:spcBef>
                <a:spcPts val="0"/>
              </a:spcBef>
              <a:spcAft>
                <a:spcPts val="0"/>
              </a:spcAft>
              <a:buNone/>
            </a:pPr>
            <a:r>
              <a:t/>
            </a:r>
            <a:endParaRPr/>
          </a:p>
        </p:txBody>
      </p:sp>
      <p:sp>
        <p:nvSpPr>
          <p:cNvPr id="350" name="Google Shape;350;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 name="Google Shape;372;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CA"/>
              <a:t>Créer une comptine en atikamekw sur le bleuet!</a:t>
            </a:r>
            <a:endParaRPr/>
          </a:p>
        </p:txBody>
      </p:sp>
      <p:sp>
        <p:nvSpPr>
          <p:cNvPr id="396" name="Google Shape;396;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 name="Google Shape;410;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 name="Google Shape;10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 name="Google Shape;41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CA"/>
              <a:t>Anne-Marie</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solidFill>
                  <a:srgbClr val="833C0B"/>
                </a:solidFill>
              </a:rPr>
              <a:t>The community, the school and the preschool team</a:t>
            </a:r>
            <a:endParaRPr/>
          </a:p>
          <a:p>
            <a:pPr indent="0" lvl="0" marL="0" rtl="0" algn="l">
              <a:spcBef>
                <a:spcPts val="0"/>
              </a:spcBef>
              <a:spcAft>
                <a:spcPts val="0"/>
              </a:spcAft>
              <a:buNone/>
            </a:pPr>
            <a:r>
              <a:rPr lang="fr-CA">
                <a:solidFill>
                  <a:srgbClr val="833C0B"/>
                </a:solidFill>
              </a:rPr>
              <a:t>Language and territory</a:t>
            </a:r>
            <a:endParaRPr>
              <a:solidFill>
                <a:srgbClr val="833C0B"/>
              </a:solidFill>
            </a:endParaRPr>
          </a:p>
          <a:p>
            <a:pPr indent="0" lvl="0" marL="0" rtl="0" algn="l">
              <a:spcBef>
                <a:spcPts val="0"/>
              </a:spcBef>
              <a:spcAft>
                <a:spcPts val="0"/>
              </a:spcAft>
              <a:buNone/>
            </a:pPr>
            <a:r>
              <a:t/>
            </a:r>
            <a:endParaRPr/>
          </a:p>
        </p:txBody>
      </p:sp>
      <p:sp>
        <p:nvSpPr>
          <p:cNvPr id="425" name="Google Shape;425;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 name="Google Shape;433;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 name="Google Shape;12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CA"/>
              <a:t>Anne-Ma</a:t>
            </a:r>
            <a:endParaRPr/>
          </a:p>
        </p:txBody>
      </p:sp>
      <p:sp>
        <p:nvSpPr>
          <p:cNvPr id="129" name="Google Shape;12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CA"/>
              <a:t>Anne-Marie</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Creation of the CEPN in 1985, after three years of meetings between educators from the first nations who wanted to take over the governance of their education system, to discuss good practices specific to their realities and to make themselves heard.​</a:t>
            </a:r>
            <a:br>
              <a:rPr lang="fr-CA"/>
            </a:br>
            <a:br>
              <a:rPr lang="fr-CA"/>
            </a:br>
            <a:r>
              <a:rPr lang="fr-CA"/>
              <a:t>It is 8 member nations, more than 22 communities, more than 25 schools and more than 5900 students that the CEPN supports in one way or another.​</a:t>
            </a:r>
            <a:br>
              <a:rPr lang="fr-CA"/>
            </a:br>
            <a:br>
              <a:rPr lang="fr-CA"/>
            </a:br>
            <a:r>
              <a:rPr lang="fr-CA"/>
              <a:t>Values ​​such as pride of identity, self-determination, excellence and the development of expertise specific to each community act as a framework for all our actions.​</a:t>
            </a:r>
            <a:br>
              <a:rPr lang="fr-CA"/>
            </a:br>
            <a:br>
              <a:rPr lang="fr-CA"/>
            </a:br>
            <a:r>
              <a:rPr lang="fr-CA"/>
              <a:t>Intervention at the political and administrative level to ensure self-governance of their education, increase the quality of services provided in educational services by offering qualifying training, professional development, networking, symposiums, gatherings affecting several sectors and subjects, manage programs transferred by various ministries to benefit communities, publish tools, educational programs and others, offer human resources when there is a need for consultation, maintain links with other First Nations organizations working in the area of education.​</a:t>
            </a:r>
            <a:br>
              <a:rPr lang="fr-CA"/>
            </a:br>
            <a:br>
              <a:rPr lang="fr-CA"/>
            </a:br>
            <a:endParaRPr/>
          </a:p>
        </p:txBody>
      </p:sp>
      <p:sp>
        <p:nvSpPr>
          <p:cNvPr id="141" name="Google Shape;14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sz="1200"/>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CA"/>
              <a:t>Anne-Marie</a:t>
            </a:r>
            <a:endParaRPr/>
          </a:p>
        </p:txBody>
      </p:sp>
      <p:sp>
        <p:nvSpPr>
          <p:cNvPr id="171" name="Google Shape;17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CA"/>
              <a:t>Liza</a:t>
            </a:r>
            <a:endParaRPr/>
          </a:p>
        </p:txBody>
      </p:sp>
      <p:sp>
        <p:nvSpPr>
          <p:cNvPr id="180" name="Google Shape;18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spTree>
      <p:nvGrpSpPr>
        <p:cNvPr id="15" name="Shape 15"/>
        <p:cNvGrpSpPr/>
        <p:nvPr/>
      </p:nvGrpSpPr>
      <p:grpSpPr>
        <a:xfrm>
          <a:off x="0" y="0"/>
          <a:ext cx="0" cy="0"/>
          <a:chOff x="0" y="0"/>
          <a:chExt cx="0" cy="0"/>
        </a:xfrm>
      </p:grpSpPr>
      <p:sp>
        <p:nvSpPr>
          <p:cNvPr id="16" name="Google Shape;16;p3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72" name="Shape 72"/>
        <p:cNvGrpSpPr/>
        <p:nvPr/>
      </p:nvGrpSpPr>
      <p:grpSpPr>
        <a:xfrm>
          <a:off x="0" y="0"/>
          <a:ext cx="0" cy="0"/>
          <a:chOff x="0" y="0"/>
          <a:chExt cx="0" cy="0"/>
        </a:xfrm>
      </p:grpSpPr>
      <p:sp>
        <p:nvSpPr>
          <p:cNvPr id="73" name="Google Shape;73;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4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78" name="Shape 78"/>
        <p:cNvGrpSpPr/>
        <p:nvPr/>
      </p:nvGrpSpPr>
      <p:grpSpPr>
        <a:xfrm>
          <a:off x="0" y="0"/>
          <a:ext cx="0" cy="0"/>
          <a:chOff x="0" y="0"/>
          <a:chExt cx="0" cy="0"/>
        </a:xfrm>
      </p:grpSpPr>
      <p:sp>
        <p:nvSpPr>
          <p:cNvPr id="79" name="Google Shape;79;p4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4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21" name="Shape 21"/>
        <p:cNvGrpSpPr/>
        <p:nvPr/>
      </p:nvGrpSpPr>
      <p:grpSpPr>
        <a:xfrm>
          <a:off x="0" y="0"/>
          <a:ext cx="0" cy="0"/>
          <a:chOff x="0" y="0"/>
          <a:chExt cx="0" cy="0"/>
        </a:xfrm>
      </p:grpSpPr>
      <p:sp>
        <p:nvSpPr>
          <p:cNvPr id="22" name="Google Shape;22;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27" name="Shape 27"/>
        <p:cNvGrpSpPr/>
        <p:nvPr/>
      </p:nvGrpSpPr>
      <p:grpSpPr>
        <a:xfrm>
          <a:off x="0" y="0"/>
          <a:ext cx="0" cy="0"/>
          <a:chOff x="0" y="0"/>
          <a:chExt cx="0" cy="0"/>
        </a:xfrm>
      </p:grpSpPr>
      <p:sp>
        <p:nvSpPr>
          <p:cNvPr id="28" name="Google Shape;28;p3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33" name="Shape 33"/>
        <p:cNvGrpSpPr/>
        <p:nvPr/>
      </p:nvGrpSpPr>
      <p:grpSpPr>
        <a:xfrm>
          <a:off x="0" y="0"/>
          <a:ext cx="0" cy="0"/>
          <a:chOff x="0" y="0"/>
          <a:chExt cx="0" cy="0"/>
        </a:xfrm>
      </p:grpSpPr>
      <p:sp>
        <p:nvSpPr>
          <p:cNvPr id="34" name="Google Shape;34;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3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3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40" name="Shape 40"/>
        <p:cNvGrpSpPr/>
        <p:nvPr/>
      </p:nvGrpSpPr>
      <p:grpSpPr>
        <a:xfrm>
          <a:off x="0" y="0"/>
          <a:ext cx="0" cy="0"/>
          <a:chOff x="0" y="0"/>
          <a:chExt cx="0" cy="0"/>
        </a:xfrm>
      </p:grpSpPr>
      <p:sp>
        <p:nvSpPr>
          <p:cNvPr id="41" name="Google Shape;41;p3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3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3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3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49" name="Shape 49"/>
        <p:cNvGrpSpPr/>
        <p:nvPr/>
      </p:nvGrpSpPr>
      <p:grpSpPr>
        <a:xfrm>
          <a:off x="0" y="0"/>
          <a:ext cx="0" cy="0"/>
          <a:chOff x="0" y="0"/>
          <a:chExt cx="0" cy="0"/>
        </a:xfrm>
      </p:grpSpPr>
      <p:sp>
        <p:nvSpPr>
          <p:cNvPr id="50" name="Google Shape;50;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54" name="Shape 54"/>
        <p:cNvGrpSpPr/>
        <p:nvPr/>
      </p:nvGrpSpPr>
      <p:grpSpPr>
        <a:xfrm>
          <a:off x="0" y="0"/>
          <a:ext cx="0" cy="0"/>
          <a:chOff x="0" y="0"/>
          <a:chExt cx="0" cy="0"/>
        </a:xfrm>
      </p:grpSpPr>
      <p:sp>
        <p:nvSpPr>
          <p:cNvPr id="55" name="Google Shape;55;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58" name="Shape 58"/>
        <p:cNvGrpSpPr/>
        <p:nvPr/>
      </p:nvGrpSpPr>
      <p:grpSpPr>
        <a:xfrm>
          <a:off x="0" y="0"/>
          <a:ext cx="0" cy="0"/>
          <a:chOff x="0" y="0"/>
          <a:chExt cx="0" cy="0"/>
        </a:xfrm>
      </p:grpSpPr>
      <p:sp>
        <p:nvSpPr>
          <p:cNvPr id="59" name="Google Shape;59;p4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4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4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65" name="Shape 65"/>
        <p:cNvGrpSpPr/>
        <p:nvPr/>
      </p:nvGrpSpPr>
      <p:grpSpPr>
        <a:xfrm>
          <a:off x="0" y="0"/>
          <a:ext cx="0" cy="0"/>
          <a:chOff x="0" y="0"/>
          <a:chExt cx="0" cy="0"/>
        </a:xfrm>
      </p:grpSpPr>
      <p:sp>
        <p:nvSpPr>
          <p:cNvPr id="66" name="Google Shape;66;p4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42"/>
          <p:cNvSpPr/>
          <p:nvPr>
            <p:ph idx="2" type="pic"/>
          </p:nvPr>
        </p:nvSpPr>
        <p:spPr>
          <a:xfrm>
            <a:off x="5183188" y="987425"/>
            <a:ext cx="6172200" cy="4873625"/>
          </a:xfrm>
          <a:prstGeom prst="rect">
            <a:avLst/>
          </a:prstGeom>
          <a:noFill/>
          <a:ln>
            <a:noFill/>
          </a:ln>
        </p:spPr>
      </p:sp>
      <p:sp>
        <p:nvSpPr>
          <p:cNvPr id="68" name="Google Shape;68;p4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7.png"/><Relationship Id="rId5"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9.png"/><Relationship Id="rId4" Type="http://schemas.openxmlformats.org/officeDocument/2006/relationships/image" Target="../media/image21.png"/><Relationship Id="rId9" Type="http://schemas.openxmlformats.org/officeDocument/2006/relationships/image" Target="../media/image25.png"/><Relationship Id="rId5" Type="http://schemas.openxmlformats.org/officeDocument/2006/relationships/image" Target="../media/image32.png"/><Relationship Id="rId6" Type="http://schemas.openxmlformats.org/officeDocument/2006/relationships/image" Target="../media/image34.png"/><Relationship Id="rId7" Type="http://schemas.openxmlformats.org/officeDocument/2006/relationships/image" Target="../media/image48.png"/><Relationship Id="rId8"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image" Target="../media/image28.png"/><Relationship Id="rId11" Type="http://schemas.openxmlformats.org/officeDocument/2006/relationships/image" Target="../media/image7.png"/><Relationship Id="rId10" Type="http://schemas.openxmlformats.org/officeDocument/2006/relationships/image" Target="../media/image44.png"/><Relationship Id="rId12" Type="http://schemas.openxmlformats.org/officeDocument/2006/relationships/image" Target="../media/image31.jpg"/><Relationship Id="rId9" Type="http://schemas.openxmlformats.org/officeDocument/2006/relationships/image" Target="../media/image49.png"/><Relationship Id="rId5" Type="http://schemas.openxmlformats.org/officeDocument/2006/relationships/image" Target="../media/image36.png"/><Relationship Id="rId6" Type="http://schemas.openxmlformats.org/officeDocument/2006/relationships/image" Target="../media/image50.png"/><Relationship Id="rId7" Type="http://schemas.openxmlformats.org/officeDocument/2006/relationships/image" Target="../media/image30.png"/><Relationship Id="rId8"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5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3.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6.jpg"/><Relationship Id="rId5" Type="http://schemas.openxmlformats.org/officeDocument/2006/relationships/image" Target="../media/image11.jpg"/><Relationship Id="rId6"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png"/><Relationship Id="rId4" Type="http://schemas.openxmlformats.org/officeDocument/2006/relationships/image" Target="../media/image5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png"/><Relationship Id="rId4" Type="http://schemas.openxmlformats.org/officeDocument/2006/relationships/image" Target="../media/image51.png"/><Relationship Id="rId5" Type="http://schemas.openxmlformats.org/officeDocument/2006/relationships/image" Target="../media/image41.jpg"/><Relationship Id="rId6" Type="http://schemas.openxmlformats.org/officeDocument/2006/relationships/image" Target="../media/image3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5.jpg"/><Relationship Id="rId4" Type="http://schemas.openxmlformats.org/officeDocument/2006/relationships/image" Target="../media/image42.jpg"/><Relationship Id="rId5" Type="http://schemas.openxmlformats.org/officeDocument/2006/relationships/image" Target="../media/image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7.png"/><Relationship Id="rId4" Type="http://schemas.openxmlformats.org/officeDocument/2006/relationships/image" Target="../media/image13.png"/><Relationship Id="rId5" Type="http://schemas.openxmlformats.org/officeDocument/2006/relationships/image" Target="../media/image23.png"/><Relationship Id="rId6" Type="http://schemas.openxmlformats.org/officeDocument/2006/relationships/image" Target="../media/image17.png"/><Relationship Id="rId7" Type="http://schemas.openxmlformats.org/officeDocument/2006/relationships/image" Target="../media/image5.png"/><Relationship Id="rId8"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7.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3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1"/>
          <p:cNvPicPr preferRelativeResize="0"/>
          <p:nvPr/>
        </p:nvPicPr>
        <p:blipFill rotWithShape="1">
          <a:blip r:embed="rId3">
            <a:alphaModFix amt="63000"/>
          </a:blip>
          <a:srcRect b="9108" l="4014" r="3817" t="21085"/>
          <a:stretch/>
        </p:blipFill>
        <p:spPr>
          <a:xfrm>
            <a:off x="519" y="-7167"/>
            <a:ext cx="12206871" cy="6871462"/>
          </a:xfrm>
          <a:prstGeom prst="rect">
            <a:avLst/>
          </a:prstGeom>
          <a:noFill/>
          <a:ln>
            <a:noFill/>
          </a:ln>
        </p:spPr>
      </p:pic>
      <p:sp>
        <p:nvSpPr>
          <p:cNvPr id="89" name="Google Shape;89;p1"/>
          <p:cNvSpPr txBox="1"/>
          <p:nvPr>
            <p:ph type="ctrTitle"/>
          </p:nvPr>
        </p:nvSpPr>
        <p:spPr>
          <a:xfrm>
            <a:off x="2276819" y="2233231"/>
            <a:ext cx="7629181" cy="2387600"/>
          </a:xfrm>
          <a:prstGeom prst="rect">
            <a:avLst/>
          </a:prstGeom>
          <a:solidFill>
            <a:srgbClr val="FAAD41"/>
          </a:solidFill>
          <a:ln cap="flat" cmpd="sng" w="19050">
            <a:solidFill>
              <a:schemeClr val="lt1"/>
            </a:solidFill>
            <a:prstDash val="solid"/>
            <a:miter lim="800000"/>
            <a:headEnd len="sm" w="sm" type="none"/>
            <a:tailEnd len="sm" w="sm" type="none"/>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Calibri"/>
              <a:buNone/>
            </a:pPr>
            <a:r>
              <a:rPr lang="fr-CA">
                <a:solidFill>
                  <a:schemeClr val="lt1"/>
                </a:solidFill>
                <a:latin typeface="Calibri"/>
                <a:ea typeface="Calibri"/>
                <a:cs typeface="Calibri"/>
                <a:sym typeface="Calibri"/>
              </a:rPr>
              <a:t>The Roots of Preschool Education in First Nations Communities</a:t>
            </a:r>
            <a:endParaRPr/>
          </a:p>
        </p:txBody>
      </p:sp>
      <p:pic>
        <p:nvPicPr>
          <p:cNvPr descr="A picture containing diagram&#10;&#10;Description automatically generated" id="90" name="Google Shape;90;p1"/>
          <p:cNvPicPr preferRelativeResize="0"/>
          <p:nvPr/>
        </p:nvPicPr>
        <p:blipFill rotWithShape="1">
          <a:blip r:embed="rId4">
            <a:alphaModFix/>
          </a:blip>
          <a:srcRect b="49807" l="0" r="0" t="0"/>
          <a:stretch/>
        </p:blipFill>
        <p:spPr>
          <a:xfrm>
            <a:off x="0" y="5659414"/>
            <a:ext cx="12192000" cy="1193999"/>
          </a:xfrm>
          <a:prstGeom prst="rect">
            <a:avLst/>
          </a:prstGeom>
          <a:noFill/>
          <a:ln>
            <a:noFill/>
          </a:ln>
        </p:spPr>
      </p:pic>
      <p:pic>
        <p:nvPicPr>
          <p:cNvPr descr="A picture containing diagram&#10;&#10;Description automatically generated" id="91" name="Google Shape;91;p1"/>
          <p:cNvPicPr preferRelativeResize="0"/>
          <p:nvPr/>
        </p:nvPicPr>
        <p:blipFill rotWithShape="1">
          <a:blip r:embed="rId4">
            <a:alphaModFix/>
          </a:blip>
          <a:srcRect b="49807" l="0" r="0" t="0"/>
          <a:stretch/>
        </p:blipFill>
        <p:spPr>
          <a:xfrm rot="10800000">
            <a:off x="-1" y="4089"/>
            <a:ext cx="12192000" cy="11939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id="237" name="Google Shape;237;p10"/>
          <p:cNvPicPr preferRelativeResize="0"/>
          <p:nvPr/>
        </p:nvPicPr>
        <p:blipFill rotWithShape="1">
          <a:blip r:embed="rId3">
            <a:alphaModFix/>
          </a:blip>
          <a:srcRect b="0" l="0" r="0" t="0"/>
          <a:stretch/>
        </p:blipFill>
        <p:spPr>
          <a:xfrm>
            <a:off x="1610007" y="448097"/>
            <a:ext cx="8971985" cy="5956371"/>
          </a:xfrm>
          <a:prstGeom prst="rect">
            <a:avLst/>
          </a:prstGeom>
          <a:noFill/>
          <a:ln cap="flat" cmpd="sng" w="57150">
            <a:solidFill>
              <a:schemeClr val="dk1"/>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11"/>
          <p:cNvSpPr txBox="1"/>
          <p:nvPr/>
        </p:nvSpPr>
        <p:spPr>
          <a:xfrm>
            <a:off x="3006119" y="366342"/>
            <a:ext cx="6097384"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fr-CA" sz="3200" u="none" cap="none" strike="noStrike">
                <a:solidFill>
                  <a:schemeClr val="dk1"/>
                </a:solidFill>
                <a:latin typeface="Calibri"/>
                <a:ea typeface="Calibri"/>
                <a:cs typeface="Calibri"/>
                <a:sym typeface="Calibri"/>
              </a:rPr>
              <a:t>Holistic approach</a:t>
            </a:r>
            <a:endParaRPr/>
          </a:p>
        </p:txBody>
      </p:sp>
      <p:sp>
        <p:nvSpPr>
          <p:cNvPr id="243" name="Google Shape;243;p11"/>
          <p:cNvSpPr txBox="1"/>
          <p:nvPr/>
        </p:nvSpPr>
        <p:spPr>
          <a:xfrm>
            <a:off x="601430" y="946203"/>
            <a:ext cx="11243099" cy="4415528"/>
          </a:xfrm>
          <a:prstGeom prst="rect">
            <a:avLst/>
          </a:prstGeom>
          <a:noFill/>
          <a:ln>
            <a:noFill/>
          </a:ln>
        </p:spPr>
        <p:txBody>
          <a:bodyPr anchorCtr="0" anchor="t" bIns="45700" lIns="91425" spcFirstLastPara="1" rIns="91425" wrap="square" tIns="45700">
            <a:normAutofit/>
          </a:bodyPr>
          <a:lstStyle/>
          <a:p>
            <a:pPr indent="-584200" lvl="0" marL="1143000" marR="0" rtl="0" algn="just">
              <a:lnSpc>
                <a:spcPct val="170000"/>
              </a:lnSpc>
              <a:spcBef>
                <a:spcPts val="0"/>
              </a:spcBef>
              <a:spcAft>
                <a:spcPts val="0"/>
              </a:spcAft>
              <a:buClr>
                <a:schemeClr val="dk1"/>
              </a:buClr>
              <a:buSzPts val="8800"/>
              <a:buFont typeface="Arial"/>
              <a:buNone/>
            </a:pPr>
            <a:r>
              <a:t/>
            </a:r>
            <a:endParaRPr b="0" i="0" sz="8800" u="none" cap="none" strike="noStrike">
              <a:solidFill>
                <a:schemeClr val="dk1"/>
              </a:solidFill>
              <a:latin typeface="Calibri"/>
              <a:ea typeface="Calibri"/>
              <a:cs typeface="Calibri"/>
              <a:sym typeface="Calibri"/>
            </a:endParaRPr>
          </a:p>
          <a:p>
            <a:pPr indent="-584200" lvl="0" marL="1143000" marR="0" rtl="0" algn="just">
              <a:lnSpc>
                <a:spcPct val="90000"/>
              </a:lnSpc>
              <a:spcBef>
                <a:spcPts val="1000"/>
              </a:spcBef>
              <a:spcAft>
                <a:spcPts val="0"/>
              </a:spcAft>
              <a:buClr>
                <a:schemeClr val="dk1"/>
              </a:buClr>
              <a:buSzPts val="8800"/>
              <a:buFont typeface="Arial"/>
              <a:buNone/>
            </a:pPr>
            <a:r>
              <a:t/>
            </a:r>
            <a:endParaRPr b="0" i="0" sz="8800" u="none" cap="none" strike="noStrike">
              <a:solidFill>
                <a:schemeClr val="dk1"/>
              </a:solidFill>
              <a:latin typeface="Calibri"/>
              <a:ea typeface="Calibri"/>
              <a:cs typeface="Calibri"/>
              <a:sym typeface="Calibri"/>
            </a:endParaRPr>
          </a:p>
        </p:txBody>
      </p:sp>
      <p:sp>
        <p:nvSpPr>
          <p:cNvPr id="244" name="Google Shape;244;p11"/>
          <p:cNvSpPr txBox="1"/>
          <p:nvPr>
            <p:ph idx="1" type="body"/>
          </p:nvPr>
        </p:nvSpPr>
        <p:spPr>
          <a:xfrm>
            <a:off x="345831" y="1047995"/>
            <a:ext cx="6740769" cy="5128968"/>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fr-CA"/>
              <a:t>The child as a </a:t>
            </a:r>
            <a:r>
              <a:rPr i="1" lang="fr-CA"/>
              <a:t>global</a:t>
            </a:r>
            <a:r>
              <a:rPr lang="fr-CA"/>
              <a:t>, complex and complete being</a:t>
            </a:r>
            <a:endParaRPr/>
          </a:p>
          <a:p>
            <a:pPr indent="0" lvl="0" marL="0" rtl="0" algn="l">
              <a:lnSpc>
                <a:spcPct val="90000"/>
              </a:lnSpc>
              <a:spcBef>
                <a:spcPts val="1000"/>
              </a:spcBef>
              <a:spcAft>
                <a:spcPts val="0"/>
              </a:spcAft>
              <a:buClr>
                <a:schemeClr val="dk1"/>
              </a:buClr>
              <a:buSzPct val="100000"/>
              <a:buNone/>
            </a:pPr>
            <a:r>
              <a:t/>
            </a:r>
            <a:endParaRPr/>
          </a:p>
          <a:p>
            <a:pPr indent="-350838" lvl="1" marL="442913" rtl="0" algn="l">
              <a:lnSpc>
                <a:spcPct val="90000"/>
              </a:lnSpc>
              <a:spcBef>
                <a:spcPts val="500"/>
              </a:spcBef>
              <a:spcAft>
                <a:spcPts val="0"/>
              </a:spcAft>
              <a:buClr>
                <a:schemeClr val="dk1"/>
              </a:buClr>
              <a:buSzPct val="100000"/>
              <a:buChar char="•"/>
            </a:pPr>
            <a:r>
              <a:rPr b="1" lang="fr-CA"/>
              <a:t>Cognitive sphere</a:t>
            </a:r>
            <a:r>
              <a:rPr lang="fr-CA"/>
              <a:t>: Promote academic potential and critical thinking</a:t>
            </a:r>
            <a:endParaRPr/>
          </a:p>
          <a:p>
            <a:pPr indent="-350838" lvl="1" marL="442913" rtl="0" algn="l">
              <a:lnSpc>
                <a:spcPct val="90000"/>
              </a:lnSpc>
              <a:spcBef>
                <a:spcPts val="500"/>
              </a:spcBef>
              <a:spcAft>
                <a:spcPts val="0"/>
              </a:spcAft>
              <a:buClr>
                <a:schemeClr val="dk1"/>
              </a:buClr>
              <a:buSzPct val="100000"/>
              <a:buChar char="•"/>
            </a:pPr>
            <a:r>
              <a:rPr b="1" lang="fr-CA"/>
              <a:t>Affective sphere</a:t>
            </a:r>
            <a:r>
              <a:rPr lang="fr-CA"/>
              <a:t>: Regulation and acceptance of one's emotional world and self-expression</a:t>
            </a:r>
            <a:endParaRPr/>
          </a:p>
          <a:p>
            <a:pPr indent="-350838" lvl="1" marL="442913" rtl="0" algn="l">
              <a:lnSpc>
                <a:spcPct val="90000"/>
              </a:lnSpc>
              <a:spcBef>
                <a:spcPts val="500"/>
              </a:spcBef>
              <a:spcAft>
                <a:spcPts val="0"/>
              </a:spcAft>
              <a:buClr>
                <a:schemeClr val="dk1"/>
              </a:buClr>
              <a:buSzPct val="100000"/>
              <a:buChar char="•"/>
            </a:pPr>
            <a:r>
              <a:rPr b="1" lang="fr-CA"/>
              <a:t>Spiritual sphere</a:t>
            </a:r>
            <a:r>
              <a:rPr lang="fr-CA"/>
              <a:t>: Rooted in the strengthening of identity, traditional practices and language</a:t>
            </a:r>
            <a:endParaRPr/>
          </a:p>
          <a:p>
            <a:pPr indent="-350838" lvl="1" marL="442913" rtl="0" algn="l">
              <a:lnSpc>
                <a:spcPct val="90000"/>
              </a:lnSpc>
              <a:spcBef>
                <a:spcPts val="500"/>
              </a:spcBef>
              <a:spcAft>
                <a:spcPts val="0"/>
              </a:spcAft>
              <a:buClr>
                <a:schemeClr val="dk1"/>
              </a:buClr>
              <a:buSzPct val="100000"/>
              <a:buChar char="•"/>
            </a:pPr>
            <a:r>
              <a:rPr b="1" lang="fr-CA"/>
              <a:t>Physical sphere</a:t>
            </a:r>
            <a:r>
              <a:rPr lang="fr-CA"/>
              <a:t>: The land as the first teacher</a:t>
            </a:r>
            <a:endParaRPr/>
          </a:p>
          <a:p>
            <a:pPr indent="-221297" lvl="1" marL="442913" rtl="0" algn="l">
              <a:lnSpc>
                <a:spcPct val="90000"/>
              </a:lnSpc>
              <a:spcBef>
                <a:spcPts val="5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rPr lang="fr-CA"/>
              <a:t>Growing and developing in a family, a</a:t>
            </a:r>
            <a:r>
              <a:rPr i="1" lang="fr-CA"/>
              <a:t> community </a:t>
            </a:r>
            <a:r>
              <a:rPr lang="fr-CA"/>
              <a:t>and a society</a:t>
            </a:r>
            <a:endParaRPr/>
          </a:p>
          <a:p>
            <a:pPr indent="0" lvl="0" marL="0" rtl="0" algn="l">
              <a:lnSpc>
                <a:spcPct val="90000"/>
              </a:lnSpc>
              <a:spcBef>
                <a:spcPts val="1000"/>
              </a:spcBef>
              <a:spcAft>
                <a:spcPts val="0"/>
              </a:spcAft>
              <a:buClr>
                <a:schemeClr val="dk1"/>
              </a:buClr>
              <a:buSzPct val="100000"/>
              <a:buNone/>
            </a:pPr>
            <a:r>
              <a:t/>
            </a:r>
            <a:endParaRPr/>
          </a:p>
          <a:p>
            <a:pPr indent="-350838" lvl="1" marL="442913" rtl="0" algn="l">
              <a:lnSpc>
                <a:spcPct val="90000"/>
              </a:lnSpc>
              <a:spcBef>
                <a:spcPts val="500"/>
              </a:spcBef>
              <a:spcAft>
                <a:spcPts val="0"/>
              </a:spcAft>
              <a:buClr>
                <a:schemeClr val="dk1"/>
              </a:buClr>
              <a:buSzPct val="100000"/>
              <a:buChar char="•"/>
            </a:pPr>
            <a:r>
              <a:rPr b="1" lang="fr-CA"/>
              <a:t>Throughout life</a:t>
            </a:r>
            <a:r>
              <a:rPr lang="fr-CA"/>
              <a:t>: Transfer of knowledge from one generation to the next</a:t>
            </a:r>
            <a:endParaRPr/>
          </a:p>
          <a:p>
            <a:pPr indent="-350838" lvl="1" marL="442913" rtl="0" algn="l">
              <a:lnSpc>
                <a:spcPct val="90000"/>
              </a:lnSpc>
              <a:spcBef>
                <a:spcPts val="500"/>
              </a:spcBef>
              <a:spcAft>
                <a:spcPts val="0"/>
              </a:spcAft>
              <a:buClr>
                <a:schemeClr val="dk1"/>
              </a:buClr>
              <a:buSzPct val="100000"/>
              <a:buChar char="•"/>
            </a:pPr>
            <a:r>
              <a:rPr b="1" lang="fr-CA"/>
              <a:t>Varied sources and knowledge</a:t>
            </a:r>
            <a:r>
              <a:rPr lang="fr-CA"/>
              <a:t>: Rooted in experience</a:t>
            </a:r>
            <a:endParaRPr/>
          </a:p>
          <a:p>
            <a:pPr indent="-350838" lvl="1" marL="442913" rtl="0" algn="l">
              <a:lnSpc>
                <a:spcPct val="90000"/>
              </a:lnSpc>
              <a:spcBef>
                <a:spcPts val="500"/>
              </a:spcBef>
              <a:spcAft>
                <a:spcPts val="0"/>
              </a:spcAft>
              <a:buClr>
                <a:schemeClr val="dk1"/>
              </a:buClr>
              <a:buSzPct val="100000"/>
              <a:buChar char="•"/>
            </a:pPr>
            <a:r>
              <a:rPr lang="fr-CA"/>
              <a:t>Focus on </a:t>
            </a:r>
            <a:r>
              <a:rPr b="1" lang="fr-CA"/>
              <a:t>community well-being</a:t>
            </a:r>
            <a:endParaRPr/>
          </a:p>
        </p:txBody>
      </p:sp>
      <p:pic>
        <p:nvPicPr>
          <p:cNvPr descr="A picture containing diagram&#10;&#10;Description automatically generated" id="245" name="Google Shape;245;p11"/>
          <p:cNvPicPr preferRelativeResize="0"/>
          <p:nvPr/>
        </p:nvPicPr>
        <p:blipFill rotWithShape="1">
          <a:blip r:embed="rId3">
            <a:alphaModFix/>
          </a:blip>
          <a:srcRect b="49939" l="0" r="0" t="0"/>
          <a:stretch/>
        </p:blipFill>
        <p:spPr>
          <a:xfrm>
            <a:off x="-3285" y="6051683"/>
            <a:ext cx="12193761" cy="1064225"/>
          </a:xfrm>
          <a:prstGeom prst="rect">
            <a:avLst/>
          </a:prstGeom>
          <a:noFill/>
          <a:ln>
            <a:noFill/>
          </a:ln>
        </p:spPr>
      </p:pic>
      <p:pic>
        <p:nvPicPr>
          <p:cNvPr id="246" name="Google Shape;246;p11"/>
          <p:cNvPicPr preferRelativeResize="0"/>
          <p:nvPr/>
        </p:nvPicPr>
        <p:blipFill rotWithShape="1">
          <a:blip r:embed="rId4">
            <a:alphaModFix/>
          </a:blip>
          <a:srcRect b="0" l="0" r="0" t="0"/>
          <a:stretch/>
        </p:blipFill>
        <p:spPr>
          <a:xfrm>
            <a:off x="7183681" y="1254369"/>
            <a:ext cx="4928822" cy="4255477"/>
          </a:xfrm>
          <a:prstGeom prst="ellipse">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12"/>
          <p:cNvSpPr txBox="1"/>
          <p:nvPr/>
        </p:nvSpPr>
        <p:spPr>
          <a:xfrm>
            <a:off x="0" y="172378"/>
            <a:ext cx="1219200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fr-CA" sz="3600" u="none" cap="none" strike="noStrike">
                <a:solidFill>
                  <a:schemeClr val="dk1"/>
                </a:solidFill>
                <a:latin typeface="Calibri"/>
                <a:ea typeface="Calibri"/>
                <a:cs typeface="Calibri"/>
                <a:sym typeface="Calibri"/>
              </a:rPr>
              <a:t>Co-construction of the program</a:t>
            </a:r>
            <a:endParaRPr/>
          </a:p>
        </p:txBody>
      </p:sp>
      <p:sp>
        <p:nvSpPr>
          <p:cNvPr id="252" name="Google Shape;252;p12"/>
          <p:cNvSpPr txBox="1"/>
          <p:nvPr/>
        </p:nvSpPr>
        <p:spPr>
          <a:xfrm>
            <a:off x="5489953" y="946202"/>
            <a:ext cx="6354576" cy="5159033"/>
          </a:xfrm>
          <a:prstGeom prst="rect">
            <a:avLst/>
          </a:prstGeom>
          <a:noFill/>
          <a:ln>
            <a:noFill/>
          </a:ln>
        </p:spPr>
        <p:txBody>
          <a:bodyPr anchorCtr="0" anchor="t" bIns="45700" lIns="91425" spcFirstLastPara="1" rIns="91425" wrap="square" tIns="45700">
            <a:normAutofit fontScale="25000" lnSpcReduction="20000"/>
          </a:bodyPr>
          <a:lstStyle/>
          <a:p>
            <a:pPr indent="-228600" lvl="0" marL="228600" marR="0" rtl="0" algn="just">
              <a:lnSpc>
                <a:spcPct val="120000"/>
              </a:lnSpc>
              <a:spcBef>
                <a:spcPts val="0"/>
              </a:spcBef>
              <a:spcAft>
                <a:spcPts val="0"/>
              </a:spcAft>
              <a:buClr>
                <a:schemeClr val="dk1"/>
              </a:buClr>
              <a:buSzPct val="100000"/>
              <a:buFont typeface="Noto Sans Symbols"/>
              <a:buChar char="❖"/>
            </a:pPr>
            <a:r>
              <a:rPr b="0" i="0" lang="fr-CA" sz="8800" u="none" cap="none" strike="noStrike">
                <a:solidFill>
                  <a:schemeClr val="dk1"/>
                </a:solidFill>
                <a:latin typeface="Calibri"/>
                <a:ea typeface="Calibri"/>
                <a:cs typeface="Calibri"/>
                <a:sym typeface="Calibri"/>
              </a:rPr>
              <a:t>Field expertise: Choosing essential skills</a:t>
            </a:r>
            <a:endParaRPr b="0" i="0" sz="2800" u="none" cap="none" strike="noStrike">
              <a:solidFill>
                <a:schemeClr val="dk1"/>
              </a:solidFill>
              <a:latin typeface="Calibri"/>
              <a:ea typeface="Calibri"/>
              <a:cs typeface="Calibri"/>
              <a:sym typeface="Calibri"/>
            </a:endParaRPr>
          </a:p>
          <a:p>
            <a:pPr indent="-228600" lvl="0" marL="228600" marR="0" rtl="0" algn="just">
              <a:lnSpc>
                <a:spcPct val="120000"/>
              </a:lnSpc>
              <a:spcBef>
                <a:spcPts val="1000"/>
              </a:spcBef>
              <a:spcAft>
                <a:spcPts val="0"/>
              </a:spcAft>
              <a:buClr>
                <a:schemeClr val="dk1"/>
              </a:buClr>
              <a:buSzPct val="100000"/>
              <a:buFont typeface="Noto Sans Symbols"/>
              <a:buChar char="❖"/>
            </a:pPr>
            <a:r>
              <a:rPr b="0" i="0" lang="fr-CA" sz="8800" u="none" cap="none" strike="noStrike">
                <a:solidFill>
                  <a:schemeClr val="dk1"/>
                </a:solidFill>
                <a:latin typeface="Calibri"/>
                <a:ea typeface="Calibri"/>
                <a:cs typeface="Calibri"/>
                <a:sym typeface="Calibri"/>
              </a:rPr>
              <a:t>Cycle Committee: Review and follow-up throughout construction</a:t>
            </a:r>
            <a:endParaRPr b="0" i="0" sz="8800" u="none" cap="none" strike="noStrike">
              <a:solidFill>
                <a:schemeClr val="dk1"/>
              </a:solidFill>
              <a:latin typeface="Calibri"/>
              <a:ea typeface="Calibri"/>
              <a:cs typeface="Calibri"/>
              <a:sym typeface="Calibri"/>
            </a:endParaRPr>
          </a:p>
          <a:p>
            <a:pPr indent="-228600" lvl="0" marL="228600" marR="0" rtl="0" algn="just">
              <a:lnSpc>
                <a:spcPct val="120000"/>
              </a:lnSpc>
              <a:spcBef>
                <a:spcPts val="1000"/>
              </a:spcBef>
              <a:spcAft>
                <a:spcPts val="0"/>
              </a:spcAft>
              <a:buClr>
                <a:schemeClr val="dk1"/>
              </a:buClr>
              <a:buSzPct val="100000"/>
              <a:buFont typeface="Noto Sans Symbols"/>
              <a:buChar char="❖"/>
            </a:pPr>
            <a:r>
              <a:rPr b="0" i="0" lang="fr-CA" sz="8800" u="none" cap="none" strike="noStrike">
                <a:solidFill>
                  <a:schemeClr val="dk1"/>
                </a:solidFill>
                <a:latin typeface="Calibri"/>
                <a:ea typeface="Calibri"/>
                <a:cs typeface="Calibri"/>
                <a:sym typeface="Calibri"/>
              </a:rPr>
              <a:t>Language and Culture: A program rooted in culture and promoting the integration of Indigenous languages</a:t>
            </a:r>
            <a:endParaRPr b="0" i="0" sz="8800" u="none" cap="none" strike="noStrike">
              <a:solidFill>
                <a:schemeClr val="dk1"/>
              </a:solidFill>
              <a:latin typeface="Calibri"/>
              <a:ea typeface="Calibri"/>
              <a:cs typeface="Calibri"/>
              <a:sym typeface="Calibri"/>
            </a:endParaRPr>
          </a:p>
          <a:p>
            <a:pPr indent="-228600" lvl="0" marL="228600" marR="0" rtl="0" algn="just">
              <a:lnSpc>
                <a:spcPct val="120000"/>
              </a:lnSpc>
              <a:spcBef>
                <a:spcPts val="1000"/>
              </a:spcBef>
              <a:spcAft>
                <a:spcPts val="0"/>
              </a:spcAft>
              <a:buClr>
                <a:schemeClr val="dk1"/>
              </a:buClr>
              <a:buSzPct val="100000"/>
              <a:buFont typeface="Noto Sans Symbols"/>
              <a:buChar char="❖"/>
            </a:pPr>
            <a:r>
              <a:rPr b="0" i="0" lang="fr-CA" sz="8800" u="none" cap="none" strike="noStrike">
                <a:solidFill>
                  <a:schemeClr val="dk1"/>
                </a:solidFill>
                <a:latin typeface="Calibri"/>
                <a:ea typeface="Calibri"/>
                <a:cs typeface="Calibri"/>
                <a:sym typeface="Calibri"/>
              </a:rPr>
              <a:t>Special Education: Differentiation</a:t>
            </a:r>
            <a:endParaRPr b="0" i="0" sz="8800" u="none" cap="none" strike="noStrike">
              <a:solidFill>
                <a:schemeClr val="dk1"/>
              </a:solidFill>
              <a:latin typeface="Calibri"/>
              <a:ea typeface="Calibri"/>
              <a:cs typeface="Calibri"/>
              <a:sym typeface="Calibri"/>
            </a:endParaRPr>
          </a:p>
          <a:p>
            <a:pPr indent="-228600" lvl="0" marL="228600" marR="0" rtl="0" algn="just">
              <a:lnSpc>
                <a:spcPct val="120000"/>
              </a:lnSpc>
              <a:spcBef>
                <a:spcPts val="1000"/>
              </a:spcBef>
              <a:spcAft>
                <a:spcPts val="0"/>
              </a:spcAft>
              <a:buClr>
                <a:schemeClr val="dk1"/>
              </a:buClr>
              <a:buSzPct val="100000"/>
              <a:buFont typeface="Noto Sans Symbols"/>
              <a:buChar char="❖"/>
            </a:pPr>
            <a:r>
              <a:rPr b="0" i="0" lang="fr-CA" sz="8800" u="none" cap="none" strike="noStrike">
                <a:solidFill>
                  <a:schemeClr val="dk1"/>
                </a:solidFill>
                <a:latin typeface="Calibri"/>
                <a:ea typeface="Calibri"/>
                <a:cs typeface="Calibri"/>
                <a:sym typeface="Calibri"/>
              </a:rPr>
              <a:t>Parental Involvement: Information and involvement of parents in the program</a:t>
            </a:r>
            <a:endParaRPr b="0" i="0" sz="8800" u="none" cap="none" strike="noStrike">
              <a:solidFill>
                <a:schemeClr val="dk1"/>
              </a:solidFill>
              <a:latin typeface="Calibri"/>
              <a:ea typeface="Calibri"/>
              <a:cs typeface="Calibri"/>
              <a:sym typeface="Calibri"/>
            </a:endParaRPr>
          </a:p>
          <a:p>
            <a:pPr indent="-228600" lvl="0" marL="228600" marR="0" rtl="0" algn="just">
              <a:lnSpc>
                <a:spcPct val="120000"/>
              </a:lnSpc>
              <a:spcBef>
                <a:spcPts val="1000"/>
              </a:spcBef>
              <a:spcAft>
                <a:spcPts val="0"/>
              </a:spcAft>
              <a:buClr>
                <a:schemeClr val="dk1"/>
              </a:buClr>
              <a:buSzPct val="100000"/>
              <a:buFont typeface="Noto Sans Symbols"/>
              <a:buChar char="❖"/>
            </a:pPr>
            <a:r>
              <a:rPr b="0" i="0" lang="fr-CA" sz="8800" u="none" cap="none" strike="noStrike">
                <a:solidFill>
                  <a:schemeClr val="dk1"/>
                </a:solidFill>
                <a:latin typeface="Calibri"/>
                <a:ea typeface="Calibri"/>
                <a:cs typeface="Calibri"/>
                <a:sym typeface="Calibri"/>
              </a:rPr>
              <a:t>Literacy: Focus on First Peoples authors </a:t>
            </a:r>
            <a:endParaRPr b="0" i="0" sz="8800" u="none" cap="none" strike="noStrike">
              <a:solidFill>
                <a:schemeClr val="dk1"/>
              </a:solidFill>
              <a:latin typeface="Calibri"/>
              <a:ea typeface="Calibri"/>
              <a:cs typeface="Calibri"/>
              <a:sym typeface="Calibri"/>
            </a:endParaRPr>
          </a:p>
          <a:p>
            <a:pPr indent="-228600" lvl="0" marL="228600" marR="0" rtl="0" algn="just">
              <a:lnSpc>
                <a:spcPct val="120000"/>
              </a:lnSpc>
              <a:spcBef>
                <a:spcPts val="1000"/>
              </a:spcBef>
              <a:spcAft>
                <a:spcPts val="0"/>
              </a:spcAft>
              <a:buClr>
                <a:schemeClr val="dk1"/>
              </a:buClr>
              <a:buSzPct val="100000"/>
              <a:buFont typeface="Noto Sans Symbols"/>
              <a:buChar char="❖"/>
            </a:pPr>
            <a:r>
              <a:rPr b="0" i="0" lang="fr-CA" sz="8800" u="none" cap="none" strike="noStrike">
                <a:solidFill>
                  <a:schemeClr val="dk1"/>
                </a:solidFill>
                <a:latin typeface="Calibri"/>
                <a:ea typeface="Calibri"/>
                <a:cs typeface="Calibri"/>
                <a:sym typeface="Calibri"/>
              </a:rPr>
              <a:t>Land-Based Learning: Practice promoted by the program</a:t>
            </a:r>
            <a:endParaRPr b="0" i="0" sz="8800" u="none" cap="none" strike="noStrike">
              <a:solidFill>
                <a:schemeClr val="dk1"/>
              </a:solidFill>
              <a:latin typeface="Calibri"/>
              <a:ea typeface="Calibri"/>
              <a:cs typeface="Calibri"/>
              <a:sym typeface="Calibri"/>
            </a:endParaRPr>
          </a:p>
          <a:p>
            <a:pPr indent="-1003300" lvl="0" marL="1143000" marR="0" rtl="0" algn="just">
              <a:lnSpc>
                <a:spcPct val="90000"/>
              </a:lnSpc>
              <a:spcBef>
                <a:spcPts val="1000"/>
              </a:spcBef>
              <a:spcAft>
                <a:spcPts val="0"/>
              </a:spcAft>
              <a:buClr>
                <a:schemeClr val="dk1"/>
              </a:buClr>
              <a:buSzPct val="100000"/>
              <a:buFont typeface="Arial"/>
              <a:buNone/>
            </a:pPr>
            <a:r>
              <a:t/>
            </a:r>
            <a:endParaRPr b="0" i="0" sz="8800" u="none" cap="none" strike="noStrike">
              <a:solidFill>
                <a:schemeClr val="dk1"/>
              </a:solidFill>
              <a:latin typeface="Calibri"/>
              <a:ea typeface="Calibri"/>
              <a:cs typeface="Calibri"/>
              <a:sym typeface="Calibri"/>
            </a:endParaRPr>
          </a:p>
        </p:txBody>
      </p:sp>
      <p:pic>
        <p:nvPicPr>
          <p:cNvPr descr="A picture containing diagram&#10;&#10;Description automatically generated" id="253" name="Google Shape;253;p12"/>
          <p:cNvPicPr preferRelativeResize="0"/>
          <p:nvPr/>
        </p:nvPicPr>
        <p:blipFill rotWithShape="1">
          <a:blip r:embed="rId3">
            <a:alphaModFix/>
          </a:blip>
          <a:srcRect b="49939" l="0" r="0" t="0"/>
          <a:stretch/>
        </p:blipFill>
        <p:spPr>
          <a:xfrm>
            <a:off x="-3285" y="5793775"/>
            <a:ext cx="12193761" cy="1064225"/>
          </a:xfrm>
          <a:prstGeom prst="rect">
            <a:avLst/>
          </a:prstGeom>
          <a:noFill/>
          <a:ln>
            <a:noFill/>
          </a:ln>
        </p:spPr>
      </p:pic>
      <p:pic>
        <p:nvPicPr>
          <p:cNvPr id="254" name="Google Shape;254;p12"/>
          <p:cNvPicPr preferRelativeResize="0"/>
          <p:nvPr/>
        </p:nvPicPr>
        <p:blipFill rotWithShape="1">
          <a:blip r:embed="rId4">
            <a:alphaModFix/>
          </a:blip>
          <a:srcRect b="0" l="0" r="0" t="0"/>
          <a:stretch/>
        </p:blipFill>
        <p:spPr>
          <a:xfrm>
            <a:off x="93785" y="1066800"/>
            <a:ext cx="5486400" cy="4114800"/>
          </a:xfrm>
          <a:prstGeom prst="ellipse">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13"/>
          <p:cNvSpPr txBox="1"/>
          <p:nvPr/>
        </p:nvSpPr>
        <p:spPr>
          <a:xfrm>
            <a:off x="1540734" y="1046281"/>
            <a:ext cx="6097384"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fr-CA" sz="3200" u="none" cap="none" strike="noStrike">
                <a:solidFill>
                  <a:schemeClr val="dk1"/>
                </a:solidFill>
                <a:latin typeface="Calibri"/>
                <a:ea typeface="Calibri"/>
                <a:cs typeface="Calibri"/>
                <a:sym typeface="Calibri"/>
              </a:rPr>
              <a:t>Skills progression</a:t>
            </a:r>
            <a:endParaRPr/>
          </a:p>
        </p:txBody>
      </p:sp>
      <p:sp>
        <p:nvSpPr>
          <p:cNvPr id="262" name="Google Shape;262;p13"/>
          <p:cNvSpPr txBox="1"/>
          <p:nvPr/>
        </p:nvSpPr>
        <p:spPr>
          <a:xfrm>
            <a:off x="601430" y="946203"/>
            <a:ext cx="11243099" cy="4415528"/>
          </a:xfrm>
          <a:prstGeom prst="rect">
            <a:avLst/>
          </a:prstGeom>
          <a:noFill/>
          <a:ln>
            <a:noFill/>
          </a:ln>
        </p:spPr>
        <p:txBody>
          <a:bodyPr anchorCtr="0" anchor="t" bIns="45700" lIns="91425" spcFirstLastPara="1" rIns="91425" wrap="square" tIns="45700">
            <a:normAutofit/>
          </a:bodyPr>
          <a:lstStyle/>
          <a:p>
            <a:pPr indent="-584200" lvl="0" marL="1143000" marR="0" rtl="0" algn="just">
              <a:lnSpc>
                <a:spcPct val="170000"/>
              </a:lnSpc>
              <a:spcBef>
                <a:spcPts val="0"/>
              </a:spcBef>
              <a:spcAft>
                <a:spcPts val="0"/>
              </a:spcAft>
              <a:buClr>
                <a:schemeClr val="dk1"/>
              </a:buClr>
              <a:buSzPts val="8800"/>
              <a:buFont typeface="Arial"/>
              <a:buNone/>
            </a:pPr>
            <a:r>
              <a:t/>
            </a:r>
            <a:endParaRPr b="0" i="0" sz="8800" u="none" cap="none" strike="noStrike">
              <a:solidFill>
                <a:schemeClr val="dk1"/>
              </a:solidFill>
              <a:latin typeface="Calibri"/>
              <a:ea typeface="Calibri"/>
              <a:cs typeface="Calibri"/>
              <a:sym typeface="Calibri"/>
            </a:endParaRPr>
          </a:p>
          <a:p>
            <a:pPr indent="-584200" lvl="0" marL="1143000" marR="0" rtl="0" algn="just">
              <a:lnSpc>
                <a:spcPct val="90000"/>
              </a:lnSpc>
              <a:spcBef>
                <a:spcPts val="1000"/>
              </a:spcBef>
              <a:spcAft>
                <a:spcPts val="0"/>
              </a:spcAft>
              <a:buClr>
                <a:schemeClr val="dk1"/>
              </a:buClr>
              <a:buSzPts val="8800"/>
              <a:buFont typeface="Arial"/>
              <a:buNone/>
            </a:pPr>
            <a:r>
              <a:t/>
            </a:r>
            <a:endParaRPr b="0" i="0" sz="8800" u="none" cap="none" strike="noStrike">
              <a:solidFill>
                <a:schemeClr val="dk1"/>
              </a:solidFill>
              <a:latin typeface="Calibri"/>
              <a:ea typeface="Calibri"/>
              <a:cs typeface="Calibri"/>
              <a:sym typeface="Calibri"/>
            </a:endParaRPr>
          </a:p>
        </p:txBody>
      </p:sp>
      <p:pic>
        <p:nvPicPr>
          <p:cNvPr descr="Une image contenant texte, capture d’écran, Police&#10;&#10;Description générée automatiquement" id="263" name="Google Shape;263;p13"/>
          <p:cNvPicPr preferRelativeResize="0"/>
          <p:nvPr/>
        </p:nvPicPr>
        <p:blipFill rotWithShape="1">
          <a:blip r:embed="rId3">
            <a:alphaModFix/>
          </a:blip>
          <a:srcRect b="0" l="0" r="0" t="0"/>
          <a:stretch/>
        </p:blipFill>
        <p:spPr>
          <a:xfrm>
            <a:off x="645961" y="2882384"/>
            <a:ext cx="10903491" cy="2472518"/>
          </a:xfrm>
          <a:prstGeom prst="rect">
            <a:avLst/>
          </a:prstGeom>
          <a:noFill/>
          <a:ln>
            <a:noFill/>
          </a:ln>
        </p:spPr>
      </p:pic>
      <p:pic>
        <p:nvPicPr>
          <p:cNvPr descr="A picture containing diagram&#10;&#10;Description automatically generated" id="264" name="Google Shape;264;p13"/>
          <p:cNvPicPr preferRelativeResize="0"/>
          <p:nvPr/>
        </p:nvPicPr>
        <p:blipFill rotWithShape="1">
          <a:blip r:embed="rId4">
            <a:alphaModFix/>
          </a:blip>
          <a:srcRect b="49939" l="0" r="0" t="0"/>
          <a:stretch/>
        </p:blipFill>
        <p:spPr>
          <a:xfrm>
            <a:off x="-3285" y="5793775"/>
            <a:ext cx="12193761" cy="1064225"/>
          </a:xfrm>
          <a:prstGeom prst="rect">
            <a:avLst/>
          </a:prstGeom>
          <a:noFill/>
          <a:ln>
            <a:noFill/>
          </a:ln>
        </p:spPr>
      </p:pic>
      <p:pic>
        <p:nvPicPr>
          <p:cNvPr id="265" name="Google Shape;265;p13"/>
          <p:cNvPicPr preferRelativeResize="0"/>
          <p:nvPr/>
        </p:nvPicPr>
        <p:blipFill rotWithShape="1">
          <a:blip r:embed="rId5">
            <a:alphaModFix/>
          </a:blip>
          <a:srcRect b="0" l="0" r="0" t="0"/>
          <a:stretch/>
        </p:blipFill>
        <p:spPr>
          <a:xfrm rot="10800000">
            <a:off x="7432431" y="304800"/>
            <a:ext cx="3751385" cy="2825261"/>
          </a:xfrm>
          <a:prstGeom prst="ellipse">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14"/>
          <p:cNvSpPr/>
          <p:nvPr/>
        </p:nvSpPr>
        <p:spPr>
          <a:xfrm>
            <a:off x="190499" y="152399"/>
            <a:ext cx="11858625" cy="5956301"/>
          </a:xfrm>
          <a:prstGeom prst="roundRect">
            <a:avLst>
              <a:gd fmla="val 16667" name="adj"/>
            </a:avLst>
          </a:prstGeom>
          <a:solidFill>
            <a:schemeClr val="lt2"/>
          </a:solidFill>
          <a:ln cap="flat" cmpd="sng" w="28575">
            <a:solidFill>
              <a:srgbClr val="3A383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i="0" lang="fr-CA" sz="2400" u="none" cap="none" strike="noStrike">
                <a:solidFill>
                  <a:schemeClr val="dk1"/>
                </a:solidFill>
                <a:latin typeface="Calibri"/>
                <a:ea typeface="Calibri"/>
                <a:cs typeface="Calibri"/>
                <a:sym typeface="Calibri"/>
              </a:rPr>
              <a:t>To go further: Continue to explore other skills with students who have already acquired the essential skills</a:t>
            </a:r>
            <a:endParaRPr/>
          </a:p>
          <a:p>
            <a:pPr indent="0" lvl="0" marL="0" marR="0" rtl="0" algn="l">
              <a:spcBef>
                <a:spcPts val="0"/>
              </a:spcBef>
              <a:spcAft>
                <a:spcPts val="0"/>
              </a:spcAft>
              <a:buNone/>
            </a:pPr>
            <a:r>
              <a:t/>
            </a:r>
            <a:endParaRPr sz="22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200"/>
              <a:buFont typeface="Arial"/>
              <a:buChar char="•"/>
            </a:pPr>
            <a:r>
              <a:rPr lang="fr-CA" sz="2200">
                <a:solidFill>
                  <a:schemeClr val="dk1"/>
                </a:solidFill>
                <a:latin typeface="Calibri"/>
                <a:ea typeface="Calibri"/>
                <a:cs typeface="Calibri"/>
                <a:sym typeface="Calibri"/>
              </a:rPr>
              <a:t>Handling small objects (e.g. small blocks, buttons, puffballs, paper clips, pins). </a:t>
            </a:r>
            <a:endParaRPr/>
          </a:p>
          <a:p>
            <a:pPr indent="-285750" lvl="0" marL="285750" marR="0" rtl="0" algn="l">
              <a:spcBef>
                <a:spcPts val="0"/>
              </a:spcBef>
              <a:spcAft>
                <a:spcPts val="0"/>
              </a:spcAft>
              <a:buClr>
                <a:schemeClr val="dk1"/>
              </a:buClr>
              <a:buSzPts val="2200"/>
              <a:buFont typeface="Arial"/>
              <a:buChar char="•"/>
            </a:pPr>
            <a:r>
              <a:rPr lang="fr-CA" sz="2200">
                <a:solidFill>
                  <a:schemeClr val="dk1"/>
                </a:solidFill>
                <a:latin typeface="Calibri"/>
                <a:ea typeface="Calibri"/>
                <a:cs typeface="Calibri"/>
                <a:sym typeface="Calibri"/>
              </a:rPr>
              <a:t>Properly using the tools available ( e.g. scissors, glue, pencils, pen for drawing on the interactive whiteboards [IWB]). </a:t>
            </a:r>
            <a:endParaRPr/>
          </a:p>
          <a:p>
            <a:pPr indent="-285750" lvl="0" marL="285750" marR="0" rtl="0" algn="l">
              <a:spcBef>
                <a:spcPts val="0"/>
              </a:spcBef>
              <a:spcAft>
                <a:spcPts val="0"/>
              </a:spcAft>
              <a:buClr>
                <a:schemeClr val="dk1"/>
              </a:buClr>
              <a:buSzPts val="2200"/>
              <a:buFont typeface="Arial"/>
              <a:buChar char="•"/>
            </a:pPr>
            <a:r>
              <a:rPr lang="fr-CA" sz="2200">
                <a:solidFill>
                  <a:schemeClr val="dk1"/>
                </a:solidFill>
                <a:latin typeface="Calibri"/>
                <a:ea typeface="Calibri"/>
                <a:cs typeface="Calibri"/>
                <a:sym typeface="Calibri"/>
              </a:rPr>
              <a:t>Moving to avoiding obstacles. </a:t>
            </a:r>
            <a:endParaRPr/>
          </a:p>
          <a:p>
            <a:pPr indent="-285750" lvl="0" marL="285750" marR="0" rtl="0" algn="l">
              <a:spcBef>
                <a:spcPts val="0"/>
              </a:spcBef>
              <a:spcAft>
                <a:spcPts val="0"/>
              </a:spcAft>
              <a:buClr>
                <a:schemeClr val="dk1"/>
              </a:buClr>
              <a:buSzPts val="2200"/>
              <a:buFont typeface="Arial"/>
              <a:buChar char="•"/>
            </a:pPr>
            <a:r>
              <a:rPr lang="fr-CA" sz="2200">
                <a:solidFill>
                  <a:schemeClr val="dk1"/>
                </a:solidFill>
                <a:latin typeface="Calibri"/>
                <a:ea typeface="Calibri"/>
                <a:cs typeface="Calibri"/>
                <a:sym typeface="Calibri"/>
              </a:rPr>
              <a:t>Experimenting with active indoor and outdoor play (e.g. dancing, swinging, running). </a:t>
            </a:r>
            <a:endParaRPr/>
          </a:p>
          <a:p>
            <a:pPr indent="-285750" lvl="0" marL="285750" marR="0" rtl="0" algn="l">
              <a:spcBef>
                <a:spcPts val="0"/>
              </a:spcBef>
              <a:spcAft>
                <a:spcPts val="0"/>
              </a:spcAft>
              <a:buClr>
                <a:schemeClr val="dk1"/>
              </a:buClr>
              <a:buSzPts val="2200"/>
              <a:buFont typeface="Arial"/>
              <a:buChar char="•"/>
            </a:pPr>
            <a:r>
              <a:rPr lang="fr-CA" sz="2200">
                <a:solidFill>
                  <a:schemeClr val="dk1"/>
                </a:solidFill>
                <a:latin typeface="Calibri"/>
                <a:ea typeface="Calibri"/>
                <a:cs typeface="Calibri"/>
                <a:sym typeface="Calibri"/>
              </a:rPr>
              <a:t>Spontaneously using equipment that allows active play.  </a:t>
            </a:r>
            <a:endParaRPr/>
          </a:p>
          <a:p>
            <a:pPr indent="-285750" lvl="0" marL="285750" marR="0" rtl="0" algn="l">
              <a:spcBef>
                <a:spcPts val="0"/>
              </a:spcBef>
              <a:spcAft>
                <a:spcPts val="0"/>
              </a:spcAft>
              <a:buClr>
                <a:schemeClr val="dk1"/>
              </a:buClr>
              <a:buSzPts val="2200"/>
              <a:buFont typeface="Arial"/>
              <a:buChar char="•"/>
            </a:pPr>
            <a:r>
              <a:rPr lang="fr-CA" sz="2200">
                <a:solidFill>
                  <a:schemeClr val="dk1"/>
                </a:solidFill>
                <a:latin typeface="Calibri"/>
                <a:ea typeface="Calibri"/>
                <a:cs typeface="Calibri"/>
                <a:sym typeface="Calibri"/>
              </a:rPr>
              <a:t>Repeating a newly learned action to facilitate consolidation. </a:t>
            </a:r>
            <a:endParaRPr/>
          </a:p>
          <a:p>
            <a:pPr indent="-285750" lvl="0" marL="285750" marR="0" rtl="0" algn="l">
              <a:spcBef>
                <a:spcPts val="0"/>
              </a:spcBef>
              <a:spcAft>
                <a:spcPts val="0"/>
              </a:spcAft>
              <a:buClr>
                <a:schemeClr val="dk1"/>
              </a:buClr>
              <a:buSzPts val="2200"/>
              <a:buFont typeface="Arial"/>
              <a:buChar char="•"/>
            </a:pPr>
            <a:r>
              <a:rPr lang="fr-CA" sz="2200">
                <a:solidFill>
                  <a:schemeClr val="dk1"/>
                </a:solidFill>
                <a:latin typeface="Calibri"/>
                <a:ea typeface="Calibri"/>
                <a:cs typeface="Calibri"/>
                <a:sym typeface="Calibri"/>
              </a:rPr>
              <a:t>Naming personal preferences and food preferences.  </a:t>
            </a:r>
            <a:endParaRPr/>
          </a:p>
          <a:p>
            <a:pPr indent="-285750" lvl="0" marL="285750" marR="0" rtl="0" algn="l">
              <a:spcBef>
                <a:spcPts val="0"/>
              </a:spcBef>
              <a:spcAft>
                <a:spcPts val="0"/>
              </a:spcAft>
              <a:buClr>
                <a:schemeClr val="dk1"/>
              </a:buClr>
              <a:buSzPts val="2200"/>
              <a:buFont typeface="Arial"/>
              <a:buChar char="•"/>
            </a:pPr>
            <a:r>
              <a:rPr lang="fr-CA" sz="2200">
                <a:solidFill>
                  <a:schemeClr val="dk1"/>
                </a:solidFill>
                <a:latin typeface="Calibri"/>
                <a:ea typeface="Calibri"/>
                <a:cs typeface="Calibri"/>
                <a:sym typeface="Calibri"/>
              </a:rPr>
              <a:t>Discovering activities that allow them to expend energy. </a:t>
            </a:r>
            <a:endParaRPr/>
          </a:p>
          <a:p>
            <a:pPr indent="-285750" lvl="0" marL="285750" marR="0" rtl="0" algn="l">
              <a:spcBef>
                <a:spcPts val="0"/>
              </a:spcBef>
              <a:spcAft>
                <a:spcPts val="0"/>
              </a:spcAft>
              <a:buClr>
                <a:schemeClr val="dk1"/>
              </a:buClr>
              <a:buSzPts val="2200"/>
              <a:buFont typeface="Arial"/>
              <a:buChar char="•"/>
            </a:pPr>
            <a:r>
              <a:rPr lang="fr-CA" sz="2200">
                <a:solidFill>
                  <a:schemeClr val="dk1"/>
                </a:solidFill>
                <a:latin typeface="Calibri"/>
                <a:ea typeface="Calibri"/>
                <a:cs typeface="Calibri"/>
                <a:sym typeface="Calibri"/>
              </a:rPr>
              <a:t>Using caution when moving and handling certain objects</a:t>
            </a:r>
            <a:br>
              <a:rPr lang="fr-CA" sz="2200">
                <a:solidFill>
                  <a:schemeClr val="dk1"/>
                </a:solidFill>
                <a:latin typeface="Calibri"/>
                <a:ea typeface="Calibri"/>
                <a:cs typeface="Calibri"/>
                <a:sym typeface="Calibri"/>
              </a:rPr>
            </a:br>
            <a:r>
              <a:rPr lang="fr-CA" sz="2200">
                <a:solidFill>
                  <a:schemeClr val="dk1"/>
                </a:solidFill>
                <a:latin typeface="Calibri"/>
                <a:ea typeface="Calibri"/>
                <a:cs typeface="Calibri"/>
                <a:sym typeface="Calibri"/>
              </a:rPr>
              <a:t>(e.g. scissors, tablets). </a:t>
            </a:r>
            <a:endParaRPr/>
          </a:p>
        </p:txBody>
      </p:sp>
      <p:pic>
        <p:nvPicPr>
          <p:cNvPr descr="A picture containing diagram&#10;&#10;Description automatically generated" id="271" name="Google Shape;271;p14"/>
          <p:cNvPicPr preferRelativeResize="0"/>
          <p:nvPr/>
        </p:nvPicPr>
        <p:blipFill rotWithShape="1">
          <a:blip r:embed="rId3">
            <a:alphaModFix/>
          </a:blip>
          <a:srcRect b="49939" l="0" r="0" t="0"/>
          <a:stretch/>
        </p:blipFill>
        <p:spPr>
          <a:xfrm>
            <a:off x="-3285" y="5793775"/>
            <a:ext cx="12193761" cy="1064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15"/>
          <p:cNvSpPr/>
          <p:nvPr/>
        </p:nvSpPr>
        <p:spPr>
          <a:xfrm>
            <a:off x="166687" y="330200"/>
            <a:ext cx="11858625" cy="5588001"/>
          </a:xfrm>
          <a:prstGeom prst="roundRect">
            <a:avLst>
              <a:gd fmla="val 16667" name="adj"/>
            </a:avLst>
          </a:prstGeom>
          <a:solidFill>
            <a:schemeClr val="lt2"/>
          </a:solidFill>
          <a:ln cap="flat" cmpd="sng" w="28575">
            <a:solidFill>
              <a:srgbClr val="3A383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fr-CA" sz="2400">
                <a:solidFill>
                  <a:schemeClr val="dk1"/>
                </a:solidFill>
                <a:latin typeface="Calibri"/>
                <a:ea typeface="Calibri"/>
                <a:cs typeface="Calibri"/>
                <a:sym typeface="Calibri"/>
              </a:rPr>
              <a:t>Ask yourself: Observe the skills of the child with potential special needs</a:t>
            </a:r>
            <a:endParaRPr/>
          </a:p>
          <a:p>
            <a:pPr indent="0" lvl="0" marL="0" marR="0" rtl="0" algn="l">
              <a:spcBef>
                <a:spcPts val="0"/>
              </a:spcBef>
              <a:spcAft>
                <a:spcPts val="0"/>
              </a:spcAft>
              <a:buNone/>
            </a:pPr>
            <a:r>
              <a:t/>
            </a:r>
            <a:endParaRPr b="1" sz="1900">
              <a:solidFill>
                <a:schemeClr val="dk1"/>
              </a:solidFill>
              <a:latin typeface="Calibri"/>
              <a:ea typeface="Calibri"/>
              <a:cs typeface="Calibri"/>
              <a:sym typeface="Calibri"/>
            </a:endParaRPr>
          </a:p>
          <a:p>
            <a:pPr indent="0" lvl="0" marL="0" marR="0" rtl="0" algn="l">
              <a:spcBef>
                <a:spcPts val="0"/>
              </a:spcBef>
              <a:spcAft>
                <a:spcPts val="0"/>
              </a:spcAft>
              <a:buNone/>
            </a:pPr>
            <a:r>
              <a:rPr b="1" lang="fr-CA" sz="1900">
                <a:solidFill>
                  <a:schemeClr val="dk1"/>
                </a:solidFill>
                <a:latin typeface="Calibri"/>
                <a:ea typeface="Calibri"/>
                <a:cs typeface="Calibri"/>
                <a:sym typeface="Calibri"/>
              </a:rPr>
              <a:t>4 years</a:t>
            </a:r>
            <a:endParaRPr/>
          </a:p>
          <a:p>
            <a:pPr indent="-285750" lvl="0" marL="285750" marR="0" rtl="0" algn="l">
              <a:spcBef>
                <a:spcPts val="0"/>
              </a:spcBef>
              <a:spcAft>
                <a:spcPts val="0"/>
              </a:spcAft>
              <a:buClr>
                <a:schemeClr val="dk1"/>
              </a:buClr>
              <a:buSzPts val="1900"/>
              <a:buFont typeface="Arial"/>
              <a:buChar char="•"/>
            </a:pPr>
            <a:r>
              <a:rPr lang="fr-CA" sz="1900">
                <a:solidFill>
                  <a:schemeClr val="dk1"/>
                </a:solidFill>
                <a:latin typeface="Calibri"/>
                <a:ea typeface="Calibri"/>
                <a:cs typeface="Calibri"/>
                <a:sym typeface="Calibri"/>
              </a:rPr>
              <a:t>Cannot get up and down stairs without help.       </a:t>
            </a:r>
            <a:endParaRPr/>
          </a:p>
          <a:p>
            <a:pPr indent="-285750" lvl="0" marL="285750" marR="0" rtl="0" algn="l">
              <a:spcBef>
                <a:spcPts val="0"/>
              </a:spcBef>
              <a:spcAft>
                <a:spcPts val="0"/>
              </a:spcAft>
              <a:buClr>
                <a:schemeClr val="dk1"/>
              </a:buClr>
              <a:buSzPts val="1900"/>
              <a:buFont typeface="Arial"/>
              <a:buChar char="•"/>
            </a:pPr>
            <a:r>
              <a:rPr lang="fr-CA" sz="1900">
                <a:solidFill>
                  <a:schemeClr val="dk1"/>
                </a:solidFill>
                <a:latin typeface="Calibri"/>
                <a:ea typeface="Calibri"/>
                <a:cs typeface="Calibri"/>
                <a:sym typeface="Calibri"/>
              </a:rPr>
              <a:t>Cannot balance on one foot.</a:t>
            </a:r>
            <a:endParaRPr/>
          </a:p>
          <a:p>
            <a:pPr indent="-285750" lvl="0" marL="285750" marR="0" rtl="0" algn="l">
              <a:spcBef>
                <a:spcPts val="0"/>
              </a:spcBef>
              <a:spcAft>
                <a:spcPts val="0"/>
              </a:spcAft>
              <a:buClr>
                <a:schemeClr val="dk1"/>
              </a:buClr>
              <a:buSzPts val="1900"/>
              <a:buFont typeface="Arial"/>
              <a:buChar char="•"/>
            </a:pPr>
            <a:r>
              <a:rPr lang="fr-CA" sz="1900">
                <a:solidFill>
                  <a:schemeClr val="dk1"/>
                </a:solidFill>
                <a:latin typeface="Calibri"/>
                <a:ea typeface="Calibri"/>
                <a:cs typeface="Calibri"/>
                <a:sym typeface="Calibri"/>
              </a:rPr>
              <a:t>Is unable to catch a ball.</a:t>
            </a:r>
            <a:endParaRPr/>
          </a:p>
          <a:p>
            <a:pPr indent="-285750" lvl="0" marL="285750" marR="0" rtl="0" algn="l">
              <a:spcBef>
                <a:spcPts val="0"/>
              </a:spcBef>
              <a:spcAft>
                <a:spcPts val="0"/>
              </a:spcAft>
              <a:buClr>
                <a:schemeClr val="dk1"/>
              </a:buClr>
              <a:buSzPts val="1900"/>
              <a:buFont typeface="Arial"/>
              <a:buChar char="•"/>
            </a:pPr>
            <a:r>
              <a:rPr lang="fr-CA" sz="1900">
                <a:solidFill>
                  <a:schemeClr val="dk1"/>
                </a:solidFill>
                <a:latin typeface="Calibri"/>
                <a:ea typeface="Calibri"/>
                <a:cs typeface="Calibri"/>
                <a:sym typeface="Calibri"/>
              </a:rPr>
              <a:t>Still has difficulty riding a bike or tricycle.</a:t>
            </a:r>
            <a:endParaRPr/>
          </a:p>
          <a:p>
            <a:pPr indent="-285750" lvl="0" marL="285750" marR="0" rtl="0" algn="l">
              <a:spcBef>
                <a:spcPts val="0"/>
              </a:spcBef>
              <a:spcAft>
                <a:spcPts val="0"/>
              </a:spcAft>
              <a:buClr>
                <a:schemeClr val="dk1"/>
              </a:buClr>
              <a:buSzPts val="1900"/>
              <a:buFont typeface="Arial"/>
              <a:buChar char="•"/>
            </a:pPr>
            <a:r>
              <a:rPr lang="fr-CA" sz="1900">
                <a:solidFill>
                  <a:schemeClr val="dk1"/>
                </a:solidFill>
                <a:latin typeface="Calibri"/>
                <a:ea typeface="Calibri"/>
                <a:cs typeface="Calibri"/>
                <a:sym typeface="Calibri"/>
              </a:rPr>
              <a:t>Has difficulty climbing on playground equipment.</a:t>
            </a:r>
            <a:endParaRPr/>
          </a:p>
          <a:p>
            <a:pPr indent="-285750" lvl="0" marL="285750" marR="0" rtl="0" algn="l">
              <a:spcBef>
                <a:spcPts val="0"/>
              </a:spcBef>
              <a:spcAft>
                <a:spcPts val="0"/>
              </a:spcAft>
              <a:buClr>
                <a:schemeClr val="dk1"/>
              </a:buClr>
              <a:buSzPts val="1900"/>
              <a:buFont typeface="Arial"/>
              <a:buChar char="•"/>
            </a:pPr>
            <a:r>
              <a:rPr lang="fr-CA" sz="1900">
                <a:solidFill>
                  <a:schemeClr val="dk1"/>
                </a:solidFill>
                <a:latin typeface="Calibri"/>
                <a:ea typeface="Calibri"/>
                <a:cs typeface="Calibri"/>
                <a:sym typeface="Calibri"/>
              </a:rPr>
              <a:t>Has difficulties with scissors and is unable to cut</a:t>
            </a:r>
            <a:endParaRPr/>
          </a:p>
          <a:p>
            <a:pPr indent="0" lvl="0" marL="0" marR="0" rtl="0" algn="l">
              <a:spcBef>
                <a:spcPts val="0"/>
              </a:spcBef>
              <a:spcAft>
                <a:spcPts val="0"/>
              </a:spcAft>
              <a:buNone/>
            </a:pPr>
            <a:r>
              <a:rPr lang="fr-CA" sz="1900">
                <a:solidFill>
                  <a:schemeClr val="dk1"/>
                </a:solidFill>
                <a:latin typeface="Calibri"/>
                <a:ea typeface="Calibri"/>
                <a:cs typeface="Calibri"/>
                <a:sym typeface="Calibri"/>
              </a:rPr>
              <a:t>     in a straight line.      </a:t>
            </a:r>
            <a:endParaRPr/>
          </a:p>
          <a:p>
            <a:pPr indent="-285750" lvl="0" marL="285750" marR="0" rtl="0" algn="l">
              <a:spcBef>
                <a:spcPts val="0"/>
              </a:spcBef>
              <a:spcAft>
                <a:spcPts val="0"/>
              </a:spcAft>
              <a:buClr>
                <a:schemeClr val="dk1"/>
              </a:buClr>
              <a:buSzPts val="1900"/>
              <a:buFont typeface="Arial"/>
              <a:buChar char="•"/>
            </a:pPr>
            <a:r>
              <a:rPr lang="fr-CA" sz="1900">
                <a:solidFill>
                  <a:schemeClr val="dk1"/>
                </a:solidFill>
                <a:latin typeface="Calibri"/>
                <a:ea typeface="Calibri"/>
                <a:cs typeface="Calibri"/>
                <a:sym typeface="Calibri"/>
              </a:rPr>
              <a:t>Pencil grip has not fully developed</a:t>
            </a:r>
            <a:endParaRPr/>
          </a:p>
          <a:p>
            <a:pPr indent="0" lvl="0" marL="0" marR="0" rtl="0" algn="l">
              <a:spcBef>
                <a:spcPts val="0"/>
              </a:spcBef>
              <a:spcAft>
                <a:spcPts val="0"/>
              </a:spcAft>
              <a:buNone/>
            </a:pPr>
            <a:r>
              <a:rPr lang="fr-CA" sz="1900">
                <a:solidFill>
                  <a:schemeClr val="dk1"/>
                </a:solidFill>
                <a:latin typeface="Calibri"/>
                <a:ea typeface="Calibri"/>
                <a:cs typeface="Calibri"/>
                <a:sym typeface="Calibri"/>
              </a:rPr>
              <a:t>     (places all fingers on the pencil).</a:t>
            </a:r>
            <a:endParaRPr/>
          </a:p>
          <a:p>
            <a:pPr indent="-285750" lvl="0" marL="285750" marR="0" rtl="0" algn="l">
              <a:spcBef>
                <a:spcPts val="0"/>
              </a:spcBef>
              <a:spcAft>
                <a:spcPts val="0"/>
              </a:spcAft>
              <a:buClr>
                <a:schemeClr val="dk1"/>
              </a:buClr>
              <a:buSzPts val="1900"/>
              <a:buFont typeface="Arial"/>
              <a:buChar char="•"/>
            </a:pPr>
            <a:r>
              <a:rPr lang="fr-CA" sz="1900">
                <a:solidFill>
                  <a:schemeClr val="dk1"/>
                </a:solidFill>
                <a:latin typeface="Calibri"/>
                <a:ea typeface="Calibri"/>
                <a:cs typeface="Calibri"/>
                <a:sym typeface="Calibri"/>
              </a:rPr>
              <a:t>Does not favour one hand over the other yet.</a:t>
            </a:r>
            <a:endParaRPr/>
          </a:p>
          <a:p>
            <a:pPr indent="-285750" lvl="0" marL="285750" marR="0" rtl="0" algn="l">
              <a:spcBef>
                <a:spcPts val="0"/>
              </a:spcBef>
              <a:spcAft>
                <a:spcPts val="0"/>
              </a:spcAft>
              <a:buClr>
                <a:schemeClr val="dk1"/>
              </a:buClr>
              <a:buSzPts val="1900"/>
              <a:buFont typeface="Arial"/>
              <a:buChar char="•"/>
            </a:pPr>
            <a:r>
              <a:rPr lang="fr-CA" sz="1900">
                <a:solidFill>
                  <a:schemeClr val="dk1"/>
                </a:solidFill>
                <a:latin typeface="Calibri"/>
                <a:ea typeface="Calibri"/>
                <a:cs typeface="Calibri"/>
                <a:sym typeface="Calibri"/>
              </a:rPr>
              <a:t>Unable to copy a cross or a square</a:t>
            </a:r>
            <a:r>
              <a:rPr lang="fr-CA" sz="2000">
                <a:solidFill>
                  <a:schemeClr val="dk1"/>
                </a:solidFill>
                <a:latin typeface="Calibri"/>
                <a:ea typeface="Calibri"/>
                <a:cs typeface="Calibri"/>
                <a:sym typeface="Calibri"/>
              </a:rPr>
              <a:t>.</a:t>
            </a:r>
            <a:endParaRPr/>
          </a:p>
        </p:txBody>
      </p:sp>
      <p:sp>
        <p:nvSpPr>
          <p:cNvPr id="277" name="Google Shape;277;p15"/>
          <p:cNvSpPr txBox="1"/>
          <p:nvPr/>
        </p:nvSpPr>
        <p:spPr>
          <a:xfrm>
            <a:off x="6223000" y="1634714"/>
            <a:ext cx="5383820" cy="33085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CA" sz="1900">
                <a:solidFill>
                  <a:schemeClr val="dk1"/>
                </a:solidFill>
                <a:latin typeface="Calibri"/>
                <a:ea typeface="Calibri"/>
                <a:cs typeface="Calibri"/>
                <a:sym typeface="Calibri"/>
              </a:rPr>
              <a:t>5 years</a:t>
            </a:r>
            <a:endParaRPr/>
          </a:p>
          <a:p>
            <a:pPr indent="-285750" lvl="0" marL="285750" marR="0" rtl="0" algn="l">
              <a:spcBef>
                <a:spcPts val="0"/>
              </a:spcBef>
              <a:spcAft>
                <a:spcPts val="0"/>
              </a:spcAft>
              <a:buClr>
                <a:schemeClr val="dk1"/>
              </a:buClr>
              <a:buSzPts val="1900"/>
              <a:buFont typeface="Arial"/>
              <a:buChar char="•"/>
            </a:pPr>
            <a:r>
              <a:rPr lang="fr-CA" sz="1900">
                <a:solidFill>
                  <a:schemeClr val="dk1"/>
                </a:solidFill>
                <a:latin typeface="Calibri"/>
                <a:ea typeface="Calibri"/>
                <a:cs typeface="Calibri"/>
                <a:sym typeface="Calibri"/>
              </a:rPr>
              <a:t>Cannot go up and down the stairs alternating feet.</a:t>
            </a:r>
            <a:endParaRPr/>
          </a:p>
          <a:p>
            <a:pPr indent="-285750" lvl="0" marL="285750" marR="0" rtl="0" algn="l">
              <a:spcBef>
                <a:spcPts val="0"/>
              </a:spcBef>
              <a:spcAft>
                <a:spcPts val="0"/>
              </a:spcAft>
              <a:buClr>
                <a:schemeClr val="dk1"/>
              </a:buClr>
              <a:buSzPts val="1900"/>
              <a:buFont typeface="Arial"/>
              <a:buChar char="•"/>
            </a:pPr>
            <a:r>
              <a:rPr lang="fr-CA" sz="1900">
                <a:solidFill>
                  <a:schemeClr val="dk1"/>
                </a:solidFill>
                <a:latin typeface="Calibri"/>
                <a:ea typeface="Calibri"/>
                <a:cs typeface="Calibri"/>
                <a:sym typeface="Calibri"/>
              </a:rPr>
              <a:t>Cannot balance on one foot.</a:t>
            </a:r>
            <a:endParaRPr/>
          </a:p>
          <a:p>
            <a:pPr indent="-285750" lvl="0" marL="285750" marR="0" rtl="0" algn="l">
              <a:spcBef>
                <a:spcPts val="0"/>
              </a:spcBef>
              <a:spcAft>
                <a:spcPts val="0"/>
              </a:spcAft>
              <a:buClr>
                <a:schemeClr val="dk1"/>
              </a:buClr>
              <a:buSzPts val="1900"/>
              <a:buFont typeface="Arial"/>
              <a:buChar char="•"/>
            </a:pPr>
            <a:r>
              <a:rPr lang="fr-CA" sz="1900">
                <a:solidFill>
                  <a:schemeClr val="dk1"/>
                </a:solidFill>
                <a:latin typeface="Calibri"/>
                <a:ea typeface="Calibri"/>
                <a:cs typeface="Calibri"/>
                <a:sym typeface="Calibri"/>
              </a:rPr>
              <a:t>Cannot jump forward with feet together.</a:t>
            </a:r>
            <a:endParaRPr/>
          </a:p>
          <a:p>
            <a:pPr indent="-285750" lvl="0" marL="285750" marR="0" rtl="0" algn="l">
              <a:spcBef>
                <a:spcPts val="0"/>
              </a:spcBef>
              <a:spcAft>
                <a:spcPts val="0"/>
              </a:spcAft>
              <a:buClr>
                <a:schemeClr val="dk1"/>
              </a:buClr>
              <a:buSzPts val="1900"/>
              <a:buFont typeface="Arial"/>
              <a:buChar char="•"/>
            </a:pPr>
            <a:r>
              <a:rPr lang="fr-CA" sz="1900">
                <a:solidFill>
                  <a:schemeClr val="dk1"/>
                </a:solidFill>
                <a:latin typeface="Calibri"/>
                <a:ea typeface="Calibri"/>
                <a:cs typeface="Calibri"/>
                <a:sym typeface="Calibri"/>
              </a:rPr>
              <a:t>Cannot catch a ball with both hands.</a:t>
            </a:r>
            <a:endParaRPr/>
          </a:p>
          <a:p>
            <a:pPr indent="-285750" lvl="0" marL="285750" marR="0" rtl="0" algn="l">
              <a:spcBef>
                <a:spcPts val="0"/>
              </a:spcBef>
              <a:spcAft>
                <a:spcPts val="0"/>
              </a:spcAft>
              <a:buClr>
                <a:schemeClr val="dk1"/>
              </a:buClr>
              <a:buSzPts val="1900"/>
              <a:buFont typeface="Arial"/>
              <a:buChar char="•"/>
            </a:pPr>
            <a:r>
              <a:rPr lang="fr-CA" sz="1900">
                <a:solidFill>
                  <a:schemeClr val="dk1"/>
                </a:solidFill>
                <a:latin typeface="Calibri"/>
                <a:ea typeface="Calibri"/>
                <a:cs typeface="Calibri"/>
                <a:sym typeface="Calibri"/>
              </a:rPr>
              <a:t>Still has difficulty riding a bike or tricycle.</a:t>
            </a:r>
            <a:endParaRPr/>
          </a:p>
          <a:p>
            <a:pPr indent="-285750" lvl="0" marL="285750" marR="0" rtl="0" algn="l">
              <a:spcBef>
                <a:spcPts val="0"/>
              </a:spcBef>
              <a:spcAft>
                <a:spcPts val="0"/>
              </a:spcAft>
              <a:buClr>
                <a:schemeClr val="dk1"/>
              </a:buClr>
              <a:buSzPts val="1900"/>
              <a:buFont typeface="Arial"/>
              <a:buChar char="•"/>
            </a:pPr>
            <a:r>
              <a:rPr lang="fr-CA" sz="1900">
                <a:solidFill>
                  <a:schemeClr val="dk1"/>
                </a:solidFill>
                <a:latin typeface="Calibri"/>
                <a:ea typeface="Calibri"/>
                <a:cs typeface="Calibri"/>
                <a:sym typeface="Calibri"/>
              </a:rPr>
              <a:t>Is unable to cut out a square.</a:t>
            </a:r>
            <a:endParaRPr/>
          </a:p>
          <a:p>
            <a:pPr indent="-285750" lvl="0" marL="285750" marR="0" rtl="0" algn="l">
              <a:spcBef>
                <a:spcPts val="0"/>
              </a:spcBef>
              <a:spcAft>
                <a:spcPts val="0"/>
              </a:spcAft>
              <a:buClr>
                <a:schemeClr val="dk1"/>
              </a:buClr>
              <a:buSzPts val="1900"/>
              <a:buFont typeface="Arial"/>
              <a:buChar char="•"/>
            </a:pPr>
            <a:r>
              <a:rPr lang="fr-CA" sz="1900">
                <a:solidFill>
                  <a:schemeClr val="dk1"/>
                </a:solidFill>
                <a:latin typeface="Calibri"/>
                <a:ea typeface="Calibri"/>
                <a:cs typeface="Calibri"/>
                <a:sym typeface="Calibri"/>
              </a:rPr>
              <a:t>Has a lot of difficulty handling scissors.</a:t>
            </a:r>
            <a:endParaRPr/>
          </a:p>
          <a:p>
            <a:pPr indent="-285750" lvl="0" marL="285750" marR="0" rtl="0" algn="l">
              <a:spcBef>
                <a:spcPts val="0"/>
              </a:spcBef>
              <a:spcAft>
                <a:spcPts val="0"/>
              </a:spcAft>
              <a:buClr>
                <a:schemeClr val="dk1"/>
              </a:buClr>
              <a:buSzPts val="1900"/>
              <a:buFont typeface="Arial"/>
              <a:buChar char="•"/>
            </a:pPr>
            <a:r>
              <a:rPr lang="fr-CA" sz="1900">
                <a:solidFill>
                  <a:schemeClr val="dk1"/>
                </a:solidFill>
                <a:latin typeface="Calibri"/>
                <a:ea typeface="Calibri"/>
                <a:cs typeface="Calibri"/>
                <a:sym typeface="Calibri"/>
              </a:rPr>
              <a:t>Unable to copy a square or diagonal lines.</a:t>
            </a:r>
            <a:endParaRPr/>
          </a:p>
          <a:p>
            <a:pPr indent="-285750" lvl="0" marL="285750" marR="0" rtl="0" algn="l">
              <a:spcBef>
                <a:spcPts val="0"/>
              </a:spcBef>
              <a:spcAft>
                <a:spcPts val="0"/>
              </a:spcAft>
              <a:buClr>
                <a:schemeClr val="dk1"/>
              </a:buClr>
              <a:buSzPts val="1900"/>
              <a:buFont typeface="Arial"/>
              <a:buChar char="•"/>
            </a:pPr>
            <a:r>
              <a:rPr lang="fr-CA" sz="1900">
                <a:solidFill>
                  <a:schemeClr val="dk1"/>
                </a:solidFill>
                <a:latin typeface="Calibri"/>
                <a:ea typeface="Calibri"/>
                <a:cs typeface="Calibri"/>
                <a:sym typeface="Calibri"/>
              </a:rPr>
              <a:t>Cannot colour within the lines.</a:t>
            </a:r>
            <a:endParaRPr/>
          </a:p>
        </p:txBody>
      </p:sp>
      <p:pic>
        <p:nvPicPr>
          <p:cNvPr descr="A picture containing diagram&#10;&#10;Description automatically generated" id="278" name="Google Shape;278;p15"/>
          <p:cNvPicPr preferRelativeResize="0"/>
          <p:nvPr/>
        </p:nvPicPr>
        <p:blipFill rotWithShape="1">
          <a:blip r:embed="rId3">
            <a:alphaModFix/>
          </a:blip>
          <a:srcRect b="49939" l="0" r="0" t="0"/>
          <a:stretch/>
        </p:blipFill>
        <p:spPr>
          <a:xfrm>
            <a:off x="-3285" y="5793775"/>
            <a:ext cx="12193761" cy="10642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2" name="Shape 282"/>
        <p:cNvGrpSpPr/>
        <p:nvPr/>
      </p:nvGrpSpPr>
      <p:grpSpPr>
        <a:xfrm>
          <a:off x="0" y="0"/>
          <a:ext cx="0" cy="0"/>
          <a:chOff x="0" y="0"/>
          <a:chExt cx="0" cy="0"/>
        </a:xfrm>
      </p:grpSpPr>
      <p:sp>
        <p:nvSpPr>
          <p:cNvPr id="283" name="Google Shape;283;p16"/>
          <p:cNvSpPr/>
          <p:nvPr/>
        </p:nvSpPr>
        <p:spPr>
          <a:xfrm>
            <a:off x="0" y="0"/>
            <a:ext cx="121920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4" name="Google Shape;284;p16"/>
          <p:cNvSpPr txBox="1"/>
          <p:nvPr/>
        </p:nvSpPr>
        <p:spPr>
          <a:xfrm>
            <a:off x="838200" y="459863"/>
            <a:ext cx="10515600" cy="1004594"/>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lang="fr-CA" sz="4400">
                <a:solidFill>
                  <a:srgbClr val="FFFFFF"/>
                </a:solidFill>
                <a:latin typeface="Calibri"/>
                <a:ea typeface="Calibri"/>
                <a:cs typeface="Calibri"/>
                <a:sym typeface="Calibri"/>
              </a:rPr>
              <a:t>Activity workbook</a:t>
            </a:r>
            <a:endParaRPr/>
          </a:p>
        </p:txBody>
      </p:sp>
      <p:sp>
        <p:nvSpPr>
          <p:cNvPr id="285" name="Google Shape;285;p16"/>
          <p:cNvSpPr/>
          <p:nvPr/>
        </p:nvSpPr>
        <p:spPr>
          <a:xfrm>
            <a:off x="579496" y="1587970"/>
            <a:ext cx="11033008" cy="4768380"/>
          </a:xfrm>
          <a:prstGeom prst="roundRect">
            <a:avLst>
              <a:gd fmla="val 3174" name="adj"/>
            </a:avLst>
          </a:prstGeom>
          <a:solidFill>
            <a:schemeClr val="lt1">
              <a:alpha val="9490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6" name="Google Shape;286;p16"/>
          <p:cNvSpPr txBox="1"/>
          <p:nvPr/>
        </p:nvSpPr>
        <p:spPr>
          <a:xfrm>
            <a:off x="1894354" y="2204816"/>
            <a:ext cx="8634883" cy="3391197"/>
          </a:xfrm>
          <a:prstGeom prst="rect">
            <a:avLst/>
          </a:prstGeom>
          <a:noFill/>
          <a:ln>
            <a:noFill/>
          </a:ln>
        </p:spPr>
        <p:txBody>
          <a:bodyPr anchorCtr="0" anchor="t" bIns="45700" lIns="91425" spcFirstLastPara="1" rIns="91425" wrap="square" tIns="45700">
            <a:normAutofit/>
          </a:bodyPr>
          <a:lstStyle/>
          <a:p>
            <a:pPr indent="-443992" lvl="0" marL="868680" marR="0" rtl="0" algn="just">
              <a:lnSpc>
                <a:spcPct val="170000"/>
              </a:lnSpc>
              <a:spcBef>
                <a:spcPts val="0"/>
              </a:spcBef>
              <a:spcAft>
                <a:spcPts val="0"/>
              </a:spcAft>
              <a:buClr>
                <a:schemeClr val="dk1"/>
              </a:buClr>
              <a:buSzPts val="6688"/>
              <a:buFont typeface="Arial"/>
              <a:buNone/>
            </a:pPr>
            <a:r>
              <a:t/>
            </a:r>
            <a:endParaRPr sz="6687">
              <a:solidFill>
                <a:schemeClr val="dk1"/>
              </a:solidFill>
              <a:latin typeface="Calibri"/>
              <a:ea typeface="Calibri"/>
              <a:cs typeface="Calibri"/>
              <a:sym typeface="Calibri"/>
            </a:endParaRPr>
          </a:p>
          <a:p>
            <a:pPr indent="-584200" lvl="0" marL="1143000" marR="0" rtl="0" algn="just">
              <a:lnSpc>
                <a:spcPct val="90000"/>
              </a:lnSpc>
              <a:spcBef>
                <a:spcPts val="1000"/>
              </a:spcBef>
              <a:spcAft>
                <a:spcPts val="0"/>
              </a:spcAft>
              <a:buClr>
                <a:schemeClr val="dk1"/>
              </a:buClr>
              <a:buSzPts val="8800"/>
              <a:buFont typeface="Arial"/>
              <a:buNone/>
            </a:pPr>
            <a:r>
              <a:t/>
            </a:r>
            <a:endParaRPr sz="8800">
              <a:solidFill>
                <a:schemeClr val="dk1"/>
              </a:solidFill>
              <a:latin typeface="Calibri"/>
              <a:ea typeface="Calibri"/>
              <a:cs typeface="Calibri"/>
              <a:sym typeface="Calibri"/>
            </a:endParaRPr>
          </a:p>
        </p:txBody>
      </p:sp>
      <p:pic>
        <p:nvPicPr>
          <p:cNvPr id="287" name="Google Shape;287;p16"/>
          <p:cNvPicPr preferRelativeResize="0"/>
          <p:nvPr/>
        </p:nvPicPr>
        <p:blipFill rotWithShape="1">
          <a:blip r:embed="rId3">
            <a:alphaModFix/>
          </a:blip>
          <a:srcRect b="0" l="0" r="0" t="0"/>
          <a:stretch/>
        </p:blipFill>
        <p:spPr>
          <a:xfrm>
            <a:off x="5576476" y="4189980"/>
            <a:ext cx="1589490" cy="2169886"/>
          </a:xfrm>
          <a:prstGeom prst="rect">
            <a:avLst/>
          </a:prstGeom>
          <a:noFill/>
          <a:ln>
            <a:noFill/>
          </a:ln>
        </p:spPr>
      </p:pic>
      <p:pic>
        <p:nvPicPr>
          <p:cNvPr descr="Une image contenant texte, dessin, conception, illustration&#10;&#10;Description générée automatiquement" id="288" name="Google Shape;288;p16"/>
          <p:cNvPicPr preferRelativeResize="0"/>
          <p:nvPr/>
        </p:nvPicPr>
        <p:blipFill rotWithShape="1">
          <a:blip r:embed="rId4">
            <a:alphaModFix/>
          </a:blip>
          <a:srcRect b="0" l="0" r="0" t="0"/>
          <a:stretch/>
        </p:blipFill>
        <p:spPr>
          <a:xfrm>
            <a:off x="1241657" y="1902728"/>
            <a:ext cx="2527927" cy="3431009"/>
          </a:xfrm>
          <a:prstGeom prst="rect">
            <a:avLst/>
          </a:prstGeom>
          <a:noFill/>
          <a:ln>
            <a:noFill/>
          </a:ln>
        </p:spPr>
      </p:pic>
      <p:pic>
        <p:nvPicPr>
          <p:cNvPr descr="Une image contenant texte, capture d’écran, Police, nombre&#10;&#10;Description générée automatiquement" id="289" name="Google Shape;289;p16"/>
          <p:cNvPicPr preferRelativeResize="0"/>
          <p:nvPr/>
        </p:nvPicPr>
        <p:blipFill rotWithShape="1">
          <a:blip r:embed="rId5">
            <a:alphaModFix/>
          </a:blip>
          <a:srcRect b="0" l="0" r="0" t="0"/>
          <a:stretch/>
        </p:blipFill>
        <p:spPr>
          <a:xfrm rot="-1080000">
            <a:off x="3316992" y="1398738"/>
            <a:ext cx="2056014" cy="2896945"/>
          </a:xfrm>
          <a:prstGeom prst="rect">
            <a:avLst/>
          </a:prstGeom>
          <a:noFill/>
          <a:ln>
            <a:noFill/>
          </a:ln>
        </p:spPr>
      </p:pic>
      <p:pic>
        <p:nvPicPr>
          <p:cNvPr descr="Une image contenant texte, capture d’écran, Police&#10;&#10;Description générée automatiquement" id="290" name="Google Shape;290;p16"/>
          <p:cNvPicPr preferRelativeResize="0"/>
          <p:nvPr/>
        </p:nvPicPr>
        <p:blipFill rotWithShape="1">
          <a:blip r:embed="rId6">
            <a:alphaModFix/>
          </a:blip>
          <a:srcRect b="0" l="0" r="0" t="0"/>
          <a:stretch/>
        </p:blipFill>
        <p:spPr>
          <a:xfrm rot="1020000">
            <a:off x="3172344" y="3387494"/>
            <a:ext cx="2004516" cy="2815132"/>
          </a:xfrm>
          <a:prstGeom prst="rect">
            <a:avLst/>
          </a:prstGeom>
          <a:noFill/>
          <a:ln>
            <a:noFill/>
          </a:ln>
        </p:spPr>
      </p:pic>
      <p:pic>
        <p:nvPicPr>
          <p:cNvPr descr="Une image contenant texte, Police, capture d’écran, conception&#10;&#10;Description générée automatiquement" id="291" name="Google Shape;291;p16"/>
          <p:cNvPicPr preferRelativeResize="0"/>
          <p:nvPr/>
        </p:nvPicPr>
        <p:blipFill rotWithShape="1">
          <a:blip r:embed="rId7">
            <a:alphaModFix/>
          </a:blip>
          <a:srcRect b="0" l="0" r="0" t="0"/>
          <a:stretch/>
        </p:blipFill>
        <p:spPr>
          <a:xfrm>
            <a:off x="6032070" y="1772040"/>
            <a:ext cx="2215260" cy="2421827"/>
          </a:xfrm>
          <a:prstGeom prst="rect">
            <a:avLst/>
          </a:prstGeom>
          <a:noFill/>
          <a:ln>
            <a:noFill/>
          </a:ln>
        </p:spPr>
      </p:pic>
      <p:pic>
        <p:nvPicPr>
          <p:cNvPr descr="Une image contenant texte, Visage humain, personne, femme&#10;&#10;Description générée automatiquement" id="292" name="Google Shape;292;p16"/>
          <p:cNvPicPr preferRelativeResize="0"/>
          <p:nvPr/>
        </p:nvPicPr>
        <p:blipFill rotWithShape="1">
          <a:blip r:embed="rId8">
            <a:alphaModFix/>
          </a:blip>
          <a:srcRect b="0" l="0" r="0" t="0"/>
          <a:stretch/>
        </p:blipFill>
        <p:spPr>
          <a:xfrm>
            <a:off x="8703404" y="1152071"/>
            <a:ext cx="2184225" cy="3088415"/>
          </a:xfrm>
          <a:prstGeom prst="rect">
            <a:avLst/>
          </a:prstGeom>
          <a:noFill/>
          <a:ln>
            <a:noFill/>
          </a:ln>
        </p:spPr>
      </p:pic>
      <p:pic>
        <p:nvPicPr>
          <p:cNvPr id="293" name="Google Shape;293;p16"/>
          <p:cNvPicPr preferRelativeResize="0"/>
          <p:nvPr/>
        </p:nvPicPr>
        <p:blipFill rotWithShape="1">
          <a:blip r:embed="rId9">
            <a:alphaModFix/>
          </a:blip>
          <a:srcRect b="0" l="0" r="0" t="0"/>
          <a:stretch/>
        </p:blipFill>
        <p:spPr>
          <a:xfrm rot="1200000">
            <a:off x="7755057" y="3881712"/>
            <a:ext cx="1833176" cy="255593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7" name="Shape 297"/>
        <p:cNvGrpSpPr/>
        <p:nvPr/>
      </p:nvGrpSpPr>
      <p:grpSpPr>
        <a:xfrm>
          <a:off x="0" y="0"/>
          <a:ext cx="0" cy="0"/>
          <a:chOff x="0" y="0"/>
          <a:chExt cx="0" cy="0"/>
        </a:xfrm>
      </p:grpSpPr>
      <p:sp>
        <p:nvSpPr>
          <p:cNvPr id="298" name="Google Shape;298;p17"/>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9" name="Google Shape;299;p17"/>
          <p:cNvSpPr/>
          <p:nvPr/>
        </p:nvSpPr>
        <p:spPr>
          <a:xfrm rot="-853893">
            <a:off x="8175088" y="457951"/>
            <a:ext cx="2987899" cy="2987899"/>
          </a:xfrm>
          <a:prstGeom prst="arc">
            <a:avLst>
              <a:gd fmla="val 14612914" name="adj1"/>
              <a:gd fmla="val 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00" name="Google Shape;300;p17"/>
          <p:cNvSpPr txBox="1"/>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lang="fr-CA" sz="4400">
                <a:solidFill>
                  <a:schemeClr val="dk1"/>
                </a:solidFill>
                <a:latin typeface="Calibri"/>
                <a:ea typeface="Calibri"/>
                <a:cs typeface="Calibri"/>
                <a:sym typeface="Calibri"/>
              </a:rPr>
              <a:t>Literacy Boxes</a:t>
            </a:r>
            <a:endParaRPr/>
          </a:p>
        </p:txBody>
      </p:sp>
      <p:pic>
        <p:nvPicPr>
          <p:cNvPr descr="Une image contenant texte, capture d’écran, Brochure, Impression&#10;&#10;Description générée automatiquement" id="301" name="Google Shape;301;p17"/>
          <p:cNvPicPr preferRelativeResize="0"/>
          <p:nvPr/>
        </p:nvPicPr>
        <p:blipFill rotWithShape="1">
          <a:blip r:embed="rId3">
            <a:alphaModFix/>
          </a:blip>
          <a:srcRect b="0" l="0" r="0" t="0"/>
          <a:stretch/>
        </p:blipFill>
        <p:spPr>
          <a:xfrm>
            <a:off x="1482699" y="1827454"/>
            <a:ext cx="1831552" cy="2643973"/>
          </a:xfrm>
          <a:prstGeom prst="rect">
            <a:avLst/>
          </a:prstGeom>
          <a:noFill/>
          <a:ln>
            <a:noFill/>
          </a:ln>
        </p:spPr>
      </p:pic>
      <p:pic>
        <p:nvPicPr>
          <p:cNvPr descr="Une image contenant texte, capture d’écran, personne, Visage humain&#10;&#10;Description générée automatiquement" id="302" name="Google Shape;302;p17"/>
          <p:cNvPicPr preferRelativeResize="0"/>
          <p:nvPr/>
        </p:nvPicPr>
        <p:blipFill rotWithShape="1">
          <a:blip r:embed="rId4">
            <a:alphaModFix/>
          </a:blip>
          <a:srcRect b="0" l="0" r="0" t="0"/>
          <a:stretch/>
        </p:blipFill>
        <p:spPr>
          <a:xfrm>
            <a:off x="3357354" y="1837489"/>
            <a:ext cx="1829421" cy="2628833"/>
          </a:xfrm>
          <a:prstGeom prst="rect">
            <a:avLst/>
          </a:prstGeom>
          <a:noFill/>
          <a:ln>
            <a:noFill/>
          </a:ln>
        </p:spPr>
      </p:pic>
      <p:pic>
        <p:nvPicPr>
          <p:cNvPr descr="Une image contenant texte, journal, personne, Publication&#10;&#10;Description générée automatiquement" id="303" name="Google Shape;303;p17"/>
          <p:cNvPicPr preferRelativeResize="0"/>
          <p:nvPr/>
        </p:nvPicPr>
        <p:blipFill rotWithShape="1">
          <a:blip r:embed="rId5">
            <a:alphaModFix/>
          </a:blip>
          <a:srcRect b="0" l="0" r="0" t="0"/>
          <a:stretch/>
        </p:blipFill>
        <p:spPr>
          <a:xfrm>
            <a:off x="5206702" y="1838943"/>
            <a:ext cx="1837147" cy="2639246"/>
          </a:xfrm>
          <a:prstGeom prst="rect">
            <a:avLst/>
          </a:prstGeom>
          <a:noFill/>
          <a:ln>
            <a:noFill/>
          </a:ln>
        </p:spPr>
      </p:pic>
      <p:pic>
        <p:nvPicPr>
          <p:cNvPr descr="Une image contenant texte, Visage humain, personne, capture d’écran&#10;&#10;Description générée automatiquement" id="304" name="Google Shape;304;p17"/>
          <p:cNvPicPr preferRelativeResize="0"/>
          <p:nvPr/>
        </p:nvPicPr>
        <p:blipFill rotWithShape="1">
          <a:blip r:embed="rId6">
            <a:alphaModFix/>
          </a:blip>
          <a:srcRect b="0" l="0" r="0" t="0"/>
          <a:stretch/>
        </p:blipFill>
        <p:spPr>
          <a:xfrm>
            <a:off x="7042730" y="1825625"/>
            <a:ext cx="1844873" cy="2636045"/>
          </a:xfrm>
          <a:prstGeom prst="rect">
            <a:avLst/>
          </a:prstGeom>
          <a:noFill/>
          <a:ln>
            <a:noFill/>
          </a:ln>
        </p:spPr>
      </p:pic>
      <p:pic>
        <p:nvPicPr>
          <p:cNvPr descr="Une image contenant texte, Visage humain, personne, habits&#10;&#10;Description générée automatiquement" id="305" name="Google Shape;305;p17"/>
          <p:cNvPicPr preferRelativeResize="0"/>
          <p:nvPr/>
        </p:nvPicPr>
        <p:blipFill rotWithShape="1">
          <a:blip r:embed="rId7">
            <a:alphaModFix/>
          </a:blip>
          <a:srcRect b="0" l="0" r="0" t="0"/>
          <a:stretch/>
        </p:blipFill>
        <p:spPr>
          <a:xfrm>
            <a:off x="1482699" y="4470012"/>
            <a:ext cx="1829421" cy="1302507"/>
          </a:xfrm>
          <a:prstGeom prst="rect">
            <a:avLst/>
          </a:prstGeom>
          <a:noFill/>
          <a:ln>
            <a:noFill/>
          </a:ln>
        </p:spPr>
      </p:pic>
      <p:pic>
        <p:nvPicPr>
          <p:cNvPr descr="Une image contenant texte, Visage humain, personne, capture d’écran&#10;&#10;Description générée automatiquement" id="306" name="Google Shape;306;p17"/>
          <p:cNvPicPr preferRelativeResize="0"/>
          <p:nvPr/>
        </p:nvPicPr>
        <p:blipFill rotWithShape="1">
          <a:blip r:embed="rId8">
            <a:alphaModFix/>
          </a:blip>
          <a:srcRect b="0" l="0" r="0" t="0"/>
          <a:stretch/>
        </p:blipFill>
        <p:spPr>
          <a:xfrm>
            <a:off x="3357354" y="4488359"/>
            <a:ext cx="1837146" cy="1288993"/>
          </a:xfrm>
          <a:prstGeom prst="rect">
            <a:avLst/>
          </a:prstGeom>
          <a:noFill/>
          <a:ln>
            <a:noFill/>
          </a:ln>
        </p:spPr>
      </p:pic>
      <p:pic>
        <p:nvPicPr>
          <p:cNvPr descr="Une image contenant texte, femme, Visage humain, personne&#10;&#10;Description générée automatiquement" id="307" name="Google Shape;307;p17"/>
          <p:cNvPicPr preferRelativeResize="0"/>
          <p:nvPr/>
        </p:nvPicPr>
        <p:blipFill rotWithShape="1">
          <a:blip r:embed="rId9">
            <a:alphaModFix/>
          </a:blip>
          <a:srcRect b="0" l="0" r="0" t="0"/>
          <a:stretch/>
        </p:blipFill>
        <p:spPr>
          <a:xfrm>
            <a:off x="5191251" y="4503501"/>
            <a:ext cx="1806246" cy="1274159"/>
          </a:xfrm>
          <a:prstGeom prst="rect">
            <a:avLst/>
          </a:prstGeom>
          <a:noFill/>
          <a:ln>
            <a:noFill/>
          </a:ln>
        </p:spPr>
      </p:pic>
      <p:pic>
        <p:nvPicPr>
          <p:cNvPr descr="Une image contenant texte, capture d’écran, dessin humoristique&#10;&#10;Description générée automatiquement" id="308" name="Google Shape;308;p17"/>
          <p:cNvPicPr preferRelativeResize="0"/>
          <p:nvPr/>
        </p:nvPicPr>
        <p:blipFill rotWithShape="1">
          <a:blip r:embed="rId10">
            <a:alphaModFix/>
          </a:blip>
          <a:srcRect b="0" l="0" r="0" t="0"/>
          <a:stretch/>
        </p:blipFill>
        <p:spPr>
          <a:xfrm>
            <a:off x="7043925" y="4509343"/>
            <a:ext cx="1836576" cy="1292482"/>
          </a:xfrm>
          <a:prstGeom prst="rect">
            <a:avLst/>
          </a:prstGeom>
          <a:noFill/>
          <a:ln>
            <a:noFill/>
          </a:ln>
        </p:spPr>
      </p:pic>
      <p:pic>
        <p:nvPicPr>
          <p:cNvPr descr="A picture containing diagram&#10;&#10;Description automatically generated" id="309" name="Google Shape;309;p17"/>
          <p:cNvPicPr preferRelativeResize="0"/>
          <p:nvPr/>
        </p:nvPicPr>
        <p:blipFill rotWithShape="1">
          <a:blip r:embed="rId11">
            <a:alphaModFix/>
          </a:blip>
          <a:srcRect b="49939" l="0" r="0" t="0"/>
          <a:stretch/>
        </p:blipFill>
        <p:spPr>
          <a:xfrm>
            <a:off x="-3285" y="5793775"/>
            <a:ext cx="12193761" cy="1064225"/>
          </a:xfrm>
          <a:prstGeom prst="rect">
            <a:avLst/>
          </a:prstGeom>
          <a:noFill/>
          <a:ln>
            <a:noFill/>
          </a:ln>
        </p:spPr>
      </p:pic>
      <p:pic>
        <p:nvPicPr>
          <p:cNvPr id="310" name="Google Shape;310;p17"/>
          <p:cNvPicPr preferRelativeResize="0"/>
          <p:nvPr/>
        </p:nvPicPr>
        <p:blipFill rotWithShape="1">
          <a:blip r:embed="rId12">
            <a:alphaModFix/>
          </a:blip>
          <a:srcRect b="0" l="0" r="0" t="0"/>
          <a:stretch/>
        </p:blipFill>
        <p:spPr>
          <a:xfrm rot="5400000">
            <a:off x="8909538" y="2473569"/>
            <a:ext cx="3048000" cy="2286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18"/>
          <p:cNvSpPr txBox="1"/>
          <p:nvPr/>
        </p:nvSpPr>
        <p:spPr>
          <a:xfrm>
            <a:off x="2816596" y="317496"/>
            <a:ext cx="6097384"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CA" sz="3200">
                <a:solidFill>
                  <a:schemeClr val="dk1"/>
                </a:solidFill>
                <a:latin typeface="Calibri"/>
                <a:ea typeface="Calibri"/>
                <a:cs typeface="Calibri"/>
                <a:sym typeface="Calibri"/>
              </a:rPr>
              <a:t>Learning Journey</a:t>
            </a:r>
            <a:endParaRPr/>
          </a:p>
        </p:txBody>
      </p:sp>
      <p:sp>
        <p:nvSpPr>
          <p:cNvPr id="316" name="Google Shape;316;p18"/>
          <p:cNvSpPr txBox="1"/>
          <p:nvPr/>
        </p:nvSpPr>
        <p:spPr>
          <a:xfrm>
            <a:off x="503738" y="1415126"/>
            <a:ext cx="11243099" cy="4415528"/>
          </a:xfrm>
          <a:prstGeom prst="rect">
            <a:avLst/>
          </a:prstGeom>
          <a:noFill/>
          <a:ln>
            <a:noFill/>
          </a:ln>
        </p:spPr>
        <p:txBody>
          <a:bodyPr anchorCtr="0" anchor="t" bIns="45700" lIns="91425" spcFirstLastPara="1" rIns="91425" wrap="square" tIns="45700">
            <a:normAutofit/>
          </a:bodyPr>
          <a:lstStyle/>
          <a:p>
            <a:pPr indent="-584200" lvl="0" marL="1143000" marR="0" rtl="0" algn="just">
              <a:lnSpc>
                <a:spcPct val="170000"/>
              </a:lnSpc>
              <a:spcBef>
                <a:spcPts val="0"/>
              </a:spcBef>
              <a:spcAft>
                <a:spcPts val="0"/>
              </a:spcAft>
              <a:buClr>
                <a:schemeClr val="dk1"/>
              </a:buClr>
              <a:buSzPts val="8800"/>
              <a:buFont typeface="Arial"/>
              <a:buNone/>
            </a:pPr>
            <a:r>
              <a:t/>
            </a:r>
            <a:endParaRPr sz="8800">
              <a:solidFill>
                <a:schemeClr val="dk1"/>
              </a:solidFill>
              <a:latin typeface="Calibri"/>
              <a:ea typeface="Calibri"/>
              <a:cs typeface="Calibri"/>
              <a:sym typeface="Calibri"/>
            </a:endParaRPr>
          </a:p>
          <a:p>
            <a:pPr indent="-584200" lvl="0" marL="1143000" marR="0" rtl="0" algn="just">
              <a:lnSpc>
                <a:spcPct val="90000"/>
              </a:lnSpc>
              <a:spcBef>
                <a:spcPts val="1000"/>
              </a:spcBef>
              <a:spcAft>
                <a:spcPts val="0"/>
              </a:spcAft>
              <a:buClr>
                <a:schemeClr val="dk1"/>
              </a:buClr>
              <a:buSzPts val="8800"/>
              <a:buFont typeface="Arial"/>
              <a:buNone/>
            </a:pPr>
            <a:r>
              <a:t/>
            </a:r>
            <a:endParaRPr sz="8800">
              <a:solidFill>
                <a:schemeClr val="dk1"/>
              </a:solidFill>
              <a:latin typeface="Calibri"/>
              <a:ea typeface="Calibri"/>
              <a:cs typeface="Calibri"/>
              <a:sym typeface="Calibri"/>
            </a:endParaRPr>
          </a:p>
        </p:txBody>
      </p:sp>
      <p:sp>
        <p:nvSpPr>
          <p:cNvPr id="317" name="Google Shape;317;p18"/>
          <p:cNvSpPr txBox="1"/>
          <p:nvPr>
            <p:ph idx="1" type="body"/>
          </p:nvPr>
        </p:nvSpPr>
        <p:spPr>
          <a:xfrm>
            <a:off x="1225062" y="1368425"/>
            <a:ext cx="4384431"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fr-CA"/>
              <a:t>Observations</a:t>
            </a:r>
            <a:endParaRPr/>
          </a:p>
          <a:p>
            <a:pPr indent="-228600" lvl="0" marL="228600" rtl="0" algn="l">
              <a:lnSpc>
                <a:spcPct val="90000"/>
              </a:lnSpc>
              <a:spcBef>
                <a:spcPts val="1000"/>
              </a:spcBef>
              <a:spcAft>
                <a:spcPts val="0"/>
              </a:spcAft>
              <a:buClr>
                <a:schemeClr val="dk1"/>
              </a:buClr>
              <a:buSzPts val="2800"/>
              <a:buChar char="•"/>
            </a:pPr>
            <a:r>
              <a:rPr lang="fr-CA"/>
              <a:t>Two versions available</a:t>
            </a:r>
            <a:endParaRPr/>
          </a:p>
          <a:p>
            <a:pPr indent="-228600" lvl="0" marL="228600" rtl="0" algn="l">
              <a:lnSpc>
                <a:spcPct val="90000"/>
              </a:lnSpc>
              <a:spcBef>
                <a:spcPts val="1000"/>
              </a:spcBef>
              <a:spcAft>
                <a:spcPts val="0"/>
              </a:spcAft>
              <a:buClr>
                <a:schemeClr val="dk1"/>
              </a:buClr>
              <a:buSzPts val="2800"/>
              <a:buChar char="•"/>
            </a:pPr>
            <a:r>
              <a:rPr lang="fr-CA"/>
              <a:t>Level of autonomy</a:t>
            </a:r>
            <a:endParaRPr/>
          </a:p>
          <a:p>
            <a:pPr indent="-228600" lvl="0" marL="228600" rtl="0" algn="l">
              <a:lnSpc>
                <a:spcPct val="90000"/>
              </a:lnSpc>
              <a:spcBef>
                <a:spcPts val="1000"/>
              </a:spcBef>
              <a:spcAft>
                <a:spcPts val="0"/>
              </a:spcAft>
              <a:buClr>
                <a:schemeClr val="dk1"/>
              </a:buClr>
              <a:buSzPts val="2800"/>
              <a:buChar char="•"/>
            </a:pPr>
            <a:r>
              <a:rPr lang="fr-CA"/>
              <a:t>Information mobility</a:t>
            </a:r>
            <a:endParaRPr/>
          </a:p>
        </p:txBody>
      </p:sp>
      <p:pic>
        <p:nvPicPr>
          <p:cNvPr descr="A picture containing diagram&#10;&#10;Description automatically generated" id="318" name="Google Shape;318;p18"/>
          <p:cNvPicPr preferRelativeResize="0"/>
          <p:nvPr/>
        </p:nvPicPr>
        <p:blipFill rotWithShape="1">
          <a:blip r:embed="rId3">
            <a:alphaModFix/>
          </a:blip>
          <a:srcRect b="49939" l="0" r="0" t="0"/>
          <a:stretch/>
        </p:blipFill>
        <p:spPr>
          <a:xfrm>
            <a:off x="-3285" y="5793775"/>
            <a:ext cx="12193761" cy="1064225"/>
          </a:xfrm>
          <a:prstGeom prst="rect">
            <a:avLst/>
          </a:prstGeom>
          <a:noFill/>
          <a:ln>
            <a:noFill/>
          </a:ln>
        </p:spPr>
      </p:pic>
      <p:pic>
        <p:nvPicPr>
          <p:cNvPr id="319" name="Google Shape;319;p18"/>
          <p:cNvPicPr preferRelativeResize="0"/>
          <p:nvPr/>
        </p:nvPicPr>
        <p:blipFill rotWithShape="1">
          <a:blip r:embed="rId4">
            <a:alphaModFix/>
          </a:blip>
          <a:srcRect b="0" l="0" r="0" t="0"/>
          <a:stretch/>
        </p:blipFill>
        <p:spPr>
          <a:xfrm>
            <a:off x="5861538" y="1371600"/>
            <a:ext cx="5486400" cy="4114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19"/>
          <p:cNvSpPr txBox="1"/>
          <p:nvPr/>
        </p:nvSpPr>
        <p:spPr>
          <a:xfrm>
            <a:off x="-741509" y="2674295"/>
            <a:ext cx="6097384"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CA" sz="3200">
                <a:solidFill>
                  <a:schemeClr val="dk1"/>
                </a:solidFill>
                <a:latin typeface="Calibri"/>
                <a:ea typeface="Calibri"/>
                <a:cs typeface="Calibri"/>
                <a:sym typeface="Calibri"/>
              </a:rPr>
              <a:t>Observation sheets</a:t>
            </a:r>
            <a:endParaRPr/>
          </a:p>
        </p:txBody>
      </p:sp>
      <p:sp>
        <p:nvSpPr>
          <p:cNvPr id="325" name="Google Shape;325;p19"/>
          <p:cNvSpPr txBox="1"/>
          <p:nvPr/>
        </p:nvSpPr>
        <p:spPr>
          <a:xfrm>
            <a:off x="601430" y="946203"/>
            <a:ext cx="11243099" cy="4415528"/>
          </a:xfrm>
          <a:prstGeom prst="rect">
            <a:avLst/>
          </a:prstGeom>
          <a:noFill/>
          <a:ln>
            <a:noFill/>
          </a:ln>
        </p:spPr>
        <p:txBody>
          <a:bodyPr anchorCtr="0" anchor="t" bIns="45700" lIns="91425" spcFirstLastPara="1" rIns="91425" wrap="square" tIns="45700">
            <a:normAutofit/>
          </a:bodyPr>
          <a:lstStyle/>
          <a:p>
            <a:pPr indent="-584200" lvl="0" marL="1143000" marR="0" rtl="0" algn="just">
              <a:lnSpc>
                <a:spcPct val="170000"/>
              </a:lnSpc>
              <a:spcBef>
                <a:spcPts val="0"/>
              </a:spcBef>
              <a:spcAft>
                <a:spcPts val="0"/>
              </a:spcAft>
              <a:buClr>
                <a:schemeClr val="dk1"/>
              </a:buClr>
              <a:buSzPts val="8800"/>
              <a:buFont typeface="Arial"/>
              <a:buNone/>
            </a:pPr>
            <a:r>
              <a:t/>
            </a:r>
            <a:endParaRPr sz="8800">
              <a:solidFill>
                <a:schemeClr val="dk1"/>
              </a:solidFill>
              <a:latin typeface="Calibri"/>
              <a:ea typeface="Calibri"/>
              <a:cs typeface="Calibri"/>
              <a:sym typeface="Calibri"/>
            </a:endParaRPr>
          </a:p>
          <a:p>
            <a:pPr indent="-584200" lvl="0" marL="1143000" marR="0" rtl="0" algn="just">
              <a:lnSpc>
                <a:spcPct val="90000"/>
              </a:lnSpc>
              <a:spcBef>
                <a:spcPts val="1000"/>
              </a:spcBef>
              <a:spcAft>
                <a:spcPts val="0"/>
              </a:spcAft>
              <a:buClr>
                <a:schemeClr val="dk1"/>
              </a:buClr>
              <a:buSzPts val="8800"/>
              <a:buFont typeface="Arial"/>
              <a:buNone/>
            </a:pPr>
            <a:r>
              <a:t/>
            </a:r>
            <a:endParaRPr sz="8800">
              <a:solidFill>
                <a:schemeClr val="dk1"/>
              </a:solidFill>
              <a:latin typeface="Calibri"/>
              <a:ea typeface="Calibri"/>
              <a:cs typeface="Calibri"/>
              <a:sym typeface="Calibri"/>
            </a:endParaRPr>
          </a:p>
        </p:txBody>
      </p:sp>
      <p:pic>
        <p:nvPicPr>
          <p:cNvPr descr="Une image contenant texte, capture d’écran, Parallèle, ligne&#10;&#10;Description générée automatiquement" id="326" name="Google Shape;326;p19"/>
          <p:cNvPicPr preferRelativeResize="0"/>
          <p:nvPr/>
        </p:nvPicPr>
        <p:blipFill rotWithShape="1">
          <a:blip r:embed="rId3">
            <a:alphaModFix/>
          </a:blip>
          <a:srcRect b="0" l="0" r="0" t="0"/>
          <a:stretch/>
        </p:blipFill>
        <p:spPr>
          <a:xfrm>
            <a:off x="4424444" y="403766"/>
            <a:ext cx="7348813" cy="5376816"/>
          </a:xfrm>
          <a:prstGeom prst="rect">
            <a:avLst/>
          </a:prstGeom>
          <a:noFill/>
          <a:ln>
            <a:noFill/>
          </a:ln>
        </p:spPr>
      </p:pic>
      <p:pic>
        <p:nvPicPr>
          <p:cNvPr descr="A picture containing diagram&#10;&#10;Description automatically generated" id="327" name="Google Shape;327;p19"/>
          <p:cNvPicPr preferRelativeResize="0"/>
          <p:nvPr/>
        </p:nvPicPr>
        <p:blipFill rotWithShape="1">
          <a:blip r:embed="rId4">
            <a:alphaModFix/>
          </a:blip>
          <a:srcRect b="49939" l="0" r="0" t="0"/>
          <a:stretch/>
        </p:blipFill>
        <p:spPr>
          <a:xfrm>
            <a:off x="-3285" y="5793775"/>
            <a:ext cx="12193761" cy="10642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5" name="Shape 95"/>
        <p:cNvGrpSpPr/>
        <p:nvPr/>
      </p:nvGrpSpPr>
      <p:grpSpPr>
        <a:xfrm>
          <a:off x="0" y="0"/>
          <a:ext cx="0" cy="0"/>
          <a:chOff x="0" y="0"/>
          <a:chExt cx="0" cy="0"/>
        </a:xfrm>
      </p:grpSpPr>
      <p:sp>
        <p:nvSpPr>
          <p:cNvPr id="96" name="Google Shape;96;p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Une image contenant personne, groupe, gens, debout&#10;&#10;Description générée automatiquement" id="97" name="Google Shape;97;p2"/>
          <p:cNvPicPr preferRelativeResize="0"/>
          <p:nvPr/>
        </p:nvPicPr>
        <p:blipFill rotWithShape="1">
          <a:blip r:embed="rId3">
            <a:alphaModFix/>
          </a:blip>
          <a:srcRect b="7305" l="0" r="-2" t="1607"/>
          <a:stretch/>
        </p:blipFill>
        <p:spPr>
          <a:xfrm>
            <a:off x="3136389" y="10"/>
            <a:ext cx="4979304" cy="3401558"/>
          </a:xfrm>
          <a:custGeom>
            <a:rect b="b" l="l" r="r" t="t"/>
            <a:pathLst>
              <a:path extrusionOk="0" h="3364992" w="4979304">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ln>
            <a:noFill/>
          </a:ln>
        </p:spPr>
      </p:pic>
      <p:pic>
        <p:nvPicPr>
          <p:cNvPr id="98" name="Google Shape;98;p2"/>
          <p:cNvPicPr preferRelativeResize="0"/>
          <p:nvPr/>
        </p:nvPicPr>
        <p:blipFill rotWithShape="1">
          <a:blip r:embed="rId4">
            <a:alphaModFix/>
          </a:blip>
          <a:srcRect b="-1" l="12929" r="7169" t="0"/>
          <a:stretch/>
        </p:blipFill>
        <p:spPr>
          <a:xfrm>
            <a:off x="7381690" y="3456433"/>
            <a:ext cx="4810310" cy="3401568"/>
          </a:xfrm>
          <a:custGeom>
            <a:rect b="b" l="l" r="r" t="t"/>
            <a:pathLst>
              <a:path extrusionOk="0" h="3401568" w="4810310">
                <a:moveTo>
                  <a:pt x="781270" y="0"/>
                </a:moveTo>
                <a:lnTo>
                  <a:pt x="4810310" y="0"/>
                </a:lnTo>
                <a:lnTo>
                  <a:pt x="4810310" y="3401568"/>
                </a:lnTo>
                <a:lnTo>
                  <a:pt x="0" y="3401568"/>
                </a:lnTo>
                <a:lnTo>
                  <a:pt x="1963" y="3397912"/>
                </a:lnTo>
                <a:cubicBezTo>
                  <a:pt x="454182" y="2512619"/>
                  <a:pt x="736170" y="1430108"/>
                  <a:pt x="776876" y="254399"/>
                </a:cubicBezTo>
                <a:close/>
              </a:path>
            </a:pathLst>
          </a:custGeom>
          <a:noFill/>
          <a:ln>
            <a:noFill/>
          </a:ln>
        </p:spPr>
      </p:pic>
      <p:pic>
        <p:nvPicPr>
          <p:cNvPr id="99" name="Google Shape;99;p2"/>
          <p:cNvPicPr preferRelativeResize="0"/>
          <p:nvPr>
            <p:ph idx="1" type="body"/>
          </p:nvPr>
        </p:nvPicPr>
        <p:blipFill rotWithShape="1">
          <a:blip r:embed="rId5">
            <a:alphaModFix/>
          </a:blip>
          <a:srcRect b="24984" l="0" r="-2" t="23220"/>
          <a:stretch/>
        </p:blipFill>
        <p:spPr>
          <a:xfrm>
            <a:off x="3189428" y="3456432"/>
            <a:ext cx="4925479" cy="3401568"/>
          </a:xfrm>
          <a:prstGeom prst="rect">
            <a:avLst/>
          </a:prstGeom>
          <a:noFill/>
          <a:ln>
            <a:noFill/>
          </a:ln>
        </p:spPr>
      </p:pic>
      <p:sp>
        <p:nvSpPr>
          <p:cNvPr id="100" name="Google Shape;100;p2"/>
          <p:cNvSpPr/>
          <p:nvPr/>
        </p:nvSpPr>
        <p:spPr>
          <a:xfrm>
            <a:off x="0" y="0"/>
            <a:ext cx="3945815" cy="6858000"/>
          </a:xfrm>
          <a:custGeom>
            <a:rect b="b" l="l" r="r" t="t"/>
            <a:pathLst>
              <a:path extrusionOk="0" h="6858000" w="3945815">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solidFill>
            <a:schemeClr val="lt1"/>
          </a:solidFill>
          <a:ln cap="flat" cmpd="sng" w="9525">
            <a:solidFill>
              <a:srgbClr val="EFEFEF"/>
            </a:solidFill>
            <a:prstDash val="solid"/>
            <a:miter lim="800000"/>
            <a:headEnd len="sm" w="sm" type="none"/>
            <a:tailEnd len="sm" w="sm" type="none"/>
          </a:ln>
          <a:effectLst>
            <a:outerShdw blurRad="50800" rotWithShape="0" algn="l" dist="38100">
              <a:srgbClr val="D8D8D8">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1" name="Google Shape;101;p2"/>
          <p:cNvSpPr/>
          <p:nvPr/>
        </p:nvSpPr>
        <p:spPr>
          <a:xfrm>
            <a:off x="0" y="0"/>
            <a:ext cx="3936670" cy="6858000"/>
          </a:xfrm>
          <a:custGeom>
            <a:rect b="b" l="l" r="r" t="t"/>
            <a:pathLst>
              <a:path extrusionOk="0" h="6858000" w="393667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2" name="Google Shape;102;p2"/>
          <p:cNvSpPr/>
          <p:nvPr/>
        </p:nvSpPr>
        <p:spPr>
          <a:xfrm>
            <a:off x="0" y="1005840"/>
            <a:ext cx="128016" cy="65390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3" name="Google Shape;103;p2"/>
          <p:cNvSpPr/>
          <p:nvPr/>
        </p:nvSpPr>
        <p:spPr>
          <a:xfrm>
            <a:off x="438912" y="2089941"/>
            <a:ext cx="283464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4" name="Google Shape;104;p2"/>
          <p:cNvSpPr txBox="1"/>
          <p:nvPr/>
        </p:nvSpPr>
        <p:spPr>
          <a:xfrm>
            <a:off x="448056" y="2258568"/>
            <a:ext cx="2807208" cy="3922776"/>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1700"/>
              <a:buFont typeface="Arial"/>
              <a:buChar char="•"/>
            </a:pPr>
            <a:r>
              <a:rPr b="0" i="0" lang="fr-CA" sz="1700" u="none" cap="none" strike="noStrike">
                <a:solidFill>
                  <a:schemeClr val="dk1"/>
                </a:solidFill>
                <a:latin typeface="Calibri"/>
                <a:ea typeface="Calibri"/>
                <a:cs typeface="Calibri"/>
                <a:sym typeface="Calibri"/>
              </a:rPr>
              <a:t>Anne-Marie Angers </a:t>
            </a:r>
            <a:endParaRPr/>
          </a:p>
          <a:p>
            <a:pPr indent="-228600" lvl="0" marL="228600" marR="0" rtl="0" algn="l">
              <a:lnSpc>
                <a:spcPct val="90000"/>
              </a:lnSpc>
              <a:spcBef>
                <a:spcPts val="1000"/>
              </a:spcBef>
              <a:spcAft>
                <a:spcPts val="0"/>
              </a:spcAft>
              <a:buClr>
                <a:schemeClr val="dk1"/>
              </a:buClr>
              <a:buSzPts val="1700"/>
              <a:buFont typeface="Arial"/>
              <a:buChar char="•"/>
            </a:pPr>
            <a:r>
              <a:rPr b="0" i="0" lang="fr-CA" sz="1700" u="none" cap="none" strike="noStrike">
                <a:solidFill>
                  <a:schemeClr val="dk1"/>
                </a:solidFill>
                <a:latin typeface="Calibri"/>
                <a:ea typeface="Calibri"/>
                <a:cs typeface="Calibri"/>
                <a:sym typeface="Calibri"/>
              </a:rPr>
              <a:t>Student Success Advisor, English Language Arts and Preschool Education</a:t>
            </a:r>
            <a:endParaRPr/>
          </a:p>
          <a:p>
            <a:pPr indent="-228600" lvl="0" marL="228600" marR="0" rtl="0" algn="l">
              <a:lnSpc>
                <a:spcPct val="90000"/>
              </a:lnSpc>
              <a:spcBef>
                <a:spcPts val="1000"/>
              </a:spcBef>
              <a:spcAft>
                <a:spcPts val="0"/>
              </a:spcAft>
              <a:buClr>
                <a:schemeClr val="dk1"/>
              </a:buClr>
              <a:buSzPts val="1700"/>
              <a:buFont typeface="Arial"/>
              <a:buChar char="•"/>
            </a:pPr>
            <a:r>
              <a:rPr b="0" i="0" lang="fr-CA" sz="1700" u="none" cap="none" strike="noStrike">
                <a:solidFill>
                  <a:schemeClr val="dk1"/>
                </a:solidFill>
                <a:latin typeface="Calibri"/>
                <a:ea typeface="Calibri"/>
                <a:cs typeface="Calibri"/>
                <a:sym typeface="Calibri"/>
              </a:rPr>
              <a:t>Language acquisition, intercultural education, pedagogical design</a:t>
            </a:r>
            <a:endParaRPr/>
          </a:p>
          <a:p>
            <a:pPr indent="-228600" lvl="0" marL="228600" marR="0" rtl="0" algn="l">
              <a:lnSpc>
                <a:spcPct val="90000"/>
              </a:lnSpc>
              <a:spcBef>
                <a:spcPts val="1000"/>
              </a:spcBef>
              <a:spcAft>
                <a:spcPts val="0"/>
              </a:spcAft>
              <a:buClr>
                <a:schemeClr val="dk1"/>
              </a:buClr>
              <a:buSzPts val="1700"/>
              <a:buFont typeface="Arial"/>
              <a:buChar char="•"/>
            </a:pPr>
            <a:r>
              <a:rPr b="0" i="0" lang="fr-CA" sz="1700" u="none" cap="none" strike="noStrike">
                <a:solidFill>
                  <a:schemeClr val="dk1"/>
                </a:solidFill>
                <a:latin typeface="Calibri"/>
                <a:ea typeface="Calibri"/>
                <a:cs typeface="Calibri"/>
                <a:sym typeface="Calibri"/>
              </a:rPr>
              <a:t>Based in Lévis, working in Wendake</a:t>
            </a:r>
            <a:endParaRPr b="0" i="0" sz="1700" u="none" cap="none" strike="noStrike">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1700"/>
              <a:buFont typeface="Arial"/>
              <a:buChar char="•"/>
            </a:pPr>
            <a:r>
              <a:rPr b="0" i="0" lang="fr-CA" sz="1700" u="none" cap="none" strike="noStrike">
                <a:solidFill>
                  <a:schemeClr val="dk1"/>
                </a:solidFill>
                <a:latin typeface="Calibri"/>
                <a:ea typeface="Calibri"/>
                <a:cs typeface="Calibri"/>
                <a:sym typeface="Calibri"/>
              </a:rPr>
              <a:t>Outdoors, literature, mindfulness</a:t>
            </a:r>
            <a:endParaRPr/>
          </a:p>
        </p:txBody>
      </p:sp>
      <p:pic>
        <p:nvPicPr>
          <p:cNvPr id="105" name="Google Shape;105;p2"/>
          <p:cNvPicPr preferRelativeResize="0"/>
          <p:nvPr/>
        </p:nvPicPr>
        <p:blipFill rotWithShape="1">
          <a:blip r:embed="rId6">
            <a:alphaModFix/>
          </a:blip>
          <a:srcRect b="9861" l="0" r="-3" t="22107"/>
          <a:stretch/>
        </p:blipFill>
        <p:spPr>
          <a:xfrm>
            <a:off x="7404372" y="10"/>
            <a:ext cx="4787628" cy="3401558"/>
          </a:xfrm>
          <a:custGeom>
            <a:rect b="b" l="l" r="r" t="t"/>
            <a:pathLst>
              <a:path extrusionOk="0" h="3401568" w="4787628">
                <a:moveTo>
                  <a:pt x="0" y="0"/>
                </a:moveTo>
                <a:lnTo>
                  <a:pt x="4787628" y="0"/>
                </a:lnTo>
                <a:lnTo>
                  <a:pt x="4787628" y="3401568"/>
                </a:lnTo>
                <a:lnTo>
                  <a:pt x="762748" y="3401568"/>
                </a:lnTo>
                <a:lnTo>
                  <a:pt x="751436" y="2963954"/>
                </a:lnTo>
                <a:cubicBezTo>
                  <a:pt x="698408" y="1942163"/>
                  <a:pt x="463174" y="995044"/>
                  <a:pt x="93264" y="192283"/>
                </a:cubicBezTo>
                <a:close/>
              </a:path>
            </a:pathLst>
          </a:cu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20"/>
          <p:cNvSpPr txBox="1"/>
          <p:nvPr>
            <p:ph type="ctrTitle"/>
          </p:nvPr>
        </p:nvSpPr>
        <p:spPr>
          <a:xfrm>
            <a:off x="482465" y="2425134"/>
            <a:ext cx="11227070" cy="1573091"/>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833C0B"/>
              </a:buClr>
              <a:buSzPts val="4800"/>
              <a:buFont typeface="Calibri"/>
              <a:buNone/>
            </a:pPr>
            <a:r>
              <a:rPr b="1" lang="fr-CA" sz="4800">
                <a:solidFill>
                  <a:srgbClr val="833C0B"/>
                </a:solidFill>
              </a:rPr>
              <a:t>Le déploiement du programme-cycle dans la communauté Atikamekw de Manawan</a:t>
            </a:r>
            <a:endParaRPr/>
          </a:p>
        </p:txBody>
      </p:sp>
      <p:sp>
        <p:nvSpPr>
          <p:cNvPr id="334" name="Google Shape;334;p20"/>
          <p:cNvSpPr txBox="1"/>
          <p:nvPr>
            <p:ph idx="1" type="subTitle"/>
          </p:nvPr>
        </p:nvSpPr>
        <p:spPr>
          <a:xfrm>
            <a:off x="1837165" y="3459364"/>
            <a:ext cx="9144000" cy="2724819"/>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solidFill>
                <a:srgbClr val="833C0B"/>
              </a:solidFill>
            </a:endParaRPr>
          </a:p>
          <a:p>
            <a:pPr indent="0" lvl="0" marL="0" rtl="0" algn="ctr">
              <a:lnSpc>
                <a:spcPct val="90000"/>
              </a:lnSpc>
              <a:spcBef>
                <a:spcPts val="1000"/>
              </a:spcBef>
              <a:spcAft>
                <a:spcPts val="0"/>
              </a:spcAft>
              <a:buClr>
                <a:schemeClr val="dk1"/>
              </a:buClr>
              <a:buSzPts val="2400"/>
              <a:buNone/>
            </a:pPr>
            <a:r>
              <a:t/>
            </a:r>
            <a:endParaRPr>
              <a:solidFill>
                <a:srgbClr val="833C0B"/>
              </a:solidFill>
            </a:endParaRPr>
          </a:p>
          <a:p>
            <a:pPr indent="0" lvl="0" marL="0" rtl="0" algn="ctr">
              <a:lnSpc>
                <a:spcPct val="90000"/>
              </a:lnSpc>
              <a:spcBef>
                <a:spcPts val="1000"/>
              </a:spcBef>
              <a:spcAft>
                <a:spcPts val="0"/>
              </a:spcAft>
              <a:buClr>
                <a:schemeClr val="dk1"/>
              </a:buClr>
              <a:buSzPts val="2400"/>
              <a:buNone/>
            </a:pPr>
            <a:r>
              <a:t/>
            </a:r>
            <a:endParaRPr>
              <a:solidFill>
                <a:srgbClr val="833C0B"/>
              </a:solidFill>
            </a:endParaRPr>
          </a:p>
        </p:txBody>
      </p:sp>
      <p:pic>
        <p:nvPicPr>
          <p:cNvPr descr="A picture containing diagram&#10;&#10;Description automatically generated" id="335" name="Google Shape;335;p20"/>
          <p:cNvPicPr preferRelativeResize="0"/>
          <p:nvPr/>
        </p:nvPicPr>
        <p:blipFill rotWithShape="1">
          <a:blip r:embed="rId3">
            <a:alphaModFix/>
          </a:blip>
          <a:srcRect b="49939" l="0" r="0" t="0"/>
          <a:stretch/>
        </p:blipFill>
        <p:spPr>
          <a:xfrm rot="10800000">
            <a:off x="0" y="0"/>
            <a:ext cx="12193761" cy="1064225"/>
          </a:xfrm>
          <a:prstGeom prst="rect">
            <a:avLst/>
          </a:prstGeom>
          <a:noFill/>
          <a:ln>
            <a:noFill/>
          </a:ln>
        </p:spPr>
      </p:pic>
      <p:pic>
        <p:nvPicPr>
          <p:cNvPr descr="A picture containing diagram&#10;&#10;Description automatically generated" id="336" name="Google Shape;336;p20"/>
          <p:cNvPicPr preferRelativeResize="0"/>
          <p:nvPr/>
        </p:nvPicPr>
        <p:blipFill rotWithShape="1">
          <a:blip r:embed="rId3">
            <a:alphaModFix/>
          </a:blip>
          <a:srcRect b="49939" l="0" r="0" t="0"/>
          <a:stretch/>
        </p:blipFill>
        <p:spPr>
          <a:xfrm>
            <a:off x="-3285" y="5793775"/>
            <a:ext cx="12193761" cy="10642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21"/>
          <p:cNvSpPr txBox="1"/>
          <p:nvPr>
            <p:ph type="ctrTitle"/>
          </p:nvPr>
        </p:nvSpPr>
        <p:spPr>
          <a:xfrm>
            <a:off x="122208" y="540155"/>
            <a:ext cx="11947584" cy="934999"/>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833C0B"/>
              </a:buClr>
              <a:buSzPts val="3600"/>
              <a:buFont typeface="Calibri"/>
              <a:buNone/>
            </a:pPr>
            <a:r>
              <a:rPr b="1" lang="fr-CA" sz="3600">
                <a:solidFill>
                  <a:srgbClr val="833C0B"/>
                </a:solidFill>
              </a:rPr>
              <a:t>L’éducation préscolaire à Manawan</a:t>
            </a:r>
            <a:endParaRPr/>
          </a:p>
        </p:txBody>
      </p:sp>
      <p:sp>
        <p:nvSpPr>
          <p:cNvPr id="343" name="Google Shape;343;p21"/>
          <p:cNvSpPr txBox="1"/>
          <p:nvPr>
            <p:ph idx="1" type="subTitle"/>
          </p:nvPr>
        </p:nvSpPr>
        <p:spPr>
          <a:xfrm>
            <a:off x="936618" y="1624359"/>
            <a:ext cx="10548799" cy="3946857"/>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833C0B"/>
              </a:buClr>
              <a:buSzPts val="2000"/>
              <a:buNone/>
            </a:pPr>
            <a:r>
              <a:rPr b="1" lang="fr-CA" sz="2000">
                <a:solidFill>
                  <a:srgbClr val="833C0B"/>
                </a:solidFill>
              </a:rPr>
              <a:t>Mission des services éducatifs de Manawan</a:t>
            </a:r>
            <a:endParaRPr b="1" sz="2000">
              <a:solidFill>
                <a:srgbClr val="000000"/>
              </a:solidFill>
            </a:endParaRPr>
          </a:p>
          <a:p>
            <a:pPr indent="0" lvl="0" marL="0" rtl="0" algn="ctr">
              <a:lnSpc>
                <a:spcPct val="90000"/>
              </a:lnSpc>
              <a:spcBef>
                <a:spcPts val="1000"/>
              </a:spcBef>
              <a:spcAft>
                <a:spcPts val="0"/>
              </a:spcAft>
              <a:buClr>
                <a:srgbClr val="000000"/>
              </a:buClr>
              <a:buSzPts val="2000"/>
              <a:buNone/>
            </a:pPr>
            <a:r>
              <a:rPr lang="fr-CA" sz="2000">
                <a:solidFill>
                  <a:srgbClr val="000000"/>
                </a:solidFill>
              </a:rPr>
              <a:t>A</a:t>
            </a:r>
            <a:r>
              <a:rPr b="0" i="0" lang="fr-CA" sz="2000">
                <a:solidFill>
                  <a:srgbClr val="000000"/>
                </a:solidFill>
              </a:rPr>
              <a:t>ssurer le développement intégral de l’enfant, en privilégiant particulièrement son instruction, sa réussite académique et sa socialisation afin qu’il devienne un citoyen autonome et responsable dans le respect, le maintien et la promotion de sa culture, sa langue et son identité atikamekw.</a:t>
            </a:r>
            <a:endParaRPr sz="2000">
              <a:solidFill>
                <a:srgbClr val="000000"/>
              </a:solidFill>
            </a:endParaRPr>
          </a:p>
          <a:p>
            <a:pPr indent="0" lvl="0" marL="0" rtl="0" algn="l">
              <a:lnSpc>
                <a:spcPct val="90000"/>
              </a:lnSpc>
              <a:spcBef>
                <a:spcPts val="1000"/>
              </a:spcBef>
              <a:spcAft>
                <a:spcPts val="0"/>
              </a:spcAft>
              <a:buClr>
                <a:schemeClr val="dk1"/>
              </a:buClr>
              <a:buSzPts val="2000"/>
              <a:buNone/>
            </a:pPr>
            <a:r>
              <a:t/>
            </a:r>
            <a:endParaRPr b="0" i="0" sz="2000">
              <a:solidFill>
                <a:srgbClr val="000000"/>
              </a:solidFill>
            </a:endParaRPr>
          </a:p>
          <a:p>
            <a:pPr indent="0" lvl="0" marL="0" rtl="0" algn="ctr">
              <a:lnSpc>
                <a:spcPct val="90000"/>
              </a:lnSpc>
              <a:spcBef>
                <a:spcPts val="1000"/>
              </a:spcBef>
              <a:spcAft>
                <a:spcPts val="0"/>
              </a:spcAft>
              <a:buClr>
                <a:srgbClr val="833C0B"/>
              </a:buClr>
              <a:buSzPts val="2000"/>
              <a:buNone/>
            </a:pPr>
            <a:r>
              <a:rPr b="1" lang="fr-CA" sz="2000">
                <a:solidFill>
                  <a:srgbClr val="833C0B"/>
                </a:solidFill>
              </a:rPr>
              <a:t>Ouverture en septembre 2024 de l’école primaire Awacak O</a:t>
            </a:r>
            <a:r>
              <a:rPr b="1" i="0" lang="fr-CA" sz="2000">
                <a:solidFill>
                  <a:srgbClr val="833C0B"/>
                </a:solidFill>
              </a:rPr>
              <a:t>kiskinohamatowikamikowaw </a:t>
            </a:r>
            <a:endParaRPr b="1" sz="2000">
              <a:solidFill>
                <a:srgbClr val="833C0B"/>
              </a:solidFill>
            </a:endParaRPr>
          </a:p>
          <a:p>
            <a:pPr indent="0" lvl="0" marL="0" rtl="0" algn="ctr">
              <a:lnSpc>
                <a:spcPct val="90000"/>
              </a:lnSpc>
              <a:spcBef>
                <a:spcPts val="1000"/>
              </a:spcBef>
              <a:spcAft>
                <a:spcPts val="0"/>
              </a:spcAft>
              <a:buClr>
                <a:schemeClr val="dk1"/>
              </a:buClr>
              <a:buSzPts val="2000"/>
              <a:buNone/>
            </a:pPr>
            <a:r>
              <a:t/>
            </a:r>
            <a:endParaRPr sz="2000">
              <a:solidFill>
                <a:srgbClr val="833C0B"/>
              </a:solidFill>
            </a:endParaRPr>
          </a:p>
          <a:p>
            <a:pPr indent="0" lvl="0" marL="0" rtl="0" algn="ctr">
              <a:lnSpc>
                <a:spcPct val="90000"/>
              </a:lnSpc>
              <a:spcBef>
                <a:spcPts val="1000"/>
              </a:spcBef>
              <a:spcAft>
                <a:spcPts val="0"/>
              </a:spcAft>
              <a:buClr>
                <a:schemeClr val="dk1"/>
              </a:buClr>
              <a:buSzPts val="2000"/>
              <a:buNone/>
            </a:pPr>
            <a:r>
              <a:t/>
            </a:r>
            <a:endParaRPr sz="2000">
              <a:solidFill>
                <a:srgbClr val="833C0B"/>
              </a:solidFill>
            </a:endParaRPr>
          </a:p>
        </p:txBody>
      </p:sp>
      <p:pic>
        <p:nvPicPr>
          <p:cNvPr descr="A picture containing diagram&#10;&#10;Description automatically generated" id="344" name="Google Shape;344;p21"/>
          <p:cNvPicPr preferRelativeResize="0"/>
          <p:nvPr/>
        </p:nvPicPr>
        <p:blipFill rotWithShape="1">
          <a:blip r:embed="rId3">
            <a:alphaModFix/>
          </a:blip>
          <a:srcRect b="49939" l="0" r="0" t="0"/>
          <a:stretch/>
        </p:blipFill>
        <p:spPr>
          <a:xfrm rot="10800000">
            <a:off x="0" y="0"/>
            <a:ext cx="12193761" cy="1064225"/>
          </a:xfrm>
          <a:prstGeom prst="rect">
            <a:avLst/>
          </a:prstGeom>
          <a:noFill/>
          <a:ln>
            <a:noFill/>
          </a:ln>
        </p:spPr>
      </p:pic>
      <p:pic>
        <p:nvPicPr>
          <p:cNvPr id="345" name="Google Shape;345;p21"/>
          <p:cNvPicPr preferRelativeResize="0"/>
          <p:nvPr/>
        </p:nvPicPr>
        <p:blipFill rotWithShape="1">
          <a:blip r:embed="rId4">
            <a:alphaModFix/>
          </a:blip>
          <a:srcRect b="0" l="0" r="0" t="0"/>
          <a:stretch/>
        </p:blipFill>
        <p:spPr>
          <a:xfrm>
            <a:off x="3362675" y="3832341"/>
            <a:ext cx="4643580" cy="2612014"/>
          </a:xfrm>
          <a:prstGeom prst="rect">
            <a:avLst/>
          </a:prstGeom>
          <a:noFill/>
          <a:ln>
            <a:noFill/>
          </a:ln>
        </p:spPr>
      </p:pic>
      <p:sp>
        <p:nvSpPr>
          <p:cNvPr id="346" name="Google Shape;346;p21"/>
          <p:cNvSpPr txBox="1"/>
          <p:nvPr/>
        </p:nvSpPr>
        <p:spPr>
          <a:xfrm>
            <a:off x="3916936" y="6550223"/>
            <a:ext cx="464358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A" sz="1400">
                <a:solidFill>
                  <a:schemeClr val="dk1"/>
                </a:solidFill>
                <a:latin typeface="Calibri"/>
                <a:ea typeface="Calibri"/>
                <a:cs typeface="Calibri"/>
                <a:sym typeface="Calibri"/>
              </a:rPr>
              <a:t>Photo: Ellie Moore, Radio-Canada, août 2024</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22"/>
          <p:cNvSpPr txBox="1"/>
          <p:nvPr>
            <p:ph type="ctrTitle"/>
          </p:nvPr>
        </p:nvSpPr>
        <p:spPr>
          <a:xfrm>
            <a:off x="122208" y="837095"/>
            <a:ext cx="11947584" cy="934999"/>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833C0B"/>
              </a:buClr>
              <a:buSzPts val="3600"/>
              <a:buFont typeface="Calibri"/>
              <a:buNone/>
            </a:pPr>
            <a:r>
              <a:rPr b="1" lang="fr-CA" sz="3600">
                <a:solidFill>
                  <a:srgbClr val="833C0B"/>
                </a:solidFill>
              </a:rPr>
              <a:t>L’éducation préscolaire à Manawan</a:t>
            </a:r>
            <a:endParaRPr/>
          </a:p>
        </p:txBody>
      </p:sp>
      <p:sp>
        <p:nvSpPr>
          <p:cNvPr id="353" name="Google Shape;353;p22"/>
          <p:cNvSpPr txBox="1"/>
          <p:nvPr>
            <p:ph idx="1" type="subTitle"/>
          </p:nvPr>
        </p:nvSpPr>
        <p:spPr>
          <a:xfrm>
            <a:off x="5821392" y="2080956"/>
            <a:ext cx="6248400" cy="394685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t/>
            </a:r>
            <a:endParaRPr/>
          </a:p>
          <a:p>
            <a:pPr indent="-342900" lvl="0" marL="342900" rtl="0" algn="l">
              <a:lnSpc>
                <a:spcPct val="90000"/>
              </a:lnSpc>
              <a:spcBef>
                <a:spcPts val="1000"/>
              </a:spcBef>
              <a:spcAft>
                <a:spcPts val="0"/>
              </a:spcAft>
              <a:buClr>
                <a:schemeClr val="dk1"/>
              </a:buClr>
              <a:buSzPts val="2400"/>
              <a:buFont typeface="Arial"/>
              <a:buChar char="•"/>
            </a:pPr>
            <a:r>
              <a:rPr lang="fr-CA"/>
              <a:t>5 groupes de maternelle 4 ans</a:t>
            </a:r>
            <a:endParaRPr/>
          </a:p>
          <a:p>
            <a:pPr indent="-342900" lvl="0" marL="342900" rtl="0" algn="l">
              <a:lnSpc>
                <a:spcPct val="90000"/>
              </a:lnSpc>
              <a:spcBef>
                <a:spcPts val="1000"/>
              </a:spcBef>
              <a:spcAft>
                <a:spcPts val="0"/>
              </a:spcAft>
              <a:buClr>
                <a:schemeClr val="dk1"/>
              </a:buClr>
              <a:buSzPts val="2400"/>
              <a:buFont typeface="Arial"/>
              <a:buChar char="•"/>
            </a:pPr>
            <a:r>
              <a:rPr lang="fr-CA"/>
              <a:t>4 groupes de maternelle 5 ans</a:t>
            </a:r>
            <a:endParaRPr/>
          </a:p>
          <a:p>
            <a:pPr indent="-342900" lvl="0" marL="342900" rtl="0" algn="l">
              <a:lnSpc>
                <a:spcPct val="90000"/>
              </a:lnSpc>
              <a:spcBef>
                <a:spcPts val="1000"/>
              </a:spcBef>
              <a:spcAft>
                <a:spcPts val="0"/>
              </a:spcAft>
              <a:buClr>
                <a:schemeClr val="dk1"/>
              </a:buClr>
              <a:buSzPts val="2400"/>
              <a:buFont typeface="Arial"/>
              <a:buChar char="•"/>
            </a:pPr>
            <a:r>
              <a:rPr lang="fr-CA"/>
              <a:t>Enseignantes, aides pédagogiques et responsable pédagogique toutes originaires de la communauté </a:t>
            </a:r>
            <a:endParaRPr/>
          </a:p>
          <a:p>
            <a:pPr indent="-342900" lvl="0" marL="342900" rtl="0" algn="l">
              <a:lnSpc>
                <a:spcPct val="90000"/>
              </a:lnSpc>
              <a:spcBef>
                <a:spcPts val="1000"/>
              </a:spcBef>
              <a:spcAft>
                <a:spcPts val="0"/>
              </a:spcAft>
              <a:buClr>
                <a:schemeClr val="dk1"/>
              </a:buClr>
              <a:buSzPts val="2400"/>
              <a:buFont typeface="Arial"/>
              <a:buChar char="•"/>
            </a:pPr>
            <a:r>
              <a:rPr lang="fr-CA"/>
              <a:t>Expériences professionnelles variées</a:t>
            </a:r>
            <a:endParaRPr/>
          </a:p>
          <a:p>
            <a:pPr indent="-342900" lvl="0" marL="342900" rtl="0" algn="l">
              <a:lnSpc>
                <a:spcPct val="90000"/>
              </a:lnSpc>
              <a:spcBef>
                <a:spcPts val="1000"/>
              </a:spcBef>
              <a:spcAft>
                <a:spcPts val="0"/>
              </a:spcAft>
              <a:buClr>
                <a:schemeClr val="dk1"/>
              </a:buClr>
              <a:buSzPts val="2400"/>
              <a:buFont typeface="Arial"/>
              <a:buChar char="•"/>
            </a:pPr>
            <a:r>
              <a:rPr lang="fr-CA"/>
              <a:t>Langues d’instruction = atikamekw et français</a:t>
            </a:r>
            <a:endParaRPr/>
          </a:p>
          <a:p>
            <a:pPr indent="0" lvl="0" marL="0" rtl="0" algn="l">
              <a:lnSpc>
                <a:spcPct val="90000"/>
              </a:lnSpc>
              <a:spcBef>
                <a:spcPts val="1000"/>
              </a:spcBef>
              <a:spcAft>
                <a:spcPts val="0"/>
              </a:spcAft>
              <a:buClr>
                <a:schemeClr val="dk1"/>
              </a:buClr>
              <a:buSzPts val="2400"/>
              <a:buNone/>
            </a:pPr>
            <a:r>
              <a:t/>
            </a:r>
            <a:endParaRPr>
              <a:solidFill>
                <a:srgbClr val="833C0B"/>
              </a:solidFill>
            </a:endParaRPr>
          </a:p>
          <a:p>
            <a:pPr indent="0" lvl="0" marL="0" rtl="0" algn="l">
              <a:lnSpc>
                <a:spcPct val="90000"/>
              </a:lnSpc>
              <a:spcBef>
                <a:spcPts val="1000"/>
              </a:spcBef>
              <a:spcAft>
                <a:spcPts val="0"/>
              </a:spcAft>
              <a:buClr>
                <a:schemeClr val="dk1"/>
              </a:buClr>
              <a:buSzPts val="2400"/>
              <a:buNone/>
            </a:pPr>
            <a:r>
              <a:t/>
            </a:r>
            <a:endParaRPr>
              <a:solidFill>
                <a:srgbClr val="833C0B"/>
              </a:solidFill>
            </a:endParaRPr>
          </a:p>
          <a:p>
            <a:pPr indent="0" lvl="0" marL="0" rtl="0" algn="ctr">
              <a:lnSpc>
                <a:spcPct val="90000"/>
              </a:lnSpc>
              <a:spcBef>
                <a:spcPts val="1000"/>
              </a:spcBef>
              <a:spcAft>
                <a:spcPts val="0"/>
              </a:spcAft>
              <a:buClr>
                <a:schemeClr val="dk1"/>
              </a:buClr>
              <a:buSzPts val="2400"/>
              <a:buNone/>
            </a:pPr>
            <a:r>
              <a:t/>
            </a:r>
            <a:endParaRPr>
              <a:solidFill>
                <a:srgbClr val="833C0B"/>
              </a:solidFill>
            </a:endParaRPr>
          </a:p>
        </p:txBody>
      </p:sp>
      <p:pic>
        <p:nvPicPr>
          <p:cNvPr descr="A picture containing diagram&#10;&#10;Description automatically generated" id="354" name="Google Shape;354;p22"/>
          <p:cNvPicPr preferRelativeResize="0"/>
          <p:nvPr/>
        </p:nvPicPr>
        <p:blipFill rotWithShape="1">
          <a:blip r:embed="rId3">
            <a:alphaModFix/>
          </a:blip>
          <a:srcRect b="49939" l="0" r="0" t="0"/>
          <a:stretch/>
        </p:blipFill>
        <p:spPr>
          <a:xfrm rot="10800000">
            <a:off x="0" y="0"/>
            <a:ext cx="12193761" cy="1064225"/>
          </a:xfrm>
          <a:prstGeom prst="rect">
            <a:avLst/>
          </a:prstGeom>
          <a:noFill/>
          <a:ln>
            <a:noFill/>
          </a:ln>
        </p:spPr>
      </p:pic>
      <p:sp>
        <p:nvSpPr>
          <p:cNvPr id="355" name="Google Shape;355;p22"/>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56" name="Google Shape;356;p22"/>
          <p:cNvPicPr preferRelativeResize="0"/>
          <p:nvPr/>
        </p:nvPicPr>
        <p:blipFill rotWithShape="1">
          <a:blip r:embed="rId4">
            <a:alphaModFix/>
          </a:blip>
          <a:srcRect b="0" l="0" r="0" t="0"/>
          <a:stretch/>
        </p:blipFill>
        <p:spPr>
          <a:xfrm>
            <a:off x="227494" y="2479964"/>
            <a:ext cx="5591493" cy="314884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23"/>
          <p:cNvSpPr txBox="1"/>
          <p:nvPr>
            <p:ph type="title"/>
          </p:nvPr>
        </p:nvSpPr>
        <p:spPr>
          <a:xfrm>
            <a:off x="-302443" y="0"/>
            <a:ext cx="12792075"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833C0B"/>
              </a:buClr>
              <a:buSzPts val="4400"/>
              <a:buFont typeface="Calibri"/>
              <a:buNone/>
            </a:pPr>
            <a:r>
              <a:rPr b="1" lang="fr-CA">
                <a:solidFill>
                  <a:srgbClr val="833C0B"/>
                </a:solidFill>
              </a:rPr>
              <a:t>Planification annuelle culturellement signifiante</a:t>
            </a:r>
            <a:endParaRPr/>
          </a:p>
        </p:txBody>
      </p:sp>
      <p:sp>
        <p:nvSpPr>
          <p:cNvPr id="363" name="Google Shape;363;p23"/>
          <p:cNvSpPr txBox="1"/>
          <p:nvPr>
            <p:ph idx="1" type="body"/>
          </p:nvPr>
        </p:nvSpPr>
        <p:spPr>
          <a:xfrm>
            <a:off x="4995709" y="2012613"/>
            <a:ext cx="7348970" cy="3319703"/>
          </a:xfrm>
          <a:prstGeom prst="rect">
            <a:avLst/>
          </a:prstGeom>
          <a:noFill/>
          <a:ln>
            <a:noFill/>
          </a:ln>
        </p:spPr>
        <p:txBody>
          <a:bodyPr anchorCtr="0" anchor="t" bIns="45700" lIns="91425" spcFirstLastPara="1" rIns="91425" wrap="square" tIns="45700">
            <a:normAutofit/>
          </a:bodyPr>
          <a:lstStyle/>
          <a:p>
            <a:pPr indent="-228600" lvl="1" marL="685800" rtl="0" algn="l">
              <a:lnSpc>
                <a:spcPct val="90000"/>
              </a:lnSpc>
              <a:spcBef>
                <a:spcPts val="0"/>
              </a:spcBef>
              <a:spcAft>
                <a:spcPts val="0"/>
              </a:spcAft>
              <a:buClr>
                <a:schemeClr val="dk1"/>
              </a:buClr>
              <a:buSzPts val="2400"/>
              <a:buChar char="•"/>
            </a:pPr>
            <a:r>
              <a:rPr lang="fr-CA"/>
              <a:t>Territoire</a:t>
            </a:r>
            <a:endParaRPr/>
          </a:p>
          <a:p>
            <a:pPr indent="-228600" lvl="1" marL="685800" rtl="0" algn="l">
              <a:lnSpc>
                <a:spcPct val="90000"/>
              </a:lnSpc>
              <a:spcBef>
                <a:spcPts val="500"/>
              </a:spcBef>
              <a:spcAft>
                <a:spcPts val="0"/>
              </a:spcAft>
              <a:buClr>
                <a:schemeClr val="dk1"/>
              </a:buClr>
              <a:buSzPts val="2400"/>
              <a:buChar char="•"/>
            </a:pPr>
            <a:r>
              <a:rPr lang="fr-CA"/>
              <a:t>Langue</a:t>
            </a:r>
            <a:endParaRPr/>
          </a:p>
          <a:p>
            <a:pPr indent="-228600" lvl="1" marL="685800" rtl="0" algn="l">
              <a:lnSpc>
                <a:spcPct val="90000"/>
              </a:lnSpc>
              <a:spcBef>
                <a:spcPts val="500"/>
              </a:spcBef>
              <a:spcAft>
                <a:spcPts val="0"/>
              </a:spcAft>
              <a:buClr>
                <a:schemeClr val="dk1"/>
              </a:buClr>
              <a:buSzPts val="2400"/>
              <a:buChar char="•"/>
            </a:pPr>
            <a:r>
              <a:rPr lang="fr-CA"/>
              <a:t>Savoirs traditionnels</a:t>
            </a:r>
            <a:endParaRPr/>
          </a:p>
          <a:p>
            <a:pPr indent="-228600" lvl="1" marL="685800" rtl="0" algn="l">
              <a:lnSpc>
                <a:spcPct val="90000"/>
              </a:lnSpc>
              <a:spcBef>
                <a:spcPts val="500"/>
              </a:spcBef>
              <a:spcAft>
                <a:spcPts val="0"/>
              </a:spcAft>
              <a:buClr>
                <a:schemeClr val="dk1"/>
              </a:buClr>
              <a:buSzPts val="2400"/>
              <a:buChar char="•"/>
            </a:pPr>
            <a:r>
              <a:rPr lang="fr-CA"/>
              <a:t>Littérature orale</a:t>
            </a:r>
            <a:endParaRPr/>
          </a:p>
          <a:p>
            <a:pPr indent="-76200" lvl="1" marL="685800" rtl="0" algn="l">
              <a:lnSpc>
                <a:spcPct val="90000"/>
              </a:lnSpc>
              <a:spcBef>
                <a:spcPts val="500"/>
              </a:spcBef>
              <a:spcAft>
                <a:spcPts val="0"/>
              </a:spcAft>
              <a:buClr>
                <a:schemeClr val="dk1"/>
              </a:buClr>
              <a:buSzPts val="2400"/>
              <a:buNone/>
            </a:pPr>
            <a:r>
              <a:t/>
            </a:r>
            <a:endParaRPr/>
          </a:p>
          <a:p>
            <a:pPr indent="-76200" lvl="1" marL="685800" rtl="0" algn="l">
              <a:lnSpc>
                <a:spcPct val="90000"/>
              </a:lnSpc>
              <a:spcBef>
                <a:spcPts val="500"/>
              </a:spcBef>
              <a:spcAft>
                <a:spcPts val="0"/>
              </a:spcAft>
              <a:buClr>
                <a:schemeClr val="dk1"/>
              </a:buClr>
              <a:buSzPts val="2400"/>
              <a:buNone/>
            </a:pPr>
            <a:r>
              <a:t/>
            </a:r>
            <a:endParaRPr/>
          </a:p>
          <a:p>
            <a:pPr indent="-76200" lvl="1" marL="685800" rtl="0" algn="l">
              <a:lnSpc>
                <a:spcPct val="90000"/>
              </a:lnSpc>
              <a:spcBef>
                <a:spcPts val="500"/>
              </a:spcBef>
              <a:spcAft>
                <a:spcPts val="0"/>
              </a:spcAft>
              <a:buClr>
                <a:schemeClr val="dk1"/>
              </a:buClr>
              <a:buSzPts val="2400"/>
              <a:buNone/>
            </a:pPr>
            <a:r>
              <a:t/>
            </a:r>
            <a:endParaRPr/>
          </a:p>
          <a:p>
            <a:pPr indent="-76200" lvl="1" marL="685800" rtl="0" algn="l">
              <a:lnSpc>
                <a:spcPct val="90000"/>
              </a:lnSpc>
              <a:spcBef>
                <a:spcPts val="500"/>
              </a:spcBef>
              <a:spcAft>
                <a:spcPts val="0"/>
              </a:spcAft>
              <a:buClr>
                <a:schemeClr val="dk1"/>
              </a:buClr>
              <a:buSzPts val="2400"/>
              <a:buNone/>
            </a:pPr>
            <a:r>
              <a:t/>
            </a:r>
            <a:endParaRPr/>
          </a:p>
          <a:p>
            <a:pPr indent="-228600" lvl="1" marL="685800" rtl="0" algn="l">
              <a:lnSpc>
                <a:spcPct val="90000"/>
              </a:lnSpc>
              <a:spcBef>
                <a:spcPts val="500"/>
              </a:spcBef>
              <a:spcAft>
                <a:spcPts val="0"/>
              </a:spcAft>
              <a:buClr>
                <a:schemeClr val="dk1"/>
              </a:buClr>
              <a:buSzPts val="2400"/>
              <a:buChar char="•"/>
            </a:pPr>
            <a:r>
              <a:rPr lang="fr-CA"/>
              <a:t>Culture scolaire</a:t>
            </a:r>
            <a:endParaRPr/>
          </a:p>
          <a:p>
            <a:pPr indent="-228600" lvl="1" marL="685800" rtl="0" algn="l">
              <a:lnSpc>
                <a:spcPct val="90000"/>
              </a:lnSpc>
              <a:spcBef>
                <a:spcPts val="500"/>
              </a:spcBef>
              <a:spcAft>
                <a:spcPts val="0"/>
              </a:spcAft>
              <a:buClr>
                <a:schemeClr val="dk1"/>
              </a:buClr>
              <a:buSzPts val="2400"/>
              <a:buChar char="•"/>
            </a:pPr>
            <a:r>
              <a:rPr lang="fr-CA"/>
              <a:t>Culture occidentale</a:t>
            </a:r>
            <a:endParaRPr/>
          </a:p>
          <a:p>
            <a:pPr indent="-228600" lvl="1" marL="685800" rtl="0" algn="l">
              <a:lnSpc>
                <a:spcPct val="90000"/>
              </a:lnSpc>
              <a:spcBef>
                <a:spcPts val="500"/>
              </a:spcBef>
              <a:spcAft>
                <a:spcPts val="0"/>
              </a:spcAft>
              <a:buClr>
                <a:schemeClr val="dk1"/>
              </a:buClr>
              <a:buSzPts val="2400"/>
              <a:buChar char="•"/>
            </a:pPr>
            <a:r>
              <a:rPr lang="fr-CA"/>
              <a:t>Droits humains</a:t>
            </a:r>
            <a:endParaRPr/>
          </a:p>
        </p:txBody>
      </p:sp>
      <p:pic>
        <p:nvPicPr>
          <p:cNvPr descr="A picture containing diagram&#10;&#10;Description automatically generated" id="364" name="Google Shape;364;p23"/>
          <p:cNvPicPr preferRelativeResize="0"/>
          <p:nvPr/>
        </p:nvPicPr>
        <p:blipFill rotWithShape="1">
          <a:blip r:embed="rId3">
            <a:alphaModFix/>
          </a:blip>
          <a:srcRect b="49939" l="0" r="0" t="0"/>
          <a:stretch/>
        </p:blipFill>
        <p:spPr>
          <a:xfrm>
            <a:off x="-3285" y="5793775"/>
            <a:ext cx="12193761" cy="1064225"/>
          </a:xfrm>
          <a:prstGeom prst="rect">
            <a:avLst/>
          </a:prstGeom>
          <a:noFill/>
          <a:ln>
            <a:noFill/>
          </a:ln>
        </p:spPr>
      </p:pic>
      <p:sp>
        <p:nvSpPr>
          <p:cNvPr id="365" name="Google Shape;365;p23"/>
          <p:cNvSpPr txBox="1"/>
          <p:nvPr/>
        </p:nvSpPr>
        <p:spPr>
          <a:xfrm>
            <a:off x="5622194" y="1276555"/>
            <a:ext cx="60960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Calibri"/>
              <a:buNone/>
            </a:pPr>
            <a:r>
              <a:rPr lang="fr-CA" sz="2800">
                <a:solidFill>
                  <a:schemeClr val="dk1"/>
                </a:solidFill>
                <a:latin typeface="Calibri"/>
                <a:ea typeface="Calibri"/>
                <a:cs typeface="Calibri"/>
                <a:sym typeface="Calibri"/>
              </a:rPr>
              <a:t>Étape 1: Établir un calendrier culturel</a:t>
            </a:r>
            <a:endParaRPr/>
          </a:p>
        </p:txBody>
      </p:sp>
      <p:pic>
        <p:nvPicPr>
          <p:cNvPr id="366" name="Google Shape;366;p23"/>
          <p:cNvPicPr preferRelativeResize="0"/>
          <p:nvPr/>
        </p:nvPicPr>
        <p:blipFill rotWithShape="1">
          <a:blip r:embed="rId4">
            <a:alphaModFix/>
          </a:blip>
          <a:srcRect b="0" l="0" r="0" t="0"/>
          <a:stretch/>
        </p:blipFill>
        <p:spPr>
          <a:xfrm>
            <a:off x="5299015" y="3980802"/>
            <a:ext cx="2869908" cy="1917009"/>
          </a:xfrm>
          <a:prstGeom prst="rect">
            <a:avLst/>
          </a:prstGeom>
          <a:noFill/>
          <a:ln>
            <a:noFill/>
          </a:ln>
        </p:spPr>
      </p:pic>
      <p:pic>
        <p:nvPicPr>
          <p:cNvPr id="367" name="Google Shape;367;p23"/>
          <p:cNvPicPr preferRelativeResize="0"/>
          <p:nvPr/>
        </p:nvPicPr>
        <p:blipFill rotWithShape="1">
          <a:blip r:embed="rId5">
            <a:alphaModFix/>
          </a:blip>
          <a:srcRect b="0" l="0" r="0" t="0"/>
          <a:stretch/>
        </p:blipFill>
        <p:spPr>
          <a:xfrm>
            <a:off x="319192" y="1355931"/>
            <a:ext cx="4676517" cy="3116858"/>
          </a:xfrm>
          <a:prstGeom prst="rect">
            <a:avLst/>
          </a:prstGeom>
          <a:noFill/>
          <a:ln>
            <a:noFill/>
          </a:ln>
        </p:spPr>
      </p:pic>
      <p:pic>
        <p:nvPicPr>
          <p:cNvPr id="368" name="Google Shape;368;p23"/>
          <p:cNvPicPr preferRelativeResize="0"/>
          <p:nvPr/>
        </p:nvPicPr>
        <p:blipFill rotWithShape="1">
          <a:blip r:embed="rId6">
            <a:alphaModFix/>
          </a:blip>
          <a:srcRect b="0" l="0" r="0" t="0"/>
          <a:stretch/>
        </p:blipFill>
        <p:spPr>
          <a:xfrm>
            <a:off x="9066176" y="3410841"/>
            <a:ext cx="2381250" cy="23812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descr="A picture containing diagram&#10;&#10;Description automatically generated" id="374" name="Google Shape;374;p24"/>
          <p:cNvPicPr preferRelativeResize="0"/>
          <p:nvPr/>
        </p:nvPicPr>
        <p:blipFill rotWithShape="1">
          <a:blip r:embed="rId3">
            <a:alphaModFix/>
          </a:blip>
          <a:srcRect b="49939" l="0" r="0" t="0"/>
          <a:stretch/>
        </p:blipFill>
        <p:spPr>
          <a:xfrm>
            <a:off x="-3285" y="5793775"/>
            <a:ext cx="12193761" cy="1064225"/>
          </a:xfrm>
          <a:prstGeom prst="rect">
            <a:avLst/>
          </a:prstGeom>
          <a:noFill/>
          <a:ln>
            <a:noFill/>
          </a:ln>
        </p:spPr>
      </p:pic>
      <p:sp>
        <p:nvSpPr>
          <p:cNvPr id="375" name="Google Shape;375;p24"/>
          <p:cNvSpPr txBox="1"/>
          <p:nvPr/>
        </p:nvSpPr>
        <p:spPr>
          <a:xfrm>
            <a:off x="759684" y="304961"/>
            <a:ext cx="11086922" cy="267765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Calibri"/>
              <a:buNone/>
            </a:pPr>
            <a:r>
              <a:rPr lang="fr-CA" sz="2800">
                <a:solidFill>
                  <a:schemeClr val="dk1"/>
                </a:solidFill>
                <a:latin typeface="Calibri"/>
                <a:ea typeface="Calibri"/>
                <a:cs typeface="Calibri"/>
                <a:sym typeface="Calibri"/>
              </a:rPr>
              <a:t>Étape 2: Sélectionner des activités pédagogiques en lien avec les activités culturelles.</a:t>
            </a:r>
            <a:endParaRPr/>
          </a:p>
          <a:p>
            <a:pPr indent="0" lvl="0" marL="0" marR="0" rtl="0" algn="l">
              <a:spcBef>
                <a:spcPts val="0"/>
              </a:spcBef>
              <a:spcAft>
                <a:spcPts val="0"/>
              </a:spcAft>
              <a:buClr>
                <a:schemeClr val="dk1"/>
              </a:buClr>
              <a:buSzPts val="2800"/>
              <a:buFont typeface="Calibri"/>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800"/>
              <a:buFont typeface="Calibri"/>
              <a:buNone/>
            </a:pPr>
            <a:r>
              <a:rPr lang="fr-CA" sz="2800">
                <a:solidFill>
                  <a:schemeClr val="dk1"/>
                </a:solidFill>
                <a:latin typeface="Calibri"/>
                <a:ea typeface="Calibri"/>
                <a:cs typeface="Calibri"/>
                <a:sym typeface="Calibri"/>
              </a:rPr>
              <a:t>Étape 3: Lier les activités aux éléments du programme.</a:t>
            </a:r>
            <a:endParaRPr/>
          </a:p>
          <a:p>
            <a:pPr indent="0" lvl="0" marL="0" marR="0" rtl="0" algn="l">
              <a:spcBef>
                <a:spcPts val="0"/>
              </a:spcBef>
              <a:spcAft>
                <a:spcPts val="0"/>
              </a:spcAft>
              <a:buClr>
                <a:schemeClr val="dk1"/>
              </a:buClr>
              <a:buSzPts val="2800"/>
              <a:buFont typeface="Calibri"/>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800"/>
              <a:buFont typeface="Calibri"/>
              <a:buNone/>
            </a:pPr>
            <a:r>
              <a:rPr lang="fr-CA" sz="2800">
                <a:solidFill>
                  <a:schemeClr val="dk1"/>
                </a:solidFill>
                <a:latin typeface="Calibri"/>
                <a:ea typeface="Calibri"/>
                <a:cs typeface="Calibri"/>
                <a:sym typeface="Calibri"/>
              </a:rPr>
              <a:t>Étape 4: Explorer les ressources disponibles et développer les activités.</a:t>
            </a:r>
            <a:endParaRPr/>
          </a:p>
        </p:txBody>
      </p:sp>
      <p:pic>
        <p:nvPicPr>
          <p:cNvPr id="376" name="Google Shape;376;p24"/>
          <p:cNvPicPr preferRelativeResize="0"/>
          <p:nvPr/>
        </p:nvPicPr>
        <p:blipFill rotWithShape="1">
          <a:blip r:embed="rId4">
            <a:alphaModFix/>
          </a:blip>
          <a:srcRect b="0" l="0" r="0" t="0"/>
          <a:stretch/>
        </p:blipFill>
        <p:spPr>
          <a:xfrm>
            <a:off x="85725" y="3173033"/>
            <a:ext cx="12192000" cy="24303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25"/>
          <p:cNvSpPr txBox="1"/>
          <p:nvPr>
            <p:ph type="title"/>
          </p:nvPr>
        </p:nvSpPr>
        <p:spPr>
          <a:xfrm>
            <a:off x="835795" y="1825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833C0B"/>
              </a:buClr>
              <a:buSzPts val="4400"/>
              <a:buFont typeface="Calibri"/>
              <a:buNone/>
            </a:pPr>
            <a:r>
              <a:rPr b="1" lang="fr-CA">
                <a:solidFill>
                  <a:srgbClr val="833C0B"/>
                </a:solidFill>
                <a:latin typeface="Calibri"/>
                <a:ea typeface="Calibri"/>
                <a:cs typeface="Calibri"/>
                <a:sym typeface="Calibri"/>
              </a:rPr>
              <a:t>La chasse au castor</a:t>
            </a:r>
            <a:endParaRPr/>
          </a:p>
        </p:txBody>
      </p:sp>
      <p:pic>
        <p:nvPicPr>
          <p:cNvPr descr="A picture containing diagram&#10;&#10;Description automatically generated" id="383" name="Google Shape;383;p25"/>
          <p:cNvPicPr preferRelativeResize="0"/>
          <p:nvPr/>
        </p:nvPicPr>
        <p:blipFill rotWithShape="1">
          <a:blip r:embed="rId3">
            <a:alphaModFix/>
          </a:blip>
          <a:srcRect b="49939" l="0" r="0" t="0"/>
          <a:stretch/>
        </p:blipFill>
        <p:spPr>
          <a:xfrm>
            <a:off x="-3285" y="5793775"/>
            <a:ext cx="12193761" cy="1064225"/>
          </a:xfrm>
          <a:prstGeom prst="rect">
            <a:avLst/>
          </a:prstGeom>
          <a:noFill/>
          <a:ln>
            <a:noFill/>
          </a:ln>
        </p:spPr>
      </p:pic>
      <p:graphicFrame>
        <p:nvGraphicFramePr>
          <p:cNvPr id="384" name="Google Shape;384;p25"/>
          <p:cNvGraphicFramePr/>
          <p:nvPr/>
        </p:nvGraphicFramePr>
        <p:xfrm>
          <a:off x="406303" y="1343818"/>
          <a:ext cx="3000000" cy="3000000"/>
        </p:xfrm>
        <a:graphic>
          <a:graphicData uri="http://schemas.openxmlformats.org/drawingml/2006/table">
            <a:tbl>
              <a:tblPr bandRow="1" firstRow="1">
                <a:noFill/>
                <a:tableStyleId>{A2E53386-79F9-43D8-A313-950AB3EEF53A}</a:tableStyleId>
              </a:tblPr>
              <a:tblGrid>
                <a:gridCol w="1173125"/>
                <a:gridCol w="1870375"/>
                <a:gridCol w="2466100"/>
                <a:gridCol w="2978725"/>
                <a:gridCol w="3080225"/>
              </a:tblGrid>
              <a:tr h="370850">
                <a:tc>
                  <a:txBody>
                    <a:bodyPr/>
                    <a:lstStyle/>
                    <a:p>
                      <a:pPr indent="0" lvl="0" marL="0" marR="0" rtl="0" algn="l">
                        <a:spcBef>
                          <a:spcPts val="0"/>
                        </a:spcBef>
                        <a:spcAft>
                          <a:spcPts val="0"/>
                        </a:spcAft>
                        <a:buNone/>
                      </a:pPr>
                      <a:r>
                        <a:rPr lang="fr-CA" sz="1800" u="none" cap="none" strike="noStrike"/>
                        <a:t>Mois</a:t>
                      </a:r>
                      <a:endParaRPr/>
                    </a:p>
                  </a:txBody>
                  <a:tcPr marT="45725" marB="45725" marR="91450" marL="91450"/>
                </a:tc>
                <a:tc>
                  <a:txBody>
                    <a:bodyPr/>
                    <a:lstStyle/>
                    <a:p>
                      <a:pPr indent="0" lvl="0" marL="0" marR="0" rtl="0" algn="l">
                        <a:spcBef>
                          <a:spcPts val="0"/>
                        </a:spcBef>
                        <a:spcAft>
                          <a:spcPts val="0"/>
                        </a:spcAft>
                        <a:buNone/>
                      </a:pPr>
                      <a:r>
                        <a:rPr lang="fr-CA" sz="1800"/>
                        <a:t>Activité culturelle</a:t>
                      </a:r>
                      <a:endParaRPr/>
                    </a:p>
                  </a:txBody>
                  <a:tcPr marT="45725" marB="45725" marR="91450" marL="91450"/>
                </a:tc>
                <a:tc>
                  <a:txBody>
                    <a:bodyPr/>
                    <a:lstStyle/>
                    <a:p>
                      <a:pPr indent="0" lvl="0" marL="0" marR="0" rtl="0" algn="l">
                        <a:spcBef>
                          <a:spcPts val="0"/>
                        </a:spcBef>
                        <a:spcAft>
                          <a:spcPts val="0"/>
                        </a:spcAft>
                        <a:buNone/>
                      </a:pPr>
                      <a:r>
                        <a:rPr lang="fr-CA" sz="1800"/>
                        <a:t>Activités pédagogiques</a:t>
                      </a:r>
                      <a:endParaRPr/>
                    </a:p>
                  </a:txBody>
                  <a:tcPr marT="45725" marB="45725" marR="91450" marL="91450"/>
                </a:tc>
                <a:tc>
                  <a:txBody>
                    <a:bodyPr/>
                    <a:lstStyle/>
                    <a:p>
                      <a:pPr indent="0" lvl="0" marL="0" marR="0" rtl="0" algn="l">
                        <a:spcBef>
                          <a:spcPts val="0"/>
                        </a:spcBef>
                        <a:spcAft>
                          <a:spcPts val="0"/>
                        </a:spcAft>
                        <a:buNone/>
                      </a:pPr>
                      <a:r>
                        <a:rPr lang="fr-CA" sz="1800"/>
                        <a:t>Domaines de développement</a:t>
                      </a:r>
                      <a:endParaRPr/>
                    </a:p>
                  </a:txBody>
                  <a:tcPr marT="45725" marB="45725" marR="91450" marL="91450"/>
                </a:tc>
                <a:tc>
                  <a:txBody>
                    <a:bodyPr/>
                    <a:lstStyle/>
                    <a:p>
                      <a:pPr indent="0" lvl="0" marL="0" marR="0" rtl="0" algn="l">
                        <a:spcBef>
                          <a:spcPts val="0"/>
                        </a:spcBef>
                        <a:spcAft>
                          <a:spcPts val="0"/>
                        </a:spcAft>
                        <a:buNone/>
                      </a:pPr>
                      <a:r>
                        <a:rPr lang="fr-CA" sz="1800"/>
                        <a:t>Éléments observables</a:t>
                      </a:r>
                      <a:endParaRPr/>
                    </a:p>
                  </a:txBody>
                  <a:tcPr marT="45725" marB="45725" marR="91450" marL="91450"/>
                </a:tc>
              </a:tr>
              <a:tr h="370850">
                <a:tc>
                  <a:txBody>
                    <a:bodyPr/>
                    <a:lstStyle/>
                    <a:p>
                      <a:pPr indent="0" lvl="0" marL="0" marR="0" rtl="0" algn="l">
                        <a:spcBef>
                          <a:spcPts val="0"/>
                        </a:spcBef>
                        <a:spcAft>
                          <a:spcPts val="0"/>
                        </a:spcAft>
                        <a:buNone/>
                      </a:pPr>
                      <a:r>
                        <a:rPr b="1" lang="fr-CA" sz="1800"/>
                        <a:t>Namekosi pisimw</a:t>
                      </a:r>
                      <a:endParaRPr b="1" sz="1800"/>
                    </a:p>
                    <a:p>
                      <a:pPr indent="0" lvl="0" marL="0" marR="0" rtl="0" algn="l">
                        <a:spcBef>
                          <a:spcPts val="0"/>
                        </a:spcBef>
                        <a:spcAft>
                          <a:spcPts val="0"/>
                        </a:spcAft>
                        <a:buNone/>
                      </a:pPr>
                      <a:r>
                        <a:rPr b="1" lang="fr-CA" sz="1800"/>
                        <a:t>(Octobre)</a:t>
                      </a:r>
                      <a:endParaRPr/>
                    </a:p>
                    <a:p>
                      <a:pPr indent="0" lvl="0" marL="0" marR="0" rtl="0" algn="l">
                        <a:spcBef>
                          <a:spcPts val="0"/>
                        </a:spcBef>
                        <a:spcAft>
                          <a:spcPts val="0"/>
                        </a:spcAft>
                        <a:buNone/>
                      </a:pPr>
                      <a:r>
                        <a:t/>
                      </a:r>
                      <a:endParaRPr b="1" sz="1800"/>
                    </a:p>
                  </a:txBody>
                  <a:tcPr marT="45725" marB="45725" marR="91450" marL="91450"/>
                </a:tc>
                <a:tc>
                  <a:txBody>
                    <a:bodyPr/>
                    <a:lstStyle/>
                    <a:p>
                      <a:pPr indent="0" lvl="0" marL="0" marR="0" rtl="0" algn="l">
                        <a:lnSpc>
                          <a:spcPct val="100000"/>
                        </a:lnSpc>
                        <a:spcBef>
                          <a:spcPts val="0"/>
                        </a:spcBef>
                        <a:spcAft>
                          <a:spcPts val="0"/>
                        </a:spcAft>
                        <a:buClr>
                          <a:schemeClr val="dk1"/>
                        </a:buClr>
                        <a:buSzPts val="1800"/>
                        <a:buFont typeface="Calibri"/>
                        <a:buNone/>
                      </a:pPr>
                      <a:r>
                        <a:rPr b="1" lang="fr-CA" sz="1800"/>
                        <a:t>Chasse au castor</a:t>
                      </a:r>
                      <a:endParaRPr/>
                    </a:p>
                    <a:p>
                      <a:pPr indent="0" lvl="0" marL="0" marR="0" rtl="0" algn="l">
                        <a:spcBef>
                          <a:spcPts val="0"/>
                        </a:spcBef>
                        <a:spcAft>
                          <a:spcPts val="0"/>
                        </a:spcAft>
                        <a:buNone/>
                      </a:pPr>
                      <a:r>
                        <a:t/>
                      </a:r>
                      <a:endParaRPr b="1" sz="1800"/>
                    </a:p>
                  </a:txBody>
                  <a:tcPr marT="45725" marB="45725" marR="91450" marL="91450"/>
                </a:tc>
                <a:tc>
                  <a:txBody>
                    <a:bodyPr/>
                    <a:lstStyle/>
                    <a:p>
                      <a:pPr indent="0" lvl="0" marL="0" marR="0" rtl="0" algn="l">
                        <a:spcBef>
                          <a:spcPts val="0"/>
                        </a:spcBef>
                        <a:spcAft>
                          <a:spcPts val="0"/>
                        </a:spcAft>
                        <a:buNone/>
                      </a:pPr>
                      <a:r>
                        <a:rPr b="1" lang="fr-CA" sz="1800"/>
                        <a:t>Cuire la viande sur la braise</a:t>
                      </a:r>
                      <a:endParaRPr/>
                    </a:p>
                    <a:p>
                      <a:pPr indent="0" lvl="0" marL="0" marR="0" rtl="0" algn="l">
                        <a:spcBef>
                          <a:spcPts val="0"/>
                        </a:spcBef>
                        <a:spcAft>
                          <a:spcPts val="0"/>
                        </a:spcAft>
                        <a:buNone/>
                      </a:pPr>
                      <a:r>
                        <a:t/>
                      </a:r>
                      <a:endParaRPr b="1" sz="1800"/>
                    </a:p>
                    <a:p>
                      <a:pPr indent="0" lvl="0" marL="0" marR="0" rtl="0" algn="l">
                        <a:spcBef>
                          <a:spcPts val="0"/>
                        </a:spcBef>
                        <a:spcAft>
                          <a:spcPts val="0"/>
                        </a:spcAft>
                        <a:buNone/>
                      </a:pPr>
                      <a:r>
                        <a:t/>
                      </a:r>
                      <a:endParaRPr b="1" sz="1800"/>
                    </a:p>
                    <a:p>
                      <a:pPr indent="0" lvl="0" marL="0" marR="0" rtl="0" algn="l">
                        <a:spcBef>
                          <a:spcPts val="0"/>
                        </a:spcBef>
                        <a:spcAft>
                          <a:spcPts val="0"/>
                        </a:spcAft>
                        <a:buNone/>
                      </a:pPr>
                      <a:r>
                        <a:t/>
                      </a:r>
                      <a:endParaRPr b="1" sz="1800"/>
                    </a:p>
                    <a:p>
                      <a:pPr indent="0" lvl="0" marL="0" marR="0" rtl="0" algn="l">
                        <a:spcBef>
                          <a:spcPts val="0"/>
                        </a:spcBef>
                        <a:spcAft>
                          <a:spcPts val="0"/>
                        </a:spcAft>
                        <a:buNone/>
                      </a:pPr>
                      <a:r>
                        <a:t/>
                      </a:r>
                      <a:endParaRPr b="1" sz="1800"/>
                    </a:p>
                    <a:p>
                      <a:pPr indent="0" lvl="0" marL="0" marR="0" rtl="0" algn="l">
                        <a:spcBef>
                          <a:spcPts val="0"/>
                        </a:spcBef>
                        <a:spcAft>
                          <a:spcPts val="0"/>
                        </a:spcAft>
                        <a:buNone/>
                      </a:pPr>
                      <a:r>
                        <a:t/>
                      </a:r>
                      <a:endParaRPr b="1" sz="1800"/>
                    </a:p>
                    <a:p>
                      <a:pPr indent="0" lvl="0" marL="0" marR="0" rtl="0" algn="l">
                        <a:spcBef>
                          <a:spcPts val="0"/>
                        </a:spcBef>
                        <a:spcAft>
                          <a:spcPts val="0"/>
                        </a:spcAft>
                        <a:buNone/>
                      </a:pPr>
                      <a:r>
                        <a:t/>
                      </a:r>
                      <a:endParaRPr b="1" sz="1800"/>
                    </a:p>
                  </a:txBody>
                  <a:tcPr marT="45725" marB="45725" marR="91450" marL="91450"/>
                </a:tc>
                <a:tc>
                  <a:txBody>
                    <a:bodyPr/>
                    <a:lstStyle/>
                    <a:p>
                      <a:pPr indent="0" lvl="0" marL="0" marR="0" rtl="0" algn="l">
                        <a:spcBef>
                          <a:spcPts val="0"/>
                        </a:spcBef>
                        <a:spcAft>
                          <a:spcPts val="0"/>
                        </a:spcAft>
                        <a:buNone/>
                      </a:pPr>
                      <a:r>
                        <a:rPr b="1" lang="fr-CA" sz="1800"/>
                        <a:t>Domaine physique et moteur</a:t>
                      </a:r>
                      <a:endParaRPr/>
                    </a:p>
                    <a:p>
                      <a:pPr indent="0" lvl="0" marL="0" marR="0" rtl="0" algn="l">
                        <a:spcBef>
                          <a:spcPts val="0"/>
                        </a:spcBef>
                        <a:spcAft>
                          <a:spcPts val="0"/>
                        </a:spcAft>
                        <a:buNone/>
                      </a:pPr>
                      <a:r>
                        <a:rPr lang="fr-CA" sz="1800"/>
                        <a:t>Saines habitudes de vie</a:t>
                      </a:r>
                      <a:endParaRPr/>
                    </a:p>
                    <a:p>
                      <a:pPr indent="0" lvl="0" marL="0" marR="0" rtl="0" algn="l">
                        <a:spcBef>
                          <a:spcPts val="0"/>
                        </a:spcBef>
                        <a:spcAft>
                          <a:spcPts val="0"/>
                        </a:spcAft>
                        <a:buNone/>
                      </a:pPr>
                      <a:r>
                        <a:t/>
                      </a:r>
                      <a:endParaRPr sz="1800"/>
                    </a:p>
                    <a:p>
                      <a:pPr indent="0" lvl="0" marL="0" marR="0" rtl="0" algn="l">
                        <a:spcBef>
                          <a:spcPts val="0"/>
                        </a:spcBef>
                        <a:spcAft>
                          <a:spcPts val="0"/>
                        </a:spcAft>
                        <a:buNone/>
                      </a:pPr>
                      <a:r>
                        <a:t/>
                      </a:r>
                      <a:endParaRPr sz="1800"/>
                    </a:p>
                    <a:p>
                      <a:pPr indent="0" lvl="0" marL="0" marR="0" rtl="0" algn="l">
                        <a:spcBef>
                          <a:spcPts val="0"/>
                        </a:spcBef>
                        <a:spcAft>
                          <a:spcPts val="0"/>
                        </a:spcAft>
                        <a:buNone/>
                      </a:pPr>
                      <a:r>
                        <a:t/>
                      </a:r>
                      <a:endParaRPr sz="1800"/>
                    </a:p>
                    <a:p>
                      <a:pPr indent="0" lvl="0" marL="0" marR="0" rtl="0" algn="l">
                        <a:spcBef>
                          <a:spcPts val="0"/>
                        </a:spcBef>
                        <a:spcAft>
                          <a:spcPts val="0"/>
                        </a:spcAft>
                        <a:buNone/>
                      </a:pPr>
                      <a:r>
                        <a:t/>
                      </a:r>
                      <a:endParaRPr sz="1800"/>
                    </a:p>
                    <a:p>
                      <a:pPr indent="0" lvl="0" marL="0" marR="0" rtl="0" algn="l">
                        <a:spcBef>
                          <a:spcPts val="0"/>
                        </a:spcBef>
                        <a:spcAft>
                          <a:spcPts val="0"/>
                        </a:spcAft>
                        <a:buNone/>
                      </a:pPr>
                      <a:r>
                        <a:t/>
                      </a:r>
                      <a:endParaRPr sz="1800"/>
                    </a:p>
                    <a:p>
                      <a:pPr indent="0" lvl="0" marL="0" marR="0" rtl="0" algn="l">
                        <a:spcBef>
                          <a:spcPts val="0"/>
                        </a:spcBef>
                        <a:spcAft>
                          <a:spcPts val="0"/>
                        </a:spcAft>
                        <a:buNone/>
                      </a:pPr>
                      <a:r>
                        <a:t/>
                      </a:r>
                      <a:endParaRPr sz="1800"/>
                    </a:p>
                    <a:p>
                      <a:pPr indent="0" lvl="0" marL="0" marR="0" rtl="0" algn="l">
                        <a:spcBef>
                          <a:spcPts val="0"/>
                        </a:spcBef>
                        <a:spcAft>
                          <a:spcPts val="0"/>
                        </a:spcAft>
                        <a:buNone/>
                      </a:pPr>
                      <a:r>
                        <a:t/>
                      </a:r>
                      <a:endParaRPr b="1" sz="1800"/>
                    </a:p>
                    <a:p>
                      <a:pPr indent="0" lvl="0" marL="0" marR="0" rtl="0" algn="l">
                        <a:spcBef>
                          <a:spcPts val="0"/>
                        </a:spcBef>
                        <a:spcAft>
                          <a:spcPts val="0"/>
                        </a:spcAft>
                        <a:buNone/>
                      </a:pPr>
                      <a:r>
                        <a:t/>
                      </a:r>
                      <a:endParaRPr b="1" sz="1800"/>
                    </a:p>
                    <a:p>
                      <a:pPr indent="0" lvl="0" marL="0" marR="0" rtl="0" algn="l">
                        <a:spcBef>
                          <a:spcPts val="0"/>
                        </a:spcBef>
                        <a:spcAft>
                          <a:spcPts val="0"/>
                        </a:spcAft>
                        <a:buNone/>
                      </a:pPr>
                      <a:r>
                        <a:t/>
                      </a:r>
                      <a:endParaRPr b="1" sz="1800"/>
                    </a:p>
                    <a:p>
                      <a:pPr indent="0" lvl="0" marL="0" marR="0" rtl="0" algn="l">
                        <a:spcBef>
                          <a:spcPts val="0"/>
                        </a:spcBef>
                        <a:spcAft>
                          <a:spcPts val="0"/>
                        </a:spcAft>
                        <a:buNone/>
                      </a:pPr>
                      <a:r>
                        <a:rPr b="1" lang="fr-CA" sz="1800"/>
                        <a:t>Domaine affectif</a:t>
                      </a:r>
                      <a:endParaRPr/>
                    </a:p>
                    <a:p>
                      <a:pPr indent="0" lvl="0" marL="0" marR="0" rtl="0" algn="l">
                        <a:spcBef>
                          <a:spcPts val="0"/>
                        </a:spcBef>
                        <a:spcAft>
                          <a:spcPts val="0"/>
                        </a:spcAft>
                        <a:buNone/>
                      </a:pPr>
                      <a:r>
                        <a:rPr lang="fr-CA" sz="1800"/>
                        <a:t>Connaissance de soi</a:t>
                      </a:r>
                      <a:endParaRPr/>
                    </a:p>
                  </a:txBody>
                  <a:tcPr marT="45725" marB="45725" marR="91450" marL="91450"/>
                </a:tc>
                <a:tc>
                  <a:txBody>
                    <a:bodyPr/>
                    <a:lstStyle/>
                    <a:p>
                      <a:pPr indent="0" lvl="0" marL="0" marR="0" rtl="0" algn="l">
                        <a:spcBef>
                          <a:spcPts val="0"/>
                        </a:spcBef>
                        <a:spcAft>
                          <a:spcPts val="0"/>
                        </a:spcAft>
                        <a:buNone/>
                      </a:pPr>
                      <a:r>
                        <a:rPr b="1" lang="fr-CA" sz="1800"/>
                        <a:t>Explorer le monde alimentaire</a:t>
                      </a:r>
                      <a:endParaRPr/>
                    </a:p>
                    <a:p>
                      <a:pPr indent="-285750" lvl="0" marL="285750" marR="0" rtl="0" algn="l">
                        <a:spcBef>
                          <a:spcPts val="0"/>
                        </a:spcBef>
                        <a:spcAft>
                          <a:spcPts val="0"/>
                        </a:spcAft>
                        <a:buClr>
                          <a:schemeClr val="dk1"/>
                        </a:buClr>
                        <a:buSzPts val="1800"/>
                        <a:buFont typeface="Arial"/>
                        <a:buChar char="•"/>
                      </a:pPr>
                      <a:r>
                        <a:rPr b="0" lang="fr-CA" sz="1800"/>
                        <a:t>Observer, sentir, toucher et goûter des aliments</a:t>
                      </a:r>
                      <a:endParaRPr/>
                    </a:p>
                    <a:p>
                      <a:pPr indent="0" lvl="0" marL="0" marR="0" rtl="0" algn="l">
                        <a:spcBef>
                          <a:spcPts val="0"/>
                        </a:spcBef>
                        <a:spcAft>
                          <a:spcPts val="0"/>
                        </a:spcAft>
                        <a:buNone/>
                      </a:pPr>
                      <a:r>
                        <a:t/>
                      </a:r>
                      <a:endParaRPr b="1" sz="1800"/>
                    </a:p>
                    <a:p>
                      <a:pPr indent="0" lvl="0" marL="0" marR="0" rtl="0" algn="l">
                        <a:spcBef>
                          <a:spcPts val="0"/>
                        </a:spcBef>
                        <a:spcAft>
                          <a:spcPts val="0"/>
                        </a:spcAft>
                        <a:buNone/>
                      </a:pPr>
                      <a:r>
                        <a:rPr b="1" lang="fr-CA" sz="1800"/>
                        <a:t>Se sensibiliser à la sécurité</a:t>
                      </a:r>
                      <a:endParaRPr/>
                    </a:p>
                    <a:p>
                      <a:pPr indent="-285750" lvl="0" marL="285750" marR="0" rtl="0" algn="l">
                        <a:spcBef>
                          <a:spcPts val="0"/>
                        </a:spcBef>
                        <a:spcAft>
                          <a:spcPts val="0"/>
                        </a:spcAft>
                        <a:buClr>
                          <a:schemeClr val="dk1"/>
                        </a:buClr>
                        <a:buSzPts val="1800"/>
                        <a:buFont typeface="Arial"/>
                        <a:buChar char="•"/>
                      </a:pPr>
                      <a:r>
                        <a:rPr lang="fr-CA" sz="1800">
                          <a:solidFill>
                            <a:schemeClr val="dk1"/>
                          </a:solidFill>
                          <a:latin typeface="Calibri"/>
                          <a:ea typeface="Calibri"/>
                          <a:cs typeface="Calibri"/>
                          <a:sym typeface="Calibri"/>
                        </a:rPr>
                        <a:t>Reconnaître des situations ou des éléments qui peuvent être dangereux</a:t>
                      </a:r>
                      <a:endParaRPr/>
                    </a:p>
                    <a:p>
                      <a:pPr indent="-285750" lvl="0" marL="285750" marR="0" rtl="0" algn="l">
                        <a:spcBef>
                          <a:spcPts val="0"/>
                        </a:spcBef>
                        <a:spcAft>
                          <a:spcPts val="0"/>
                        </a:spcAft>
                        <a:buClr>
                          <a:schemeClr val="dk1"/>
                        </a:buClr>
                        <a:buSzPts val="1800"/>
                        <a:buFont typeface="Arial"/>
                        <a:buChar char="•"/>
                      </a:pPr>
                      <a:r>
                        <a:rPr lang="fr-CA" sz="1800">
                          <a:solidFill>
                            <a:schemeClr val="dk1"/>
                          </a:solidFill>
                          <a:latin typeface="Calibri"/>
                          <a:ea typeface="Calibri"/>
                          <a:cs typeface="Calibri"/>
                          <a:sym typeface="Calibri"/>
                        </a:rPr>
                        <a:t>Nommer certaines règles de sécurité</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lang="fr-CA" sz="1800" u="none">
                          <a:solidFill>
                            <a:schemeClr val="dk1"/>
                          </a:solidFill>
                          <a:latin typeface="Calibri"/>
                          <a:ea typeface="Calibri"/>
                          <a:cs typeface="Calibri"/>
                          <a:sym typeface="Calibri"/>
                        </a:rPr>
                        <a:t>Reconnaître ses besoins </a:t>
                      </a:r>
                      <a:endParaRPr sz="1800" u="none">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fr-CA" sz="1800">
                          <a:solidFill>
                            <a:schemeClr val="dk1"/>
                          </a:solidFill>
                          <a:latin typeface="Calibri"/>
                          <a:ea typeface="Calibri"/>
                          <a:cs typeface="Calibri"/>
                          <a:sym typeface="Calibri"/>
                        </a:rPr>
                        <a:t>Demander de l’aide</a:t>
                      </a:r>
                      <a:endParaRPr/>
                    </a:p>
                    <a:p>
                      <a:pPr indent="0" lvl="0" marL="0" marR="0" rtl="0" algn="l">
                        <a:spcBef>
                          <a:spcPts val="0"/>
                        </a:spcBef>
                        <a:spcAft>
                          <a:spcPts val="0"/>
                        </a:spcAft>
                        <a:buNone/>
                      </a:pPr>
                      <a:r>
                        <a:t/>
                      </a:r>
                      <a:endParaRPr sz="1800"/>
                    </a:p>
                  </a:txBody>
                  <a:tcPr marT="45725" marB="45725" marR="91450" marL="91450"/>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26"/>
          <p:cNvSpPr txBox="1"/>
          <p:nvPr>
            <p:ph type="title"/>
          </p:nvPr>
        </p:nvSpPr>
        <p:spPr>
          <a:xfrm>
            <a:off x="835795" y="1825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833C0B"/>
              </a:buClr>
              <a:buSzPts val="4400"/>
              <a:buFont typeface="Calibri"/>
              <a:buNone/>
            </a:pPr>
            <a:r>
              <a:rPr b="1" lang="fr-CA">
                <a:solidFill>
                  <a:srgbClr val="833C0B"/>
                </a:solidFill>
                <a:latin typeface="Calibri"/>
                <a:ea typeface="Calibri"/>
                <a:cs typeface="Calibri"/>
                <a:sym typeface="Calibri"/>
              </a:rPr>
              <a:t>Journée internationale des droits de l’enfant</a:t>
            </a:r>
            <a:endParaRPr/>
          </a:p>
        </p:txBody>
      </p:sp>
      <p:pic>
        <p:nvPicPr>
          <p:cNvPr descr="A picture containing diagram&#10;&#10;Description automatically generated" id="391" name="Google Shape;391;p26"/>
          <p:cNvPicPr preferRelativeResize="0"/>
          <p:nvPr/>
        </p:nvPicPr>
        <p:blipFill rotWithShape="1">
          <a:blip r:embed="rId3">
            <a:alphaModFix/>
          </a:blip>
          <a:srcRect b="49939" l="0" r="0" t="0"/>
          <a:stretch/>
        </p:blipFill>
        <p:spPr>
          <a:xfrm>
            <a:off x="-3285" y="5793775"/>
            <a:ext cx="12193761" cy="1064225"/>
          </a:xfrm>
          <a:prstGeom prst="rect">
            <a:avLst/>
          </a:prstGeom>
          <a:noFill/>
          <a:ln>
            <a:noFill/>
          </a:ln>
        </p:spPr>
      </p:pic>
      <p:graphicFrame>
        <p:nvGraphicFramePr>
          <p:cNvPr id="392" name="Google Shape;392;p26"/>
          <p:cNvGraphicFramePr/>
          <p:nvPr/>
        </p:nvGraphicFramePr>
        <p:xfrm>
          <a:off x="212118" y="1143000"/>
          <a:ext cx="3000000" cy="3000000"/>
        </p:xfrm>
        <a:graphic>
          <a:graphicData uri="http://schemas.openxmlformats.org/drawingml/2006/table">
            <a:tbl>
              <a:tblPr bandRow="1" firstRow="1">
                <a:noFill/>
                <a:tableStyleId>{A2E53386-79F9-43D8-A313-950AB3EEF53A}</a:tableStyleId>
              </a:tblPr>
              <a:tblGrid>
                <a:gridCol w="1371600"/>
                <a:gridCol w="1981200"/>
                <a:gridCol w="2272150"/>
                <a:gridCol w="2383325"/>
                <a:gridCol w="3754700"/>
              </a:tblGrid>
              <a:tr h="370850">
                <a:tc>
                  <a:txBody>
                    <a:bodyPr/>
                    <a:lstStyle/>
                    <a:p>
                      <a:pPr indent="0" lvl="0" marL="0" marR="0" rtl="0" algn="l">
                        <a:spcBef>
                          <a:spcPts val="0"/>
                        </a:spcBef>
                        <a:spcAft>
                          <a:spcPts val="0"/>
                        </a:spcAft>
                        <a:buNone/>
                      </a:pPr>
                      <a:r>
                        <a:rPr lang="fr-CA" sz="1800"/>
                        <a:t>Mois</a:t>
                      </a:r>
                      <a:endParaRPr/>
                    </a:p>
                  </a:txBody>
                  <a:tcPr marT="45725" marB="45725" marR="91450" marL="91450"/>
                </a:tc>
                <a:tc>
                  <a:txBody>
                    <a:bodyPr/>
                    <a:lstStyle/>
                    <a:p>
                      <a:pPr indent="0" lvl="0" marL="0" marR="0" rtl="0" algn="l">
                        <a:spcBef>
                          <a:spcPts val="0"/>
                        </a:spcBef>
                        <a:spcAft>
                          <a:spcPts val="0"/>
                        </a:spcAft>
                        <a:buNone/>
                      </a:pPr>
                      <a:r>
                        <a:rPr lang="fr-CA" sz="1800"/>
                        <a:t>Activité culturelle</a:t>
                      </a:r>
                      <a:endParaRPr/>
                    </a:p>
                  </a:txBody>
                  <a:tcPr marT="45725" marB="45725" marR="91450" marL="91450"/>
                </a:tc>
                <a:tc>
                  <a:txBody>
                    <a:bodyPr/>
                    <a:lstStyle/>
                    <a:p>
                      <a:pPr indent="0" lvl="0" marL="0" marR="0" rtl="0" algn="l">
                        <a:spcBef>
                          <a:spcPts val="0"/>
                        </a:spcBef>
                        <a:spcAft>
                          <a:spcPts val="0"/>
                        </a:spcAft>
                        <a:buNone/>
                      </a:pPr>
                      <a:r>
                        <a:rPr lang="fr-CA" sz="1800"/>
                        <a:t>Activités pédagogiques</a:t>
                      </a:r>
                      <a:endParaRPr/>
                    </a:p>
                  </a:txBody>
                  <a:tcPr marT="45725" marB="45725" marR="91450" marL="91450"/>
                </a:tc>
                <a:tc>
                  <a:txBody>
                    <a:bodyPr/>
                    <a:lstStyle/>
                    <a:p>
                      <a:pPr indent="0" lvl="0" marL="0" marR="0" rtl="0" algn="l">
                        <a:spcBef>
                          <a:spcPts val="0"/>
                        </a:spcBef>
                        <a:spcAft>
                          <a:spcPts val="0"/>
                        </a:spcAft>
                        <a:buNone/>
                      </a:pPr>
                      <a:r>
                        <a:rPr lang="fr-CA" sz="1800"/>
                        <a:t>Domaines de développement</a:t>
                      </a:r>
                      <a:endParaRPr/>
                    </a:p>
                  </a:txBody>
                  <a:tcPr marT="45725" marB="45725" marR="91450" marL="91450"/>
                </a:tc>
                <a:tc>
                  <a:txBody>
                    <a:bodyPr/>
                    <a:lstStyle/>
                    <a:p>
                      <a:pPr indent="0" lvl="0" marL="0" marR="0" rtl="0" algn="l">
                        <a:spcBef>
                          <a:spcPts val="0"/>
                        </a:spcBef>
                        <a:spcAft>
                          <a:spcPts val="0"/>
                        </a:spcAft>
                        <a:buNone/>
                      </a:pPr>
                      <a:r>
                        <a:rPr lang="fr-CA" sz="1800"/>
                        <a:t>Éléments observables</a:t>
                      </a:r>
                      <a:endParaRPr/>
                    </a:p>
                  </a:txBody>
                  <a:tcPr marT="45725" marB="45725" marR="91450" marL="91450"/>
                </a:tc>
              </a:tr>
              <a:tr h="370850">
                <a:tc>
                  <a:txBody>
                    <a:bodyPr/>
                    <a:lstStyle/>
                    <a:p>
                      <a:pPr indent="0" lvl="0" marL="0" marR="0" rtl="0" algn="l">
                        <a:spcBef>
                          <a:spcPts val="0"/>
                        </a:spcBef>
                        <a:spcAft>
                          <a:spcPts val="0"/>
                        </a:spcAft>
                        <a:buNone/>
                      </a:pPr>
                      <a:r>
                        <a:rPr b="1" lang="fr-CA" sz="1800">
                          <a:solidFill>
                            <a:schemeClr val="dk1"/>
                          </a:solidFill>
                          <a:latin typeface="Calibri"/>
                          <a:ea typeface="Calibri"/>
                          <a:cs typeface="Calibri"/>
                          <a:sym typeface="Calibri"/>
                        </a:rPr>
                        <a:t>Atikamekw pisimw</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lang="fr-CA" sz="1800">
                          <a:solidFill>
                            <a:schemeClr val="dk1"/>
                          </a:solidFill>
                          <a:latin typeface="Calibri"/>
                          <a:ea typeface="Calibri"/>
                          <a:cs typeface="Calibri"/>
                          <a:sym typeface="Calibri"/>
                        </a:rPr>
                        <a:t>(Novembre)</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800"/>
                    </a:p>
                  </a:txBody>
                  <a:tcPr marT="45725" marB="45725" marR="91450" marL="91450"/>
                </a:tc>
                <a:tc>
                  <a:txBody>
                    <a:bodyPr/>
                    <a:lstStyle/>
                    <a:p>
                      <a:pPr indent="0" lvl="0" marL="0" marR="0" rtl="0" algn="l">
                        <a:lnSpc>
                          <a:spcPct val="100000"/>
                        </a:lnSpc>
                        <a:spcBef>
                          <a:spcPts val="0"/>
                        </a:spcBef>
                        <a:spcAft>
                          <a:spcPts val="0"/>
                        </a:spcAft>
                        <a:buClr>
                          <a:schemeClr val="dk1"/>
                        </a:buClr>
                        <a:buSzPts val="1800"/>
                        <a:buFont typeface="Calibri"/>
                        <a:buNone/>
                      </a:pPr>
                      <a:r>
                        <a:rPr b="1" lang="fr-CA" sz="1800">
                          <a:solidFill>
                            <a:schemeClr val="dk1"/>
                          </a:solidFill>
                          <a:latin typeface="Calibri"/>
                          <a:ea typeface="Calibri"/>
                          <a:cs typeface="Calibri"/>
                          <a:sym typeface="Calibri"/>
                        </a:rPr>
                        <a:t>Journée internationale des droits de l’enfant</a:t>
                      </a:r>
                      <a:endParaRPr b="1" sz="1800">
                        <a:solidFill>
                          <a:schemeClr val="dk1"/>
                        </a:solidFill>
                      </a:endParaRPr>
                    </a:p>
                  </a:txBody>
                  <a:tcPr marT="45725" marB="45725" marR="91450" marL="91450"/>
                </a:tc>
                <a:tc>
                  <a:txBody>
                    <a:bodyPr/>
                    <a:lstStyle/>
                    <a:p>
                      <a:pPr indent="0" lvl="0" marL="0" marR="0" rtl="0" algn="l">
                        <a:spcBef>
                          <a:spcPts val="0"/>
                        </a:spcBef>
                        <a:spcAft>
                          <a:spcPts val="0"/>
                        </a:spcAft>
                        <a:buNone/>
                      </a:pPr>
                      <a:r>
                        <a:rPr b="1" lang="fr-CA" sz="1800"/>
                        <a:t>Explorer ses droits avec le livre </a:t>
                      </a:r>
                      <a:r>
                        <a:rPr b="1" i="1" lang="fr-CA" sz="1800"/>
                        <a:t>Mes droits et moi</a:t>
                      </a:r>
                      <a:endParaRPr/>
                    </a:p>
                    <a:p>
                      <a:pPr indent="0" lvl="0" marL="0" marR="0" rtl="0" algn="l">
                        <a:spcBef>
                          <a:spcPts val="0"/>
                        </a:spcBef>
                        <a:spcAft>
                          <a:spcPts val="0"/>
                        </a:spcAft>
                        <a:buNone/>
                      </a:pPr>
                      <a:r>
                        <a:t/>
                      </a:r>
                      <a:endParaRPr b="1" sz="1800"/>
                    </a:p>
                    <a:p>
                      <a:pPr indent="0" lvl="0" marL="0" marR="0" rtl="0" algn="l">
                        <a:spcBef>
                          <a:spcPts val="0"/>
                        </a:spcBef>
                        <a:spcAft>
                          <a:spcPts val="0"/>
                        </a:spcAft>
                        <a:buNone/>
                      </a:pPr>
                      <a:r>
                        <a:t/>
                      </a:r>
                      <a:endParaRPr b="1" sz="1800"/>
                    </a:p>
                    <a:p>
                      <a:pPr indent="0" lvl="0" marL="0" marR="0" rtl="0" algn="l">
                        <a:spcBef>
                          <a:spcPts val="0"/>
                        </a:spcBef>
                        <a:spcAft>
                          <a:spcPts val="0"/>
                        </a:spcAft>
                        <a:buNone/>
                      </a:pPr>
                      <a:r>
                        <a:t/>
                      </a:r>
                      <a:endParaRPr b="1" sz="1800"/>
                    </a:p>
                    <a:p>
                      <a:pPr indent="0" lvl="0" marL="0" marR="0" rtl="0" algn="l">
                        <a:spcBef>
                          <a:spcPts val="0"/>
                        </a:spcBef>
                        <a:spcAft>
                          <a:spcPts val="0"/>
                        </a:spcAft>
                        <a:buNone/>
                      </a:pPr>
                      <a:r>
                        <a:t/>
                      </a:r>
                      <a:endParaRPr b="1" sz="1800"/>
                    </a:p>
                    <a:p>
                      <a:pPr indent="0" lvl="0" marL="0" marR="0" rtl="0" algn="l">
                        <a:spcBef>
                          <a:spcPts val="0"/>
                        </a:spcBef>
                        <a:spcAft>
                          <a:spcPts val="0"/>
                        </a:spcAft>
                        <a:buNone/>
                      </a:pPr>
                      <a:r>
                        <a:t/>
                      </a:r>
                      <a:endParaRPr b="1" sz="1800"/>
                    </a:p>
                    <a:p>
                      <a:pPr indent="0" lvl="0" marL="0" marR="0" rtl="0" algn="l">
                        <a:spcBef>
                          <a:spcPts val="0"/>
                        </a:spcBef>
                        <a:spcAft>
                          <a:spcPts val="0"/>
                        </a:spcAft>
                        <a:buNone/>
                      </a:pPr>
                      <a:r>
                        <a:t/>
                      </a:r>
                      <a:endParaRPr b="1" sz="1800"/>
                    </a:p>
                  </a:txBody>
                  <a:tcPr marT="45725" marB="45725" marR="91450" marL="91450"/>
                </a:tc>
                <a:tc>
                  <a:txBody>
                    <a:bodyPr/>
                    <a:lstStyle/>
                    <a:p>
                      <a:pPr indent="0" lvl="0" marL="0" marR="0" rtl="0" algn="l">
                        <a:spcBef>
                          <a:spcPts val="0"/>
                        </a:spcBef>
                        <a:spcAft>
                          <a:spcPts val="0"/>
                        </a:spcAft>
                        <a:buNone/>
                      </a:pPr>
                      <a:r>
                        <a:rPr b="1" lang="fr-CA" sz="1800"/>
                        <a:t>Domaine social</a:t>
                      </a:r>
                      <a:endParaRPr/>
                    </a:p>
                    <a:p>
                      <a:pPr indent="0" lvl="0" marL="0" marR="0" rtl="0" algn="l">
                        <a:spcBef>
                          <a:spcPts val="0"/>
                        </a:spcBef>
                        <a:spcAft>
                          <a:spcPts val="0"/>
                        </a:spcAft>
                        <a:buNone/>
                      </a:pPr>
                      <a:r>
                        <a:rPr lang="fr-CA" sz="1800"/>
                        <a:t>Habiletés sociales</a:t>
                      </a:r>
                      <a:endParaRPr/>
                    </a:p>
                    <a:p>
                      <a:pPr indent="0" lvl="0" marL="0" marR="0" rtl="0" algn="l">
                        <a:spcBef>
                          <a:spcPts val="0"/>
                        </a:spcBef>
                        <a:spcAft>
                          <a:spcPts val="0"/>
                        </a:spcAft>
                        <a:buNone/>
                      </a:pPr>
                      <a:r>
                        <a:t/>
                      </a:r>
                      <a:endParaRPr sz="1800"/>
                    </a:p>
                    <a:p>
                      <a:pPr indent="0" lvl="0" marL="0" marR="0" rtl="0" algn="l">
                        <a:spcBef>
                          <a:spcPts val="0"/>
                        </a:spcBef>
                        <a:spcAft>
                          <a:spcPts val="0"/>
                        </a:spcAft>
                        <a:buNone/>
                      </a:pPr>
                      <a:r>
                        <a:rPr b="1" lang="fr-CA" sz="1800"/>
                        <a:t>Domaine langagier</a:t>
                      </a:r>
                      <a:endParaRPr/>
                    </a:p>
                    <a:p>
                      <a:pPr indent="0" lvl="0" marL="0" marR="0" rtl="0" algn="l">
                        <a:spcBef>
                          <a:spcPts val="0"/>
                        </a:spcBef>
                        <a:spcAft>
                          <a:spcPts val="0"/>
                        </a:spcAft>
                        <a:buNone/>
                      </a:pPr>
                      <a:r>
                        <a:rPr b="0" lang="fr-CA" sz="1800"/>
                        <a:t>Langage oral</a:t>
                      </a:r>
                      <a:endParaRPr/>
                    </a:p>
                  </a:txBody>
                  <a:tcPr marT="45725" marB="45725" marR="91450" marL="91450"/>
                </a:tc>
                <a:tc>
                  <a:txBody>
                    <a:bodyPr/>
                    <a:lstStyle/>
                    <a:p>
                      <a:pPr indent="0" lvl="0" marL="0" marR="0" rtl="0" algn="l">
                        <a:spcBef>
                          <a:spcPts val="0"/>
                        </a:spcBef>
                        <a:spcAft>
                          <a:spcPts val="0"/>
                        </a:spcAft>
                        <a:buNone/>
                      </a:pPr>
                      <a:r>
                        <a:rPr b="1" lang="fr-CA" sz="1800" u="none">
                          <a:solidFill>
                            <a:schemeClr val="dk1"/>
                          </a:solidFill>
                          <a:latin typeface="Calibri"/>
                          <a:ea typeface="Calibri"/>
                          <a:cs typeface="Calibri"/>
                          <a:sym typeface="Calibri"/>
                        </a:rPr>
                        <a:t>Créer des liens avec les autres</a:t>
                      </a:r>
                      <a:endParaRPr sz="1800" u="none">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fr-CA" sz="1800">
                          <a:solidFill>
                            <a:schemeClr val="dk1"/>
                          </a:solidFill>
                          <a:latin typeface="Calibri"/>
                          <a:ea typeface="Calibri"/>
                          <a:cs typeface="Calibri"/>
                          <a:sym typeface="Calibri"/>
                        </a:rPr>
                        <a:t>Se montrer sensible et respectueux à l’égard des émotions, des idées, des limites des autres</a:t>
                      </a:r>
                      <a:endParaRPr/>
                    </a:p>
                    <a:p>
                      <a:pPr indent="0" lvl="0" marL="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Arial"/>
                        <a:buNone/>
                      </a:pPr>
                      <a:r>
                        <a:rPr b="1" lang="fr-CA" sz="1800">
                          <a:solidFill>
                            <a:schemeClr val="dk1"/>
                          </a:solidFill>
                          <a:latin typeface="Calibri"/>
                          <a:ea typeface="Calibri"/>
                          <a:cs typeface="Calibri"/>
                          <a:sym typeface="Calibri"/>
                        </a:rPr>
                        <a:t>Démontrer sa compréhension</a:t>
                      </a:r>
                      <a:endParaRPr/>
                    </a:p>
                    <a:p>
                      <a:pPr indent="-285750" lvl="0" marL="285750" marR="0" rtl="0" algn="l">
                        <a:spcBef>
                          <a:spcPts val="0"/>
                        </a:spcBef>
                        <a:spcAft>
                          <a:spcPts val="0"/>
                        </a:spcAft>
                        <a:buClr>
                          <a:schemeClr val="dk1"/>
                        </a:buClr>
                        <a:buSzPts val="1800"/>
                        <a:buFont typeface="Arial"/>
                        <a:buChar char="•"/>
                      </a:pPr>
                      <a:r>
                        <a:rPr b="0" lang="fr-CA" sz="1800">
                          <a:solidFill>
                            <a:schemeClr val="dk1"/>
                          </a:solidFill>
                          <a:latin typeface="Calibri"/>
                          <a:ea typeface="Calibri"/>
                          <a:cs typeface="Calibri"/>
                          <a:sym typeface="Calibri"/>
                        </a:rPr>
                        <a:t>Démontrer par ses actions sa compréhension des messages verbaux</a:t>
                      </a:r>
                      <a:endParaRPr/>
                    </a:p>
                    <a:p>
                      <a:pPr indent="-285750" lvl="0" marL="285750" marR="0" rtl="0" algn="l">
                        <a:spcBef>
                          <a:spcPts val="0"/>
                        </a:spcBef>
                        <a:spcAft>
                          <a:spcPts val="0"/>
                        </a:spcAft>
                        <a:buClr>
                          <a:schemeClr val="dk1"/>
                        </a:buClr>
                        <a:buSzPts val="1800"/>
                        <a:buFont typeface="Arial"/>
                        <a:buChar char="•"/>
                      </a:pPr>
                      <a:r>
                        <a:rPr b="0" lang="fr-CA" sz="1800">
                          <a:solidFill>
                            <a:schemeClr val="dk1"/>
                          </a:solidFill>
                          <a:latin typeface="Calibri"/>
                          <a:ea typeface="Calibri"/>
                          <a:cs typeface="Calibri"/>
                          <a:sym typeface="Calibri"/>
                        </a:rPr>
                        <a:t>Suivre les échanges ou y participer</a:t>
                      </a:r>
                      <a:endParaRPr/>
                    </a:p>
                    <a:p>
                      <a:pPr indent="0" lvl="0" marL="0" marR="0" rtl="0" algn="l">
                        <a:spcBef>
                          <a:spcPts val="0"/>
                        </a:spcBef>
                        <a:spcAft>
                          <a:spcPts val="0"/>
                        </a:spcAft>
                        <a:buClr>
                          <a:schemeClr val="dk1"/>
                        </a:buClr>
                        <a:buSzPts val="1800"/>
                        <a:buFont typeface="Arial"/>
                        <a:buNone/>
                      </a:pPr>
                      <a:r>
                        <a:t/>
                      </a:r>
                      <a:endParaRPr b="1"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Arial"/>
                        <a:buNone/>
                      </a:pPr>
                      <a:r>
                        <a:rPr b="1" lang="fr-CA" sz="1800">
                          <a:solidFill>
                            <a:schemeClr val="dk1"/>
                          </a:solidFill>
                          <a:latin typeface="Calibri"/>
                          <a:ea typeface="Calibri"/>
                          <a:cs typeface="Calibri"/>
                          <a:sym typeface="Calibri"/>
                        </a:rPr>
                        <a:t>Élargir son vocabulaire</a:t>
                      </a:r>
                      <a:endParaRPr/>
                    </a:p>
                    <a:p>
                      <a:pPr indent="-285750" lvl="0" marL="285750" marR="0" rtl="0" algn="l">
                        <a:spcBef>
                          <a:spcPts val="0"/>
                        </a:spcBef>
                        <a:spcAft>
                          <a:spcPts val="0"/>
                        </a:spcAft>
                        <a:buClr>
                          <a:schemeClr val="dk1"/>
                        </a:buClr>
                        <a:buSzPts val="1800"/>
                        <a:buFont typeface="Arial"/>
                        <a:buChar char="•"/>
                      </a:pPr>
                      <a:r>
                        <a:rPr b="0" lang="fr-CA" sz="1800">
                          <a:solidFill>
                            <a:schemeClr val="dk1"/>
                          </a:solidFill>
                          <a:latin typeface="Calibri"/>
                          <a:ea typeface="Calibri"/>
                          <a:cs typeface="Calibri"/>
                          <a:sym typeface="Calibri"/>
                        </a:rPr>
                        <a:t>Démontrer de la curiosité à l’égard des mots.</a:t>
                      </a:r>
                      <a:endParaRPr sz="1800"/>
                    </a:p>
                  </a:txBody>
                  <a:tcPr marT="45725" marB="45725" marR="91450" marL="91450"/>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27"/>
          <p:cNvSpPr txBox="1"/>
          <p:nvPr>
            <p:ph type="title"/>
          </p:nvPr>
        </p:nvSpPr>
        <p:spPr>
          <a:xfrm>
            <a:off x="838200" y="0"/>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833C0B"/>
              </a:buClr>
              <a:buSzPts val="4800"/>
              <a:buFont typeface="Calibri"/>
              <a:buNone/>
            </a:pPr>
            <a:r>
              <a:rPr b="1" lang="fr-CA" sz="4800">
                <a:solidFill>
                  <a:srgbClr val="833C0B"/>
                </a:solidFill>
                <a:latin typeface="Calibri"/>
                <a:ea typeface="Calibri"/>
                <a:cs typeface="Calibri"/>
                <a:sym typeface="Calibri"/>
              </a:rPr>
              <a:t>Tempête d’idées pour la rentrée!</a:t>
            </a:r>
            <a:endParaRPr/>
          </a:p>
        </p:txBody>
      </p:sp>
      <p:pic>
        <p:nvPicPr>
          <p:cNvPr id="399" name="Google Shape;399;p27"/>
          <p:cNvPicPr preferRelativeResize="0"/>
          <p:nvPr/>
        </p:nvPicPr>
        <p:blipFill rotWithShape="1">
          <a:blip r:embed="rId3">
            <a:alphaModFix/>
          </a:blip>
          <a:srcRect b="0" l="0" r="0" t="0"/>
          <a:stretch/>
        </p:blipFill>
        <p:spPr>
          <a:xfrm>
            <a:off x="1553191" y="1152525"/>
            <a:ext cx="9085617" cy="546638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id="404" name="Google Shape;404;p28"/>
          <p:cNvPicPr preferRelativeResize="0"/>
          <p:nvPr>
            <p:ph idx="1" type="body"/>
          </p:nvPr>
        </p:nvPicPr>
        <p:blipFill rotWithShape="1">
          <a:blip r:embed="rId3">
            <a:alphaModFix/>
          </a:blip>
          <a:srcRect b="0" l="0" r="0" t="0"/>
          <a:stretch/>
        </p:blipFill>
        <p:spPr>
          <a:xfrm>
            <a:off x="445739" y="174473"/>
            <a:ext cx="6348271" cy="2856722"/>
          </a:xfrm>
          <a:prstGeom prst="rect">
            <a:avLst/>
          </a:prstGeom>
          <a:noFill/>
          <a:ln>
            <a:noFill/>
          </a:ln>
        </p:spPr>
      </p:pic>
      <p:pic>
        <p:nvPicPr>
          <p:cNvPr id="405" name="Google Shape;405;p28"/>
          <p:cNvPicPr preferRelativeResize="0"/>
          <p:nvPr/>
        </p:nvPicPr>
        <p:blipFill rotWithShape="1">
          <a:blip r:embed="rId4">
            <a:alphaModFix/>
          </a:blip>
          <a:srcRect b="0" l="0" r="0" t="0"/>
          <a:stretch/>
        </p:blipFill>
        <p:spPr>
          <a:xfrm>
            <a:off x="4861884" y="3156704"/>
            <a:ext cx="6709831" cy="3019424"/>
          </a:xfrm>
          <a:prstGeom prst="rect">
            <a:avLst/>
          </a:prstGeom>
          <a:noFill/>
          <a:ln>
            <a:noFill/>
          </a:ln>
        </p:spPr>
      </p:pic>
      <p:sp>
        <p:nvSpPr>
          <p:cNvPr id="406" name="Google Shape;406;p28"/>
          <p:cNvSpPr txBox="1"/>
          <p:nvPr/>
        </p:nvSpPr>
        <p:spPr>
          <a:xfrm>
            <a:off x="7382624" y="1310153"/>
            <a:ext cx="4270075" cy="105603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833C0B"/>
              </a:buClr>
              <a:buSzPts val="2800"/>
              <a:buFont typeface="Arial"/>
              <a:buNone/>
            </a:pPr>
            <a:r>
              <a:rPr b="1" lang="fr-CA" sz="2800">
                <a:solidFill>
                  <a:srgbClr val="833C0B"/>
                </a:solidFill>
                <a:latin typeface="Calibri"/>
                <a:ea typeface="Calibri"/>
                <a:cs typeface="Calibri"/>
                <a:sym typeface="Calibri"/>
              </a:rPr>
              <a:t>L’équipe en pleine action!</a:t>
            </a:r>
            <a:endParaRPr/>
          </a:p>
          <a:p>
            <a:pPr indent="-50800" lvl="0" marL="228600" marR="0" rtl="0" algn="l">
              <a:lnSpc>
                <a:spcPct val="90000"/>
              </a:lnSpc>
              <a:spcBef>
                <a:spcPts val="1000"/>
              </a:spcBef>
              <a:spcAft>
                <a:spcPts val="0"/>
              </a:spcAft>
              <a:buClr>
                <a:schemeClr val="dk1"/>
              </a:buClr>
              <a:buSzPts val="2800"/>
              <a:buFont typeface="Arial"/>
              <a:buNone/>
            </a:pPr>
            <a:r>
              <a:t/>
            </a:r>
            <a:endParaRPr b="1" sz="2800">
              <a:solidFill>
                <a:srgbClr val="833C0B"/>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1" sz="2800">
              <a:solidFill>
                <a:srgbClr val="833C0B"/>
              </a:solidFill>
              <a:latin typeface="Calibri"/>
              <a:ea typeface="Calibri"/>
              <a:cs typeface="Calibri"/>
              <a:sym typeface="Calibri"/>
            </a:endParaRPr>
          </a:p>
        </p:txBody>
      </p:sp>
      <p:pic>
        <p:nvPicPr>
          <p:cNvPr descr="A picture containing diagram&#10;&#10;Description automatically generated" id="407" name="Google Shape;407;p28"/>
          <p:cNvPicPr preferRelativeResize="0"/>
          <p:nvPr/>
        </p:nvPicPr>
        <p:blipFill rotWithShape="1">
          <a:blip r:embed="rId5">
            <a:alphaModFix/>
          </a:blip>
          <a:srcRect b="49939" l="0" r="0" t="0"/>
          <a:stretch/>
        </p:blipFill>
        <p:spPr>
          <a:xfrm>
            <a:off x="-3285" y="5793775"/>
            <a:ext cx="12193761" cy="10642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id="412" name="Google Shape;412;p29"/>
          <p:cNvPicPr preferRelativeResize="0"/>
          <p:nvPr/>
        </p:nvPicPr>
        <p:blipFill rotWithShape="1">
          <a:blip r:embed="rId3">
            <a:alphaModFix/>
          </a:blip>
          <a:srcRect b="0" l="0" r="0" t="0"/>
          <a:stretch/>
        </p:blipFill>
        <p:spPr>
          <a:xfrm>
            <a:off x="1116228" y="1504950"/>
            <a:ext cx="4694022" cy="4815495"/>
          </a:xfrm>
          <a:prstGeom prst="rect">
            <a:avLst/>
          </a:prstGeom>
          <a:noFill/>
          <a:ln>
            <a:noFill/>
          </a:ln>
        </p:spPr>
      </p:pic>
      <p:sp>
        <p:nvSpPr>
          <p:cNvPr id="413" name="Google Shape;413;p29"/>
          <p:cNvSpPr/>
          <p:nvPr/>
        </p:nvSpPr>
        <p:spPr>
          <a:xfrm>
            <a:off x="6924675" y="523875"/>
            <a:ext cx="4694022" cy="3228975"/>
          </a:xfrm>
          <a:prstGeom prst="cloudCallout">
            <a:avLst>
              <a:gd fmla="val -66693" name="adj1"/>
              <a:gd fmla="val 22087" name="adj2"/>
            </a:avLst>
          </a:prstGeom>
          <a:solidFill>
            <a:schemeClr val="accent2"/>
          </a:solidFill>
          <a:ln cap="flat" cmpd="sng" w="12700">
            <a:solidFill>
              <a:srgbClr val="64341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CA" sz="2800">
                <a:solidFill>
                  <a:schemeClr val="lt1"/>
                </a:solidFill>
                <a:latin typeface="Calibri"/>
                <a:ea typeface="Calibri"/>
                <a:cs typeface="Calibri"/>
                <a:sym typeface="Calibri"/>
              </a:rPr>
              <a:t>Et l’autonomie professionnelle, dans tout ça?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9" name="Shape 109"/>
        <p:cNvGrpSpPr/>
        <p:nvPr/>
      </p:nvGrpSpPr>
      <p:grpSpPr>
        <a:xfrm>
          <a:off x="0" y="0"/>
          <a:ext cx="0" cy="0"/>
          <a:chOff x="0" y="0"/>
          <a:chExt cx="0" cy="0"/>
        </a:xfrm>
      </p:grpSpPr>
      <p:sp>
        <p:nvSpPr>
          <p:cNvPr id="110" name="Google Shape;110;p3"/>
          <p:cNvSpPr txBox="1"/>
          <p:nvPr>
            <p:ph type="title"/>
          </p:nvPr>
        </p:nvSpPr>
        <p:spPr>
          <a:xfrm>
            <a:off x="838200" y="3376488"/>
            <a:ext cx="5109950" cy="59200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fr-CA" sz="3600"/>
              <a:t>Introductions</a:t>
            </a:r>
            <a:endParaRPr/>
          </a:p>
        </p:txBody>
      </p:sp>
      <p:pic>
        <p:nvPicPr>
          <p:cNvPr id="111" name="Google Shape;111;p3"/>
          <p:cNvPicPr preferRelativeResize="0"/>
          <p:nvPr/>
        </p:nvPicPr>
        <p:blipFill rotWithShape="1">
          <a:blip r:embed="rId3">
            <a:alphaModFix/>
          </a:blip>
          <a:srcRect b="32057" l="-2" r="1" t="20661"/>
          <a:stretch/>
        </p:blipFill>
        <p:spPr>
          <a:xfrm>
            <a:off x="14521" y="881952"/>
            <a:ext cx="3664827" cy="2310286"/>
          </a:xfrm>
          <a:prstGeom prst="rect">
            <a:avLst/>
          </a:prstGeom>
          <a:noFill/>
          <a:ln>
            <a:noFill/>
          </a:ln>
        </p:spPr>
      </p:pic>
      <p:pic>
        <p:nvPicPr>
          <p:cNvPr id="112" name="Google Shape;112;p3"/>
          <p:cNvPicPr preferRelativeResize="0"/>
          <p:nvPr/>
        </p:nvPicPr>
        <p:blipFill rotWithShape="1">
          <a:blip r:embed="rId4">
            <a:alphaModFix/>
          </a:blip>
          <a:srcRect b="31377" l="987" r="-988" t="5595"/>
          <a:stretch/>
        </p:blipFill>
        <p:spPr>
          <a:xfrm>
            <a:off x="4257921" y="-1"/>
            <a:ext cx="4051910" cy="3192239"/>
          </a:xfrm>
          <a:prstGeom prst="rect">
            <a:avLst/>
          </a:prstGeom>
          <a:noFill/>
          <a:ln>
            <a:noFill/>
          </a:ln>
        </p:spPr>
      </p:pic>
      <p:pic>
        <p:nvPicPr>
          <p:cNvPr id="113" name="Google Shape;113;p3"/>
          <p:cNvPicPr preferRelativeResize="0"/>
          <p:nvPr/>
        </p:nvPicPr>
        <p:blipFill rotWithShape="1">
          <a:blip r:embed="rId5">
            <a:alphaModFix/>
          </a:blip>
          <a:srcRect b="4" l="0" r="4" t="10749"/>
          <a:stretch/>
        </p:blipFill>
        <p:spPr>
          <a:xfrm>
            <a:off x="8479972" y="863600"/>
            <a:ext cx="2830286" cy="1894535"/>
          </a:xfrm>
          <a:prstGeom prst="rect">
            <a:avLst/>
          </a:prstGeom>
          <a:noFill/>
          <a:ln>
            <a:noFill/>
          </a:ln>
        </p:spPr>
      </p:pic>
      <p:sp>
        <p:nvSpPr>
          <p:cNvPr id="114" name="Google Shape;114;p3"/>
          <p:cNvSpPr txBox="1"/>
          <p:nvPr>
            <p:ph idx="1" type="body"/>
          </p:nvPr>
        </p:nvSpPr>
        <p:spPr>
          <a:xfrm>
            <a:off x="838200" y="4032505"/>
            <a:ext cx="5109950" cy="214445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300"/>
              <a:buChar char="•"/>
            </a:pPr>
            <a:r>
              <a:rPr lang="fr-CA" sz="1300"/>
              <a:t>Liza Mclaughlin</a:t>
            </a:r>
            <a:endParaRPr sz="1300"/>
          </a:p>
          <a:p>
            <a:pPr indent="-228600" lvl="0" marL="228600" rtl="0" algn="l">
              <a:lnSpc>
                <a:spcPct val="90000"/>
              </a:lnSpc>
              <a:spcBef>
                <a:spcPts val="1000"/>
              </a:spcBef>
              <a:spcAft>
                <a:spcPts val="0"/>
              </a:spcAft>
              <a:buClr>
                <a:schemeClr val="dk1"/>
              </a:buClr>
              <a:buSzPts val="1300"/>
              <a:buChar char="•"/>
            </a:pPr>
            <a:r>
              <a:rPr lang="fr-CA" sz="1300"/>
              <a:t>Student Success Advisor, Land-Based Education</a:t>
            </a:r>
            <a:endParaRPr sz="1300"/>
          </a:p>
          <a:p>
            <a:pPr indent="-228600" lvl="0" marL="228600" rtl="0" algn="l">
              <a:lnSpc>
                <a:spcPct val="90000"/>
              </a:lnSpc>
              <a:spcBef>
                <a:spcPts val="1000"/>
              </a:spcBef>
              <a:spcAft>
                <a:spcPts val="0"/>
              </a:spcAft>
              <a:buClr>
                <a:schemeClr val="dk1"/>
              </a:buClr>
              <a:buSzPts val="1300"/>
              <a:buChar char="•"/>
            </a:pPr>
            <a:r>
              <a:rPr lang="fr-CA" sz="1300"/>
              <a:t>Special Education, Mental Health and substance abuse and addiction, First People Studies, daycare worker for 3 years.</a:t>
            </a:r>
            <a:endParaRPr sz="1300"/>
          </a:p>
          <a:p>
            <a:pPr indent="-228600" lvl="0" marL="228600" rtl="0" algn="l">
              <a:lnSpc>
                <a:spcPct val="90000"/>
              </a:lnSpc>
              <a:spcBef>
                <a:spcPts val="1000"/>
              </a:spcBef>
              <a:spcAft>
                <a:spcPts val="0"/>
              </a:spcAft>
              <a:buClr>
                <a:schemeClr val="dk1"/>
              </a:buClr>
              <a:buSzPts val="1300"/>
              <a:buChar char="•"/>
            </a:pPr>
            <a:r>
              <a:rPr lang="fr-CA" sz="1300"/>
              <a:t>Based in Kanesatake for the last 10 years with my partner and son</a:t>
            </a:r>
            <a:endParaRPr sz="1300"/>
          </a:p>
          <a:p>
            <a:pPr indent="-228600" lvl="0" marL="228600" rtl="0" algn="l">
              <a:lnSpc>
                <a:spcPct val="90000"/>
              </a:lnSpc>
              <a:spcBef>
                <a:spcPts val="1000"/>
              </a:spcBef>
              <a:spcAft>
                <a:spcPts val="0"/>
              </a:spcAft>
              <a:buClr>
                <a:schemeClr val="dk1"/>
              </a:buClr>
              <a:buSzPts val="1300"/>
              <a:buChar char="•"/>
            </a:pPr>
            <a:r>
              <a:rPr lang="fr-CA" sz="1300"/>
              <a:t>Outdoors, reading, running, climbing, hiking.</a:t>
            </a:r>
            <a:endParaRPr sz="1300"/>
          </a:p>
        </p:txBody>
      </p:sp>
      <p:pic>
        <p:nvPicPr>
          <p:cNvPr id="115" name="Google Shape;115;p3"/>
          <p:cNvPicPr preferRelativeResize="0"/>
          <p:nvPr/>
        </p:nvPicPr>
        <p:blipFill rotWithShape="1">
          <a:blip r:embed="rId6">
            <a:alphaModFix/>
          </a:blip>
          <a:srcRect b="8971" l="0" r="6" t="0"/>
          <a:stretch/>
        </p:blipFill>
        <p:spPr>
          <a:xfrm>
            <a:off x="6243851" y="3338001"/>
            <a:ext cx="2065980" cy="2507628"/>
          </a:xfrm>
          <a:prstGeom prst="rect">
            <a:avLst/>
          </a:prstGeom>
          <a:noFill/>
          <a:ln>
            <a:noFill/>
          </a:ln>
        </p:spPr>
      </p:pic>
      <p:pic>
        <p:nvPicPr>
          <p:cNvPr id="116" name="Google Shape;116;p3"/>
          <p:cNvPicPr preferRelativeResize="0"/>
          <p:nvPr/>
        </p:nvPicPr>
        <p:blipFill rotWithShape="1">
          <a:blip r:embed="rId7">
            <a:alphaModFix/>
          </a:blip>
          <a:srcRect b="8745" l="0" r="3" t="23494"/>
          <a:stretch/>
        </p:blipFill>
        <p:spPr>
          <a:xfrm>
            <a:off x="8937688" y="2919002"/>
            <a:ext cx="3254312" cy="2940275"/>
          </a:xfrm>
          <a:prstGeom prst="rect">
            <a:avLst/>
          </a:prstGeom>
          <a:noFill/>
          <a:ln>
            <a:noFill/>
          </a:ln>
        </p:spPr>
      </p:pic>
      <p:pic>
        <p:nvPicPr>
          <p:cNvPr descr="A picture containing diagram&#10;&#10;Description automatically generated" id="117" name="Google Shape;117;p3"/>
          <p:cNvPicPr preferRelativeResize="0"/>
          <p:nvPr/>
        </p:nvPicPr>
        <p:blipFill rotWithShape="1">
          <a:blip r:embed="rId8">
            <a:alphaModFix/>
          </a:blip>
          <a:srcRect b="49939" l="0" r="0" t="0"/>
          <a:stretch/>
        </p:blipFill>
        <p:spPr>
          <a:xfrm>
            <a:off x="-3285" y="5793775"/>
            <a:ext cx="12193761" cy="10642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30"/>
          <p:cNvSpPr txBox="1"/>
          <p:nvPr>
            <p:ph type="title"/>
          </p:nvPr>
        </p:nvSpPr>
        <p:spPr>
          <a:xfrm>
            <a:off x="838200" y="802781"/>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33C0B"/>
              </a:buClr>
              <a:buSzPts val="4400"/>
              <a:buFont typeface="Calibri"/>
              <a:buNone/>
            </a:pPr>
            <a:r>
              <a:rPr lang="fr-CA">
                <a:solidFill>
                  <a:srgbClr val="833C0B"/>
                </a:solidFill>
                <a:latin typeface="Calibri"/>
                <a:ea typeface="Calibri"/>
                <a:cs typeface="Calibri"/>
                <a:sym typeface="Calibri"/>
              </a:rPr>
              <a:t>Le déploiement du programme se poursuit…</a:t>
            </a:r>
            <a:endParaRPr/>
          </a:p>
        </p:txBody>
      </p:sp>
      <p:pic>
        <p:nvPicPr>
          <p:cNvPr id="419" name="Google Shape;419;p30"/>
          <p:cNvPicPr preferRelativeResize="0"/>
          <p:nvPr/>
        </p:nvPicPr>
        <p:blipFill rotWithShape="1">
          <a:blip r:embed="rId3">
            <a:alphaModFix/>
          </a:blip>
          <a:srcRect b="0" l="0" r="0" t="0"/>
          <a:stretch/>
        </p:blipFill>
        <p:spPr>
          <a:xfrm>
            <a:off x="7420396" y="3563495"/>
            <a:ext cx="4336472" cy="2256923"/>
          </a:xfrm>
          <a:prstGeom prst="rect">
            <a:avLst/>
          </a:prstGeom>
          <a:noFill/>
          <a:ln>
            <a:noFill/>
          </a:ln>
        </p:spPr>
      </p:pic>
      <p:pic>
        <p:nvPicPr>
          <p:cNvPr descr="A picture containing diagram&#10;&#10;Description automatically generated" id="420" name="Google Shape;420;p30"/>
          <p:cNvPicPr preferRelativeResize="0"/>
          <p:nvPr/>
        </p:nvPicPr>
        <p:blipFill rotWithShape="1">
          <a:blip r:embed="rId4">
            <a:alphaModFix/>
          </a:blip>
          <a:srcRect b="49939" l="0" r="0" t="0"/>
          <a:stretch/>
        </p:blipFill>
        <p:spPr>
          <a:xfrm rot="10800000">
            <a:off x="0" y="0"/>
            <a:ext cx="12193761" cy="1064225"/>
          </a:xfrm>
          <a:prstGeom prst="rect">
            <a:avLst/>
          </a:prstGeom>
          <a:noFill/>
          <a:ln>
            <a:noFill/>
          </a:ln>
        </p:spPr>
      </p:pic>
      <p:sp>
        <p:nvSpPr>
          <p:cNvPr id="421" name="Google Shape;421;p30"/>
          <p:cNvSpPr txBox="1"/>
          <p:nvPr/>
        </p:nvSpPr>
        <p:spPr>
          <a:xfrm>
            <a:off x="1051680" y="2127099"/>
            <a:ext cx="8826245" cy="3693319"/>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1800"/>
              <a:buFont typeface="Calibri"/>
              <a:buAutoNum type="arabicPeriod"/>
            </a:pPr>
            <a:r>
              <a:rPr lang="fr-CA" sz="1800">
                <a:solidFill>
                  <a:schemeClr val="dk1"/>
                </a:solidFill>
                <a:latin typeface="Calibri"/>
                <a:ea typeface="Calibri"/>
                <a:cs typeface="Calibri"/>
                <a:sym typeface="Calibri"/>
              </a:rPr>
              <a:t>Partage de la planification de Manawan avec les communautés membres lors du Rassemblement préscolaire.</a:t>
            </a:r>
            <a:endParaRPr/>
          </a:p>
          <a:p>
            <a:pPr indent="-228600" lvl="0" marL="34290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800"/>
              <a:buFont typeface="Calibri"/>
              <a:buAutoNum type="arabicPeriod"/>
            </a:pPr>
            <a:r>
              <a:rPr lang="fr-CA" sz="1800">
                <a:solidFill>
                  <a:schemeClr val="dk1"/>
                </a:solidFill>
                <a:latin typeface="Calibri"/>
                <a:ea typeface="Calibri"/>
                <a:cs typeface="Calibri"/>
                <a:sym typeface="Calibri"/>
              </a:rPr>
              <a:t>Utilisation de la démarche de planification culturellement signifiante par trois écoles:</a:t>
            </a:r>
            <a:endParaRPr/>
          </a:p>
          <a:p>
            <a:pPr indent="-342900" lvl="2" marL="1257300" marR="0" rtl="0" algn="l">
              <a:spcBef>
                <a:spcPts val="0"/>
              </a:spcBef>
              <a:spcAft>
                <a:spcPts val="0"/>
              </a:spcAft>
              <a:buClr>
                <a:schemeClr val="dk1"/>
              </a:buClr>
              <a:buSzPts val="1800"/>
              <a:buFont typeface="Calibri"/>
              <a:buAutoNum type="arabicPeriod"/>
            </a:pPr>
            <a:r>
              <a:rPr b="0" i="0" lang="fr-CA" sz="1800" u="none" cap="none" strike="noStrike">
                <a:solidFill>
                  <a:schemeClr val="dk1"/>
                </a:solidFill>
                <a:latin typeface="Calibri"/>
                <a:ea typeface="Calibri"/>
                <a:cs typeface="Calibri"/>
                <a:sym typeface="Calibri"/>
              </a:rPr>
              <a:t>Niska (Opitciwan)</a:t>
            </a:r>
            <a:endParaRPr/>
          </a:p>
          <a:p>
            <a:pPr indent="-342900" lvl="2" marL="1257300" marR="0" rtl="0" algn="l">
              <a:spcBef>
                <a:spcPts val="0"/>
              </a:spcBef>
              <a:spcAft>
                <a:spcPts val="0"/>
              </a:spcAft>
              <a:buClr>
                <a:schemeClr val="dk1"/>
              </a:buClr>
              <a:buSzPts val="1800"/>
              <a:buFont typeface="Calibri"/>
              <a:buAutoNum type="arabicPeriod"/>
            </a:pPr>
            <a:r>
              <a:rPr b="0" i="0" lang="fr-CA" sz="1800" u="none" cap="none" strike="noStrike">
                <a:solidFill>
                  <a:schemeClr val="dk1"/>
                </a:solidFill>
                <a:latin typeface="Calibri"/>
                <a:ea typeface="Calibri"/>
                <a:cs typeface="Calibri"/>
                <a:sym typeface="Calibri"/>
              </a:rPr>
              <a:t>Kateri (Kahnawà:ke)</a:t>
            </a:r>
            <a:endParaRPr/>
          </a:p>
          <a:p>
            <a:pPr indent="-342900" lvl="2" marL="1257300" marR="0" rtl="0" algn="l">
              <a:spcBef>
                <a:spcPts val="0"/>
              </a:spcBef>
              <a:spcAft>
                <a:spcPts val="0"/>
              </a:spcAft>
              <a:buClr>
                <a:schemeClr val="dk1"/>
              </a:buClr>
              <a:buSzPts val="1800"/>
              <a:buFont typeface="Calibri"/>
              <a:buAutoNum type="arabicPeriod"/>
            </a:pPr>
            <a:r>
              <a:rPr b="0" i="0" lang="fr-CA" sz="1800" u="none" cap="none" strike="noStrike">
                <a:solidFill>
                  <a:schemeClr val="dk1"/>
                </a:solidFill>
                <a:latin typeface="Calibri"/>
                <a:ea typeface="Calibri"/>
                <a:cs typeface="Calibri"/>
                <a:sym typeface="Calibri"/>
              </a:rPr>
              <a:t>Kitiganik (Barriere Lake)</a:t>
            </a:r>
            <a:endParaRPr/>
          </a:p>
          <a:p>
            <a:pPr indent="-228600" lvl="2" marL="125730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800"/>
              <a:buFont typeface="Calibri"/>
              <a:buAutoNum type="arabicPeriod"/>
            </a:pPr>
            <a:r>
              <a:rPr lang="fr-CA" sz="1800">
                <a:solidFill>
                  <a:schemeClr val="dk1"/>
                </a:solidFill>
                <a:latin typeface="Calibri"/>
                <a:ea typeface="Calibri"/>
                <a:cs typeface="Calibri"/>
                <a:sym typeface="Calibri"/>
              </a:rPr>
              <a:t>Version 2.0 du programme-cycle à venir en 2026</a:t>
            </a:r>
            <a:endParaRPr/>
          </a:p>
          <a:p>
            <a:pPr indent="-228600" lvl="0" marL="34290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800"/>
              <a:buFont typeface="Calibri"/>
              <a:buAutoNum type="arabicPeriod"/>
            </a:pPr>
            <a:r>
              <a:rPr lang="fr-CA" sz="1800">
                <a:solidFill>
                  <a:schemeClr val="dk1"/>
                </a:solidFill>
                <a:latin typeface="Calibri"/>
                <a:ea typeface="Calibri"/>
                <a:cs typeface="Calibri"/>
                <a:sym typeface="Calibri"/>
              </a:rPr>
              <a:t>Protocole d’inclusion des ainé.e.s</a:t>
            </a:r>
            <a:endParaRPr sz="1800">
              <a:solidFill>
                <a:schemeClr val="dk1"/>
              </a:solidFill>
              <a:latin typeface="Calibri"/>
              <a:ea typeface="Calibri"/>
              <a:cs typeface="Calibri"/>
              <a:sym typeface="Calibri"/>
            </a:endParaRPr>
          </a:p>
          <a:p>
            <a:pPr indent="-228600" lvl="0" marL="34290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800"/>
              <a:buFont typeface="Calibri"/>
              <a:buAutoNum type="arabicPeriod"/>
            </a:pPr>
            <a:r>
              <a:rPr lang="fr-CA" sz="1800">
                <a:solidFill>
                  <a:schemeClr val="dk1"/>
                </a:solidFill>
                <a:latin typeface="Calibri"/>
                <a:ea typeface="Calibri"/>
                <a:cs typeface="Calibri"/>
                <a:sym typeface="Calibri"/>
              </a:rPr>
              <a:t>Formations variées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31"/>
          <p:cNvSpPr txBox="1"/>
          <p:nvPr>
            <p:ph type="ctrTitle"/>
          </p:nvPr>
        </p:nvSpPr>
        <p:spPr>
          <a:xfrm>
            <a:off x="480060" y="2014270"/>
            <a:ext cx="11227070" cy="1573091"/>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833C0B"/>
              </a:buClr>
              <a:buSzPts val="4800"/>
              <a:buFont typeface="Calibri"/>
              <a:buNone/>
            </a:pPr>
            <a:r>
              <a:rPr b="1" lang="fr-CA" sz="4800">
                <a:solidFill>
                  <a:srgbClr val="833C0B"/>
                </a:solidFill>
              </a:rPr>
              <a:t>Discussion</a:t>
            </a:r>
            <a:endParaRPr/>
          </a:p>
        </p:txBody>
      </p:sp>
      <p:pic>
        <p:nvPicPr>
          <p:cNvPr descr="A picture containing diagram&#10;&#10;Description automatically generated" id="428" name="Google Shape;428;p31"/>
          <p:cNvPicPr preferRelativeResize="0"/>
          <p:nvPr/>
        </p:nvPicPr>
        <p:blipFill rotWithShape="1">
          <a:blip r:embed="rId3">
            <a:alphaModFix/>
          </a:blip>
          <a:srcRect b="49939" l="0" r="0" t="0"/>
          <a:stretch/>
        </p:blipFill>
        <p:spPr>
          <a:xfrm rot="10800000">
            <a:off x="0" y="0"/>
            <a:ext cx="12193761" cy="1064225"/>
          </a:xfrm>
          <a:prstGeom prst="rect">
            <a:avLst/>
          </a:prstGeom>
          <a:noFill/>
          <a:ln>
            <a:noFill/>
          </a:ln>
        </p:spPr>
      </p:pic>
      <p:pic>
        <p:nvPicPr>
          <p:cNvPr descr="A picture containing diagram&#10;&#10;Description automatically generated" id="429" name="Google Shape;429;p31"/>
          <p:cNvPicPr preferRelativeResize="0"/>
          <p:nvPr/>
        </p:nvPicPr>
        <p:blipFill rotWithShape="1">
          <a:blip r:embed="rId3">
            <a:alphaModFix/>
          </a:blip>
          <a:srcRect b="49939" l="0" r="0" t="0"/>
          <a:stretch/>
        </p:blipFill>
        <p:spPr>
          <a:xfrm>
            <a:off x="-3285" y="5793775"/>
            <a:ext cx="12193761" cy="10642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id="435" name="Google Shape;435;p32"/>
          <p:cNvPicPr preferRelativeResize="0"/>
          <p:nvPr/>
        </p:nvPicPr>
        <p:blipFill rotWithShape="1">
          <a:blip r:embed="rId3">
            <a:alphaModFix/>
          </a:blip>
          <a:srcRect b="0" l="0" r="0" t="0"/>
          <a:stretch/>
        </p:blipFill>
        <p:spPr>
          <a:xfrm>
            <a:off x="2529676" y="250824"/>
            <a:ext cx="6610097" cy="63563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r-CA"/>
              <a:t>Presentation</a:t>
            </a:r>
            <a:endParaRPr/>
          </a:p>
        </p:txBody>
      </p:sp>
      <p:sp>
        <p:nvSpPr>
          <p:cNvPr id="123" name="Google Shape;123;p4"/>
          <p:cNvSpPr txBox="1"/>
          <p:nvPr>
            <p:ph idx="1" type="body"/>
          </p:nvPr>
        </p:nvSpPr>
        <p:spPr>
          <a:xfrm>
            <a:off x="838200" y="1825625"/>
            <a:ext cx="5251939"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fr-CA"/>
              <a:t>Introductions</a:t>
            </a:r>
            <a:endParaRPr/>
          </a:p>
          <a:p>
            <a:pPr indent="-228600" lvl="0" marL="228600" rtl="0" algn="l">
              <a:lnSpc>
                <a:spcPct val="90000"/>
              </a:lnSpc>
              <a:spcBef>
                <a:spcPts val="1000"/>
              </a:spcBef>
              <a:spcAft>
                <a:spcPts val="0"/>
              </a:spcAft>
              <a:buClr>
                <a:schemeClr val="dk1"/>
              </a:buClr>
              <a:buSzPts val="2800"/>
              <a:buChar char="•"/>
            </a:pPr>
            <a:r>
              <a:rPr lang="fr-CA"/>
              <a:t>First Nation Education Council</a:t>
            </a:r>
            <a:endParaRPr/>
          </a:p>
          <a:p>
            <a:pPr indent="-228600" lvl="0" marL="228600" rtl="0" algn="l">
              <a:lnSpc>
                <a:spcPct val="90000"/>
              </a:lnSpc>
              <a:spcBef>
                <a:spcPts val="1000"/>
              </a:spcBef>
              <a:spcAft>
                <a:spcPts val="0"/>
              </a:spcAft>
              <a:buClr>
                <a:schemeClr val="dk1"/>
              </a:buClr>
              <a:buSzPts val="2800"/>
              <a:buChar char="•"/>
            </a:pPr>
            <a:r>
              <a:rPr lang="fr-CA"/>
              <a:t>The Process</a:t>
            </a:r>
            <a:endParaRPr/>
          </a:p>
          <a:p>
            <a:pPr indent="-228600" lvl="0" marL="228600" rtl="0" algn="l">
              <a:lnSpc>
                <a:spcPct val="90000"/>
              </a:lnSpc>
              <a:spcBef>
                <a:spcPts val="1000"/>
              </a:spcBef>
              <a:spcAft>
                <a:spcPts val="0"/>
              </a:spcAft>
              <a:buClr>
                <a:schemeClr val="dk1"/>
              </a:buClr>
              <a:buSzPts val="2800"/>
              <a:buChar char="•"/>
            </a:pPr>
            <a:r>
              <a:rPr lang="fr-CA"/>
              <a:t>The Program</a:t>
            </a:r>
            <a:endParaRPr/>
          </a:p>
          <a:p>
            <a:pPr indent="-228600" lvl="0" marL="228600" rtl="0" algn="l">
              <a:lnSpc>
                <a:spcPct val="90000"/>
              </a:lnSpc>
              <a:spcBef>
                <a:spcPts val="1000"/>
              </a:spcBef>
              <a:spcAft>
                <a:spcPts val="0"/>
              </a:spcAft>
              <a:buClr>
                <a:schemeClr val="dk1"/>
              </a:buClr>
              <a:buSzPts val="2800"/>
              <a:buChar char="•"/>
            </a:pPr>
            <a:r>
              <a:rPr lang="fr-CA"/>
              <a:t>Tools and Add-ons</a:t>
            </a:r>
            <a:endParaRPr/>
          </a:p>
          <a:p>
            <a:pPr indent="-228600" lvl="0" marL="228600" rtl="0" algn="l">
              <a:lnSpc>
                <a:spcPct val="90000"/>
              </a:lnSpc>
              <a:spcBef>
                <a:spcPts val="1000"/>
              </a:spcBef>
              <a:spcAft>
                <a:spcPts val="0"/>
              </a:spcAft>
              <a:buClr>
                <a:schemeClr val="dk1"/>
              </a:buClr>
              <a:buSzPts val="2800"/>
              <a:buChar char="•"/>
            </a:pPr>
            <a:r>
              <a:rPr lang="fr-CA"/>
              <a:t>Connecting communities to the program</a:t>
            </a:r>
            <a:endParaRPr/>
          </a:p>
        </p:txBody>
      </p:sp>
      <p:pic>
        <p:nvPicPr>
          <p:cNvPr descr="A picture containing diagram&#10;&#10;Description automatically generated" id="124" name="Google Shape;124;p4"/>
          <p:cNvPicPr preferRelativeResize="0"/>
          <p:nvPr/>
        </p:nvPicPr>
        <p:blipFill rotWithShape="1">
          <a:blip r:embed="rId3">
            <a:alphaModFix/>
          </a:blip>
          <a:srcRect b="49939" l="0" r="0" t="0"/>
          <a:stretch/>
        </p:blipFill>
        <p:spPr>
          <a:xfrm>
            <a:off x="-3285" y="5793775"/>
            <a:ext cx="12193761" cy="1064225"/>
          </a:xfrm>
          <a:prstGeom prst="rect">
            <a:avLst/>
          </a:prstGeom>
          <a:noFill/>
          <a:ln>
            <a:noFill/>
          </a:ln>
        </p:spPr>
      </p:pic>
      <p:pic>
        <p:nvPicPr>
          <p:cNvPr id="125" name="Google Shape;125;p4"/>
          <p:cNvPicPr preferRelativeResize="0"/>
          <p:nvPr/>
        </p:nvPicPr>
        <p:blipFill rotWithShape="1">
          <a:blip r:embed="rId4">
            <a:alphaModFix/>
          </a:blip>
          <a:srcRect b="0" l="0" r="0" t="0"/>
          <a:stretch/>
        </p:blipFill>
        <p:spPr>
          <a:xfrm>
            <a:off x="6096000" y="1031631"/>
            <a:ext cx="5486400" cy="4114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0" name="Shape 130"/>
        <p:cNvGrpSpPr/>
        <p:nvPr/>
      </p:nvGrpSpPr>
      <p:grpSpPr>
        <a:xfrm>
          <a:off x="0" y="0"/>
          <a:ext cx="0" cy="0"/>
          <a:chOff x="0" y="0"/>
          <a:chExt cx="0" cy="0"/>
        </a:xfrm>
      </p:grpSpPr>
      <p:sp>
        <p:nvSpPr>
          <p:cNvPr id="131" name="Google Shape;131;p5"/>
          <p:cNvSpPr/>
          <p:nvPr/>
        </p:nvSpPr>
        <p:spPr>
          <a:xfrm>
            <a:off x="0" y="0"/>
            <a:ext cx="12192000" cy="6858000"/>
          </a:xfrm>
          <a:prstGeom prst="rect">
            <a:avLst/>
          </a:pr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32" name="Google Shape;132;p5"/>
          <p:cNvSpPr/>
          <p:nvPr/>
        </p:nvSpPr>
        <p:spPr>
          <a:xfrm>
            <a:off x="8525836" y="775849"/>
            <a:ext cx="2987899" cy="2987899"/>
          </a:xfrm>
          <a:prstGeom prst="arc">
            <a:avLst>
              <a:gd fmla="val 14441841" name="adj1"/>
              <a:gd fmla="val 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33" name="Google Shape;133;p5"/>
          <p:cNvSpPr txBox="1"/>
          <p:nvPr>
            <p:ph type="ctrTitle"/>
          </p:nvPr>
        </p:nvSpPr>
        <p:spPr>
          <a:xfrm>
            <a:off x="7080738" y="647593"/>
            <a:ext cx="4467792" cy="3060541"/>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6000"/>
              <a:buFont typeface="Calibri"/>
              <a:buNone/>
            </a:pPr>
            <a:r>
              <a:rPr lang="fr-CA">
                <a:solidFill>
                  <a:srgbClr val="FFFFFF"/>
                </a:solidFill>
              </a:rPr>
              <a:t>The FNEC </a:t>
            </a:r>
            <a:endParaRPr>
              <a:solidFill>
                <a:srgbClr val="FFFFFF"/>
              </a:solidFill>
            </a:endParaRPr>
          </a:p>
        </p:txBody>
      </p:sp>
      <p:sp>
        <p:nvSpPr>
          <p:cNvPr id="134" name="Google Shape;134;p5"/>
          <p:cNvSpPr txBox="1"/>
          <p:nvPr>
            <p:ph idx="1" type="subTitle"/>
          </p:nvPr>
        </p:nvSpPr>
        <p:spPr>
          <a:xfrm>
            <a:off x="7080738" y="3800209"/>
            <a:ext cx="4467792" cy="241019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FFFFFF"/>
              </a:buClr>
              <a:buSzPts val="2400"/>
              <a:buNone/>
            </a:pPr>
            <a:r>
              <a:rPr lang="fr-CA">
                <a:solidFill>
                  <a:srgbClr val="FFFFFF"/>
                </a:solidFill>
              </a:rPr>
              <a:t>Summary of the organization and offered services, and First Nation preschool cycle-program</a:t>
            </a:r>
            <a:endParaRPr/>
          </a:p>
        </p:txBody>
      </p:sp>
      <p:sp>
        <p:nvSpPr>
          <p:cNvPr id="135" name="Google Shape;135;p5"/>
          <p:cNvSpPr/>
          <p:nvPr/>
        </p:nvSpPr>
        <p:spPr>
          <a:xfrm>
            <a:off x="384368" y="366810"/>
            <a:ext cx="6124381" cy="612438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ccueil - Conseil en Éducation des Premières Nations" id="136" name="Google Shape;136;p5"/>
          <p:cNvPicPr preferRelativeResize="0"/>
          <p:nvPr/>
        </p:nvPicPr>
        <p:blipFill rotWithShape="1">
          <a:blip r:embed="rId3">
            <a:alphaModFix/>
          </a:blip>
          <a:srcRect b="0" l="0" r="0" t="0"/>
          <a:stretch/>
        </p:blipFill>
        <p:spPr>
          <a:xfrm>
            <a:off x="1378572" y="1374798"/>
            <a:ext cx="4108404" cy="4108404"/>
          </a:xfrm>
          <a:custGeom>
            <a:rect b="b" l="l" r="r" t="t"/>
            <a:pathLst>
              <a:path extrusionOk="0" h="4470400" w="4273177">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a:noFill/>
          <a:ln>
            <a:noFill/>
          </a:ln>
        </p:spPr>
      </p:pic>
      <p:pic>
        <p:nvPicPr>
          <p:cNvPr descr="A picture containing diagram&#10;&#10;Description automatically generated" id="137" name="Google Shape;137;p5"/>
          <p:cNvPicPr preferRelativeResize="0"/>
          <p:nvPr/>
        </p:nvPicPr>
        <p:blipFill rotWithShape="1">
          <a:blip r:embed="rId4">
            <a:alphaModFix/>
          </a:blip>
          <a:srcRect b="49939" l="0" r="0" t="0"/>
          <a:stretch/>
        </p:blipFill>
        <p:spPr>
          <a:xfrm>
            <a:off x="-3285" y="5793775"/>
            <a:ext cx="12193761" cy="10642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2" name="Shape 142"/>
        <p:cNvGrpSpPr/>
        <p:nvPr/>
      </p:nvGrpSpPr>
      <p:grpSpPr>
        <a:xfrm>
          <a:off x="0" y="0"/>
          <a:ext cx="0" cy="0"/>
          <a:chOff x="0" y="0"/>
          <a:chExt cx="0" cy="0"/>
        </a:xfrm>
      </p:grpSpPr>
      <p:sp>
        <p:nvSpPr>
          <p:cNvPr id="143" name="Google Shape;143;p6"/>
          <p:cNvSpPr/>
          <p:nvPr/>
        </p:nvSpPr>
        <p:spPr>
          <a:xfrm>
            <a:off x="0" y="0"/>
            <a:ext cx="12188949"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4" name="Google Shape;144;p6"/>
          <p:cNvSpPr/>
          <p:nvPr/>
        </p:nvSpPr>
        <p:spPr>
          <a:xfrm>
            <a:off x="0" y="0"/>
            <a:ext cx="12188949"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145" name="Google Shape;145;p6"/>
          <p:cNvGrpSpPr/>
          <p:nvPr/>
        </p:nvGrpSpPr>
        <p:grpSpPr>
          <a:xfrm>
            <a:off x="0" y="0"/>
            <a:ext cx="4707053" cy="6858000"/>
            <a:chOff x="651279" y="598259"/>
            <a:chExt cx="10889442" cy="5680742"/>
          </a:xfrm>
        </p:grpSpPr>
        <p:sp>
          <p:nvSpPr>
            <p:cNvPr id="146" name="Google Shape;146;p6"/>
            <p:cNvSpPr/>
            <p:nvPr/>
          </p:nvSpPr>
          <p:spPr>
            <a:xfrm>
              <a:off x="651279" y="598259"/>
              <a:ext cx="10889442" cy="5680742"/>
            </a:xfrm>
            <a:prstGeom prst="rect">
              <a:avLst/>
            </a:prstGeom>
            <a:solidFill>
              <a:srgbClr val="ED7D3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7" name="Google Shape;147;p6"/>
            <p:cNvSpPr/>
            <p:nvPr/>
          </p:nvSpPr>
          <p:spPr>
            <a:xfrm>
              <a:off x="651279" y="598259"/>
              <a:ext cx="10889442" cy="5680742"/>
            </a:xfrm>
            <a:prstGeom prst="rect">
              <a:avLst/>
            </a:prstGeom>
            <a:solidFill>
              <a:srgbClr val="ED7D3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nvGrpSpPr>
          <p:cNvPr id="148" name="Google Shape;148;p6"/>
          <p:cNvGrpSpPr/>
          <p:nvPr/>
        </p:nvGrpSpPr>
        <p:grpSpPr>
          <a:xfrm>
            <a:off x="1524" y="0"/>
            <a:ext cx="12188952" cy="6858000"/>
            <a:chOff x="0" y="0"/>
            <a:chExt cx="12188952" cy="6858000"/>
          </a:xfrm>
        </p:grpSpPr>
        <p:sp>
          <p:nvSpPr>
            <p:cNvPr id="149" name="Google Shape;149;p6"/>
            <p:cNvSpPr/>
            <p:nvPr/>
          </p:nvSpPr>
          <p:spPr>
            <a:xfrm>
              <a:off x="26122" y="6015669"/>
              <a:ext cx="2605762" cy="842331"/>
            </a:xfrm>
            <a:custGeom>
              <a:rect b="b" l="l" r="r" t="t"/>
              <a:pathLst>
                <a:path extrusionOk="0" h="1033951" w="3180577">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lt1">
                <a:alpha val="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0" name="Google Shape;150;p6"/>
            <p:cNvSpPr/>
            <p:nvPr/>
          </p:nvSpPr>
          <p:spPr>
            <a:xfrm>
              <a:off x="655184" y="5798001"/>
              <a:ext cx="2485581" cy="1059999"/>
            </a:xfrm>
            <a:custGeom>
              <a:rect b="b" l="l" r="r" t="t"/>
              <a:pathLst>
                <a:path extrusionOk="0" h="1050628" w="244976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1" name="Google Shape;151;p6"/>
            <p:cNvSpPr/>
            <p:nvPr/>
          </p:nvSpPr>
          <p:spPr>
            <a:xfrm>
              <a:off x="3474720" y="0"/>
              <a:ext cx="6177282" cy="1778750"/>
            </a:xfrm>
            <a:custGeom>
              <a:rect b="b" l="l" r="r" t="t"/>
              <a:pathLst>
                <a:path extrusionOk="0" h="1849426" w="6386648">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lt1">
                <a:alpha val="4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2" name="Google Shape;152;p6"/>
            <p:cNvSpPr/>
            <p:nvPr/>
          </p:nvSpPr>
          <p:spPr>
            <a:xfrm>
              <a:off x="0" y="2390523"/>
              <a:ext cx="611491" cy="1421482"/>
            </a:xfrm>
            <a:custGeom>
              <a:rect b="b" l="l" r="r" t="t"/>
              <a:pathLst>
                <a:path extrusionOk="0" h="1429512" w="611491">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lt1">
                <a:alpha val="2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3" name="Google Shape;153;p6"/>
            <p:cNvSpPr/>
            <p:nvPr/>
          </p:nvSpPr>
          <p:spPr>
            <a:xfrm>
              <a:off x="3792772" y="0"/>
              <a:ext cx="2423863" cy="1343767"/>
            </a:xfrm>
            <a:custGeom>
              <a:rect b="b" l="l" r="r" t="t"/>
              <a:pathLst>
                <a:path extrusionOk="0" h="1681468" w="3015964">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lt1">
                <a:alpha val="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4" name="Google Shape;154;p6"/>
            <p:cNvSpPr/>
            <p:nvPr/>
          </p:nvSpPr>
          <p:spPr>
            <a:xfrm>
              <a:off x="10946850" y="0"/>
              <a:ext cx="1242102" cy="2620884"/>
            </a:xfrm>
            <a:custGeom>
              <a:rect b="b" l="l" r="r" t="t"/>
              <a:pathLst>
                <a:path extrusionOk="0" h="2635689" w="1242102">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lt1">
                <a:alpha val="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5" name="Google Shape;155;p6"/>
            <p:cNvSpPr/>
            <p:nvPr/>
          </p:nvSpPr>
          <p:spPr>
            <a:xfrm>
              <a:off x="0" y="0"/>
              <a:ext cx="1577788" cy="980141"/>
            </a:xfrm>
            <a:custGeom>
              <a:rect b="b" l="l" r="r" t="t"/>
              <a:pathLst>
                <a:path extrusionOk="0" h="795676" w="1471018">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lt1">
                <a:alpha val="6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156" name="Google Shape;156;p6"/>
          <p:cNvSpPr txBox="1"/>
          <p:nvPr>
            <p:ph type="title"/>
          </p:nvPr>
        </p:nvSpPr>
        <p:spPr>
          <a:xfrm>
            <a:off x="786385" y="841248"/>
            <a:ext cx="3515244" cy="534009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Calibri"/>
              <a:buNone/>
            </a:pPr>
            <a:r>
              <a:rPr lang="fr-CA" sz="4800">
                <a:solidFill>
                  <a:schemeClr val="lt1"/>
                </a:solidFill>
              </a:rPr>
              <a:t>The First nation Education council (FNEC)</a:t>
            </a:r>
            <a:endParaRPr sz="4800">
              <a:solidFill>
                <a:schemeClr val="lt1"/>
              </a:solidFill>
            </a:endParaRPr>
          </a:p>
        </p:txBody>
      </p:sp>
      <p:grpSp>
        <p:nvGrpSpPr>
          <p:cNvPr id="157" name="Google Shape;157;p6"/>
          <p:cNvGrpSpPr/>
          <p:nvPr/>
        </p:nvGrpSpPr>
        <p:grpSpPr>
          <a:xfrm>
            <a:off x="4985886" y="249856"/>
            <a:ext cx="6367912" cy="6367912"/>
            <a:chOff x="0" y="18850"/>
            <a:chExt cx="6367912" cy="6367912"/>
          </a:xfrm>
        </p:grpSpPr>
        <p:sp>
          <p:nvSpPr>
            <p:cNvPr id="158" name="Google Shape;158;p6"/>
            <p:cNvSpPr/>
            <p:nvPr/>
          </p:nvSpPr>
          <p:spPr>
            <a:xfrm>
              <a:off x="0" y="18850"/>
              <a:ext cx="6367912" cy="6367912"/>
            </a:xfrm>
            <a:prstGeom prst="diamond">
              <a:avLst/>
            </a:prstGeom>
            <a:solidFill>
              <a:srgbClr val="F7CA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6"/>
            <p:cNvSpPr/>
            <p:nvPr/>
          </p:nvSpPr>
          <p:spPr>
            <a:xfrm>
              <a:off x="604951" y="623801"/>
              <a:ext cx="2483486" cy="2483486"/>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6"/>
            <p:cNvSpPr txBox="1"/>
            <p:nvPr/>
          </p:nvSpPr>
          <p:spPr>
            <a:xfrm>
              <a:off x="726185" y="745035"/>
              <a:ext cx="2241018" cy="2241018"/>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lt1"/>
                </a:buClr>
                <a:buSzPts val="2400"/>
                <a:buFont typeface="Calibri"/>
                <a:buNone/>
              </a:pPr>
              <a:r>
                <a:rPr b="0" i="0" lang="fr-CA" sz="2400" u="none" cap="none" strike="noStrike">
                  <a:solidFill>
                    <a:schemeClr val="lt1"/>
                  </a:solidFill>
                  <a:latin typeface="Calibri"/>
                  <a:ea typeface="Calibri"/>
                  <a:cs typeface="Calibri"/>
                  <a:sym typeface="Calibri"/>
                </a:rPr>
                <a:t>Who are we?</a:t>
              </a:r>
              <a:endParaRPr b="0" i="0" sz="2400" u="none" cap="none" strike="noStrike">
                <a:solidFill>
                  <a:schemeClr val="lt1"/>
                </a:solidFill>
                <a:latin typeface="Calibri"/>
                <a:ea typeface="Calibri"/>
                <a:cs typeface="Calibri"/>
                <a:sym typeface="Calibri"/>
              </a:endParaRPr>
            </a:p>
          </p:txBody>
        </p:sp>
        <p:sp>
          <p:nvSpPr>
            <p:cNvPr id="161" name="Google Shape;161;p6"/>
            <p:cNvSpPr/>
            <p:nvPr/>
          </p:nvSpPr>
          <p:spPr>
            <a:xfrm>
              <a:off x="3279475" y="623801"/>
              <a:ext cx="2483486" cy="2483486"/>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6"/>
            <p:cNvSpPr txBox="1"/>
            <p:nvPr/>
          </p:nvSpPr>
          <p:spPr>
            <a:xfrm>
              <a:off x="3400709" y="745035"/>
              <a:ext cx="2241018" cy="2241018"/>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lt1"/>
                </a:buClr>
                <a:buSzPts val="2400"/>
                <a:buFont typeface="Calibri"/>
                <a:buNone/>
              </a:pPr>
              <a:r>
                <a:rPr b="0" i="0" lang="fr-CA" sz="2400" u="none" cap="none" strike="noStrike">
                  <a:solidFill>
                    <a:schemeClr val="lt1"/>
                  </a:solidFill>
                  <a:latin typeface="Calibri"/>
                  <a:ea typeface="Calibri"/>
                  <a:cs typeface="Calibri"/>
                  <a:sym typeface="Calibri"/>
                </a:rPr>
                <a:t>Which communities are we supporting?</a:t>
              </a:r>
              <a:endParaRPr b="0" i="0" sz="2400" u="none" cap="none" strike="noStrike">
                <a:solidFill>
                  <a:schemeClr val="lt1"/>
                </a:solidFill>
                <a:latin typeface="Calibri"/>
                <a:ea typeface="Calibri"/>
                <a:cs typeface="Calibri"/>
                <a:sym typeface="Calibri"/>
              </a:endParaRPr>
            </a:p>
          </p:txBody>
        </p:sp>
        <p:sp>
          <p:nvSpPr>
            <p:cNvPr id="163" name="Google Shape;163;p6"/>
            <p:cNvSpPr/>
            <p:nvPr/>
          </p:nvSpPr>
          <p:spPr>
            <a:xfrm>
              <a:off x="604951" y="3298325"/>
              <a:ext cx="2483486" cy="2483486"/>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6"/>
            <p:cNvSpPr txBox="1"/>
            <p:nvPr/>
          </p:nvSpPr>
          <p:spPr>
            <a:xfrm>
              <a:off x="726185" y="3419559"/>
              <a:ext cx="2241018" cy="2241018"/>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lt1"/>
                </a:buClr>
                <a:buSzPts val="2400"/>
                <a:buFont typeface="Calibri"/>
                <a:buNone/>
              </a:pPr>
              <a:r>
                <a:rPr b="0" i="0" lang="fr-CA" sz="2400" u="none" cap="none" strike="noStrike">
                  <a:solidFill>
                    <a:schemeClr val="lt1"/>
                  </a:solidFill>
                  <a:latin typeface="Calibri"/>
                  <a:ea typeface="Calibri"/>
                  <a:cs typeface="Calibri"/>
                  <a:sym typeface="Calibri"/>
                </a:rPr>
                <a:t>What is our mission, values and responsabilities?</a:t>
              </a:r>
              <a:endParaRPr b="0" i="0" sz="2400" u="none" cap="none" strike="noStrike">
                <a:solidFill>
                  <a:schemeClr val="lt1"/>
                </a:solidFill>
                <a:latin typeface="Calibri"/>
                <a:ea typeface="Calibri"/>
                <a:cs typeface="Calibri"/>
                <a:sym typeface="Calibri"/>
              </a:endParaRPr>
            </a:p>
          </p:txBody>
        </p:sp>
        <p:sp>
          <p:nvSpPr>
            <p:cNvPr id="165" name="Google Shape;165;p6"/>
            <p:cNvSpPr/>
            <p:nvPr/>
          </p:nvSpPr>
          <p:spPr>
            <a:xfrm>
              <a:off x="3279475" y="3298325"/>
              <a:ext cx="2483486" cy="2483486"/>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6"/>
            <p:cNvSpPr txBox="1"/>
            <p:nvPr/>
          </p:nvSpPr>
          <p:spPr>
            <a:xfrm>
              <a:off x="3400709" y="3419559"/>
              <a:ext cx="2241018" cy="2241018"/>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lt1"/>
                </a:buClr>
                <a:buSzPts val="2400"/>
                <a:buFont typeface="Calibri"/>
                <a:buNone/>
              </a:pPr>
              <a:r>
                <a:rPr b="0" i="0" lang="fr-CA" sz="2400" u="none" cap="none" strike="noStrike">
                  <a:solidFill>
                    <a:schemeClr val="lt1"/>
                  </a:solidFill>
                  <a:latin typeface="Calibri"/>
                  <a:ea typeface="Calibri"/>
                  <a:cs typeface="Calibri"/>
                  <a:sym typeface="Calibri"/>
                </a:rPr>
                <a:t>In what sectors do we work?</a:t>
              </a:r>
              <a:endParaRPr b="0" i="0" sz="2400" u="none" cap="none" strike="noStrike">
                <a:solidFill>
                  <a:schemeClr val="lt1"/>
                </a:solidFill>
                <a:latin typeface="Calibri"/>
                <a:ea typeface="Calibri"/>
                <a:cs typeface="Calibri"/>
                <a:sym typeface="Calibri"/>
              </a:endParaRPr>
            </a:p>
          </p:txBody>
        </p:sp>
      </p:grpSp>
      <p:pic>
        <p:nvPicPr>
          <p:cNvPr descr="A picture containing diagram&#10;&#10;Description automatically generated" id="167" name="Google Shape;167;p6"/>
          <p:cNvPicPr preferRelativeResize="0"/>
          <p:nvPr/>
        </p:nvPicPr>
        <p:blipFill rotWithShape="1">
          <a:blip r:embed="rId3">
            <a:alphaModFix/>
          </a:blip>
          <a:srcRect b="49939" l="0" r="0" t="0"/>
          <a:stretch/>
        </p:blipFill>
        <p:spPr>
          <a:xfrm>
            <a:off x="-3285" y="5793775"/>
            <a:ext cx="12193761" cy="10642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2" name="Shape 172"/>
        <p:cNvGrpSpPr/>
        <p:nvPr/>
      </p:nvGrpSpPr>
      <p:grpSpPr>
        <a:xfrm>
          <a:off x="0" y="0"/>
          <a:ext cx="0" cy="0"/>
          <a:chOff x="0" y="0"/>
          <a:chExt cx="0" cy="0"/>
        </a:xfrm>
      </p:grpSpPr>
      <p:sp>
        <p:nvSpPr>
          <p:cNvPr id="173" name="Google Shape;173;p7"/>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Une image contenant texte, carte, atlas, Police&#10;&#10;Description générée automatiquement" id="174" name="Google Shape;174;p7"/>
          <p:cNvPicPr preferRelativeResize="0"/>
          <p:nvPr/>
        </p:nvPicPr>
        <p:blipFill rotWithShape="1">
          <a:blip r:embed="rId3">
            <a:alphaModFix/>
          </a:blip>
          <a:srcRect b="20221" l="0" r="0" t="1653"/>
          <a:stretch/>
        </p:blipFill>
        <p:spPr>
          <a:xfrm>
            <a:off x="-3047" y="10"/>
            <a:ext cx="12191999" cy="6857990"/>
          </a:xfrm>
          <a:prstGeom prst="rect">
            <a:avLst/>
          </a:prstGeom>
          <a:noFill/>
          <a:ln>
            <a:noFill/>
          </a:ln>
        </p:spPr>
      </p:pic>
      <p:sp>
        <p:nvSpPr>
          <p:cNvPr id="175" name="Google Shape;175;p7"/>
          <p:cNvSpPr/>
          <p:nvPr/>
        </p:nvSpPr>
        <p:spPr>
          <a:xfrm>
            <a:off x="0" y="2207602"/>
            <a:ext cx="12191999" cy="3162146"/>
          </a:xfrm>
          <a:prstGeom prst="rect">
            <a:avLst/>
          </a:prstGeom>
          <a:gradFill>
            <a:gsLst>
              <a:gs pos="0">
                <a:srgbClr val="000000">
                  <a:alpha val="0"/>
                </a:srgbClr>
              </a:gs>
              <a:gs pos="25000">
                <a:srgbClr val="000000">
                  <a:alpha val="14901"/>
                </a:srgbClr>
              </a:gs>
              <a:gs pos="50000">
                <a:srgbClr val="000000">
                  <a:alpha val="29803"/>
                </a:srgbClr>
              </a:gs>
              <a:gs pos="75000">
                <a:srgbClr val="000000">
                  <a:alpha val="14901"/>
                </a:srgbClr>
              </a:gs>
              <a:gs pos="100000">
                <a:srgbClr val="000000">
                  <a:alpha val="0"/>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6" name="Google Shape;176;p7"/>
          <p:cNvSpPr txBox="1"/>
          <p:nvPr/>
        </p:nvSpPr>
        <p:spPr>
          <a:xfrm>
            <a:off x="1097280" y="325550"/>
            <a:ext cx="10058400" cy="3574778"/>
          </a:xfrm>
          <a:prstGeom prst="rect">
            <a:avLst/>
          </a:prstGeom>
          <a:noFill/>
          <a:ln>
            <a:noFill/>
          </a:ln>
          <a:effectLst>
            <a:outerShdw blurRad="50800" rotWithShape="0" algn="tl" dir="2700000" dist="38100">
              <a:srgbClr val="000000">
                <a:alpha val="40000"/>
              </a:srgbClr>
            </a:outerShdw>
          </a:effectLst>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None/>
            </a:pPr>
            <a:r>
              <a:rPr b="1" i="0" lang="fr-CA" sz="5200" u="none" cap="none" strike="noStrike">
                <a:solidFill>
                  <a:srgbClr val="FFFFFF"/>
                </a:solidFill>
                <a:latin typeface="Calibri"/>
                <a:ea typeface="Calibri"/>
                <a:cs typeface="Calibri"/>
                <a:sym typeface="Calibri"/>
              </a:rPr>
              <a:t>Member Communities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r-CA"/>
              <a:t>Cycle-Program Chronology</a:t>
            </a:r>
            <a:endParaRPr/>
          </a:p>
        </p:txBody>
      </p:sp>
      <p:grpSp>
        <p:nvGrpSpPr>
          <p:cNvPr id="183" name="Google Shape;183;p8"/>
          <p:cNvGrpSpPr/>
          <p:nvPr/>
        </p:nvGrpSpPr>
        <p:grpSpPr>
          <a:xfrm>
            <a:off x="169985" y="1866767"/>
            <a:ext cx="10515600" cy="3889334"/>
            <a:chOff x="0" y="263881"/>
            <a:chExt cx="10515600" cy="3889334"/>
          </a:xfrm>
        </p:grpSpPr>
        <p:cxnSp>
          <p:nvCxnSpPr>
            <p:cNvPr id="184" name="Google Shape;184;p8"/>
            <p:cNvCxnSpPr/>
            <p:nvPr/>
          </p:nvCxnSpPr>
          <p:spPr>
            <a:xfrm>
              <a:off x="0" y="2175669"/>
              <a:ext cx="10515600" cy="0"/>
            </a:xfrm>
            <a:prstGeom prst="straightConnector1">
              <a:avLst/>
            </a:prstGeom>
            <a:solidFill>
              <a:schemeClr val="lt1">
                <a:alpha val="89803"/>
              </a:schemeClr>
            </a:solidFill>
            <a:ln cap="flat" cmpd="sng" w="12700">
              <a:solidFill>
                <a:schemeClr val="accent2"/>
              </a:solidFill>
              <a:prstDash val="solid"/>
              <a:miter lim="800000"/>
              <a:headEnd len="sm" w="sm" type="none"/>
              <a:tailEnd len="sm" w="sm" type="none"/>
            </a:ln>
          </p:spPr>
        </p:cxnSp>
        <p:sp>
          <p:nvSpPr>
            <p:cNvPr id="185" name="Google Shape;185;p8"/>
            <p:cNvSpPr/>
            <p:nvPr/>
          </p:nvSpPr>
          <p:spPr>
            <a:xfrm>
              <a:off x="253596" y="1348914"/>
              <a:ext cx="3700587" cy="522160"/>
            </a:xfrm>
            <a:prstGeom prst="rect">
              <a:avLst/>
            </a:prstGeom>
            <a:solidFill>
              <a:schemeClr val="accent2"/>
            </a:solidFill>
            <a:ln cap="flat" cmpd="sng" w="12700">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8"/>
            <p:cNvSpPr txBox="1"/>
            <p:nvPr/>
          </p:nvSpPr>
          <p:spPr>
            <a:xfrm>
              <a:off x="253596" y="1348914"/>
              <a:ext cx="3700587" cy="522160"/>
            </a:xfrm>
            <a:prstGeom prst="rect">
              <a:avLst/>
            </a:prstGeom>
            <a:noFill/>
            <a:ln>
              <a:noFill/>
            </a:ln>
          </p:spPr>
          <p:txBody>
            <a:bodyPr anchorCtr="0" anchor="ctr" bIns="96500" lIns="96500" spcFirstLastPara="1" rIns="96500" wrap="square" tIns="96500">
              <a:noAutofit/>
            </a:bodyPr>
            <a:lstStyle/>
            <a:p>
              <a:pPr indent="0" lvl="0" marL="0" marR="0" rtl="0" algn="ctr">
                <a:lnSpc>
                  <a:spcPct val="90000"/>
                </a:lnSpc>
                <a:spcBef>
                  <a:spcPts val="0"/>
                </a:spcBef>
                <a:spcAft>
                  <a:spcPts val="0"/>
                </a:spcAft>
                <a:buClr>
                  <a:schemeClr val="lt1"/>
                </a:buClr>
                <a:buSzPts val="1900"/>
                <a:buFont typeface="Calibri"/>
                <a:buNone/>
              </a:pPr>
              <a:r>
                <a:rPr b="1" i="0" lang="fr-CA" sz="1900" u="none" cap="none" strike="noStrike">
                  <a:solidFill>
                    <a:schemeClr val="lt1"/>
                  </a:solidFill>
                  <a:latin typeface="Calibri"/>
                  <a:ea typeface="Calibri"/>
                  <a:cs typeface="Calibri"/>
                  <a:sym typeface="Calibri"/>
                </a:rPr>
                <a:t>Pre-K program</a:t>
              </a:r>
              <a:endParaRPr b="0" i="0" sz="1900" u="none" cap="none" strike="noStrike">
                <a:solidFill>
                  <a:schemeClr val="lt1"/>
                </a:solidFill>
                <a:latin typeface="Calibri"/>
                <a:ea typeface="Calibri"/>
                <a:cs typeface="Calibri"/>
                <a:sym typeface="Calibri"/>
              </a:endParaRPr>
            </a:p>
          </p:txBody>
        </p:sp>
        <p:sp>
          <p:nvSpPr>
            <p:cNvPr id="187" name="Google Shape;187;p8"/>
            <p:cNvSpPr/>
            <p:nvPr/>
          </p:nvSpPr>
          <p:spPr>
            <a:xfrm>
              <a:off x="253596" y="263881"/>
              <a:ext cx="3700587" cy="1085033"/>
            </a:xfrm>
            <a:prstGeom prst="rect">
              <a:avLst/>
            </a:prstGeom>
            <a:solidFill>
              <a:srgbClr val="F7D5CB">
                <a:alpha val="89803"/>
              </a:srgbClr>
            </a:solidFill>
            <a:ln cap="flat" cmpd="sng" w="12700">
              <a:solidFill>
                <a:srgbClr val="F7D5CB">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8"/>
            <p:cNvSpPr txBox="1"/>
            <p:nvPr/>
          </p:nvSpPr>
          <p:spPr>
            <a:xfrm>
              <a:off x="253596" y="263881"/>
              <a:ext cx="3700587" cy="1085033"/>
            </a:xfrm>
            <a:prstGeom prst="rect">
              <a:avLst/>
            </a:prstGeom>
            <a:noFill/>
            <a:ln>
              <a:noFill/>
            </a:ln>
          </p:spPr>
          <p:txBody>
            <a:bodyPr anchorCtr="0" anchor="ctr" bIns="152400" lIns="152400" spcFirstLastPara="1" rIns="152400" wrap="square" tIns="152400">
              <a:noAutofit/>
            </a:bodyPr>
            <a:lstStyle/>
            <a:p>
              <a:pPr indent="0" lvl="0" marL="0" marR="0" rtl="0" algn="l">
                <a:lnSpc>
                  <a:spcPct val="90000"/>
                </a:lnSpc>
                <a:spcBef>
                  <a:spcPts val="0"/>
                </a:spcBef>
                <a:spcAft>
                  <a:spcPts val="0"/>
                </a:spcAft>
                <a:buClr>
                  <a:schemeClr val="dk1"/>
                </a:buClr>
                <a:buSzPts val="1600"/>
                <a:buFont typeface="Calibri"/>
                <a:buNone/>
              </a:pPr>
              <a:r>
                <a:rPr b="0" i="0" lang="fr-CA" sz="1600" u="none" cap="none" strike="noStrike">
                  <a:solidFill>
                    <a:schemeClr val="dk1"/>
                  </a:solidFill>
                  <a:latin typeface="Calibri"/>
                  <a:ea typeface="Calibri"/>
                  <a:cs typeface="Calibri"/>
                  <a:sym typeface="Calibri"/>
                </a:rPr>
                <a:t>Selection of competences with all member community preschool teachers</a:t>
              </a:r>
              <a:endParaRPr b="0" i="0" sz="1600" u="none" cap="none" strike="noStrike">
                <a:solidFill>
                  <a:schemeClr val="dk1"/>
                </a:solidFill>
                <a:latin typeface="Calibri"/>
                <a:ea typeface="Calibri"/>
                <a:cs typeface="Calibri"/>
                <a:sym typeface="Calibri"/>
              </a:endParaRPr>
            </a:p>
            <a:p>
              <a:pPr indent="0" lvl="0" marL="0" marR="0" rtl="0" algn="l">
                <a:lnSpc>
                  <a:spcPct val="90000"/>
                </a:lnSpc>
                <a:spcBef>
                  <a:spcPts val="560"/>
                </a:spcBef>
                <a:spcAft>
                  <a:spcPts val="0"/>
                </a:spcAft>
                <a:buClr>
                  <a:schemeClr val="dk1"/>
                </a:buClr>
                <a:buSzPts val="1600"/>
                <a:buFont typeface="Calibri"/>
                <a:buNone/>
              </a:pPr>
              <a:r>
                <a:rPr b="0" i="0" lang="fr-CA" sz="1600" u="none" cap="none" strike="noStrike">
                  <a:solidFill>
                    <a:schemeClr val="dk1"/>
                  </a:solidFill>
                  <a:latin typeface="Calibri"/>
                  <a:ea typeface="Calibri"/>
                  <a:cs typeface="Calibri"/>
                  <a:sym typeface="Calibri"/>
                </a:rPr>
                <a:t>Launching</a:t>
              </a:r>
              <a:endParaRPr b="0" i="0" sz="1600" u="none" cap="none" strike="noStrike">
                <a:solidFill>
                  <a:schemeClr val="dk1"/>
                </a:solidFill>
                <a:latin typeface="Calibri"/>
                <a:ea typeface="Calibri"/>
                <a:cs typeface="Calibri"/>
                <a:sym typeface="Calibri"/>
              </a:endParaRPr>
            </a:p>
          </p:txBody>
        </p:sp>
        <p:cxnSp>
          <p:nvCxnSpPr>
            <p:cNvPr id="189" name="Google Shape;189;p8"/>
            <p:cNvCxnSpPr/>
            <p:nvPr/>
          </p:nvCxnSpPr>
          <p:spPr>
            <a:xfrm>
              <a:off x="2103890" y="1871075"/>
              <a:ext cx="0" cy="304593"/>
            </a:xfrm>
            <a:prstGeom prst="straightConnector1">
              <a:avLst/>
            </a:prstGeom>
            <a:noFill/>
            <a:ln cap="flat" cmpd="sng" w="9525">
              <a:solidFill>
                <a:schemeClr val="accent2"/>
              </a:solidFill>
              <a:prstDash val="solid"/>
              <a:miter lim="800000"/>
              <a:headEnd len="sm" w="sm" type="none"/>
              <a:tailEnd len="sm" w="sm" type="none"/>
            </a:ln>
          </p:spPr>
        </p:cxnSp>
        <p:sp>
          <p:nvSpPr>
            <p:cNvPr id="190" name="Google Shape;190;p8"/>
            <p:cNvSpPr/>
            <p:nvPr/>
          </p:nvSpPr>
          <p:spPr>
            <a:xfrm>
              <a:off x="2356202" y="2480262"/>
              <a:ext cx="3700587" cy="522160"/>
            </a:xfrm>
            <a:prstGeom prst="rect">
              <a:avLst/>
            </a:prstGeom>
            <a:solidFill>
              <a:schemeClr val="accent2"/>
            </a:solidFill>
            <a:ln cap="flat" cmpd="sng" w="12700">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8"/>
            <p:cNvSpPr txBox="1"/>
            <p:nvPr/>
          </p:nvSpPr>
          <p:spPr>
            <a:xfrm>
              <a:off x="2356202" y="2480262"/>
              <a:ext cx="3700587" cy="522160"/>
            </a:xfrm>
            <a:prstGeom prst="rect">
              <a:avLst/>
            </a:prstGeom>
            <a:noFill/>
            <a:ln>
              <a:noFill/>
            </a:ln>
          </p:spPr>
          <p:txBody>
            <a:bodyPr anchorCtr="0" anchor="ctr" bIns="96500" lIns="96500" spcFirstLastPara="1" rIns="96500" wrap="square" tIns="96500">
              <a:noAutofit/>
            </a:bodyPr>
            <a:lstStyle/>
            <a:p>
              <a:pPr indent="0" lvl="0" marL="0" marR="0" rtl="0" algn="ctr">
                <a:lnSpc>
                  <a:spcPct val="90000"/>
                </a:lnSpc>
                <a:spcBef>
                  <a:spcPts val="0"/>
                </a:spcBef>
                <a:spcAft>
                  <a:spcPts val="0"/>
                </a:spcAft>
                <a:buClr>
                  <a:schemeClr val="lt1"/>
                </a:buClr>
                <a:buSzPts val="1900"/>
                <a:buFont typeface="Calibri"/>
                <a:buNone/>
              </a:pPr>
              <a:r>
                <a:rPr b="1" i="0" lang="fr-CA" sz="1900" u="none" cap="none" strike="noStrike">
                  <a:solidFill>
                    <a:schemeClr val="lt1"/>
                  </a:solidFill>
                  <a:latin typeface="Calibri"/>
                  <a:ea typeface="Calibri"/>
                  <a:cs typeface="Calibri"/>
                  <a:sym typeface="Calibri"/>
                </a:rPr>
                <a:t>Cycle program</a:t>
              </a:r>
              <a:endParaRPr b="1" i="0" sz="1900" u="none" cap="none" strike="noStrike">
                <a:solidFill>
                  <a:schemeClr val="lt1"/>
                </a:solidFill>
                <a:latin typeface="Calibri"/>
                <a:ea typeface="Calibri"/>
                <a:cs typeface="Calibri"/>
                <a:sym typeface="Calibri"/>
              </a:endParaRPr>
            </a:p>
          </p:txBody>
        </p:sp>
        <p:sp>
          <p:nvSpPr>
            <p:cNvPr id="192" name="Google Shape;192;p8"/>
            <p:cNvSpPr/>
            <p:nvPr/>
          </p:nvSpPr>
          <p:spPr>
            <a:xfrm>
              <a:off x="2356202" y="3002423"/>
              <a:ext cx="3700587" cy="1150792"/>
            </a:xfrm>
            <a:prstGeom prst="rect">
              <a:avLst/>
            </a:prstGeom>
            <a:solidFill>
              <a:srgbClr val="F7D5CB">
                <a:alpha val="89803"/>
              </a:srgbClr>
            </a:solidFill>
            <a:ln cap="flat" cmpd="sng" w="12700">
              <a:solidFill>
                <a:srgbClr val="F7D5CB">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8"/>
            <p:cNvSpPr txBox="1"/>
            <p:nvPr/>
          </p:nvSpPr>
          <p:spPr>
            <a:xfrm>
              <a:off x="2356202" y="3002423"/>
              <a:ext cx="3700587" cy="1150792"/>
            </a:xfrm>
            <a:prstGeom prst="rect">
              <a:avLst/>
            </a:prstGeom>
            <a:noFill/>
            <a:ln>
              <a:noFill/>
            </a:ln>
          </p:spPr>
          <p:txBody>
            <a:bodyPr anchorCtr="0" anchor="ctr" bIns="152400" lIns="152400" spcFirstLastPara="1" rIns="152400" wrap="square" tIns="152400">
              <a:noAutofit/>
            </a:bodyPr>
            <a:lstStyle/>
            <a:p>
              <a:pPr indent="0" lvl="0" marL="0" marR="0" rtl="0" algn="l">
                <a:lnSpc>
                  <a:spcPct val="90000"/>
                </a:lnSpc>
                <a:spcBef>
                  <a:spcPts val="0"/>
                </a:spcBef>
                <a:spcAft>
                  <a:spcPts val="0"/>
                </a:spcAft>
                <a:buClr>
                  <a:schemeClr val="dk1"/>
                </a:buClr>
                <a:buSzPts val="1600"/>
                <a:buFont typeface="Calibri"/>
                <a:buNone/>
              </a:pPr>
              <a:r>
                <a:rPr b="0" i="0" lang="fr-CA" sz="1600" u="none" cap="none" strike="noStrike">
                  <a:solidFill>
                    <a:schemeClr val="dk1"/>
                  </a:solidFill>
                  <a:latin typeface="Calibri"/>
                  <a:ea typeface="Calibri"/>
                  <a:cs typeface="Calibri"/>
                  <a:sym typeface="Calibri"/>
                </a:rPr>
                <a:t> Same selection process</a:t>
              </a:r>
              <a:endParaRPr b="0" i="0" sz="1600" u="none" cap="none" strike="noStrike">
                <a:solidFill>
                  <a:schemeClr val="dk1"/>
                </a:solidFill>
                <a:latin typeface="Calibri"/>
                <a:ea typeface="Calibri"/>
                <a:cs typeface="Calibri"/>
                <a:sym typeface="Calibri"/>
              </a:endParaRPr>
            </a:p>
            <a:p>
              <a:pPr indent="0" lvl="0" marL="0" marR="0" rtl="0" algn="l">
                <a:lnSpc>
                  <a:spcPct val="90000"/>
                </a:lnSpc>
                <a:spcBef>
                  <a:spcPts val="560"/>
                </a:spcBef>
                <a:spcAft>
                  <a:spcPts val="0"/>
                </a:spcAft>
                <a:buClr>
                  <a:schemeClr val="dk1"/>
                </a:buClr>
                <a:buSzPts val="1600"/>
                <a:buFont typeface="Calibri"/>
                <a:buNone/>
              </a:pPr>
              <a:r>
                <a:rPr b="0" i="0" lang="fr-CA" sz="1600" u="none" cap="none" strike="noStrike">
                  <a:solidFill>
                    <a:schemeClr val="dk1"/>
                  </a:solidFill>
                  <a:latin typeface="Calibri"/>
                  <a:ea typeface="Calibri"/>
                  <a:cs typeface="Calibri"/>
                  <a:sym typeface="Calibri"/>
                </a:rPr>
                <a:t>Holistic framework</a:t>
              </a:r>
              <a:endParaRPr b="0" i="0" sz="1600" u="none" cap="none" strike="noStrike">
                <a:solidFill>
                  <a:schemeClr val="dk1"/>
                </a:solidFill>
                <a:latin typeface="Calibri"/>
                <a:ea typeface="Calibri"/>
                <a:cs typeface="Calibri"/>
                <a:sym typeface="Calibri"/>
              </a:endParaRPr>
            </a:p>
            <a:p>
              <a:pPr indent="0" lvl="0" marL="0" marR="0" rtl="0" algn="l">
                <a:lnSpc>
                  <a:spcPct val="90000"/>
                </a:lnSpc>
                <a:spcBef>
                  <a:spcPts val="560"/>
                </a:spcBef>
                <a:spcAft>
                  <a:spcPts val="0"/>
                </a:spcAft>
                <a:buClr>
                  <a:schemeClr val="dk1"/>
                </a:buClr>
                <a:buSzPts val="1600"/>
                <a:buFont typeface="Calibri"/>
                <a:buNone/>
              </a:pPr>
              <a:r>
                <a:rPr b="0" i="0" lang="fr-CA" sz="1600" u="none" cap="none" strike="noStrike">
                  <a:solidFill>
                    <a:schemeClr val="dk1"/>
                  </a:solidFill>
                  <a:latin typeface="Calibri"/>
                  <a:ea typeface="Calibri"/>
                  <a:cs typeface="Calibri"/>
                  <a:sym typeface="Calibri"/>
                </a:rPr>
                <a:t>Strong expertise</a:t>
              </a:r>
              <a:endParaRPr/>
            </a:p>
          </p:txBody>
        </p:sp>
        <p:cxnSp>
          <p:nvCxnSpPr>
            <p:cNvPr id="194" name="Google Shape;194;p8"/>
            <p:cNvCxnSpPr/>
            <p:nvPr/>
          </p:nvCxnSpPr>
          <p:spPr>
            <a:xfrm>
              <a:off x="4206496" y="2175668"/>
              <a:ext cx="0" cy="304593"/>
            </a:xfrm>
            <a:prstGeom prst="straightConnector1">
              <a:avLst/>
            </a:prstGeom>
            <a:noFill/>
            <a:ln cap="flat" cmpd="sng" w="9525">
              <a:solidFill>
                <a:schemeClr val="accent2"/>
              </a:solidFill>
              <a:prstDash val="solid"/>
              <a:miter lim="800000"/>
              <a:headEnd len="sm" w="sm" type="none"/>
              <a:tailEnd len="sm" w="sm" type="none"/>
            </a:ln>
          </p:spPr>
        </p:cxnSp>
        <p:sp>
          <p:nvSpPr>
            <p:cNvPr id="195" name="Google Shape;195;p8"/>
            <p:cNvSpPr/>
            <p:nvPr/>
          </p:nvSpPr>
          <p:spPr>
            <a:xfrm rot="2700000">
              <a:off x="2070044" y="2141823"/>
              <a:ext cx="67690" cy="67690"/>
            </a:xfrm>
            <a:prstGeom prst="rect">
              <a:avLst/>
            </a:prstGeom>
            <a:solidFill>
              <a:schemeClr val="accent2"/>
            </a:solidFill>
            <a:ln cap="flat" cmpd="sng" w="9525">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8"/>
            <p:cNvSpPr/>
            <p:nvPr/>
          </p:nvSpPr>
          <p:spPr>
            <a:xfrm rot="2700000">
              <a:off x="4172651" y="2141823"/>
              <a:ext cx="67690" cy="67690"/>
            </a:xfrm>
            <a:prstGeom prst="rect">
              <a:avLst/>
            </a:prstGeom>
            <a:solidFill>
              <a:schemeClr val="accent2"/>
            </a:solidFill>
            <a:ln cap="flat" cmpd="sng" w="9525">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8"/>
            <p:cNvSpPr/>
            <p:nvPr/>
          </p:nvSpPr>
          <p:spPr>
            <a:xfrm>
              <a:off x="4458809" y="1348914"/>
              <a:ext cx="3700587" cy="522160"/>
            </a:xfrm>
            <a:prstGeom prst="rect">
              <a:avLst/>
            </a:prstGeom>
            <a:solidFill>
              <a:schemeClr val="accent2"/>
            </a:solidFill>
            <a:ln cap="flat" cmpd="sng" w="12700">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8"/>
            <p:cNvSpPr txBox="1"/>
            <p:nvPr/>
          </p:nvSpPr>
          <p:spPr>
            <a:xfrm>
              <a:off x="4458809" y="1348914"/>
              <a:ext cx="3700587" cy="522160"/>
            </a:xfrm>
            <a:prstGeom prst="rect">
              <a:avLst/>
            </a:prstGeom>
            <a:noFill/>
            <a:ln>
              <a:noFill/>
            </a:ln>
          </p:spPr>
          <p:txBody>
            <a:bodyPr anchorCtr="0" anchor="ctr" bIns="96500" lIns="96500" spcFirstLastPara="1" rIns="96500" wrap="square" tIns="96500">
              <a:noAutofit/>
            </a:bodyPr>
            <a:lstStyle/>
            <a:p>
              <a:pPr indent="0" lvl="0" marL="0" marR="0" rtl="0" algn="ctr">
                <a:lnSpc>
                  <a:spcPct val="90000"/>
                </a:lnSpc>
                <a:spcBef>
                  <a:spcPts val="0"/>
                </a:spcBef>
                <a:spcAft>
                  <a:spcPts val="0"/>
                </a:spcAft>
                <a:buClr>
                  <a:schemeClr val="lt1"/>
                </a:buClr>
                <a:buSzPts val="1900"/>
                <a:buFont typeface="Calibri"/>
                <a:buNone/>
              </a:pPr>
              <a:r>
                <a:rPr b="1" i="0" lang="fr-CA" sz="1900" u="none" cap="none" strike="noStrike">
                  <a:solidFill>
                    <a:schemeClr val="lt1"/>
                  </a:solidFill>
                  <a:latin typeface="Calibri"/>
                  <a:ea typeface="Calibri"/>
                  <a:cs typeface="Calibri"/>
                  <a:sym typeface="Calibri"/>
                </a:rPr>
                <a:t>Tools and add-ons</a:t>
              </a:r>
              <a:endParaRPr/>
            </a:p>
          </p:txBody>
        </p:sp>
        <p:sp>
          <p:nvSpPr>
            <p:cNvPr id="199" name="Google Shape;199;p8"/>
            <p:cNvSpPr/>
            <p:nvPr/>
          </p:nvSpPr>
          <p:spPr>
            <a:xfrm>
              <a:off x="4458809" y="263881"/>
              <a:ext cx="3700587" cy="1085033"/>
            </a:xfrm>
            <a:prstGeom prst="rect">
              <a:avLst/>
            </a:prstGeom>
            <a:solidFill>
              <a:srgbClr val="F7D5CB">
                <a:alpha val="89803"/>
              </a:srgbClr>
            </a:solidFill>
            <a:ln cap="flat" cmpd="sng" w="12700">
              <a:solidFill>
                <a:srgbClr val="F7D5CB">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8"/>
            <p:cNvSpPr txBox="1"/>
            <p:nvPr/>
          </p:nvSpPr>
          <p:spPr>
            <a:xfrm>
              <a:off x="4458809" y="263881"/>
              <a:ext cx="3700587" cy="1085033"/>
            </a:xfrm>
            <a:prstGeom prst="rect">
              <a:avLst/>
            </a:prstGeom>
            <a:noFill/>
            <a:ln>
              <a:noFill/>
            </a:ln>
          </p:spPr>
          <p:txBody>
            <a:bodyPr anchorCtr="0" anchor="ctr" bIns="152400" lIns="152400" spcFirstLastPara="1" rIns="152400" wrap="square" tIns="152400">
              <a:noAutofit/>
            </a:bodyPr>
            <a:lstStyle/>
            <a:p>
              <a:pPr indent="0" lvl="0" marL="0" marR="0" rtl="0" algn="l">
                <a:lnSpc>
                  <a:spcPct val="90000"/>
                </a:lnSpc>
                <a:spcBef>
                  <a:spcPts val="0"/>
                </a:spcBef>
                <a:spcAft>
                  <a:spcPts val="0"/>
                </a:spcAft>
                <a:buClr>
                  <a:schemeClr val="dk1"/>
                </a:buClr>
                <a:buSzPts val="1600"/>
                <a:buFont typeface="Calibri"/>
                <a:buNone/>
              </a:pPr>
              <a:r>
                <a:rPr b="0" i="0" lang="fr-CA" sz="1600" u="none" cap="none" strike="noStrike">
                  <a:solidFill>
                    <a:schemeClr val="dk1"/>
                  </a:solidFill>
                  <a:latin typeface="Calibri"/>
                  <a:ea typeface="Calibri"/>
                  <a:cs typeface="Calibri"/>
                  <a:sym typeface="Calibri"/>
                </a:rPr>
                <a:t>Bulding of the activity book, literary box, observation grids, Learning Journey</a:t>
              </a:r>
              <a:endParaRPr/>
            </a:p>
            <a:p>
              <a:pPr indent="0" lvl="0" marL="0" marR="0" rtl="0" algn="l">
                <a:lnSpc>
                  <a:spcPct val="90000"/>
                </a:lnSpc>
                <a:spcBef>
                  <a:spcPts val="560"/>
                </a:spcBef>
                <a:spcAft>
                  <a:spcPts val="0"/>
                </a:spcAft>
                <a:buClr>
                  <a:schemeClr val="dk1"/>
                </a:buClr>
                <a:buSzPts val="1600"/>
                <a:buFont typeface="Calibri"/>
                <a:buNone/>
              </a:pPr>
              <a:r>
                <a:rPr b="0" i="0" lang="fr-CA" sz="1600" u="none" cap="none" strike="noStrike">
                  <a:solidFill>
                    <a:schemeClr val="dk1"/>
                  </a:solidFill>
                  <a:latin typeface="Calibri"/>
                  <a:ea typeface="Calibri"/>
                  <a:cs typeface="Calibri"/>
                  <a:sym typeface="Calibri"/>
                </a:rPr>
                <a:t>Trial run in community preschool classes</a:t>
              </a:r>
              <a:endParaRPr/>
            </a:p>
          </p:txBody>
        </p:sp>
        <p:cxnSp>
          <p:nvCxnSpPr>
            <p:cNvPr id="201" name="Google Shape;201;p8"/>
            <p:cNvCxnSpPr/>
            <p:nvPr/>
          </p:nvCxnSpPr>
          <p:spPr>
            <a:xfrm>
              <a:off x="6309103" y="1871075"/>
              <a:ext cx="0" cy="304593"/>
            </a:xfrm>
            <a:prstGeom prst="straightConnector1">
              <a:avLst/>
            </a:prstGeom>
            <a:noFill/>
            <a:ln cap="flat" cmpd="sng" w="9525">
              <a:solidFill>
                <a:schemeClr val="accent2"/>
              </a:solidFill>
              <a:prstDash val="solid"/>
              <a:miter lim="800000"/>
              <a:headEnd len="sm" w="sm" type="none"/>
              <a:tailEnd len="sm" w="sm" type="none"/>
            </a:ln>
          </p:spPr>
        </p:cxnSp>
        <p:sp>
          <p:nvSpPr>
            <p:cNvPr id="202" name="Google Shape;202;p8"/>
            <p:cNvSpPr/>
            <p:nvPr/>
          </p:nvSpPr>
          <p:spPr>
            <a:xfrm>
              <a:off x="6561416" y="2480262"/>
              <a:ext cx="3700587" cy="522160"/>
            </a:xfrm>
            <a:prstGeom prst="rect">
              <a:avLst/>
            </a:prstGeom>
            <a:solidFill>
              <a:schemeClr val="accent2"/>
            </a:solidFill>
            <a:ln cap="flat" cmpd="sng" w="12700">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8"/>
            <p:cNvSpPr txBox="1"/>
            <p:nvPr/>
          </p:nvSpPr>
          <p:spPr>
            <a:xfrm>
              <a:off x="6561416" y="2480262"/>
              <a:ext cx="3700587" cy="522160"/>
            </a:xfrm>
            <a:prstGeom prst="rect">
              <a:avLst/>
            </a:prstGeom>
            <a:noFill/>
            <a:ln>
              <a:noFill/>
            </a:ln>
          </p:spPr>
          <p:txBody>
            <a:bodyPr anchorCtr="0" anchor="ctr" bIns="96500" lIns="96500" spcFirstLastPara="1" rIns="96500" wrap="square" tIns="96500">
              <a:noAutofit/>
            </a:bodyPr>
            <a:lstStyle/>
            <a:p>
              <a:pPr indent="0" lvl="0" marL="0" marR="0" rtl="0" algn="ctr">
                <a:lnSpc>
                  <a:spcPct val="90000"/>
                </a:lnSpc>
                <a:spcBef>
                  <a:spcPts val="0"/>
                </a:spcBef>
                <a:spcAft>
                  <a:spcPts val="0"/>
                </a:spcAft>
                <a:buClr>
                  <a:schemeClr val="lt1"/>
                </a:buClr>
                <a:buSzPts val="1900"/>
                <a:buFont typeface="Calibri"/>
                <a:buNone/>
              </a:pPr>
              <a:r>
                <a:rPr b="0" i="0" lang="fr-CA" sz="1900" u="none" cap="none" strike="noStrike">
                  <a:solidFill>
                    <a:schemeClr val="lt1"/>
                  </a:solidFill>
                  <a:latin typeface="Calibri"/>
                  <a:ea typeface="Calibri"/>
                  <a:cs typeface="Calibri"/>
                  <a:sym typeface="Calibri"/>
                </a:rPr>
                <a:t>Training and support</a:t>
              </a:r>
              <a:endParaRPr/>
            </a:p>
          </p:txBody>
        </p:sp>
        <p:sp>
          <p:nvSpPr>
            <p:cNvPr id="204" name="Google Shape;204;p8"/>
            <p:cNvSpPr/>
            <p:nvPr/>
          </p:nvSpPr>
          <p:spPr>
            <a:xfrm>
              <a:off x="6561416" y="3002423"/>
              <a:ext cx="3700587" cy="838434"/>
            </a:xfrm>
            <a:prstGeom prst="rect">
              <a:avLst/>
            </a:prstGeom>
            <a:solidFill>
              <a:srgbClr val="F7D5CB">
                <a:alpha val="89803"/>
              </a:srgbClr>
            </a:solidFill>
            <a:ln cap="flat" cmpd="sng" w="12700">
              <a:solidFill>
                <a:srgbClr val="F7D5CB">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8"/>
            <p:cNvSpPr txBox="1"/>
            <p:nvPr/>
          </p:nvSpPr>
          <p:spPr>
            <a:xfrm>
              <a:off x="6561416" y="3002423"/>
              <a:ext cx="3700587" cy="838434"/>
            </a:xfrm>
            <a:prstGeom prst="rect">
              <a:avLst/>
            </a:prstGeom>
            <a:noFill/>
            <a:ln>
              <a:noFill/>
            </a:ln>
          </p:spPr>
          <p:txBody>
            <a:bodyPr anchorCtr="0" anchor="ctr" bIns="152400" lIns="152400" spcFirstLastPara="1" rIns="152400" wrap="square" tIns="152400">
              <a:noAutofit/>
            </a:bodyPr>
            <a:lstStyle/>
            <a:p>
              <a:pPr indent="0" lvl="0" marL="0" marR="0" rtl="0" algn="l">
                <a:lnSpc>
                  <a:spcPct val="90000"/>
                </a:lnSpc>
                <a:spcBef>
                  <a:spcPts val="0"/>
                </a:spcBef>
                <a:spcAft>
                  <a:spcPts val="0"/>
                </a:spcAft>
                <a:buClr>
                  <a:schemeClr val="dk1"/>
                </a:buClr>
                <a:buSzPts val="1600"/>
                <a:buFont typeface="Calibri"/>
                <a:buNone/>
              </a:pPr>
              <a:r>
                <a:rPr b="0" i="0" lang="fr-CA" sz="1600" u="none" cap="none" strike="noStrike">
                  <a:solidFill>
                    <a:schemeClr val="dk1"/>
                  </a:solidFill>
                  <a:latin typeface="Calibri"/>
                  <a:ea typeface="Calibri"/>
                  <a:cs typeface="Calibri"/>
                  <a:sym typeface="Calibri"/>
                </a:rPr>
                <a:t>In community visits to train staff</a:t>
              </a:r>
              <a:endParaRPr/>
            </a:p>
            <a:p>
              <a:pPr indent="0" lvl="0" marL="0" marR="0" rtl="0" algn="l">
                <a:lnSpc>
                  <a:spcPct val="90000"/>
                </a:lnSpc>
                <a:spcBef>
                  <a:spcPts val="560"/>
                </a:spcBef>
                <a:spcAft>
                  <a:spcPts val="0"/>
                </a:spcAft>
                <a:buClr>
                  <a:schemeClr val="dk1"/>
                </a:buClr>
                <a:buSzPts val="1600"/>
                <a:buFont typeface="Calibri"/>
                <a:buNone/>
              </a:pPr>
              <a:r>
                <a:rPr b="0" i="0" lang="fr-CA" sz="1600" u="none" cap="none" strike="noStrike">
                  <a:solidFill>
                    <a:schemeClr val="dk1"/>
                  </a:solidFill>
                  <a:latin typeface="Calibri"/>
                  <a:ea typeface="Calibri"/>
                  <a:cs typeface="Calibri"/>
                  <a:sym typeface="Calibri"/>
                </a:rPr>
                <a:t>On-going support</a:t>
              </a:r>
              <a:endParaRPr/>
            </a:p>
          </p:txBody>
        </p:sp>
        <p:cxnSp>
          <p:nvCxnSpPr>
            <p:cNvPr id="206" name="Google Shape;206;p8"/>
            <p:cNvCxnSpPr/>
            <p:nvPr/>
          </p:nvCxnSpPr>
          <p:spPr>
            <a:xfrm>
              <a:off x="8411709" y="2175668"/>
              <a:ext cx="0" cy="304593"/>
            </a:xfrm>
            <a:prstGeom prst="straightConnector1">
              <a:avLst/>
            </a:prstGeom>
            <a:noFill/>
            <a:ln cap="flat" cmpd="sng" w="9525">
              <a:solidFill>
                <a:schemeClr val="accent2"/>
              </a:solidFill>
              <a:prstDash val="solid"/>
              <a:miter lim="800000"/>
              <a:headEnd len="sm" w="sm" type="none"/>
              <a:tailEnd len="sm" w="sm" type="none"/>
            </a:ln>
          </p:spPr>
        </p:cxnSp>
        <p:sp>
          <p:nvSpPr>
            <p:cNvPr id="207" name="Google Shape;207;p8"/>
            <p:cNvSpPr/>
            <p:nvPr/>
          </p:nvSpPr>
          <p:spPr>
            <a:xfrm rot="2700000">
              <a:off x="6275257" y="2141823"/>
              <a:ext cx="67690" cy="67690"/>
            </a:xfrm>
            <a:prstGeom prst="rect">
              <a:avLst/>
            </a:prstGeom>
            <a:solidFill>
              <a:schemeClr val="accent2"/>
            </a:solidFill>
            <a:ln cap="flat" cmpd="sng" w="9525">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8"/>
            <p:cNvSpPr/>
            <p:nvPr/>
          </p:nvSpPr>
          <p:spPr>
            <a:xfrm rot="2700000">
              <a:off x="8377864" y="2141823"/>
              <a:ext cx="67690" cy="67690"/>
            </a:xfrm>
            <a:prstGeom prst="rect">
              <a:avLst/>
            </a:prstGeom>
            <a:solidFill>
              <a:schemeClr val="accent2"/>
            </a:solidFill>
            <a:ln cap="flat" cmpd="sng" w="9525">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A picture containing diagram&#10;&#10;Description automatically generated" id="209" name="Google Shape;209;p8"/>
          <p:cNvPicPr preferRelativeResize="0"/>
          <p:nvPr/>
        </p:nvPicPr>
        <p:blipFill rotWithShape="1">
          <a:blip r:embed="rId3">
            <a:alphaModFix/>
          </a:blip>
          <a:srcRect b="49939" l="0" r="0" t="0"/>
          <a:stretch/>
        </p:blipFill>
        <p:spPr>
          <a:xfrm>
            <a:off x="-3285" y="5793775"/>
            <a:ext cx="12193761" cy="1064225"/>
          </a:xfrm>
          <a:prstGeom prst="rect">
            <a:avLst/>
          </a:prstGeom>
          <a:noFill/>
          <a:ln>
            <a:noFill/>
          </a:ln>
        </p:spPr>
      </p:pic>
      <p:pic>
        <p:nvPicPr>
          <p:cNvPr id="210" name="Google Shape;210;p8"/>
          <p:cNvPicPr preferRelativeResize="0"/>
          <p:nvPr/>
        </p:nvPicPr>
        <p:blipFill rotWithShape="1">
          <a:blip r:embed="rId4">
            <a:alphaModFix/>
          </a:blip>
          <a:srcRect b="0" l="0" r="0" t="0"/>
          <a:stretch/>
        </p:blipFill>
        <p:spPr>
          <a:xfrm rot="10800000">
            <a:off x="8721969" y="574431"/>
            <a:ext cx="3048000" cy="2286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4" name="Shape 214"/>
        <p:cNvGrpSpPr/>
        <p:nvPr/>
      </p:nvGrpSpPr>
      <p:grpSpPr>
        <a:xfrm>
          <a:off x="0" y="0"/>
          <a:ext cx="0" cy="0"/>
          <a:chOff x="0" y="0"/>
          <a:chExt cx="0" cy="0"/>
        </a:xfrm>
      </p:grpSpPr>
      <p:sp>
        <p:nvSpPr>
          <p:cNvPr id="215" name="Google Shape;215;p9"/>
          <p:cNvSpPr/>
          <p:nvPr/>
        </p:nvSpPr>
        <p:spPr>
          <a:xfrm>
            <a:off x="3051" y="0"/>
            <a:ext cx="12188949"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216" name="Google Shape;216;p9"/>
          <p:cNvGrpSpPr/>
          <p:nvPr/>
        </p:nvGrpSpPr>
        <p:grpSpPr>
          <a:xfrm>
            <a:off x="-2848" y="0"/>
            <a:ext cx="12188949" cy="6858000"/>
            <a:chOff x="-2848" y="0"/>
            <a:chExt cx="12188949" cy="6858000"/>
          </a:xfrm>
        </p:grpSpPr>
        <p:sp>
          <p:nvSpPr>
            <p:cNvPr id="217" name="Google Shape;217;p9"/>
            <p:cNvSpPr/>
            <p:nvPr/>
          </p:nvSpPr>
          <p:spPr>
            <a:xfrm>
              <a:off x="-2848" y="0"/>
              <a:ext cx="12188949"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8" name="Google Shape;218;p9"/>
            <p:cNvSpPr/>
            <p:nvPr/>
          </p:nvSpPr>
          <p:spPr>
            <a:xfrm>
              <a:off x="-2848" y="0"/>
              <a:ext cx="12188949"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nvGrpSpPr>
          <p:cNvPr id="219" name="Google Shape;219;p9"/>
          <p:cNvGrpSpPr/>
          <p:nvPr/>
        </p:nvGrpSpPr>
        <p:grpSpPr>
          <a:xfrm>
            <a:off x="651279" y="598259"/>
            <a:ext cx="10889442" cy="5680742"/>
            <a:chOff x="651279" y="598259"/>
            <a:chExt cx="10889442" cy="5680742"/>
          </a:xfrm>
        </p:grpSpPr>
        <p:sp>
          <p:nvSpPr>
            <p:cNvPr id="220" name="Google Shape;220;p9"/>
            <p:cNvSpPr/>
            <p:nvPr/>
          </p:nvSpPr>
          <p:spPr>
            <a:xfrm>
              <a:off x="651279" y="598259"/>
              <a:ext cx="10889442" cy="568074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1" name="Google Shape;221;p9"/>
            <p:cNvSpPr/>
            <p:nvPr/>
          </p:nvSpPr>
          <p:spPr>
            <a:xfrm>
              <a:off x="651279" y="598259"/>
              <a:ext cx="10889442" cy="568074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pic>
        <p:nvPicPr>
          <p:cNvPr id="222" name="Google Shape;222;p9"/>
          <p:cNvPicPr preferRelativeResize="0"/>
          <p:nvPr/>
        </p:nvPicPr>
        <p:blipFill rotWithShape="1">
          <a:blip r:embed="rId3">
            <a:alphaModFix/>
          </a:blip>
          <a:srcRect b="1" l="2572" r="5878" t="0"/>
          <a:stretch/>
        </p:blipFill>
        <p:spPr>
          <a:xfrm>
            <a:off x="7082810" y="841663"/>
            <a:ext cx="4166151" cy="5185923"/>
          </a:xfrm>
          <a:prstGeom prst="rect">
            <a:avLst/>
          </a:prstGeom>
          <a:noFill/>
          <a:ln>
            <a:noFill/>
          </a:ln>
        </p:spPr>
      </p:pic>
      <p:grpSp>
        <p:nvGrpSpPr>
          <p:cNvPr id="223" name="Google Shape;223;p9"/>
          <p:cNvGrpSpPr/>
          <p:nvPr/>
        </p:nvGrpSpPr>
        <p:grpSpPr>
          <a:xfrm>
            <a:off x="-2848" y="0"/>
            <a:ext cx="12188952" cy="6858000"/>
            <a:chOff x="0" y="0"/>
            <a:chExt cx="12188952" cy="6858000"/>
          </a:xfrm>
        </p:grpSpPr>
        <p:sp>
          <p:nvSpPr>
            <p:cNvPr id="224" name="Google Shape;224;p9"/>
            <p:cNvSpPr/>
            <p:nvPr/>
          </p:nvSpPr>
          <p:spPr>
            <a:xfrm>
              <a:off x="26122" y="6015669"/>
              <a:ext cx="2605762" cy="842331"/>
            </a:xfrm>
            <a:custGeom>
              <a:rect b="b" l="l" r="r" t="t"/>
              <a:pathLst>
                <a:path extrusionOk="0" h="1033951" w="3180577">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lt1">
                <a:alpha val="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5" name="Google Shape;225;p9"/>
            <p:cNvSpPr/>
            <p:nvPr/>
          </p:nvSpPr>
          <p:spPr>
            <a:xfrm>
              <a:off x="655184" y="5798001"/>
              <a:ext cx="2485581" cy="1059999"/>
            </a:xfrm>
            <a:custGeom>
              <a:rect b="b" l="l" r="r" t="t"/>
              <a:pathLst>
                <a:path extrusionOk="0" h="1050628" w="244976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6" name="Google Shape;226;p9"/>
            <p:cNvSpPr/>
            <p:nvPr/>
          </p:nvSpPr>
          <p:spPr>
            <a:xfrm>
              <a:off x="3474720" y="0"/>
              <a:ext cx="6177282" cy="1778750"/>
            </a:xfrm>
            <a:custGeom>
              <a:rect b="b" l="l" r="r" t="t"/>
              <a:pathLst>
                <a:path extrusionOk="0" h="1849426" w="6386648">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lt1">
                <a:alpha val="4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7" name="Google Shape;227;p9"/>
            <p:cNvSpPr/>
            <p:nvPr/>
          </p:nvSpPr>
          <p:spPr>
            <a:xfrm>
              <a:off x="0" y="2390523"/>
              <a:ext cx="611491" cy="1421482"/>
            </a:xfrm>
            <a:custGeom>
              <a:rect b="b" l="l" r="r" t="t"/>
              <a:pathLst>
                <a:path extrusionOk="0" h="1429512" w="611491">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lt1">
                <a:alpha val="2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8" name="Google Shape;228;p9"/>
            <p:cNvSpPr/>
            <p:nvPr/>
          </p:nvSpPr>
          <p:spPr>
            <a:xfrm>
              <a:off x="3792772" y="0"/>
              <a:ext cx="2423863" cy="1343767"/>
            </a:xfrm>
            <a:custGeom>
              <a:rect b="b" l="l" r="r" t="t"/>
              <a:pathLst>
                <a:path extrusionOk="0" h="1681468" w="3015964">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lt1">
                <a:alpha val="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9" name="Google Shape;229;p9"/>
            <p:cNvSpPr/>
            <p:nvPr/>
          </p:nvSpPr>
          <p:spPr>
            <a:xfrm>
              <a:off x="10946850" y="0"/>
              <a:ext cx="1242102" cy="2620884"/>
            </a:xfrm>
            <a:custGeom>
              <a:rect b="b" l="l" r="r" t="t"/>
              <a:pathLst>
                <a:path extrusionOk="0" h="2635689" w="1242102">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lt1">
                <a:alpha val="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0" name="Google Shape;230;p9"/>
            <p:cNvSpPr/>
            <p:nvPr/>
          </p:nvSpPr>
          <p:spPr>
            <a:xfrm>
              <a:off x="0" y="0"/>
              <a:ext cx="1577788" cy="980141"/>
            </a:xfrm>
            <a:custGeom>
              <a:rect b="b" l="l" r="r" t="t"/>
              <a:pathLst>
                <a:path extrusionOk="0" h="795676" w="1471018">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lt1">
                <a:alpha val="6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231" name="Google Shape;231;p9"/>
          <p:cNvSpPr txBox="1"/>
          <p:nvPr>
            <p:ph type="title"/>
          </p:nvPr>
        </p:nvSpPr>
        <p:spPr>
          <a:xfrm>
            <a:off x="1014984" y="839067"/>
            <a:ext cx="5821537" cy="122038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fr-CA" sz="4800"/>
              <a:t>The Cycle-Program</a:t>
            </a:r>
            <a:endParaRPr/>
          </a:p>
        </p:txBody>
      </p:sp>
      <p:sp>
        <p:nvSpPr>
          <p:cNvPr id="232" name="Google Shape;232;p9"/>
          <p:cNvSpPr txBox="1"/>
          <p:nvPr>
            <p:ph idx="1" type="body"/>
          </p:nvPr>
        </p:nvSpPr>
        <p:spPr>
          <a:xfrm>
            <a:off x="881433" y="1996577"/>
            <a:ext cx="5821537" cy="3729870"/>
          </a:xfrm>
          <a:prstGeom prst="rect">
            <a:avLst/>
          </a:prstGeom>
          <a:noFill/>
          <a:ln>
            <a:noFill/>
          </a:ln>
        </p:spPr>
        <p:txBody>
          <a:bodyPr anchorCtr="0" anchor="t" bIns="45700" lIns="91425" spcFirstLastPara="1" rIns="91425" wrap="square" tIns="45700">
            <a:normAutofit fontScale="92500" lnSpcReduction="10000"/>
          </a:bodyPr>
          <a:lstStyle/>
          <a:p>
            <a:pPr indent="-228600" lvl="1" marL="685800" rtl="0" algn="l">
              <a:lnSpc>
                <a:spcPct val="150000"/>
              </a:lnSpc>
              <a:spcBef>
                <a:spcPts val="0"/>
              </a:spcBef>
              <a:spcAft>
                <a:spcPts val="0"/>
              </a:spcAft>
              <a:buClr>
                <a:srgbClr val="000000"/>
              </a:buClr>
              <a:buSzPct val="100000"/>
              <a:buFont typeface="Courier New"/>
              <a:buChar char="o"/>
            </a:pPr>
            <a:r>
              <a:rPr lang="fr-CA" sz="2000">
                <a:solidFill>
                  <a:srgbClr val="000000"/>
                </a:solidFill>
              </a:rPr>
              <a:t>Holistic Approach </a:t>
            </a:r>
            <a:endParaRPr sz="2000">
              <a:solidFill>
                <a:srgbClr val="000000"/>
              </a:solidFill>
              <a:latin typeface="Calibri"/>
              <a:ea typeface="Calibri"/>
              <a:cs typeface="Calibri"/>
              <a:sym typeface="Calibri"/>
            </a:endParaRPr>
          </a:p>
          <a:p>
            <a:pPr indent="-228600" lvl="1" marL="685800" rtl="0" algn="l">
              <a:lnSpc>
                <a:spcPct val="150000"/>
              </a:lnSpc>
              <a:spcBef>
                <a:spcPts val="500"/>
              </a:spcBef>
              <a:spcAft>
                <a:spcPts val="0"/>
              </a:spcAft>
              <a:buClr>
                <a:srgbClr val="000000"/>
              </a:buClr>
              <a:buSzPct val="100000"/>
              <a:buFont typeface="Courier New"/>
              <a:buChar char="o"/>
            </a:pPr>
            <a:r>
              <a:rPr lang="fr-CA" sz="2000">
                <a:solidFill>
                  <a:srgbClr val="000000"/>
                </a:solidFill>
              </a:rPr>
              <a:t>Field, community and professional expertise</a:t>
            </a:r>
            <a:endParaRPr sz="2000"/>
          </a:p>
          <a:p>
            <a:pPr indent="-228600" lvl="1" marL="685800" rtl="0" algn="l">
              <a:lnSpc>
                <a:spcPct val="150000"/>
              </a:lnSpc>
              <a:spcBef>
                <a:spcPts val="500"/>
              </a:spcBef>
              <a:spcAft>
                <a:spcPts val="0"/>
              </a:spcAft>
              <a:buClr>
                <a:srgbClr val="000000"/>
              </a:buClr>
              <a:buSzPct val="100000"/>
              <a:buFont typeface="Courier New"/>
              <a:buChar char="o"/>
            </a:pPr>
            <a:r>
              <a:rPr lang="fr-CA" sz="2000">
                <a:solidFill>
                  <a:srgbClr val="000000"/>
                </a:solidFill>
              </a:rPr>
              <a:t>Dynamic program in constant evolution</a:t>
            </a:r>
            <a:endParaRPr sz="2000"/>
          </a:p>
          <a:p>
            <a:pPr indent="-228600" lvl="1" marL="685800" rtl="0" algn="l">
              <a:lnSpc>
                <a:spcPct val="150000"/>
              </a:lnSpc>
              <a:spcBef>
                <a:spcPts val="500"/>
              </a:spcBef>
              <a:spcAft>
                <a:spcPts val="0"/>
              </a:spcAft>
              <a:buClr>
                <a:srgbClr val="000000"/>
              </a:buClr>
              <a:buSzPct val="100000"/>
              <a:buFont typeface="Courier New"/>
              <a:buChar char="o"/>
            </a:pPr>
            <a:r>
              <a:rPr lang="fr-CA" sz="2000">
                <a:solidFill>
                  <a:srgbClr val="000000"/>
                </a:solidFill>
              </a:rPr>
              <a:t>Active participation </a:t>
            </a:r>
            <a:endParaRPr sz="2000"/>
          </a:p>
          <a:p>
            <a:pPr indent="-228600" lvl="1" marL="685800" rtl="0" algn="l">
              <a:lnSpc>
                <a:spcPct val="150000"/>
              </a:lnSpc>
              <a:spcBef>
                <a:spcPts val="500"/>
              </a:spcBef>
              <a:spcAft>
                <a:spcPts val="0"/>
              </a:spcAft>
              <a:buClr>
                <a:srgbClr val="000000"/>
              </a:buClr>
              <a:buSzPct val="100000"/>
              <a:buFont typeface="Courier New"/>
              <a:buChar char="o"/>
            </a:pPr>
            <a:r>
              <a:rPr lang="fr-CA" sz="2000">
                <a:solidFill>
                  <a:srgbClr val="000000"/>
                </a:solidFill>
              </a:rPr>
              <a:t>Concrete tools</a:t>
            </a:r>
            <a:endParaRPr sz="2000"/>
          </a:p>
          <a:p>
            <a:pPr indent="-228600" lvl="1" marL="685800" rtl="0" algn="l">
              <a:lnSpc>
                <a:spcPct val="150000"/>
              </a:lnSpc>
              <a:spcBef>
                <a:spcPts val="500"/>
              </a:spcBef>
              <a:spcAft>
                <a:spcPts val="0"/>
              </a:spcAft>
              <a:buClr>
                <a:srgbClr val="000000"/>
              </a:buClr>
              <a:buSzPct val="100000"/>
              <a:buFont typeface="Courier New"/>
              <a:buChar char="o"/>
            </a:pPr>
            <a:r>
              <a:rPr lang="fr-CA" sz="2000">
                <a:solidFill>
                  <a:srgbClr val="000000"/>
                </a:solidFill>
              </a:rPr>
              <a:t>Emphasis on culture, language, territory </a:t>
            </a:r>
            <a:endParaRPr sz="2000"/>
          </a:p>
          <a:p>
            <a:pPr indent="-228600" lvl="1" marL="685800" rtl="0" algn="l">
              <a:lnSpc>
                <a:spcPct val="150000"/>
              </a:lnSpc>
              <a:spcBef>
                <a:spcPts val="500"/>
              </a:spcBef>
              <a:spcAft>
                <a:spcPts val="0"/>
              </a:spcAft>
              <a:buClr>
                <a:srgbClr val="000000"/>
              </a:buClr>
              <a:buSzPct val="100000"/>
              <a:buFont typeface="Courier New"/>
              <a:buChar char="o"/>
            </a:pPr>
            <a:r>
              <a:rPr lang="fr-CA" sz="2000">
                <a:solidFill>
                  <a:srgbClr val="000000"/>
                </a:solidFill>
              </a:rPr>
              <a:t>Literary kit with works by First Nations, Métis and Inuit authors only.</a:t>
            </a:r>
            <a:endParaRPr sz="1600"/>
          </a:p>
        </p:txBody>
      </p:sp>
    </p:spTree>
  </p:cSld>
  <p:clrMapOvr>
    <a:masterClrMapping/>
  </p:clrMapOvr>
</p:sld>
</file>

<file path=ppt/theme/theme1.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2024-02-09T13:07:12Z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0x010100D8A59715330D00458E73FA42552930E3</vt:lpwstr>
  </property>
  <property fmtid="{D5CDD505-2E9C-101B-9397-08002B2CF9AE}" pid="3" name="MediaServiceImageTags">
    <vt:lpwstr/>
  </property>
</Properties>
</file>