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22"/>
  </p:notesMasterIdLst>
  <p:handoutMasterIdLst>
    <p:handoutMasterId r:id="rId23"/>
  </p:handoutMasterIdLst>
  <p:sldIdLst>
    <p:sldId id="280" r:id="rId2"/>
    <p:sldId id="281" r:id="rId3"/>
    <p:sldId id="300" r:id="rId4"/>
    <p:sldId id="282" r:id="rId5"/>
    <p:sldId id="283" r:id="rId6"/>
    <p:sldId id="284" r:id="rId7"/>
    <p:sldId id="286" r:id="rId8"/>
    <p:sldId id="285" r:id="rId9"/>
    <p:sldId id="287" r:id="rId10"/>
    <p:sldId id="288" r:id="rId11"/>
    <p:sldId id="294" r:id="rId12"/>
    <p:sldId id="289" r:id="rId13"/>
    <p:sldId id="290" r:id="rId14"/>
    <p:sldId id="291" r:id="rId15"/>
    <p:sldId id="293" r:id="rId16"/>
    <p:sldId id="295" r:id="rId17"/>
    <p:sldId id="298" r:id="rId18"/>
    <p:sldId id="299"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055DD276-D40D-ECB6-E379-705A2B127BD9}" name="Lauren Doxtater" initials="LD" userId="S::LDoxtater@afn.ca::65ca8fc1-0f88-46a6-97d6-2eec105f893e" providerId="AD"/>
  <p188:author id="{0777BDA9-FD18-E97A-F115-1F0103875676}" name="Torri Weapenicappo" initials="TW" userId="S::TWeapenicappo@afn.ca::7fa74d4c-190e-42b2-b007-7c427a38d7a2" providerId="AD"/>
  <p188:author id="{4A7976BE-41C9-11FC-4530-F5F7A2193387}" name="Stephanie Wellman" initials="SW" userId="S::swellman@afn.ca::f367f0de-31da-497b-849e-9e025ea4d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C"/>
    <a:srgbClr val="6E002B"/>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75" autoAdjust="0"/>
    <p:restoredTop sz="95214" autoAdjust="0"/>
  </p:normalViewPr>
  <p:slideViewPr>
    <p:cSldViewPr snapToGrid="0" snapToObjects="1">
      <p:cViewPr varScale="1">
        <p:scale>
          <a:sx n="82" d="100"/>
          <a:sy n="82" d="100"/>
        </p:scale>
        <p:origin x="80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r>
                      <a:rPr lang="en-US" dirty="0"/>
                      <a:t>$150,000,000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6CC-4715-9016-22EF527124D1}"/>
                </c:ext>
              </c:extLst>
            </c:dLbl>
            <c:dLbl>
              <c:idx val="1"/>
              <c:tx>
                <c:rich>
                  <a:bodyPr/>
                  <a:lstStyle/>
                  <a:p>
                    <a:r>
                      <a:rPr lang="en-US" dirty="0"/>
                      <a:t>$106,000,000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CC-4715-9016-22EF527124D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2"/>
                <c:pt idx="0">
                  <c:v>Original Cap (2008)</c:v>
                </c:pt>
                <c:pt idx="1">
                  <c:v>Current Value (2024)</c:v>
                </c:pt>
              </c:strCache>
            </c:strRef>
          </c:cat>
          <c:val>
            <c:numRef>
              <c:f>Sheet1!$B$2:$B$4</c:f>
              <c:numCache>
                <c:formatCode>"$"#,##0_);[Red]\("$"#,##0\)</c:formatCode>
                <c:ptCount val="3"/>
                <c:pt idx="0" formatCode="General">
                  <c:v>150000000</c:v>
                </c:pt>
                <c:pt idx="1">
                  <c:v>106000000</c:v>
                </c:pt>
              </c:numCache>
            </c:numRef>
          </c:val>
          <c:extLst>
            <c:ext xmlns:c16="http://schemas.microsoft.com/office/drawing/2014/chart" uri="{C3380CC4-5D6E-409C-BE32-E72D297353CC}">
              <c16:uniqueId val="{00000002-76CC-4715-9016-22EF527124D1}"/>
            </c:ext>
          </c:extLst>
        </c:ser>
        <c:dLbls>
          <c:dLblPos val="inEnd"/>
          <c:showLegendKey val="0"/>
          <c:showVal val="1"/>
          <c:showCatName val="0"/>
          <c:showSerName val="0"/>
          <c:showPercent val="0"/>
          <c:showBubbleSize val="0"/>
        </c:dLbls>
        <c:gapWidth val="65"/>
        <c:axId val="714932880"/>
        <c:axId val="714935760"/>
      </c:barChart>
      <c:catAx>
        <c:axId val="714932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14935760"/>
        <c:crosses val="autoZero"/>
        <c:auto val="1"/>
        <c:lblAlgn val="ctr"/>
        <c:lblOffset val="100"/>
        <c:noMultiLvlLbl val="0"/>
      </c:catAx>
      <c:valAx>
        <c:axId val="714935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1493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05/Jun/24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DE93-0011-4FFC-89D5-A0D08FB75872}" type="datetimeFigureOut">
              <a:rPr lang="en-US" smtClean="0"/>
              <a:t>05/Jun/24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7180-E638-45FC-9D88-779DB469AEE3}" type="slidenum">
              <a:rPr lang="en-US" smtClean="0"/>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66899" y="1788281"/>
            <a:ext cx="7034974" cy="2009996"/>
          </a:xfrm>
          <a:prstGeom prst="rect">
            <a:avLst/>
          </a:prstGeom>
        </p:spPr>
        <p:txBody>
          <a:bodyPr anchor="t">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3905655"/>
            <a:ext cx="7627825" cy="1882196"/>
          </a:xfrm>
          <a:prstGeom prst="rect">
            <a:avLst/>
          </a:prstGeo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517904"/>
            <a:ext cx="9336157" cy="798576"/>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484783"/>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05/Jun/24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asselstine@afn.c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jdonovan@afn.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003D-748C-D6EE-B3A1-C272D83C931F}"/>
              </a:ext>
            </a:extLst>
          </p:cNvPr>
          <p:cNvSpPr>
            <a:spLocks noGrp="1"/>
          </p:cNvSpPr>
          <p:nvPr>
            <p:ph type="ctrTitle"/>
          </p:nvPr>
        </p:nvSpPr>
        <p:spPr>
          <a:xfrm>
            <a:off x="4300917" y="2743200"/>
            <a:ext cx="7034974" cy="2690719"/>
          </a:xfrm>
        </p:spPr>
        <p:txBody>
          <a:bodyPr>
            <a:normAutofit/>
          </a:bodyPr>
          <a:lstStyle/>
          <a:p>
            <a:pPr>
              <a:lnSpc>
                <a:spcPct val="100000"/>
              </a:lnSpc>
            </a:pPr>
            <a:br>
              <a:rPr lang="en-CA" sz="4800" b="1" dirty="0">
                <a:solidFill>
                  <a:srgbClr val="FFFFFF"/>
                </a:solidFill>
              </a:rPr>
            </a:br>
            <a:endParaRPr lang="en-US" dirty="0"/>
          </a:p>
        </p:txBody>
      </p:sp>
      <p:sp>
        <p:nvSpPr>
          <p:cNvPr id="3" name="Subtitle 2">
            <a:extLst>
              <a:ext uri="{FF2B5EF4-FFF2-40B4-BE49-F238E27FC236}">
                <a16:creationId xmlns:a16="http://schemas.microsoft.com/office/drawing/2014/main" id="{3203A71E-F8A2-6D1C-CE31-A21F4BE45139}"/>
              </a:ext>
            </a:extLst>
          </p:cNvPr>
          <p:cNvSpPr>
            <a:spLocks noGrp="1"/>
          </p:cNvSpPr>
          <p:nvPr>
            <p:ph type="subTitle" idx="1"/>
          </p:nvPr>
        </p:nvSpPr>
        <p:spPr>
          <a:xfrm>
            <a:off x="4049486" y="2939143"/>
            <a:ext cx="7804611" cy="2090514"/>
          </a:xfrm>
        </p:spPr>
        <p:txBody>
          <a:bodyPr/>
          <a:lstStyle/>
          <a:p>
            <a:pPr>
              <a:lnSpc>
                <a:spcPct val="100000"/>
              </a:lnSpc>
            </a:pPr>
            <a:r>
              <a:rPr lang="en-US" sz="3200" b="1" dirty="0">
                <a:solidFill>
                  <a:srgbClr val="FFFFFF"/>
                </a:solidFill>
              </a:rPr>
              <a:t>A Virtual Dialogue with First Nations </a:t>
            </a:r>
          </a:p>
          <a:p>
            <a:pPr>
              <a:lnSpc>
                <a:spcPct val="100000"/>
              </a:lnSpc>
            </a:pPr>
            <a:r>
              <a:rPr lang="en-US" sz="3200" b="1" dirty="0">
                <a:solidFill>
                  <a:srgbClr val="FFFFFF"/>
                </a:solidFill>
              </a:rPr>
              <a:t>Assembly of First Nations, Lands Sector</a:t>
            </a:r>
          </a:p>
          <a:p>
            <a:pPr>
              <a:lnSpc>
                <a:spcPct val="100000"/>
              </a:lnSpc>
            </a:pPr>
            <a:r>
              <a:rPr lang="en-US" sz="3200" b="1" dirty="0">
                <a:solidFill>
                  <a:srgbClr val="FFFFFF"/>
                </a:solidFill>
              </a:rPr>
              <a:t>June 2024</a:t>
            </a:r>
            <a:endParaRPr lang="en-CA" sz="3200" b="1" dirty="0">
              <a:solidFill>
                <a:srgbClr val="FFFFFF"/>
              </a:solidFill>
            </a:endParaRPr>
          </a:p>
          <a:p>
            <a:endParaRPr lang="en-US" dirty="0"/>
          </a:p>
        </p:txBody>
      </p:sp>
    </p:spTree>
    <p:extLst>
      <p:ext uri="{BB962C8B-B14F-4D97-AF65-F5344CB8AC3E}">
        <p14:creationId xmlns:p14="http://schemas.microsoft.com/office/powerpoint/2010/main" val="1850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The </a:t>
            </a:r>
            <a:r>
              <a:rPr lang="en-US" i="1" dirty="0">
                <a:solidFill>
                  <a:srgbClr val="F7941C"/>
                </a:solidFill>
              </a:rPr>
              <a:t>Specific Claims Tribunal Act</a:t>
            </a:r>
            <a:endParaRPr lang="en-US" dirty="0">
              <a:solidFill>
                <a:srgbClr val="F7941C"/>
              </a:solidFill>
            </a:endParaRP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r>
              <a:rPr lang="en-US" sz="2200" dirty="0"/>
              <a:t>The </a:t>
            </a:r>
            <a:r>
              <a:rPr lang="en-US" sz="2200" i="1" dirty="0"/>
              <a:t>Specific Claims Tribunal Act</a:t>
            </a:r>
            <a:r>
              <a:rPr lang="en-US" sz="2200" dirty="0"/>
              <a:t> was jointly developed between the Assembly of First Nations and the Government of Canada in 2008 and resulted in the creation of the Specific Claims Tribunal (the Tribunal). </a:t>
            </a:r>
          </a:p>
          <a:p>
            <a:r>
              <a:rPr lang="en-US" sz="2200" dirty="0"/>
              <a:t>The Tribunal remains the only independent mechanism that may rule on the validity of a specific claim and award compensation. However, the Tribunal is limited by the statutory cap of $150 million limit on financial compensation.</a:t>
            </a:r>
          </a:p>
          <a:p>
            <a:r>
              <a:rPr lang="en-US" sz="2200" dirty="0"/>
              <a:t>This limit exists despite the Tribunal’s “distinctive task of adjudicating [specific] claims in accordance with law and in a just and timely manner”.</a:t>
            </a:r>
          </a:p>
          <a:p>
            <a:endParaRPr lang="en-US" dirty="0"/>
          </a:p>
        </p:txBody>
      </p:sp>
    </p:spTree>
    <p:extLst>
      <p:ext uri="{BB962C8B-B14F-4D97-AF65-F5344CB8AC3E}">
        <p14:creationId xmlns:p14="http://schemas.microsoft.com/office/powerpoint/2010/main" val="120299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Process for Claims above the Cap</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r>
              <a:rPr lang="en-CA" sz="1800" dirty="0"/>
              <a:t>Claims valued over $150 million that meet the definition of specific claims are not considered a new type or category of claim under the Specific Claims Policy and process. However, these claims </a:t>
            </a:r>
            <a:r>
              <a:rPr lang="en-US" sz="1800" dirty="0"/>
              <a:t>require the Minister to obtain a discrete mandate prior to being accepted for negotiation. </a:t>
            </a:r>
          </a:p>
          <a:p>
            <a:r>
              <a:rPr lang="en-US" sz="1800" dirty="0"/>
              <a:t>The process for resolving these claims is difficult, lacks transparency, and does not meet the minimum standards in the UN Declaration. </a:t>
            </a:r>
          </a:p>
          <a:p>
            <a:r>
              <a:rPr lang="en-US" sz="1800" dirty="0"/>
              <a:t>For negotiations involving claims above $150 million, the Government of Canada may apply significant risk discounting to account for the fact that the First Nation cannot access the Tribunal.</a:t>
            </a:r>
          </a:p>
          <a:p>
            <a:r>
              <a:rPr lang="en-US" sz="1800" dirty="0"/>
              <a:t>If First Nations pursue their claims in the Courts, the Government of Canada can and has applied technical </a:t>
            </a:r>
            <a:r>
              <a:rPr lang="en-US" sz="1800" dirty="0" err="1"/>
              <a:t>defences</a:t>
            </a:r>
            <a:r>
              <a:rPr lang="en-US" sz="1800" dirty="0"/>
              <a:t> based on statues of limitations and the common law doctrine of laches.</a:t>
            </a:r>
          </a:p>
          <a:p>
            <a:endParaRPr lang="en-US" sz="2200" dirty="0"/>
          </a:p>
          <a:p>
            <a:endParaRPr lang="en-US" dirty="0"/>
          </a:p>
        </p:txBody>
      </p:sp>
    </p:spTree>
    <p:extLst>
      <p:ext uri="{BB962C8B-B14F-4D97-AF65-F5344CB8AC3E}">
        <p14:creationId xmlns:p14="http://schemas.microsoft.com/office/powerpoint/2010/main" val="92843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AFN Mandate: Financial Compensation</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19" y="2612571"/>
            <a:ext cx="9336158" cy="3367892"/>
          </a:xfrm>
        </p:spPr>
        <p:txBody>
          <a:bodyPr/>
          <a:lstStyle/>
          <a:p>
            <a:r>
              <a:rPr lang="en-US" sz="2200" dirty="0"/>
              <a:t>First-Nations-in-Assembly passed AFN Resolution No. 53/2022, </a:t>
            </a:r>
            <a:r>
              <a:rPr lang="en-US" sz="2200" i="1" dirty="0"/>
              <a:t>Fair Resolution of Claims over $150 million</a:t>
            </a:r>
            <a:r>
              <a:rPr lang="en-US" sz="2200" dirty="0"/>
              <a:t>:</a:t>
            </a:r>
          </a:p>
          <a:p>
            <a:r>
              <a:rPr lang="en-US" sz="2200" dirty="0"/>
              <a:t>Direct the AFN to urge the Government of Canada to remove the $150 million limit on financial compensation at the Specific Claims Tribunal and ensure that all resolution mechanisms are equitable and consistent with the United Nations Declaration.</a:t>
            </a:r>
          </a:p>
          <a:p>
            <a:r>
              <a:rPr lang="en-US" sz="2200" dirty="0"/>
              <a:t>Direct the AFN to work jointly with Canada to establish principled mechanisms to resolve all specific claims regardless of value through a new, fully independent specific claims process.</a:t>
            </a:r>
          </a:p>
          <a:p>
            <a:endParaRPr lang="en-US" dirty="0"/>
          </a:p>
        </p:txBody>
      </p:sp>
    </p:spTree>
    <p:extLst>
      <p:ext uri="{BB962C8B-B14F-4D97-AF65-F5344CB8AC3E}">
        <p14:creationId xmlns:p14="http://schemas.microsoft.com/office/powerpoint/2010/main" val="199495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The UN Declaration</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554964"/>
          </a:xfrm>
        </p:spPr>
        <p:txBody>
          <a:bodyPr/>
          <a:lstStyle/>
          <a:p>
            <a:r>
              <a:rPr lang="en-US" sz="2100" dirty="0"/>
              <a:t>In June 2023, the Government of Canada passed the </a:t>
            </a:r>
            <a:r>
              <a:rPr lang="en-US" sz="2100" i="1" dirty="0"/>
              <a:t>United Nations Declaration Act </a:t>
            </a:r>
            <a:r>
              <a:rPr lang="en-US" sz="2100" dirty="0"/>
              <a:t>and the United Nations Declaration Action Plan that requires the Government of Canada take all measures necessary to align its laws and policies with the UN Declaration. </a:t>
            </a:r>
          </a:p>
          <a:p>
            <a:r>
              <a:rPr lang="en-US" sz="2100" dirty="0"/>
              <a:t>Article 28 of the United Nations Declaration on the Rights of Indigenous Peoples states: </a:t>
            </a:r>
          </a:p>
          <a:p>
            <a:r>
              <a:rPr lang="en-US" sz="2100" dirty="0"/>
              <a:t>Indigenous Peoples have the right to redress, by means that can include restitution or, when this is not possible, </a:t>
            </a:r>
            <a:r>
              <a:rPr lang="en-US" sz="2100" b="1" u="sng" dirty="0"/>
              <a:t>just, fair and equitable compensation</a:t>
            </a:r>
            <a:r>
              <a:rPr lang="en-US" sz="2100" dirty="0"/>
              <a:t>, for the lands, territories and resources which they have traditionally owned or otherwise occupied or used, and which have been confiscated, taken, occupied, used or damaged without their free, prior, and informed consent</a:t>
            </a:r>
          </a:p>
          <a:p>
            <a:endParaRPr lang="en-US" dirty="0"/>
          </a:p>
        </p:txBody>
      </p:sp>
    </p:spTree>
    <p:extLst>
      <p:ext uri="{BB962C8B-B14F-4D97-AF65-F5344CB8AC3E}">
        <p14:creationId xmlns:p14="http://schemas.microsoft.com/office/powerpoint/2010/main" val="165170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Domestic Legal Principles</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r>
              <a:rPr lang="en-CA" sz="2200" dirty="0"/>
              <a:t>Key decisions from the Tribunal and the Supreme Court of Canada have dramatically changed the landscape for specific claims compensation. This means that many claims are above the $150 million compensation limit the Tribunal may award. </a:t>
            </a:r>
          </a:p>
          <a:p>
            <a:pPr lvl="1"/>
            <a:r>
              <a:rPr lang="en-CA" sz="2200" dirty="0"/>
              <a:t>Specific Claims Tribunal compensation case law: </a:t>
            </a:r>
            <a:r>
              <a:rPr lang="en-CA" sz="2200" i="1" dirty="0"/>
              <a:t>Huu-Ay-Aht</a:t>
            </a:r>
            <a:r>
              <a:rPr lang="en-CA" sz="2200" dirty="0"/>
              <a:t>, </a:t>
            </a:r>
            <a:r>
              <a:rPr lang="en-CA" sz="2200" i="1" dirty="0" err="1"/>
              <a:t>Beardy’s</a:t>
            </a:r>
            <a:r>
              <a:rPr lang="en-CA" sz="2200" i="1" dirty="0"/>
              <a:t> and </a:t>
            </a:r>
            <a:r>
              <a:rPr lang="en-CA" sz="2200" i="1" dirty="0" err="1"/>
              <a:t>Okemasis</a:t>
            </a:r>
            <a:r>
              <a:rPr lang="en-CA" sz="2200" dirty="0"/>
              <a:t> and,</a:t>
            </a:r>
          </a:p>
          <a:p>
            <a:pPr lvl="1"/>
            <a:r>
              <a:rPr lang="en-CA" sz="2200" dirty="0"/>
              <a:t>Supreme Court of Canada decisions in </a:t>
            </a:r>
            <a:r>
              <a:rPr lang="en-CA" sz="2200" i="1" dirty="0"/>
              <a:t>Williams Lake and Southwind</a:t>
            </a:r>
            <a:endParaRPr lang="en-CA" sz="2200" dirty="0"/>
          </a:p>
          <a:p>
            <a:endParaRPr lang="en-US" dirty="0"/>
          </a:p>
        </p:txBody>
      </p:sp>
    </p:spTree>
    <p:extLst>
      <p:ext uri="{BB962C8B-B14F-4D97-AF65-F5344CB8AC3E}">
        <p14:creationId xmlns:p14="http://schemas.microsoft.com/office/powerpoint/2010/main" val="364801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Real Value of $150 Million</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endParaRPr lang="en-US" dirty="0"/>
          </a:p>
        </p:txBody>
      </p:sp>
      <p:graphicFrame>
        <p:nvGraphicFramePr>
          <p:cNvPr id="4" name="Content Placeholder 5">
            <a:extLst>
              <a:ext uri="{FF2B5EF4-FFF2-40B4-BE49-F238E27FC236}">
                <a16:creationId xmlns:a16="http://schemas.microsoft.com/office/drawing/2014/main" id="{3125234A-7EB1-2FC7-7FBE-A871B2E246A5}"/>
              </a:ext>
            </a:extLst>
          </p:cNvPr>
          <p:cNvGraphicFramePr>
            <a:graphicFrameLocks/>
          </p:cNvGraphicFramePr>
          <p:nvPr>
            <p:extLst>
              <p:ext uri="{D42A27DB-BD31-4B8C-83A1-F6EECF244321}">
                <p14:modId xmlns:p14="http://schemas.microsoft.com/office/powerpoint/2010/main" val="2004268117"/>
              </p:ext>
            </p:extLst>
          </p:nvPr>
        </p:nvGraphicFramePr>
        <p:xfrm>
          <a:off x="867747" y="2677885"/>
          <a:ext cx="10629666" cy="3839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56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Next Steps</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r>
              <a:rPr lang="en-CA" sz="2200" dirty="0"/>
              <a:t>Following AFN advocacy, the Senate of Canada adopted an Order of Reference that the Senate Committee on Indigenous Peoples inquire on specific claims compensation, including the $150 million compensation limit at the Tribunal </a:t>
            </a:r>
          </a:p>
          <a:p>
            <a:r>
              <a:rPr lang="en-CA" sz="2200" dirty="0"/>
              <a:t>The House of Commons Committee on Indigenous and Northern Affairs (INAN) released its land restitution study, </a:t>
            </a:r>
            <a:r>
              <a:rPr lang="en-CA" sz="2200" i="1" dirty="0"/>
              <a:t>We Belong to the Land: The Restitution of Land to Indigenous Nations</a:t>
            </a:r>
            <a:r>
              <a:rPr lang="en-CA" sz="2200" dirty="0"/>
              <a:t> which clearly calls for the removal of the $150 million cap on financial compensation.</a:t>
            </a:r>
          </a:p>
          <a:p>
            <a:r>
              <a:rPr lang="en-CA" sz="2200" dirty="0"/>
              <a:t>The AFN will continue to call for the removal of all arbitrary limits to financial compensation. </a:t>
            </a:r>
          </a:p>
          <a:p>
            <a:endParaRPr lang="en-US" dirty="0"/>
          </a:p>
        </p:txBody>
      </p:sp>
    </p:spTree>
    <p:extLst>
      <p:ext uri="{BB962C8B-B14F-4D97-AF65-F5344CB8AC3E}">
        <p14:creationId xmlns:p14="http://schemas.microsoft.com/office/powerpoint/2010/main" val="226523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Discussion Questions</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pPr marL="457200" indent="-457200">
              <a:buFont typeface="+mj-lt"/>
              <a:buAutoNum type="arabicPeriod"/>
            </a:pPr>
            <a:r>
              <a:rPr lang="en-CA" sz="2200" dirty="0"/>
              <a:t>What has your experience been in seeking compensation for large value specific claims?</a:t>
            </a:r>
          </a:p>
          <a:p>
            <a:pPr marL="457200" indent="-457200">
              <a:buFont typeface="+mj-lt"/>
              <a:buAutoNum type="arabicPeriod"/>
            </a:pPr>
            <a:r>
              <a:rPr lang="en-US" sz="2200" dirty="0"/>
              <a:t>What is your perspective on First Nations having to estimate the value of their claim in the absence of funding to undertake expert compensation analysis prior to filing with the Tribunal?</a:t>
            </a:r>
            <a:endParaRPr lang="en-CA" sz="2200" dirty="0"/>
          </a:p>
          <a:p>
            <a:pPr marL="457200" indent="-457200">
              <a:buFont typeface="+mj-lt"/>
              <a:buAutoNum type="arabicPeriod"/>
            </a:pPr>
            <a:r>
              <a:rPr lang="en-CA" sz="2200" dirty="0"/>
              <a:t>How would the removal or adjustment of the $150 million cap on compensation support your First Nation in resolving your claims?</a:t>
            </a:r>
          </a:p>
          <a:p>
            <a:pPr marL="457200" indent="-457200">
              <a:buFont typeface="+mj-lt"/>
              <a:buAutoNum type="arabicPeriod"/>
            </a:pPr>
            <a:r>
              <a:rPr lang="en-CA" sz="2200" dirty="0"/>
              <a:t>What would a transparent, UN Declaration compliant, and accountable mechanism look like in negotiation for claims over $150 million?</a:t>
            </a:r>
          </a:p>
          <a:p>
            <a:endParaRPr lang="en-CA" sz="2400" dirty="0"/>
          </a:p>
          <a:p>
            <a:pPr marL="0" indent="0">
              <a:buNone/>
            </a:pPr>
            <a:endParaRPr lang="en-CA" sz="2400" dirty="0"/>
          </a:p>
          <a:p>
            <a:endParaRPr lang="en-US" dirty="0"/>
          </a:p>
        </p:txBody>
      </p:sp>
    </p:spTree>
    <p:extLst>
      <p:ext uri="{BB962C8B-B14F-4D97-AF65-F5344CB8AC3E}">
        <p14:creationId xmlns:p14="http://schemas.microsoft.com/office/powerpoint/2010/main" val="177564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Discussion Questions</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2677885"/>
            <a:ext cx="9336158" cy="3367892"/>
          </a:xfrm>
        </p:spPr>
        <p:txBody>
          <a:bodyPr/>
          <a:lstStyle/>
          <a:p>
            <a:pPr marL="457200" indent="-457200">
              <a:buFont typeface="+mj-lt"/>
              <a:buAutoNum type="arabicPeriod" startAt="5"/>
            </a:pPr>
            <a:r>
              <a:rPr lang="en-CA" sz="2400" dirty="0"/>
              <a:t>Currently the Minister of Crown Indigenous Relations may approve settlement agreements up to a value of $150 million. Would increasing the Minister’s authority to approve settlements be beneficial? </a:t>
            </a:r>
          </a:p>
          <a:p>
            <a:pPr marL="457200" indent="-457200">
              <a:buFont typeface="+mj-lt"/>
              <a:buAutoNum type="arabicPeriod" startAt="5"/>
            </a:pPr>
            <a:r>
              <a:rPr lang="en-CA" sz="2400" dirty="0"/>
              <a:t>Would increasing the original $150 million limit for inflation and regularly raising the limit be beneficial to First Nations?</a:t>
            </a:r>
          </a:p>
          <a:p>
            <a:pPr marL="457200" indent="-457200">
              <a:buFont typeface="+mj-lt"/>
              <a:buAutoNum type="arabicPeriod" startAt="5"/>
            </a:pPr>
            <a:r>
              <a:rPr lang="en-CA" sz="2400" dirty="0"/>
              <a:t>What other changes could be made to the Specific Claims Policy and Process to ensure that First Nations have access to fair and equitable compensation?</a:t>
            </a:r>
          </a:p>
          <a:p>
            <a:pPr marL="0" indent="0">
              <a:buNone/>
            </a:pPr>
            <a:endParaRPr lang="en-US" dirty="0"/>
          </a:p>
        </p:txBody>
      </p:sp>
    </p:spTree>
    <p:extLst>
      <p:ext uri="{BB962C8B-B14F-4D97-AF65-F5344CB8AC3E}">
        <p14:creationId xmlns:p14="http://schemas.microsoft.com/office/powerpoint/2010/main" val="44931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3579764"/>
            <a:ext cx="9336157" cy="1122864"/>
          </a:xfrm>
        </p:spPr>
        <p:txBody>
          <a:bodyPr/>
          <a:lstStyle/>
          <a:p>
            <a:pPr algn="ctr"/>
            <a:r>
              <a:rPr lang="en-US" sz="4800" dirty="0">
                <a:solidFill>
                  <a:srgbClr val="F7941C"/>
                </a:solidFill>
              </a:rPr>
              <a:t>Questions / Discussion</a:t>
            </a:r>
          </a:p>
        </p:txBody>
      </p:sp>
    </p:spTree>
    <p:extLst>
      <p:ext uri="{BB962C8B-B14F-4D97-AF65-F5344CB8AC3E}">
        <p14:creationId xmlns:p14="http://schemas.microsoft.com/office/powerpoint/2010/main" val="325516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dirty="0">
                <a:solidFill>
                  <a:srgbClr val="F7941C"/>
                </a:solidFill>
              </a:rPr>
              <a:t>Presentation Overview</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0" y="2689500"/>
            <a:ext cx="9336158" cy="3692180"/>
          </a:xfrm>
        </p:spPr>
        <p:txBody>
          <a:bodyPr/>
          <a:lstStyle/>
          <a:p>
            <a:r>
              <a:rPr lang="en-US" sz="2800" dirty="0"/>
              <a:t>Introductions </a:t>
            </a:r>
          </a:p>
          <a:p>
            <a:r>
              <a:rPr lang="en-US" sz="2800" dirty="0"/>
              <a:t>Background</a:t>
            </a:r>
          </a:p>
          <a:p>
            <a:r>
              <a:rPr lang="en-US" sz="2800" dirty="0"/>
              <a:t>Co-Development Update</a:t>
            </a:r>
          </a:p>
          <a:p>
            <a:r>
              <a:rPr lang="en-US" sz="2800" dirty="0"/>
              <a:t>Addressing Arbitrary Limits on Financial Compensation</a:t>
            </a:r>
          </a:p>
          <a:p>
            <a:r>
              <a:rPr lang="en-US" sz="2800" dirty="0"/>
              <a:t>Next Steps</a:t>
            </a:r>
          </a:p>
          <a:p>
            <a:r>
              <a:rPr lang="en-US" sz="2800" dirty="0"/>
              <a:t>Discussion</a:t>
            </a:r>
          </a:p>
          <a:p>
            <a:endParaRPr lang="en-US" dirty="0"/>
          </a:p>
        </p:txBody>
      </p:sp>
    </p:spTree>
    <p:extLst>
      <p:ext uri="{BB962C8B-B14F-4D97-AF65-F5344CB8AC3E}">
        <p14:creationId xmlns:p14="http://schemas.microsoft.com/office/powerpoint/2010/main" val="22306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1" y="2321605"/>
            <a:ext cx="9336157" cy="3472705"/>
          </a:xfrm>
        </p:spPr>
        <p:txBody>
          <a:bodyPr/>
          <a:lstStyle/>
          <a:p>
            <a:pPr algn="ctr"/>
            <a:br>
              <a:rPr lang="en-US" sz="4800" dirty="0">
                <a:solidFill>
                  <a:srgbClr val="F7941C"/>
                </a:solidFill>
              </a:rPr>
            </a:br>
            <a:r>
              <a:rPr lang="en-US" sz="4800" dirty="0">
                <a:solidFill>
                  <a:srgbClr val="F7941C"/>
                </a:solidFill>
              </a:rPr>
              <a:t>Thank you!</a:t>
            </a:r>
            <a:br>
              <a:rPr lang="en-US" sz="4800" dirty="0">
                <a:solidFill>
                  <a:srgbClr val="F7941C"/>
                </a:solidFill>
              </a:rPr>
            </a:br>
            <a:br>
              <a:rPr lang="en-US" sz="4800" dirty="0">
                <a:solidFill>
                  <a:srgbClr val="F7941C"/>
                </a:solidFill>
              </a:rPr>
            </a:br>
            <a:r>
              <a:rPr lang="en-US" sz="2200" dirty="0">
                <a:solidFill>
                  <a:schemeClr val="tx1"/>
                </a:solidFill>
              </a:rPr>
              <a:t>Please feel free to contact us if you have further questions/comments:</a:t>
            </a:r>
            <a:br>
              <a:rPr lang="en-US" sz="2200" dirty="0">
                <a:solidFill>
                  <a:schemeClr val="tx1"/>
                </a:solidFill>
              </a:rPr>
            </a:br>
            <a:br>
              <a:rPr lang="en-US" sz="2200" dirty="0">
                <a:solidFill>
                  <a:schemeClr val="tx1"/>
                </a:solidFill>
              </a:rPr>
            </a:br>
            <a:r>
              <a:rPr lang="en-US" sz="2200" dirty="0">
                <a:solidFill>
                  <a:schemeClr val="tx1"/>
                </a:solidFill>
              </a:rPr>
              <a:t>Aaron Asselstine, Director, Lands Sector – </a:t>
            </a:r>
            <a:r>
              <a:rPr lang="en-US" sz="2200" dirty="0">
                <a:solidFill>
                  <a:schemeClr val="tx1"/>
                </a:solidFill>
                <a:hlinkClick r:id="rId3"/>
              </a:rPr>
              <a:t>aasselstine@afn.ca</a:t>
            </a:r>
            <a:br>
              <a:rPr lang="en-US" sz="2200" dirty="0">
                <a:solidFill>
                  <a:schemeClr val="tx1"/>
                </a:solidFill>
              </a:rPr>
            </a:br>
            <a:r>
              <a:rPr lang="en-US" sz="2200" dirty="0">
                <a:solidFill>
                  <a:schemeClr val="tx1"/>
                </a:solidFill>
              </a:rPr>
              <a:t> Jesse Donovan, Associate Director, Lands Sector - </a:t>
            </a:r>
            <a:r>
              <a:rPr lang="en-US" sz="2200" dirty="0">
                <a:solidFill>
                  <a:schemeClr val="tx1"/>
                </a:solidFill>
                <a:hlinkClick r:id="rId4"/>
              </a:rPr>
              <a:t>jdonovan@afn.ca</a:t>
            </a:r>
            <a:br>
              <a:rPr lang="en-US" sz="2200" dirty="0">
                <a:solidFill>
                  <a:schemeClr val="tx1"/>
                </a:solidFill>
              </a:rPr>
            </a:br>
            <a:r>
              <a:rPr lang="en-US" sz="2200" dirty="0">
                <a:solidFill>
                  <a:schemeClr val="tx1"/>
                </a:solidFill>
              </a:rPr>
              <a:t> </a:t>
            </a:r>
            <a:br>
              <a:rPr lang="en-US" sz="4800" dirty="0">
                <a:solidFill>
                  <a:srgbClr val="F7941C"/>
                </a:solidFill>
              </a:rPr>
            </a:br>
            <a:endParaRPr lang="en-US" sz="4800" dirty="0">
              <a:solidFill>
                <a:srgbClr val="F7941C"/>
              </a:solidFill>
            </a:endParaRPr>
          </a:p>
        </p:txBody>
      </p:sp>
    </p:spTree>
    <p:extLst>
      <p:ext uri="{BB962C8B-B14F-4D97-AF65-F5344CB8AC3E}">
        <p14:creationId xmlns:p14="http://schemas.microsoft.com/office/powerpoint/2010/main" val="344040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dirty="0">
                <a:solidFill>
                  <a:srgbClr val="F7941C"/>
                </a:solidFill>
              </a:rPr>
              <a:t>Webinar Purpose</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0" y="2689500"/>
            <a:ext cx="9336158" cy="3692180"/>
          </a:xfrm>
        </p:spPr>
        <p:txBody>
          <a:bodyPr/>
          <a:lstStyle/>
          <a:p>
            <a:r>
              <a:rPr lang="en-US" dirty="0"/>
              <a:t>The purpose of this webinar is to seek feedback directly from First Nations on experiences and challenges in seeking equitable compensation for their specific claims.</a:t>
            </a:r>
          </a:p>
          <a:p>
            <a:r>
              <a:rPr lang="en-US" dirty="0"/>
              <a:t>Feedback received will assist the AFN in its advocacy efforts and its ongoing specific claims co-development work with Canada.</a:t>
            </a:r>
          </a:p>
        </p:txBody>
      </p:sp>
    </p:spTree>
    <p:extLst>
      <p:ext uri="{BB962C8B-B14F-4D97-AF65-F5344CB8AC3E}">
        <p14:creationId xmlns:p14="http://schemas.microsoft.com/office/powerpoint/2010/main" val="169109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dirty="0">
                <a:solidFill>
                  <a:srgbClr val="F7941C"/>
                </a:solidFill>
              </a:rPr>
              <a:t>Background</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0" y="2689500"/>
            <a:ext cx="9336158" cy="3692180"/>
          </a:xfrm>
        </p:spPr>
        <p:txBody>
          <a:bodyPr/>
          <a:lstStyle/>
          <a:p>
            <a:pPr marL="285750" indent="-285750">
              <a:lnSpc>
                <a:spcPct val="90000"/>
              </a:lnSpc>
              <a:spcAft>
                <a:spcPts val="600"/>
              </a:spcAft>
              <a:buFont typeface="Arial" panose="020B0604020202020204" pitchFamily="34" charset="0"/>
              <a:buChar char="•"/>
            </a:pPr>
            <a:r>
              <a:rPr lang="en-US" sz="2400" dirty="0">
                <a:cs typeface="Arial" panose="020B0604020202020204" pitchFamily="34" charset="0"/>
              </a:rPr>
              <a:t>For generations, First Nations have called for a fully independent process to resolve their specific claims against the Crown.</a:t>
            </a:r>
          </a:p>
          <a:p>
            <a:pPr marL="285750" indent="-285750">
              <a:lnSpc>
                <a:spcPct val="90000"/>
              </a:lnSpc>
              <a:spcAft>
                <a:spcPts val="600"/>
              </a:spcAft>
              <a:buFont typeface="Arial" panose="020B0604020202020204" pitchFamily="34" charset="0"/>
              <a:buChar char="•"/>
            </a:pPr>
            <a:r>
              <a:rPr lang="en-US" sz="2400" dirty="0">
                <a:cs typeface="Arial" panose="020B0604020202020204" pitchFamily="34" charset="0"/>
              </a:rPr>
              <a:t>AFN planned and carried out a comprehensive engagement process in the fall of 2019 with First Nations nationally seeking input into what a fully independent specific claims process should look like.</a:t>
            </a:r>
          </a:p>
          <a:p>
            <a:pPr marL="285750" indent="-285750">
              <a:lnSpc>
                <a:spcPct val="90000"/>
              </a:lnSpc>
              <a:spcAft>
                <a:spcPts val="600"/>
              </a:spcAft>
              <a:buFont typeface="Arial" panose="020B0604020202020204" pitchFamily="34" charset="0"/>
              <a:buChar char="•"/>
            </a:pPr>
            <a:r>
              <a:rPr lang="en-US" sz="2400" dirty="0">
                <a:cs typeface="Arial" panose="020B0604020202020204" pitchFamily="34" charset="0"/>
              </a:rPr>
              <a:t>This engagement led to the development of a draft AFN Proposal based on First Nations input and rigorous peer review. The AFN published the finalized Proposal on the AFN website in May 2022. </a:t>
            </a:r>
          </a:p>
          <a:p>
            <a:endParaRPr lang="en-US" dirty="0"/>
          </a:p>
        </p:txBody>
      </p:sp>
    </p:spTree>
    <p:extLst>
      <p:ext uri="{BB962C8B-B14F-4D97-AF65-F5344CB8AC3E}">
        <p14:creationId xmlns:p14="http://schemas.microsoft.com/office/powerpoint/2010/main" val="367047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a:solidFill>
                  <a:srgbClr val="F7941C"/>
                </a:solidFill>
              </a:rPr>
              <a:t>AFN Mandate: Co-Development</a:t>
            </a:r>
            <a:endParaRPr lang="en-US" dirty="0">
              <a:solidFill>
                <a:srgbClr val="F7941C"/>
              </a:solidFill>
            </a:endParaRP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19" y="2568202"/>
            <a:ext cx="6447117" cy="3692180"/>
          </a:xfrm>
        </p:spPr>
        <p:txBody>
          <a:bodyPr/>
          <a:lstStyle/>
          <a:p>
            <a:pPr>
              <a:lnSpc>
                <a:spcPct val="100000"/>
              </a:lnSpc>
              <a:spcAft>
                <a:spcPts val="600"/>
              </a:spcAft>
            </a:pPr>
            <a:r>
              <a:rPr lang="en-US" sz="1600" dirty="0">
                <a:cs typeface="Arial" panose="020B0604020202020204" pitchFamily="34" charset="0"/>
              </a:rPr>
              <a:t>AFN Resolution 09/2020, </a:t>
            </a:r>
            <a:r>
              <a:rPr lang="en-US" sz="1600" i="1" dirty="0">
                <a:cs typeface="Arial" panose="020B0604020202020204" pitchFamily="34" charset="0"/>
              </a:rPr>
              <a:t>Jointly Develop a Fully Independent Specific Claims Process </a:t>
            </a:r>
            <a:r>
              <a:rPr lang="en-US" sz="1600" dirty="0">
                <a:cs typeface="Arial" panose="020B0604020202020204" pitchFamily="34" charset="0"/>
              </a:rPr>
              <a:t>directs the AFN to work jointly with Canada to develop a fully independent specific claims process consistent with the </a:t>
            </a:r>
            <a:r>
              <a:rPr lang="en-US" sz="1600" i="1" dirty="0">
                <a:cs typeface="Arial" panose="020B0604020202020204" pitchFamily="34" charset="0"/>
              </a:rPr>
              <a:t>United Nations Declaration on the Rights of Indigenous Peoples</a:t>
            </a:r>
            <a:r>
              <a:rPr lang="en-US" sz="1600" dirty="0">
                <a:cs typeface="Arial" panose="020B0604020202020204" pitchFamily="34" charset="0"/>
              </a:rPr>
              <a:t> and the following principles:</a:t>
            </a:r>
          </a:p>
          <a:p>
            <a:pPr marL="342900" indent="-342900">
              <a:lnSpc>
                <a:spcPct val="100000"/>
              </a:lnSpc>
              <a:spcAft>
                <a:spcPts val="600"/>
              </a:spcAft>
              <a:buAutoNum type="arabicPeriod"/>
            </a:pPr>
            <a:r>
              <a:rPr lang="en-US" sz="1600" dirty="0">
                <a:cs typeface="Arial" panose="020B0604020202020204" pitchFamily="34" charset="0"/>
              </a:rPr>
              <a:t>The Honour of the Crown</a:t>
            </a:r>
          </a:p>
          <a:p>
            <a:pPr marL="342900" indent="-342900">
              <a:lnSpc>
                <a:spcPct val="100000"/>
              </a:lnSpc>
              <a:spcAft>
                <a:spcPts val="600"/>
              </a:spcAft>
              <a:buAutoNum type="arabicPeriod"/>
            </a:pPr>
            <a:r>
              <a:rPr lang="en-US" sz="1600" dirty="0">
                <a:cs typeface="Arial" panose="020B0604020202020204" pitchFamily="34" charset="0"/>
              </a:rPr>
              <a:t>Full Independence of all Aspects of Claims Resolution</a:t>
            </a:r>
          </a:p>
          <a:p>
            <a:pPr marL="342900" indent="-342900">
              <a:lnSpc>
                <a:spcPct val="100000"/>
              </a:lnSpc>
              <a:spcAft>
                <a:spcPts val="600"/>
              </a:spcAft>
              <a:buAutoNum type="arabicPeriod"/>
            </a:pPr>
            <a:r>
              <a:rPr lang="en-US" sz="1600" dirty="0">
                <a:cs typeface="Arial" panose="020B0604020202020204" pitchFamily="34" charset="0"/>
              </a:rPr>
              <a:t>Recognition of Indigenous Laws</a:t>
            </a:r>
          </a:p>
          <a:p>
            <a:pPr marL="342900" indent="-342900">
              <a:lnSpc>
                <a:spcPct val="100000"/>
              </a:lnSpc>
              <a:spcAft>
                <a:spcPts val="600"/>
              </a:spcAft>
              <a:buAutoNum type="arabicPeriod"/>
            </a:pPr>
            <a:r>
              <a:rPr lang="en-US" sz="1600" dirty="0">
                <a:cs typeface="Arial" panose="020B0604020202020204" pitchFamily="34" charset="0"/>
              </a:rPr>
              <a:t>No Arbitrary Limits on Financial Compensation</a:t>
            </a:r>
            <a:endParaRPr lang="en-US" sz="1600" dirty="0"/>
          </a:p>
          <a:p>
            <a:endParaRPr lang="en-US" dirty="0"/>
          </a:p>
        </p:txBody>
      </p:sp>
      <p:pic>
        <p:nvPicPr>
          <p:cNvPr id="4" name="Picture 3" descr="A document with text and images&#10;&#10;Description automatically generated">
            <a:extLst>
              <a:ext uri="{FF2B5EF4-FFF2-40B4-BE49-F238E27FC236}">
                <a16:creationId xmlns:a16="http://schemas.microsoft.com/office/drawing/2014/main" id="{E24F584A-E4BC-606B-0F4A-81D49FE3327B}"/>
              </a:ext>
            </a:extLst>
          </p:cNvPr>
          <p:cNvPicPr>
            <a:picLocks noChangeAspect="1"/>
          </p:cNvPicPr>
          <p:nvPr/>
        </p:nvPicPr>
        <p:blipFill>
          <a:blip r:embed="rId3"/>
          <a:stretch>
            <a:fillRect/>
          </a:stretch>
        </p:blipFill>
        <p:spPr>
          <a:xfrm>
            <a:off x="8042988" y="1998879"/>
            <a:ext cx="3688357" cy="4339244"/>
          </a:xfrm>
          <a:prstGeom prst="rect">
            <a:avLst/>
          </a:prstGeom>
        </p:spPr>
      </p:pic>
    </p:spTree>
    <p:extLst>
      <p:ext uri="{BB962C8B-B14F-4D97-AF65-F5344CB8AC3E}">
        <p14:creationId xmlns:p14="http://schemas.microsoft.com/office/powerpoint/2010/main" val="114658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dirty="0">
                <a:solidFill>
                  <a:srgbClr val="F7941C"/>
                </a:solidFill>
              </a:rPr>
              <a:t>Background (Continued)</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19" y="2558872"/>
            <a:ext cx="9336158" cy="3692180"/>
          </a:xfrm>
        </p:spPr>
        <p:txBody>
          <a:bodyPr/>
          <a:lstStyle/>
          <a:p>
            <a:pPr marL="285750" indent="-285750">
              <a:lnSpc>
                <a:spcPct val="90000"/>
              </a:lnSpc>
              <a:spcAft>
                <a:spcPts val="600"/>
              </a:spcAft>
              <a:buFont typeface="Arial" panose="020B0604020202020204" pitchFamily="34" charset="0"/>
              <a:buChar char="•"/>
            </a:pPr>
            <a:r>
              <a:rPr lang="en-US" sz="2100" dirty="0">
                <a:cs typeface="Arial" panose="020B0604020202020204" pitchFamily="34" charset="0"/>
              </a:rPr>
              <a:t>In November 2022, the Government of Canada and the Assembly of First Nations held a public ceremony to initiate the joint development an Independent Centre.</a:t>
            </a:r>
          </a:p>
          <a:p>
            <a:pPr marL="285750" indent="-285750">
              <a:lnSpc>
                <a:spcPct val="90000"/>
              </a:lnSpc>
              <a:spcAft>
                <a:spcPts val="600"/>
              </a:spcAft>
              <a:buFont typeface="Arial" panose="020B0604020202020204" pitchFamily="34" charset="0"/>
              <a:buChar char="•"/>
            </a:pPr>
            <a:r>
              <a:rPr lang="en-US" sz="2100" dirty="0">
                <a:cs typeface="Arial" panose="020B0604020202020204" pitchFamily="34" charset="0"/>
              </a:rPr>
              <a:t>The Government of Canada’s commitment to the establishment of an Independent Centre is included in the United Nations Declaration National Action Plan.</a:t>
            </a:r>
          </a:p>
          <a:p>
            <a:pPr marL="285750" indent="-285750">
              <a:lnSpc>
                <a:spcPct val="90000"/>
              </a:lnSpc>
              <a:spcAft>
                <a:spcPts val="600"/>
              </a:spcAft>
              <a:buFont typeface="Arial" panose="020B0604020202020204" pitchFamily="34" charset="0"/>
              <a:buChar char="•"/>
            </a:pPr>
            <a:r>
              <a:rPr lang="en-US" sz="2100" dirty="0">
                <a:cs typeface="Arial" panose="020B0604020202020204" pitchFamily="34" charset="0"/>
              </a:rPr>
              <a:t>The Specific Claims Implementation Working Group (SCIWG) is responsible for co-developing options for consideration by federal Cabinet and First-Nations-in-Assembly. The SCIWG is composed of technical experts and senior officials from AFN and Canada.</a:t>
            </a:r>
          </a:p>
          <a:p>
            <a:endParaRPr lang="en-US" dirty="0"/>
          </a:p>
        </p:txBody>
      </p:sp>
    </p:spTree>
    <p:extLst>
      <p:ext uri="{BB962C8B-B14F-4D97-AF65-F5344CB8AC3E}">
        <p14:creationId xmlns:p14="http://schemas.microsoft.com/office/powerpoint/2010/main" val="51996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798576"/>
          </a:xfrm>
        </p:spPr>
        <p:txBody>
          <a:bodyPr/>
          <a:lstStyle/>
          <a:p>
            <a:r>
              <a:rPr lang="en-US" dirty="0">
                <a:solidFill>
                  <a:srgbClr val="F7941C"/>
                </a:solidFill>
              </a:rPr>
              <a:t>Co-Development Update</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0" y="2689500"/>
            <a:ext cx="9336158" cy="3692180"/>
          </a:xfrm>
        </p:spPr>
        <p:txBody>
          <a:bodyPr/>
          <a:lstStyle/>
          <a:p>
            <a:r>
              <a:rPr lang="en-CA" sz="2200" dirty="0"/>
              <a:t>Since November 2022, the AFN and Canada have met regularly to co-develop an Independent Centre.</a:t>
            </a:r>
          </a:p>
          <a:p>
            <a:r>
              <a:rPr lang="en-CA" sz="2200" dirty="0"/>
              <a:t>The AFN and Canada have reached alignment on the main functions of the Independent Centre – a Registrar, a Funding Division, a Resource Hub, an Alternative Dispute Resolution Body, and access to the Specific Claims Tribunal.</a:t>
            </a:r>
          </a:p>
          <a:p>
            <a:r>
              <a:rPr lang="en-CA" sz="2200" dirty="0"/>
              <a:t>The AFN and Canada have a generational opportunity to transform the resolution of specific claims by establishing an Independent Centre. </a:t>
            </a:r>
            <a:r>
              <a:rPr lang="en-US" sz="2200" dirty="0"/>
              <a:t>However, the upcoming election poses a challenge to the passage of required legislation. </a:t>
            </a:r>
            <a:endParaRPr lang="en-US" dirty="0"/>
          </a:p>
        </p:txBody>
      </p:sp>
    </p:spTree>
    <p:extLst>
      <p:ext uri="{BB962C8B-B14F-4D97-AF65-F5344CB8AC3E}">
        <p14:creationId xmlns:p14="http://schemas.microsoft.com/office/powerpoint/2010/main" val="31524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890924"/>
            <a:ext cx="9336157" cy="1122864"/>
          </a:xfrm>
        </p:spPr>
        <p:txBody>
          <a:bodyPr/>
          <a:lstStyle/>
          <a:p>
            <a:r>
              <a:rPr lang="en-US" dirty="0">
                <a:solidFill>
                  <a:srgbClr val="F7941C"/>
                </a:solidFill>
              </a:rPr>
              <a:t>Elements of an Independent Centre: AFN/Canada Discussion Paper</a:t>
            </a:r>
          </a:p>
        </p:txBody>
      </p:sp>
      <p:sp>
        <p:nvSpPr>
          <p:cNvPr id="3" name="Content Placeholder 2">
            <a:extLst>
              <a:ext uri="{FF2B5EF4-FFF2-40B4-BE49-F238E27FC236}">
                <a16:creationId xmlns:a16="http://schemas.microsoft.com/office/drawing/2014/main" id="{B6091EC4-2D63-BEA4-8348-C41A7D579F79}"/>
              </a:ext>
            </a:extLst>
          </p:cNvPr>
          <p:cNvSpPr>
            <a:spLocks noGrp="1"/>
          </p:cNvSpPr>
          <p:nvPr>
            <p:ph idx="1"/>
          </p:nvPr>
        </p:nvSpPr>
        <p:spPr>
          <a:xfrm>
            <a:off x="1427921" y="3135085"/>
            <a:ext cx="9336158" cy="3367892"/>
          </a:xfrm>
        </p:spPr>
        <p:txBody>
          <a:bodyPr/>
          <a:lstStyle/>
          <a:p>
            <a:r>
              <a:rPr lang="en-CA" sz="2200" dirty="0"/>
              <a:t>In February 2024, the SCIWG conducted a three-day co-development session with an independent facilitator to resolve issues and arrive at consensus to form a joint document for the purpose of consultation and engagement</a:t>
            </a:r>
          </a:p>
          <a:p>
            <a:r>
              <a:rPr lang="en-CA" sz="2200" dirty="0"/>
              <a:t>This led to the recent publication of the AFN-Canada Discussion Paper that describes the main functions of an Independent Centre. </a:t>
            </a:r>
          </a:p>
          <a:p>
            <a:r>
              <a:rPr lang="en-CA" sz="2200" dirty="0"/>
              <a:t>The discussion paper also sets out the areas where AFN and Canada do not have alignment. These include how to address the $150 million cap on financial compensation at the Specific Claims Tribunal. </a:t>
            </a:r>
          </a:p>
          <a:p>
            <a:endParaRPr lang="en-US" dirty="0"/>
          </a:p>
        </p:txBody>
      </p:sp>
    </p:spTree>
    <p:extLst>
      <p:ext uri="{BB962C8B-B14F-4D97-AF65-F5344CB8AC3E}">
        <p14:creationId xmlns:p14="http://schemas.microsoft.com/office/powerpoint/2010/main" val="420424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DE64-ED6D-3051-4BD0-5276E79188C9}"/>
              </a:ext>
            </a:extLst>
          </p:cNvPr>
          <p:cNvSpPr>
            <a:spLocks noGrp="1"/>
          </p:cNvSpPr>
          <p:nvPr>
            <p:ph type="title"/>
          </p:nvPr>
        </p:nvSpPr>
        <p:spPr>
          <a:xfrm>
            <a:off x="1427920" y="1741634"/>
            <a:ext cx="9336157" cy="4416570"/>
          </a:xfrm>
        </p:spPr>
        <p:txBody>
          <a:bodyPr/>
          <a:lstStyle/>
          <a:p>
            <a:pPr algn="ctr"/>
            <a:br>
              <a:rPr lang="en-US" dirty="0">
                <a:solidFill>
                  <a:srgbClr val="F7941C"/>
                </a:solidFill>
              </a:rPr>
            </a:br>
            <a:br>
              <a:rPr lang="en-US" dirty="0">
                <a:solidFill>
                  <a:srgbClr val="F7941C"/>
                </a:solidFill>
              </a:rPr>
            </a:br>
            <a:br>
              <a:rPr lang="en-US" dirty="0">
                <a:solidFill>
                  <a:srgbClr val="F7941C"/>
                </a:solidFill>
              </a:rPr>
            </a:br>
            <a:r>
              <a:rPr lang="en-US" dirty="0">
                <a:solidFill>
                  <a:srgbClr val="F7941C"/>
                </a:solidFill>
              </a:rPr>
              <a:t>Addressing the Tribunal Cap on Financial Compensation</a:t>
            </a:r>
          </a:p>
        </p:txBody>
      </p:sp>
    </p:spTree>
    <p:extLst>
      <p:ext uri="{BB962C8B-B14F-4D97-AF65-F5344CB8AC3E}">
        <p14:creationId xmlns:p14="http://schemas.microsoft.com/office/powerpoint/2010/main" val="355711417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14171</TotalTime>
  <Words>1422</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1_Custom Design</vt:lpstr>
      <vt:lpstr> </vt:lpstr>
      <vt:lpstr>Presentation Overview</vt:lpstr>
      <vt:lpstr>Webinar Purpose</vt:lpstr>
      <vt:lpstr>Background</vt:lpstr>
      <vt:lpstr>AFN Mandate: Co-Development</vt:lpstr>
      <vt:lpstr>Background (Continued)</vt:lpstr>
      <vt:lpstr>Co-Development Update</vt:lpstr>
      <vt:lpstr>Elements of an Independent Centre: AFN/Canada Discussion Paper</vt:lpstr>
      <vt:lpstr>   Addressing the Tribunal Cap on Financial Compensation</vt:lpstr>
      <vt:lpstr>The Specific Claims Tribunal Act</vt:lpstr>
      <vt:lpstr>Process for Claims above the Cap</vt:lpstr>
      <vt:lpstr>AFN Mandate: Financial Compensation</vt:lpstr>
      <vt:lpstr>The UN Declaration</vt:lpstr>
      <vt:lpstr>Domestic Legal Principles</vt:lpstr>
      <vt:lpstr>Real Value of $150 Million</vt:lpstr>
      <vt:lpstr>Next Steps</vt:lpstr>
      <vt:lpstr>Discussion Questions</vt:lpstr>
      <vt:lpstr>Discussion Questions</vt:lpstr>
      <vt:lpstr>Questions / Discussion</vt:lpstr>
      <vt:lpstr> Thank you!  Please feel free to contact us if you have further questions/comments:  Aaron Asselstine, Director, Lands Sector – aasselstine@afn.ca  Jesse Donovan, Associate Director, Lands Sector - jdonovan@afn.ca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Jesse Donovan</cp:lastModifiedBy>
  <cp:revision>81</cp:revision>
  <dcterms:created xsi:type="dcterms:W3CDTF">2020-01-06T15:32:02Z</dcterms:created>
  <dcterms:modified xsi:type="dcterms:W3CDTF">2024-06-05T20:27:51Z</dcterms:modified>
</cp:coreProperties>
</file>