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6" r:id="rId7"/>
    <p:sldId id="300" r:id="rId8"/>
    <p:sldId id="299" r:id="rId9"/>
    <p:sldId id="285" r:id="rId10"/>
    <p:sldId id="286" r:id="rId11"/>
    <p:sldId id="298" r:id="rId12"/>
    <p:sldId id="259" r:id="rId13"/>
    <p:sldId id="301" r:id="rId14"/>
    <p:sldId id="267" r:id="rId15"/>
    <p:sldId id="260" r:id="rId16"/>
    <p:sldId id="272" r:id="rId17"/>
    <p:sldId id="273" r:id="rId18"/>
    <p:sldId id="290" r:id="rId19"/>
    <p:sldId id="274" r:id="rId20"/>
    <p:sldId id="288" r:id="rId21"/>
    <p:sldId id="275" r:id="rId22"/>
    <p:sldId id="289" r:id="rId23"/>
    <p:sldId id="271" r:id="rId24"/>
    <p:sldId id="297" r:id="rId25"/>
    <p:sldId id="295" r:id="rId26"/>
    <p:sldId id="262" r:id="rId27"/>
    <p:sldId id="277" r:id="rId28"/>
    <p:sldId id="278" r:id="rId29"/>
    <p:sldId id="279" r:id="rId30"/>
    <p:sldId id="281" r:id="rId31"/>
    <p:sldId id="280" r:id="rId32"/>
    <p:sldId id="263" r:id="rId33"/>
    <p:sldId id="264" r:id="rId34"/>
    <p:sldId id="265" r:id="rId35"/>
    <p:sldId id="302" r:id="rId36"/>
    <p:sldId id="268" r:id="rId37"/>
    <p:sldId id="304" r:id="rId38"/>
    <p:sldId id="270" r:id="rId39"/>
    <p:sldId id="30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18B26-B8DA-3440-20F5-43BDEEE22193}" name="Gerben Deinum" initials="GD" userId="S::gdeinum@afn.ca::4a161224-de7a-43d9-8bc7-967bff14de20" providerId="AD"/>
  <p188:author id="{598DF248-72C4-B27C-E086-0EB34C5825B6}" name="Marianne Laurin-Lalonde" initials="ML" userId="S::mllalonde@afn.ca::54ae5f7f-0c71-4001-9609-6c771f08d763" providerId="AD"/>
  <p188:author id="{165DD280-EFB3-A16B-91D4-F7793122C8FF}" name="Stephanie Boulais" initials="SB" userId="S::sboulais@afn.ca::06a7ad6b-fa10-4492-86d2-68ead9dc5f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3A666-7A1B-CEC1-FC26-AEC5C94343FB}" v="16" dt="2024-07-08T13:05:27.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79" d="100"/>
          <a:sy n="79" d="100"/>
        </p:scale>
        <p:origin x="189"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EF12-99E0-14DD-225D-96E504442C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219272D-C547-F3A4-8310-9B93595E8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D3E69BD-396D-CA3B-03A4-375F7EE88792}"/>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5" name="Footer Placeholder 4">
            <a:extLst>
              <a:ext uri="{FF2B5EF4-FFF2-40B4-BE49-F238E27FC236}">
                <a16:creationId xmlns:a16="http://schemas.microsoft.com/office/drawing/2014/main" id="{1245A64A-1844-8F7B-CD63-374172B81D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769F50-E710-2557-F1E9-C63FE36C123F}"/>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98846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D1B6-6B54-4B8F-F159-A37B6147345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951BFB7-B8A0-E82B-00F8-CBDB5527C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549F15-5D75-DF7A-75C6-623F37854352}"/>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5" name="Footer Placeholder 4">
            <a:extLst>
              <a:ext uri="{FF2B5EF4-FFF2-40B4-BE49-F238E27FC236}">
                <a16:creationId xmlns:a16="http://schemas.microsoft.com/office/drawing/2014/main" id="{662D37F2-FE18-9E1F-0AD1-EA64247538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F01327-861C-0C33-2751-C5F053C4D1C2}"/>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145334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610A4-5CF5-69BD-6FD2-1C53C8036B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0C69532-63A9-CDB8-26D6-3E42C34341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C89CDB-6912-E8D7-EB4C-B03771FA5D48}"/>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5" name="Footer Placeholder 4">
            <a:extLst>
              <a:ext uri="{FF2B5EF4-FFF2-40B4-BE49-F238E27FC236}">
                <a16:creationId xmlns:a16="http://schemas.microsoft.com/office/drawing/2014/main" id="{D0AFC283-1A58-76C5-EE27-4EE994D8D3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21076F-1273-FF3D-BA3F-E197B5700CCC}"/>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30837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8089-C394-CC48-F3A0-031BFB793BA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E55A199-F3D2-8866-0D36-B55142FF3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455BD9-E324-FCF4-5FB6-4C355CB3E0A1}"/>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5" name="Footer Placeholder 4">
            <a:extLst>
              <a:ext uri="{FF2B5EF4-FFF2-40B4-BE49-F238E27FC236}">
                <a16:creationId xmlns:a16="http://schemas.microsoft.com/office/drawing/2014/main" id="{12B85CF4-A866-3ABE-1035-2CE8346EBB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483E197-90A0-6E63-4713-2FD07467A481}"/>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379810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0044-553F-FAFC-3294-CF97C7356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B54101D-B6CD-C3B3-ADF5-672C075FAD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87476-B499-3183-7566-21EEAFE790BD}"/>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5" name="Footer Placeholder 4">
            <a:extLst>
              <a:ext uri="{FF2B5EF4-FFF2-40B4-BE49-F238E27FC236}">
                <a16:creationId xmlns:a16="http://schemas.microsoft.com/office/drawing/2014/main" id="{E2F58B4A-41BB-44A0-3D9D-688C71D972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B31881-8A6D-5460-0047-9CDB154E54D7}"/>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178727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1596-8A4D-2AF2-C264-1FB1EF53F89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6BAFC72-E2C2-A2E3-03BA-B75658A8E4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B087D58-6585-D5D1-2B55-6D318905DF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DA79187-EE10-0E77-6845-1910CAC48D4B}"/>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6" name="Footer Placeholder 5">
            <a:extLst>
              <a:ext uri="{FF2B5EF4-FFF2-40B4-BE49-F238E27FC236}">
                <a16:creationId xmlns:a16="http://schemas.microsoft.com/office/drawing/2014/main" id="{700DF769-8EDC-5D7B-C80D-E76749A4319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6AD724-AF8B-2FD7-7F1C-6FB7699BDA79}"/>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22400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EF3E-FDB9-076F-DDD4-B88D1D2ABC7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10B3B90-766D-949C-0E71-BBC2902A4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D84052-7863-8854-83E3-ED49B63A2F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7D44CA-D4EF-6706-B0B4-4EF4010A3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04B1C1-1B0F-CA39-C4D8-7BDC946115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0A95D28-7362-E93D-EFD9-8B1A16EE337B}"/>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8" name="Footer Placeholder 7">
            <a:extLst>
              <a:ext uri="{FF2B5EF4-FFF2-40B4-BE49-F238E27FC236}">
                <a16:creationId xmlns:a16="http://schemas.microsoft.com/office/drawing/2014/main" id="{FD0867B2-FDAC-CDCF-4018-E0B72C5B4B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36FA5CB-EA40-440A-5A27-D4696A30892C}"/>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48102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086D-D96C-E3DC-72A6-2D177E8D889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8A63AE-2E6D-1A2A-0278-38B383E7A4F8}"/>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4" name="Footer Placeholder 3">
            <a:extLst>
              <a:ext uri="{FF2B5EF4-FFF2-40B4-BE49-F238E27FC236}">
                <a16:creationId xmlns:a16="http://schemas.microsoft.com/office/drawing/2014/main" id="{71FE7105-7AE2-15CA-BF9C-DDB25CC601C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BA8F4E8-D51D-000F-200A-DD7B8B321BF1}"/>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245223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2312F-395A-3F9C-9AA0-E91E17B36D34}"/>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3" name="Footer Placeholder 2">
            <a:extLst>
              <a:ext uri="{FF2B5EF4-FFF2-40B4-BE49-F238E27FC236}">
                <a16:creationId xmlns:a16="http://schemas.microsoft.com/office/drawing/2014/main" id="{701387CB-267B-E681-D94D-2910E3A4C9F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C9FD3B-2438-44B0-A086-972354BA1C56}"/>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197077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5646-C78B-CF68-9B41-3FFB2E3F2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AB39AE7-F664-3F1E-E883-03A984EA5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9A73760-675A-A5E4-396E-E3804CDA5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5C804-578A-A422-B998-2A24DA0262B6}"/>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6" name="Footer Placeholder 5">
            <a:extLst>
              <a:ext uri="{FF2B5EF4-FFF2-40B4-BE49-F238E27FC236}">
                <a16:creationId xmlns:a16="http://schemas.microsoft.com/office/drawing/2014/main" id="{1E7AAE42-7BD9-D7AF-0A01-083B88F8C8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2EBEC2-244C-BF6B-5F13-18EF2F347AFC}"/>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401721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7BE4-A824-B246-4A1D-0525124AD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834EB68-5E02-4522-6D08-E093249F6F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C4CDE7D-1085-B4C6-FE3E-3BC67D54E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819E5-626F-C39D-FAF8-3CD22DC30797}"/>
              </a:ext>
            </a:extLst>
          </p:cNvPr>
          <p:cNvSpPr>
            <a:spLocks noGrp="1"/>
          </p:cNvSpPr>
          <p:nvPr>
            <p:ph type="dt" sz="half" idx="10"/>
          </p:nvPr>
        </p:nvSpPr>
        <p:spPr/>
        <p:txBody>
          <a:bodyPr/>
          <a:lstStyle/>
          <a:p>
            <a:fld id="{C247913C-BD68-4490-9B66-88B941206058}" type="datetimeFigureOut">
              <a:rPr lang="en-CA" smtClean="0"/>
              <a:t>2024-07-08</a:t>
            </a:fld>
            <a:endParaRPr lang="en-CA"/>
          </a:p>
        </p:txBody>
      </p:sp>
      <p:sp>
        <p:nvSpPr>
          <p:cNvPr id="6" name="Footer Placeholder 5">
            <a:extLst>
              <a:ext uri="{FF2B5EF4-FFF2-40B4-BE49-F238E27FC236}">
                <a16:creationId xmlns:a16="http://schemas.microsoft.com/office/drawing/2014/main" id="{EFF6A72C-9AF7-B23D-59DA-5E384F9491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E31E85-C0B1-D1F6-292F-E3E67AFF0F52}"/>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25160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534C8-B71F-0D37-27B2-182C7C201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1F8FEBE-5B09-BE1B-A73A-628A1842A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71EAB3-B86A-3B3A-3443-181DC22D3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47913C-BD68-4490-9B66-88B941206058}" type="datetimeFigureOut">
              <a:rPr lang="en-CA" smtClean="0"/>
              <a:t>2024-07-08</a:t>
            </a:fld>
            <a:endParaRPr lang="en-CA"/>
          </a:p>
        </p:txBody>
      </p:sp>
      <p:sp>
        <p:nvSpPr>
          <p:cNvPr id="5" name="Footer Placeholder 4">
            <a:extLst>
              <a:ext uri="{FF2B5EF4-FFF2-40B4-BE49-F238E27FC236}">
                <a16:creationId xmlns:a16="http://schemas.microsoft.com/office/drawing/2014/main" id="{06966EF1-A77C-284A-5785-5AE99BEEF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15ED2A83-39A4-506D-262B-CD1FBE264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D3B850-B706-4E82-8274-0964004E889D}" type="slidenum">
              <a:rPr lang="en-CA" smtClean="0"/>
              <a:t>‹#›</a:t>
            </a:fld>
            <a:endParaRPr lang="en-CA"/>
          </a:p>
        </p:txBody>
      </p:sp>
    </p:spTree>
    <p:extLst>
      <p:ext uri="{BB962C8B-B14F-4D97-AF65-F5344CB8AC3E}">
        <p14:creationId xmlns:p14="http://schemas.microsoft.com/office/powerpoint/2010/main" val="279290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jlavigne@afn.c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994E6-05DA-A198-EA16-3054E744736C}"/>
              </a:ext>
            </a:extLst>
          </p:cNvPr>
          <p:cNvSpPr>
            <a:spLocks noGrp="1"/>
          </p:cNvSpPr>
          <p:nvPr>
            <p:ph type="ctrTitle"/>
          </p:nvPr>
        </p:nvSpPr>
        <p:spPr>
          <a:xfrm>
            <a:off x="1524000" y="1227308"/>
            <a:ext cx="9144000" cy="2387600"/>
          </a:xfrm>
        </p:spPr>
        <p:txBody>
          <a:bodyPr>
            <a:normAutofit/>
          </a:bodyPr>
          <a:lstStyle/>
          <a:p>
            <a:pPr>
              <a:lnSpc>
                <a:spcPct val="100000"/>
              </a:lnSpc>
            </a:pPr>
            <a:r>
              <a:rPr lang="en-US" sz="4000" b="1" dirty="0">
                <a:solidFill>
                  <a:schemeClr val="bg1"/>
                </a:solidFill>
                <a:latin typeface="Arial" panose="020B0604020202020204" pitchFamily="34" charset="0"/>
                <a:cs typeface="Arial" panose="020B0604020202020204" pitchFamily="34" charset="0"/>
              </a:rPr>
              <a:t>Advancing First Nations’ Environmental Leadership</a:t>
            </a:r>
            <a:endParaRPr lang="en-CA" sz="40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D75C911-5048-FD9E-65DF-9B9A558860AE}"/>
              </a:ext>
            </a:extLst>
          </p:cNvPr>
          <p:cNvSpPr>
            <a:spLocks noGrp="1"/>
          </p:cNvSpPr>
          <p:nvPr>
            <p:ph type="subTitle" idx="1"/>
          </p:nvPr>
        </p:nvSpPr>
        <p:spPr>
          <a:xfrm>
            <a:off x="1524000" y="3974930"/>
            <a:ext cx="9144000" cy="1655762"/>
          </a:xfrm>
        </p:spPr>
        <p:txBody>
          <a:bodyPr vert="horz" lIns="91440" tIns="45720" rIns="91440" bIns="45720" rtlCol="0" anchor="t">
            <a:normAutofit/>
          </a:bodyPr>
          <a:lstStyle/>
          <a:p>
            <a:pPr>
              <a:lnSpc>
                <a:spcPct val="100000"/>
              </a:lnSpc>
            </a:pPr>
            <a:r>
              <a:rPr lang="en-US" sz="2000" dirty="0">
                <a:solidFill>
                  <a:schemeClr val="bg1"/>
                </a:solidFill>
                <a:latin typeface="Arial" panose="020B0604020202020204" pitchFamily="34" charset="0"/>
                <a:cs typeface="Arial" panose="020B0604020202020204" pitchFamily="34" charset="0"/>
              </a:rPr>
              <a:t>Room 512AB, Palais des </a:t>
            </a:r>
            <a:r>
              <a:rPr lang="en-US" sz="2000" dirty="0" err="1">
                <a:solidFill>
                  <a:schemeClr val="bg1"/>
                </a:solidFill>
                <a:latin typeface="Arial" panose="020B0604020202020204" pitchFamily="34" charset="0"/>
                <a:cs typeface="Arial" panose="020B0604020202020204" pitchFamily="34" charset="0"/>
              </a:rPr>
              <a:t>Congrès</a:t>
            </a:r>
            <a:r>
              <a:rPr lang="en-US" sz="2000" dirty="0">
                <a:solidFill>
                  <a:schemeClr val="bg1"/>
                </a:solidFill>
                <a:latin typeface="Arial" panose="020B0604020202020204" pitchFamily="34" charset="0"/>
                <a:cs typeface="Arial" panose="020B0604020202020204" pitchFamily="34" charset="0"/>
              </a:rPr>
              <a:t> de Montréal</a:t>
            </a:r>
          </a:p>
          <a:p>
            <a:pPr>
              <a:lnSpc>
                <a:spcPct val="100000"/>
              </a:lnSpc>
            </a:pPr>
            <a:r>
              <a:rPr lang="en-US" sz="2000" dirty="0">
                <a:solidFill>
                  <a:schemeClr val="bg1"/>
                </a:solidFill>
                <a:latin typeface="Arial" panose="020B0604020202020204" pitchFamily="34" charset="0"/>
                <a:cs typeface="Arial" panose="020B0604020202020204" pitchFamily="34" charset="0"/>
              </a:rPr>
              <a:t>July 8, 2024</a:t>
            </a:r>
          </a:p>
          <a:p>
            <a:pPr>
              <a:lnSpc>
                <a:spcPct val="100000"/>
              </a:lnSpc>
            </a:pPr>
            <a:r>
              <a:rPr lang="en-US" sz="2000" dirty="0">
                <a:solidFill>
                  <a:schemeClr val="bg1"/>
                </a:solidFill>
                <a:latin typeface="Arial" panose="020B0604020202020204" pitchFamily="34" charset="0"/>
                <a:cs typeface="Arial" panose="020B0604020202020204" pitchFamily="34" charset="0"/>
              </a:rPr>
              <a:t>3:00pm – 5:00pm ET</a:t>
            </a:r>
            <a:endParaRPr lang="en-CA"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65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3456-D512-C413-75EF-38B9BDA91CE7}"/>
              </a:ext>
            </a:extLst>
          </p:cNvPr>
          <p:cNvSpPr>
            <a:spLocks noGrp="1"/>
          </p:cNvSpPr>
          <p:nvPr>
            <p:ph type="title"/>
          </p:nvPr>
        </p:nvSpPr>
        <p:spPr>
          <a:xfrm>
            <a:off x="838200" y="2103437"/>
            <a:ext cx="10515600" cy="1325563"/>
          </a:xfrm>
        </p:spPr>
        <p:txBody>
          <a:bodyPr>
            <a:normAutofit/>
          </a:bodyPr>
          <a:lstStyle/>
          <a:p>
            <a:pPr algn="ctr"/>
            <a:r>
              <a:rPr lang="en-US" sz="4000" b="1" dirty="0">
                <a:solidFill>
                  <a:srgbClr val="016DAF"/>
                </a:solidFill>
                <a:latin typeface="Arial" panose="020B0604020202020204" pitchFamily="34" charset="0"/>
                <a:cs typeface="Arial" panose="020B0604020202020204" pitchFamily="34" charset="0"/>
              </a:rPr>
              <a:t>Conservation Leadership</a:t>
            </a:r>
          </a:p>
        </p:txBody>
      </p:sp>
      <p:sp>
        <p:nvSpPr>
          <p:cNvPr id="3" name="Content Placeholder 2">
            <a:extLst>
              <a:ext uri="{FF2B5EF4-FFF2-40B4-BE49-F238E27FC236}">
                <a16:creationId xmlns:a16="http://schemas.microsoft.com/office/drawing/2014/main" id="{DCA21FF5-4E17-73FD-C674-74588DC37C82}"/>
              </a:ext>
            </a:extLst>
          </p:cNvPr>
          <p:cNvSpPr>
            <a:spLocks noGrp="1"/>
          </p:cNvSpPr>
          <p:nvPr>
            <p:ph idx="1"/>
          </p:nvPr>
        </p:nvSpPr>
        <p:spPr>
          <a:xfrm>
            <a:off x="838200" y="3218687"/>
            <a:ext cx="10515600" cy="3348419"/>
          </a:xfrm>
        </p:spPr>
        <p:txBody>
          <a:bodyPr vert="horz" lIns="91440" tIns="45720" rIns="91440" bIns="45720" rtlCol="0" anchor="t">
            <a:normAutofit/>
          </a:bodyPr>
          <a:lstStyle/>
          <a:p>
            <a:pPr marL="0" indent="0" algn="ctr">
              <a:buNone/>
            </a:pPr>
            <a:endParaRPr lang="en-US" dirty="0"/>
          </a:p>
          <a:p>
            <a:pPr marL="0" indent="0" algn="ctr">
              <a:buNone/>
            </a:pPr>
            <a:r>
              <a:rPr lang="en-US" sz="2500" dirty="0">
                <a:latin typeface="Arial" panose="020B0604020202020204" pitchFamily="34" charset="0"/>
                <a:cs typeface="Arial" panose="020B0604020202020204" pitchFamily="34" charset="0"/>
              </a:rPr>
              <a:t>Gerben Deinum, Senior Policy Analyst, Environment Sector</a:t>
            </a:r>
          </a:p>
        </p:txBody>
      </p:sp>
    </p:spTree>
    <p:extLst>
      <p:ext uri="{BB962C8B-B14F-4D97-AF65-F5344CB8AC3E}">
        <p14:creationId xmlns:p14="http://schemas.microsoft.com/office/powerpoint/2010/main" val="29048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519B-292F-565F-F4D5-97CB21BB3E83}"/>
              </a:ext>
            </a:extLst>
          </p:cNvPr>
          <p:cNvSpPr>
            <a:spLocks noGrp="1"/>
          </p:cNvSpPr>
          <p:nvPr>
            <p:ph type="title"/>
          </p:nvPr>
        </p:nvSpPr>
        <p:spPr>
          <a:xfrm>
            <a:off x="1838325" y="191846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endParaRPr lang="en-US" sz="2800" b="1" dirty="0">
              <a:solidFill>
                <a:srgbClr val="016DAF"/>
              </a:solidFill>
              <a:latin typeface="Arial" panose="020B0604020202020204" pitchFamily="34" charset="0"/>
              <a:ea typeface="+mj-lt"/>
              <a:cs typeface="Arial" panose="020B0604020202020204" pitchFamily="34" charset="0"/>
            </a:endParaRPr>
          </a:p>
        </p:txBody>
      </p:sp>
      <p:sp>
        <p:nvSpPr>
          <p:cNvPr id="3" name="Content Placeholder 2">
            <a:extLst>
              <a:ext uri="{FF2B5EF4-FFF2-40B4-BE49-F238E27FC236}">
                <a16:creationId xmlns:a16="http://schemas.microsoft.com/office/drawing/2014/main" id="{6AFC5D27-6ABB-B766-C9DF-C0F5B5F6364B}"/>
              </a:ext>
            </a:extLst>
          </p:cNvPr>
          <p:cNvSpPr>
            <a:spLocks noGrp="1"/>
          </p:cNvSpPr>
          <p:nvPr>
            <p:ph idx="1"/>
          </p:nvPr>
        </p:nvSpPr>
        <p:spPr>
          <a:xfrm>
            <a:off x="1838324" y="2991485"/>
            <a:ext cx="9515475" cy="4714534"/>
          </a:xfrm>
        </p:spPr>
        <p:txBody>
          <a:bodyPr vert="horz" lIns="91440" tIns="45720" rIns="91440" bIns="45720" rtlCol="0" anchor="t">
            <a:normAutofit/>
          </a:bodyPr>
          <a:lstStyle/>
          <a:p>
            <a:pPr>
              <a:lnSpc>
                <a:spcPct val="100000"/>
              </a:lnSpc>
              <a:buFont typeface="Arial"/>
              <a:buChar char="•"/>
            </a:pPr>
            <a:r>
              <a:rPr lang="en-US" sz="1700" dirty="0">
                <a:latin typeface="Arial" panose="020B0604020202020204" pitchFamily="34" charset="0"/>
                <a:cs typeface="Arial" panose="020B0604020202020204" pitchFamily="34" charset="0"/>
              </a:rPr>
              <a:t>First Nations-led conservation and climate action are examples of the active assertion of self-determination, Inherent rights, title and jurisdiction (</a:t>
            </a:r>
            <a:r>
              <a:rPr lang="en-US" sz="1700" dirty="0" err="1">
                <a:latin typeface="Arial" panose="020B0604020202020204" pitchFamily="34" charset="0"/>
                <a:cs typeface="Arial" panose="020B0604020202020204" pitchFamily="34" charset="0"/>
              </a:rPr>
              <a:t>eg.</a:t>
            </a:r>
            <a:r>
              <a:rPr lang="en-US" sz="1700" dirty="0">
                <a:latin typeface="Arial" panose="020B0604020202020204" pitchFamily="34" charset="0"/>
                <a:cs typeface="Arial" panose="020B0604020202020204" pitchFamily="34" charset="0"/>
              </a:rPr>
              <a:t> Indigenous Protected and Conserved Areas and Guardians).</a:t>
            </a:r>
          </a:p>
          <a:p>
            <a:pPr>
              <a:lnSpc>
                <a:spcPct val="100000"/>
              </a:lnSpc>
              <a:buFont typeface="Arial"/>
              <a:buChar char="•"/>
            </a:pPr>
            <a:r>
              <a:rPr lang="en-US" sz="1700" dirty="0">
                <a:latin typeface="Arial" panose="020B0604020202020204" pitchFamily="34" charset="0"/>
                <a:cs typeface="Arial" panose="020B0604020202020204" pitchFamily="34" charset="0"/>
              </a:rPr>
              <a:t>First Nations and Indigenous Peoples have been repeatedly recognized both domestically and internationally as critical and consequential leaders in achieving  positive conservation outcomes (</a:t>
            </a:r>
            <a:r>
              <a:rPr lang="en-US" sz="1700" dirty="0" err="1">
                <a:latin typeface="Arial" panose="020B0604020202020204" pitchFamily="34" charset="0"/>
                <a:cs typeface="Arial" panose="020B0604020202020204" pitchFamily="34" charset="0"/>
              </a:rPr>
              <a:t>eg.</a:t>
            </a:r>
            <a:r>
              <a:rPr lang="en-US" sz="1700" dirty="0">
                <a:latin typeface="Arial" panose="020B0604020202020204" pitchFamily="34" charset="0"/>
                <a:cs typeface="Arial" panose="020B0604020202020204" pitchFamily="34" charset="0"/>
              </a:rPr>
              <a:t> IPBES 2019 Global Assessment Report).</a:t>
            </a:r>
          </a:p>
          <a:p>
            <a:pPr>
              <a:lnSpc>
                <a:spcPct val="100000"/>
              </a:lnSpc>
              <a:buFont typeface="Arial"/>
              <a:buChar char="•"/>
            </a:pPr>
            <a:r>
              <a:rPr lang="en-US" sz="1700" dirty="0">
                <a:latin typeface="Arial" panose="020B0604020202020204" pitchFamily="34" charset="0"/>
                <a:cs typeface="Arial" panose="020B0604020202020204" pitchFamily="34" charset="0"/>
              </a:rPr>
              <a:t>There is an important opportunity for legal tools and mechanisms including Canada's National Biodiversity Strategy and Action Plan to meaningful recognize and position First Nations as rightful leaders in achieving international and domestic conservation commitments.</a:t>
            </a:r>
          </a:p>
          <a:p>
            <a:pPr>
              <a:lnSpc>
                <a:spcPct val="100000"/>
              </a:lnSpc>
              <a:buFont typeface="Arial"/>
              <a:buChar char="•"/>
            </a:pPr>
            <a:endParaRPr lang="en-US" sz="1600" dirty="0">
              <a:latin typeface="Arial" panose="020B0604020202020204" pitchFamily="34" charset="0"/>
              <a:cs typeface="Arial" panose="020B0604020202020204" pitchFamily="34" charset="0"/>
            </a:endParaRPr>
          </a:p>
          <a:p>
            <a:pPr marL="0" indent="0" algn="ctr">
              <a:lnSpc>
                <a:spcPct val="100000"/>
              </a:lnSpc>
              <a:buNone/>
            </a:pPr>
            <a:endParaRPr lang="en-US" sz="1600" dirty="0">
              <a:latin typeface="Arial" panose="020B0604020202020204" pitchFamily="34" charset="0"/>
              <a:cs typeface="Arial" panose="020B0604020202020204" pitchFamily="34" charset="0"/>
            </a:endParaRPr>
          </a:p>
          <a:p>
            <a:pPr marL="0" indent="0">
              <a:lnSpc>
                <a:spcPct val="100000"/>
              </a:lnSpc>
              <a:buNone/>
            </a:pPr>
            <a:endParaRPr lang="en-US" sz="1600" dirty="0">
              <a:latin typeface="Arial" panose="020B0604020202020204" pitchFamily="34" charset="0"/>
              <a:cs typeface="Arial" panose="020B0604020202020204" pitchFamily="34" charset="0"/>
            </a:endParaRPr>
          </a:p>
          <a:p>
            <a:pPr marL="0" indent="0">
              <a:lnSpc>
                <a:spcPct val="100000"/>
              </a:lnSpc>
              <a:buNone/>
            </a:pPr>
            <a:endParaRPr lang="en-US" sz="1600" dirty="0">
              <a:latin typeface="Arial" panose="020B0604020202020204" pitchFamily="34" charset="0"/>
              <a:cs typeface="Arial" panose="020B0604020202020204" pitchFamily="34" charset="0"/>
            </a:endParaRPr>
          </a:p>
          <a:p>
            <a:pPr marL="0" indent="0" algn="ctr">
              <a:lnSpc>
                <a:spcPct val="10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00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1921A-95CF-F368-B70B-EE3702BCE347}"/>
              </a:ext>
            </a:extLst>
          </p:cNvPr>
          <p:cNvSpPr>
            <a:spLocks noGrp="1"/>
          </p:cNvSpPr>
          <p:nvPr>
            <p:ph idx="1"/>
          </p:nvPr>
        </p:nvSpPr>
        <p:spPr>
          <a:xfrm>
            <a:off x="1814512" y="2943149"/>
            <a:ext cx="9539288" cy="3647846"/>
          </a:xfrm>
        </p:spPr>
        <p:txBody>
          <a:bodyPr vert="horz" lIns="91440" tIns="45720" rIns="91440" bIns="45720" rtlCol="0" anchor="t">
            <a:noAutofit/>
          </a:bodyPr>
          <a:lstStyle/>
          <a:p>
            <a:pPr marL="0" indent="0">
              <a:buNone/>
            </a:pPr>
            <a:r>
              <a:rPr lang="en-US" sz="1600" b="1" dirty="0">
                <a:latin typeface="Arial" panose="020B0604020202020204" pitchFamily="34" charset="0"/>
                <a:cs typeface="Arial" panose="020B0604020202020204" pitchFamily="34" charset="0"/>
              </a:rPr>
              <a:t>Canada's Commitments to the </a:t>
            </a:r>
            <a:r>
              <a:rPr lang="en-US" sz="1600" b="1" dirty="0">
                <a:latin typeface="Arial" panose="020B0604020202020204" pitchFamily="34" charset="0"/>
                <a:ea typeface="+mn-lt"/>
                <a:cs typeface="Arial" panose="020B0604020202020204" pitchFamily="34" charset="0"/>
              </a:rPr>
              <a:t>Convention on Biological Diversity (CBD):</a:t>
            </a:r>
            <a:endParaRPr lang="en-US" sz="1600" dirty="0">
              <a:latin typeface="Arial" panose="020B0604020202020204" pitchFamily="34" charset="0"/>
              <a:cs typeface="Arial" panose="020B0604020202020204" pitchFamily="34" charset="0"/>
            </a:endParaRPr>
          </a:p>
          <a:p>
            <a:pPr marL="285750" indent="-285750"/>
            <a:r>
              <a:rPr lang="en-US" sz="1600" dirty="0">
                <a:latin typeface="Arial" panose="020B0604020202020204" pitchFamily="34" charset="0"/>
                <a:cs typeface="Arial" panose="020B0604020202020204" pitchFamily="34" charset="0"/>
              </a:rPr>
              <a:t>At COP 15 (2022), Canada committed to halting and reversing biodiversity loss through its support for the adoption of the Kunming-Montreal Global Biodiversity Framework.</a:t>
            </a:r>
          </a:p>
          <a:p>
            <a:pPr marL="742950" lvl="1" indent="-285750">
              <a:buFont typeface="Courier New" panose="020B0604020202020204" pitchFamily="34" charset="0"/>
              <a:buChar char="o"/>
            </a:pPr>
            <a:r>
              <a:rPr lang="en-US" sz="1600" dirty="0">
                <a:latin typeface="Arial" panose="020B0604020202020204" pitchFamily="34" charset="0"/>
                <a:cs typeface="Arial" panose="020B0604020202020204" pitchFamily="34" charset="0"/>
              </a:rPr>
              <a:t>The KMGBF included strengthened Rights-based language.</a:t>
            </a:r>
          </a:p>
          <a:p>
            <a:pPr marL="285750" indent="-285750"/>
            <a:r>
              <a:rPr lang="en-US" sz="1600" dirty="0">
                <a:latin typeface="Arial" panose="020B0604020202020204" pitchFamily="34" charset="0"/>
                <a:cs typeface="Arial" panose="020B0604020202020204" pitchFamily="34" charset="0"/>
              </a:rPr>
              <a:t>This led to the development and pending implementation of Canada's National Biodiversity Strategy and Action Plan.</a:t>
            </a:r>
          </a:p>
          <a:p>
            <a:pPr marL="742950" lvl="1" indent="-285750">
              <a:buFont typeface="Courier New" panose="020B0604020202020204" pitchFamily="34" charset="0"/>
              <a:buChar char="o"/>
            </a:pPr>
            <a:r>
              <a:rPr lang="en-US" sz="1600" dirty="0">
                <a:latin typeface="Arial" panose="020B0604020202020204" pitchFamily="34" charset="0"/>
                <a:cs typeface="Arial" panose="020B0604020202020204" pitchFamily="34" charset="0"/>
              </a:rPr>
              <a:t>The Strategy was drafted from October 2023 - April 2024</a:t>
            </a:r>
          </a:p>
          <a:p>
            <a:pPr marL="742950" lvl="1" indent="-285750">
              <a:buFont typeface="Courier New" panose="020B0604020202020204" pitchFamily="34" charset="0"/>
              <a:buChar char="o"/>
            </a:pPr>
            <a:r>
              <a:rPr lang="en-US" sz="1600" dirty="0">
                <a:latin typeface="Arial" panose="020B0604020202020204" pitchFamily="34" charset="0"/>
                <a:cs typeface="Arial" panose="020B0604020202020204" pitchFamily="34" charset="0"/>
              </a:rPr>
              <a:t>Contains 23 targets and 4 over-arching goals to 2030 and beyond</a:t>
            </a:r>
          </a:p>
          <a:p>
            <a:pPr marL="0" indent="0">
              <a:buNone/>
            </a:pPr>
            <a:r>
              <a:rPr lang="en-US" sz="1600" b="1" dirty="0">
                <a:latin typeface="Arial" panose="020B0604020202020204" pitchFamily="34" charset="0"/>
                <a:cs typeface="Arial" panose="020B0604020202020204" pitchFamily="34" charset="0"/>
              </a:rPr>
              <a:t>AFN involvement</a:t>
            </a:r>
            <a:endParaRPr lang="en-US" sz="1600" dirty="0">
              <a:latin typeface="Arial" panose="020B0604020202020204" pitchFamily="34" charset="0"/>
              <a:cs typeface="Arial" panose="020B0604020202020204" pitchFamily="34" charset="0"/>
            </a:endParaRPr>
          </a:p>
          <a:p>
            <a:pPr marL="285750" indent="-285750"/>
            <a:r>
              <a:rPr lang="en-US" sz="1600" dirty="0">
                <a:latin typeface="Arial" panose="020B0604020202020204" pitchFamily="34" charset="0"/>
                <a:cs typeface="Arial" panose="020B0604020202020204" pitchFamily="34" charset="0"/>
              </a:rPr>
              <a:t>The AFN is mandated by the First Nations-in-Assembly to advocate for First Nations’ priorities in terrestrial and marine biodiversity-based work both domestically and internationally. </a:t>
            </a:r>
          </a:p>
          <a:p>
            <a:pPr marL="742950" lvl="1" indent="-285750">
              <a:buFont typeface="Courier New" panose="020B0604020202020204" pitchFamily="34" charset="0"/>
              <a:buChar char="o"/>
            </a:pPr>
            <a:r>
              <a:rPr lang="en-US" sz="1600" dirty="0">
                <a:latin typeface="Arial" panose="020B0604020202020204" pitchFamily="34" charset="0"/>
                <a:cs typeface="Arial" panose="020B0604020202020204" pitchFamily="34" charset="0"/>
              </a:rPr>
              <a:t>Resolutions 03/2019  and 07/2019</a:t>
            </a:r>
          </a:p>
        </p:txBody>
      </p:sp>
      <p:sp>
        <p:nvSpPr>
          <p:cNvPr id="7" name="Title 1">
            <a:extLst>
              <a:ext uri="{FF2B5EF4-FFF2-40B4-BE49-F238E27FC236}">
                <a16:creationId xmlns:a16="http://schemas.microsoft.com/office/drawing/2014/main" id="{00157884-C564-A97F-4D4F-BF8C6F23C56D}"/>
              </a:ext>
            </a:extLst>
          </p:cNvPr>
          <p:cNvSpPr txBox="1">
            <a:spLocks/>
          </p:cNvSpPr>
          <p:nvPr/>
        </p:nvSpPr>
        <p:spPr>
          <a:xfrm>
            <a:off x="1814512" y="1707007"/>
            <a:ext cx="95392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161595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BFAF2-66BC-B19E-6C4D-D5BACC63ABD7}"/>
              </a:ext>
            </a:extLst>
          </p:cNvPr>
          <p:cNvSpPr>
            <a:spLocks noGrp="1"/>
          </p:cNvSpPr>
          <p:nvPr>
            <p:ph idx="1"/>
          </p:nvPr>
        </p:nvSpPr>
        <p:spPr>
          <a:xfrm>
            <a:off x="1771650" y="2861178"/>
            <a:ext cx="9229725" cy="2789238"/>
          </a:xfrm>
        </p:spPr>
        <p:txBody>
          <a:bodyPr vert="horz" lIns="91440" tIns="45720" rIns="91440" bIns="45720" rtlCol="0" anchor="t">
            <a:noAutofit/>
          </a:bodyPr>
          <a:lstStyle/>
          <a:p>
            <a:pPr marL="0" indent="0">
              <a:buNone/>
            </a:pPr>
            <a:r>
              <a:rPr lang="en-US" sz="1600" b="1" dirty="0">
                <a:latin typeface="Arial"/>
                <a:cs typeface="Arial"/>
              </a:rPr>
              <a:t>AFN involvement</a:t>
            </a:r>
            <a:endParaRPr lang="en-US" sz="1600" dirty="0">
              <a:latin typeface="Arial"/>
              <a:cs typeface="Arial"/>
            </a:endParaRPr>
          </a:p>
          <a:p>
            <a:r>
              <a:rPr lang="en-US" sz="1600" dirty="0">
                <a:latin typeface="Arial"/>
                <a:cs typeface="Arial"/>
              </a:rPr>
              <a:t>Since October 2023, the AFN has provided technical feedback on 3 draft NBSAP versions released for public input </a:t>
            </a:r>
          </a:p>
          <a:p>
            <a:r>
              <a:rPr lang="en-US" sz="1600" dirty="0">
                <a:latin typeface="Arial"/>
                <a:cs typeface="Arial"/>
              </a:rPr>
              <a:t>AFN contributed a First Nations in-text Section of the Strategy in addition to a First Nations Annex</a:t>
            </a:r>
          </a:p>
        </p:txBody>
      </p:sp>
      <p:pic>
        <p:nvPicPr>
          <p:cNvPr id="4" name="Picture 3">
            <a:extLst>
              <a:ext uri="{FF2B5EF4-FFF2-40B4-BE49-F238E27FC236}">
                <a16:creationId xmlns:a16="http://schemas.microsoft.com/office/drawing/2014/main" id="{5DAD791A-DAEE-0E56-438F-AED32448571C}"/>
              </a:ext>
            </a:extLst>
          </p:cNvPr>
          <p:cNvPicPr>
            <a:picLocks noChangeAspect="1"/>
          </p:cNvPicPr>
          <p:nvPr/>
        </p:nvPicPr>
        <p:blipFill>
          <a:blip r:embed="rId2">
            <a:extLst>
              <a:ext uri="{28A0092B-C50C-407E-A947-70E740481C1C}">
                <a14:useLocalDpi xmlns:a14="http://schemas.microsoft.com/office/drawing/2010/main" val="0"/>
              </a:ext>
            </a:extLst>
          </a:blip>
          <a:srcRect t="5601" b="5601"/>
          <a:stretch/>
        </p:blipFill>
        <p:spPr>
          <a:xfrm>
            <a:off x="971550" y="3817174"/>
            <a:ext cx="10956387" cy="2791059"/>
          </a:xfrm>
          <a:prstGeom prst="rect">
            <a:avLst/>
          </a:prstGeom>
          <a:noFill/>
        </p:spPr>
      </p:pic>
      <p:sp>
        <p:nvSpPr>
          <p:cNvPr id="2" name="Title 1">
            <a:extLst>
              <a:ext uri="{FF2B5EF4-FFF2-40B4-BE49-F238E27FC236}">
                <a16:creationId xmlns:a16="http://schemas.microsoft.com/office/drawing/2014/main" id="{C6463BAA-0657-ACD1-D330-F9D9040D1A6B}"/>
              </a:ext>
            </a:extLst>
          </p:cNvPr>
          <p:cNvSpPr txBox="1">
            <a:spLocks/>
          </p:cNvSpPr>
          <p:nvPr/>
        </p:nvSpPr>
        <p:spPr>
          <a:xfrm>
            <a:off x="1771650" y="1707007"/>
            <a:ext cx="95821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383048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E8ACF5-9953-66F5-C48C-019ACFEF4689}"/>
              </a:ext>
            </a:extLst>
          </p:cNvPr>
          <p:cNvGraphicFramePr>
            <a:graphicFrameLocks noGrp="1"/>
          </p:cNvGraphicFramePr>
          <p:nvPr>
            <p:ph idx="1"/>
            <p:extLst>
              <p:ext uri="{D42A27DB-BD31-4B8C-83A1-F6EECF244321}">
                <p14:modId xmlns:p14="http://schemas.microsoft.com/office/powerpoint/2010/main" val="338942518"/>
              </p:ext>
            </p:extLst>
          </p:nvPr>
        </p:nvGraphicFramePr>
        <p:xfrm>
          <a:off x="1657350" y="2857501"/>
          <a:ext cx="9827515" cy="3354625"/>
        </p:xfrm>
        <a:graphic>
          <a:graphicData uri="http://schemas.openxmlformats.org/drawingml/2006/table">
            <a:tbl>
              <a:tblPr bandRow="1">
                <a:tableStyleId>{5C22544A-7EE6-4342-B048-85BDC9FD1C3A}</a:tableStyleId>
              </a:tblPr>
              <a:tblGrid>
                <a:gridCol w="4956411">
                  <a:extLst>
                    <a:ext uri="{9D8B030D-6E8A-4147-A177-3AD203B41FA5}">
                      <a16:colId xmlns:a16="http://schemas.microsoft.com/office/drawing/2014/main" val="3412951379"/>
                    </a:ext>
                  </a:extLst>
                </a:gridCol>
                <a:gridCol w="4871104">
                  <a:extLst>
                    <a:ext uri="{9D8B030D-6E8A-4147-A177-3AD203B41FA5}">
                      <a16:colId xmlns:a16="http://schemas.microsoft.com/office/drawing/2014/main" val="2772918156"/>
                    </a:ext>
                  </a:extLst>
                </a:gridCol>
              </a:tblGrid>
              <a:tr h="737898">
                <a:tc gridSpan="2">
                  <a:txBody>
                    <a:bodyPr/>
                    <a:lstStyle/>
                    <a:p>
                      <a:pPr algn="l" fontAlgn="base"/>
                      <a:r>
                        <a:rPr lang="en-US" sz="1600" b="1" i="0" u="none" strike="noStrike" dirty="0">
                          <a:solidFill>
                            <a:srgbClr val="000000"/>
                          </a:solidFill>
                          <a:effectLst/>
                          <a:latin typeface="Arial"/>
                        </a:rPr>
                        <a:t>NBSAP Identified Concerns</a:t>
                      </a:r>
                    </a:p>
                    <a:p>
                      <a:pPr lvl="0" algn="l">
                        <a:buNone/>
                      </a:pPr>
                      <a:endParaRPr lang="en-US" sz="1600" b="1" i="0" u="none" strike="noStrike" dirty="0">
                        <a:solidFill>
                          <a:srgbClr val="000000"/>
                        </a:solidFill>
                        <a:effectLst/>
                        <a:latin typeface="Arial"/>
                      </a:endParaRPr>
                    </a:p>
                  </a:txBody>
                  <a:tcP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29528" cap="flat" cmpd="sng" algn="ctr">
                      <a:solidFill>
                        <a:srgbClr val="FFFFF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2560106"/>
                  </a:ext>
                </a:extLst>
              </a:tr>
              <a:tr h="1086272">
                <a:tc>
                  <a:txBody>
                    <a:bodyPr/>
                    <a:lstStyle/>
                    <a:p>
                      <a:pPr algn="l" fontAlgn="base"/>
                      <a:r>
                        <a:rPr lang="en-US" sz="1600" b="1" i="0" u="none" strike="noStrike" dirty="0">
                          <a:solidFill>
                            <a:srgbClr val="000000"/>
                          </a:solidFill>
                          <a:effectLst/>
                          <a:latin typeface="Arial"/>
                        </a:rPr>
                        <a:t>1) Absence of Real Transformative Change(s):</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29528"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r>
                        <a:rPr lang="en-US" sz="1600" b="0" i="0" u="none" strike="noStrike" dirty="0">
                          <a:solidFill>
                            <a:srgbClr val="000000"/>
                          </a:solidFill>
                          <a:effectLst/>
                          <a:latin typeface="Arial"/>
                        </a:rPr>
                        <a:t>People and businesses must prioritize nature, biodiversity, and sustainability in decision-making </a:t>
                      </a:r>
                      <a:endParaRPr lang="en-US" sz="1600" b="0" i="0" dirty="0">
                        <a:solidFill>
                          <a:srgbClr val="000000"/>
                        </a:solidFill>
                        <a:effectLst/>
                        <a:latin typeface="Arial"/>
                      </a:endParaRPr>
                    </a:p>
                    <a:p>
                      <a:pPr algn="l" fontAlgn="base"/>
                      <a:r>
                        <a:rPr lang="en-US" sz="1600" b="0" i="0" u="sng" dirty="0">
                          <a:solidFill>
                            <a:srgbClr val="000000"/>
                          </a:solidFill>
                          <a:effectLst/>
                          <a:latin typeface="Arial"/>
                        </a:rPr>
                        <a:t>Requires societal shift</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29528"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768162332"/>
                  </a:ext>
                </a:extLst>
              </a:tr>
              <a:tr h="901875">
                <a:tc>
                  <a:txBody>
                    <a:bodyPr/>
                    <a:lstStyle/>
                    <a:p>
                      <a:pPr algn="l" fontAlgn="base"/>
                      <a:r>
                        <a:rPr lang="en-US" sz="1600" b="1" i="0" u="none" strike="noStrike" dirty="0">
                          <a:solidFill>
                            <a:srgbClr val="000000"/>
                          </a:solidFill>
                          <a:effectLst/>
                          <a:latin typeface="Arial"/>
                        </a:rPr>
                        <a:t>2) Lack of Bridging the Gap Between Terrestrial and Marine Indigenous-led Conservation (land and water):</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25000"/>
                        <a:lumOff val="75000"/>
                      </a:schemeClr>
                    </a:solidFill>
                  </a:tcPr>
                </a:tc>
                <a:tc>
                  <a:txBody>
                    <a:bodyPr/>
                    <a:lstStyle/>
                    <a:p>
                      <a:pPr algn="l" fontAlgn="base"/>
                      <a:r>
                        <a:rPr lang="en-US" sz="1600" b="0" i="0" u="none" strike="noStrike" dirty="0">
                          <a:solidFill>
                            <a:srgbClr val="000000"/>
                          </a:solidFill>
                          <a:effectLst/>
                          <a:latin typeface="Arial"/>
                        </a:rPr>
                        <a:t>Closing the gap, lacks language and direction</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130366565"/>
                  </a:ext>
                </a:extLst>
              </a:tr>
              <a:tr h="628580">
                <a:tc>
                  <a:txBody>
                    <a:bodyPr/>
                    <a:lstStyle/>
                    <a:p>
                      <a:pPr algn="l" fontAlgn="base"/>
                      <a:r>
                        <a:rPr lang="en-US" sz="1600" b="1" i="0" u="none" strike="noStrike" dirty="0">
                          <a:solidFill>
                            <a:srgbClr val="000000"/>
                          </a:solidFill>
                          <a:effectLst/>
                          <a:latin typeface="Arial"/>
                        </a:rPr>
                        <a:t>3) Lack of mechanisms for Indigenous leadership and inclusion:</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r>
                        <a:rPr lang="en-US" sz="1600" b="0" i="0" u="none" strike="noStrike" dirty="0">
                          <a:solidFill>
                            <a:srgbClr val="000000"/>
                          </a:solidFill>
                          <a:effectLst/>
                          <a:latin typeface="Arial"/>
                        </a:rPr>
                        <a:t>Indigenous-led conservation, Guardians, Traditional Knowledge</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908997904"/>
                  </a:ext>
                </a:extLst>
              </a:tr>
            </a:tbl>
          </a:graphicData>
        </a:graphic>
      </p:graphicFrame>
      <p:sp>
        <p:nvSpPr>
          <p:cNvPr id="2" name="Title 1">
            <a:extLst>
              <a:ext uri="{FF2B5EF4-FFF2-40B4-BE49-F238E27FC236}">
                <a16:creationId xmlns:a16="http://schemas.microsoft.com/office/drawing/2014/main" id="{FA901F32-3A88-9069-88A2-05AF0F52C2E5}"/>
              </a:ext>
            </a:extLst>
          </p:cNvPr>
          <p:cNvSpPr txBox="1">
            <a:spLocks/>
          </p:cNvSpPr>
          <p:nvPr/>
        </p:nvSpPr>
        <p:spPr>
          <a:xfrm>
            <a:off x="1657350" y="1707007"/>
            <a:ext cx="96964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344712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E8ACF5-9953-66F5-C48C-019ACFEF4689}"/>
              </a:ext>
            </a:extLst>
          </p:cNvPr>
          <p:cNvGraphicFramePr>
            <a:graphicFrameLocks noGrp="1"/>
          </p:cNvGraphicFramePr>
          <p:nvPr>
            <p:ph idx="1"/>
            <p:extLst>
              <p:ext uri="{D42A27DB-BD31-4B8C-83A1-F6EECF244321}">
                <p14:modId xmlns:p14="http://schemas.microsoft.com/office/powerpoint/2010/main" val="4171427293"/>
              </p:ext>
            </p:extLst>
          </p:nvPr>
        </p:nvGraphicFramePr>
        <p:xfrm>
          <a:off x="1814512" y="3143250"/>
          <a:ext cx="9539287" cy="2846070"/>
        </p:xfrm>
        <a:graphic>
          <a:graphicData uri="http://schemas.openxmlformats.org/drawingml/2006/table">
            <a:tbl>
              <a:tblPr bandRow="1">
                <a:tableStyleId>{5C22544A-7EE6-4342-B048-85BDC9FD1C3A}</a:tableStyleId>
              </a:tblPr>
              <a:tblGrid>
                <a:gridCol w="4811046">
                  <a:extLst>
                    <a:ext uri="{9D8B030D-6E8A-4147-A177-3AD203B41FA5}">
                      <a16:colId xmlns:a16="http://schemas.microsoft.com/office/drawing/2014/main" val="3412951379"/>
                    </a:ext>
                  </a:extLst>
                </a:gridCol>
                <a:gridCol w="4728241">
                  <a:extLst>
                    <a:ext uri="{9D8B030D-6E8A-4147-A177-3AD203B41FA5}">
                      <a16:colId xmlns:a16="http://schemas.microsoft.com/office/drawing/2014/main" val="2772918156"/>
                    </a:ext>
                  </a:extLst>
                </a:gridCol>
              </a:tblGrid>
              <a:tr h="643754">
                <a:tc gridSpan="2">
                  <a:txBody>
                    <a:bodyPr/>
                    <a:lstStyle/>
                    <a:p>
                      <a:pPr algn="l" fontAlgn="base"/>
                      <a:r>
                        <a:rPr lang="en-US" sz="1600" b="1" i="0" u="none" strike="noStrike" dirty="0">
                          <a:solidFill>
                            <a:srgbClr val="000000"/>
                          </a:solidFill>
                          <a:effectLst/>
                          <a:latin typeface="Arial"/>
                        </a:rPr>
                        <a:t>NBSAP Identified Concerns</a:t>
                      </a:r>
                    </a:p>
                    <a:p>
                      <a:pPr lvl="0" algn="l">
                        <a:buNone/>
                      </a:pPr>
                      <a:endParaRPr lang="en-US" sz="1600" b="1" i="0" u="none" strike="noStrike" dirty="0">
                        <a:solidFill>
                          <a:srgbClr val="000000"/>
                        </a:solidFill>
                        <a:effectLst/>
                        <a:latin typeface="Arial"/>
                      </a:endParaRPr>
                    </a:p>
                  </a:txBody>
                  <a:tcP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29528" cap="flat" cmpd="sng" algn="ctr">
                      <a:solidFill>
                        <a:srgbClr val="FFFFF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2560106"/>
                  </a:ext>
                </a:extLst>
              </a:tr>
              <a:tr h="643754">
                <a:tc>
                  <a:txBody>
                    <a:bodyPr/>
                    <a:lstStyle/>
                    <a:p>
                      <a:pPr algn="l" fontAlgn="base"/>
                      <a:r>
                        <a:rPr lang="en-US" sz="1600" b="1" i="0" u="none" strike="noStrike" dirty="0">
                          <a:solidFill>
                            <a:srgbClr val="000000"/>
                          </a:solidFill>
                          <a:effectLst/>
                          <a:latin typeface="Arial"/>
                        </a:rPr>
                        <a:t>4) First Nations' Culture, Knowledge, and Language:</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29528"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r>
                        <a:rPr lang="en-US" sz="1600" b="0" i="0" u="none" strike="noStrike">
                          <a:solidFill>
                            <a:srgbClr val="000000"/>
                          </a:solidFill>
                          <a:effectLst/>
                          <a:latin typeface="Arial"/>
                        </a:rPr>
                        <a:t>Links between cultural and biological diversity, Indigenous knowledge, revitalization</a:t>
                      </a:r>
                      <a:endParaRPr lang="en-US" sz="1600" b="0" i="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931930542"/>
                  </a:ext>
                </a:extLst>
              </a:tr>
              <a:tr h="643754">
                <a:tc>
                  <a:txBody>
                    <a:bodyPr/>
                    <a:lstStyle/>
                    <a:p>
                      <a:pPr algn="l" fontAlgn="base"/>
                      <a:r>
                        <a:rPr lang="en-US" sz="1600" b="1" i="0" u="none" strike="noStrike" dirty="0">
                          <a:solidFill>
                            <a:srgbClr val="000000"/>
                          </a:solidFill>
                          <a:effectLst/>
                          <a:latin typeface="Arial"/>
                        </a:rPr>
                        <a:t>5) Governance Barriers:</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25000"/>
                        <a:lumOff val="75000"/>
                      </a:schemeClr>
                    </a:solidFill>
                  </a:tcPr>
                </a:tc>
                <a:tc>
                  <a:txBody>
                    <a:bodyPr/>
                    <a:lstStyle/>
                    <a:p>
                      <a:pPr algn="l" fontAlgn="base"/>
                      <a:r>
                        <a:rPr lang="en-US" sz="1600" b="0" i="0" u="none" strike="noStrike" dirty="0">
                          <a:solidFill>
                            <a:srgbClr val="000000"/>
                          </a:solidFill>
                          <a:effectLst/>
                          <a:latin typeface="Arial"/>
                        </a:rPr>
                        <a:t>Indigenous-led conservation, Guardians, Traditional Knowledge</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3933714970"/>
                  </a:ext>
                </a:extLst>
              </a:tr>
              <a:tr h="914808">
                <a:tc>
                  <a:txBody>
                    <a:bodyPr/>
                    <a:lstStyle/>
                    <a:p>
                      <a:pPr algn="l" fontAlgn="base"/>
                      <a:r>
                        <a:rPr lang="en-US" sz="1600" b="1" i="0" u="none" strike="noStrike" dirty="0">
                          <a:solidFill>
                            <a:srgbClr val="000000"/>
                          </a:solidFill>
                          <a:effectLst/>
                          <a:latin typeface="Arial"/>
                        </a:rPr>
                        <a:t>6) Implementation:</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r>
                        <a:rPr lang="en-US" sz="1600" b="0" i="0" u="none" strike="noStrike" dirty="0">
                          <a:solidFill>
                            <a:srgbClr val="000000"/>
                          </a:solidFill>
                          <a:effectLst/>
                          <a:latin typeface="Arial"/>
                        </a:rPr>
                        <a:t>Cross- sector coordination and collaboration, reporting mechanisms, Funding and capacity building outcomes</a:t>
                      </a:r>
                      <a:endParaRPr lang="en-US" sz="1600" b="0" i="0" dirty="0">
                        <a:solidFill>
                          <a:srgbClr val="000000"/>
                        </a:solidFill>
                        <a:effectLst/>
                        <a:latin typeface="Arial"/>
                      </a:endParaRP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561515295"/>
                  </a:ext>
                </a:extLst>
              </a:tr>
            </a:tbl>
          </a:graphicData>
        </a:graphic>
      </p:graphicFrame>
      <p:sp>
        <p:nvSpPr>
          <p:cNvPr id="2" name="Title 1">
            <a:extLst>
              <a:ext uri="{FF2B5EF4-FFF2-40B4-BE49-F238E27FC236}">
                <a16:creationId xmlns:a16="http://schemas.microsoft.com/office/drawing/2014/main" id="{80D07CE5-8A4F-6544-1ABC-9C42E7DE581F}"/>
              </a:ext>
            </a:extLst>
          </p:cNvPr>
          <p:cNvSpPr txBox="1">
            <a:spLocks/>
          </p:cNvSpPr>
          <p:nvPr/>
        </p:nvSpPr>
        <p:spPr>
          <a:xfrm>
            <a:off x="1714500" y="1707007"/>
            <a:ext cx="9639300" cy="1607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130109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98549-C47E-1965-027A-31FF25973BB5}"/>
              </a:ext>
            </a:extLst>
          </p:cNvPr>
          <p:cNvSpPr>
            <a:spLocks noGrp="1"/>
          </p:cNvSpPr>
          <p:nvPr>
            <p:ph idx="1"/>
          </p:nvPr>
        </p:nvSpPr>
        <p:spPr>
          <a:xfrm>
            <a:off x="1657350" y="3428999"/>
            <a:ext cx="9696450" cy="4212969"/>
          </a:xfrm>
        </p:spPr>
        <p:txBody>
          <a:bodyPr vert="horz" lIns="91440" tIns="45720" rIns="91440" bIns="45720" rtlCol="0" anchor="t">
            <a:normAutofit/>
          </a:bodyPr>
          <a:lstStyle/>
          <a:p>
            <a:pPr marL="0" indent="0">
              <a:lnSpc>
                <a:spcPct val="100000"/>
              </a:lnSpc>
              <a:spcBef>
                <a:spcPts val="0"/>
              </a:spcBef>
              <a:buNone/>
            </a:pPr>
            <a:r>
              <a:rPr lang="en-US" sz="1800" b="1" dirty="0">
                <a:latin typeface="Arial" panose="020B0604020202020204" pitchFamily="34" charset="0"/>
                <a:cs typeface="Arial" panose="020B0604020202020204" pitchFamily="34" charset="0"/>
              </a:rPr>
              <a:t>NBSAP Key High-Level Recommendations</a:t>
            </a:r>
            <a:endParaRPr lang="en-US" sz="1800" dirty="0">
              <a:latin typeface="Arial" panose="020B0604020202020204" pitchFamily="34" charset="0"/>
              <a:cs typeface="Arial" panose="020B0604020202020204" pitchFamily="34" charset="0"/>
            </a:endParaRPr>
          </a:p>
          <a:p>
            <a:pPr marL="342900" indent="-342900">
              <a:lnSpc>
                <a:spcPct val="100000"/>
              </a:lnSpc>
              <a:spcBef>
                <a:spcPts val="0"/>
              </a:spcBef>
              <a:buFont typeface="+mj-lt"/>
              <a:buAutoNum type="arabicPeriod"/>
            </a:pPr>
            <a:endParaRPr lang="en-US" sz="1800" dirty="0">
              <a:latin typeface="Arial" panose="020B0604020202020204" pitchFamily="34" charset="0"/>
              <a:cs typeface="Arial" panose="020B0604020202020204" pitchFamily="34" charset="0"/>
            </a:endParaRPr>
          </a:p>
          <a:p>
            <a:pPr marL="342900" indent="-342900">
              <a:lnSpc>
                <a:spcPct val="100000"/>
              </a:lnSpc>
              <a:spcBef>
                <a:spcPts val="0"/>
              </a:spcBef>
              <a:buFont typeface="+mj-lt"/>
              <a:buAutoNum type="arabicPeriod"/>
            </a:pPr>
            <a:r>
              <a:rPr lang="en-US" sz="1800" dirty="0">
                <a:latin typeface="Arial" panose="020B0604020202020204" pitchFamily="34" charset="0"/>
                <a:cs typeface="Arial" panose="020B0604020202020204" pitchFamily="34" charset="0"/>
              </a:rPr>
              <a:t>Inclusion of specific language that references First Nations’ rights and culture in </a:t>
            </a:r>
            <a:r>
              <a:rPr lang="en-US" sz="1800" b="1" dirty="0">
                <a:latin typeface="Arial" panose="020B0604020202020204" pitchFamily="34" charset="0"/>
                <a:cs typeface="Arial" panose="020B0604020202020204" pitchFamily="34" charset="0"/>
              </a:rPr>
              <a:t>relation to land, water, ice, and biodiversity</a:t>
            </a:r>
            <a:r>
              <a:rPr lang="en-US" sz="1800" dirty="0">
                <a:latin typeface="Arial" panose="020B0604020202020204" pitchFamily="34" charset="0"/>
                <a:cs typeface="Arial" panose="020B0604020202020204" pitchFamily="34" charset="0"/>
              </a:rPr>
              <a:t> </a:t>
            </a:r>
          </a:p>
          <a:p>
            <a:pPr marL="342900" indent="-342900">
              <a:lnSpc>
                <a:spcPct val="100000"/>
              </a:lnSpc>
              <a:spcBef>
                <a:spcPts val="0"/>
              </a:spcBef>
              <a:buFont typeface="+mj-lt"/>
              <a:buAutoNum type="arabicPeriod"/>
            </a:pPr>
            <a:endParaRPr lang="en-US" sz="1800" dirty="0">
              <a:latin typeface="Arial" panose="020B0604020202020204" pitchFamily="34" charset="0"/>
              <a:cs typeface="Arial" panose="020B0604020202020204" pitchFamily="34" charset="0"/>
            </a:endParaRPr>
          </a:p>
          <a:p>
            <a:pPr marL="342900" indent="-342900">
              <a:lnSpc>
                <a:spcPct val="100000"/>
              </a:lnSpc>
              <a:spcBef>
                <a:spcPts val="0"/>
              </a:spcBef>
              <a:buFont typeface="+mj-lt"/>
              <a:buAutoNum type="arabicPeriod"/>
            </a:pPr>
            <a:r>
              <a:rPr lang="en-US" sz="1800" dirty="0">
                <a:latin typeface="Arial" panose="020B0604020202020204" pitchFamily="34" charset="0"/>
                <a:cs typeface="Arial" panose="020B0604020202020204" pitchFamily="34" charset="0"/>
              </a:rPr>
              <a:t>Targets within the current systemic and colonial processes may maintain the status quo; the need for </a:t>
            </a:r>
            <a:r>
              <a:rPr lang="en-US" sz="1800" b="1" dirty="0">
                <a:latin typeface="Arial" panose="020B0604020202020204" pitchFamily="34" charset="0"/>
                <a:cs typeface="Arial" panose="020B0604020202020204" pitchFamily="34" charset="0"/>
              </a:rPr>
              <a:t>transformative change</a:t>
            </a:r>
            <a:r>
              <a:rPr lang="en-US" sz="1800" dirty="0">
                <a:latin typeface="Arial" panose="020B0604020202020204" pitchFamily="34" charset="0"/>
                <a:cs typeface="Arial" panose="020B0604020202020204" pitchFamily="34" charset="0"/>
              </a:rPr>
              <a:t> of systems to action targets under NBSAP </a:t>
            </a:r>
          </a:p>
          <a:p>
            <a:pPr marL="342900" indent="-342900">
              <a:lnSpc>
                <a:spcPct val="100000"/>
              </a:lnSpc>
              <a:spcBef>
                <a:spcPts val="0"/>
              </a:spcBef>
              <a:buFont typeface="+mj-lt"/>
              <a:buAutoNum type="arabicPeriod"/>
            </a:pPr>
            <a:endParaRPr lang="en-US" sz="1800" dirty="0">
              <a:latin typeface="Arial" panose="020B0604020202020204" pitchFamily="34" charset="0"/>
              <a:cs typeface="Arial" panose="020B0604020202020204" pitchFamily="34" charset="0"/>
            </a:endParaRPr>
          </a:p>
          <a:p>
            <a:pPr marL="342900" indent="-342900">
              <a:lnSpc>
                <a:spcPct val="100000"/>
              </a:lnSpc>
              <a:spcBef>
                <a:spcPts val="0"/>
              </a:spcBef>
              <a:buFont typeface="+mj-lt"/>
              <a:buAutoNum type="arabicPeriod"/>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48888DC-C57F-5F60-5F80-CFE4310D3261}"/>
              </a:ext>
            </a:extLst>
          </p:cNvPr>
          <p:cNvSpPr txBox="1">
            <a:spLocks/>
          </p:cNvSpPr>
          <p:nvPr/>
        </p:nvSpPr>
        <p:spPr>
          <a:xfrm>
            <a:off x="1785938" y="1707007"/>
            <a:ext cx="9567862" cy="1464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236438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98549-C47E-1965-027A-31FF25973BB5}"/>
              </a:ext>
            </a:extLst>
          </p:cNvPr>
          <p:cNvSpPr>
            <a:spLocks noGrp="1"/>
          </p:cNvSpPr>
          <p:nvPr>
            <p:ph idx="1"/>
          </p:nvPr>
        </p:nvSpPr>
        <p:spPr>
          <a:xfrm>
            <a:off x="1781174" y="3228975"/>
            <a:ext cx="9572625" cy="4373666"/>
          </a:xfrm>
        </p:spPr>
        <p:txBody>
          <a:bodyPr vert="horz" lIns="91440" tIns="45720" rIns="91440" bIns="45720" rtlCol="0" anchor="t">
            <a:normAutofit/>
          </a:bodyPr>
          <a:lstStyle/>
          <a:p>
            <a:pPr marL="0" indent="0">
              <a:lnSpc>
                <a:spcPct val="100000"/>
              </a:lnSpc>
              <a:spcBef>
                <a:spcPts val="0"/>
              </a:spcBef>
              <a:buNone/>
            </a:pPr>
            <a:r>
              <a:rPr lang="en-US" sz="1800" b="1" dirty="0">
                <a:latin typeface="Arial"/>
                <a:cs typeface="Segoe UI"/>
              </a:rPr>
              <a:t>NBSAP Key High-Level Recommendations</a:t>
            </a:r>
            <a:endParaRPr lang="en-US" sz="1800" dirty="0">
              <a:latin typeface="Arial"/>
              <a:cs typeface="Segoe UI"/>
            </a:endParaRPr>
          </a:p>
          <a:p>
            <a:pPr marL="0" indent="0">
              <a:lnSpc>
                <a:spcPct val="100000"/>
              </a:lnSpc>
              <a:spcBef>
                <a:spcPts val="0"/>
              </a:spcBef>
              <a:buNone/>
            </a:pPr>
            <a:endParaRPr lang="en-US" sz="1800" dirty="0">
              <a:latin typeface="Arial"/>
              <a:cs typeface="Segoe UI"/>
            </a:endParaRPr>
          </a:p>
          <a:p>
            <a:pPr marL="0" indent="0">
              <a:lnSpc>
                <a:spcPct val="100000"/>
              </a:lnSpc>
              <a:spcBef>
                <a:spcPts val="0"/>
              </a:spcBef>
              <a:buNone/>
            </a:pPr>
            <a:r>
              <a:rPr lang="en-US" sz="1800" dirty="0">
                <a:latin typeface="Arial"/>
                <a:cs typeface="Segoe UI"/>
              </a:rPr>
              <a:t>3. Policies, programs, and initiatives may be insufficient to achieve the targets, and halt and reverse biodiversity loss; rather, systemic changes and </a:t>
            </a:r>
            <a:r>
              <a:rPr lang="en-US" sz="1800" b="1" dirty="0">
                <a:latin typeface="Arial"/>
                <a:cs typeface="Segoe UI"/>
              </a:rPr>
              <a:t>disruptive policies, programs, and initiatives </a:t>
            </a:r>
            <a:r>
              <a:rPr lang="en-US" sz="1800" dirty="0">
                <a:latin typeface="Arial"/>
                <a:cs typeface="Segoe UI"/>
              </a:rPr>
              <a:t>must be devised to change the current trajectory</a:t>
            </a:r>
          </a:p>
          <a:p>
            <a:pPr marL="0" indent="0">
              <a:lnSpc>
                <a:spcPct val="100000"/>
              </a:lnSpc>
              <a:spcBef>
                <a:spcPts val="0"/>
              </a:spcBef>
              <a:buNone/>
            </a:pPr>
            <a:endParaRPr lang="en-US" sz="1800" dirty="0">
              <a:latin typeface="Arial"/>
              <a:cs typeface="Segoe UI"/>
            </a:endParaRPr>
          </a:p>
          <a:p>
            <a:pPr marL="0" indent="0">
              <a:lnSpc>
                <a:spcPct val="100000"/>
              </a:lnSpc>
              <a:spcBef>
                <a:spcPts val="0"/>
              </a:spcBef>
              <a:buNone/>
            </a:pPr>
            <a:r>
              <a:rPr lang="en-US" sz="1800" dirty="0">
                <a:latin typeface="Arial"/>
                <a:cs typeface="Segoe UI"/>
              </a:rPr>
              <a:t>4. Progressive language is not enough – language and intent are meaningless without </a:t>
            </a:r>
            <a:r>
              <a:rPr lang="en-US" sz="1800" b="1" dirty="0">
                <a:latin typeface="Arial"/>
                <a:cs typeface="Segoe UI"/>
              </a:rPr>
              <a:t>full and effective participation of First Nations </a:t>
            </a:r>
            <a:r>
              <a:rPr lang="en-US" sz="1800" dirty="0">
                <a:latin typeface="Arial"/>
                <a:cs typeface="Segoe UI"/>
              </a:rPr>
              <a:t>throughout the design, planning, and implementation of the NBSAP</a:t>
            </a:r>
            <a:endParaRPr lang="en-US" sz="1800" dirty="0">
              <a:latin typeface="Arial"/>
            </a:endParaRPr>
          </a:p>
        </p:txBody>
      </p:sp>
      <p:sp>
        <p:nvSpPr>
          <p:cNvPr id="2" name="Title 1">
            <a:extLst>
              <a:ext uri="{FF2B5EF4-FFF2-40B4-BE49-F238E27FC236}">
                <a16:creationId xmlns:a16="http://schemas.microsoft.com/office/drawing/2014/main" id="{60AD972F-A933-D933-8000-708878E27220}"/>
              </a:ext>
            </a:extLst>
          </p:cNvPr>
          <p:cNvSpPr txBox="1">
            <a:spLocks/>
          </p:cNvSpPr>
          <p:nvPr/>
        </p:nvSpPr>
        <p:spPr>
          <a:xfrm>
            <a:off x="1781175" y="17784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63226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AC74FE5-A130-5DC2-DDC8-B2A232E01442}"/>
              </a:ext>
            </a:extLst>
          </p:cNvPr>
          <p:cNvSpPr txBox="1">
            <a:spLocks/>
          </p:cNvSpPr>
          <p:nvPr/>
        </p:nvSpPr>
        <p:spPr>
          <a:xfrm>
            <a:off x="1843088" y="3428999"/>
            <a:ext cx="9510712" cy="41933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Arial"/>
                <a:cs typeface="Arial"/>
              </a:rPr>
              <a:t>First Nations Annex</a:t>
            </a:r>
            <a:endParaRPr lang="en-US" sz="1800" dirty="0">
              <a:latin typeface="Arial"/>
              <a:cs typeface="Arial"/>
            </a:endParaRPr>
          </a:p>
          <a:p>
            <a:pPr marL="971550" lvl="1" indent="-285750">
              <a:buFont typeface="Arial"/>
              <a:buChar char="•"/>
            </a:pPr>
            <a:endParaRPr lang="en-US" sz="1800" dirty="0">
              <a:latin typeface="Arial"/>
              <a:cs typeface="Arial"/>
            </a:endParaRPr>
          </a:p>
          <a:p>
            <a:pPr marL="514350">
              <a:lnSpc>
                <a:spcPct val="120000"/>
              </a:lnSpc>
              <a:buFont typeface="Arial"/>
              <a:buChar char="•"/>
            </a:pPr>
            <a:r>
              <a:rPr lang="en-US" sz="1800" dirty="0">
                <a:latin typeface="Arial"/>
                <a:cs typeface="Arial"/>
              </a:rPr>
              <a:t>Provide contextual lens regarding how First Nations view the content of the NBSAP</a:t>
            </a:r>
          </a:p>
          <a:p>
            <a:pPr marL="514350">
              <a:lnSpc>
                <a:spcPct val="120000"/>
              </a:lnSpc>
              <a:buFont typeface="Arial"/>
              <a:buChar char="•"/>
            </a:pPr>
            <a:r>
              <a:rPr lang="en-US" sz="1800" dirty="0">
                <a:latin typeface="Arial"/>
                <a:cs typeface="Arial"/>
              </a:rPr>
              <a:t>Address gaps between Canada and First Nations' understanding of the NBSAP processes</a:t>
            </a:r>
          </a:p>
          <a:p>
            <a:pPr marL="0" indent="0">
              <a:lnSpc>
                <a:spcPct val="100000"/>
              </a:lnSpc>
              <a:spcBef>
                <a:spcPts val="0"/>
              </a:spcBef>
              <a:buFont typeface="Arial" panose="020B0604020202020204" pitchFamily="34" charset="0"/>
              <a:buNone/>
            </a:pPr>
            <a:endParaRPr lang="en-US" sz="1800" b="1" dirty="0">
              <a:latin typeface="Arial"/>
              <a:cs typeface="Segoe UI"/>
            </a:endParaRPr>
          </a:p>
        </p:txBody>
      </p:sp>
      <p:sp>
        <p:nvSpPr>
          <p:cNvPr id="2" name="Title 1">
            <a:extLst>
              <a:ext uri="{FF2B5EF4-FFF2-40B4-BE49-F238E27FC236}">
                <a16:creationId xmlns:a16="http://schemas.microsoft.com/office/drawing/2014/main" id="{FC43DFE0-B185-C557-3A1A-D6DA431642A6}"/>
              </a:ext>
            </a:extLst>
          </p:cNvPr>
          <p:cNvSpPr txBox="1">
            <a:spLocks/>
          </p:cNvSpPr>
          <p:nvPr/>
        </p:nvSpPr>
        <p:spPr>
          <a:xfrm>
            <a:off x="1843088" y="19641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64637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283DF23-AF3C-7DCF-1796-81074ABB552D}"/>
              </a:ext>
            </a:extLst>
          </p:cNvPr>
          <p:cNvSpPr txBox="1">
            <a:spLocks/>
          </p:cNvSpPr>
          <p:nvPr/>
        </p:nvSpPr>
        <p:spPr>
          <a:xfrm>
            <a:off x="1759974" y="2900363"/>
            <a:ext cx="9525000" cy="43188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Arial"/>
                <a:cs typeface="Arial"/>
              </a:rPr>
              <a:t>First Nations Annex</a:t>
            </a:r>
            <a:endParaRPr lang="en-US" sz="1800" dirty="0">
              <a:latin typeface="Arial"/>
              <a:cs typeface="Arial"/>
            </a:endParaRPr>
          </a:p>
          <a:p>
            <a:pPr marL="514350">
              <a:lnSpc>
                <a:spcPct val="120000"/>
              </a:lnSpc>
              <a:buFont typeface="Arial"/>
              <a:buChar char="•"/>
            </a:pPr>
            <a:r>
              <a:rPr lang="en-US" sz="1800" dirty="0">
                <a:latin typeface="Arial"/>
                <a:cs typeface="Arial"/>
              </a:rPr>
              <a:t>Uplift First Nations-led conservation as critical to NBSAP achievements</a:t>
            </a:r>
          </a:p>
          <a:p>
            <a:pPr marL="971550" lvl="1" indent="-285750">
              <a:lnSpc>
                <a:spcPct val="120000"/>
              </a:lnSpc>
              <a:buFont typeface="Arial"/>
              <a:buChar char="•"/>
            </a:pPr>
            <a:r>
              <a:rPr lang="en-US" sz="1800" dirty="0">
                <a:latin typeface="Arial"/>
                <a:cs typeface="Arial"/>
              </a:rPr>
              <a:t>IPCAs, Guardians, Indigenous-led Conservation.</a:t>
            </a:r>
          </a:p>
          <a:p>
            <a:pPr marL="971550" lvl="1" indent="-285750">
              <a:lnSpc>
                <a:spcPct val="120000"/>
              </a:lnSpc>
              <a:buFont typeface="Arial"/>
              <a:buChar char="•"/>
            </a:pPr>
            <a:r>
              <a:rPr lang="en-US" sz="1800" dirty="0">
                <a:latin typeface="Arial"/>
                <a:cs typeface="Arial"/>
              </a:rPr>
              <a:t>Knowledge, Culture, and Language Revitalization, among others.</a:t>
            </a:r>
          </a:p>
          <a:p>
            <a:pPr marL="971550" lvl="1" indent="-285750">
              <a:lnSpc>
                <a:spcPct val="120000"/>
              </a:lnSpc>
              <a:buFont typeface="Arial"/>
              <a:buChar char="•"/>
            </a:pPr>
            <a:r>
              <a:rPr lang="en-US" sz="1800" dirty="0">
                <a:latin typeface="Arial"/>
                <a:cs typeface="Arial"/>
              </a:rPr>
              <a:t>Holistic, interconnected, multi-faceted approach required.</a:t>
            </a:r>
          </a:p>
          <a:p>
            <a:pPr marL="971550" lvl="1" indent="-285750">
              <a:lnSpc>
                <a:spcPct val="120000"/>
              </a:lnSpc>
              <a:buFont typeface="Arial"/>
              <a:buChar char="•"/>
            </a:pPr>
            <a:r>
              <a:rPr lang="en-US" sz="1800" dirty="0">
                <a:latin typeface="Arial"/>
                <a:cs typeface="Arial"/>
              </a:rPr>
              <a:t>First Nations' worldview and relationship with Mother Earth is the transformation necessary to change how we collectively approach conservation.</a:t>
            </a:r>
          </a:p>
          <a:p>
            <a:pPr marL="514350">
              <a:lnSpc>
                <a:spcPct val="120000"/>
              </a:lnSpc>
              <a:buFont typeface="Arial"/>
              <a:buChar char="•"/>
            </a:pPr>
            <a:r>
              <a:rPr lang="en-US" sz="1800" dirty="0">
                <a:latin typeface="Arial"/>
                <a:cs typeface="Arial"/>
              </a:rPr>
              <a:t>Informed by the First Nations Climate Strategy and Climate Lens</a:t>
            </a:r>
          </a:p>
          <a:p>
            <a:pPr marL="971550" lvl="1" indent="-285750">
              <a:lnSpc>
                <a:spcPct val="120000"/>
              </a:lnSpc>
              <a:buFont typeface="Arial"/>
              <a:buChar char="•"/>
            </a:pPr>
            <a:r>
              <a:rPr lang="en-US" sz="1800" dirty="0">
                <a:latin typeface="Arial"/>
                <a:cs typeface="Arial"/>
              </a:rPr>
              <a:t>Conservation is Climate action</a:t>
            </a:r>
            <a:endParaRPr lang="en-US" sz="1800" b="1" dirty="0">
              <a:latin typeface="Arial"/>
              <a:cs typeface="Arial"/>
            </a:endParaRPr>
          </a:p>
          <a:p>
            <a:pPr marL="0" indent="0">
              <a:lnSpc>
                <a:spcPct val="100000"/>
              </a:lnSpc>
              <a:spcBef>
                <a:spcPts val="0"/>
              </a:spcBef>
              <a:buFont typeface="Arial" panose="020B0604020202020204" pitchFamily="34" charset="0"/>
              <a:buNone/>
            </a:pPr>
            <a:endParaRPr lang="en-US" sz="1800" b="1" dirty="0">
              <a:latin typeface="Arial"/>
              <a:cs typeface="Segoe UI"/>
            </a:endParaRPr>
          </a:p>
        </p:txBody>
      </p:sp>
      <p:sp>
        <p:nvSpPr>
          <p:cNvPr id="2" name="Title 1">
            <a:extLst>
              <a:ext uri="{FF2B5EF4-FFF2-40B4-BE49-F238E27FC236}">
                <a16:creationId xmlns:a16="http://schemas.microsoft.com/office/drawing/2014/main" id="{3633E6DD-8768-CD32-8DFF-BA2DA6EDA2F9}"/>
              </a:ext>
            </a:extLst>
          </p:cNvPr>
          <p:cNvSpPr txBox="1">
            <a:spLocks/>
          </p:cNvSpPr>
          <p:nvPr/>
        </p:nvSpPr>
        <p:spPr>
          <a:xfrm>
            <a:off x="1828800" y="1771650"/>
            <a:ext cx="9525000" cy="1260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396094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63D8-D186-C5EB-1F10-7542BAABF22D}"/>
              </a:ext>
            </a:extLst>
          </p:cNvPr>
          <p:cNvSpPr>
            <a:spLocks noGrp="1"/>
          </p:cNvSpPr>
          <p:nvPr>
            <p:ph type="title"/>
          </p:nvPr>
        </p:nvSpPr>
        <p:spPr>
          <a:xfrm>
            <a:off x="1789670" y="1608909"/>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Overview</a:t>
            </a:r>
            <a:endParaRPr lang="en-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6DB5DC-C857-48FB-CD21-408D570D43DA}"/>
              </a:ext>
            </a:extLst>
          </p:cNvPr>
          <p:cNvSpPr>
            <a:spLocks noGrp="1"/>
          </p:cNvSpPr>
          <p:nvPr>
            <p:ph idx="1"/>
          </p:nvPr>
        </p:nvSpPr>
        <p:spPr>
          <a:xfrm>
            <a:off x="1418967" y="2667704"/>
            <a:ext cx="10515600" cy="3606007"/>
          </a:xfrm>
        </p:spPr>
        <p:txBody>
          <a:bodyPr>
            <a:noAutofit/>
          </a:bodyPr>
          <a:lstStyle/>
          <a:p>
            <a:pPr marL="514350" indent="-514350">
              <a:buFont typeface="+mj-lt"/>
              <a:buAutoNum type="arabicPeriod"/>
            </a:pPr>
            <a:r>
              <a:rPr lang="en-US" sz="1800" dirty="0">
                <a:latin typeface="Arial" panose="020B0604020202020204" pitchFamily="34" charset="0"/>
                <a:cs typeface="Arial" panose="020B0604020202020204" pitchFamily="34" charset="0"/>
              </a:rPr>
              <a:t>Opening Prayer</a:t>
            </a:r>
          </a:p>
          <a:p>
            <a:pPr marL="514350" indent="-514350">
              <a:buFont typeface="+mj-lt"/>
              <a:buAutoNum type="arabicPeriod"/>
            </a:pPr>
            <a:r>
              <a:rPr lang="en-US" sz="1800" dirty="0">
                <a:latin typeface="Arial" panose="020B0604020202020204" pitchFamily="34" charset="0"/>
                <a:cs typeface="Arial" panose="020B0604020202020204" pitchFamily="34" charset="0"/>
              </a:rPr>
              <a:t>Opening Remarks – Regional Chief Kluane </a:t>
            </a:r>
            <a:r>
              <a:rPr lang="en-US" sz="1800" dirty="0" err="1">
                <a:latin typeface="Arial" panose="020B0604020202020204" pitchFamily="34" charset="0"/>
                <a:cs typeface="Arial" panose="020B0604020202020204" pitchFamily="34" charset="0"/>
              </a:rPr>
              <a:t>Adamek</a:t>
            </a:r>
            <a:endParaRPr lang="en-US" sz="1800" dirty="0">
              <a:latin typeface="Arial" panose="020B0604020202020204" pitchFamily="34" charset="0"/>
              <a:cs typeface="Arial" panose="020B0604020202020204" pitchFamily="34" charset="0"/>
            </a:endParaRPr>
          </a:p>
          <a:p>
            <a:pPr marL="514350" indent="-514350">
              <a:buFont typeface="+mj-lt"/>
              <a:buAutoNum type="arabicPeriod"/>
            </a:pPr>
            <a:r>
              <a:rPr lang="en-US" sz="1800" dirty="0">
                <a:latin typeface="Arial" panose="020B0604020202020204" pitchFamily="34" charset="0"/>
                <a:cs typeface="Arial" panose="020B0604020202020204" pitchFamily="34" charset="0"/>
              </a:rPr>
              <a:t>Introductions</a:t>
            </a:r>
          </a:p>
          <a:p>
            <a:pPr marL="514350" indent="-514350">
              <a:buFont typeface="+mj-lt"/>
              <a:buAutoNum type="arabicPeriod"/>
            </a:pPr>
            <a:r>
              <a:rPr lang="en-US" sz="1800" dirty="0">
                <a:latin typeface="Arial" panose="020B0604020202020204" pitchFamily="34" charset="0"/>
                <a:cs typeface="Arial" panose="020B0604020202020204" pitchFamily="34" charset="0"/>
              </a:rPr>
              <a:t>Climate Leadership: First Nations Climate Leadership Agenda</a:t>
            </a:r>
          </a:p>
          <a:p>
            <a:pPr marL="514350" indent="-514350">
              <a:buFont typeface="+mj-lt"/>
              <a:buAutoNum type="arabicPeriod"/>
            </a:pPr>
            <a:r>
              <a:rPr lang="en-US" sz="1800" dirty="0">
                <a:latin typeface="Arial" panose="020B0604020202020204" pitchFamily="34" charset="0"/>
                <a:cs typeface="Arial" panose="020B0604020202020204" pitchFamily="34" charset="0"/>
              </a:rPr>
              <a:t>Conservation Leadership: National Biodiversity Strategy and Action Plan &amp; Nature Accountability Act</a:t>
            </a:r>
          </a:p>
          <a:p>
            <a:pPr marL="514350" indent="-514350">
              <a:buFont typeface="+mj-lt"/>
              <a:buAutoNum type="arabicPeriod"/>
            </a:pPr>
            <a:r>
              <a:rPr lang="en-US" sz="1800" dirty="0">
                <a:latin typeface="Arial" panose="020B0604020202020204" pitchFamily="34" charset="0"/>
                <a:cs typeface="Arial" panose="020B0604020202020204" pitchFamily="34" charset="0"/>
              </a:rPr>
              <a:t>Environmental Health: Right to a Healthy Environment Implementation Framework &amp; Environmental Justice Strategy</a:t>
            </a:r>
          </a:p>
          <a:p>
            <a:pPr marL="514350" indent="-514350">
              <a:buFont typeface="+mj-lt"/>
              <a:buAutoNum type="arabicPeriod"/>
            </a:pPr>
            <a:r>
              <a:rPr lang="en-US" sz="1800" dirty="0">
                <a:latin typeface="Arial" panose="020B0604020202020204" pitchFamily="34" charset="0"/>
                <a:cs typeface="Arial" panose="020B0604020202020204" pitchFamily="34" charset="0"/>
              </a:rPr>
              <a:t>Impact Assessment</a:t>
            </a:r>
          </a:p>
          <a:p>
            <a:pPr marL="514350" indent="-514350">
              <a:buFont typeface="+mj-lt"/>
              <a:buAutoNum type="arabicPeriod"/>
            </a:pPr>
            <a:r>
              <a:rPr lang="en-US" sz="1800" dirty="0">
                <a:latin typeface="Arial" panose="020B0604020202020204" pitchFamily="34" charset="0"/>
                <a:cs typeface="Arial" panose="020B0604020202020204" pitchFamily="34" charset="0"/>
              </a:rPr>
              <a:t>Discussion</a:t>
            </a:r>
          </a:p>
          <a:p>
            <a:endParaRPr lang="en-US"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6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0D4B050-E9C2-3491-46F8-E90F2AC584A2}"/>
              </a:ext>
            </a:extLst>
          </p:cNvPr>
          <p:cNvSpPr txBox="1">
            <a:spLocks/>
          </p:cNvSpPr>
          <p:nvPr/>
        </p:nvSpPr>
        <p:spPr>
          <a:xfrm>
            <a:off x="942975" y="5700710"/>
            <a:ext cx="11129962" cy="66833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16DAF"/>
                </a:solidFill>
                <a:latin typeface="Arial"/>
                <a:cs typeface="Arial"/>
              </a:rPr>
              <a:t>KMGBF is the</a:t>
            </a:r>
            <a:r>
              <a:rPr lang="en-US" sz="2400" b="1" i="1" dirty="0">
                <a:solidFill>
                  <a:srgbClr val="016DAF"/>
                </a:solidFill>
                <a:latin typeface="Arial"/>
                <a:cs typeface="Arial"/>
              </a:rPr>
              <a:t> Why</a:t>
            </a:r>
            <a:r>
              <a:rPr lang="en-US" sz="2400" dirty="0">
                <a:solidFill>
                  <a:srgbClr val="016DAF"/>
                </a:solidFill>
                <a:latin typeface="Arial"/>
                <a:cs typeface="Arial"/>
              </a:rPr>
              <a:t>            NBSAP is the </a:t>
            </a:r>
            <a:r>
              <a:rPr lang="en-US" sz="2400" b="1" i="1" dirty="0">
                <a:solidFill>
                  <a:srgbClr val="016DAF"/>
                </a:solidFill>
                <a:latin typeface="Arial"/>
                <a:cs typeface="Arial"/>
              </a:rPr>
              <a:t>How </a:t>
            </a:r>
            <a:r>
              <a:rPr lang="en-US" sz="2400" dirty="0">
                <a:solidFill>
                  <a:srgbClr val="016DAF"/>
                </a:solidFill>
                <a:latin typeface="Arial"/>
                <a:cs typeface="Arial"/>
              </a:rPr>
              <a:t>            NAA is the </a:t>
            </a:r>
            <a:r>
              <a:rPr lang="en-US" sz="2400" b="1" i="1" dirty="0">
                <a:solidFill>
                  <a:srgbClr val="016DAF"/>
                </a:solidFill>
                <a:latin typeface="Arial"/>
                <a:cs typeface="Arial"/>
              </a:rPr>
              <a:t>Legislative Backing</a:t>
            </a:r>
            <a:endParaRPr lang="en-US" sz="2400" dirty="0">
              <a:solidFill>
                <a:srgbClr val="016DAF"/>
              </a:solidFill>
              <a:latin typeface="Arial"/>
              <a:cs typeface="Arial"/>
            </a:endParaRPr>
          </a:p>
          <a:p>
            <a:pPr marL="971550" lvl="1" indent="-285750">
              <a:buFont typeface="Arial"/>
              <a:buChar char="•"/>
            </a:pPr>
            <a:endParaRPr lang="en-US" sz="2200" dirty="0">
              <a:latin typeface="Arial"/>
              <a:cs typeface="Arial"/>
            </a:endParaRPr>
          </a:p>
          <a:p>
            <a:pPr marL="0" indent="0">
              <a:buFont typeface="Arial" panose="020B0604020202020204" pitchFamily="34" charset="0"/>
              <a:buNone/>
            </a:pPr>
            <a:endParaRPr lang="en-US" sz="3200" dirty="0"/>
          </a:p>
        </p:txBody>
      </p:sp>
      <p:cxnSp>
        <p:nvCxnSpPr>
          <p:cNvPr id="5" name="Straight Arrow Connector 4">
            <a:extLst>
              <a:ext uri="{FF2B5EF4-FFF2-40B4-BE49-F238E27FC236}">
                <a16:creationId xmlns:a16="http://schemas.microsoft.com/office/drawing/2014/main" id="{A76F8E59-EB02-4AE4-53BC-223DDCAC32C6}"/>
              </a:ext>
            </a:extLst>
          </p:cNvPr>
          <p:cNvCxnSpPr/>
          <p:nvPr/>
        </p:nvCxnSpPr>
        <p:spPr>
          <a:xfrm flipV="1">
            <a:off x="2981325" y="6564312"/>
            <a:ext cx="828675" cy="9525"/>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96C58999-EC83-7580-EE8E-12E9CD43C18B}"/>
              </a:ext>
            </a:extLst>
          </p:cNvPr>
          <p:cNvCxnSpPr>
            <a:cxnSpLocks/>
          </p:cNvCxnSpPr>
          <p:nvPr/>
        </p:nvCxnSpPr>
        <p:spPr>
          <a:xfrm flipV="1">
            <a:off x="6613524" y="6564312"/>
            <a:ext cx="828675" cy="9525"/>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9B6B39F6-6FD1-061F-F88A-DADEDF6EB6FF}"/>
              </a:ext>
            </a:extLst>
          </p:cNvPr>
          <p:cNvSpPr txBox="1">
            <a:spLocks/>
          </p:cNvSpPr>
          <p:nvPr/>
        </p:nvSpPr>
        <p:spPr>
          <a:xfrm>
            <a:off x="1676400" y="3048369"/>
            <a:ext cx="9982200" cy="38096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latin typeface="Arial"/>
                <a:cs typeface="Arial"/>
              </a:rPr>
              <a:t>Nature Accountability Act (NAA)</a:t>
            </a:r>
            <a:endParaRPr lang="en-US" sz="1700" dirty="0">
              <a:latin typeface="Arial"/>
              <a:cs typeface="Arial"/>
            </a:endParaRPr>
          </a:p>
          <a:p>
            <a:pPr marL="457200" indent="-457200">
              <a:buFont typeface="Arial"/>
              <a:buChar char="•"/>
            </a:pPr>
            <a:r>
              <a:rPr lang="en-US" sz="1700" dirty="0">
                <a:latin typeface="Arial"/>
                <a:cs typeface="Arial"/>
              </a:rPr>
              <a:t>Intended to legislate Canada to portions of its commitments in the NBSAP.</a:t>
            </a:r>
          </a:p>
          <a:p>
            <a:pPr marL="457200" indent="-457200">
              <a:buFont typeface="Arial"/>
              <a:buChar char="•"/>
            </a:pPr>
            <a:r>
              <a:rPr lang="en-US" sz="1700" dirty="0">
                <a:latin typeface="Arial"/>
                <a:cs typeface="Arial"/>
              </a:rPr>
              <a:t>The Bill will also mandate transparent reporting processes on Canada’s efforts to meet its nature commitments.</a:t>
            </a:r>
          </a:p>
          <a:p>
            <a:pPr marL="457200" indent="-457200">
              <a:buFont typeface="Arial"/>
              <a:buChar char="•"/>
            </a:pPr>
            <a:r>
              <a:rPr lang="en-US" sz="1700" dirty="0">
                <a:latin typeface="Arial"/>
                <a:cs typeface="Arial"/>
              </a:rPr>
              <a:t>Due to limited time to provide feedback, the AFN submitted an Informal Technical Review of the NAA in May 2024</a:t>
            </a:r>
          </a:p>
          <a:p>
            <a:pPr marL="457200" indent="-457200">
              <a:buFont typeface="Arial"/>
              <a:buChar char="•"/>
            </a:pPr>
            <a:endParaRPr lang="en-US" sz="1700" dirty="0">
              <a:latin typeface="Arial"/>
              <a:cs typeface="Arial"/>
            </a:endParaRPr>
          </a:p>
        </p:txBody>
      </p:sp>
      <p:sp>
        <p:nvSpPr>
          <p:cNvPr id="2" name="Title 1">
            <a:extLst>
              <a:ext uri="{FF2B5EF4-FFF2-40B4-BE49-F238E27FC236}">
                <a16:creationId xmlns:a16="http://schemas.microsoft.com/office/drawing/2014/main" id="{6890B52C-06E4-714F-11B6-2FA95A714FBA}"/>
              </a:ext>
            </a:extLst>
          </p:cNvPr>
          <p:cNvSpPr txBox="1">
            <a:spLocks/>
          </p:cNvSpPr>
          <p:nvPr/>
        </p:nvSpPr>
        <p:spPr>
          <a:xfrm>
            <a:off x="1676400" y="17228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Conservation Leadership</a:t>
            </a:r>
            <a:br>
              <a:rPr lang="en-US" sz="2800" b="1" dirty="0">
                <a:solidFill>
                  <a:srgbClr val="016DAF"/>
                </a:solidFill>
                <a:latin typeface="Arial" panose="020B0604020202020204" pitchFamily="34" charset="0"/>
                <a:cs typeface="Arial" panose="020B0604020202020204" pitchFamily="34" charset="0"/>
              </a:rPr>
            </a:br>
            <a:r>
              <a:rPr lang="en-US" sz="2200" b="1" dirty="0">
                <a:solidFill>
                  <a:srgbClr val="016DAF"/>
                </a:solidFill>
                <a:latin typeface="Arial" panose="020B0604020202020204" pitchFamily="34" charset="0"/>
                <a:ea typeface="+mj-lt"/>
                <a:cs typeface="Arial" panose="020B0604020202020204" pitchFamily="34" charset="0"/>
              </a:rPr>
              <a:t>National Biodiversity Strategy and Action Plan</a:t>
            </a:r>
          </a:p>
        </p:txBody>
      </p:sp>
    </p:spTree>
    <p:extLst>
      <p:ext uri="{BB962C8B-B14F-4D97-AF65-F5344CB8AC3E}">
        <p14:creationId xmlns:p14="http://schemas.microsoft.com/office/powerpoint/2010/main" val="112403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9B6B39F6-6FD1-061F-F88A-DADEDF6EB6FF}"/>
              </a:ext>
            </a:extLst>
          </p:cNvPr>
          <p:cNvSpPr txBox="1">
            <a:spLocks/>
          </p:cNvSpPr>
          <p:nvPr/>
        </p:nvSpPr>
        <p:spPr>
          <a:xfrm>
            <a:off x="1814512" y="3683922"/>
            <a:ext cx="9539288" cy="4516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latin typeface="Arial"/>
                <a:cs typeface="Arial"/>
              </a:rPr>
              <a:t>To continue in its advocacy and technical work, AFN Environment is seeking a Resolution to directly mandate these streams of work:</a:t>
            </a:r>
          </a:p>
          <a:p>
            <a:pPr marL="457200" indent="-457200">
              <a:lnSpc>
                <a:spcPct val="100000"/>
              </a:lnSpc>
              <a:buFont typeface="Arial"/>
              <a:buChar char="•"/>
            </a:pPr>
            <a:r>
              <a:rPr lang="en-US" sz="1800" dirty="0">
                <a:latin typeface="Arial"/>
                <a:cs typeface="Arial"/>
              </a:rPr>
              <a:t>Full and effective participation of First Nations in NBSAP implementation</a:t>
            </a:r>
          </a:p>
          <a:p>
            <a:pPr marL="457200" indent="-457200">
              <a:lnSpc>
                <a:spcPct val="100000"/>
              </a:lnSpc>
              <a:buFont typeface="Arial"/>
              <a:buChar char="•"/>
            </a:pPr>
            <a:r>
              <a:rPr lang="en-US" sz="1800" dirty="0">
                <a:latin typeface="Arial"/>
                <a:cs typeface="Arial"/>
              </a:rPr>
              <a:t>Recognition and protection of First Nations inherent and Treaty Rights and jurisdictions within the NAA</a:t>
            </a:r>
          </a:p>
          <a:p>
            <a:pPr marL="457200" indent="-457200">
              <a:lnSpc>
                <a:spcPct val="100000"/>
              </a:lnSpc>
              <a:buFont typeface="Arial"/>
              <a:buChar char="•"/>
            </a:pPr>
            <a:r>
              <a:rPr lang="en-US" sz="1800" dirty="0">
                <a:latin typeface="Arial"/>
                <a:cs typeface="Arial"/>
              </a:rPr>
              <a:t>Continued advocacy direction, including the development of a First Nations Conservation Strategy and hosting of a First Nations Conservation Gathering</a:t>
            </a:r>
            <a:endParaRPr lang="en-US" sz="1800" dirty="0"/>
          </a:p>
        </p:txBody>
      </p:sp>
      <p:sp>
        <p:nvSpPr>
          <p:cNvPr id="3" name="Title 1">
            <a:extLst>
              <a:ext uri="{FF2B5EF4-FFF2-40B4-BE49-F238E27FC236}">
                <a16:creationId xmlns:a16="http://schemas.microsoft.com/office/drawing/2014/main" id="{24DDDA8F-B82D-3B65-4643-1BE51F88F502}"/>
              </a:ext>
            </a:extLst>
          </p:cNvPr>
          <p:cNvSpPr txBox="1">
            <a:spLocks/>
          </p:cNvSpPr>
          <p:nvPr/>
        </p:nvSpPr>
        <p:spPr>
          <a:xfrm>
            <a:off x="1814512" y="2150909"/>
            <a:ext cx="9539287" cy="15330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a:ea typeface="+mj-lt"/>
                <a:cs typeface="Arial"/>
              </a:rPr>
              <a:t>Resolution 52/2024: Ensuring the Full and Effective Participation of First Nations throughout the Implementation of the NBSAP and Nature Accountability Bill</a:t>
            </a:r>
            <a:br>
              <a:rPr lang="en-US" sz="2800" b="1" dirty="0">
                <a:latin typeface="Arial" panose="020B0604020202020204" pitchFamily="34" charset="0"/>
                <a:cs typeface="Arial" panose="020B0604020202020204" pitchFamily="34" charset="0"/>
              </a:rPr>
            </a:br>
            <a:endParaRPr lang="en-US" sz="2800" b="1" dirty="0">
              <a:solidFill>
                <a:srgbClr val="016DAF"/>
              </a:solidFill>
              <a:latin typeface="Arial" panose="020B0604020202020204" pitchFamily="34" charset="0"/>
              <a:ea typeface="+mj-lt"/>
              <a:cs typeface="Arial" panose="020B0604020202020204" pitchFamily="34" charset="0"/>
            </a:endParaRPr>
          </a:p>
        </p:txBody>
      </p:sp>
    </p:spTree>
    <p:extLst>
      <p:ext uri="{BB962C8B-B14F-4D97-AF65-F5344CB8AC3E}">
        <p14:creationId xmlns:p14="http://schemas.microsoft.com/office/powerpoint/2010/main" val="253652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4BEDA2E-218F-D47B-3F1D-F4A29288CD4B}"/>
              </a:ext>
            </a:extLst>
          </p:cNvPr>
          <p:cNvSpPr>
            <a:spLocks noGrp="1"/>
          </p:cNvSpPr>
          <p:nvPr>
            <p:ph idx="1"/>
          </p:nvPr>
        </p:nvSpPr>
        <p:spPr>
          <a:xfrm>
            <a:off x="1585913" y="3429000"/>
            <a:ext cx="9929811" cy="3205368"/>
          </a:xfrm>
        </p:spPr>
        <p:txBody>
          <a:bodyPr vert="horz" lIns="91440" tIns="45720" rIns="91440" bIns="45720" rtlCol="0" anchor="t">
            <a:normAutofit fontScale="92500"/>
          </a:bodyPr>
          <a:lstStyle/>
          <a:p>
            <a:pPr marL="0" indent="0">
              <a:lnSpc>
                <a:spcPct val="110000"/>
              </a:lnSpc>
              <a:buNone/>
            </a:pPr>
            <a:r>
              <a:rPr lang="en-CA" sz="1600" b="1" dirty="0">
                <a:latin typeface="Arial" panose="020B0604020202020204" pitchFamily="34" charset="0"/>
                <a:cs typeface="Arial" panose="020B0604020202020204" pitchFamily="34" charset="0"/>
              </a:rPr>
              <a:t>THEREFORE BE IT RESOLVED that the First Nations-in-Assembly:</a:t>
            </a:r>
          </a:p>
          <a:p>
            <a:pPr marL="514350" indent="-514350">
              <a:lnSpc>
                <a:spcPct val="110000"/>
              </a:lnSpc>
              <a:buAutoNum type="arabicPeriod"/>
            </a:pPr>
            <a:r>
              <a:rPr lang="en-CA" sz="1600" dirty="0">
                <a:latin typeface="Arial" panose="020B0604020202020204" pitchFamily="34" charset="0"/>
                <a:cs typeface="Arial" panose="020B0604020202020204" pitchFamily="34" charset="0"/>
              </a:rPr>
              <a:t>Call on the Government of Canada to ensure the full involvement of First Nations, including the First Nations Nature Table, in future the development and implementation of Canada’s National Biodiversity Strategy and Action Plan, and broader Nature Agenda.</a:t>
            </a:r>
          </a:p>
          <a:p>
            <a:pPr marL="514350" indent="-514350">
              <a:lnSpc>
                <a:spcPct val="110000"/>
              </a:lnSpc>
              <a:buAutoNum type="arabicPeriod"/>
            </a:pPr>
            <a:r>
              <a:rPr lang="en-CA" sz="1600" dirty="0">
                <a:latin typeface="Arial" panose="020B0604020202020204" pitchFamily="34" charset="0"/>
                <a:cs typeface="Arial" panose="020B0604020202020204" pitchFamily="34" charset="0"/>
              </a:rPr>
              <a:t>Call on the Government of Canada to ensure that the Nature Accountability Act provides for the full recognition and safeguarding of First Nations inherent and Treaty rights, knowledge systems, and jurisdiction, as well as alignment compliance with the UN Declaration on the Rights of Indigenous Peoples.</a:t>
            </a:r>
            <a:endParaRPr lang="en-CA" sz="1600" dirty="0">
              <a:latin typeface="Arial" panose="020B0604020202020204" pitchFamily="34" charset="0"/>
              <a:ea typeface="+mn-lt"/>
              <a:cs typeface="Arial" panose="020B0604020202020204" pitchFamily="34" charset="0"/>
            </a:endParaRPr>
          </a:p>
          <a:p>
            <a:pPr marL="514350" indent="-514350">
              <a:lnSpc>
                <a:spcPct val="110000"/>
              </a:lnSpc>
              <a:buAutoNum type="arabicPeriod"/>
            </a:pPr>
            <a:r>
              <a:rPr lang="en-CA" sz="1600" dirty="0">
                <a:latin typeface="Arial" panose="020B0604020202020204" pitchFamily="34" charset="0"/>
                <a:ea typeface="+mn-lt"/>
                <a:cs typeface="Arial" panose="020B0604020202020204" pitchFamily="34" charset="0"/>
              </a:rPr>
              <a:t>Direct the Assembly of First Nations’ (AFN) to continue advocacy on First Nations leadership in conservation, including in affirming that the conservation of land and water cannot be divided, the creation of a First Nations Conservation Strategy, and the hosting of National First Nations Conservation Gatherings.</a:t>
            </a:r>
            <a:endParaRPr lang="en-CA" sz="1600" dirty="0">
              <a:latin typeface="Arial" panose="020B0604020202020204" pitchFamily="34" charset="0"/>
              <a:cs typeface="Arial" panose="020B0604020202020204" pitchFamily="34" charset="0"/>
            </a:endParaRPr>
          </a:p>
          <a:p>
            <a:pPr marL="0" indent="0">
              <a:lnSpc>
                <a:spcPct val="110000"/>
              </a:lnSpc>
              <a:buNone/>
            </a:pPr>
            <a:endParaRPr lang="en-CA" sz="16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ED6899EB-76D1-E67C-DF93-B0D596F8AED2}"/>
              </a:ext>
            </a:extLst>
          </p:cNvPr>
          <p:cNvSpPr txBox="1">
            <a:spLocks/>
          </p:cNvSpPr>
          <p:nvPr/>
        </p:nvSpPr>
        <p:spPr>
          <a:xfrm>
            <a:off x="1743074" y="2100263"/>
            <a:ext cx="9453409" cy="132873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16DAF"/>
                </a:solidFill>
                <a:latin typeface="Arial"/>
                <a:ea typeface="+mj-lt"/>
                <a:cs typeface="Arial"/>
              </a:rPr>
              <a:t>Resolution 52/2024: Ensuring the Full and Effective Participation of First Nations throughout the Implementation of the NBSAP and Nature Accountability Bill</a:t>
            </a:r>
            <a:endParaRPr lang="en-US" sz="2800" b="1" dirty="0">
              <a:solidFill>
                <a:srgbClr val="016DAF"/>
              </a:solidFill>
              <a:latin typeface="Arial"/>
              <a:cs typeface="Arial"/>
            </a:endParaRPr>
          </a:p>
        </p:txBody>
      </p:sp>
    </p:spTree>
    <p:extLst>
      <p:ext uri="{BB962C8B-B14F-4D97-AF65-F5344CB8AC3E}">
        <p14:creationId xmlns:p14="http://schemas.microsoft.com/office/powerpoint/2010/main" val="256933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A355-2765-F8C8-4A7F-E465858EFC74}"/>
              </a:ext>
            </a:extLst>
          </p:cNvPr>
          <p:cNvSpPr>
            <a:spLocks noGrp="1"/>
          </p:cNvSpPr>
          <p:nvPr>
            <p:ph type="title"/>
          </p:nvPr>
        </p:nvSpPr>
        <p:spPr>
          <a:xfrm>
            <a:off x="559517" y="2417763"/>
            <a:ext cx="10515600" cy="1325563"/>
          </a:xfrm>
        </p:spPr>
        <p:txBody>
          <a:bodyPr/>
          <a:lstStyle/>
          <a:p>
            <a:pPr algn="ctr"/>
            <a:r>
              <a:rPr lang="en-US" sz="4000" b="1" dirty="0">
                <a:solidFill>
                  <a:srgbClr val="016DAF"/>
                </a:solidFill>
                <a:latin typeface="Arial" panose="020B0604020202020204" pitchFamily="34" charset="0"/>
                <a:cs typeface="Arial" panose="020B0604020202020204" pitchFamily="34" charset="0"/>
              </a:rPr>
              <a:t>Environmental</a:t>
            </a:r>
            <a:r>
              <a:rPr lang="en-US" b="1" dirty="0"/>
              <a:t> </a:t>
            </a:r>
            <a:r>
              <a:rPr lang="en-US" sz="4000" b="1" dirty="0">
                <a:solidFill>
                  <a:srgbClr val="016DAF"/>
                </a:solidFill>
                <a:latin typeface="Arial" panose="020B0604020202020204" pitchFamily="34" charset="0"/>
                <a:cs typeface="Arial" panose="020B0604020202020204" pitchFamily="34" charset="0"/>
              </a:rPr>
              <a:t>Health</a:t>
            </a:r>
            <a:endParaRPr lang="en-CA" sz="40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0C5E1DE-EED1-C76A-1DFD-CCC8B346F10D}"/>
              </a:ext>
            </a:extLst>
          </p:cNvPr>
          <p:cNvSpPr>
            <a:spLocks noGrp="1"/>
          </p:cNvSpPr>
          <p:nvPr>
            <p:ph idx="1"/>
          </p:nvPr>
        </p:nvSpPr>
        <p:spPr>
          <a:xfrm>
            <a:off x="916858" y="3194153"/>
            <a:ext cx="10515600" cy="1735035"/>
          </a:xfrm>
        </p:spPr>
        <p:txBody>
          <a:bodyPr vert="horz" lIns="91440" tIns="45720" rIns="91440" bIns="45720" rtlCol="0" anchor="t">
            <a:normAutofit/>
          </a:bodyPr>
          <a:lstStyle/>
          <a:p>
            <a:pPr marL="0" indent="0">
              <a:buNone/>
            </a:pPr>
            <a:endParaRPr lang="en-US" dirty="0"/>
          </a:p>
          <a:p>
            <a:pPr marL="0" indent="0">
              <a:buNone/>
            </a:pPr>
            <a:endParaRPr lang="en-US" dirty="0"/>
          </a:p>
          <a:p>
            <a:pPr marL="0" indent="0" algn="ctr">
              <a:buNone/>
            </a:pPr>
            <a:r>
              <a:rPr lang="en-US" sz="2500" dirty="0">
                <a:latin typeface="Arial" panose="020B0604020202020204" pitchFamily="34" charset="0"/>
                <a:cs typeface="Arial" panose="020B0604020202020204" pitchFamily="34" charset="0"/>
              </a:rPr>
              <a:t>Curtis Scurr, Director, Environment Sector</a:t>
            </a:r>
            <a:endParaRPr lang="en-CA"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443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5898-0751-6499-3937-E1570DCB0E3C}"/>
              </a:ext>
            </a:extLst>
          </p:cNvPr>
          <p:cNvSpPr>
            <a:spLocks noGrp="1"/>
          </p:cNvSpPr>
          <p:nvPr>
            <p:ph type="title"/>
          </p:nvPr>
        </p:nvSpPr>
        <p:spPr>
          <a:xfrm>
            <a:off x="1857374" y="1828134"/>
            <a:ext cx="9496425"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Right to a Healthy Environment (RTHE)</a:t>
            </a:r>
          </a:p>
        </p:txBody>
      </p:sp>
      <p:sp>
        <p:nvSpPr>
          <p:cNvPr id="3" name="Content Placeholder 2">
            <a:extLst>
              <a:ext uri="{FF2B5EF4-FFF2-40B4-BE49-F238E27FC236}">
                <a16:creationId xmlns:a16="http://schemas.microsoft.com/office/drawing/2014/main" id="{4A3FC269-64AD-2021-F2F0-6DF55F1E07FF}"/>
              </a:ext>
            </a:extLst>
          </p:cNvPr>
          <p:cNvSpPr>
            <a:spLocks noGrp="1"/>
          </p:cNvSpPr>
          <p:nvPr>
            <p:ph idx="1"/>
          </p:nvPr>
        </p:nvSpPr>
        <p:spPr>
          <a:xfrm>
            <a:off x="1857374" y="3153697"/>
            <a:ext cx="9496426" cy="4351338"/>
          </a:xfrm>
        </p:spPr>
        <p:txBody>
          <a:bodyPr vert="horz" lIns="91440" tIns="45720" rIns="91440" bIns="45720" rtlCol="0" anchor="t">
            <a:normAutofit/>
          </a:bodyPr>
          <a:lstStyle/>
          <a:p>
            <a:pPr>
              <a:lnSpc>
                <a:spcPct val="100000"/>
              </a:lnSpc>
            </a:pPr>
            <a:r>
              <a:rPr lang="en-US" sz="1700" dirty="0">
                <a:latin typeface="Arial" panose="020B0604020202020204" pitchFamily="34" charset="0"/>
                <a:cs typeface="Arial" panose="020B0604020202020204" pitchFamily="34" charset="0"/>
              </a:rPr>
              <a:t>RTHE is a new provision introduced to the amended Canadian Environmental Protection Act (CEPA) through Bill S-5. </a:t>
            </a:r>
          </a:p>
          <a:p>
            <a:pPr>
              <a:lnSpc>
                <a:spcPct val="100000"/>
              </a:lnSpc>
            </a:pPr>
            <a:r>
              <a:rPr lang="en-US" sz="1700" dirty="0">
                <a:latin typeface="Arial" panose="020B0604020202020204" pitchFamily="34" charset="0"/>
                <a:cs typeface="Arial" panose="020B0604020202020204" pitchFamily="34" charset="0"/>
              </a:rPr>
              <a:t>An obligations on the government to develop, within 2 years of the amendment coming into force, an implementation framework to set out how this right will be considered in the administration of CEPA. </a:t>
            </a:r>
          </a:p>
          <a:p>
            <a:pPr>
              <a:lnSpc>
                <a:spcPct val="100000"/>
              </a:lnSpc>
            </a:pPr>
            <a:r>
              <a:rPr lang="en-US" sz="1700" dirty="0">
                <a:latin typeface="Arial" panose="020B0604020202020204" pitchFamily="34" charset="0"/>
                <a:cs typeface="Arial" panose="020B0604020202020204" pitchFamily="34" charset="0"/>
              </a:rPr>
              <a:t>Conducting series of engagement and information session, including Indigenous specific engagements. </a:t>
            </a:r>
          </a:p>
          <a:p>
            <a:pPr>
              <a:lnSpc>
                <a:spcPct val="100000"/>
              </a:lnSpc>
            </a:pPr>
            <a:r>
              <a:rPr lang="en-US" sz="1700" dirty="0">
                <a:latin typeface="Arial" panose="020B0604020202020204" pitchFamily="34" charset="0"/>
                <a:cs typeface="Arial" panose="020B0604020202020204" pitchFamily="34" charset="0"/>
              </a:rPr>
              <a:t>AFN’s participation mandated through </a:t>
            </a:r>
            <a:r>
              <a:rPr lang="en-US" sz="1700" b="1" dirty="0">
                <a:latin typeface="Arial" panose="020B0604020202020204" pitchFamily="34" charset="0"/>
                <a:cs typeface="Arial" panose="020B0604020202020204" pitchFamily="34" charset="0"/>
              </a:rPr>
              <a:t>Resolution 65/2018</a:t>
            </a:r>
            <a:r>
              <a:rPr lang="en-US" sz="1700" dirty="0">
                <a:latin typeface="Arial" panose="020B0604020202020204" pitchFamily="34" charset="0"/>
                <a:cs typeface="Arial" panose="020B0604020202020204" pitchFamily="34" charset="0"/>
              </a:rPr>
              <a:t> </a:t>
            </a:r>
            <a:r>
              <a:rPr lang="en-US" sz="1700" i="1" dirty="0">
                <a:latin typeface="Arial" panose="020B0604020202020204" pitchFamily="34" charset="0"/>
                <a:cs typeface="Arial" panose="020B0604020202020204" pitchFamily="34" charset="0"/>
              </a:rPr>
              <a:t>Closing the Environmental Protection Regulatory Gap on First Nation Lands.</a:t>
            </a:r>
            <a:endParaRPr lang="en-US" sz="1700" i="1" dirty="0">
              <a:latin typeface="Arial" panose="020B0604020202020204" pitchFamily="34" charset="0"/>
              <a:ea typeface="Calibri"/>
              <a:cs typeface="Arial" panose="020B0604020202020204" pitchFamily="34" charset="0"/>
            </a:endParaRPr>
          </a:p>
          <a:p>
            <a:pPr>
              <a:lnSpc>
                <a:spcPct val="100000"/>
              </a:lnSpc>
            </a:pPr>
            <a:endParaRPr lang="en-US" sz="1700" dirty="0">
              <a:solidFill>
                <a:srgbClr val="002060"/>
              </a:solidFill>
              <a:latin typeface="Arial" panose="020B0604020202020204" pitchFamily="34" charset="0"/>
              <a:cs typeface="Arial" panose="020B0604020202020204" pitchFamily="34" charset="0"/>
            </a:endParaRP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246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B871-5786-C51C-F047-32522DA449F2}"/>
              </a:ext>
            </a:extLst>
          </p:cNvPr>
          <p:cNvSpPr>
            <a:spLocks noGrp="1"/>
          </p:cNvSpPr>
          <p:nvPr>
            <p:ph type="title"/>
          </p:nvPr>
        </p:nvSpPr>
        <p:spPr>
          <a:xfrm>
            <a:off x="1881188" y="191862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RTHE Framework Requirements</a:t>
            </a:r>
          </a:p>
        </p:txBody>
      </p:sp>
      <p:sp>
        <p:nvSpPr>
          <p:cNvPr id="3" name="Content Placeholder 2">
            <a:extLst>
              <a:ext uri="{FF2B5EF4-FFF2-40B4-BE49-F238E27FC236}">
                <a16:creationId xmlns:a16="http://schemas.microsoft.com/office/drawing/2014/main" id="{A2185511-0A45-6144-9448-1EF33B74C896}"/>
              </a:ext>
            </a:extLst>
          </p:cNvPr>
          <p:cNvSpPr>
            <a:spLocks noGrp="1"/>
          </p:cNvSpPr>
          <p:nvPr>
            <p:ph idx="1"/>
          </p:nvPr>
        </p:nvSpPr>
        <p:spPr>
          <a:xfrm>
            <a:off x="1881188" y="3244185"/>
            <a:ext cx="9472612" cy="4351338"/>
          </a:xfrm>
        </p:spPr>
        <p:txBody>
          <a:bodyPr vert="horz" lIns="91440" tIns="45720" rIns="91440" bIns="45720" rtlCol="0" anchor="t">
            <a:normAutofit/>
          </a:bodyPr>
          <a:lstStyle/>
          <a:p>
            <a:pPr>
              <a:lnSpc>
                <a:spcPct val="100000"/>
              </a:lnSpc>
            </a:pPr>
            <a:r>
              <a:rPr lang="en-US" sz="1700" dirty="0">
                <a:latin typeface="Arial" panose="020B0604020202020204" pitchFamily="34" charset="0"/>
                <a:cs typeface="Arial" panose="020B0604020202020204" pitchFamily="34" charset="0"/>
              </a:rPr>
              <a:t>The Framework must set out how the Right will be considered in administration of CEPA </a:t>
            </a:r>
          </a:p>
          <a:p>
            <a:pPr>
              <a:lnSpc>
                <a:spcPct val="100000"/>
              </a:lnSpc>
            </a:pPr>
            <a:r>
              <a:rPr lang="en-US" sz="1700" dirty="0">
                <a:latin typeface="Arial" panose="020B0604020202020204" pitchFamily="34" charset="0"/>
                <a:cs typeface="Arial" panose="020B0604020202020204" pitchFamily="34" charset="0"/>
              </a:rPr>
              <a:t>The Framework must also elaborate on:</a:t>
            </a:r>
          </a:p>
          <a:p>
            <a:pPr>
              <a:lnSpc>
                <a:spcPct val="100000"/>
              </a:lnSpc>
            </a:pPr>
            <a:r>
              <a:rPr lang="en-US" sz="1700" b="1" dirty="0">
                <a:latin typeface="Arial" panose="020B0604020202020204" pitchFamily="34" charset="0"/>
                <a:cs typeface="Arial" panose="020B0604020202020204" pitchFamily="34" charset="0"/>
              </a:rPr>
              <a:t>Principles to be considered</a:t>
            </a:r>
            <a:r>
              <a:rPr lang="en-US" sz="1700" dirty="0">
                <a:latin typeface="Arial" panose="020B0604020202020204" pitchFamily="34" charset="0"/>
                <a:cs typeface="Arial" panose="020B0604020202020204" pitchFamily="34" charset="0"/>
              </a:rPr>
              <a:t> (such as environmental justice – including the avoidance of adverse effects that may disproportionately affect vulnerable populations,) </a:t>
            </a:r>
          </a:p>
          <a:p>
            <a:pPr>
              <a:lnSpc>
                <a:spcPct val="100000"/>
              </a:lnSpc>
            </a:pPr>
            <a:r>
              <a:rPr lang="en-US" sz="1700" b="1" dirty="0">
                <a:latin typeface="Arial" panose="020B0604020202020204" pitchFamily="34" charset="0"/>
                <a:cs typeface="Arial" panose="020B0604020202020204" pitchFamily="34" charset="0"/>
              </a:rPr>
              <a:t>Research, studies, monitoring</a:t>
            </a:r>
            <a:r>
              <a:rPr lang="en-US" sz="1700" dirty="0">
                <a:latin typeface="Arial" panose="020B0604020202020204" pitchFamily="34" charset="0"/>
                <a:cs typeface="Arial" panose="020B0604020202020204" pitchFamily="34" charset="0"/>
              </a:rPr>
              <a:t> in support of the Right </a:t>
            </a:r>
          </a:p>
          <a:p>
            <a:pPr>
              <a:lnSpc>
                <a:spcPct val="100000"/>
              </a:lnSpc>
            </a:pPr>
            <a:r>
              <a:rPr lang="en-US" sz="1700" b="1" dirty="0">
                <a:latin typeface="Arial" panose="020B0604020202020204" pitchFamily="34" charset="0"/>
                <a:cs typeface="Arial" panose="020B0604020202020204" pitchFamily="34" charset="0"/>
              </a:rPr>
              <a:t>Reasonable limits</a:t>
            </a:r>
            <a:r>
              <a:rPr lang="en-US" sz="1700" dirty="0">
                <a:latin typeface="Arial" panose="020B0604020202020204" pitchFamily="34" charset="0"/>
                <a:cs typeface="Arial" panose="020B0604020202020204" pitchFamily="34" charset="0"/>
              </a:rPr>
              <a:t> - relevant factors to be taken into account when interpreting and applying the Right</a:t>
            </a:r>
            <a:endParaRPr lang="en-US" sz="1700" b="1" dirty="0">
              <a:latin typeface="Arial" panose="020B0604020202020204" pitchFamily="34" charset="0"/>
              <a:cs typeface="Arial" panose="020B0604020202020204" pitchFamily="34" charset="0"/>
            </a:endParaRPr>
          </a:p>
          <a:p>
            <a:pPr>
              <a:lnSpc>
                <a:spcPct val="100000"/>
              </a:lnSpc>
            </a:pPr>
            <a:r>
              <a:rPr lang="en-US" sz="1700" b="1" dirty="0">
                <a:latin typeface="Arial" panose="020B0604020202020204" pitchFamily="34" charset="0"/>
                <a:cs typeface="Arial" panose="020B0604020202020204" pitchFamily="34" charset="0"/>
              </a:rPr>
              <a:t>Mechanisms</a:t>
            </a:r>
            <a:r>
              <a:rPr lang="en-US" sz="1700" dirty="0">
                <a:latin typeface="Arial" panose="020B0604020202020204" pitchFamily="34" charset="0"/>
                <a:cs typeface="Arial" panose="020B0604020202020204" pitchFamily="34" charset="0"/>
              </a:rPr>
              <a:t> to support protection of Right</a:t>
            </a: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89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0942-0E63-0AF1-9E60-5080BABE81CC}"/>
              </a:ext>
            </a:extLst>
          </p:cNvPr>
          <p:cNvSpPr>
            <a:spLocks noGrp="1"/>
          </p:cNvSpPr>
          <p:nvPr>
            <p:ph type="title"/>
          </p:nvPr>
        </p:nvSpPr>
        <p:spPr>
          <a:xfrm>
            <a:off x="1795770" y="153424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Timelines</a:t>
            </a:r>
          </a:p>
        </p:txBody>
      </p:sp>
      <p:pic>
        <p:nvPicPr>
          <p:cNvPr id="4" name="Content Placeholder 3">
            <a:extLst>
              <a:ext uri="{FF2B5EF4-FFF2-40B4-BE49-F238E27FC236}">
                <a16:creationId xmlns:a16="http://schemas.microsoft.com/office/drawing/2014/main" id="{F35BDCDB-2ECF-4C3D-C0A2-F4D40E5A708D}"/>
              </a:ext>
            </a:extLst>
          </p:cNvPr>
          <p:cNvPicPr>
            <a:picLocks noGrp="1" noChangeAspect="1"/>
          </p:cNvPicPr>
          <p:nvPr>
            <p:ph idx="1"/>
          </p:nvPr>
        </p:nvPicPr>
        <p:blipFill>
          <a:blip r:embed="rId2"/>
          <a:stretch>
            <a:fillRect/>
          </a:stretch>
        </p:blipFill>
        <p:spPr>
          <a:xfrm>
            <a:off x="1238557" y="2314311"/>
            <a:ext cx="9326514" cy="4081163"/>
          </a:xfrm>
        </p:spPr>
      </p:pic>
    </p:spTree>
    <p:extLst>
      <p:ext uri="{BB962C8B-B14F-4D97-AF65-F5344CB8AC3E}">
        <p14:creationId xmlns:p14="http://schemas.microsoft.com/office/powerpoint/2010/main" val="298828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8D1A-FBFB-F49A-FBAC-C689F363290D}"/>
              </a:ext>
            </a:extLst>
          </p:cNvPr>
          <p:cNvSpPr>
            <a:spLocks noGrp="1"/>
          </p:cNvSpPr>
          <p:nvPr>
            <p:ph type="title"/>
          </p:nvPr>
        </p:nvSpPr>
        <p:spPr>
          <a:xfrm>
            <a:off x="1809750" y="1674506"/>
            <a:ext cx="10515600" cy="1325563"/>
          </a:xfrm>
        </p:spPr>
        <p:txBody>
          <a:bodyPr>
            <a:normAutofit/>
          </a:bodyPr>
          <a:lstStyle/>
          <a:p>
            <a:r>
              <a:rPr lang="en-US" sz="2800" b="1" dirty="0">
                <a:solidFill>
                  <a:srgbClr val="016DAF"/>
                </a:solidFill>
              </a:rPr>
              <a:t>Why is RTHE Important to First Nations?</a:t>
            </a:r>
          </a:p>
        </p:txBody>
      </p:sp>
      <p:sp>
        <p:nvSpPr>
          <p:cNvPr id="3" name="Content Placeholder 2">
            <a:extLst>
              <a:ext uri="{FF2B5EF4-FFF2-40B4-BE49-F238E27FC236}">
                <a16:creationId xmlns:a16="http://schemas.microsoft.com/office/drawing/2014/main" id="{7AA24948-9BD9-AC85-530D-6D27D7090AEF}"/>
              </a:ext>
            </a:extLst>
          </p:cNvPr>
          <p:cNvSpPr>
            <a:spLocks noGrp="1"/>
          </p:cNvSpPr>
          <p:nvPr>
            <p:ph idx="1"/>
          </p:nvPr>
        </p:nvSpPr>
        <p:spPr>
          <a:xfrm>
            <a:off x="1809750" y="2682721"/>
            <a:ext cx="10515600" cy="4351338"/>
          </a:xfrm>
        </p:spPr>
        <p:txBody>
          <a:bodyPr vert="horz" lIns="91440" tIns="45720" rIns="91440" bIns="45720" rtlCol="0" anchor="t">
            <a:noAutofit/>
          </a:bodyPr>
          <a:lstStyle/>
          <a:p>
            <a:r>
              <a:rPr lang="en-US" sz="1600" dirty="0">
                <a:latin typeface="Arial" panose="020B0604020202020204" pitchFamily="34" charset="0"/>
                <a:cs typeface="Arial" panose="020B0604020202020204" pitchFamily="34" charset="0"/>
              </a:rPr>
              <a:t>Strong ties with First Nations’ self-determination, lifeways, environmental protection, and overall well-being.</a:t>
            </a:r>
          </a:p>
          <a:p>
            <a:r>
              <a:rPr lang="en-US" sz="1600" dirty="0">
                <a:latin typeface="Arial" panose="020B0604020202020204" pitchFamily="34" charset="0"/>
                <a:ea typeface="+mn-lt"/>
                <a:cs typeface="Arial" panose="020B0604020202020204" pitchFamily="34" charset="0"/>
              </a:rPr>
              <a:t>Concerns that the RTHE implementation framework will not appropriately consider the impact on First Nations rights, self-determination, knowledge systems, and priorities, including how it would address environmental injustices and the environmental protection regulatory gap faced by First Nations.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Assertion of First Nations rights and knowledge systems</a:t>
            </a:r>
          </a:p>
          <a:p>
            <a:r>
              <a:rPr lang="en-US" sz="1600" dirty="0">
                <a:latin typeface="Arial" panose="020B0604020202020204" pitchFamily="34" charset="0"/>
                <a:cs typeface="Arial" panose="020B0604020202020204" pitchFamily="34" charset="0"/>
              </a:rPr>
              <a:t>Hold Canada accountable on matters relating to:</a:t>
            </a:r>
          </a:p>
          <a:p>
            <a:pPr lvl="1">
              <a:buFont typeface="Courier New" panose="020B0604020202020204" pitchFamily="34" charset="0"/>
              <a:buChar char="o"/>
            </a:pPr>
            <a:r>
              <a:rPr lang="en-US" sz="1600" dirty="0">
                <a:latin typeface="Arial" panose="020B0604020202020204" pitchFamily="34" charset="0"/>
                <a:cs typeface="Arial" panose="020B0604020202020204" pitchFamily="34" charset="0"/>
              </a:rPr>
              <a:t>Inherent and Treaty Rights, </a:t>
            </a:r>
          </a:p>
          <a:p>
            <a:pPr lvl="1">
              <a:buFont typeface="Courier New" panose="020B0604020202020204" pitchFamily="34" charset="0"/>
              <a:buChar char="o"/>
            </a:pPr>
            <a:r>
              <a:rPr lang="en-US" sz="1600" dirty="0">
                <a:latin typeface="Arial" panose="020B0604020202020204" pitchFamily="34" charset="0"/>
                <a:cs typeface="Arial" panose="020B0604020202020204" pitchFamily="34" charset="0"/>
              </a:rPr>
              <a:t>Environmental racism, </a:t>
            </a:r>
          </a:p>
          <a:p>
            <a:pPr lvl="1">
              <a:buFont typeface="Courier New" panose="020B0604020202020204" pitchFamily="34" charset="0"/>
              <a:buChar char="o"/>
            </a:pPr>
            <a:r>
              <a:rPr lang="en-US" sz="1600" dirty="0">
                <a:latin typeface="Arial" panose="020B0604020202020204" pitchFamily="34" charset="0"/>
                <a:cs typeface="Arial" panose="020B0604020202020204" pitchFamily="34" charset="0"/>
              </a:rPr>
              <a:t>Pollution,</a:t>
            </a:r>
          </a:p>
          <a:p>
            <a:pPr lvl="1">
              <a:buFont typeface="Courier New" panose="020B0604020202020204" pitchFamily="34" charset="0"/>
              <a:buChar char="o"/>
            </a:pPr>
            <a:r>
              <a:rPr lang="en-US" sz="1600" dirty="0">
                <a:latin typeface="Arial" panose="020B0604020202020204" pitchFamily="34" charset="0"/>
                <a:cs typeface="Arial" panose="020B0604020202020204" pitchFamily="34" charset="0"/>
              </a:rPr>
              <a:t>Climate action, </a:t>
            </a:r>
          </a:p>
          <a:p>
            <a:pPr lvl="1">
              <a:buFont typeface="Courier New" panose="020B0604020202020204" pitchFamily="34" charset="0"/>
              <a:buChar char="o"/>
            </a:pPr>
            <a:r>
              <a:rPr lang="en-US" sz="1600" dirty="0">
                <a:latin typeface="Arial" panose="020B0604020202020204" pitchFamily="34" charset="0"/>
                <a:cs typeface="Arial" panose="020B0604020202020204" pitchFamily="34" charset="0"/>
              </a:rPr>
              <a:t>Conservation and loss of biodiversity,</a:t>
            </a:r>
          </a:p>
          <a:p>
            <a:pPr lvl="1">
              <a:buFont typeface="Courier New" panose="020B0604020202020204" pitchFamily="34" charset="0"/>
              <a:buChar char="o"/>
            </a:pPr>
            <a:r>
              <a:rPr lang="en-US" sz="1600" dirty="0">
                <a:latin typeface="Arial" panose="020B0604020202020204" pitchFamily="34" charset="0"/>
                <a:cs typeface="Arial" panose="020B0604020202020204" pitchFamily="34" charset="0"/>
              </a:rPr>
              <a:t>Indigenous food systems, and </a:t>
            </a:r>
          </a:p>
          <a:p>
            <a:pPr lvl="1">
              <a:buFont typeface="Courier New" panose="020B0604020202020204" pitchFamily="34" charset="0"/>
              <a:buChar char="o"/>
            </a:pPr>
            <a:r>
              <a:rPr lang="en-US" sz="1600" dirty="0">
                <a:latin typeface="Arial" panose="020B0604020202020204" pitchFamily="34" charset="0"/>
                <a:cs typeface="Arial" panose="020B0604020202020204" pitchFamily="34" charset="0"/>
              </a:rPr>
              <a:t>UNDRIP/UNDA implementation. </a:t>
            </a:r>
          </a:p>
        </p:txBody>
      </p:sp>
    </p:spTree>
    <p:extLst>
      <p:ext uri="{BB962C8B-B14F-4D97-AF65-F5344CB8AC3E}">
        <p14:creationId xmlns:p14="http://schemas.microsoft.com/office/powerpoint/2010/main" val="302680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13F8-2B24-C8BB-0493-C9BFB4ECFFD0}"/>
              </a:ext>
            </a:extLst>
          </p:cNvPr>
          <p:cNvSpPr>
            <a:spLocks noGrp="1"/>
          </p:cNvSpPr>
          <p:nvPr>
            <p:ph type="title"/>
          </p:nvPr>
        </p:nvSpPr>
        <p:spPr>
          <a:xfrm>
            <a:off x="1676400" y="1515498"/>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Current Status </a:t>
            </a:r>
          </a:p>
        </p:txBody>
      </p:sp>
      <p:sp>
        <p:nvSpPr>
          <p:cNvPr id="3" name="Content Placeholder 2">
            <a:extLst>
              <a:ext uri="{FF2B5EF4-FFF2-40B4-BE49-F238E27FC236}">
                <a16:creationId xmlns:a16="http://schemas.microsoft.com/office/drawing/2014/main" id="{4BC4697B-1FA7-41D6-D5E5-A6A6D98940E5}"/>
              </a:ext>
            </a:extLst>
          </p:cNvPr>
          <p:cNvSpPr>
            <a:spLocks noGrp="1"/>
          </p:cNvSpPr>
          <p:nvPr>
            <p:ph idx="1"/>
          </p:nvPr>
        </p:nvSpPr>
        <p:spPr>
          <a:xfrm>
            <a:off x="1438275" y="2489406"/>
            <a:ext cx="10515600" cy="3342967"/>
          </a:xfrm>
        </p:spPr>
        <p:txBody>
          <a:bodyPr vert="horz" lIns="91440" tIns="45720" rIns="91440" bIns="45720" rtlCol="0" anchor="t">
            <a:noAutofit/>
          </a:bodyPr>
          <a:lstStyle/>
          <a:p>
            <a:r>
              <a:rPr lang="en-US" sz="1600" b="1" dirty="0">
                <a:solidFill>
                  <a:srgbClr val="333333"/>
                </a:solidFill>
                <a:latin typeface="Arial" panose="020B0604020202020204" pitchFamily="34" charset="0"/>
                <a:ea typeface="+mn-lt"/>
                <a:cs typeface="Arial" panose="020B0604020202020204" pitchFamily="34" charset="0"/>
              </a:rPr>
              <a:t>February 8</a:t>
            </a:r>
            <a:r>
              <a:rPr lang="en-US" sz="1600" b="1" baseline="30000" dirty="0">
                <a:solidFill>
                  <a:srgbClr val="333333"/>
                </a:solidFill>
                <a:latin typeface="Arial" panose="020B0604020202020204" pitchFamily="34" charset="0"/>
                <a:ea typeface="+mn-lt"/>
                <a:cs typeface="Arial" panose="020B0604020202020204" pitchFamily="34" charset="0"/>
              </a:rPr>
              <a:t>th</a:t>
            </a:r>
            <a:r>
              <a:rPr lang="en-US" sz="1600" b="1" dirty="0">
                <a:solidFill>
                  <a:srgbClr val="333333"/>
                </a:solidFill>
                <a:latin typeface="Arial" panose="020B0604020202020204" pitchFamily="34" charset="0"/>
                <a:ea typeface="+mn-lt"/>
                <a:cs typeface="Arial" panose="020B0604020202020204" pitchFamily="34" charset="0"/>
              </a:rPr>
              <a:t>, 2024</a:t>
            </a:r>
            <a:r>
              <a:rPr lang="en-US" sz="1600" dirty="0">
                <a:solidFill>
                  <a:srgbClr val="333333"/>
                </a:solidFill>
                <a:latin typeface="Arial" panose="020B0604020202020204" pitchFamily="34" charset="0"/>
                <a:ea typeface="+mn-lt"/>
                <a:cs typeface="Arial" panose="020B0604020202020204" pitchFamily="34" charset="0"/>
              </a:rPr>
              <a:t> - RTHE Discussion document was published for public comment and feedback</a:t>
            </a:r>
          </a:p>
          <a:p>
            <a:r>
              <a:rPr lang="en-US" sz="1600" b="1" dirty="0">
                <a:solidFill>
                  <a:srgbClr val="333333"/>
                </a:solidFill>
                <a:latin typeface="Arial" panose="020B0604020202020204" pitchFamily="34" charset="0"/>
                <a:ea typeface="+mn-lt"/>
                <a:cs typeface="Arial" panose="020B0604020202020204" pitchFamily="34" charset="0"/>
              </a:rPr>
              <a:t>February 13</a:t>
            </a:r>
            <a:r>
              <a:rPr lang="en-US" sz="1600" b="1" baseline="30000" dirty="0">
                <a:solidFill>
                  <a:srgbClr val="333333"/>
                </a:solidFill>
                <a:latin typeface="Arial" panose="020B0604020202020204" pitchFamily="34" charset="0"/>
                <a:ea typeface="+mn-lt"/>
                <a:cs typeface="Arial" panose="020B0604020202020204" pitchFamily="34" charset="0"/>
              </a:rPr>
              <a:t>th</a:t>
            </a:r>
            <a:r>
              <a:rPr lang="en-US" sz="1600" b="1" dirty="0">
                <a:solidFill>
                  <a:srgbClr val="333333"/>
                </a:solidFill>
                <a:latin typeface="Arial" panose="020B0604020202020204" pitchFamily="34" charset="0"/>
                <a:ea typeface="+mn-lt"/>
                <a:cs typeface="Arial" panose="020B0604020202020204" pitchFamily="34" charset="0"/>
              </a:rPr>
              <a:t>, 2024</a:t>
            </a:r>
            <a:r>
              <a:rPr lang="en-US" sz="1600" dirty="0">
                <a:solidFill>
                  <a:srgbClr val="333333"/>
                </a:solidFill>
                <a:latin typeface="Arial" panose="020B0604020202020204" pitchFamily="34" charset="0"/>
                <a:ea typeface="+mn-lt"/>
                <a:cs typeface="Arial" panose="020B0604020202020204" pitchFamily="34" charset="0"/>
              </a:rPr>
              <a:t> - with representatives from various industry associations and companies </a:t>
            </a:r>
          </a:p>
          <a:p>
            <a:r>
              <a:rPr lang="en-US" sz="1600" b="1" dirty="0">
                <a:solidFill>
                  <a:srgbClr val="333333"/>
                </a:solidFill>
                <a:latin typeface="Arial" panose="020B0604020202020204" pitchFamily="34" charset="0"/>
                <a:ea typeface="+mn-lt"/>
                <a:cs typeface="Arial" panose="020B0604020202020204" pitchFamily="34" charset="0"/>
              </a:rPr>
              <a:t>February 15</a:t>
            </a:r>
            <a:r>
              <a:rPr lang="en-US" sz="1600" b="1" baseline="30000" dirty="0">
                <a:solidFill>
                  <a:srgbClr val="333333"/>
                </a:solidFill>
                <a:latin typeface="Arial" panose="020B0604020202020204" pitchFamily="34" charset="0"/>
                <a:ea typeface="+mn-lt"/>
                <a:cs typeface="Arial" panose="020B0604020202020204" pitchFamily="34" charset="0"/>
              </a:rPr>
              <a:t>th</a:t>
            </a:r>
            <a:r>
              <a:rPr lang="en-US" sz="1600" dirty="0">
                <a:solidFill>
                  <a:srgbClr val="333333"/>
                </a:solidFill>
                <a:latin typeface="Arial" panose="020B0604020202020204" pitchFamily="34" charset="0"/>
                <a:ea typeface="+mn-lt"/>
                <a:cs typeface="Arial" panose="020B0604020202020204" pitchFamily="34" charset="0"/>
              </a:rPr>
              <a:t>, </a:t>
            </a:r>
            <a:r>
              <a:rPr lang="en-US" sz="1600" b="1" dirty="0">
                <a:solidFill>
                  <a:srgbClr val="333333"/>
                </a:solidFill>
                <a:latin typeface="Arial" panose="020B0604020202020204" pitchFamily="34" charset="0"/>
                <a:ea typeface="+mn-lt"/>
                <a:cs typeface="Arial" panose="020B0604020202020204" pitchFamily="34" charset="0"/>
              </a:rPr>
              <a:t>2024</a:t>
            </a:r>
            <a:r>
              <a:rPr lang="en-US" sz="1600" dirty="0">
                <a:solidFill>
                  <a:srgbClr val="333333"/>
                </a:solidFill>
                <a:latin typeface="Arial" panose="020B0604020202020204" pitchFamily="34" charset="0"/>
                <a:ea typeface="+mn-lt"/>
                <a:cs typeface="Arial" panose="020B0604020202020204" pitchFamily="34" charset="0"/>
              </a:rPr>
              <a:t> - GoC-led workshop with representatives from Indigenous organizations, civil society, non-governmental organizations, youth, and academia. </a:t>
            </a:r>
            <a:endParaRPr lang="en-US" sz="1600" dirty="0">
              <a:solidFill>
                <a:srgbClr val="333333"/>
              </a:solidFill>
              <a:latin typeface="Arial" panose="020B0604020202020204" pitchFamily="34" charset="0"/>
              <a:cs typeface="Arial" panose="020B0604020202020204" pitchFamily="34" charset="0"/>
            </a:endParaRPr>
          </a:p>
          <a:p>
            <a:r>
              <a:rPr lang="en-US" sz="1600" b="1" dirty="0">
                <a:solidFill>
                  <a:srgbClr val="333333"/>
                </a:solidFill>
                <a:latin typeface="Arial" panose="020B0604020202020204" pitchFamily="34" charset="0"/>
                <a:ea typeface="+mn-lt"/>
                <a:cs typeface="Arial" panose="020B0604020202020204" pitchFamily="34" charset="0"/>
              </a:rPr>
              <a:t>March 19</a:t>
            </a:r>
            <a:r>
              <a:rPr lang="en-US" sz="1600" baseline="30000" dirty="0">
                <a:solidFill>
                  <a:srgbClr val="333333"/>
                </a:solidFill>
                <a:latin typeface="Arial" panose="020B0604020202020204" pitchFamily="34" charset="0"/>
                <a:ea typeface="+mn-lt"/>
                <a:cs typeface="Arial" panose="020B0604020202020204" pitchFamily="34" charset="0"/>
              </a:rPr>
              <a:t>t</a:t>
            </a:r>
            <a:r>
              <a:rPr lang="en-US" sz="1600" b="1" baseline="30000" dirty="0">
                <a:solidFill>
                  <a:srgbClr val="333333"/>
                </a:solidFill>
                <a:latin typeface="Arial" panose="020B0604020202020204" pitchFamily="34" charset="0"/>
                <a:ea typeface="+mn-lt"/>
                <a:cs typeface="Arial" panose="020B0604020202020204" pitchFamily="34" charset="0"/>
              </a:rPr>
              <a:t>h</a:t>
            </a:r>
            <a:r>
              <a:rPr lang="en-US" sz="1600" b="1" dirty="0">
                <a:solidFill>
                  <a:srgbClr val="333333"/>
                </a:solidFill>
                <a:latin typeface="Arial" panose="020B0604020202020204" pitchFamily="34" charset="0"/>
                <a:ea typeface="+mn-lt"/>
                <a:cs typeface="Arial" panose="020B0604020202020204" pitchFamily="34" charset="0"/>
              </a:rPr>
              <a:t>, 2024 - </a:t>
            </a:r>
            <a:r>
              <a:rPr lang="en-US" sz="1600" dirty="0">
                <a:solidFill>
                  <a:srgbClr val="333333"/>
                </a:solidFill>
                <a:latin typeface="Arial" panose="020B0604020202020204" pitchFamily="34" charset="0"/>
                <a:ea typeface="+mn-lt"/>
                <a:cs typeface="Arial" panose="020B0604020202020204" pitchFamily="34" charset="0"/>
              </a:rPr>
              <a:t>a follow-up engagement workshop, with representatives who attended the February workshops.  </a:t>
            </a:r>
            <a:endParaRPr lang="en-US" sz="1600" dirty="0">
              <a:solidFill>
                <a:srgbClr val="333333"/>
              </a:solidFill>
              <a:latin typeface="Arial" panose="020B0604020202020204" pitchFamily="34" charset="0"/>
              <a:cs typeface="Arial" panose="020B0604020202020204" pitchFamily="34" charset="0"/>
            </a:endParaRPr>
          </a:p>
          <a:p>
            <a:r>
              <a:rPr lang="en-US" sz="1600" dirty="0">
                <a:solidFill>
                  <a:srgbClr val="333333"/>
                </a:solidFill>
                <a:latin typeface="Arial" panose="020B0604020202020204" pitchFamily="34" charset="0"/>
                <a:cs typeface="Arial" panose="020B0604020202020204" pitchFamily="34" charset="0"/>
              </a:rPr>
              <a:t>Concerns that the RTHE implementation framework will not appropriately consider the impact on First Nations rights, self-determination, knowledge systems, and priorities, including how it would address environmental injustices and the environmental protection regulatory gap faced by First Nations. </a:t>
            </a:r>
          </a:p>
          <a:p>
            <a:r>
              <a:rPr lang="en-US" sz="1600" dirty="0">
                <a:solidFill>
                  <a:srgbClr val="333333"/>
                </a:solidFill>
                <a:latin typeface="Arial" panose="020B0604020202020204" pitchFamily="34" charset="0"/>
                <a:ea typeface="+mn-lt"/>
                <a:cs typeface="Arial" panose="020B0604020202020204" pitchFamily="34" charset="0"/>
              </a:rPr>
              <a:t>The AFN  submitted a Technical Written Submission to outline  concerns, and perspectives on the Discussion Document. </a:t>
            </a:r>
            <a:endParaRPr lang="en-US" sz="1600" dirty="0">
              <a:solidFill>
                <a:srgbClr val="333333"/>
              </a:solidFill>
              <a:latin typeface="Arial" panose="020B0604020202020204" pitchFamily="34" charset="0"/>
              <a:cs typeface="Arial" panose="020B0604020202020204" pitchFamily="34" charset="0"/>
            </a:endParaRPr>
          </a:p>
          <a:p>
            <a:r>
              <a:rPr lang="en-US" sz="1600" dirty="0">
                <a:solidFill>
                  <a:srgbClr val="333333"/>
                </a:solidFill>
                <a:latin typeface="Arial" panose="020B0604020202020204" pitchFamily="34" charset="0"/>
                <a:ea typeface="+mn-lt"/>
                <a:cs typeface="Arial" panose="020B0604020202020204" pitchFamily="34" charset="0"/>
              </a:rPr>
              <a:t>The AFN Technical Submission highlights key areas such as First Nations conceptualization of a healthy environment, a holistic approach to RTHE, and the need to uphold First Nations rights, honor commitments to reconciliation, and integrate First Nations knowledge systems. </a:t>
            </a:r>
            <a:endParaRPr lang="en-US" sz="1600" dirty="0">
              <a:latin typeface="Arial" panose="020B0604020202020204" pitchFamily="34" charset="0"/>
              <a:cs typeface="Arial" panose="020B0604020202020204" pitchFamily="34" charset="0"/>
            </a:endParaRPr>
          </a:p>
          <a:p>
            <a:endParaRPr lang="en-US" sz="1600" dirty="0">
              <a:solidFill>
                <a:srgbClr val="333333"/>
              </a:solidFill>
              <a:latin typeface="Arial" panose="020B0604020202020204" pitchFamily="34" charset="0"/>
              <a:cs typeface="Arial" panose="020B0604020202020204" pitchFamily="34" charset="0"/>
            </a:endParaRPr>
          </a:p>
          <a:p>
            <a:endParaRPr lang="en-US" sz="1600" dirty="0">
              <a:solidFill>
                <a:srgbClr val="333333"/>
              </a:solidFill>
              <a:latin typeface="Arial" panose="020B0604020202020204" pitchFamily="34" charset="0"/>
              <a:cs typeface="Arial" panose="020B0604020202020204" pitchFamily="34" charset="0"/>
            </a:endParaRPr>
          </a:p>
          <a:p>
            <a:endParaRPr lang="en-US" sz="1600" dirty="0">
              <a:solidFill>
                <a:srgbClr val="333333"/>
              </a:solidFill>
              <a:latin typeface="Arial" panose="020B0604020202020204" pitchFamily="34" charset="0"/>
              <a:cs typeface="Arial" panose="020B0604020202020204" pitchFamily="34" charset="0"/>
            </a:endParaRPr>
          </a:p>
          <a:p>
            <a:endParaRPr lang="en-US" sz="16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222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48F1-40FD-8319-DC5B-7EE09956E858}"/>
              </a:ext>
            </a:extLst>
          </p:cNvPr>
          <p:cNvSpPr>
            <a:spLocks noGrp="1"/>
          </p:cNvSpPr>
          <p:nvPr>
            <p:ph type="title"/>
          </p:nvPr>
        </p:nvSpPr>
        <p:spPr>
          <a:xfrm>
            <a:off x="1671637" y="1860550"/>
            <a:ext cx="10148887" cy="1325563"/>
          </a:xfrm>
        </p:spPr>
        <p:txBody>
          <a:bodyPr>
            <a:noAutofit/>
          </a:bodyPr>
          <a:lstStyle/>
          <a:p>
            <a:pPr>
              <a:lnSpc>
                <a:spcPct val="100000"/>
              </a:lnSpc>
            </a:pPr>
            <a:r>
              <a:rPr lang="en-US" sz="2000" b="1" dirty="0">
                <a:solidFill>
                  <a:srgbClr val="016DAF"/>
                </a:solidFill>
                <a:latin typeface="Arial"/>
                <a:cs typeface="Arial"/>
              </a:rPr>
              <a:t>Resolution 51/ 2024 Ensuring First Nations Full and Effective Participation in the Development of a Right to a Healthy Environment Implementation Framework and an Environmental Justice Strategy </a:t>
            </a:r>
            <a:endParaRPr lang="en-CA" sz="2000" b="1" dirty="0">
              <a:solidFill>
                <a:srgbClr val="016DAF"/>
              </a:solidFill>
              <a:latin typeface="Arial"/>
              <a:cs typeface="Arial"/>
            </a:endParaRPr>
          </a:p>
        </p:txBody>
      </p:sp>
      <p:sp>
        <p:nvSpPr>
          <p:cNvPr id="3" name="Content Placeholder 2">
            <a:extLst>
              <a:ext uri="{FF2B5EF4-FFF2-40B4-BE49-F238E27FC236}">
                <a16:creationId xmlns:a16="http://schemas.microsoft.com/office/drawing/2014/main" id="{4F48BCDE-C054-5CC5-CC79-F02289BD5077}"/>
              </a:ext>
            </a:extLst>
          </p:cNvPr>
          <p:cNvSpPr>
            <a:spLocks noGrp="1"/>
          </p:cNvSpPr>
          <p:nvPr>
            <p:ph idx="1"/>
          </p:nvPr>
        </p:nvSpPr>
        <p:spPr>
          <a:xfrm>
            <a:off x="1500188" y="3057525"/>
            <a:ext cx="10691812" cy="3014662"/>
          </a:xfrm>
        </p:spPr>
        <p:txBody>
          <a:bodyPr vert="horz" lIns="91440" tIns="45720" rIns="91440" bIns="45720" rtlCol="0" anchor="t">
            <a:noAutofit/>
          </a:bodyPr>
          <a:lstStyle/>
          <a:p>
            <a:pPr marL="0" indent="0">
              <a:buNone/>
            </a:pPr>
            <a:r>
              <a:rPr lang="en-CA" sz="1000" b="1" dirty="0">
                <a:latin typeface="Arial" panose="020B0604020202020204" pitchFamily="34" charset="0"/>
                <a:cs typeface="Arial" panose="020B0604020202020204" pitchFamily="34" charset="0"/>
              </a:rPr>
              <a:t>THEREFORE BE IT RESOLVED that First Nations-in Assembly: </a:t>
            </a:r>
            <a:endParaRPr lang="en-US" sz="1000" b="1" dirty="0">
              <a:latin typeface="Arial" panose="020B0604020202020204" pitchFamily="34" charset="0"/>
              <a:cs typeface="Arial" panose="020B0604020202020204" pitchFamily="34" charset="0"/>
            </a:endParaRPr>
          </a:p>
          <a:p>
            <a:pPr>
              <a:buAutoNum type="arabicPeriod"/>
            </a:pPr>
            <a:r>
              <a:rPr lang="en-US" sz="1000" dirty="0">
                <a:latin typeface="Arial" panose="020B0604020202020204" pitchFamily="34" charset="0"/>
                <a:cs typeface="Arial" panose="020B0604020202020204" pitchFamily="34" charset="0"/>
              </a:rPr>
              <a:t>Call on the Government of Canada to acknowledge the intersecting, cumulative, and gender-based impacts of environmental racism, as well as its intersections with colonialism and the proposed Implementation Framework of a Right to a Healthy Environment, on First Nations.</a:t>
            </a:r>
            <a:endParaRPr lang="en-US" sz="1000" dirty="0">
              <a:latin typeface="Arial" panose="020B0604020202020204" pitchFamily="34" charset="0"/>
              <a:ea typeface="Calibri"/>
              <a:cs typeface="Arial" panose="020B0604020202020204" pitchFamily="34" charset="0"/>
            </a:endParaRPr>
          </a:p>
          <a:p>
            <a:pPr>
              <a:buAutoNum type="arabicPeriod"/>
            </a:pPr>
            <a:r>
              <a:rPr lang="en-US" sz="1000" dirty="0">
                <a:latin typeface="Arial" panose="020B0604020202020204" pitchFamily="34" charset="0"/>
                <a:ea typeface="Calibri"/>
                <a:cs typeface="Arial" panose="020B0604020202020204" pitchFamily="34" charset="0"/>
              </a:rPr>
              <a:t>Direct the Assembly of First Nations (AFN) to work with the Minister of Environment and Climate Change Canada and the Minister of Health to ensure the full and effective participation of First Nations in the development and implementation of a Right to a Healthy Environment framework, including: </a:t>
            </a:r>
          </a:p>
          <a:p>
            <a:pPr lvl="1">
              <a:buAutoNum type="arabicPeriod"/>
            </a:pPr>
            <a:r>
              <a:rPr lang="en-US" sz="1000" dirty="0">
                <a:latin typeface="Arial" panose="020B0604020202020204" pitchFamily="34" charset="0"/>
                <a:ea typeface="Calibri"/>
                <a:cs typeface="Arial" panose="020B0604020202020204" pitchFamily="34" charset="0"/>
              </a:rPr>
              <a:t> the integration of First Nations knowledge systems, </a:t>
            </a:r>
            <a:endParaRPr lang="en-CA" sz="1000" dirty="0">
              <a:latin typeface="Arial" panose="020B0604020202020204" pitchFamily="34" charset="0"/>
              <a:ea typeface="Calibri"/>
              <a:cs typeface="Arial" panose="020B0604020202020204" pitchFamily="34" charset="0"/>
            </a:endParaRPr>
          </a:p>
          <a:p>
            <a:pPr lvl="1">
              <a:buAutoNum type="arabicPeriod"/>
            </a:pPr>
            <a:r>
              <a:rPr lang="en-US" sz="1000" dirty="0">
                <a:latin typeface="Arial" panose="020B0604020202020204" pitchFamily="34" charset="0"/>
                <a:ea typeface="Calibri"/>
                <a:cs typeface="Arial" panose="020B0604020202020204" pitchFamily="34" charset="0"/>
              </a:rPr>
              <a:t>protection of First Nations rights and self-determination, implementation of the United Nations Declaration on the Rights of Indigenous Peoples Act, fulfillment of reconciliation commitments, and </a:t>
            </a:r>
            <a:endParaRPr lang="en-CA" sz="1000" dirty="0">
              <a:latin typeface="Arial" panose="020B0604020202020204" pitchFamily="34" charset="0"/>
              <a:cs typeface="Arial" panose="020B0604020202020204" pitchFamily="34" charset="0"/>
            </a:endParaRPr>
          </a:p>
          <a:p>
            <a:pPr lvl="1">
              <a:buAutoNum type="arabicPeriod"/>
            </a:pPr>
            <a:r>
              <a:rPr lang="en-US" sz="1000" dirty="0">
                <a:latin typeface="Arial" panose="020B0604020202020204" pitchFamily="34" charset="0"/>
                <a:ea typeface="Calibri"/>
                <a:cs typeface="Arial" panose="020B0604020202020204" pitchFamily="34" charset="0"/>
              </a:rPr>
              <a:t>the identification of dedicated resources to enhance First Nations capacity and leadership in the entire process. </a:t>
            </a:r>
            <a:endParaRPr lang="en-CA" sz="1000" dirty="0">
              <a:latin typeface="Arial" panose="020B0604020202020204" pitchFamily="34" charset="0"/>
              <a:ea typeface="Calibri"/>
              <a:cs typeface="Arial" panose="020B0604020202020204" pitchFamily="34" charset="0"/>
            </a:endParaRPr>
          </a:p>
          <a:p>
            <a:pPr marL="342900" indent="-342900">
              <a:buAutoNum type="arabicPeriod"/>
            </a:pPr>
            <a:r>
              <a:rPr lang="en-US" sz="1000" dirty="0">
                <a:latin typeface="Arial" panose="020B0604020202020204" pitchFamily="34" charset="0"/>
                <a:ea typeface="Calibri"/>
                <a:cs typeface="Arial" panose="020B0604020202020204" pitchFamily="34" charset="0"/>
              </a:rPr>
              <a:t>Direct the Assembly of First Nations to urge Parliament to pass Bill C-226 as soon as possible and call on Canada to work in full partnership with First Nations, especially those that have faced environmental racism, to develop a First Nations-led environmental justice strategy to address the intersecting, cumulative, and gender-based impacts of environmental racism and injustices faced by First Nations. </a:t>
            </a:r>
          </a:p>
          <a:p>
            <a:pPr marL="342900" indent="-342900">
              <a:buAutoNum type="arabicPeriod"/>
            </a:pPr>
            <a:r>
              <a:rPr lang="en-US" sz="1000" dirty="0">
                <a:latin typeface="Arial" panose="020B0604020202020204" pitchFamily="34" charset="0"/>
                <a:ea typeface="Calibri"/>
                <a:cs typeface="Arial" panose="020B0604020202020204" pitchFamily="34" charset="0"/>
              </a:rPr>
              <a:t>Direct the AFN, with the leadership of the Advisory Committee on Climate Action and the Environment (ACE), to work with the relevant federal departments to establish a bilateral mechanism between the AFN and the Government of Canada for bringing forward the environmental health and protection concerns and priorities of First Nations to the attention of the Prime Minister of Canada, the Minister of Environment and Climate Change Canada, and the Minister of Health. </a:t>
            </a:r>
          </a:p>
          <a:p>
            <a:pPr marL="342900" indent="-342900">
              <a:buAutoNum type="arabicPeriod"/>
            </a:pPr>
            <a:r>
              <a:rPr lang="en-US" sz="1000" dirty="0">
                <a:latin typeface="Arial" panose="020B0604020202020204" pitchFamily="34" charset="0"/>
                <a:ea typeface="Calibri"/>
                <a:cs typeface="Arial" panose="020B0604020202020204" pitchFamily="34" charset="0"/>
              </a:rPr>
              <a:t>Direct the AFN to work with the appropriate federal departments to expand First Nations environmental health and protection research and communication efforts, including appropriate opportunities for enhanced First Nations environmental health monitoring and the integration of First Nations perspectives, concerns, and knowledge systems into environmental protection risk assessment, management, and decision-making. </a:t>
            </a:r>
          </a:p>
        </p:txBody>
      </p:sp>
    </p:spTree>
    <p:extLst>
      <p:ext uri="{BB962C8B-B14F-4D97-AF65-F5344CB8AC3E}">
        <p14:creationId xmlns:p14="http://schemas.microsoft.com/office/powerpoint/2010/main" val="227039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FEFB-25F1-31CF-4F12-AB05238D0D1B}"/>
              </a:ext>
            </a:extLst>
          </p:cNvPr>
          <p:cNvSpPr>
            <a:spLocks noGrp="1"/>
          </p:cNvSpPr>
          <p:nvPr>
            <p:ph type="title"/>
          </p:nvPr>
        </p:nvSpPr>
        <p:spPr>
          <a:xfrm>
            <a:off x="838200" y="2103437"/>
            <a:ext cx="10515600" cy="1325563"/>
          </a:xfrm>
        </p:spPr>
        <p:txBody>
          <a:bodyPr>
            <a:normAutofit/>
          </a:bodyPr>
          <a:lstStyle/>
          <a:p>
            <a:pPr algn="ctr"/>
            <a:r>
              <a:rPr lang="en-US" sz="4000" b="1" dirty="0">
                <a:solidFill>
                  <a:srgbClr val="016DAF"/>
                </a:solidFill>
                <a:latin typeface="Arial" panose="020B0604020202020204" pitchFamily="34" charset="0"/>
                <a:cs typeface="Arial" panose="020B0604020202020204" pitchFamily="34" charset="0"/>
              </a:rPr>
              <a:t>Climate Leadership</a:t>
            </a:r>
            <a:endParaRPr lang="en-CA" sz="40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0E5ADC-3582-631B-14DA-0A3EF97F7458}"/>
              </a:ext>
            </a:extLst>
          </p:cNvPr>
          <p:cNvSpPr>
            <a:spLocks noGrp="1"/>
          </p:cNvSpPr>
          <p:nvPr>
            <p:ph idx="1"/>
          </p:nvPr>
        </p:nvSpPr>
        <p:spPr>
          <a:xfrm>
            <a:off x="1814512" y="2766218"/>
            <a:ext cx="8315325" cy="4351338"/>
          </a:xfrm>
        </p:spPr>
        <p:txBody>
          <a:bodyPr vert="horz" lIns="91440" tIns="45720" rIns="91440" bIns="45720" rtlCol="0" anchor="t">
            <a:normAutofit/>
          </a:bodyPr>
          <a:lstStyle/>
          <a:p>
            <a:pPr marL="0" indent="0">
              <a:lnSpc>
                <a:spcPct val="100000"/>
              </a:lnSpc>
              <a:buNone/>
            </a:pPr>
            <a:endParaRPr lang="en-US" sz="2500" dirty="0">
              <a:latin typeface="Arial" panose="020B0604020202020204" pitchFamily="34" charset="0"/>
              <a:cs typeface="Arial" panose="020B0604020202020204" pitchFamily="34" charset="0"/>
            </a:endParaRPr>
          </a:p>
          <a:p>
            <a:pPr marL="0" indent="0">
              <a:lnSpc>
                <a:spcPct val="100000"/>
              </a:lnSpc>
              <a:buNone/>
            </a:pPr>
            <a:endParaRPr lang="en-US" sz="2500" dirty="0">
              <a:latin typeface="Arial" panose="020B0604020202020204" pitchFamily="34" charset="0"/>
              <a:cs typeface="Arial" panose="020B0604020202020204" pitchFamily="34" charset="0"/>
            </a:endParaRPr>
          </a:p>
          <a:p>
            <a:pPr marL="0" indent="0" algn="ctr">
              <a:lnSpc>
                <a:spcPct val="100000"/>
              </a:lnSpc>
              <a:buNone/>
            </a:pPr>
            <a:r>
              <a:rPr lang="en-US" sz="2500" dirty="0">
                <a:latin typeface="Arial" panose="020B0604020202020204" pitchFamily="34" charset="0"/>
                <a:cs typeface="Arial" panose="020B0604020202020204" pitchFamily="34" charset="0"/>
              </a:rPr>
              <a:t>Graeme Reed, Strategic Advisor, Environment, Lands and Water Branch</a:t>
            </a:r>
          </a:p>
          <a:p>
            <a:pPr marL="0" indent="0" algn="ctr">
              <a:lnSpc>
                <a:spcPct val="100000"/>
              </a:lnSpc>
              <a:buNone/>
            </a:pPr>
            <a:r>
              <a:rPr lang="en-US" sz="2500" dirty="0">
                <a:latin typeface="Arial" panose="020B0604020202020204" pitchFamily="34" charset="0"/>
                <a:cs typeface="Arial" panose="020B0604020202020204" pitchFamily="34" charset="0"/>
              </a:rPr>
              <a:t>Mel White, Policy Analyst, Environment Sector</a:t>
            </a:r>
            <a:endParaRPr lang="en-CA"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92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3D99-E554-3CBA-685B-3AA8592E88A0}"/>
              </a:ext>
            </a:extLst>
          </p:cNvPr>
          <p:cNvSpPr>
            <a:spLocks noGrp="1"/>
          </p:cNvSpPr>
          <p:nvPr>
            <p:ph type="title"/>
          </p:nvPr>
        </p:nvSpPr>
        <p:spPr>
          <a:xfrm>
            <a:off x="789039" y="2103437"/>
            <a:ext cx="10515600" cy="1325563"/>
          </a:xfrm>
        </p:spPr>
        <p:txBody>
          <a:bodyPr>
            <a:normAutofit/>
          </a:bodyPr>
          <a:lstStyle/>
          <a:p>
            <a:pPr algn="ctr"/>
            <a:r>
              <a:rPr lang="en-US" sz="4000" b="1" dirty="0">
                <a:solidFill>
                  <a:srgbClr val="016DAF"/>
                </a:solidFill>
                <a:latin typeface="Arial" panose="020B0604020202020204" pitchFamily="34" charset="0"/>
                <a:cs typeface="Arial" panose="020B0604020202020204" pitchFamily="34" charset="0"/>
              </a:rPr>
              <a:t>Impact Assessment</a:t>
            </a:r>
            <a:endParaRPr lang="en-CA" sz="40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98CC83-AEE7-BE81-17F8-BF47C2165BAC}"/>
              </a:ext>
            </a:extLst>
          </p:cNvPr>
          <p:cNvSpPr>
            <a:spLocks noGrp="1"/>
          </p:cNvSpPr>
          <p:nvPr>
            <p:ph idx="1"/>
          </p:nvPr>
        </p:nvSpPr>
        <p:spPr>
          <a:xfrm>
            <a:off x="838200" y="2976000"/>
            <a:ext cx="10515600" cy="4351338"/>
          </a:xfrm>
        </p:spPr>
        <p:txBody>
          <a:bodyPr/>
          <a:lstStyle/>
          <a:p>
            <a:pPr marL="0" indent="0">
              <a:buNone/>
            </a:pPr>
            <a:endParaRPr lang="en-US" dirty="0"/>
          </a:p>
          <a:p>
            <a:pPr marL="0" indent="0" algn="ctr">
              <a:buNone/>
            </a:pPr>
            <a:r>
              <a:rPr lang="en-US" sz="2500" dirty="0">
                <a:latin typeface="Arial" panose="020B0604020202020204" pitchFamily="34" charset="0"/>
                <a:cs typeface="Arial" panose="020B0604020202020204" pitchFamily="34" charset="0"/>
              </a:rPr>
              <a:t>Andrea </a:t>
            </a:r>
            <a:r>
              <a:rPr lang="en-US" sz="2500" dirty="0" err="1">
                <a:latin typeface="Arial" panose="020B0604020202020204" pitchFamily="34" charset="0"/>
                <a:cs typeface="Arial" panose="020B0604020202020204" pitchFamily="34" charset="0"/>
              </a:rPr>
              <a:t>Lesperance</a:t>
            </a:r>
            <a:r>
              <a:rPr lang="en-US" sz="2500" dirty="0">
                <a:latin typeface="Arial" panose="020B0604020202020204" pitchFamily="34" charset="0"/>
                <a:cs typeface="Arial" panose="020B0604020202020204" pitchFamily="34" charset="0"/>
              </a:rPr>
              <a:t>, Senior Policy Analyst, Environment Sector</a:t>
            </a:r>
            <a:endParaRPr lang="en-CA"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161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DECB-08A7-024F-69A3-968EFBDDA983}"/>
              </a:ext>
            </a:extLst>
          </p:cNvPr>
          <p:cNvSpPr>
            <a:spLocks noGrp="1"/>
          </p:cNvSpPr>
          <p:nvPr>
            <p:ph type="title"/>
          </p:nvPr>
        </p:nvSpPr>
        <p:spPr>
          <a:xfrm>
            <a:off x="1809750" y="1679069"/>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Impact Assessment:</a:t>
            </a:r>
            <a:endParaRPr lang="en-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DB411D4-E346-FD91-FA08-20B011C4051C}"/>
              </a:ext>
            </a:extLst>
          </p:cNvPr>
          <p:cNvSpPr>
            <a:spLocks noGrp="1"/>
          </p:cNvSpPr>
          <p:nvPr>
            <p:ph idx="1"/>
          </p:nvPr>
        </p:nvSpPr>
        <p:spPr>
          <a:xfrm>
            <a:off x="1809750" y="2826729"/>
            <a:ext cx="9534525" cy="5363857"/>
          </a:xfrm>
        </p:spPr>
        <p:txBody>
          <a:bodyPr vert="horz" lIns="91440" tIns="45720" rIns="91440" bIns="45720" rtlCol="0" anchor="t">
            <a:noAutofit/>
          </a:bodyPr>
          <a:lstStyle/>
          <a:p>
            <a:r>
              <a:rPr lang="en-CA" sz="1800" b="1" dirty="0">
                <a:latin typeface="Arial" panose="020B0604020202020204" pitchFamily="34" charset="0"/>
                <a:cs typeface="Arial" panose="020B0604020202020204" pitchFamily="34" charset="0"/>
              </a:rPr>
              <a:t>Supreme Court of Canada (SCC) Amendments to the Impact Assessment Act (IAA)</a:t>
            </a:r>
          </a:p>
          <a:p>
            <a:pPr lvl="1">
              <a:buFont typeface="Courier New" panose="020B0604020202020204" pitchFamily="34" charset="0"/>
              <a:buChar char="o"/>
            </a:pPr>
            <a:r>
              <a:rPr lang="en-CA" sz="1800" dirty="0">
                <a:latin typeface="Arial" panose="020B0604020202020204" pitchFamily="34" charset="0"/>
                <a:cs typeface="Arial" panose="020B0604020202020204" pitchFamily="34" charset="0"/>
              </a:rPr>
              <a:t>SCC released its opinion that the IAA was, in part, unconstitutional</a:t>
            </a:r>
          </a:p>
          <a:p>
            <a:pPr lvl="1">
              <a:buFont typeface="Courier New" panose="020B0604020202020204" pitchFamily="34" charset="0"/>
              <a:buChar char="o"/>
            </a:pPr>
            <a:r>
              <a:rPr lang="en-CA" sz="1800" dirty="0">
                <a:latin typeface="Arial" panose="020B0604020202020204" pitchFamily="34" charset="0"/>
                <a:cs typeface="Arial" panose="020B0604020202020204" pitchFamily="34" charset="0"/>
              </a:rPr>
              <a:t>Bill C-69 Budget Implementation Act 2024 proposes to amend IAA</a:t>
            </a:r>
          </a:p>
          <a:p>
            <a:pPr lvl="1">
              <a:buFont typeface="Courier New" panose="020B0604020202020204" pitchFamily="34" charset="0"/>
              <a:buChar char="o"/>
            </a:pPr>
            <a:r>
              <a:rPr lang="en-CA" sz="1800" dirty="0">
                <a:latin typeface="Arial" panose="020B0604020202020204" pitchFamily="34" charset="0"/>
                <a:cs typeface="Arial" panose="020B0604020202020204" pitchFamily="34" charset="0"/>
              </a:rPr>
              <a:t>AFN appeared at Senate Standing Committee for Energy, the Environment and Natural Resources (ENEV) to advocate the IAA be strengthened for First Nations</a:t>
            </a:r>
          </a:p>
          <a:p>
            <a:r>
              <a:rPr lang="en-CA" sz="1800" b="1" dirty="0">
                <a:latin typeface="Arial" panose="020B0604020202020204" pitchFamily="34" charset="0"/>
                <a:cs typeface="Arial" panose="020B0604020202020204" pitchFamily="34" charset="0"/>
              </a:rPr>
              <a:t>Project List Regulation - 5 Year Review</a:t>
            </a:r>
          </a:p>
          <a:p>
            <a:pPr lvl="1">
              <a:buFont typeface="Courier New" panose="020B0604020202020204" pitchFamily="34" charset="0"/>
              <a:buChar char="o"/>
            </a:pPr>
            <a:r>
              <a:rPr lang="en-CA" sz="1800" dirty="0">
                <a:latin typeface="Arial" panose="020B0604020202020204" pitchFamily="34" charset="0"/>
                <a:cs typeface="Arial" panose="020B0604020202020204" pitchFamily="34" charset="0"/>
              </a:rPr>
              <a:t>Legislated timeline for reviewing Project List regulation</a:t>
            </a:r>
          </a:p>
          <a:p>
            <a:pPr lvl="1">
              <a:buFont typeface="Courier New" panose="020B0604020202020204" pitchFamily="34" charset="0"/>
              <a:buChar char="o"/>
            </a:pPr>
            <a:r>
              <a:rPr lang="en-CA" sz="1800" dirty="0">
                <a:latin typeface="Arial" panose="020B0604020202020204" pitchFamily="34" charset="0"/>
                <a:cs typeface="Arial" panose="020B0604020202020204" pitchFamily="34" charset="0"/>
              </a:rPr>
              <a:t>Agency will release a Discussion Paper imminently, 90-day comment period</a:t>
            </a:r>
          </a:p>
          <a:p>
            <a:pPr lvl="1">
              <a:buFont typeface="Courier New" panose="020B0604020202020204" pitchFamily="34" charset="0"/>
              <a:buChar char="o"/>
            </a:pPr>
            <a:r>
              <a:rPr lang="en-CA" sz="1800" dirty="0">
                <a:latin typeface="Arial" panose="020B0604020202020204" pitchFamily="34" charset="0"/>
                <a:cs typeface="Arial" panose="020B0604020202020204" pitchFamily="34" charset="0"/>
              </a:rPr>
              <a:t>AFN will advocate for the inclusion of projects that impact First Nations' and their Rights, as directed by resolutions</a:t>
            </a:r>
          </a:p>
        </p:txBody>
      </p:sp>
    </p:spTree>
    <p:extLst>
      <p:ext uri="{BB962C8B-B14F-4D97-AF65-F5344CB8AC3E}">
        <p14:creationId xmlns:p14="http://schemas.microsoft.com/office/powerpoint/2010/main" val="3595596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D2F7-4CC7-74EB-2D87-A0BFD430544F}"/>
              </a:ext>
            </a:extLst>
          </p:cNvPr>
          <p:cNvSpPr>
            <a:spLocks noGrp="1"/>
          </p:cNvSpPr>
          <p:nvPr>
            <p:ph idx="1"/>
          </p:nvPr>
        </p:nvSpPr>
        <p:spPr>
          <a:xfrm>
            <a:off x="1628774" y="2643188"/>
            <a:ext cx="9725025" cy="4345890"/>
          </a:xfrm>
        </p:spPr>
        <p:txBody>
          <a:bodyPr vert="horz" lIns="91440" tIns="45720" rIns="91440" bIns="45720" rtlCol="0" anchor="t">
            <a:noAutofit/>
          </a:bodyPr>
          <a:lstStyle/>
          <a:p>
            <a:r>
              <a:rPr lang="en-CA" sz="1600" b="1" dirty="0">
                <a:latin typeface="Arial"/>
                <a:cs typeface="Arial"/>
              </a:rPr>
              <a:t>Indigenous Co-Administration Agreement Regulation and Policy Approach</a:t>
            </a:r>
            <a:endParaRPr lang="en-US" sz="1600" b="1" dirty="0">
              <a:latin typeface="Arial"/>
              <a:cs typeface="Arial"/>
            </a:endParaRPr>
          </a:p>
          <a:p>
            <a:pPr lvl="1">
              <a:buFont typeface="Courier New,monospace" panose="020B0604020202020204" pitchFamily="34" charset="0"/>
              <a:buChar char="o"/>
            </a:pPr>
            <a:r>
              <a:rPr lang="en-CA" sz="1600" dirty="0">
                <a:latin typeface="Arial"/>
                <a:cs typeface="Arial"/>
              </a:rPr>
              <a:t>S. 114 IAA enables Minister to enter into agreements with Indigenous Governing Bodies, but self-imposed limitation that requires a regulation be adopted to recognise First Nations and Indigenous Governing Bodies (IGBs) for the purposes of such agreements</a:t>
            </a:r>
            <a:endParaRPr lang="en-US" sz="1600" dirty="0">
              <a:latin typeface="Arial"/>
              <a:cs typeface="Arial"/>
            </a:endParaRPr>
          </a:p>
          <a:p>
            <a:pPr lvl="1">
              <a:buFont typeface="Courier New,monospace" panose="020B0604020202020204" pitchFamily="34" charset="0"/>
              <a:buChar char="o"/>
            </a:pPr>
            <a:r>
              <a:rPr lang="en-CA" sz="1600" dirty="0">
                <a:latin typeface="Arial"/>
                <a:cs typeface="Arial"/>
              </a:rPr>
              <a:t>Agreements would allow First Nations to administer parts of the IAA, including potentially decision-making</a:t>
            </a:r>
            <a:endParaRPr lang="en-US" sz="1600" dirty="0">
              <a:latin typeface="Arial"/>
              <a:cs typeface="Arial"/>
            </a:endParaRPr>
          </a:p>
          <a:p>
            <a:pPr lvl="1">
              <a:buFont typeface="Courier New,monospace" panose="020B0604020202020204" pitchFamily="34" charset="0"/>
              <a:buChar char="o"/>
            </a:pPr>
            <a:r>
              <a:rPr lang="en-CA" sz="1600" dirty="0">
                <a:latin typeface="Arial"/>
                <a:cs typeface="Arial"/>
              </a:rPr>
              <a:t>Agreements do not necessarily enable First Nation-led assessments in line with Indigenous Legal Orders</a:t>
            </a:r>
            <a:endParaRPr lang="en-US" sz="1600" dirty="0">
              <a:latin typeface="Arial"/>
              <a:cs typeface="Arial"/>
            </a:endParaRPr>
          </a:p>
          <a:p>
            <a:pPr>
              <a:buFont typeface="Courier New,monospace" panose="020B0604020202020204" pitchFamily="34" charset="0"/>
              <a:buChar char="o"/>
            </a:pPr>
            <a:r>
              <a:rPr lang="en-CA" sz="1600" b="1" dirty="0">
                <a:latin typeface="Arial"/>
                <a:cs typeface="Arial"/>
              </a:rPr>
              <a:t>Indigenous-led Assessments</a:t>
            </a:r>
            <a:endParaRPr lang="en-US" sz="1600" b="1" dirty="0">
              <a:latin typeface="Arial"/>
              <a:cs typeface="Arial"/>
            </a:endParaRPr>
          </a:p>
          <a:p>
            <a:pPr lvl="1">
              <a:buFont typeface="Courier New,monospace" panose="020B0604020202020204" pitchFamily="34" charset="0"/>
              <a:buChar char="o"/>
            </a:pPr>
            <a:r>
              <a:rPr lang="en-CA" sz="1600" dirty="0">
                <a:latin typeface="Arial"/>
                <a:cs typeface="Arial"/>
              </a:rPr>
              <a:t>First Nations have Inherent authority to undertake their own analysis of a proposed project under their Indigenous Legal Orders, and utilize these to provide or withhold free, prior and informed consent</a:t>
            </a:r>
            <a:endParaRPr lang="en-US" sz="1600" dirty="0">
              <a:latin typeface="Arial"/>
              <a:cs typeface="Arial"/>
            </a:endParaRPr>
          </a:p>
          <a:p>
            <a:pPr lvl="1">
              <a:buFont typeface="Courier New,monospace" panose="020B0604020202020204" pitchFamily="34" charset="0"/>
              <a:buChar char="o"/>
            </a:pPr>
            <a:r>
              <a:rPr lang="en-CA" sz="1600" dirty="0">
                <a:latin typeface="Arial"/>
                <a:cs typeface="Arial"/>
              </a:rPr>
              <a:t>Some mechanisms within governments to recognise such First Nation-led assessment</a:t>
            </a:r>
            <a:endParaRPr lang="en-US" sz="1600" dirty="0">
              <a:latin typeface="Arial"/>
              <a:cs typeface="Arial"/>
            </a:endParaRPr>
          </a:p>
          <a:p>
            <a:pPr lvl="1">
              <a:buFont typeface="Courier New,monospace" panose="020B0604020202020204" pitchFamily="34" charset="0"/>
              <a:buChar char="o"/>
            </a:pPr>
            <a:r>
              <a:rPr lang="en-CA" sz="1600" dirty="0">
                <a:latin typeface="Arial"/>
                <a:cs typeface="Arial"/>
              </a:rPr>
              <a:t>More needs to be done to ensure that governments respect these First Nation-led assessments</a:t>
            </a:r>
            <a:endParaRPr lang="en-US" sz="1600" dirty="0">
              <a:latin typeface="Arial"/>
              <a:cs typeface="Arial"/>
            </a:endParaRPr>
          </a:p>
          <a:p>
            <a:endParaRPr lang="en-US" sz="1600" dirty="0"/>
          </a:p>
        </p:txBody>
      </p:sp>
      <p:sp>
        <p:nvSpPr>
          <p:cNvPr id="6" name="Title 1">
            <a:extLst>
              <a:ext uri="{FF2B5EF4-FFF2-40B4-BE49-F238E27FC236}">
                <a16:creationId xmlns:a16="http://schemas.microsoft.com/office/drawing/2014/main" id="{250116F9-A1DB-1983-A4B2-BA2BF0596D3E}"/>
              </a:ext>
            </a:extLst>
          </p:cNvPr>
          <p:cNvSpPr>
            <a:spLocks noGrp="1"/>
          </p:cNvSpPr>
          <p:nvPr>
            <p:ph type="title"/>
          </p:nvPr>
        </p:nvSpPr>
        <p:spPr>
          <a:xfrm>
            <a:off x="1852613" y="1755089"/>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Impact Assessment:</a:t>
            </a:r>
            <a:endParaRPr lang="en-CA" sz="2800" b="1" dirty="0">
              <a:solidFill>
                <a:srgbClr val="016DA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209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CA45-D7A6-F8ED-311D-4BAD5A0195EC}"/>
              </a:ext>
            </a:extLst>
          </p:cNvPr>
          <p:cNvSpPr>
            <a:spLocks noGrp="1"/>
          </p:cNvSpPr>
          <p:nvPr>
            <p:ph type="title"/>
          </p:nvPr>
        </p:nvSpPr>
        <p:spPr>
          <a:xfrm>
            <a:off x="526926" y="2766218"/>
            <a:ext cx="10515600" cy="1325563"/>
          </a:xfrm>
        </p:spPr>
        <p:txBody>
          <a:bodyPr>
            <a:normAutofit/>
          </a:bodyPr>
          <a:lstStyle/>
          <a:p>
            <a:pPr algn="ctr"/>
            <a:r>
              <a:rPr lang="en-US" sz="5000" b="1" dirty="0">
                <a:solidFill>
                  <a:srgbClr val="016DAF"/>
                </a:solidFill>
                <a:latin typeface="Arial" panose="020B0604020202020204" pitchFamily="34" charset="0"/>
                <a:cs typeface="Arial" panose="020B0604020202020204" pitchFamily="34" charset="0"/>
              </a:rPr>
              <a:t>Discussion</a:t>
            </a:r>
            <a:endParaRPr lang="en-CA" sz="5000" b="1" dirty="0">
              <a:solidFill>
                <a:srgbClr val="016DA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871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logo with a seal in the middle&#10;&#10;Description automatically generated">
            <a:extLst>
              <a:ext uri="{FF2B5EF4-FFF2-40B4-BE49-F238E27FC236}">
                <a16:creationId xmlns:a16="http://schemas.microsoft.com/office/drawing/2014/main" id="{5872F1D1-01F5-6DA4-DEB5-A783F3EA0D2E}"/>
              </a:ext>
            </a:extLst>
          </p:cNvPr>
          <p:cNvPicPr>
            <a:picLocks noChangeAspect="1"/>
          </p:cNvPicPr>
          <p:nvPr/>
        </p:nvPicPr>
        <p:blipFill rotWithShape="1">
          <a:blip r:embed="rId2"/>
          <a:srcRect t="562" r="71" b="-281"/>
          <a:stretch/>
        </p:blipFill>
        <p:spPr>
          <a:xfrm>
            <a:off x="5937389" y="2235554"/>
            <a:ext cx="3514555" cy="3634466"/>
          </a:xfrm>
          <a:prstGeom prst="rect">
            <a:avLst/>
          </a:prstGeom>
          <a:effectLst/>
        </p:spPr>
      </p:pic>
      <p:sp>
        <p:nvSpPr>
          <p:cNvPr id="5" name="Title 1">
            <a:extLst>
              <a:ext uri="{FF2B5EF4-FFF2-40B4-BE49-F238E27FC236}">
                <a16:creationId xmlns:a16="http://schemas.microsoft.com/office/drawing/2014/main" id="{3F98564B-38E0-782E-768D-47DA0B296768}"/>
              </a:ext>
            </a:extLst>
          </p:cNvPr>
          <p:cNvSpPr txBox="1">
            <a:spLocks/>
          </p:cNvSpPr>
          <p:nvPr/>
        </p:nvSpPr>
        <p:spPr>
          <a:xfrm>
            <a:off x="1770568" y="773667"/>
            <a:ext cx="4620584" cy="45671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a:solidFill>
                  <a:srgbClr val="016DAF"/>
                </a:solidFill>
                <a:latin typeface="Arial" panose="020B0604020202020204" pitchFamily="34" charset="0"/>
                <a:cs typeface="Arial" panose="020B0604020202020204" pitchFamily="34" charset="0"/>
              </a:rPr>
              <a:t>Upcoming Event: </a:t>
            </a:r>
            <a:br>
              <a:rPr lang="en-US" sz="2500" b="1" dirty="0">
                <a:latin typeface="Arial" panose="020B0604020202020204" pitchFamily="34" charset="0"/>
                <a:cs typeface="Arial" panose="020B0604020202020204" pitchFamily="34" charset="0"/>
              </a:rPr>
            </a:br>
            <a:br>
              <a:rPr lang="en-US" sz="2500" b="1"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September 20, 2024</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Ottawa River</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Unceded Algonquin Anishinaabe Territory</a:t>
            </a:r>
          </a:p>
        </p:txBody>
      </p:sp>
    </p:spTree>
    <p:extLst>
      <p:ext uri="{BB962C8B-B14F-4D97-AF65-F5344CB8AC3E}">
        <p14:creationId xmlns:p14="http://schemas.microsoft.com/office/powerpoint/2010/main" val="178521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DECB-08A7-024F-69A3-968EFBDDA983}"/>
              </a:ext>
            </a:extLst>
          </p:cNvPr>
          <p:cNvSpPr>
            <a:spLocks noGrp="1"/>
          </p:cNvSpPr>
          <p:nvPr>
            <p:ph type="title"/>
          </p:nvPr>
        </p:nvSpPr>
        <p:spPr>
          <a:xfrm>
            <a:off x="1852612" y="2063012"/>
            <a:ext cx="10515600" cy="1623163"/>
          </a:xfrm>
        </p:spPr>
        <p:txBody>
          <a:bodyPr>
            <a:normAutofit/>
          </a:bodyPr>
          <a:lstStyle/>
          <a:p>
            <a:pPr>
              <a:lnSpc>
                <a:spcPct val="100000"/>
              </a:lnSpc>
            </a:pPr>
            <a:r>
              <a:rPr lang="en-US" sz="4000" b="1" dirty="0">
                <a:solidFill>
                  <a:srgbClr val="016DAF"/>
                </a:solidFill>
                <a:latin typeface="Arial" panose="020B0604020202020204" pitchFamily="34" charset="0"/>
                <a:cs typeface="Arial" panose="020B0604020202020204" pitchFamily="34" charset="0"/>
              </a:rPr>
              <a:t>AFN Water Walk:</a:t>
            </a:r>
            <a:br>
              <a:rPr lang="en-US" sz="2800" b="1" dirty="0">
                <a:solidFill>
                  <a:srgbClr val="016DAF"/>
                </a:solidFill>
                <a:latin typeface="Arial" panose="020B0604020202020204" pitchFamily="34" charset="0"/>
                <a:cs typeface="Arial" panose="020B0604020202020204" pitchFamily="34" charset="0"/>
              </a:rPr>
            </a:br>
            <a:r>
              <a:rPr lang="en-US" sz="2800" b="1" dirty="0">
                <a:solidFill>
                  <a:srgbClr val="016DAF"/>
                </a:solidFill>
                <a:latin typeface="Arial" panose="020B0604020202020204" pitchFamily="34" charset="0"/>
                <a:cs typeface="Arial" panose="020B0604020202020204" pitchFamily="34" charset="0"/>
              </a:rPr>
              <a:t>September 20, 2024 | Ottawa River</a:t>
            </a:r>
          </a:p>
        </p:txBody>
      </p:sp>
      <p:sp>
        <p:nvSpPr>
          <p:cNvPr id="3" name="Content Placeholder 2">
            <a:extLst>
              <a:ext uri="{FF2B5EF4-FFF2-40B4-BE49-F238E27FC236}">
                <a16:creationId xmlns:a16="http://schemas.microsoft.com/office/drawing/2014/main" id="{BDB411D4-E346-FD91-FA08-20B011C4051C}"/>
              </a:ext>
            </a:extLst>
          </p:cNvPr>
          <p:cNvSpPr>
            <a:spLocks noGrp="1"/>
          </p:cNvSpPr>
          <p:nvPr>
            <p:ph idx="1"/>
          </p:nvPr>
        </p:nvSpPr>
        <p:spPr>
          <a:xfrm>
            <a:off x="1676400" y="3814763"/>
            <a:ext cx="10515600" cy="4351338"/>
          </a:xfrm>
        </p:spPr>
        <p:txBody>
          <a:bodyPr vert="horz" lIns="91440" tIns="45720" rIns="91440" bIns="45720" rtlCol="0" anchor="t">
            <a:normAutofit/>
          </a:bodyPr>
          <a:lstStyle/>
          <a:p>
            <a:pPr>
              <a:lnSpc>
                <a:spcPct val="100000"/>
              </a:lnSpc>
            </a:pPr>
            <a:r>
              <a:rPr lang="en-CA" sz="2000" dirty="0">
                <a:latin typeface="Arial" panose="020B0604020202020204" pitchFamily="34" charset="0"/>
                <a:cs typeface="Arial" panose="020B0604020202020204" pitchFamily="34" charset="0"/>
              </a:rPr>
              <a:t>AFN Resolution 58/2022 Support for Annual AFN Water Walk</a:t>
            </a:r>
          </a:p>
          <a:p>
            <a:pPr>
              <a:lnSpc>
                <a:spcPct val="100000"/>
              </a:lnSpc>
            </a:pPr>
            <a:r>
              <a:rPr lang="en-CA" sz="2000" dirty="0">
                <a:latin typeface="Arial" panose="020B0604020202020204" pitchFamily="34" charset="0"/>
                <a:cs typeface="Arial" panose="020B0604020202020204" pitchFamily="34" charset="0"/>
              </a:rPr>
              <a:t>Raise national awareness about critical state of our water </a:t>
            </a:r>
          </a:p>
          <a:p>
            <a:pPr>
              <a:lnSpc>
                <a:spcPct val="100000"/>
              </a:lnSpc>
            </a:pPr>
            <a:r>
              <a:rPr lang="en-CA" sz="2000" dirty="0">
                <a:latin typeface="Arial" panose="020B0604020202020204" pitchFamily="34" charset="0"/>
                <a:cs typeface="Arial" panose="020B0604020202020204" pitchFamily="34" charset="0"/>
              </a:rPr>
              <a:t>Uplift roles of women, gender-diverse individuals, and youth in water protection</a:t>
            </a:r>
          </a:p>
          <a:p>
            <a:pPr marL="0" indent="0">
              <a:lnSpc>
                <a:spcPct val="100000"/>
              </a:lnSpc>
              <a:buNone/>
            </a:pPr>
            <a:r>
              <a:rPr lang="en-CA" sz="2000" dirty="0">
                <a:latin typeface="Arial" panose="020B0604020202020204" pitchFamily="34" charset="0"/>
                <a:cs typeface="Arial" panose="020B0604020202020204" pitchFamily="34" charset="0"/>
              </a:rPr>
              <a:t>Contact Jamie Lavigne, AFN Director of Water: </a:t>
            </a:r>
            <a:r>
              <a:rPr lang="en-CA" sz="2000" dirty="0">
                <a:latin typeface="Arial" panose="020B0604020202020204" pitchFamily="34" charset="0"/>
                <a:cs typeface="Arial" panose="020B0604020202020204" pitchFamily="34" charset="0"/>
                <a:hlinkClick r:id="rId2"/>
              </a:rPr>
              <a:t>jlavigne@afn.ca</a:t>
            </a:r>
            <a:r>
              <a:rPr lang="en-CA" sz="2000" dirty="0">
                <a:latin typeface="Arial" panose="020B0604020202020204" pitchFamily="34" charset="0"/>
                <a:cs typeface="Arial" panose="020B0604020202020204" pitchFamily="34" charset="0"/>
              </a:rPr>
              <a:t> </a:t>
            </a:r>
          </a:p>
          <a:p>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595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B9DB0F-191D-CE81-1D3F-F571F1AF00CE}"/>
              </a:ext>
            </a:extLst>
          </p:cNvPr>
          <p:cNvSpPr>
            <a:spLocks noGrp="1"/>
          </p:cNvSpPr>
          <p:nvPr>
            <p:ph type="title"/>
          </p:nvPr>
        </p:nvSpPr>
        <p:spPr>
          <a:xfrm>
            <a:off x="1374524" y="1936376"/>
            <a:ext cx="3616913" cy="4255994"/>
          </a:xfrm>
        </p:spPr>
        <p:txBody>
          <a:bodyPr vert="horz" lIns="91440" tIns="45720" rIns="91440" bIns="45720" rtlCol="0" anchor="b">
            <a:normAutofit fontScale="90000"/>
          </a:bodyPr>
          <a:lstStyle/>
          <a:p>
            <a:pPr algn="ctr">
              <a:lnSpc>
                <a:spcPct val="100000"/>
              </a:lnSpc>
            </a:pPr>
            <a:r>
              <a:rPr lang="en-US" sz="3100" b="1" dirty="0">
                <a:solidFill>
                  <a:srgbClr val="016DAF"/>
                </a:solidFill>
                <a:latin typeface="Arial" panose="020B0604020202020204" pitchFamily="34" charset="0"/>
                <a:ea typeface="+mj-lt"/>
                <a:cs typeface="Arial" panose="020B0604020202020204" pitchFamily="34" charset="0"/>
              </a:rPr>
              <a:t>REGISTER NOW!</a:t>
            </a:r>
            <a:br>
              <a:rPr lang="en-US" sz="2000" b="1" dirty="0">
                <a:solidFill>
                  <a:srgbClr val="016DAF"/>
                </a:solidFill>
                <a:latin typeface="Arial" panose="020B0604020202020204" pitchFamily="34" charset="0"/>
                <a:ea typeface="+mj-lt"/>
                <a:cs typeface="Arial" panose="020B0604020202020204" pitchFamily="34" charset="0"/>
              </a:rPr>
            </a:br>
            <a:br>
              <a:rPr lang="en-US" sz="1700" dirty="0">
                <a:solidFill>
                  <a:srgbClr val="016DAF"/>
                </a:solidFill>
                <a:latin typeface="Arial" panose="020B0604020202020204" pitchFamily="34" charset="0"/>
                <a:ea typeface="+mj-lt"/>
                <a:cs typeface="Arial" panose="020B0604020202020204" pitchFamily="34" charset="0"/>
              </a:rPr>
            </a:br>
            <a:r>
              <a:rPr lang="en-US" sz="2000" b="1" dirty="0">
                <a:solidFill>
                  <a:srgbClr val="016DAF"/>
                </a:solidFill>
                <a:latin typeface="Arial" panose="020B0604020202020204" pitchFamily="34" charset="0"/>
                <a:ea typeface="+mj-lt"/>
                <a:cs typeface="Arial" panose="020B0604020202020204" pitchFamily="34" charset="0"/>
              </a:rPr>
              <a:t>October  7-10, 2024 </a:t>
            </a:r>
            <a:br>
              <a:rPr lang="en-US" sz="2000" b="1" dirty="0">
                <a:solidFill>
                  <a:srgbClr val="016DAF"/>
                </a:solidFill>
                <a:latin typeface="Arial" panose="020B0604020202020204" pitchFamily="34" charset="0"/>
                <a:ea typeface="+mj-lt"/>
                <a:cs typeface="Arial" panose="020B0604020202020204" pitchFamily="34" charset="0"/>
              </a:rPr>
            </a:br>
            <a:r>
              <a:rPr lang="en-US" sz="2000" b="1" dirty="0">
                <a:solidFill>
                  <a:srgbClr val="016DAF"/>
                </a:solidFill>
                <a:latin typeface="Arial" panose="020B0604020202020204" pitchFamily="34" charset="0"/>
                <a:ea typeface="+mj-lt"/>
                <a:cs typeface="Arial" panose="020B0604020202020204" pitchFamily="34" charset="0"/>
              </a:rPr>
              <a:t>Calgary TELUS Convention Centre, Calgary, Alberta</a:t>
            </a:r>
            <a:br>
              <a:rPr lang="en-US" sz="1700" dirty="0">
                <a:latin typeface="Arial" panose="020B0604020202020204" pitchFamily="34" charset="0"/>
                <a:ea typeface="+mj-lt"/>
                <a:cs typeface="Arial" panose="020B0604020202020204" pitchFamily="34" charset="0"/>
              </a:rPr>
            </a:br>
            <a:br>
              <a:rPr lang="en-US" sz="1700" dirty="0">
                <a:latin typeface="Arial" panose="020B0604020202020204" pitchFamily="34" charset="0"/>
                <a:ea typeface="+mj-lt"/>
                <a:cs typeface="Arial" panose="020B0604020202020204" pitchFamily="34" charset="0"/>
              </a:rPr>
            </a:br>
            <a:r>
              <a:rPr lang="en-US" sz="1700" dirty="0">
                <a:latin typeface="Arial" panose="020B0604020202020204" pitchFamily="34" charset="0"/>
                <a:ea typeface="+mj-lt"/>
                <a:cs typeface="Arial" panose="020B0604020202020204" pitchFamily="34" charset="0"/>
              </a:rPr>
              <a:t>AFN 3rd National Climate Gathering </a:t>
            </a:r>
            <a:br>
              <a:rPr lang="en-US" sz="1700" dirty="0">
                <a:latin typeface="Arial" panose="020B0604020202020204" pitchFamily="34" charset="0"/>
                <a:ea typeface="+mj-lt"/>
                <a:cs typeface="Arial" panose="020B0604020202020204" pitchFamily="34" charset="0"/>
              </a:rPr>
            </a:br>
            <a:br>
              <a:rPr lang="en-US" sz="1700" dirty="0">
                <a:latin typeface="Arial" panose="020B0604020202020204" pitchFamily="34" charset="0"/>
                <a:ea typeface="+mj-lt"/>
                <a:cs typeface="Arial" panose="020B0604020202020204" pitchFamily="34" charset="0"/>
              </a:rPr>
            </a:br>
            <a:r>
              <a:rPr lang="en-US" sz="1700" i="1" dirty="0">
                <a:latin typeface="Arial" panose="020B0604020202020204" pitchFamily="34" charset="0"/>
                <a:ea typeface="+mj-lt"/>
                <a:cs typeface="Arial" panose="020B0604020202020204" pitchFamily="34" charset="0"/>
              </a:rPr>
              <a:t>Catalyzing First Nations Climate and Conservation Leadership for Transformative Change</a:t>
            </a:r>
            <a:br>
              <a:rPr lang="en-US" sz="1700" i="1" dirty="0">
                <a:latin typeface="Arial" panose="020B0604020202020204" pitchFamily="34" charset="0"/>
                <a:ea typeface="+mj-lt"/>
                <a:cs typeface="Arial" panose="020B0604020202020204" pitchFamily="34" charset="0"/>
              </a:rPr>
            </a:br>
            <a:br>
              <a:rPr lang="en-US" sz="1700" i="1" dirty="0">
                <a:latin typeface="Arial" panose="020B0604020202020204" pitchFamily="34" charset="0"/>
                <a:ea typeface="+mj-lt"/>
                <a:cs typeface="Arial" panose="020B0604020202020204" pitchFamily="34" charset="0"/>
              </a:rPr>
            </a:br>
            <a:r>
              <a:rPr lang="en-US" sz="1700" i="1" dirty="0">
                <a:latin typeface="Arial" panose="020B0604020202020204" pitchFamily="34" charset="0"/>
                <a:cs typeface="Arial" panose="020B0604020202020204" pitchFamily="34" charset="0"/>
              </a:rPr>
              <a:t> For more information, please contact </a:t>
            </a:r>
            <a:r>
              <a:rPr lang="en-CA" sz="1700" dirty="0">
                <a:latin typeface="Arial" panose="020B0604020202020204" pitchFamily="34" charset="0"/>
                <a:cs typeface="Arial" panose="020B0604020202020204" pitchFamily="34" charset="0"/>
              </a:rPr>
              <a:t>climategathering@afn.ca</a:t>
            </a:r>
            <a:endParaRPr lang="en-US" sz="1700" i="1" dirty="0">
              <a:latin typeface="Arial" panose="020B0604020202020204" pitchFamily="34" charset="0"/>
              <a:cs typeface="Arial" panose="020B0604020202020204" pitchFamily="34" charset="0"/>
            </a:endParaRPr>
          </a:p>
        </p:txBody>
      </p:sp>
      <p:pic>
        <p:nvPicPr>
          <p:cNvPr id="9" name="Content Placeholder 3" descr="A qr code with dots&#10;&#10;Description automatically generated">
            <a:extLst>
              <a:ext uri="{FF2B5EF4-FFF2-40B4-BE49-F238E27FC236}">
                <a16:creationId xmlns:a16="http://schemas.microsoft.com/office/drawing/2014/main" id="{2B10CFF9-EF28-38B6-D4A4-414F75435D12}"/>
              </a:ext>
            </a:extLst>
          </p:cNvPr>
          <p:cNvPicPr>
            <a:picLocks noGrp="1" noChangeAspect="1"/>
          </p:cNvPicPr>
          <p:nvPr>
            <p:ph idx="1"/>
          </p:nvPr>
        </p:nvPicPr>
        <p:blipFill rotWithShape="1">
          <a:blip r:embed="rId2"/>
          <a:srcRect t="302"/>
          <a:stretch/>
        </p:blipFill>
        <p:spPr>
          <a:xfrm>
            <a:off x="6605974" y="2104290"/>
            <a:ext cx="4211502" cy="4198785"/>
          </a:xfrm>
          <a:prstGeom prst="rect">
            <a:avLst/>
          </a:prstGeom>
        </p:spPr>
      </p:pic>
    </p:spTree>
    <p:extLst>
      <p:ext uri="{BB962C8B-B14F-4D97-AF65-F5344CB8AC3E}">
        <p14:creationId xmlns:p14="http://schemas.microsoft.com/office/powerpoint/2010/main" val="67199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lower&#10;&#10;Description automatically generated">
            <a:extLst>
              <a:ext uri="{FF2B5EF4-FFF2-40B4-BE49-F238E27FC236}">
                <a16:creationId xmlns:a16="http://schemas.microsoft.com/office/drawing/2014/main" id="{B32DC594-DDE2-1DCB-DD4F-CEC29F502E21}"/>
              </a:ext>
            </a:extLst>
          </p:cNvPr>
          <p:cNvPicPr>
            <a:picLocks noChangeAspect="1"/>
          </p:cNvPicPr>
          <p:nvPr/>
        </p:nvPicPr>
        <p:blipFill>
          <a:blip r:embed="rId2"/>
          <a:stretch>
            <a:fillRect/>
          </a:stretch>
        </p:blipFill>
        <p:spPr>
          <a:xfrm>
            <a:off x="7028469" y="2098835"/>
            <a:ext cx="3911021" cy="4395711"/>
          </a:xfrm>
          <a:prstGeom prst="rect">
            <a:avLst/>
          </a:prstGeom>
        </p:spPr>
      </p:pic>
      <p:pic>
        <p:nvPicPr>
          <p:cNvPr id="4" name="Picture 3" descr="A diagram of a diagram of a circle&#10;&#10;Description automatically generated">
            <a:extLst>
              <a:ext uri="{FF2B5EF4-FFF2-40B4-BE49-F238E27FC236}">
                <a16:creationId xmlns:a16="http://schemas.microsoft.com/office/drawing/2014/main" id="{C5B94269-7705-EBA0-E75D-A14E0B2C972F}"/>
              </a:ext>
            </a:extLst>
          </p:cNvPr>
          <p:cNvPicPr>
            <a:picLocks noChangeAspect="1"/>
          </p:cNvPicPr>
          <p:nvPr/>
        </p:nvPicPr>
        <p:blipFill>
          <a:blip r:embed="rId3"/>
          <a:stretch>
            <a:fillRect/>
          </a:stretch>
        </p:blipFill>
        <p:spPr>
          <a:xfrm>
            <a:off x="1975038" y="3010112"/>
            <a:ext cx="4719637" cy="3322364"/>
          </a:xfrm>
          <a:prstGeom prst="rect">
            <a:avLst/>
          </a:prstGeom>
        </p:spPr>
      </p:pic>
      <p:sp>
        <p:nvSpPr>
          <p:cNvPr id="2" name="Title 1">
            <a:extLst>
              <a:ext uri="{FF2B5EF4-FFF2-40B4-BE49-F238E27FC236}">
                <a16:creationId xmlns:a16="http://schemas.microsoft.com/office/drawing/2014/main" id="{AC53D88D-F908-1ACD-1DD5-8BD42D5FC805}"/>
              </a:ext>
            </a:extLst>
          </p:cNvPr>
          <p:cNvSpPr>
            <a:spLocks noGrp="1"/>
          </p:cNvSpPr>
          <p:nvPr>
            <p:ph type="title"/>
          </p:nvPr>
        </p:nvSpPr>
        <p:spPr>
          <a:xfrm>
            <a:off x="1851791" y="1682962"/>
            <a:ext cx="8488417" cy="1484313"/>
          </a:xfrm>
        </p:spPr>
        <p:txBody>
          <a:bodyPr>
            <a:normAutofit/>
          </a:bodyPr>
          <a:lstStyle/>
          <a:p>
            <a:pPr>
              <a:lnSpc>
                <a:spcPct val="100000"/>
              </a:lnSpc>
            </a:pPr>
            <a:r>
              <a:rPr lang="en-US" sz="2800" b="1" dirty="0">
                <a:solidFill>
                  <a:srgbClr val="016DAF"/>
                </a:solidFill>
                <a:latin typeface="Arial"/>
                <a:cs typeface="Arial"/>
              </a:rPr>
              <a:t>Climate Leadership: </a:t>
            </a:r>
            <a:br>
              <a:rPr lang="en-US" sz="2800" b="1" dirty="0">
                <a:solidFill>
                  <a:srgbClr val="016DAF"/>
                </a:solidFill>
                <a:latin typeface="Arial"/>
                <a:cs typeface="Arial"/>
              </a:rPr>
            </a:br>
            <a:r>
              <a:rPr lang="en-US" sz="2800" b="1" dirty="0">
                <a:solidFill>
                  <a:srgbClr val="016DAF"/>
                </a:solidFill>
                <a:latin typeface="Arial"/>
                <a:cs typeface="Arial"/>
              </a:rPr>
              <a:t>AFN National Climate Strategy</a:t>
            </a:r>
          </a:p>
        </p:txBody>
      </p:sp>
    </p:spTree>
    <p:extLst>
      <p:ext uri="{BB962C8B-B14F-4D97-AF65-F5344CB8AC3E}">
        <p14:creationId xmlns:p14="http://schemas.microsoft.com/office/powerpoint/2010/main" val="222312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D88D-F908-1ACD-1DD5-8BD42D5FC805}"/>
              </a:ext>
            </a:extLst>
          </p:cNvPr>
          <p:cNvSpPr>
            <a:spLocks noGrp="1"/>
          </p:cNvSpPr>
          <p:nvPr>
            <p:ph type="title"/>
          </p:nvPr>
        </p:nvSpPr>
        <p:spPr>
          <a:xfrm>
            <a:off x="1757362" y="1901368"/>
            <a:ext cx="8448675" cy="1325563"/>
          </a:xfrm>
        </p:spPr>
        <p:txBody>
          <a:bodyPr>
            <a:normAutofit/>
          </a:body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Climate Leadership: First Nations Climate Leadership Agenda – Where are we? </a:t>
            </a:r>
          </a:p>
        </p:txBody>
      </p:sp>
      <p:sp>
        <p:nvSpPr>
          <p:cNvPr id="3" name="Content Placeholder 2">
            <a:extLst>
              <a:ext uri="{FF2B5EF4-FFF2-40B4-BE49-F238E27FC236}">
                <a16:creationId xmlns:a16="http://schemas.microsoft.com/office/drawing/2014/main" id="{8FE97A9A-83E3-57E1-EE3F-58F190E78764}"/>
              </a:ext>
            </a:extLst>
          </p:cNvPr>
          <p:cNvSpPr>
            <a:spLocks noGrp="1"/>
          </p:cNvSpPr>
          <p:nvPr>
            <p:ph idx="1"/>
          </p:nvPr>
        </p:nvSpPr>
        <p:spPr>
          <a:xfrm>
            <a:off x="1562100" y="3226931"/>
            <a:ext cx="10515600" cy="3417709"/>
          </a:xfrm>
        </p:spPr>
        <p:txBody>
          <a:bodyPr vert="horz" lIns="91440" tIns="45720" rIns="91440" bIns="45720" rtlCol="0" anchor="t">
            <a:normAutofit/>
          </a:bodyPr>
          <a:lstStyle/>
          <a:p>
            <a:pPr>
              <a:lnSpc>
                <a:spcPct val="100000"/>
              </a:lnSpc>
            </a:pPr>
            <a:r>
              <a:rPr lang="en-US" sz="1700" dirty="0">
                <a:latin typeface="Arial" panose="020B0604020202020204" pitchFamily="34" charset="0"/>
                <a:ea typeface="Calibri"/>
                <a:cs typeface="Arial" panose="020B0604020202020204" pitchFamily="34" charset="0"/>
              </a:rPr>
              <a:t>Original funding for Indigenous Climate Leadership was $29.6 million over three years (2022-23 to 2024-25), led federally by Environment and Climate Change Canada (ECCC) and Crown-Indigenous Relations and Northern Affairs Canada (CIRNAC) </a:t>
            </a:r>
          </a:p>
          <a:p>
            <a:pPr>
              <a:lnSpc>
                <a:spcPct val="100000"/>
              </a:lnSpc>
            </a:pPr>
            <a:r>
              <a:rPr lang="en-US" sz="1700" dirty="0">
                <a:latin typeface="Arial" panose="020B0604020202020204" pitchFamily="34" charset="0"/>
                <a:ea typeface="Calibri"/>
                <a:cs typeface="Arial" panose="020B0604020202020204" pitchFamily="34" charset="0"/>
              </a:rPr>
              <a:t>Funding has been directed to First Nations governments and organizations, known as "Regional Leads". </a:t>
            </a:r>
          </a:p>
          <a:p>
            <a:pPr lvl="1">
              <a:lnSpc>
                <a:spcPct val="100000"/>
              </a:lnSpc>
            </a:pPr>
            <a:r>
              <a:rPr lang="en-US" sz="1700" dirty="0">
                <a:latin typeface="Arial" panose="020B0604020202020204" pitchFamily="34" charset="0"/>
                <a:ea typeface="Calibri"/>
                <a:cs typeface="Arial" panose="020B0604020202020204" pitchFamily="34" charset="0"/>
              </a:rPr>
              <a:t>Hosting discussions within their regions and territories to develop distinctions based, regional recommendations to advance their own climate action and leadership.</a:t>
            </a:r>
          </a:p>
          <a:p>
            <a:pPr>
              <a:lnSpc>
                <a:spcPct val="100000"/>
              </a:lnSpc>
            </a:pPr>
            <a:r>
              <a:rPr lang="en-US" sz="1700" dirty="0">
                <a:latin typeface="Arial" panose="020B0604020202020204" pitchFamily="34" charset="0"/>
                <a:ea typeface="Calibri"/>
                <a:cs typeface="Arial" panose="020B0604020202020204" pitchFamily="34" charset="0"/>
              </a:rPr>
              <a:t>Hosted Technical (May 2023 and Feb 2024) and Leadership (June 2024) meetings between Regional Leads and relevant federal Ministers </a:t>
            </a:r>
          </a:p>
          <a:p>
            <a:pPr lvl="1">
              <a:lnSpc>
                <a:spcPct val="100000"/>
              </a:lnSpc>
              <a:buFont typeface="Courier New" panose="020B0604020202020204" pitchFamily="34" charset="0"/>
              <a:buChar char="o"/>
            </a:pPr>
            <a:r>
              <a:rPr lang="en-US" sz="1700" dirty="0">
                <a:latin typeface="Arial" panose="020B0604020202020204" pitchFamily="34" charset="0"/>
                <a:ea typeface="Calibri"/>
                <a:cs typeface="Arial" panose="020B0604020202020204" pitchFamily="34" charset="0"/>
              </a:rPr>
              <a:t>One more Technical Meeting and Leadership Meeting will be hosted before the outputs</a:t>
            </a:r>
          </a:p>
          <a:p>
            <a:pPr marL="0" indent="0">
              <a:buNone/>
            </a:pPr>
            <a:endParaRPr lang="en-US" sz="16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84485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D88D-F908-1ACD-1DD5-8BD42D5FC805}"/>
              </a:ext>
            </a:extLst>
          </p:cNvPr>
          <p:cNvSpPr>
            <a:spLocks noGrp="1"/>
          </p:cNvSpPr>
          <p:nvPr>
            <p:ph type="title"/>
          </p:nvPr>
        </p:nvSpPr>
        <p:spPr>
          <a:xfrm>
            <a:off x="1676399" y="1774655"/>
            <a:ext cx="9439275" cy="1654345"/>
          </a:xfrm>
        </p:spPr>
        <p:txBody>
          <a:bodyPr>
            <a:normAutofit/>
          </a:bodyPr>
          <a:lstStyle/>
          <a:p>
            <a:pPr>
              <a:lnSpc>
                <a:spcPct val="100000"/>
              </a:lnSpc>
            </a:pPr>
            <a:r>
              <a:rPr lang="en-US" sz="2800" b="1" dirty="0">
                <a:solidFill>
                  <a:srgbClr val="016DAF"/>
                </a:solidFill>
                <a:latin typeface="Arial" panose="020B0604020202020204" pitchFamily="34" charset="0"/>
                <a:cs typeface="Arial" panose="020B0604020202020204" pitchFamily="34" charset="0"/>
              </a:rPr>
              <a:t>Climate Leadership: First Nations Climate Leadership Agenda – National Technical and Leaders' Meetings  </a:t>
            </a:r>
            <a:endParaRPr lang="en-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E97A9A-83E3-57E1-EE3F-58F190E78764}"/>
              </a:ext>
            </a:extLst>
          </p:cNvPr>
          <p:cNvSpPr>
            <a:spLocks noGrp="1"/>
          </p:cNvSpPr>
          <p:nvPr>
            <p:ph idx="1"/>
          </p:nvPr>
        </p:nvSpPr>
        <p:spPr>
          <a:xfrm>
            <a:off x="1562099" y="2886076"/>
            <a:ext cx="10096501" cy="3629025"/>
          </a:xfrm>
        </p:spPr>
        <p:txBody>
          <a:bodyPr vert="horz" lIns="91440" tIns="45720" rIns="91440" bIns="45720" rtlCol="0" anchor="t">
            <a:normAutofit/>
          </a:bodyPr>
          <a:lstStyle/>
          <a:p>
            <a:pPr marL="0" indent="0">
              <a:lnSpc>
                <a:spcPct val="100000"/>
              </a:lnSpc>
              <a:buNone/>
            </a:pPr>
            <a:endParaRPr lang="en-CA" sz="1600" dirty="0">
              <a:latin typeface="Arial" panose="020B0604020202020204" pitchFamily="34" charset="0"/>
              <a:ea typeface="Calibri"/>
              <a:cs typeface="Arial" panose="020B0604020202020204" pitchFamily="34" charset="0"/>
            </a:endParaRPr>
          </a:p>
          <a:p>
            <a:pPr>
              <a:lnSpc>
                <a:spcPct val="100000"/>
              </a:lnSpc>
            </a:pPr>
            <a:r>
              <a:rPr lang="en-US" sz="1600" dirty="0">
                <a:latin typeface="Arial" panose="020B0604020202020204" pitchFamily="34" charset="0"/>
                <a:ea typeface="Calibri"/>
                <a:cs typeface="Arial" panose="020B0604020202020204" pitchFamily="34" charset="0"/>
              </a:rPr>
              <a:t>Throughout the process, three Leaders' Meetings were committed to take place to ensure political accountability and continue the advancement of the FNCL-A. </a:t>
            </a:r>
          </a:p>
          <a:p>
            <a:pPr>
              <a:lnSpc>
                <a:spcPct val="100000"/>
              </a:lnSpc>
            </a:pPr>
            <a:r>
              <a:rPr lang="en-US" sz="1600" dirty="0">
                <a:latin typeface="Arial" panose="020B0604020202020204" pitchFamily="34" charset="0"/>
                <a:ea typeface="Calibri"/>
                <a:cs typeface="Arial" panose="020B0604020202020204" pitchFamily="34" charset="0"/>
              </a:rPr>
              <a:t>The first Leader's meeting was held between Regional Chief Adamek and Minister Guilbeault in 2023, with the second Leaders' meeting having taken place in Ottawa on June 19th, bringing together First Nations leadership and federal Ministers to discuss priorities, actions and solutions to address climate change priorities. A third Leaders' Meeting will be held in Fall 2024. </a:t>
            </a:r>
          </a:p>
          <a:p>
            <a:pPr>
              <a:lnSpc>
                <a:spcPct val="100000"/>
              </a:lnSpc>
            </a:pPr>
            <a:r>
              <a:rPr lang="en-US" sz="1600" dirty="0">
                <a:latin typeface="Arial" panose="020B0604020202020204" pitchFamily="34" charset="0"/>
                <a:ea typeface="Calibri"/>
                <a:cs typeface="Arial" panose="020B0604020202020204" pitchFamily="34" charset="0"/>
              </a:rPr>
              <a:t>In addition to the Leaders' meetings and to further support collaborative dialogue on the FNCL-A, two separate national level technical meetings were held to bring together First Nations Regional Leads, and representatives from the AFN and the Government of Canada. A third technical meeting is scheduled to take place in late Summer 2024. </a:t>
            </a:r>
          </a:p>
          <a:p>
            <a:pPr>
              <a:lnSpc>
                <a:spcPct val="100000"/>
              </a:lnSpc>
            </a:pPr>
            <a:endParaRPr lang="en-CA" sz="1600" dirty="0">
              <a:latin typeface="Arial" panose="020B0604020202020204" pitchFamily="34" charset="0"/>
              <a:ea typeface="Calibri"/>
              <a:cs typeface="Arial" panose="020B0604020202020204" pitchFamily="34" charset="0"/>
            </a:endParaRPr>
          </a:p>
          <a:p>
            <a:pPr>
              <a:lnSpc>
                <a:spcPct val="100000"/>
              </a:lnSpc>
            </a:pPr>
            <a:endParaRPr lang="en-CA" sz="1600" dirty="0">
              <a:latin typeface="Arial" panose="020B0604020202020204" pitchFamily="34" charset="0"/>
              <a:ea typeface="Calibri"/>
              <a:cs typeface="Arial" panose="020B0604020202020204" pitchFamily="34" charset="0"/>
            </a:endParaRPr>
          </a:p>
          <a:p>
            <a:pPr>
              <a:lnSpc>
                <a:spcPct val="100000"/>
              </a:lnSpc>
            </a:pPr>
            <a:endParaRPr lang="en-CA" sz="16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47897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D88D-F908-1ACD-1DD5-8BD42D5FC805}"/>
              </a:ext>
            </a:extLst>
          </p:cNvPr>
          <p:cNvSpPr>
            <a:spLocks noGrp="1"/>
          </p:cNvSpPr>
          <p:nvPr>
            <p:ph type="title"/>
          </p:nvPr>
        </p:nvSpPr>
        <p:spPr>
          <a:xfrm>
            <a:off x="1685924" y="1945894"/>
            <a:ext cx="9553575"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Climate Leadership: First Nations Climate Leadership Agenda – Outputs  </a:t>
            </a:r>
            <a:endParaRPr lang="en-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E97A9A-83E3-57E1-EE3F-58F190E78764}"/>
              </a:ext>
            </a:extLst>
          </p:cNvPr>
          <p:cNvSpPr>
            <a:spLocks noGrp="1"/>
          </p:cNvSpPr>
          <p:nvPr>
            <p:ph idx="1"/>
          </p:nvPr>
        </p:nvSpPr>
        <p:spPr>
          <a:xfrm>
            <a:off x="1319211" y="3045814"/>
            <a:ext cx="10515600" cy="3292375"/>
          </a:xfrm>
        </p:spPr>
        <p:txBody>
          <a:bodyPr vert="horz" lIns="91440" tIns="45720" rIns="91440" bIns="45720" rtlCol="0" anchor="t">
            <a:normAutofit/>
          </a:bodyPr>
          <a:lstStyle/>
          <a:p>
            <a:pPr marL="0" indent="0">
              <a:buNone/>
            </a:pPr>
            <a:endParaRPr lang="en-US" sz="1800" dirty="0">
              <a:latin typeface="Arial" panose="020B0604020202020204" pitchFamily="34" charset="0"/>
              <a:ea typeface="Calibri"/>
              <a:cs typeface="Arial" panose="020B0604020202020204" pitchFamily="34" charset="0"/>
            </a:endParaRPr>
          </a:p>
          <a:p>
            <a:r>
              <a:rPr lang="en-US" sz="1800" dirty="0">
                <a:latin typeface="Arial" panose="020B0604020202020204" pitchFamily="34" charset="0"/>
                <a:ea typeface="Calibri"/>
                <a:cs typeface="Arial" panose="020B0604020202020204" pitchFamily="34" charset="0"/>
              </a:rPr>
              <a:t>Outputs have been framed in two parts: </a:t>
            </a:r>
          </a:p>
          <a:p>
            <a:pPr lvl="1">
              <a:buFont typeface="Courier New" panose="020B0604020202020204" pitchFamily="34" charset="0"/>
              <a:buChar char="o"/>
            </a:pPr>
            <a:r>
              <a:rPr lang="en-US" sz="1800" dirty="0">
                <a:latin typeface="Arial" panose="020B0604020202020204" pitchFamily="34" charset="0"/>
                <a:ea typeface="Calibri"/>
                <a:cs typeface="Arial" panose="020B0604020202020204" pitchFamily="34" charset="0"/>
              </a:rPr>
              <a:t>A Memorandum to Cabinet to be introduced in Fall 2024</a:t>
            </a:r>
          </a:p>
          <a:p>
            <a:pPr lvl="1">
              <a:buFont typeface="Courier New" panose="020B0604020202020204" pitchFamily="34" charset="0"/>
              <a:buChar char="o"/>
            </a:pPr>
            <a:r>
              <a:rPr lang="en-US" sz="1800" dirty="0">
                <a:latin typeface="Arial" panose="020B0604020202020204" pitchFamily="34" charset="0"/>
                <a:ea typeface="Calibri"/>
                <a:cs typeface="Arial" panose="020B0604020202020204" pitchFamily="34" charset="0"/>
              </a:rPr>
              <a:t>A First Nations Climate Leadership Agenda (FNCL-A) stand-alone document is being developed and led by First Nations, and is to be annexed to the MC. </a:t>
            </a:r>
          </a:p>
          <a:p>
            <a:r>
              <a:rPr lang="en-US" sz="1800" dirty="0">
                <a:latin typeface="Arial" panose="020B0604020202020204" pitchFamily="34" charset="0"/>
                <a:ea typeface="Calibri"/>
                <a:cs typeface="Arial" panose="020B0604020202020204" pitchFamily="34" charset="0"/>
              </a:rPr>
              <a:t>The FNCL-A annexed to the MC will include interim recommendations. The final document will be finalized in Spring 2025, containing First Nations national and regional recommendations to uplift and advance self-determined First Nations Climate Leadership.</a:t>
            </a:r>
          </a:p>
          <a:p>
            <a:r>
              <a:rPr lang="en-US" sz="1800" dirty="0">
                <a:latin typeface="Arial" panose="020B0604020202020204" pitchFamily="34" charset="0"/>
                <a:ea typeface="Calibri"/>
                <a:cs typeface="Arial" panose="020B0604020202020204" pitchFamily="34" charset="0"/>
              </a:rPr>
              <a:t>Political advocacy is needed to keep Canada accountable to the recommendations from First Nations regions. </a:t>
            </a:r>
          </a:p>
        </p:txBody>
      </p:sp>
    </p:spTree>
    <p:extLst>
      <p:ext uri="{BB962C8B-B14F-4D97-AF65-F5344CB8AC3E}">
        <p14:creationId xmlns:p14="http://schemas.microsoft.com/office/powerpoint/2010/main" val="170054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D9D7-A8C7-9B5C-5158-A698FF5C9F0C}"/>
              </a:ext>
            </a:extLst>
          </p:cNvPr>
          <p:cNvSpPr>
            <a:spLocks noGrp="1"/>
          </p:cNvSpPr>
          <p:nvPr>
            <p:ph type="title"/>
          </p:nvPr>
        </p:nvSpPr>
        <p:spPr>
          <a:xfrm>
            <a:off x="1728788" y="1859597"/>
            <a:ext cx="9744074" cy="1569403"/>
          </a:xfrm>
        </p:spPr>
        <p:txBody>
          <a:bodyPr>
            <a:noAutofit/>
          </a:bodyPr>
          <a:lstStyle/>
          <a:p>
            <a:pPr>
              <a:lnSpc>
                <a:spcPct val="100000"/>
              </a:lnSpc>
            </a:pPr>
            <a:r>
              <a:rPr lang="en-US" sz="2800" b="1" dirty="0">
                <a:solidFill>
                  <a:srgbClr val="016DAF"/>
                </a:solidFill>
                <a:latin typeface="Arial"/>
                <a:cs typeface="Arial"/>
              </a:rPr>
              <a:t>Resolution 50/ 2024: Advocating for an ambitious, fully funded and implemented First Nations Climate Leadership Agenda </a:t>
            </a:r>
            <a:endParaRPr lang="en-CA" sz="2800" b="1" dirty="0">
              <a:solidFill>
                <a:srgbClr val="016DAF"/>
              </a:solidFill>
              <a:latin typeface="Arial"/>
              <a:cs typeface="Arial"/>
            </a:endParaRPr>
          </a:p>
        </p:txBody>
      </p:sp>
      <p:sp>
        <p:nvSpPr>
          <p:cNvPr id="3" name="Content Placeholder 2">
            <a:extLst>
              <a:ext uri="{FF2B5EF4-FFF2-40B4-BE49-F238E27FC236}">
                <a16:creationId xmlns:a16="http://schemas.microsoft.com/office/drawing/2014/main" id="{9FAD117B-D4F8-54E8-DEFD-5E3628364C00}"/>
              </a:ext>
            </a:extLst>
          </p:cNvPr>
          <p:cNvSpPr>
            <a:spLocks noGrp="1"/>
          </p:cNvSpPr>
          <p:nvPr>
            <p:ph idx="1"/>
          </p:nvPr>
        </p:nvSpPr>
        <p:spPr>
          <a:xfrm>
            <a:off x="1609726" y="3051048"/>
            <a:ext cx="9991724" cy="3274933"/>
          </a:xfrm>
        </p:spPr>
        <p:txBody>
          <a:bodyPr vert="horz" lIns="91440" tIns="45720" rIns="91440" bIns="45720" rtlCol="0" anchor="t">
            <a:noAutofit/>
          </a:bodyPr>
          <a:lstStyle/>
          <a:p>
            <a:pPr>
              <a:buAutoNum type="arabicPeriod"/>
            </a:pPr>
            <a:endParaRPr lang="en-CA" sz="1600" dirty="0">
              <a:latin typeface="Arial" panose="020B0604020202020204" pitchFamily="34" charset="0"/>
              <a:ea typeface="Calibri"/>
              <a:cs typeface="Arial" panose="020B0604020202020204" pitchFamily="34" charset="0"/>
            </a:endParaRPr>
          </a:p>
          <a:p>
            <a:pPr marL="0" indent="0">
              <a:buNone/>
            </a:pPr>
            <a:r>
              <a:rPr lang="en-US" sz="1600" b="1" dirty="0">
                <a:latin typeface="Arial" panose="020B0604020202020204" pitchFamily="34" charset="0"/>
                <a:ea typeface="Calibri"/>
                <a:cs typeface="Arial" panose="020B0604020202020204" pitchFamily="34" charset="0"/>
              </a:rPr>
              <a:t>THEREFORE-BE-IT-RESOLVED, the First Nations-in-Assembly:</a:t>
            </a:r>
            <a:r>
              <a:rPr lang="en-US" sz="1600" dirty="0">
                <a:latin typeface="Arial" panose="020B0604020202020204" pitchFamily="34" charset="0"/>
                <a:ea typeface="Calibri"/>
                <a:cs typeface="Arial" panose="020B0604020202020204" pitchFamily="34" charset="0"/>
              </a:rPr>
              <a:t> </a:t>
            </a:r>
          </a:p>
          <a:p>
            <a:pPr marL="457200" indent="-457200">
              <a:buAutoNum type="arabicPeriod"/>
            </a:pPr>
            <a:r>
              <a:rPr lang="en-CA" sz="1600" dirty="0">
                <a:latin typeface="Arial" panose="020B0604020202020204" pitchFamily="34" charset="0"/>
                <a:ea typeface="+mn-lt"/>
                <a:cs typeface="Arial" panose="020B0604020202020204" pitchFamily="34" charset="0"/>
              </a:rPr>
              <a:t>Call on the Government of Canada to ensure the full, direct, transparent, and unfettered participation of First Nations in the finalization of the First Nations Climate Leadership process, including in the Memorandum to Cabinet.</a:t>
            </a:r>
            <a:endParaRPr lang="en-US" sz="1600" dirty="0">
              <a:latin typeface="Arial" panose="020B0604020202020204" pitchFamily="34" charset="0"/>
              <a:cs typeface="Arial" panose="020B0604020202020204" pitchFamily="34" charset="0"/>
            </a:endParaRPr>
          </a:p>
          <a:p>
            <a:pPr>
              <a:buAutoNum type="arabicPeriod"/>
            </a:pPr>
            <a:r>
              <a:rPr lang="en-CA" sz="1600" dirty="0">
                <a:latin typeface="Arial" panose="020B0604020202020204" pitchFamily="34" charset="0"/>
                <a:ea typeface="+mn-lt"/>
                <a:cs typeface="Arial" panose="020B0604020202020204" pitchFamily="34" charset="0"/>
              </a:rPr>
              <a:t> Call on all relevant departments in the Government of Canada to commit to fully implementing and funding the recommendations identified in the First Nations Climate Leadership Agenda, including regional-specific recommendations, ensuring stable, adequate, and long-term funding for First Nations rights, title, and treaty holders to implement their own climate priorities and strategies. </a:t>
            </a:r>
            <a:endParaRPr lang="en-US" sz="1600" dirty="0">
              <a:latin typeface="Arial" panose="020B0604020202020204" pitchFamily="34" charset="0"/>
              <a:cs typeface="Arial" panose="020B0604020202020204" pitchFamily="34" charset="0"/>
            </a:endParaRPr>
          </a:p>
          <a:p>
            <a:pPr>
              <a:buAutoNum type="arabicPeriod"/>
            </a:pPr>
            <a:r>
              <a:rPr lang="en-CA" sz="1600" dirty="0">
                <a:latin typeface="Arial" panose="020B0604020202020204" pitchFamily="34" charset="0"/>
                <a:ea typeface="+mn-lt"/>
                <a:cs typeface="Arial" panose="020B0604020202020204" pitchFamily="34" charset="0"/>
              </a:rPr>
              <a:t>Direct the Assembly of First Nations (AFN), where appropriate, to support First Nations Regional Leads and First Nations leadership, in the design, development, and articulation of the First Nations Climate Leadership Agenda, building on regional priorities and the priority elements outlined in the AFN National Climate Strategy.</a:t>
            </a:r>
            <a:endParaRPr lang="en-CA" sz="1600" dirty="0">
              <a:latin typeface="Arial" panose="020B0604020202020204" pitchFamily="34" charset="0"/>
              <a:ea typeface="Calibri"/>
              <a:cs typeface="Arial" panose="020B0604020202020204" pitchFamily="34" charset="0"/>
            </a:endParaRPr>
          </a:p>
          <a:p>
            <a:pPr>
              <a:buAutoNum type="arabicPeriod"/>
            </a:pPr>
            <a:endParaRPr lang="en-US" sz="1600" dirty="0">
              <a:latin typeface="Arial" panose="020B0604020202020204" pitchFamily="34" charset="0"/>
              <a:ea typeface="Calibri"/>
              <a:cs typeface="Arial" panose="020B0604020202020204" pitchFamily="34" charset="0"/>
            </a:endParaRPr>
          </a:p>
          <a:p>
            <a:pPr>
              <a:buAutoNum type="arabicPeriod"/>
            </a:pPr>
            <a:endParaRPr lang="en-CA" sz="1600" dirty="0">
              <a:latin typeface="Arial" panose="020B0604020202020204" pitchFamily="34" charset="0"/>
              <a:ea typeface="Calibri"/>
              <a:cs typeface="Arial" panose="020B0604020202020204" pitchFamily="34" charset="0"/>
            </a:endParaRPr>
          </a:p>
          <a:p>
            <a:pPr>
              <a:buAutoNum type="arabicPeriod"/>
            </a:pPr>
            <a:endParaRPr lang="en-CA" sz="1600" dirty="0">
              <a:latin typeface="Arial" panose="020B0604020202020204" pitchFamily="34" charset="0"/>
              <a:ea typeface="Calibri"/>
              <a:cs typeface="Arial" panose="020B0604020202020204" pitchFamily="34" charset="0"/>
            </a:endParaRPr>
          </a:p>
          <a:p>
            <a:pPr>
              <a:buAutoNum type="arabicPeriod"/>
            </a:pPr>
            <a:endParaRPr lang="en-CA" sz="16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86594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D9D7-A8C7-9B5C-5158-A698FF5C9F0C}"/>
              </a:ext>
            </a:extLst>
          </p:cNvPr>
          <p:cNvSpPr>
            <a:spLocks noGrp="1"/>
          </p:cNvSpPr>
          <p:nvPr>
            <p:ph type="title"/>
          </p:nvPr>
        </p:nvSpPr>
        <p:spPr>
          <a:xfrm>
            <a:off x="1690687" y="1975993"/>
            <a:ext cx="9896475" cy="1325563"/>
          </a:xfrm>
        </p:spPr>
        <p:txBody>
          <a:bodyPr>
            <a:noAutofit/>
          </a:bodyPr>
          <a:lstStyle/>
          <a:p>
            <a:pPr>
              <a:lnSpc>
                <a:spcPct val="100000"/>
              </a:lnSpc>
            </a:pPr>
            <a:r>
              <a:rPr lang="en-US" sz="2800" b="1" dirty="0">
                <a:solidFill>
                  <a:srgbClr val="016DAF"/>
                </a:solidFill>
                <a:latin typeface="Arial"/>
                <a:cs typeface="Arial"/>
              </a:rPr>
              <a:t>Resolution 50/ 2024: Advocating for an ambitious, fully funded and implemented First Nations Climate Leadership Agenda </a:t>
            </a:r>
            <a:endParaRPr lang="en-CA" sz="2800" b="1" dirty="0">
              <a:solidFill>
                <a:srgbClr val="016DAF"/>
              </a:solidFill>
              <a:latin typeface="Arial"/>
              <a:cs typeface="Arial"/>
            </a:endParaRPr>
          </a:p>
        </p:txBody>
      </p:sp>
      <p:sp>
        <p:nvSpPr>
          <p:cNvPr id="3" name="Content Placeholder 2">
            <a:extLst>
              <a:ext uri="{FF2B5EF4-FFF2-40B4-BE49-F238E27FC236}">
                <a16:creationId xmlns:a16="http://schemas.microsoft.com/office/drawing/2014/main" id="{9FAD117B-D4F8-54E8-DEFD-5E3628364C00}"/>
              </a:ext>
            </a:extLst>
          </p:cNvPr>
          <p:cNvSpPr>
            <a:spLocks noGrp="1"/>
          </p:cNvSpPr>
          <p:nvPr>
            <p:ph idx="1"/>
          </p:nvPr>
        </p:nvSpPr>
        <p:spPr>
          <a:xfrm>
            <a:off x="1690686" y="3172968"/>
            <a:ext cx="9663113" cy="4351338"/>
          </a:xfrm>
        </p:spPr>
        <p:txBody>
          <a:bodyPr vert="horz" lIns="91440" tIns="45720" rIns="91440" bIns="45720" rtlCol="0" anchor="t">
            <a:normAutofit/>
          </a:bodyPr>
          <a:lstStyle/>
          <a:p>
            <a:endParaRPr lang="en-CA" sz="1600" dirty="0">
              <a:latin typeface="Arial" panose="020B0604020202020204" pitchFamily="34" charset="0"/>
              <a:ea typeface="Calibri"/>
              <a:cs typeface="Arial" panose="020B0604020202020204" pitchFamily="34" charset="0"/>
            </a:endParaRPr>
          </a:p>
          <a:p>
            <a:pPr marL="0" indent="0">
              <a:buNone/>
            </a:pPr>
            <a:r>
              <a:rPr lang="en-US" sz="1600" b="1" dirty="0">
                <a:latin typeface="Arial" panose="020B0604020202020204" pitchFamily="34" charset="0"/>
                <a:ea typeface="Calibri"/>
                <a:cs typeface="Arial" panose="020B0604020202020204" pitchFamily="34" charset="0"/>
              </a:rPr>
              <a:t>THEREFORE-BE-IT-RESOLVED, the First Nations-in-Assembly: </a:t>
            </a:r>
            <a:endParaRPr lang="en-CA" sz="1600" dirty="0">
              <a:latin typeface="Arial" panose="020B0604020202020204" pitchFamily="34" charset="0"/>
              <a:ea typeface="Calibri"/>
              <a:cs typeface="Arial" panose="020B0604020202020204" pitchFamily="34" charset="0"/>
            </a:endParaRPr>
          </a:p>
          <a:p>
            <a:pPr marL="0" indent="0">
              <a:lnSpc>
                <a:spcPct val="100000"/>
              </a:lnSpc>
              <a:buNone/>
            </a:pPr>
            <a:r>
              <a:rPr lang="en-CA" sz="1800" dirty="0">
                <a:latin typeface="Arial" panose="020B0604020202020204" pitchFamily="34" charset="0"/>
                <a:ea typeface="+mn-lt"/>
                <a:cs typeface="Arial" panose="020B0604020202020204" pitchFamily="34" charset="0"/>
              </a:rPr>
              <a:t>4. Direct the AFN to work with First Nations rights- and title- holders to break-down siloes to ensure all relevant departments in the Government of Canada take a whole-of-government approach to implement the recommendations outlined in the First Nations Climate Leadership Agenda in federal climate policy. </a:t>
            </a:r>
            <a:endParaRPr lang="en-US" sz="1800" dirty="0">
              <a:latin typeface="Arial" panose="020B0604020202020204" pitchFamily="34" charset="0"/>
              <a:ea typeface="+mn-lt"/>
              <a:cs typeface="Arial" panose="020B0604020202020204" pitchFamily="34" charset="0"/>
            </a:endParaRPr>
          </a:p>
          <a:p>
            <a:pPr marL="0" indent="0">
              <a:lnSpc>
                <a:spcPct val="100000"/>
              </a:lnSpc>
              <a:buNone/>
            </a:pPr>
            <a:r>
              <a:rPr lang="en-CA" sz="1800" dirty="0">
                <a:latin typeface="Arial" panose="020B0604020202020204" pitchFamily="34" charset="0"/>
                <a:ea typeface="+mn-lt"/>
                <a:cs typeface="Arial" panose="020B0604020202020204" pitchFamily="34" charset="0"/>
              </a:rPr>
              <a:t>5. Direct the AFN to provide an update to the First Nations-in-Assembly on the implementation progress on the First Nations Climate Leadership Agenda</a:t>
            </a:r>
            <a:r>
              <a:rPr lang="en-CA" sz="1600" dirty="0">
                <a:latin typeface="Arial" panose="020B0604020202020204" pitchFamily="34" charset="0"/>
                <a:ea typeface="+mn-lt"/>
                <a:cs typeface="Arial" panose="020B0604020202020204" pitchFamily="34" charset="0"/>
              </a:rPr>
              <a:t>. </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ea typeface="Calibri"/>
              <a:cs typeface="Arial" panose="020B0604020202020204" pitchFamily="34" charset="0"/>
            </a:endParaRPr>
          </a:p>
          <a:p>
            <a:pPr marL="0" indent="0">
              <a:buNone/>
            </a:pPr>
            <a:endParaRPr lang="en-US" sz="1600" dirty="0">
              <a:latin typeface="Arial" panose="020B0604020202020204" pitchFamily="34" charset="0"/>
              <a:ea typeface="Calibri"/>
              <a:cs typeface="Arial" panose="020B0604020202020204" pitchFamily="34" charset="0"/>
            </a:endParaRPr>
          </a:p>
          <a:p>
            <a:endParaRPr lang="en-CA" sz="1600" dirty="0">
              <a:latin typeface="Arial" panose="020B0604020202020204" pitchFamily="34" charset="0"/>
              <a:ea typeface="Calibri"/>
              <a:cs typeface="Arial" panose="020B0604020202020204" pitchFamily="34" charset="0"/>
            </a:endParaRPr>
          </a:p>
          <a:p>
            <a:endParaRPr lang="en-US" sz="1600" dirty="0">
              <a:latin typeface="Arial" panose="020B0604020202020204" pitchFamily="34" charset="0"/>
              <a:ea typeface="Calibri"/>
              <a:cs typeface="Arial" panose="020B0604020202020204" pitchFamily="34" charset="0"/>
            </a:endParaRPr>
          </a:p>
          <a:p>
            <a:endParaRPr lang="en-CA" sz="1600" dirty="0">
              <a:latin typeface="Arial" panose="020B0604020202020204" pitchFamily="34" charset="0"/>
              <a:ea typeface="Calibri"/>
              <a:cs typeface="Arial" panose="020B0604020202020204" pitchFamily="34" charset="0"/>
            </a:endParaRPr>
          </a:p>
          <a:p>
            <a:endParaRPr lang="en-CA" sz="1600" dirty="0">
              <a:latin typeface="Arial" panose="020B0604020202020204" pitchFamily="34" charset="0"/>
              <a:ea typeface="Calibri"/>
              <a:cs typeface="Arial" panose="020B0604020202020204" pitchFamily="34" charset="0"/>
            </a:endParaRPr>
          </a:p>
          <a:p>
            <a:endParaRPr lang="en-CA" sz="16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423816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45F0C533665A4C8A3794E804D2C5D8" ma:contentTypeVersion="13" ma:contentTypeDescription="Create a new document." ma:contentTypeScope="" ma:versionID="0b5d1e74bf183e32c2d36eadc4b9e029">
  <xsd:schema xmlns:xsd="http://www.w3.org/2001/XMLSchema" xmlns:xs="http://www.w3.org/2001/XMLSchema" xmlns:p="http://schemas.microsoft.com/office/2006/metadata/properties" xmlns:ns2="6c4a791c-9c97-4fe9-90e6-89946c1321f6" xmlns:ns3="d50cd1c3-9a73-48fc-b9e0-e3fcf021ea5b" targetNamespace="http://schemas.microsoft.com/office/2006/metadata/properties" ma:root="true" ma:fieldsID="5d9b10f9b6d80f65fdaa82f4285a1f38" ns2:_="" ns3:_="">
    <xsd:import namespace="6c4a791c-9c97-4fe9-90e6-89946c1321f6"/>
    <xsd:import namespace="d50cd1c3-9a73-48fc-b9e0-e3fcf021ea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a791c-9c97-4fe9-90e6-89946c132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a47a1fa-2338-4024-beb4-812ea17b080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0cd1c3-9a73-48fc-b9e0-e3fcf021ea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8238210-bafb-4f6d-883c-2b46632b6b03}" ma:internalName="TaxCatchAll" ma:showField="CatchAllData" ma:web="d50cd1c3-9a73-48fc-b9e0-e3fcf021ea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4a791c-9c97-4fe9-90e6-89946c1321f6">
      <Terms xmlns="http://schemas.microsoft.com/office/infopath/2007/PartnerControls"/>
    </lcf76f155ced4ddcb4097134ff3c332f>
    <TaxCatchAll xmlns="d50cd1c3-9a73-48fc-b9e0-e3fcf021ea5b" xsi:nil="true"/>
    <SharedWithUsers xmlns="d50cd1c3-9a73-48fc-b9e0-e3fcf021ea5b">
      <UserInfo>
        <DisplayName>Gerben Deinum</DisplayName>
        <AccountId>15</AccountId>
        <AccountType/>
      </UserInfo>
      <UserInfo>
        <DisplayName>Victor Odele</DisplayName>
        <AccountId>27</AccountId>
        <AccountType/>
      </UserInfo>
      <UserInfo>
        <DisplayName>Curtis Scurr</DisplayName>
        <AccountId>20</AccountId>
        <AccountType/>
      </UserInfo>
      <UserInfo>
        <DisplayName>Stephanie Boulais</DisplayName>
        <AccountId>9</AccountId>
        <AccountType/>
      </UserInfo>
      <UserInfo>
        <DisplayName>Marianne Laurin-Lalonde</DisplayName>
        <AccountId>212</AccountId>
        <AccountType/>
      </UserInfo>
      <UserInfo>
        <DisplayName>Andrea Lesperance</DisplayName>
        <AccountId>253</AccountId>
        <AccountType/>
      </UserInfo>
      <UserInfo>
        <DisplayName>Melissa White</DisplayName>
        <AccountId>25</AccountId>
        <AccountType/>
      </UserInfo>
      <UserInfo>
        <DisplayName>Graeme Reed</DisplayName>
        <AccountId>30</AccountId>
        <AccountType/>
      </UserInfo>
    </SharedWithUsers>
  </documentManagement>
</p:properties>
</file>

<file path=customXml/itemProps1.xml><?xml version="1.0" encoding="utf-8"?>
<ds:datastoreItem xmlns:ds="http://schemas.openxmlformats.org/officeDocument/2006/customXml" ds:itemID="{300C9E71-D390-4085-92DB-855A4FBE1A59}">
  <ds:schemaRefs>
    <ds:schemaRef ds:uri="http://schemas.microsoft.com/sharepoint/v3/contenttype/forms"/>
  </ds:schemaRefs>
</ds:datastoreItem>
</file>

<file path=customXml/itemProps2.xml><?xml version="1.0" encoding="utf-8"?>
<ds:datastoreItem xmlns:ds="http://schemas.openxmlformats.org/officeDocument/2006/customXml" ds:itemID="{738E721C-8254-407B-93CA-957041ACD972}">
  <ds:schemaRefs>
    <ds:schemaRef ds:uri="6c4a791c-9c97-4fe9-90e6-89946c1321f6"/>
    <ds:schemaRef ds:uri="d50cd1c3-9a73-48fc-b9e0-e3fcf021ea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86355F-FE18-4B41-B07F-7E915C585BD9}">
  <ds:schemaRefs>
    <ds:schemaRef ds:uri="6c4a791c-9c97-4fe9-90e6-89946c1321f6"/>
    <ds:schemaRef ds:uri="d50cd1c3-9a73-48fc-b9e0-e3fcf021ea5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75</TotalTime>
  <Words>3081</Words>
  <Application>Microsoft Office PowerPoint</Application>
  <PresentationFormat>Widescreen</PresentationFormat>
  <Paragraphs>218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Aptos Display</vt:lpstr>
      <vt:lpstr>Arial</vt:lpstr>
      <vt:lpstr>Courier New</vt:lpstr>
      <vt:lpstr>Courier New,monospace</vt:lpstr>
      <vt:lpstr>Office Theme</vt:lpstr>
      <vt:lpstr>Advancing First Nations’ Environmental Leadership</vt:lpstr>
      <vt:lpstr>Overview</vt:lpstr>
      <vt:lpstr>Climate Leadership</vt:lpstr>
      <vt:lpstr>Climate Leadership:  AFN National Climate Strategy</vt:lpstr>
      <vt:lpstr>Climate Leadership: First Nations Climate Leadership Agenda – Where are we? </vt:lpstr>
      <vt:lpstr>Climate Leadership: First Nations Climate Leadership Agenda – National Technical and Leaders' Meetings  </vt:lpstr>
      <vt:lpstr>Climate Leadership: First Nations Climate Leadership Agenda – Outputs  </vt:lpstr>
      <vt:lpstr>Resolution 50/ 2024: Advocating for an ambitious, fully funded and implemented First Nations Climate Leadership Agenda </vt:lpstr>
      <vt:lpstr>Resolution 50/ 2024: Advocating for an ambitious, fully funded and implemented First Nations Climate Leadership Agenda </vt:lpstr>
      <vt:lpstr>Conservation Leadership</vt:lpstr>
      <vt:lpstr>Conservation Leadership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Health</vt:lpstr>
      <vt:lpstr>Right to a Healthy Environment (RTHE)</vt:lpstr>
      <vt:lpstr>RTHE Framework Requirements</vt:lpstr>
      <vt:lpstr>Timelines</vt:lpstr>
      <vt:lpstr>Why is RTHE Important to First Nations?</vt:lpstr>
      <vt:lpstr>Current Status </vt:lpstr>
      <vt:lpstr>Resolution 51/ 2024 Ensuring First Nations Full and Effective Participation in the Development of a Right to a Healthy Environment Implementation Framework and an Environmental Justice Strategy </vt:lpstr>
      <vt:lpstr>Impact Assessment</vt:lpstr>
      <vt:lpstr>Impact Assessment:</vt:lpstr>
      <vt:lpstr>Impact Assessment:</vt:lpstr>
      <vt:lpstr>Discussion</vt:lpstr>
      <vt:lpstr>PowerPoint Presentation</vt:lpstr>
      <vt:lpstr>AFN Water Walk: September 20, 2024 | Ottawa River</vt:lpstr>
      <vt:lpstr>REGISTER NOW!  October  7-10, 2024  Calgary TELUS Convention Centre, Calgary, Alberta  AFN 3rd National Climate Gathering   Catalyzing First Nations Climate and Conservation Leadership for Transformative Change   For more information, please contact climategathering@afn.ca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First Nations’ Environmental Leadership</dc:title>
  <dc:creator>Curtis Scurr</dc:creator>
  <cp:lastModifiedBy>Curtis Scurr</cp:lastModifiedBy>
  <cp:revision>174</cp:revision>
  <dcterms:created xsi:type="dcterms:W3CDTF">2024-05-27T16:43:29Z</dcterms:created>
  <dcterms:modified xsi:type="dcterms:W3CDTF">2024-07-08T16:13:03Z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0x0101008F45F0C533665A4C8A3794E804D2C5D8</vt:lpwstr>
  </property>
  <property fmtid="{D5CDD505-2E9C-101B-9397-08002B2CF9AE}" pid="3" name="MediaServiceImageTags">
    <vt:lpwstr/>
  </property>
</Properties>
</file>