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18"/>
  </p:notesMasterIdLst>
  <p:handoutMasterIdLst>
    <p:handoutMasterId r:id="rId19"/>
  </p:handoutMasterIdLst>
  <p:sldIdLst>
    <p:sldId id="263" r:id="rId2"/>
    <p:sldId id="260" r:id="rId3"/>
    <p:sldId id="264" r:id="rId4"/>
    <p:sldId id="265" r:id="rId5"/>
    <p:sldId id="266" r:id="rId6"/>
    <p:sldId id="267" r:id="rId7"/>
    <p:sldId id="278" r:id="rId8"/>
    <p:sldId id="279" r:id="rId9"/>
    <p:sldId id="270" r:id="rId10"/>
    <p:sldId id="269" r:id="rId11"/>
    <p:sldId id="272" r:id="rId12"/>
    <p:sldId id="273" r:id="rId13"/>
    <p:sldId id="275" r:id="rId14"/>
    <p:sldId id="276" r:id="rId15"/>
    <p:sldId id="271" r:id="rId16"/>
    <p:sldId id="277" r:id="rId17"/>
  </p:sldIdLst>
  <p:sldSz cx="12192000" cy="6858000"/>
  <p:notesSz cx="7102475" cy="9037638"/>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991ECC-ACBA-00F3-AAFF-BB5291F93FA0}" name="Aaron Asselstine" initials="AA" userId="S::aasselstine@afn.ca::00b66097-8711-47ba-92de-d0d6de2292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79" autoAdjust="0"/>
    <p:restoredTop sz="83036" autoAdjust="0"/>
  </p:normalViewPr>
  <p:slideViewPr>
    <p:cSldViewPr snapToGrid="0" snapToObjects="1">
      <p:cViewPr varScale="1">
        <p:scale>
          <a:sx n="89" d="100"/>
          <a:sy n="89" d="100"/>
        </p:scale>
        <p:origin x="12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9" d="100"/>
          <a:sy n="69" d="100"/>
        </p:scale>
        <p:origin x="27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4023092" y="0"/>
            <a:ext cx="3077739" cy="453451"/>
          </a:xfrm>
          <a:prstGeom prst="rect">
            <a:avLst/>
          </a:prstGeom>
        </p:spPr>
        <p:txBody>
          <a:bodyPr vert="horz" lIns="91440" tIns="45720" rIns="91440" bIns="45720" rtlCol="0"/>
          <a:lstStyle>
            <a:lvl1pPr algn="r">
              <a:defRPr sz="1200"/>
            </a:lvl1pPr>
          </a:lstStyle>
          <a:p>
            <a:fld id="{745C1BC6-FB0A-134F-99F0-1325354BD9C5}" type="datetimeFigureOut">
              <a:rPr lang="en-US" smtClean="0"/>
              <a:t>09/Jun/23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4023092" y="8584188"/>
            <a:ext cx="3077739" cy="453450"/>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5E7E58D1-7255-42DD-87F4-5CA60C15F234}" type="datetimeFigureOut">
              <a:rPr lang="en-CA" smtClean="0"/>
              <a:t>2023-06-09</a:t>
            </a:fld>
            <a:endParaRPr lang="en-CA"/>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8DFE2AB5-7A62-4181-B970-F45C406DE182}" type="slidenum">
              <a:rPr lang="en-CA" smtClean="0"/>
              <a:t>‹#›</a:t>
            </a:fld>
            <a:endParaRPr lang="en-CA"/>
          </a:p>
        </p:txBody>
      </p:sp>
    </p:spTree>
    <p:extLst>
      <p:ext uri="{BB962C8B-B14F-4D97-AF65-F5344CB8AC3E}">
        <p14:creationId xmlns:p14="http://schemas.microsoft.com/office/powerpoint/2010/main" val="43260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a:t>
            </a:fld>
            <a:endParaRPr lang="en-CA"/>
          </a:p>
        </p:txBody>
      </p:sp>
    </p:spTree>
    <p:extLst>
      <p:ext uri="{BB962C8B-B14F-4D97-AF65-F5344CB8AC3E}">
        <p14:creationId xmlns:p14="http://schemas.microsoft.com/office/powerpoint/2010/main" val="338095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10</a:t>
            </a:fld>
            <a:endParaRPr lang="en-CA"/>
          </a:p>
        </p:txBody>
      </p:sp>
    </p:spTree>
    <p:extLst>
      <p:ext uri="{BB962C8B-B14F-4D97-AF65-F5344CB8AC3E}">
        <p14:creationId xmlns:p14="http://schemas.microsoft.com/office/powerpoint/2010/main" val="250185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11</a:t>
            </a:fld>
            <a:endParaRPr lang="en-CA"/>
          </a:p>
        </p:txBody>
      </p:sp>
    </p:spTree>
    <p:extLst>
      <p:ext uri="{BB962C8B-B14F-4D97-AF65-F5344CB8AC3E}">
        <p14:creationId xmlns:p14="http://schemas.microsoft.com/office/powerpoint/2010/main" val="273087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12</a:t>
            </a:fld>
            <a:endParaRPr lang="en-CA"/>
          </a:p>
        </p:txBody>
      </p:sp>
    </p:spTree>
    <p:extLst>
      <p:ext uri="{BB962C8B-B14F-4D97-AF65-F5344CB8AC3E}">
        <p14:creationId xmlns:p14="http://schemas.microsoft.com/office/powerpoint/2010/main" val="164772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13</a:t>
            </a:fld>
            <a:endParaRPr lang="en-CA"/>
          </a:p>
        </p:txBody>
      </p:sp>
    </p:spTree>
    <p:extLst>
      <p:ext uri="{BB962C8B-B14F-4D97-AF65-F5344CB8AC3E}">
        <p14:creationId xmlns:p14="http://schemas.microsoft.com/office/powerpoint/2010/main" val="96727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14</a:t>
            </a:fld>
            <a:endParaRPr lang="en-CA"/>
          </a:p>
        </p:txBody>
      </p:sp>
    </p:spTree>
    <p:extLst>
      <p:ext uri="{BB962C8B-B14F-4D97-AF65-F5344CB8AC3E}">
        <p14:creationId xmlns:p14="http://schemas.microsoft.com/office/powerpoint/2010/main" val="58370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15</a:t>
            </a:fld>
            <a:endParaRPr lang="en-CA"/>
          </a:p>
        </p:txBody>
      </p:sp>
    </p:spTree>
    <p:extLst>
      <p:ext uri="{BB962C8B-B14F-4D97-AF65-F5344CB8AC3E}">
        <p14:creationId xmlns:p14="http://schemas.microsoft.com/office/powerpoint/2010/main" val="221864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16</a:t>
            </a:fld>
            <a:endParaRPr lang="en-CA"/>
          </a:p>
        </p:txBody>
      </p:sp>
    </p:spTree>
    <p:extLst>
      <p:ext uri="{BB962C8B-B14F-4D97-AF65-F5344CB8AC3E}">
        <p14:creationId xmlns:p14="http://schemas.microsoft.com/office/powerpoint/2010/main" val="73708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2</a:t>
            </a:fld>
            <a:endParaRPr lang="en-CA"/>
          </a:p>
        </p:txBody>
      </p:sp>
    </p:spTree>
    <p:extLst>
      <p:ext uri="{BB962C8B-B14F-4D97-AF65-F5344CB8AC3E}">
        <p14:creationId xmlns:p14="http://schemas.microsoft.com/office/powerpoint/2010/main" val="283018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3</a:t>
            </a:fld>
            <a:endParaRPr lang="en-CA"/>
          </a:p>
        </p:txBody>
      </p:sp>
    </p:spTree>
    <p:extLst>
      <p:ext uri="{BB962C8B-B14F-4D97-AF65-F5344CB8AC3E}">
        <p14:creationId xmlns:p14="http://schemas.microsoft.com/office/powerpoint/2010/main" val="254775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4</a:t>
            </a:fld>
            <a:endParaRPr lang="en-CA"/>
          </a:p>
        </p:txBody>
      </p:sp>
    </p:spTree>
    <p:extLst>
      <p:ext uri="{BB962C8B-B14F-4D97-AF65-F5344CB8AC3E}">
        <p14:creationId xmlns:p14="http://schemas.microsoft.com/office/powerpoint/2010/main" val="323580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5</a:t>
            </a:fld>
            <a:endParaRPr lang="en-CA"/>
          </a:p>
        </p:txBody>
      </p:sp>
    </p:spTree>
    <p:extLst>
      <p:ext uri="{BB962C8B-B14F-4D97-AF65-F5344CB8AC3E}">
        <p14:creationId xmlns:p14="http://schemas.microsoft.com/office/powerpoint/2010/main" val="368848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6</a:t>
            </a:fld>
            <a:endParaRPr lang="en-CA"/>
          </a:p>
        </p:txBody>
      </p:sp>
    </p:spTree>
    <p:extLst>
      <p:ext uri="{BB962C8B-B14F-4D97-AF65-F5344CB8AC3E}">
        <p14:creationId xmlns:p14="http://schemas.microsoft.com/office/powerpoint/2010/main" val="297200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7</a:t>
            </a:fld>
            <a:endParaRPr lang="en-CA"/>
          </a:p>
        </p:txBody>
      </p:sp>
    </p:spTree>
    <p:extLst>
      <p:ext uri="{BB962C8B-B14F-4D97-AF65-F5344CB8AC3E}">
        <p14:creationId xmlns:p14="http://schemas.microsoft.com/office/powerpoint/2010/main" val="4782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8</a:t>
            </a:fld>
            <a:endParaRPr lang="en-CA"/>
          </a:p>
        </p:txBody>
      </p:sp>
    </p:spTree>
    <p:extLst>
      <p:ext uri="{BB962C8B-B14F-4D97-AF65-F5344CB8AC3E}">
        <p14:creationId xmlns:p14="http://schemas.microsoft.com/office/powerpoint/2010/main" val="79109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9</a:t>
            </a:fld>
            <a:endParaRPr lang="en-CA"/>
          </a:p>
        </p:txBody>
      </p:sp>
    </p:spTree>
    <p:extLst>
      <p:ext uri="{BB962C8B-B14F-4D97-AF65-F5344CB8AC3E}">
        <p14:creationId xmlns:p14="http://schemas.microsoft.com/office/powerpoint/2010/main" val="730400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lstStyle/>
          <a:p>
            <a:r>
              <a:rPr lang="en-US" dirty="0"/>
              <a:t>Land Back: Reforming Canada’s Additions-to-Reserve Policy</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p:txBody>
          <a:bodyPr/>
          <a:lstStyle/>
          <a:p>
            <a:r>
              <a:rPr lang="en-US" dirty="0"/>
              <a:t>July 10, 2023</a:t>
            </a:r>
          </a:p>
          <a:p>
            <a:r>
              <a:rPr lang="en-US" dirty="0"/>
              <a:t>Halifax, NB</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CIRNAC ATR Reform Process</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spcAft>
                <a:spcPts val="600"/>
              </a:spcAft>
            </a:pPr>
            <a:r>
              <a:rPr lang="en-US" sz="2000" dirty="0">
                <a:latin typeface="Calibri" panose="020F0502020204030204"/>
              </a:rPr>
              <a:t>Beginning in 2022 CIRNAC initiated a phased approach to ATR reform: </a:t>
            </a:r>
          </a:p>
          <a:p>
            <a:pPr marL="742950" lvl="1" indent="-285750">
              <a:spcAft>
                <a:spcPts val="600"/>
              </a:spcAft>
            </a:pPr>
            <a:r>
              <a:rPr lang="en-US" sz="1800" dirty="0">
                <a:latin typeface="Calibri" panose="020F0502020204030204"/>
              </a:rPr>
              <a:t>Preliminary Engagement (2022/23)</a:t>
            </a:r>
          </a:p>
          <a:p>
            <a:pPr marL="742950" lvl="1" indent="-285750">
              <a:spcAft>
                <a:spcPts val="600"/>
              </a:spcAft>
            </a:pPr>
            <a:r>
              <a:rPr lang="en-US" sz="1800" dirty="0">
                <a:latin typeface="Calibri" panose="020F0502020204030204"/>
              </a:rPr>
              <a:t>Engagement and Information Gathering (2023/24)</a:t>
            </a:r>
          </a:p>
          <a:p>
            <a:pPr marL="742950" lvl="1" indent="-285750">
              <a:spcAft>
                <a:spcPts val="600"/>
              </a:spcAft>
            </a:pPr>
            <a:r>
              <a:rPr lang="en-US" sz="1800" dirty="0">
                <a:latin typeface="Calibri" panose="020F0502020204030204"/>
              </a:rPr>
              <a:t>Analysis &amp; Co-Development of Options (Fall 2024)</a:t>
            </a:r>
          </a:p>
          <a:p>
            <a:pPr marL="742950" lvl="1" indent="-285750">
              <a:spcAft>
                <a:spcPts val="600"/>
              </a:spcAft>
            </a:pPr>
            <a:r>
              <a:rPr lang="en-US" sz="1800" dirty="0">
                <a:latin typeface="Calibri" panose="020F0502020204030204"/>
              </a:rPr>
              <a:t>Validation of Options (2024/25)</a:t>
            </a:r>
          </a:p>
          <a:p>
            <a:pPr marL="285750" indent="-285750">
              <a:spcAft>
                <a:spcPts val="600"/>
              </a:spcAft>
            </a:pPr>
            <a:r>
              <a:rPr lang="en-US" sz="2000" dirty="0">
                <a:latin typeface="Calibri" panose="020F0502020204030204"/>
              </a:rPr>
              <a:t>CIRNAC issued a call for funding proposals (spring 2023) to support engagement with Indigenous Peoples and their representative organizations:</a:t>
            </a:r>
          </a:p>
          <a:p>
            <a:pPr marL="742950" lvl="1" indent="-285750">
              <a:spcAft>
                <a:spcPts val="600"/>
              </a:spcAft>
            </a:pPr>
            <a:r>
              <a:rPr lang="en-US" sz="1800" dirty="0">
                <a:latin typeface="Calibri" panose="020F0502020204030204"/>
              </a:rPr>
              <a:t>They received 85 proposals from individual First Nations and regional and national organizations </a:t>
            </a:r>
            <a:endParaRPr lang="en-US" sz="1400" dirty="0">
              <a:latin typeface="Calibri" panose="020F0502020204030204"/>
            </a:endParaRPr>
          </a:p>
          <a:p>
            <a:pPr marL="742950" lvl="1" indent="-285750">
              <a:spcAft>
                <a:spcPts val="600"/>
              </a:spcAft>
            </a:pPr>
            <a:endParaRPr lang="en-US" sz="1800" dirty="0">
              <a:solidFill>
                <a:prstClr val="black"/>
              </a:solidFill>
              <a:latin typeface="Calibri" panose="020F0502020204030204"/>
            </a:endParaRPr>
          </a:p>
          <a:p>
            <a:pPr marL="0" indent="0">
              <a:lnSpc>
                <a:spcPct val="90000"/>
              </a:lnSpc>
              <a:spcAft>
                <a:spcPts val="600"/>
              </a:spcAft>
              <a:buNone/>
            </a:pPr>
            <a:endParaRPr lang="en-CA" dirty="0"/>
          </a:p>
        </p:txBody>
      </p:sp>
    </p:spTree>
    <p:extLst>
      <p:ext uri="{BB962C8B-B14F-4D97-AF65-F5344CB8AC3E}">
        <p14:creationId xmlns:p14="http://schemas.microsoft.com/office/powerpoint/2010/main" val="372666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dirty="0"/>
              <a:t>ATR: AFN Mandates</a:t>
            </a:r>
            <a:endParaRPr lang="en-CA"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Current AFN mandates on ATR flow from the 2012 joint ATR reform initiative which resulted in an updated ATR Policy in 2016.</a:t>
            </a:r>
          </a:p>
          <a:p>
            <a:r>
              <a:rPr lang="en-US" dirty="0">
                <a:latin typeface="Calibri" panose="020F0502020204030204" pitchFamily="34" charset="0"/>
                <a:cs typeface="Calibri" panose="020F0502020204030204" pitchFamily="34" charset="0"/>
              </a:rPr>
              <a:t>AFN Resolution 17-2023 </a:t>
            </a:r>
            <a:r>
              <a:rPr lang="en-US" i="1" dirty="0">
                <a:latin typeface="Calibri" panose="020F0502020204030204" pitchFamily="34" charset="0"/>
                <a:cs typeface="Calibri" panose="020F0502020204030204" pitchFamily="34" charset="0"/>
              </a:rPr>
              <a:t>Prioritizing Land Back Through All Federal Laws, Policies and Programs </a:t>
            </a:r>
            <a:r>
              <a:rPr lang="en-US" dirty="0">
                <a:latin typeface="Calibri" panose="020F0502020204030204" pitchFamily="34" charset="0"/>
                <a:cs typeface="Calibri" panose="020F0502020204030204" pitchFamily="34" charset="0"/>
              </a:rPr>
              <a:t>calls on the Government of Canada to facilitate and prioritize the return of lands to First Nations across Canada. </a:t>
            </a:r>
          </a:p>
          <a:p>
            <a:r>
              <a:rPr lang="en-US" dirty="0">
                <a:latin typeface="Calibri" panose="020F0502020204030204" pitchFamily="34" charset="0"/>
                <a:cs typeface="Calibri" panose="020F0502020204030204" pitchFamily="34" charset="0"/>
              </a:rPr>
              <a:t>The United Nations Declaration on the Rights of Indigenous Peoples provides clear minimum standards to guide ATR reform. </a:t>
            </a:r>
          </a:p>
        </p:txBody>
      </p:sp>
    </p:spTree>
    <p:extLst>
      <p:ext uri="{BB962C8B-B14F-4D97-AF65-F5344CB8AC3E}">
        <p14:creationId xmlns:p14="http://schemas.microsoft.com/office/powerpoint/2010/main" val="144236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dirty="0"/>
              <a:t>ATR: AFN Mandates</a:t>
            </a:r>
            <a:endParaRPr lang="en-CA"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The AFN does not currently have a mandate to co-develop a new ATR Policy or process with CIRNAC. </a:t>
            </a:r>
          </a:p>
          <a:p>
            <a:r>
              <a:rPr lang="en-US" dirty="0">
                <a:latin typeface="Calibri" panose="020F0502020204030204" pitchFamily="34" charset="0"/>
                <a:cs typeface="Calibri" panose="020F0502020204030204" pitchFamily="34" charset="0"/>
              </a:rPr>
              <a:t>However First Nations-in-Assembly have made it clear that the return of lands is a priority and must be supported by policy. </a:t>
            </a:r>
          </a:p>
          <a:p>
            <a:r>
              <a:rPr lang="en-US" dirty="0">
                <a:latin typeface="Calibri" panose="020F0502020204030204" pitchFamily="34" charset="0"/>
                <a:cs typeface="Calibri" panose="020F0502020204030204" pitchFamily="34" charset="0"/>
              </a:rPr>
              <a:t>The AFN is seeking updated direction from First Nations-in-Assembly to guide our advocacy during this most recent opportunity to re-design the ATR Policy and process. </a:t>
            </a:r>
          </a:p>
          <a:p>
            <a:endParaRPr lang="en-US" dirty="0"/>
          </a:p>
          <a:p>
            <a:pPr marL="0" indent="0">
              <a:buNone/>
            </a:pPr>
            <a:endParaRPr lang="en-US" dirty="0"/>
          </a:p>
        </p:txBody>
      </p:sp>
    </p:spTree>
    <p:extLst>
      <p:ext uri="{BB962C8B-B14F-4D97-AF65-F5344CB8AC3E}">
        <p14:creationId xmlns:p14="http://schemas.microsoft.com/office/powerpoint/2010/main" val="69648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sz="3200" dirty="0"/>
              <a:t>DR 28 </a:t>
            </a:r>
            <a:r>
              <a:rPr lang="en-US" sz="3200" i="1" dirty="0"/>
              <a:t>Returning First Nations Lands Through ATR Reform</a:t>
            </a:r>
            <a:endParaRPr lang="en-CA" sz="3200" i="1"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Calls on the Government of Canada to ”co-develop with all First Nations a clear, effective, and transparent processes for First Nations to </a:t>
            </a:r>
            <a:r>
              <a:rPr lang="en-US" sz="2400" b="1" dirty="0">
                <a:latin typeface="Calibri" panose="020F0502020204030204" pitchFamily="34" charset="0"/>
                <a:cs typeface="Calibri" panose="020F0502020204030204" pitchFamily="34" charset="0"/>
              </a:rPr>
              <a:t>restore, reacquire, and/or remedy historic dispossession of reserve land</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Directs the AFN to “engage First Nations on the </a:t>
            </a:r>
            <a:r>
              <a:rPr lang="en-US" sz="2400" b="1" dirty="0">
                <a:latin typeface="Calibri" panose="020F0502020204030204" pitchFamily="34" charset="0"/>
                <a:cs typeface="Calibri" panose="020F0502020204030204" pitchFamily="34" charset="0"/>
              </a:rPr>
              <a:t>restitution of lands to First Nations</a:t>
            </a:r>
            <a:r>
              <a:rPr lang="en-US" sz="2400" dirty="0">
                <a:latin typeface="Calibri" panose="020F0502020204030204" pitchFamily="34" charset="0"/>
                <a:cs typeface="Calibri" panose="020F0502020204030204" pitchFamily="34" charset="0"/>
              </a:rPr>
              <a:t>, including through the review and re-design of the ATR Policy and process”.</a:t>
            </a:r>
          </a:p>
          <a:p>
            <a:r>
              <a:rPr lang="en-US" sz="2400" dirty="0">
                <a:latin typeface="Calibri" panose="020F0502020204030204" pitchFamily="34" charset="0"/>
                <a:cs typeface="Calibri" panose="020F0502020204030204" pitchFamily="34" charset="0"/>
              </a:rPr>
              <a:t>Directs the AFN “to seek resources to support engagement with First Nations … </a:t>
            </a:r>
            <a:r>
              <a:rPr lang="en-US" sz="2400" b="1" dirty="0">
                <a:latin typeface="Calibri" panose="020F0502020204030204" pitchFamily="34" charset="0"/>
                <a:cs typeface="Calibri" panose="020F0502020204030204" pitchFamily="34" charset="0"/>
              </a:rPr>
              <a:t>on the restitution of lands </a:t>
            </a:r>
            <a:r>
              <a:rPr lang="en-US" sz="2400" dirty="0">
                <a:latin typeface="Calibri" panose="020F0502020204030204" pitchFamily="34" charset="0"/>
                <a:cs typeface="Calibri" panose="020F0502020204030204" pitchFamily="34" charset="0"/>
              </a:rPr>
              <a:t>… including through ATR reform.”</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359408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sz="3200" dirty="0"/>
              <a:t>DR 28 </a:t>
            </a:r>
            <a:r>
              <a:rPr lang="en-US" sz="3200" i="1" dirty="0"/>
              <a:t>Returning First Nations Lands Through ATR Reform</a:t>
            </a:r>
            <a:endParaRPr lang="en-CA" sz="3200"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An effective ATR process must prioritize the objectives of First Nations to add lands to their reserves. </a:t>
            </a:r>
          </a:p>
          <a:p>
            <a:r>
              <a:rPr lang="en-US" sz="2800" dirty="0">
                <a:latin typeface="Calibri" panose="020F0502020204030204" pitchFamily="34" charset="0"/>
                <a:cs typeface="Calibri" panose="020F0502020204030204" pitchFamily="34" charset="0"/>
              </a:rPr>
              <a:t>The AFN can play an important role engaging with First Nations to identify their priorities for ATR – ensuring they are </a:t>
            </a:r>
            <a:r>
              <a:rPr lang="en-US" dirty="0">
                <a:latin typeface="Calibri" panose="020F0502020204030204" pitchFamily="34" charset="0"/>
                <a:cs typeface="Calibri" panose="020F0502020204030204" pitchFamily="34" charset="0"/>
              </a:rPr>
              <a:t>communicated to the Government of Canada through transparent process. </a:t>
            </a:r>
          </a:p>
          <a:p>
            <a:r>
              <a:rPr lang="en-US" dirty="0">
                <a:latin typeface="Calibri" panose="020F0502020204030204" pitchFamily="34" charset="0"/>
                <a:cs typeface="Calibri" panose="020F0502020204030204" pitchFamily="34" charset="0"/>
              </a:rPr>
              <a:t>The AFN can also play an important role providing a First Nations driven analysis of the existing ATR Policy and process through engagement, reviewing past analysis, and current data.</a:t>
            </a:r>
          </a:p>
          <a:p>
            <a:endParaRPr lang="en-US" dirty="0"/>
          </a:p>
          <a:p>
            <a:pPr marL="0" indent="0">
              <a:buNone/>
            </a:pPr>
            <a:endParaRPr lang="en-US" dirty="0"/>
          </a:p>
        </p:txBody>
      </p:sp>
    </p:spTree>
    <p:extLst>
      <p:ext uri="{BB962C8B-B14F-4D97-AF65-F5344CB8AC3E}">
        <p14:creationId xmlns:p14="http://schemas.microsoft.com/office/powerpoint/2010/main" val="85530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ATR: UNDA &amp; NAP</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spcAft>
                <a:spcPts val="600"/>
              </a:spcAft>
            </a:pPr>
            <a:r>
              <a:rPr lang="en-US" sz="2000" dirty="0">
                <a:latin typeface="Calibri" panose="020F0502020204030204"/>
              </a:rPr>
              <a:t>Articles 26, 27, and 32 of the UN Declaration make clear that States must give due recognition through fair process, to Indigenous peoples lands, territories and resources and Indigenous peoples have the right to determine and develop priorities and strategies for the development or use of their lands. </a:t>
            </a:r>
          </a:p>
          <a:p>
            <a:pPr marL="285750" indent="-285750">
              <a:spcAft>
                <a:spcPts val="600"/>
              </a:spcAft>
            </a:pPr>
            <a:r>
              <a:rPr lang="en-US" sz="2000" dirty="0">
                <a:latin typeface="Calibri" panose="020F0502020204030204"/>
              </a:rPr>
              <a:t>S. 5 of the </a:t>
            </a:r>
            <a:r>
              <a:rPr lang="en-US" sz="2000" i="1" dirty="0">
                <a:latin typeface="Calibri" panose="020F0502020204030204"/>
              </a:rPr>
              <a:t>United Nations Declaration on the Rights of Indigenous Peoples Act</a:t>
            </a:r>
            <a:r>
              <a:rPr lang="en-US" sz="2000" dirty="0">
                <a:latin typeface="Calibri" panose="020F0502020204030204"/>
              </a:rPr>
              <a:t> (2021) requires that the Government of Canada, in cooperation with indigenous peoples, take all measures necessary to ensure that the laws of Canada are consistent with the Declaration. </a:t>
            </a:r>
          </a:p>
          <a:p>
            <a:pPr marL="285750" indent="-285750">
              <a:spcAft>
                <a:spcPts val="600"/>
              </a:spcAft>
            </a:pPr>
            <a:r>
              <a:rPr lang="en-US" sz="2000" dirty="0">
                <a:latin typeface="Calibri" panose="020F0502020204030204"/>
              </a:rPr>
              <a:t>The Draft National Action Plan advanced by the Department of Justice includes a commitment to co-develop a redesign of the ATR policy. </a:t>
            </a:r>
            <a:endParaRPr lang="en-US" sz="1800" dirty="0">
              <a:latin typeface="Calibri" panose="020F0502020204030204"/>
            </a:endParaRPr>
          </a:p>
          <a:p>
            <a:pPr marL="0" indent="0">
              <a:lnSpc>
                <a:spcPct val="90000"/>
              </a:lnSpc>
              <a:spcAft>
                <a:spcPts val="600"/>
              </a:spcAft>
              <a:buNone/>
            </a:pPr>
            <a:endParaRPr lang="en-CA" dirty="0"/>
          </a:p>
        </p:txBody>
      </p:sp>
    </p:spTree>
    <p:extLst>
      <p:ext uri="{BB962C8B-B14F-4D97-AF65-F5344CB8AC3E}">
        <p14:creationId xmlns:p14="http://schemas.microsoft.com/office/powerpoint/2010/main" val="254262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76E1-ABEA-423A-B21D-C34B612D8A84}"/>
              </a:ext>
            </a:extLst>
          </p:cNvPr>
          <p:cNvSpPr>
            <a:spLocks noGrp="1"/>
          </p:cNvSpPr>
          <p:nvPr>
            <p:ph type="title"/>
          </p:nvPr>
        </p:nvSpPr>
        <p:spPr/>
        <p:txBody>
          <a:bodyPr/>
          <a:lstStyle/>
          <a:p>
            <a:r>
              <a:rPr lang="en-US" dirty="0"/>
              <a:t>Conclusion &amp; Next Steps </a:t>
            </a:r>
            <a:endParaRPr lang="en-CA" dirty="0"/>
          </a:p>
        </p:txBody>
      </p:sp>
      <p:sp>
        <p:nvSpPr>
          <p:cNvPr id="3" name="Content Placeholder 2">
            <a:extLst>
              <a:ext uri="{FF2B5EF4-FFF2-40B4-BE49-F238E27FC236}">
                <a16:creationId xmlns:a16="http://schemas.microsoft.com/office/drawing/2014/main" id="{0DC29E9B-F2A4-4016-81B6-B6E5485BBFC3}"/>
              </a:ext>
            </a:extLst>
          </p:cNvPr>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Addressing the ATR Policy and process and aligning the restitution of land in Canada with the UN Declaration requires:</a:t>
            </a:r>
          </a:p>
          <a:p>
            <a:pPr lvl="1"/>
            <a:r>
              <a:rPr lang="en-CA" sz="2000" dirty="0">
                <a:effectLst/>
                <a:latin typeface="Calibri" panose="020F0502020204030204" pitchFamily="34" charset="0"/>
                <a:ea typeface="Times New Roman" panose="02020603050405020304" pitchFamily="18" charset="0"/>
                <a:cs typeface="Times New Roman" panose="02020603050405020304" pitchFamily="18" charset="0"/>
              </a:rPr>
              <a:t>The review and re-design of policies and processes to ensure they are capable of providing restitution of lands to First Nations.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CA" sz="2000" dirty="0">
                <a:effectLst/>
                <a:latin typeface="Calibri" panose="020F0502020204030204" pitchFamily="34" charset="0"/>
                <a:ea typeface="Times New Roman" panose="02020603050405020304" pitchFamily="18" charset="0"/>
                <a:cs typeface="Times New Roman" panose="02020603050405020304" pitchFamily="18" charset="0"/>
              </a:rPr>
              <a:t>Engagement with First Nations to seek input on the most effective ways to return lands to First Nations.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co-development of clear, effective, and transparent processes for First Nations to restore, reacquire, and/or remedy historic dispossession of reserve land.</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082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lang="en-CA" sz="2000" dirty="0">
                <a:latin typeface="Calibri" panose="020F0502020204030204"/>
              </a:rPr>
              <a:t>Ongoing  First Nations Advocacy &amp; A </a:t>
            </a:r>
            <a:r>
              <a:rPr kumimoji="0" lang="en-CA" sz="2000" b="0" i="0" u="none" strike="noStrike" kern="1200" cap="none" spc="0" normalizeH="0" baseline="0" noProof="0" dirty="0">
                <a:ln>
                  <a:noFill/>
                </a:ln>
                <a:effectLst/>
                <a:uLnTx/>
                <a:uFillTx/>
                <a:latin typeface="Calibri" panose="020F0502020204030204"/>
                <a:ea typeface="+mn-ea"/>
                <a:cs typeface="+mn-cs"/>
              </a:rPr>
              <a:t>Renewed Federal Commitment </a:t>
            </a:r>
          </a:p>
          <a:p>
            <a:pPr marL="285750" indent="-285750">
              <a:lnSpc>
                <a:spcPct val="90000"/>
              </a:lnSpc>
              <a:spcAft>
                <a:spcPts val="600"/>
              </a:spcAft>
              <a:buFont typeface="Arial" panose="020B0604020202020204" pitchFamily="34" charset="0"/>
              <a:buChar char="•"/>
            </a:pPr>
            <a:r>
              <a:rPr lang="en-CA" sz="2000" dirty="0">
                <a:latin typeface="Calibri" panose="020F0502020204030204"/>
              </a:rPr>
              <a:t>Overview of the Current ATR Reform Process </a:t>
            </a:r>
          </a:p>
          <a:p>
            <a:pPr marL="285750" indent="-285750">
              <a:lnSpc>
                <a:spcPct val="90000"/>
              </a:lnSpc>
              <a:spcAft>
                <a:spcPts val="600"/>
              </a:spcAft>
              <a:buFont typeface="Arial" panose="020B0604020202020204" pitchFamily="34" charset="0"/>
              <a:buChar char="•"/>
            </a:pPr>
            <a:r>
              <a:rPr lang="en-CA" sz="2000" dirty="0">
                <a:latin typeface="Calibri" panose="020F0502020204030204"/>
              </a:rPr>
              <a:t>AFN Resolution Mandates </a:t>
            </a:r>
          </a:p>
          <a:p>
            <a:pPr marL="285750" indent="-285750">
              <a:spcAft>
                <a:spcPts val="600"/>
              </a:spcAft>
            </a:pPr>
            <a:r>
              <a:rPr kumimoji="0" lang="en-CA" sz="2000" b="0" i="0" u="none" strike="noStrike" kern="1200" cap="none" spc="0" normalizeH="0" baseline="0" noProof="0" dirty="0">
                <a:ln>
                  <a:noFill/>
                </a:ln>
                <a:effectLst/>
                <a:uLnTx/>
                <a:uFillTx/>
                <a:latin typeface="Calibri" panose="020F0502020204030204"/>
                <a:ea typeface="+mn-ea"/>
                <a:cs typeface="+mn-cs"/>
              </a:rPr>
              <a:t>ATR and the UNDA &amp; NAP</a:t>
            </a:r>
          </a:p>
          <a:p>
            <a:pPr marL="285750" indent="-285750">
              <a:lnSpc>
                <a:spcPct val="90000"/>
              </a:lnSpc>
              <a:spcAft>
                <a:spcPts val="600"/>
              </a:spcAft>
              <a:buFont typeface="Arial" panose="020B0604020202020204" pitchFamily="34" charset="0"/>
              <a:buChar char="•"/>
            </a:pPr>
            <a:r>
              <a:rPr lang="en-CA" sz="2000" dirty="0">
                <a:latin typeface="Calibri" panose="020F0502020204030204"/>
              </a:rPr>
              <a:t>Conclusion &amp; Next Steps </a:t>
            </a:r>
          </a:p>
          <a:p>
            <a:pPr marL="0" indent="0">
              <a:buNone/>
            </a:pPr>
            <a:endParaRPr lang="en-US" dirty="0"/>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Additions to Reserve: A Legacy of Frustration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en-US" sz="2000" b="0" i="0" u="none" strike="noStrike" kern="1200" cap="none" spc="0" normalizeH="0" baseline="0" noProof="0" dirty="0">
                <a:ln>
                  <a:noFill/>
                </a:ln>
                <a:effectLst/>
                <a:uLnTx/>
                <a:uFillTx/>
                <a:latin typeface="Calibri" panose="020F0502020204030204"/>
                <a:ea typeface="+mn-ea"/>
                <a:cs typeface="+mn-cs"/>
              </a:rPr>
              <a:t>The Government of Canada relies upon its Additions to Reserve Policy (ATR) as the primary tool available to First Nations to add lands to their reserves. </a:t>
            </a:r>
          </a:p>
          <a:p>
            <a:pPr marL="285750" indent="-285750">
              <a:lnSpc>
                <a:spcPct val="90000"/>
              </a:lnSpc>
              <a:spcAft>
                <a:spcPts val="600"/>
              </a:spcAft>
              <a:buFont typeface="Arial" panose="020B0604020202020204" pitchFamily="34" charset="0"/>
              <a:buChar char="•"/>
            </a:pPr>
            <a:r>
              <a:rPr kumimoji="0" lang="en-US" sz="2000" b="0" i="0" u="none" strike="noStrike" kern="1200" cap="none" spc="0" normalizeH="0" baseline="0" noProof="0" dirty="0">
                <a:ln>
                  <a:noFill/>
                </a:ln>
                <a:effectLst/>
                <a:uLnTx/>
                <a:uFillTx/>
                <a:latin typeface="Calibri" panose="020F0502020204030204"/>
                <a:ea typeface="+mn-ea"/>
                <a:cs typeface="+mn-cs"/>
              </a:rPr>
              <a:t>The ATR process has proven to be consistently ineffective, often taking years or decades to add lands to reserve. </a:t>
            </a:r>
          </a:p>
          <a:p>
            <a:pPr marL="285750" indent="-285750">
              <a:lnSpc>
                <a:spcPct val="90000"/>
              </a:lnSpc>
              <a:spcAft>
                <a:spcPts val="600"/>
              </a:spcAft>
              <a:buFont typeface="Arial" panose="020B0604020202020204" pitchFamily="34" charset="0"/>
              <a:buChar char="•"/>
            </a:pPr>
            <a:r>
              <a:rPr lang="en-US" sz="2000" dirty="0">
                <a:latin typeface="Calibri" panose="020F0502020204030204"/>
              </a:rPr>
              <a:t>There have been numerous calls for ATR reform, most recently from the Government of Canada: </a:t>
            </a:r>
          </a:p>
          <a:p>
            <a:pPr lvl="1">
              <a:spcAft>
                <a:spcPts val="600"/>
              </a:spcAft>
            </a:pPr>
            <a:r>
              <a:rPr kumimoji="0" lang="en-US" sz="1600" b="0" i="0" u="none" strike="noStrike" kern="1200" cap="none" spc="0" normalizeH="0" baseline="0" noProof="0" dirty="0">
                <a:ln>
                  <a:noFill/>
                </a:ln>
                <a:effectLst/>
                <a:uLnTx/>
                <a:uFillTx/>
                <a:latin typeface="Calibri" panose="020F0502020204030204"/>
                <a:ea typeface="+mn-ea"/>
                <a:cs typeface="+mn-cs"/>
              </a:rPr>
              <a:t>At the 2022 AFN Special Chiefs Assembly, the Minister of Crown Indigenous Relations Marc Miller noted to First Nations-in-Assembly that “the (ATR) process is largely broken, glacial in its pace, and a terrible way to get land back.” </a:t>
            </a: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0" indent="0">
              <a:lnSpc>
                <a:spcPct val="90000"/>
              </a:lnSpc>
              <a:spcAft>
                <a:spcPts val="600"/>
              </a:spcAft>
              <a:buNone/>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lgn="just">
              <a:spcAft>
                <a:spcPts val="600"/>
              </a:spcAft>
            </a:pPr>
            <a:endParaRPr lang="en-US" sz="1600" dirty="0">
              <a:solidFill>
                <a:prstClr val="black"/>
              </a:solidFill>
              <a:latin typeface="Calibri" panose="020F0502020204030204"/>
            </a:endParaRPr>
          </a:p>
          <a:p>
            <a:pPr marL="285750" indent="-285750" algn="just">
              <a:spcAft>
                <a:spcPts val="600"/>
              </a:spcAft>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4065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Additions to Reserve: A Legacy of Frustration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en-US" sz="2400" b="0" i="0" u="none" strike="noStrike" kern="1200" cap="none" spc="0" normalizeH="0" baseline="0" noProof="0" dirty="0">
                <a:ln>
                  <a:noFill/>
                </a:ln>
                <a:effectLst/>
                <a:uLnTx/>
                <a:uFillTx/>
                <a:latin typeface="Calibri" panose="020F0502020204030204"/>
                <a:ea typeface="+mn-ea"/>
                <a:cs typeface="+mn-cs"/>
              </a:rPr>
              <a:t>Minister Miller’s statement accurately reflects the reality faced by First Nations but does not address three potential reasons WHY ATR continues to fail First Nations: </a:t>
            </a:r>
            <a:endParaRPr lang="en-US" sz="2400" dirty="0">
              <a:latin typeface="Calibri" panose="020F0502020204030204"/>
            </a:endParaRPr>
          </a:p>
          <a:p>
            <a:pPr marL="742950" lvl="1" indent="-285750">
              <a:spcAft>
                <a:spcPts val="600"/>
              </a:spcAft>
            </a:pPr>
            <a:r>
              <a:rPr kumimoji="0" lang="en-US" sz="1800" b="0" i="0" u="none" strike="noStrike" kern="1200" cap="none" spc="0" normalizeH="0" baseline="0" noProof="0" dirty="0">
                <a:ln>
                  <a:noFill/>
                </a:ln>
                <a:effectLst/>
                <a:uLnTx/>
                <a:uFillTx/>
                <a:latin typeface="Calibri" panose="020F0502020204030204"/>
                <a:ea typeface="+mn-ea"/>
                <a:cs typeface="+mn-cs"/>
              </a:rPr>
              <a:t>Evidence suggests that the Government of Canada </a:t>
            </a:r>
            <a:r>
              <a:rPr lang="en-US" sz="1800" dirty="0">
                <a:latin typeface="Calibri" panose="020F0502020204030204"/>
              </a:rPr>
              <a:t>is </a:t>
            </a:r>
            <a:r>
              <a:rPr kumimoji="0" lang="en-US" sz="1800" b="0" i="0" u="none" strike="noStrike" kern="1200" cap="none" spc="0" normalizeH="0" baseline="0" noProof="0" dirty="0">
                <a:ln>
                  <a:noFill/>
                </a:ln>
                <a:effectLst/>
                <a:uLnTx/>
                <a:uFillTx/>
                <a:latin typeface="Calibri" panose="020F0502020204030204"/>
                <a:ea typeface="+mn-ea"/>
                <a:cs typeface="+mn-cs"/>
              </a:rPr>
              <a:t>hesitant to create s. 91(24) reserve lands – as demonstrated by the many outstanding legal obligations and agreements to create ATRs. </a:t>
            </a:r>
          </a:p>
          <a:p>
            <a:pPr marL="742950" lvl="1" indent="-285750">
              <a:spcAft>
                <a:spcPts val="600"/>
              </a:spcAft>
            </a:pPr>
            <a:r>
              <a:rPr lang="en-US" sz="1800" dirty="0">
                <a:latin typeface="Calibri" panose="020F0502020204030204"/>
              </a:rPr>
              <a:t>First Nations are often unable to acquire the necessary lands – there is no mechanism to make lands available for purchase, even when Treaty or settlement agreements provide cash for the purchase of land. </a:t>
            </a:r>
          </a:p>
          <a:p>
            <a:pPr marL="742950" lvl="1" indent="-285750">
              <a:spcAft>
                <a:spcPts val="600"/>
              </a:spcAft>
            </a:pPr>
            <a:r>
              <a:rPr lang="en-US" sz="1800" dirty="0">
                <a:latin typeface="Calibri" panose="020F0502020204030204"/>
              </a:rPr>
              <a:t>First Nations are often left to resolve third-party interests which remain THE primary barrier to ATR. </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742950" lvl="1" indent="-285750" algn="just">
              <a:spcAft>
                <a:spcPts val="600"/>
              </a:spcAft>
            </a:pPr>
            <a:endParaRPr lang="en-US" sz="1600" dirty="0">
              <a:solidFill>
                <a:prstClr val="black"/>
              </a:solidFill>
              <a:latin typeface="Calibri" panose="020F0502020204030204"/>
            </a:endParaRPr>
          </a:p>
          <a:p>
            <a:pPr marL="285750" indent="-285750" algn="just">
              <a:spcAft>
                <a:spcPts val="600"/>
              </a:spcAft>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75394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ATR: Recent Reform Efforts (2012 – 2016)</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en-CA" sz="2000" b="1" i="0" u="none" strike="noStrike" kern="1200" cap="none" spc="0" normalizeH="0" baseline="0" noProof="0" dirty="0">
                <a:ln>
                  <a:noFill/>
                </a:ln>
                <a:effectLst/>
                <a:uLnTx/>
                <a:uFillTx/>
                <a:latin typeface="Calibri" panose="020F0502020204030204"/>
                <a:ea typeface="+mn-ea"/>
                <a:cs typeface="+mn-cs"/>
              </a:rPr>
              <a:t>2012: </a:t>
            </a:r>
            <a:r>
              <a:rPr kumimoji="0" lang="en-CA" sz="2000" b="0" i="0" u="none" strike="noStrike" kern="1200" cap="none" spc="0" normalizeH="0" baseline="0" noProof="0" dirty="0">
                <a:ln>
                  <a:noFill/>
                </a:ln>
                <a:effectLst/>
                <a:uLnTx/>
                <a:uFillTx/>
                <a:latin typeface="Calibri" panose="020F0502020204030204"/>
                <a:ea typeface="+mn-ea"/>
                <a:cs typeface="+mn-cs"/>
              </a:rPr>
              <a:t>AFN Resolution 26/2012 </a:t>
            </a:r>
            <a:r>
              <a:rPr kumimoji="0" lang="en-CA" sz="2000" b="0" i="1" u="none" strike="noStrike" kern="1200" cap="none" spc="0" normalizeH="0" baseline="0" noProof="0" dirty="0">
                <a:ln>
                  <a:noFill/>
                </a:ln>
                <a:effectLst/>
                <a:uLnTx/>
                <a:uFillTx/>
                <a:latin typeface="Calibri" panose="020F0502020204030204"/>
                <a:ea typeface="+mn-ea"/>
                <a:cs typeface="+mn-cs"/>
              </a:rPr>
              <a:t>Additions to Reserve Policy and Process Reform</a:t>
            </a:r>
          </a:p>
          <a:p>
            <a:pPr marL="685800" lvl="1" indent="-228600">
              <a:lnSpc>
                <a:spcPct val="90000"/>
              </a:lnSpc>
              <a:spcBef>
                <a:spcPts val="1000"/>
              </a:spcBef>
              <a:buFont typeface="Arial" panose="020B0604020202020204" pitchFamily="34" charset="0"/>
              <a:buChar char="•"/>
              <a:defRPr/>
            </a:pPr>
            <a:r>
              <a:rPr lang="en-CA" sz="1800" dirty="0">
                <a:latin typeface="Calibri" panose="020F0502020204030204"/>
              </a:rPr>
              <a:t>Redesign existing ATR policy - Chapter 10 of the Land Management Manual to make the process “more efficient, effective and transparent” </a:t>
            </a:r>
          </a:p>
          <a:p>
            <a:pPr marL="685800" lvl="1" indent="-228600">
              <a:lnSpc>
                <a:spcPct val="90000"/>
              </a:lnSpc>
              <a:spcBef>
                <a:spcPts val="1000"/>
              </a:spcBef>
              <a:buFont typeface="Arial" panose="020B0604020202020204" pitchFamily="34" charset="0"/>
              <a:buChar char="•"/>
              <a:defRPr/>
            </a:pPr>
            <a:r>
              <a:rPr kumimoji="0" lang="en-CA" sz="1800" b="0" u="none" strike="noStrike" kern="1200" cap="none" spc="0" normalizeH="0" baseline="0" noProof="0" dirty="0">
                <a:ln>
                  <a:noFill/>
                </a:ln>
                <a:effectLst/>
                <a:uLnTx/>
                <a:uFillTx/>
                <a:latin typeface="Calibri" panose="020F0502020204030204"/>
                <a:ea typeface="+mn-ea"/>
                <a:cs typeface="+mn-cs"/>
              </a:rPr>
              <a:t>Cooperative examination of </a:t>
            </a:r>
            <a:r>
              <a:rPr lang="en-CA" sz="1800" dirty="0">
                <a:latin typeface="Calibri" panose="020F0502020204030204"/>
              </a:rPr>
              <a:t>legislation nationally that would expand models in Alberta, SK, MB</a:t>
            </a:r>
          </a:p>
          <a:p>
            <a:pPr marL="285750" indent="-285750">
              <a:lnSpc>
                <a:spcPct val="90000"/>
              </a:lnSpc>
              <a:spcAft>
                <a:spcPts val="600"/>
              </a:spcAft>
              <a:buFont typeface="Arial" panose="020B0604020202020204" pitchFamily="34" charset="0"/>
              <a:buChar char="•"/>
            </a:pPr>
            <a:r>
              <a:rPr lang="en-CA" sz="2000" b="1" dirty="0">
                <a:latin typeface="Calibri" panose="020F0502020204030204"/>
              </a:rPr>
              <a:t>2015: </a:t>
            </a:r>
            <a:r>
              <a:rPr lang="en-CA" sz="2000" dirty="0">
                <a:latin typeface="Calibri" panose="020F0502020204030204"/>
              </a:rPr>
              <a:t>A jointly developed ATR policy directive was submitted to Minister Valcourt in 2015</a:t>
            </a:r>
          </a:p>
          <a:p>
            <a:pPr marL="285750" indent="-285750">
              <a:lnSpc>
                <a:spcPct val="90000"/>
              </a:lnSpc>
              <a:spcAft>
                <a:spcPts val="600"/>
              </a:spcAft>
              <a:buFont typeface="Arial" panose="020B0604020202020204" pitchFamily="34" charset="0"/>
              <a:buChar char="•"/>
            </a:pPr>
            <a:r>
              <a:rPr kumimoji="0" lang="en-CA" sz="2000" b="1" i="0" u="none" strike="noStrike" kern="1200" cap="none" spc="0" normalizeH="0" baseline="0" noProof="0" dirty="0">
                <a:ln>
                  <a:noFill/>
                </a:ln>
                <a:effectLst/>
                <a:uLnTx/>
                <a:uFillTx/>
                <a:latin typeface="Calibri" panose="020F0502020204030204"/>
                <a:ea typeface="+mn-ea"/>
                <a:cs typeface="+mn-cs"/>
              </a:rPr>
              <a:t>2016: </a:t>
            </a:r>
            <a:r>
              <a:rPr kumimoji="0" lang="en-CA" sz="2000" b="0" i="0" u="none" strike="noStrike" kern="1200" cap="none" spc="0" normalizeH="0" baseline="0" noProof="0" dirty="0">
                <a:ln>
                  <a:noFill/>
                </a:ln>
                <a:effectLst/>
                <a:uLnTx/>
                <a:uFillTx/>
                <a:latin typeface="Calibri" panose="020F0502020204030204"/>
                <a:ea typeface="+mn-ea"/>
                <a:cs typeface="+mn-cs"/>
              </a:rPr>
              <a:t>AFN Resolution 17/2016 </a:t>
            </a:r>
            <a:r>
              <a:rPr kumimoji="0" lang="en-CA" sz="2000" b="0" i="1" u="none" strike="noStrike" kern="1200" cap="none" spc="0" normalizeH="0" baseline="0" noProof="0" dirty="0">
                <a:ln>
                  <a:noFill/>
                </a:ln>
                <a:effectLst/>
                <a:uLnTx/>
                <a:uFillTx/>
                <a:latin typeface="Calibri" panose="020F0502020204030204"/>
                <a:ea typeface="+mn-ea"/>
                <a:cs typeface="+mn-cs"/>
              </a:rPr>
              <a:t>Call on Canada to </a:t>
            </a:r>
            <a:r>
              <a:rPr lang="en-CA" sz="2000" i="1" dirty="0">
                <a:latin typeface="Calibri" panose="020F0502020204030204"/>
              </a:rPr>
              <a:t>implement</a:t>
            </a:r>
            <a:r>
              <a:rPr kumimoji="0" lang="en-CA" sz="2000" b="0" i="1" u="none" strike="noStrike" kern="1200" cap="none" spc="0" normalizeH="0" baseline="0" noProof="0" dirty="0">
                <a:ln>
                  <a:noFill/>
                </a:ln>
                <a:effectLst/>
                <a:uLnTx/>
                <a:uFillTx/>
                <a:latin typeface="Calibri" panose="020F0502020204030204"/>
                <a:ea typeface="+mn-ea"/>
                <a:cs typeface="+mn-cs"/>
              </a:rPr>
              <a:t> the reformed Additions to Reserve Policy </a:t>
            </a:r>
          </a:p>
          <a:p>
            <a:pPr marL="685800" lvl="1" indent="-228600">
              <a:lnSpc>
                <a:spcPct val="90000"/>
              </a:lnSpc>
              <a:spcBef>
                <a:spcPts val="1000"/>
              </a:spcBef>
              <a:buFont typeface="Arial" panose="020B0604020202020204" pitchFamily="34" charset="0"/>
              <a:buChar char="•"/>
              <a:defRPr/>
            </a:pPr>
            <a:r>
              <a:rPr lang="en-CA" sz="1800" dirty="0">
                <a:latin typeface="Calibri" panose="020F0502020204030204"/>
              </a:rPr>
              <a:t>Release the updated ATR policy  </a:t>
            </a:r>
          </a:p>
          <a:p>
            <a:pPr marL="685800" lvl="1" indent="-228600">
              <a:lnSpc>
                <a:spcPct val="90000"/>
              </a:lnSpc>
              <a:spcBef>
                <a:spcPts val="1000"/>
              </a:spcBef>
              <a:buFont typeface="Arial" panose="020B0604020202020204" pitchFamily="34" charset="0"/>
              <a:buChar char="•"/>
              <a:defRPr/>
            </a:pPr>
            <a:r>
              <a:rPr lang="en-CA" sz="1800" dirty="0">
                <a:latin typeface="Calibri" panose="020F0502020204030204"/>
              </a:rPr>
              <a:t>Include the AFN in joint policy interpretation and oversite</a:t>
            </a:r>
          </a:p>
          <a:p>
            <a:pPr marL="285750" indent="-285750">
              <a:lnSpc>
                <a:spcPct val="90000"/>
              </a:lnSpc>
              <a:spcAft>
                <a:spcPts val="600"/>
              </a:spcAft>
              <a:buFont typeface="Arial" panose="020B0604020202020204" pitchFamily="34" charset="0"/>
              <a:buChar char="•"/>
            </a:pPr>
            <a:endParaRPr lang="en-CA" dirty="0"/>
          </a:p>
        </p:txBody>
      </p:sp>
    </p:spTree>
    <p:extLst>
      <p:ext uri="{BB962C8B-B14F-4D97-AF65-F5344CB8AC3E}">
        <p14:creationId xmlns:p14="http://schemas.microsoft.com/office/powerpoint/2010/main" val="322301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ATR: Ongoing Advocacy (2017 – 2021)</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en-CA" sz="2000" b="1" i="0" u="none" strike="noStrike" kern="1200" cap="none" spc="0" normalizeH="0" baseline="0" noProof="0" dirty="0">
                <a:ln>
                  <a:noFill/>
                </a:ln>
                <a:effectLst/>
                <a:uLnTx/>
                <a:uFillTx/>
                <a:latin typeface="Calibri" panose="020F0502020204030204"/>
                <a:ea typeface="+mn-ea"/>
                <a:cs typeface="+mn-cs"/>
              </a:rPr>
              <a:t>2017: </a:t>
            </a:r>
            <a:r>
              <a:rPr kumimoji="0" lang="en-CA" sz="2000" i="0" u="none" strike="noStrike" kern="1200" cap="none" spc="0" normalizeH="0" baseline="0" noProof="0" dirty="0">
                <a:ln>
                  <a:noFill/>
                </a:ln>
                <a:effectLst/>
                <a:uLnTx/>
                <a:uFillTx/>
                <a:latin typeface="Calibri" panose="020F0502020204030204"/>
                <a:ea typeface="+mn-ea"/>
                <a:cs typeface="+mn-cs"/>
              </a:rPr>
              <a:t>First Nations Continue to Advocate for Reform </a:t>
            </a:r>
          </a:p>
          <a:p>
            <a:pPr marL="742950" lvl="1" indent="-285750">
              <a:lnSpc>
                <a:spcPct val="90000"/>
              </a:lnSpc>
              <a:spcAft>
                <a:spcPts val="600"/>
              </a:spcAft>
              <a:buFont typeface="Arial" panose="020B0604020202020204" pitchFamily="34" charset="0"/>
              <a:buChar char="•"/>
            </a:pPr>
            <a:r>
              <a:rPr lang="en-CA" sz="1800" dirty="0">
                <a:latin typeface="Calibri" panose="020F0502020204030204"/>
              </a:rPr>
              <a:t>INAC Department Split creates further challenges </a:t>
            </a:r>
          </a:p>
          <a:p>
            <a:pPr marL="742950" lvl="1" indent="-285750">
              <a:lnSpc>
                <a:spcPct val="90000"/>
              </a:lnSpc>
              <a:spcAft>
                <a:spcPts val="600"/>
              </a:spcAft>
              <a:buFont typeface="Arial" panose="020B0604020202020204" pitchFamily="34" charset="0"/>
              <a:buChar char="•"/>
            </a:pPr>
            <a:r>
              <a:rPr lang="en-CA" sz="1800" dirty="0">
                <a:latin typeface="Calibri" panose="020F0502020204030204"/>
              </a:rPr>
              <a:t>No formal AFN – Canada relationship on ATR</a:t>
            </a:r>
          </a:p>
          <a:p>
            <a:pPr marL="285750" indent="-285750">
              <a:spcAft>
                <a:spcPts val="600"/>
              </a:spcAft>
            </a:pPr>
            <a:r>
              <a:rPr lang="en-US" sz="2000" b="1" dirty="0">
                <a:latin typeface="Calibri" panose="020F0502020204030204"/>
              </a:rPr>
              <a:t>2018</a:t>
            </a:r>
            <a:r>
              <a:rPr lang="en-US" sz="2000" dirty="0">
                <a:latin typeface="Calibri" panose="020F0502020204030204"/>
              </a:rPr>
              <a:t>: AFN Resolution 94/2018 Rejecting Canada’s Approach to ATR Legislation </a:t>
            </a:r>
            <a:r>
              <a:rPr lang="en-CA" sz="2000" dirty="0">
                <a:latin typeface="Calibri" panose="020F0502020204030204"/>
              </a:rPr>
              <a:t> </a:t>
            </a:r>
          </a:p>
          <a:p>
            <a:pPr marL="685800" lvl="1" indent="-228600">
              <a:lnSpc>
                <a:spcPct val="90000"/>
              </a:lnSpc>
              <a:spcBef>
                <a:spcPts val="1000"/>
              </a:spcBef>
              <a:buFont typeface="Arial" panose="020B0604020202020204" pitchFamily="34" charset="0"/>
              <a:buChar char="•"/>
              <a:defRPr/>
            </a:pPr>
            <a:r>
              <a:rPr lang="en-CA" sz="1800" dirty="0">
                <a:latin typeface="Calibri" panose="020F0502020204030204"/>
              </a:rPr>
              <a:t>Canada unilaterally introduced </a:t>
            </a:r>
            <a:r>
              <a:rPr lang="en-CA" sz="1800" i="1" dirty="0">
                <a:latin typeface="Calibri" panose="020F0502020204030204"/>
              </a:rPr>
              <a:t>Addition of Land and Reserves and Reserve Creation Act </a:t>
            </a:r>
            <a:r>
              <a:rPr lang="en-CA" sz="1800" dirty="0">
                <a:latin typeface="Calibri" panose="020F0502020204030204"/>
              </a:rPr>
              <a:t>within </a:t>
            </a:r>
            <a:r>
              <a:rPr lang="en-CA" sz="1800" i="1" dirty="0">
                <a:latin typeface="Calibri" panose="020F0502020204030204"/>
              </a:rPr>
              <a:t>Budget implementation Act Bill C-86 </a:t>
            </a:r>
          </a:p>
          <a:p>
            <a:pPr marL="685800" lvl="1" indent="-228600">
              <a:lnSpc>
                <a:spcPct val="90000"/>
              </a:lnSpc>
              <a:spcBef>
                <a:spcPts val="1000"/>
              </a:spcBef>
              <a:buFont typeface="Arial" panose="020B0604020202020204" pitchFamily="34" charset="0"/>
              <a:buChar char="•"/>
              <a:defRPr/>
            </a:pPr>
            <a:r>
              <a:rPr lang="en-CA" sz="1800" dirty="0">
                <a:latin typeface="Calibri" panose="020F0502020204030204"/>
              </a:rPr>
              <a:t>While the changes in Bill C-86 were not problematic, the process was unacceptable, resulting in AFN Resolution 94/2018. </a:t>
            </a:r>
          </a:p>
          <a:p>
            <a:pPr marL="0" indent="0">
              <a:lnSpc>
                <a:spcPct val="90000"/>
              </a:lnSpc>
              <a:spcAft>
                <a:spcPts val="600"/>
              </a:spcAft>
              <a:buNone/>
            </a:pPr>
            <a:endParaRPr lang="en-CA" dirty="0"/>
          </a:p>
        </p:txBody>
      </p:sp>
    </p:spTree>
    <p:extLst>
      <p:ext uri="{BB962C8B-B14F-4D97-AF65-F5344CB8AC3E}">
        <p14:creationId xmlns:p14="http://schemas.microsoft.com/office/powerpoint/2010/main" val="403709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3318-3474-4FEE-ADF7-4FA2081C5B47}"/>
              </a:ext>
            </a:extLst>
          </p:cNvPr>
          <p:cNvSpPr>
            <a:spLocks noGrp="1"/>
          </p:cNvSpPr>
          <p:nvPr>
            <p:ph type="title"/>
          </p:nvPr>
        </p:nvSpPr>
        <p:spPr/>
        <p:txBody>
          <a:bodyPr/>
          <a:lstStyle/>
          <a:p>
            <a:r>
              <a:rPr lang="en-US" dirty="0"/>
              <a:t>2018 AFN Survey &amp; Engagement </a:t>
            </a:r>
            <a:endParaRPr lang="en-CA" dirty="0"/>
          </a:p>
        </p:txBody>
      </p:sp>
      <p:sp>
        <p:nvSpPr>
          <p:cNvPr id="3" name="Content Placeholder 2">
            <a:extLst>
              <a:ext uri="{FF2B5EF4-FFF2-40B4-BE49-F238E27FC236}">
                <a16:creationId xmlns:a16="http://schemas.microsoft.com/office/drawing/2014/main" id="{29BA42AE-929A-4AFA-8AFC-AE92412D5FD3}"/>
              </a:ext>
            </a:extLst>
          </p:cNvPr>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2018 AFN ATR Survey &amp; Engagement focused on 2016 Policy </a:t>
            </a:r>
          </a:p>
          <a:p>
            <a:pPr lvl="1"/>
            <a:r>
              <a:rPr lang="en-US" sz="2000" dirty="0">
                <a:latin typeface="Calibri" panose="020F0502020204030204" pitchFamily="34" charset="0"/>
                <a:cs typeface="Calibri" panose="020F0502020204030204" pitchFamily="34" charset="0"/>
              </a:rPr>
              <a:t>57 respondents &amp; four regional meetings</a:t>
            </a:r>
          </a:p>
          <a:p>
            <a:pPr lvl="1"/>
            <a:r>
              <a:rPr lang="en-US" sz="2000" dirty="0">
                <a:latin typeface="Calibri" panose="020F0502020204030204" pitchFamily="34" charset="0"/>
                <a:cs typeface="Calibri" panose="020F0502020204030204" pitchFamily="34" charset="0"/>
              </a:rPr>
              <a:t>Several thematic challenges: </a:t>
            </a:r>
          </a:p>
          <a:p>
            <a:pPr lvl="2"/>
            <a:r>
              <a:rPr lang="en-CA" sz="1800" dirty="0">
                <a:effectLst/>
                <a:latin typeface="Calibri" panose="020F0502020204030204" pitchFamily="34" charset="0"/>
                <a:ea typeface="Times New Roman" panose="02020603050405020304" pitchFamily="18" charset="0"/>
              </a:rPr>
              <a:t>Little to no communication out from CIRNAC in the weeks and months following release of the policy</a:t>
            </a:r>
          </a:p>
          <a:p>
            <a:pPr lvl="2"/>
            <a:r>
              <a:rPr lang="en-CA" sz="1800" dirty="0">
                <a:effectLst/>
                <a:latin typeface="Calibri" panose="020F0502020204030204" pitchFamily="34" charset="0"/>
                <a:ea typeface="Times New Roman" panose="02020603050405020304" pitchFamily="18" charset="0"/>
              </a:rPr>
              <a:t>Little to no coordinated priority setting with First Nations and the regional offices as required and as needed for work planning and streamlining needed resources</a:t>
            </a:r>
          </a:p>
          <a:p>
            <a:pPr lvl="2"/>
            <a:r>
              <a:rPr lang="en-CA" sz="1800" dirty="0">
                <a:effectLst/>
                <a:latin typeface="Calibri" panose="020F0502020204030204" pitchFamily="34" charset="0"/>
                <a:ea typeface="Times New Roman" panose="02020603050405020304" pitchFamily="18" charset="0"/>
              </a:rPr>
              <a:t>Little to no implementation of CIRNAC’s early response to support FNs advancing their proposals and resolving third party interests</a:t>
            </a:r>
          </a:p>
          <a:p>
            <a:pPr lvl="2"/>
            <a:r>
              <a:rPr lang="en-CA" sz="1800" dirty="0">
                <a:effectLst/>
                <a:latin typeface="Calibri" panose="020F0502020204030204" pitchFamily="34" charset="0"/>
                <a:ea typeface="Times New Roman" panose="02020603050405020304" pitchFamily="18" charset="0"/>
              </a:rPr>
              <a:t>Delays are systemic and compounded year over year</a:t>
            </a:r>
            <a:endParaRPr lang="en-CA" sz="1600" dirty="0">
              <a:latin typeface="Calibri" panose="020F0502020204030204" pitchFamily="34" charset="0"/>
              <a:ea typeface="Times New Roman" panose="02020603050405020304" pitchFamily="18" charset="0"/>
            </a:endParaRPr>
          </a:p>
          <a:p>
            <a:endParaRPr lang="en-US" sz="2400" dirty="0">
              <a:solidFill>
                <a:schemeClr val="tx1"/>
              </a:solidFill>
              <a:latin typeface="Calibri" panose="020F0502020204030204" pitchFamily="34" charset="0"/>
              <a:cs typeface="Calibri" panose="020F0502020204030204" pitchFamily="34" charset="0"/>
            </a:endParaRPr>
          </a:p>
          <a:p>
            <a:pPr marL="0" indent="0">
              <a:spcAft>
                <a:spcPts val="600"/>
              </a:spcAft>
              <a:buNone/>
            </a:pPr>
            <a:endParaRPr lang="en-US" sz="2200" dirty="0">
              <a:solidFill>
                <a:prstClr val="black"/>
              </a:solidFill>
              <a:latin typeface="Calibri" panose="020F0502020204030204"/>
            </a:endParaRPr>
          </a:p>
        </p:txBody>
      </p:sp>
    </p:spTree>
    <p:extLst>
      <p:ext uri="{BB962C8B-B14F-4D97-AF65-F5344CB8AC3E}">
        <p14:creationId xmlns:p14="http://schemas.microsoft.com/office/powerpoint/2010/main" val="233607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3318-3474-4FEE-ADF7-4FA2081C5B47}"/>
              </a:ext>
            </a:extLst>
          </p:cNvPr>
          <p:cNvSpPr>
            <a:spLocks noGrp="1"/>
          </p:cNvSpPr>
          <p:nvPr>
            <p:ph type="title"/>
          </p:nvPr>
        </p:nvSpPr>
        <p:spPr/>
        <p:txBody>
          <a:bodyPr/>
          <a:lstStyle/>
          <a:p>
            <a:r>
              <a:rPr lang="en-US" dirty="0"/>
              <a:t>Updated Statistical Snapshot </a:t>
            </a:r>
            <a:endParaRPr lang="en-CA" dirty="0"/>
          </a:p>
        </p:txBody>
      </p:sp>
      <p:sp>
        <p:nvSpPr>
          <p:cNvPr id="3" name="Content Placeholder 2">
            <a:extLst>
              <a:ext uri="{FF2B5EF4-FFF2-40B4-BE49-F238E27FC236}">
                <a16:creationId xmlns:a16="http://schemas.microsoft.com/office/drawing/2014/main" id="{29BA42AE-929A-4AFA-8AFC-AE92412D5FD3}"/>
              </a:ext>
            </a:extLst>
          </p:cNvPr>
          <p:cNvSpPr>
            <a:spLocks noGrp="1"/>
          </p:cNvSpPr>
          <p:nvPr>
            <p:ph idx="1"/>
          </p:nvPr>
        </p:nvSpPr>
        <p:spPr/>
        <p:txBody>
          <a:bodyPr/>
          <a:lstStyle/>
          <a:p>
            <a:r>
              <a:rPr lang="en-US" sz="2000" dirty="0">
                <a:latin typeface="Calibri" panose="020F0502020204030204" pitchFamily="34" charset="0"/>
                <a:cs typeface="Calibri" panose="020F0502020204030204" pitchFamily="34" charset="0"/>
              </a:rPr>
              <a:t>ATR Fast Facts (Indigenous Services Canada – October 1, 2022 to May 31, 2023)</a:t>
            </a:r>
          </a:p>
          <a:p>
            <a:pPr lvl="1"/>
            <a:r>
              <a:rPr lang="en-US" sz="1600" dirty="0">
                <a:latin typeface="Calibri" panose="020F0502020204030204" pitchFamily="34" charset="0"/>
                <a:cs typeface="Calibri" panose="020F0502020204030204" pitchFamily="34" charset="0"/>
              </a:rPr>
              <a:t>718 ‘active’ ATRs – down from 1,373 ‘active’ ATRs in 2022*</a:t>
            </a:r>
          </a:p>
          <a:p>
            <a:pPr lvl="1"/>
            <a:r>
              <a:rPr lang="en-US" sz="1600" dirty="0">
                <a:latin typeface="Calibri" panose="020F0502020204030204" pitchFamily="34" charset="0"/>
                <a:cs typeface="Calibri" panose="020F0502020204030204" pitchFamily="34" charset="0"/>
              </a:rPr>
              <a:t>31 approved ATRs </a:t>
            </a:r>
          </a:p>
          <a:p>
            <a:pPr lvl="1"/>
            <a:r>
              <a:rPr lang="en-US" sz="1600" dirty="0">
                <a:latin typeface="Calibri" panose="020F0502020204030204" pitchFamily="34" charset="0"/>
                <a:cs typeface="Calibri" panose="020F0502020204030204" pitchFamily="34" charset="0"/>
              </a:rPr>
              <a:t>88% of active ATRs stem from legal obligations and agreements policy category </a:t>
            </a:r>
          </a:p>
          <a:p>
            <a:pPr lvl="1"/>
            <a:r>
              <a:rPr lang="en-US" sz="1600" dirty="0">
                <a:latin typeface="Calibri" panose="020F0502020204030204" pitchFamily="34" charset="0"/>
                <a:cs typeface="Calibri" panose="020F0502020204030204" pitchFamily="34" charset="0"/>
              </a:rPr>
              <a:t>It takes on average 2 – 8 years to complete an ATR </a:t>
            </a:r>
            <a:endParaRPr lang="en-US" sz="2000" dirty="0">
              <a:latin typeface="Calibri" panose="020F0502020204030204"/>
            </a:endParaRPr>
          </a:p>
          <a:p>
            <a:r>
              <a:rPr lang="en-US" sz="2000" dirty="0">
                <a:latin typeface="Calibri" panose="020F0502020204030204" pitchFamily="34" charset="0"/>
                <a:cs typeface="Calibri" panose="020F0502020204030204" pitchFamily="34" charset="0"/>
              </a:rPr>
              <a:t>2022 AFN ATR Survey</a:t>
            </a:r>
          </a:p>
          <a:p>
            <a:pPr marL="742950" lvl="1" indent="-285750">
              <a:spcAft>
                <a:spcPts val="600"/>
              </a:spcAft>
            </a:pPr>
            <a:r>
              <a:rPr lang="en-US" sz="1600" dirty="0">
                <a:latin typeface="Calibri" panose="020F0502020204030204"/>
              </a:rPr>
              <a:t>322 responses (185 requested follow up) </a:t>
            </a:r>
          </a:p>
          <a:p>
            <a:pPr marL="742950" lvl="1" indent="-285750">
              <a:spcAft>
                <a:spcPts val="600"/>
              </a:spcAft>
            </a:pPr>
            <a:r>
              <a:rPr lang="en-US" sz="1600" dirty="0">
                <a:latin typeface="Calibri" panose="020F0502020204030204"/>
              </a:rPr>
              <a:t>75% of 149 respondents wanted policy improvements or complete replacement</a:t>
            </a:r>
          </a:p>
          <a:p>
            <a:pPr marL="742950" lvl="1" indent="-285750">
              <a:spcAft>
                <a:spcPts val="600"/>
              </a:spcAft>
            </a:pPr>
            <a:r>
              <a:rPr lang="en-US" sz="1600" dirty="0">
                <a:latin typeface="Calibri" panose="020F0502020204030204"/>
              </a:rPr>
              <a:t>Preliminary analysis identifies the length of time is takes to complete an ATR and the barriers to resolve third party interests as key challenges </a:t>
            </a:r>
            <a:endParaRPr lang="en-US" sz="1400" dirty="0">
              <a:latin typeface="Calibri" panose="020F0502020204030204"/>
            </a:endParaRPr>
          </a:p>
          <a:p>
            <a:pPr marL="0" indent="0">
              <a:spcAft>
                <a:spcPts val="600"/>
              </a:spcAft>
              <a:buNone/>
            </a:pPr>
            <a:r>
              <a:rPr lang="en-US" sz="2200" dirty="0">
                <a:solidFill>
                  <a:prstClr val="black"/>
                </a:solidFill>
                <a:latin typeface="Calibri" panose="020F0502020204030204"/>
              </a:rPr>
              <a:t>* </a:t>
            </a:r>
            <a:r>
              <a:rPr lang="en-US" sz="1100" dirty="0">
                <a:latin typeface="Calibri" panose="020F0502020204030204"/>
              </a:rPr>
              <a:t>Clarification is being sought from ISC to explain the downturn of 655 ATRs in 2022/23 </a:t>
            </a:r>
          </a:p>
        </p:txBody>
      </p:sp>
    </p:spTree>
    <p:extLst>
      <p:ext uri="{BB962C8B-B14F-4D97-AF65-F5344CB8AC3E}">
        <p14:creationId xmlns:p14="http://schemas.microsoft.com/office/powerpoint/2010/main" val="308046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ATR: Renewed Commitment (2019 &amp; 2021)</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a:defRPr/>
            </a:pPr>
            <a:r>
              <a:rPr lang="en-CA" sz="2400" dirty="0">
                <a:latin typeface="Calibri" panose="020F0502020204030204"/>
              </a:rPr>
              <a:t>In 2019, the Ministerial Mandate commits CIRNAC to carry out ATR Reform with First Nations and their representative institutions.  </a:t>
            </a:r>
          </a:p>
          <a:p>
            <a:pPr>
              <a:defRPr/>
            </a:pPr>
            <a:endParaRPr lang="en-CA" sz="2400" dirty="0">
              <a:latin typeface="Calibri" panose="020F0502020204030204"/>
            </a:endParaRPr>
          </a:p>
          <a:p>
            <a:pPr>
              <a:defRPr/>
            </a:pPr>
            <a:r>
              <a:rPr lang="en-CA" sz="2400" dirty="0">
                <a:latin typeface="Calibri" panose="020F0502020204030204"/>
              </a:rPr>
              <a:t>In 2020, Following the renewed federal commitment, the AFN and CIRNAC formed a Lands Table focused on analysis of the ATR policy and process.</a:t>
            </a:r>
          </a:p>
          <a:p>
            <a:pPr marL="0" indent="0">
              <a:buNone/>
              <a:defRPr/>
            </a:pPr>
            <a:endParaRPr lang="en-CA" sz="2400" dirty="0">
              <a:latin typeface="Calibri" panose="020F0502020204030204"/>
            </a:endParaRPr>
          </a:p>
          <a:p>
            <a:pPr>
              <a:defRPr/>
            </a:pPr>
            <a:r>
              <a:rPr lang="en-CA" sz="2400" dirty="0">
                <a:latin typeface="Calibri" panose="020F0502020204030204"/>
              </a:rPr>
              <a:t>The 2021 Federal Budget committed $43 million over three years to support ATR policy reform (10 million) and address a massive backlog (33 million). </a:t>
            </a:r>
          </a:p>
          <a:p>
            <a:pPr marL="0" indent="0">
              <a:lnSpc>
                <a:spcPct val="90000"/>
              </a:lnSpc>
              <a:spcAft>
                <a:spcPts val="600"/>
              </a:spcAft>
              <a:buNone/>
            </a:pPr>
            <a:endParaRPr lang="en-CA" dirty="0"/>
          </a:p>
        </p:txBody>
      </p:sp>
    </p:spTree>
    <p:extLst>
      <p:ext uri="{BB962C8B-B14F-4D97-AF65-F5344CB8AC3E}">
        <p14:creationId xmlns:p14="http://schemas.microsoft.com/office/powerpoint/2010/main" val="27296309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TotalTime>
  <Words>1441</Words>
  <Application>Microsoft Office PowerPoint</Application>
  <PresentationFormat>Widescreen</PresentationFormat>
  <Paragraphs>114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 Light</vt:lpstr>
      <vt:lpstr>Calibri</vt:lpstr>
      <vt:lpstr>Arial</vt:lpstr>
      <vt:lpstr>1_Custom Design</vt:lpstr>
      <vt:lpstr>Land Back: Reforming Canada’s Additions-to-Reserve Policy</vt:lpstr>
      <vt:lpstr>Presentation Overview</vt:lpstr>
      <vt:lpstr>Additions to Reserve: A Legacy of Frustration</vt:lpstr>
      <vt:lpstr>Additions to Reserve: A Legacy of Frustration</vt:lpstr>
      <vt:lpstr>ATR: Recent Reform Efforts (2012 – 2016)</vt:lpstr>
      <vt:lpstr>ATR: Ongoing Advocacy (2017 – 2021)</vt:lpstr>
      <vt:lpstr>2018 AFN Survey &amp; Engagement </vt:lpstr>
      <vt:lpstr>Updated Statistical Snapshot </vt:lpstr>
      <vt:lpstr>ATR: Renewed Commitment (2019 &amp; 2021)</vt:lpstr>
      <vt:lpstr>CIRNAC ATR Reform Process</vt:lpstr>
      <vt:lpstr>ATR: AFN Mandates</vt:lpstr>
      <vt:lpstr>ATR: AFN Mandates</vt:lpstr>
      <vt:lpstr>DR 28 Returning First Nations Lands Through ATR Reform</vt:lpstr>
      <vt:lpstr>DR 28 Returning First Nations Lands Through ATR Reform</vt:lpstr>
      <vt:lpstr>ATR: UNDA &amp; NAP</vt:lpstr>
      <vt:lpstr>Conclusion &amp;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Aaron Asselstine</cp:lastModifiedBy>
  <cp:revision>24</cp:revision>
  <cp:lastPrinted>2023-06-05T15:26:03Z</cp:lastPrinted>
  <dcterms:created xsi:type="dcterms:W3CDTF">2020-01-06T15:32:02Z</dcterms:created>
  <dcterms:modified xsi:type="dcterms:W3CDTF">2023-06-09T15:18:59Z</dcterms:modified>
</cp:coreProperties>
</file>