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Lst>
  <p:notesMasterIdLst>
    <p:notesMasterId r:id="rId11"/>
  </p:notesMasterIdLst>
  <p:handoutMasterIdLst>
    <p:handoutMasterId r:id="rId12"/>
  </p:handoutMasterIdLst>
  <p:sldIdLst>
    <p:sldId id="282" r:id="rId2"/>
    <p:sldId id="286" r:id="rId3"/>
    <p:sldId id="283" r:id="rId4"/>
    <p:sldId id="285" r:id="rId5"/>
    <p:sldId id="290" r:id="rId6"/>
    <p:sldId id="291" r:id="rId7"/>
    <p:sldId id="287" r:id="rId8"/>
    <p:sldId id="288" r:id="rId9"/>
    <p:sldId id="2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D54040-DDA4-966A-AB7A-A6799D40E49A}" name="Jonathan Dunn" initials="JD" userId="S::JDunn@afn.ca::d73d8c4d-cd20-46e6-ba3c-f0ecda8983a0" providerId="AD"/>
  <p188:author id="{055DD276-D40D-ECB6-E379-705A2B127BD9}" name="Lauren Doxtater" initials="LD" userId="S::LDoxtater@afn.ca::65ca8fc1-0f88-46a6-97d6-2eec105f893e" providerId="AD"/>
  <p188:author id="{0777BDA9-FD18-E97A-F115-1F0103875676}" name="Torri Weapenicappo" initials="TW" userId="S::TWeapenicappo@afn.ca::7fa74d4c-190e-42b2-b007-7c427a38d7a2" providerId="AD"/>
  <p188:author id="{4A7976BE-41C9-11FC-4530-F5F7A2193387}" name="Stephanie Wellman" initials="SW" userId="S::swellman@afn.ca::f367f0de-31da-497b-849e-9e025ea4d2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C"/>
    <a:srgbClr val="6E002B"/>
    <a:srgbClr val="2D9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1" autoAdjust="0"/>
    <p:restoredTop sz="95214" autoAdjust="0"/>
  </p:normalViewPr>
  <p:slideViewPr>
    <p:cSldViewPr snapToGrid="0" snapToObjects="1">
      <p:cViewPr varScale="1">
        <p:scale>
          <a:sx n="123" d="100"/>
          <a:sy n="123" d="100"/>
        </p:scale>
        <p:origin x="1040"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7/7/24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ADE93-0011-4FFC-89D5-A0D08FB75872}" type="datetimeFigureOut">
              <a:rPr lang="en-US" smtClean="0"/>
              <a:t>7/7/24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97180-E638-45FC-9D88-779DB469AEE3}" type="slidenum">
              <a:rPr lang="en-US" smtClean="0"/>
              <a:t>‹#›</a:t>
            </a:fld>
            <a:endParaRPr lang="en-US"/>
          </a:p>
        </p:txBody>
      </p:sp>
    </p:spTree>
    <p:extLst>
      <p:ext uri="{BB962C8B-B14F-4D97-AF65-F5344CB8AC3E}">
        <p14:creationId xmlns:p14="http://schemas.microsoft.com/office/powerpoint/2010/main" val="208010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1788281"/>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3734603"/>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7/7/24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8DFF-F47C-18AC-9CDD-1B7695640542}"/>
              </a:ext>
            </a:extLst>
          </p:cNvPr>
          <p:cNvSpPr>
            <a:spLocks noGrp="1"/>
          </p:cNvSpPr>
          <p:nvPr>
            <p:ph type="ctrTitle"/>
          </p:nvPr>
        </p:nvSpPr>
        <p:spPr>
          <a:xfrm>
            <a:off x="1630742" y="2088573"/>
            <a:ext cx="8930516" cy="1492025"/>
          </a:xfrm>
        </p:spPr>
        <p:txBody>
          <a:bodyPr>
            <a:normAutofit fontScale="90000"/>
          </a:bodyPr>
          <a:lstStyle/>
          <a:p>
            <a:r>
              <a:rPr lang="en-US" dirty="0"/>
              <a:t>Combler le manque </a:t>
            </a:r>
            <a:r>
              <a:rPr lang="en-US" dirty="0" err="1"/>
              <a:t>d'infrastructures</a:t>
            </a:r>
            <a:r>
              <a:rPr lang="en-US" dirty="0"/>
              <a:t> (CMI) : </a:t>
            </a:r>
            <a:r>
              <a:rPr lang="en-US" dirty="0" err="1"/>
              <a:t>Connectivité</a:t>
            </a:r>
            <a:endParaRPr lang="en-US" dirty="0"/>
          </a:p>
        </p:txBody>
      </p:sp>
      <p:sp>
        <p:nvSpPr>
          <p:cNvPr id="3" name="Subtitle 2">
            <a:extLst>
              <a:ext uri="{FF2B5EF4-FFF2-40B4-BE49-F238E27FC236}">
                <a16:creationId xmlns:a16="http://schemas.microsoft.com/office/drawing/2014/main" id="{021D8739-04CB-428D-0FFE-3D86399DAD0C}"/>
              </a:ext>
            </a:extLst>
          </p:cNvPr>
          <p:cNvSpPr>
            <a:spLocks noGrp="1"/>
          </p:cNvSpPr>
          <p:nvPr>
            <p:ph type="subTitle" idx="1"/>
          </p:nvPr>
        </p:nvSpPr>
        <p:spPr/>
        <p:txBody>
          <a:bodyPr/>
          <a:lstStyle/>
          <a:p>
            <a:r>
              <a:rPr lang="en-US" dirty="0"/>
              <a:t>Zack Frawley</a:t>
            </a:r>
          </a:p>
          <a:p>
            <a:r>
              <a:rPr lang="en-US" dirty="0" err="1"/>
              <a:t>Analyste</a:t>
            </a:r>
            <a:r>
              <a:rPr lang="en-US" dirty="0"/>
              <a:t> </a:t>
            </a:r>
            <a:r>
              <a:rPr lang="en-US" dirty="0" err="1"/>
              <a:t>subalterne</a:t>
            </a:r>
            <a:r>
              <a:rPr lang="en-US" dirty="0"/>
              <a:t> des </a:t>
            </a:r>
            <a:r>
              <a:rPr lang="en-US" dirty="0" err="1"/>
              <a:t>politiques</a:t>
            </a:r>
            <a:r>
              <a:rPr lang="en-US" dirty="0"/>
              <a:t>, APN</a:t>
            </a:r>
          </a:p>
        </p:txBody>
      </p:sp>
    </p:spTree>
    <p:extLst>
      <p:ext uri="{BB962C8B-B14F-4D97-AF65-F5344CB8AC3E}">
        <p14:creationId xmlns:p14="http://schemas.microsoft.com/office/powerpoint/2010/main" val="130064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p:txBody>
          <a:bodyPr/>
          <a:lstStyle/>
          <a:p>
            <a:r>
              <a:rPr lang="en-US" dirty="0"/>
              <a:t>Connectivité</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363683" y="2484783"/>
            <a:ext cx="5732318" cy="4061490"/>
          </a:xfrm>
        </p:spPr>
        <p:txBody>
          <a:bodyPr/>
          <a:lstStyle/>
          <a:p>
            <a:r>
              <a:rPr lang="fr-CA" sz="2600" dirty="0"/>
              <a:t>Accès à l'espace numérique.</a:t>
            </a:r>
          </a:p>
          <a:p>
            <a:r>
              <a:rPr lang="fr-CA" sz="2600" dirty="0"/>
              <a:t>Comprend l'accès filaire et sans fil.</a:t>
            </a:r>
          </a:p>
          <a:p>
            <a:r>
              <a:rPr lang="fr-CA" sz="2600" dirty="0"/>
              <a:t>Accès filaire : fibre optique jusqu'au domicile.</a:t>
            </a:r>
          </a:p>
          <a:p>
            <a:r>
              <a:rPr lang="fr-CA" sz="2600" dirty="0"/>
              <a:t>Accès sans fil : connectivité mobile, </a:t>
            </a:r>
            <a:br>
              <a:rPr lang="fr-CA" sz="2600" dirty="0"/>
            </a:br>
            <a:r>
              <a:rPr lang="fr-CA" sz="2600" dirty="0"/>
              <a:t>y compris les technologies mobiles </a:t>
            </a:r>
            <a:br>
              <a:rPr lang="fr-CA" sz="2600" dirty="0"/>
            </a:br>
            <a:r>
              <a:rPr lang="fr-CA" sz="2600" dirty="0"/>
              <a:t>LTE et 5G.</a:t>
            </a:r>
          </a:p>
          <a:p>
            <a:pPr lvl="1"/>
            <a:r>
              <a:rPr lang="fr-CA" sz="2200" dirty="0"/>
              <a:t>Nécessite des longueurs d'ondes du spectre (ondes radioélectriques) pour transmettre les données.</a:t>
            </a:r>
          </a:p>
        </p:txBody>
      </p:sp>
      <p:pic>
        <p:nvPicPr>
          <p:cNvPr id="5" name="Picture 4">
            <a:extLst>
              <a:ext uri="{FF2B5EF4-FFF2-40B4-BE49-F238E27FC236}">
                <a16:creationId xmlns:a16="http://schemas.microsoft.com/office/drawing/2014/main" id="{ADF3E707-8EE3-12DB-A428-1C7A73A517B7}"/>
              </a:ext>
            </a:extLst>
          </p:cNvPr>
          <p:cNvPicPr>
            <a:picLocks noChangeAspect="1"/>
          </p:cNvPicPr>
          <p:nvPr/>
        </p:nvPicPr>
        <p:blipFill>
          <a:blip r:embed="rId2"/>
          <a:stretch>
            <a:fillRect/>
          </a:stretch>
        </p:blipFill>
        <p:spPr>
          <a:xfrm>
            <a:off x="6359129" y="2601847"/>
            <a:ext cx="5832871" cy="3289468"/>
          </a:xfrm>
          <a:prstGeom prst="rect">
            <a:avLst/>
          </a:prstGeom>
        </p:spPr>
      </p:pic>
    </p:spTree>
    <p:extLst>
      <p:ext uri="{BB962C8B-B14F-4D97-AF65-F5344CB8AC3E}">
        <p14:creationId xmlns:p14="http://schemas.microsoft.com/office/powerpoint/2010/main" val="419596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342900" y="1906108"/>
            <a:ext cx="11633200" cy="889047"/>
          </a:xfrm>
        </p:spPr>
        <p:txBody>
          <a:bodyPr/>
          <a:lstStyle/>
          <a:p>
            <a:r>
              <a:rPr lang="en-US" sz="3600" dirty="0" err="1"/>
              <a:t>Aperçu</a:t>
            </a:r>
            <a:r>
              <a:rPr lang="en-US" sz="3600" dirty="0"/>
              <a:t> - </a:t>
            </a:r>
            <a:r>
              <a:rPr lang="en-US" sz="3600" dirty="0" err="1"/>
              <a:t>Objectif</a:t>
            </a:r>
            <a:r>
              <a:rPr lang="en-US" sz="3600" dirty="0"/>
              <a:t> de </a:t>
            </a:r>
            <a:r>
              <a:rPr lang="en-US" sz="3600" dirty="0" err="1"/>
              <a:t>Combler</a:t>
            </a:r>
            <a:r>
              <a:rPr lang="en-US" sz="3600" dirty="0"/>
              <a:t> le </a:t>
            </a:r>
            <a:r>
              <a:rPr lang="en-US" sz="3600" dirty="0" err="1"/>
              <a:t>manque</a:t>
            </a:r>
            <a:r>
              <a:rPr lang="en-US" sz="3600" dirty="0"/>
              <a:t> </a:t>
            </a:r>
            <a:r>
              <a:rPr lang="en-US" sz="3600" dirty="0" err="1"/>
              <a:t>d’infrastructures</a:t>
            </a:r>
            <a:endParaRPr lang="en-US" sz="3600" dirty="0"/>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1126844" y="2670464"/>
            <a:ext cx="10290456" cy="3548843"/>
          </a:xfrm>
        </p:spPr>
        <p:txBody>
          <a:bodyPr/>
          <a:lstStyle/>
          <a:p>
            <a:r>
              <a:rPr lang="fr-CA" dirty="0"/>
              <a:t>Déterminer le coût de la réduction du manque de connectivité parmi les Premières Nations.</a:t>
            </a:r>
          </a:p>
          <a:p>
            <a:r>
              <a:rPr lang="fr-CA" dirty="0"/>
              <a:t>Infrastructures nécessaires à chaque Première Nation</a:t>
            </a:r>
          </a:p>
          <a:p>
            <a:pPr lvl="1"/>
            <a:r>
              <a:rPr lang="fr-CA" b="1" dirty="0"/>
              <a:t>Réseau d'interconnexion à fibres optiques  </a:t>
            </a:r>
            <a:r>
              <a:rPr lang="fr-CA" dirty="0"/>
              <a:t>: Connexion entre le réseau principal et le point d'accès du point de présence (POP) d'une Première Nation. </a:t>
            </a:r>
          </a:p>
          <a:p>
            <a:pPr lvl="1"/>
            <a:r>
              <a:rPr lang="fr-CA" b="1" dirty="0"/>
              <a:t>Fibre optique jusqu'au domicile : </a:t>
            </a:r>
            <a:r>
              <a:rPr lang="fr-CA" dirty="0"/>
              <a:t>Dernier kilomètre entre le POP et un foyer.</a:t>
            </a:r>
          </a:p>
          <a:p>
            <a:pPr lvl="1"/>
            <a:r>
              <a:rPr lang="fr-CA" b="1" dirty="0"/>
              <a:t>Connectivité mobile (5G) </a:t>
            </a:r>
            <a:r>
              <a:rPr lang="fr-CA" dirty="0"/>
              <a:t>au sein de la Première Nation et dans les foyers.</a:t>
            </a:r>
          </a:p>
        </p:txBody>
      </p:sp>
    </p:spTree>
    <p:extLst>
      <p:ext uri="{BB962C8B-B14F-4D97-AF65-F5344CB8AC3E}">
        <p14:creationId xmlns:p14="http://schemas.microsoft.com/office/powerpoint/2010/main" val="190470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p:txBody>
          <a:bodyPr/>
          <a:lstStyle/>
          <a:p>
            <a:r>
              <a:rPr lang="en-US" dirty="0" err="1"/>
              <a:t>Manque</a:t>
            </a:r>
            <a:r>
              <a:rPr lang="en-US" dirty="0"/>
              <a:t> </a:t>
            </a:r>
            <a:r>
              <a:rPr lang="en-US" dirty="0" err="1"/>
              <a:t>d'infrastructures</a:t>
            </a:r>
            <a:r>
              <a:rPr lang="en-US" dirty="0"/>
              <a:t> – Connectivité</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0" y="2556828"/>
            <a:ext cx="6675388" cy="4002998"/>
          </a:xfrm>
        </p:spPr>
        <p:txBody>
          <a:bodyPr/>
          <a:lstStyle/>
          <a:p>
            <a:r>
              <a:rPr lang="fr-CA" dirty="0"/>
              <a:t>Analyse fondée sur les données publiques disponibles.</a:t>
            </a:r>
          </a:p>
          <a:p>
            <a:r>
              <a:rPr lang="fr-CA" dirty="0"/>
              <a:t>5,2 milliards de dollars sont nécessaires pour combler le manque d'infrastructures de connectivité d'ici 2030.</a:t>
            </a:r>
          </a:p>
          <a:p>
            <a:pPr lvl="1"/>
            <a:r>
              <a:rPr lang="fr-CA" dirty="0"/>
              <a:t>37 % pour le réseau d'interconnexion à fibres optiques </a:t>
            </a:r>
          </a:p>
          <a:p>
            <a:pPr lvl="1"/>
            <a:r>
              <a:rPr lang="fr-CA" dirty="0"/>
              <a:t>32 % pour la fibre optique jusqu'au domicile  (dernier kilomètre)</a:t>
            </a:r>
          </a:p>
          <a:p>
            <a:pPr lvl="1"/>
            <a:r>
              <a:rPr lang="fr-CA" dirty="0"/>
              <a:t>31 % pour la connectivité mobile</a:t>
            </a:r>
          </a:p>
          <a:p>
            <a:endParaRPr lang="fr-CA" dirty="0"/>
          </a:p>
        </p:txBody>
      </p:sp>
      <p:pic>
        <p:nvPicPr>
          <p:cNvPr id="5" name="Picture 4" descr="A red and grey pie chart&#10;&#10;Description automatically generated">
            <a:extLst>
              <a:ext uri="{FF2B5EF4-FFF2-40B4-BE49-F238E27FC236}">
                <a16:creationId xmlns:a16="http://schemas.microsoft.com/office/drawing/2014/main" id="{41A6094C-ABC6-73F1-3EF6-A707E52424E1}"/>
              </a:ext>
            </a:extLst>
          </p:cNvPr>
          <p:cNvPicPr>
            <a:picLocks noChangeAspect="1"/>
          </p:cNvPicPr>
          <p:nvPr/>
        </p:nvPicPr>
        <p:blipFill rotWithShape="1">
          <a:blip r:embed="rId2"/>
          <a:srcRect t="454" r="1498"/>
          <a:stretch/>
        </p:blipFill>
        <p:spPr>
          <a:xfrm>
            <a:off x="6675388" y="3266481"/>
            <a:ext cx="5328043" cy="2583691"/>
          </a:xfrm>
          <a:prstGeom prst="rect">
            <a:avLst/>
          </a:prstGeom>
        </p:spPr>
      </p:pic>
    </p:spTree>
    <p:extLst>
      <p:ext uri="{BB962C8B-B14F-4D97-AF65-F5344CB8AC3E}">
        <p14:creationId xmlns:p14="http://schemas.microsoft.com/office/powerpoint/2010/main" val="141503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p:txBody>
          <a:bodyPr/>
          <a:lstStyle/>
          <a:p>
            <a:r>
              <a:rPr lang="en-US" dirty="0" err="1"/>
              <a:t>Accès</a:t>
            </a:r>
            <a:r>
              <a:rPr lang="en-US" dirty="0"/>
              <a:t> </a:t>
            </a:r>
            <a:r>
              <a:rPr lang="en-US" dirty="0" err="1"/>
              <a:t>filaire</a:t>
            </a:r>
            <a:r>
              <a:rPr lang="en-US" dirty="0"/>
              <a:t> à large </a:t>
            </a:r>
            <a:r>
              <a:rPr lang="en-US" dirty="0" err="1"/>
              <a:t>bande</a:t>
            </a:r>
            <a:r>
              <a:rPr lang="en-US" dirty="0"/>
              <a:t> à 50/10 Mbps</a:t>
            </a:r>
          </a:p>
        </p:txBody>
      </p:sp>
      <p:pic>
        <p:nvPicPr>
          <p:cNvPr id="9" name="Content Placeholder 8" descr="A red circle with blue and white numbers&#10;&#10;Description automatically generated">
            <a:extLst>
              <a:ext uri="{FF2B5EF4-FFF2-40B4-BE49-F238E27FC236}">
                <a16:creationId xmlns:a16="http://schemas.microsoft.com/office/drawing/2014/main" id="{7D1F2B72-37A5-79C0-D1AD-041934B8A4D0}"/>
              </a:ext>
            </a:extLst>
          </p:cNvPr>
          <p:cNvPicPr>
            <a:picLocks noGrp="1" noChangeAspect="1"/>
          </p:cNvPicPr>
          <p:nvPr>
            <p:ph idx="1"/>
          </p:nvPr>
        </p:nvPicPr>
        <p:blipFill>
          <a:blip r:embed="rId2"/>
          <a:stretch>
            <a:fillRect/>
          </a:stretch>
        </p:blipFill>
        <p:spPr>
          <a:xfrm>
            <a:off x="2378446" y="3762096"/>
            <a:ext cx="6832951" cy="2743341"/>
          </a:xfrm>
        </p:spPr>
      </p:pic>
      <p:sp>
        <p:nvSpPr>
          <p:cNvPr id="10" name="Content Placeholder 2">
            <a:extLst>
              <a:ext uri="{FF2B5EF4-FFF2-40B4-BE49-F238E27FC236}">
                <a16:creationId xmlns:a16="http://schemas.microsoft.com/office/drawing/2014/main" id="{A28B3058-011C-6880-BD89-FF557A0A1B19}"/>
              </a:ext>
            </a:extLst>
          </p:cNvPr>
          <p:cNvSpPr txBox="1">
            <a:spLocks/>
          </p:cNvSpPr>
          <p:nvPr/>
        </p:nvSpPr>
        <p:spPr>
          <a:xfrm>
            <a:off x="755373" y="2525023"/>
            <a:ext cx="11258827" cy="1237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t>62 % des Premières Nations n'ont pas accès à Internet haute vitesse.</a:t>
            </a:r>
          </a:p>
          <a:p>
            <a:r>
              <a:rPr lang="fr-CA" sz="2000" dirty="0"/>
              <a:t>Le manque d'accès Internet parmi les Premières Nations restreint l'accès aux soins de santé, à l'éducation, aux possibilités économiques, à la communauté et à la gouvernance. </a:t>
            </a:r>
          </a:p>
        </p:txBody>
      </p:sp>
    </p:spTree>
    <p:extLst>
      <p:ext uri="{BB962C8B-B14F-4D97-AF65-F5344CB8AC3E}">
        <p14:creationId xmlns:p14="http://schemas.microsoft.com/office/powerpoint/2010/main" val="289468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p:txBody>
          <a:bodyPr/>
          <a:lstStyle/>
          <a:p>
            <a:r>
              <a:rPr lang="fr-CA"/>
              <a:t>Connectivité mobile sans fil</a:t>
            </a:r>
          </a:p>
        </p:txBody>
      </p:sp>
      <p:sp>
        <p:nvSpPr>
          <p:cNvPr id="10" name="Content Placeholder 2">
            <a:extLst>
              <a:ext uri="{FF2B5EF4-FFF2-40B4-BE49-F238E27FC236}">
                <a16:creationId xmlns:a16="http://schemas.microsoft.com/office/drawing/2014/main" id="{A28B3058-011C-6880-BD89-FF557A0A1B19}"/>
              </a:ext>
            </a:extLst>
          </p:cNvPr>
          <p:cNvSpPr txBox="1">
            <a:spLocks/>
          </p:cNvSpPr>
          <p:nvPr/>
        </p:nvSpPr>
        <p:spPr>
          <a:xfrm>
            <a:off x="755373" y="2525023"/>
            <a:ext cx="10877827" cy="236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83 % des Premières Nations ont un accès limité à la connectivité mobile.</a:t>
            </a:r>
          </a:p>
          <a:p>
            <a:r>
              <a:rPr lang="fr-CA" dirty="0"/>
              <a:t>Seulement 8 % des Premières Nations disposent de la technologie LTE (4G) ou d’une autre supérieure.</a:t>
            </a:r>
          </a:p>
        </p:txBody>
      </p:sp>
      <p:pic>
        <p:nvPicPr>
          <p:cNvPr id="12" name="Picture 11" descr="A diagram of a pie chart&#10;&#10;Description automatically generated">
            <a:extLst>
              <a:ext uri="{FF2B5EF4-FFF2-40B4-BE49-F238E27FC236}">
                <a16:creationId xmlns:a16="http://schemas.microsoft.com/office/drawing/2014/main" id="{C8F5C94F-76D7-8896-F8D4-D7EFE5DDFD4A}"/>
              </a:ext>
            </a:extLst>
          </p:cNvPr>
          <p:cNvPicPr>
            <a:picLocks noChangeAspect="1"/>
          </p:cNvPicPr>
          <p:nvPr/>
        </p:nvPicPr>
        <p:blipFill rotWithShape="1">
          <a:blip r:embed="rId2"/>
          <a:srcRect t="3986" b="1787"/>
          <a:stretch/>
        </p:blipFill>
        <p:spPr>
          <a:xfrm>
            <a:off x="2606418" y="3856383"/>
            <a:ext cx="6559887" cy="2572992"/>
          </a:xfrm>
          <a:prstGeom prst="rect">
            <a:avLst/>
          </a:prstGeom>
        </p:spPr>
      </p:pic>
    </p:spTree>
    <p:extLst>
      <p:ext uri="{BB962C8B-B14F-4D97-AF65-F5344CB8AC3E}">
        <p14:creationId xmlns:p14="http://schemas.microsoft.com/office/powerpoint/2010/main" val="195046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p:txBody>
          <a:bodyPr/>
          <a:lstStyle/>
          <a:p>
            <a:r>
              <a:rPr lang="en-US" dirty="0"/>
              <a:t>Spectre</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987136" y="2592608"/>
            <a:ext cx="10367326" cy="3766628"/>
          </a:xfrm>
        </p:spPr>
        <p:txBody>
          <a:bodyPr/>
          <a:lstStyle/>
          <a:p>
            <a:r>
              <a:rPr lang="fr-CA" sz="2400" dirty="0"/>
              <a:t>Une ressource naturelle connue sous le nom de spectre électromagnétique. </a:t>
            </a:r>
          </a:p>
          <a:p>
            <a:r>
              <a:rPr lang="fr-CA" sz="2400" dirty="0"/>
              <a:t>Actuellement régi et administré par Innovation, Sciences et Développement économique (ISDE) Canada par l’intermédiaire de licences de spectre.</a:t>
            </a:r>
          </a:p>
          <a:p>
            <a:r>
              <a:rPr lang="fr-CA" sz="2400" dirty="0"/>
              <a:t>Les licences sont délivrées dans le cadre d'enchères ou par d'autres moyens d’attribution qui procurent peu d'avantages ou de revenus aux Premières Nations.</a:t>
            </a:r>
          </a:p>
          <a:p>
            <a:pPr lvl="1"/>
            <a:r>
              <a:rPr lang="fr-CA" dirty="0"/>
              <a:t>Les enchères peuvent nécessiter des millions de dollars pour obtenir une licence.</a:t>
            </a:r>
          </a:p>
          <a:p>
            <a:r>
              <a:rPr lang="fr-CA" sz="2400" dirty="0"/>
              <a:t>Il est utilisé pour le transfert de données sans fil (mobile).</a:t>
            </a:r>
          </a:p>
        </p:txBody>
      </p:sp>
    </p:spTree>
    <p:extLst>
      <p:ext uri="{BB962C8B-B14F-4D97-AF65-F5344CB8AC3E}">
        <p14:creationId xmlns:p14="http://schemas.microsoft.com/office/powerpoint/2010/main" val="340754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p:txBody>
          <a:bodyPr/>
          <a:lstStyle/>
          <a:p>
            <a:r>
              <a:rPr lang="en-US" dirty="0"/>
              <a:t>Spectre</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1126844" y="2527128"/>
            <a:ext cx="9178046" cy="3356837"/>
          </a:xfrm>
        </p:spPr>
        <p:txBody>
          <a:bodyPr/>
          <a:lstStyle/>
          <a:p>
            <a:r>
              <a:rPr lang="fr-CA" dirty="0"/>
              <a:t>En février 2024, l'APN a envoyé une lettre à l'honorable François-Philippe Champagne, ministre de l'Innovation, des Sciences et de l'Industrie.</a:t>
            </a:r>
          </a:p>
          <a:p>
            <a:pPr lvl="1"/>
            <a:r>
              <a:rPr lang="fr-CA" dirty="0"/>
              <a:t>La lettre demandait un moratoire sur la délivrance de licences de spectre jusqu'à ce que des consultations aient eu lieu auprès des Premières Nations sur les processus de délivrance des licences.</a:t>
            </a:r>
          </a:p>
          <a:p>
            <a:r>
              <a:rPr lang="fr-CA" dirty="0"/>
              <a:t>Spectre pour les Premières Nations atténue les obstacles à l'accès à la connectivité mobile.</a:t>
            </a:r>
          </a:p>
        </p:txBody>
      </p:sp>
    </p:spTree>
    <p:extLst>
      <p:ext uri="{BB962C8B-B14F-4D97-AF65-F5344CB8AC3E}">
        <p14:creationId xmlns:p14="http://schemas.microsoft.com/office/powerpoint/2010/main" val="4841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5024-167F-2D95-B434-60A42BB7BC94}"/>
              </a:ext>
            </a:extLst>
          </p:cNvPr>
          <p:cNvSpPr>
            <a:spLocks noGrp="1"/>
          </p:cNvSpPr>
          <p:nvPr>
            <p:ph type="title"/>
          </p:nvPr>
        </p:nvSpPr>
        <p:spPr/>
        <p:txBody>
          <a:bodyPr/>
          <a:lstStyle/>
          <a:p>
            <a:r>
              <a:rPr lang="en-US" dirty="0"/>
              <a:t>Prochaines étapes</a:t>
            </a:r>
          </a:p>
        </p:txBody>
      </p:sp>
      <p:sp>
        <p:nvSpPr>
          <p:cNvPr id="3" name="Content Placeholder 2">
            <a:extLst>
              <a:ext uri="{FF2B5EF4-FFF2-40B4-BE49-F238E27FC236}">
                <a16:creationId xmlns:a16="http://schemas.microsoft.com/office/drawing/2014/main" id="{840B8395-DE30-70F5-5835-9667A46921AF}"/>
              </a:ext>
            </a:extLst>
          </p:cNvPr>
          <p:cNvSpPr>
            <a:spLocks noGrp="1"/>
          </p:cNvSpPr>
          <p:nvPr>
            <p:ph idx="1"/>
          </p:nvPr>
        </p:nvSpPr>
        <p:spPr>
          <a:xfrm>
            <a:off x="1126844" y="2664170"/>
            <a:ext cx="10625184" cy="3809366"/>
          </a:xfrm>
        </p:spPr>
        <p:txBody>
          <a:bodyPr/>
          <a:lstStyle/>
          <a:p>
            <a:r>
              <a:rPr lang="fr-CA" sz="2000" dirty="0"/>
              <a:t>Engagements financiers à long terme pour les Premières Nations pour combler le manque d'infrastructures de connectivité.</a:t>
            </a:r>
          </a:p>
          <a:p>
            <a:r>
              <a:rPr lang="fr-CA" sz="2000" dirty="0"/>
              <a:t>Élaboration conjointe de programmes de financement et de possibilités de formation pour les Premières Nations. </a:t>
            </a:r>
          </a:p>
          <a:p>
            <a:pPr lvl="1"/>
            <a:r>
              <a:rPr lang="fr-CA" sz="2000" dirty="0"/>
              <a:t>Pour renforcer les capacités nécessaires à l'exploitation et à l'entretien d’infrastructures de connectivité.</a:t>
            </a:r>
          </a:p>
          <a:p>
            <a:pPr lvl="1"/>
            <a:r>
              <a:rPr lang="fr-CA" sz="2000" dirty="0"/>
              <a:t>Pour atténuer les obstacles à l'accès aux programmes de financement.</a:t>
            </a:r>
          </a:p>
          <a:p>
            <a:r>
              <a:rPr lang="fr-CA" sz="2000" dirty="0"/>
              <a:t>Revoir et redéfinir les procédures de délivrance des licences de spectre afin d'éliminer les obstacles empêchant les Premières Nations d’accéder au spectre et de faire respecter leurs droits sur les ressources naturelles au sein de leurs nations.</a:t>
            </a:r>
          </a:p>
        </p:txBody>
      </p:sp>
    </p:spTree>
    <p:extLst>
      <p:ext uri="{BB962C8B-B14F-4D97-AF65-F5344CB8AC3E}">
        <p14:creationId xmlns:p14="http://schemas.microsoft.com/office/powerpoint/2010/main" val="56902696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14086</TotalTime>
  <Words>553</Words>
  <Application>Microsoft Macintosh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1_Custom Design</vt:lpstr>
      <vt:lpstr>Combler le manque d'infrastructures (CMI) : Connectivité</vt:lpstr>
      <vt:lpstr>Connectivité</vt:lpstr>
      <vt:lpstr>Aperçu - Objectif de Combler le manque d’infrastructures</vt:lpstr>
      <vt:lpstr>Manque d'infrastructures – Connectivité</vt:lpstr>
      <vt:lpstr>Accès filaire à large bande à 50/10 Mbps</vt:lpstr>
      <vt:lpstr>Connectivité mobile sans fil</vt:lpstr>
      <vt:lpstr>Spectre</vt:lpstr>
      <vt:lpstr>Spectre</vt:lpstr>
      <vt:lpstr>Prochaines étapes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docId:8E2D46D93B2B997ADD2B6DF0156B8419</cp:keywords>
  <cp:lastModifiedBy>Sid Lee</cp:lastModifiedBy>
  <cp:revision>78</cp:revision>
  <dcterms:created xsi:type="dcterms:W3CDTF">2020-01-06T15:32:02Z</dcterms:created>
  <dcterms:modified xsi:type="dcterms:W3CDTF">2024-07-07T14:44:15Z</dcterms:modified>
</cp:coreProperties>
</file>