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8" r:id="rId5"/>
  </p:sldMasterIdLst>
  <p:notesMasterIdLst>
    <p:notesMasterId r:id="rId20"/>
  </p:notesMasterIdLst>
  <p:handoutMasterIdLst>
    <p:handoutMasterId r:id="rId21"/>
  </p:handoutMasterIdLst>
  <p:sldIdLst>
    <p:sldId id="354" r:id="rId6"/>
    <p:sldId id="330" r:id="rId7"/>
    <p:sldId id="355" r:id="rId8"/>
    <p:sldId id="439" r:id="rId9"/>
    <p:sldId id="409" r:id="rId10"/>
    <p:sldId id="438" r:id="rId11"/>
    <p:sldId id="437" r:id="rId12"/>
    <p:sldId id="417" r:id="rId13"/>
    <p:sldId id="427" r:id="rId14"/>
    <p:sldId id="428" r:id="rId15"/>
    <p:sldId id="429" r:id="rId16"/>
    <p:sldId id="431" r:id="rId17"/>
    <p:sldId id="433" r:id="rId18"/>
    <p:sldId id="419" r:id="rId19"/>
  </p:sldIdLst>
  <p:sldSz cx="12192000" cy="6858000"/>
  <p:notesSz cx="7010400" cy="9296400"/>
  <p:custDataLst>
    <p:tags r:id="rId22"/>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521415D9-36F7-43E2-AB2F-B90AF26B5E84}">
      <p14:sectionLst xmlns:p14="http://schemas.microsoft.com/office/powerpoint/2010/main">
        <p14:section name="Section par défaut" id="{749B8DE9-91CF-4964-B8AD-6338352E3881}">
          <p14:sldIdLst>
            <p14:sldId id="354"/>
            <p14:sldId id="330"/>
            <p14:sldId id="355"/>
            <p14:sldId id="439"/>
            <p14:sldId id="409"/>
            <p14:sldId id="438"/>
            <p14:sldId id="437"/>
            <p14:sldId id="417"/>
            <p14:sldId id="427"/>
            <p14:sldId id="428"/>
            <p14:sldId id="429"/>
            <p14:sldId id="431"/>
            <p14:sldId id="433"/>
            <p14:sldId id="4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élie Courchesne" initials="AC" lastIdx="10" clrIdx="0">
    <p:extLst>
      <p:ext uri="{19B8F6BF-5375-455C-9EA6-DF929625EA0E}">
        <p15:presenceInfo xmlns:p15="http://schemas.microsoft.com/office/powerpoint/2012/main" userId="S-1-5-21-2042371895-1159732610-1501187911-87005" providerId="AD"/>
      </p:ext>
    </p:extLst>
  </p:cmAuthor>
  <p:cmAuthor id="2" name="Annie Lafond" initials="AL" lastIdx="7" clrIdx="1">
    <p:extLst>
      <p:ext uri="{19B8F6BF-5375-455C-9EA6-DF929625EA0E}">
        <p15:presenceInfo xmlns:p15="http://schemas.microsoft.com/office/powerpoint/2012/main" userId="S-1-5-21-2042371895-1159732610-1501187911-86501" providerId="AD"/>
      </p:ext>
    </p:extLst>
  </p:cmAuthor>
  <p:cmAuthor id="3" name="Helene Dupuis" initials="HD" lastIdx="8" clrIdx="2">
    <p:extLst>
      <p:ext uri="{19B8F6BF-5375-455C-9EA6-DF929625EA0E}">
        <p15:presenceInfo xmlns:p15="http://schemas.microsoft.com/office/powerpoint/2012/main" userId="S::helene.dupuis@pch.gc.ca::c358e46f-dfb5-4b00-a848-34c667810e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a:srgbClr val="AFE6FF"/>
    <a:srgbClr val="FF7C80"/>
    <a:srgbClr val="845F9C"/>
    <a:srgbClr val="CCCCFF"/>
    <a:srgbClr val="DFDDDF"/>
    <a:srgbClr val="FFFFFF"/>
    <a:srgbClr val="CBDCEE"/>
    <a:srgbClr val="535353"/>
    <a:srgbClr val="71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EE"/>
          </a:solidFill>
        </a:fill>
      </a:tcStyle>
    </a:wholeTbl>
    <a:band2H>
      <a:tcTxStyle/>
      <a:tcStyle>
        <a:tcBdr/>
        <a:fill>
          <a:solidFill>
            <a:srgbClr val="E6EEF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5CC"/>
          </a:solidFill>
        </a:fill>
      </a:tcStyle>
    </a:wholeTbl>
    <a:band2H>
      <a:tcTxStyle/>
      <a:tcStyle>
        <a:tcBdr/>
        <a:fill>
          <a:solidFill>
            <a:srgbClr val="EBF2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5CB"/>
          </a:solidFill>
        </a:fill>
      </a:tcStyle>
    </a:wholeTbl>
    <a:band2H>
      <a:tcTxStyle/>
      <a:tcStyle>
        <a:tcBdr/>
        <a:fill>
          <a:solidFill>
            <a:srgbClr val="FAEB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3" autoAdjust="0"/>
    <p:restoredTop sz="93792" autoAdjust="0"/>
  </p:normalViewPr>
  <p:slideViewPr>
    <p:cSldViewPr snapToGrid="0">
      <p:cViewPr varScale="1">
        <p:scale>
          <a:sx n="82" d="100"/>
          <a:sy n="82" d="100"/>
        </p:scale>
        <p:origin x="48" y="291"/>
      </p:cViewPr>
      <p:guideLst/>
    </p:cSldViewPr>
  </p:slideViewPr>
  <p:outlineViewPr>
    <p:cViewPr>
      <p:scale>
        <a:sx n="33" d="100"/>
        <a:sy n="33" d="100"/>
      </p:scale>
      <p:origin x="0" y="-16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068"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F09E000-9248-4DBB-BC3B-DAFD2D9916AD}" type="datetimeFigureOut">
              <a:rPr lang="en-US" smtClean="0"/>
              <a:t>2/22/2024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6093377-3CE9-414D-A245-0CE24A166E45}" type="slidenum">
              <a:rPr lang="en-US" smtClean="0"/>
              <a:t>‹#›</a:t>
            </a:fld>
            <a:endParaRPr lang="en-US" dirty="0"/>
          </a:p>
        </p:txBody>
      </p:sp>
    </p:spTree>
    <p:extLst>
      <p:ext uri="{BB962C8B-B14F-4D97-AF65-F5344CB8AC3E}">
        <p14:creationId xmlns:p14="http://schemas.microsoft.com/office/powerpoint/2010/main" val="3763327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406400" y="696913"/>
            <a:ext cx="6197600" cy="3486150"/>
          </a:xfrm>
          <a:prstGeom prst="rect">
            <a:avLst/>
          </a:prstGeom>
        </p:spPr>
        <p:txBody>
          <a:bodyPr lIns="93172" tIns="46587" rIns="93172" bIns="46587"/>
          <a:lstStyle/>
          <a:p>
            <a:endParaRPr dirty="0"/>
          </a:p>
        </p:txBody>
      </p:sp>
      <p:sp>
        <p:nvSpPr>
          <p:cNvPr id="201" name="Shape 201"/>
          <p:cNvSpPr>
            <a:spLocks noGrp="1"/>
          </p:cNvSpPr>
          <p:nvPr>
            <p:ph type="body" sz="quarter" idx="1"/>
          </p:nvPr>
        </p:nvSpPr>
        <p:spPr>
          <a:xfrm>
            <a:off x="934720" y="4415790"/>
            <a:ext cx="5140960" cy="4183380"/>
          </a:xfrm>
          <a:prstGeom prst="rect">
            <a:avLst/>
          </a:prstGeom>
        </p:spPr>
        <p:txBody>
          <a:bodyPr lIns="93172" tIns="46587" rIns="93172" bIns="46587"/>
          <a:lstStyle/>
          <a:p>
            <a:endParaRPr/>
          </a:p>
        </p:txBody>
      </p:sp>
    </p:spTree>
    <p:extLst>
      <p:ext uri="{BB962C8B-B14F-4D97-AF65-F5344CB8AC3E}">
        <p14:creationId xmlns:p14="http://schemas.microsoft.com/office/powerpoint/2010/main" val="4224274836"/>
      </p:ext>
    </p:extLst>
  </p:cSld>
  <p:clrMap bg1="lt1" tx1="dk1" bg2="lt2" tx2="dk2" accent1="accent1" accent2="accent2" accent3="accent3" accent4="accent4" accent5="accent5" accent6="accent6" hlink="hlink" folHlink="folHlink"/>
  <p:hf hdr="0" ftr="0" dt="0"/>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dirty="0">
              <a:ea typeface="ヒラギノ角ゴ Pro W3"/>
              <a:cs typeface="ヒラギノ角ゴ Pro W3"/>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F0D99BE4-68B0-48FE-A5DD-D6E4D832D188}" type="slidenum">
              <a:rPr lang="en-US" altLang="en-US" smtClean="0"/>
              <a:pPr/>
              <a:t>1</a:t>
            </a:fld>
            <a:endParaRPr lang="en-US" altLang="en-US" dirty="0"/>
          </a:p>
        </p:txBody>
      </p:sp>
    </p:spTree>
    <p:extLst>
      <p:ext uri="{BB962C8B-B14F-4D97-AF65-F5344CB8AC3E}">
        <p14:creationId xmlns:p14="http://schemas.microsoft.com/office/powerpoint/2010/main" val="170265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210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115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latin typeface="Segoe UI" panose="020B0502040204020203" pitchFamily="34" charset="0"/>
              <a:cs typeface="Segoe UI" panose="020B0502040204020203" pitchFamily="34"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131494-3141-4761-8145-9176C7A7BA6D}"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78510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r>
              <a:t>Title Text</a:t>
            </a:r>
          </a:p>
        </p:txBody>
      </p:sp>
      <p:sp>
        <p:nvSpPr>
          <p:cNvPr id="114" name="Shape 114"/>
          <p:cNvSpPr>
            <a:spLocks noGrp="1"/>
          </p:cNvSpPr>
          <p:nvPr>
            <p:ph type="body" sz="quarter" idx="1"/>
          </p:nvPr>
        </p:nvSpPr>
        <p:spPr>
          <a:xfrm>
            <a:off x="609600" y="1535112"/>
            <a:ext cx="5386917" cy="639763"/>
          </a:xfrm>
          <a:prstGeom prst="rect">
            <a:avLst/>
          </a:prstGeom>
        </p:spPr>
        <p:txBody>
          <a:bodyPr anchor="b"/>
          <a:lstStyle>
            <a:lvl1pPr marL="0" indent="0">
              <a:spcBef>
                <a:spcPts val="500"/>
              </a:spcBef>
              <a:buClrTx/>
              <a:buSzTx/>
              <a:buFontTx/>
              <a:buNone/>
              <a:defRPr sz="2400" b="1"/>
            </a:lvl1pPr>
            <a:lvl2pPr marL="0" indent="457167">
              <a:spcBef>
                <a:spcPts val="500"/>
              </a:spcBef>
              <a:buClrTx/>
              <a:buSzTx/>
              <a:buFontTx/>
              <a:buNone/>
              <a:defRPr sz="2400" b="1"/>
            </a:lvl2pPr>
            <a:lvl3pPr marL="0" indent="914332">
              <a:spcBef>
                <a:spcPts val="500"/>
              </a:spcBef>
              <a:buClrTx/>
              <a:buSzTx/>
              <a:buFontTx/>
              <a:buNone/>
              <a:defRPr sz="2400" b="1"/>
            </a:lvl3pPr>
            <a:lvl4pPr marL="0" indent="1371498">
              <a:spcBef>
                <a:spcPts val="500"/>
              </a:spcBef>
              <a:buClrTx/>
              <a:buSzTx/>
              <a:buFontTx/>
              <a:buNone/>
              <a:defRPr sz="2400" b="1"/>
            </a:lvl4pPr>
            <a:lvl5pPr marL="0" indent="1828664">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5" name="Shape 115"/>
          <p:cNvSpPr>
            <a:spLocks noGrp="1"/>
          </p:cNvSpPr>
          <p:nvPr>
            <p:ph type="body" sz="quarter" idx="13"/>
          </p:nvPr>
        </p:nvSpPr>
        <p:spPr>
          <a:xfrm>
            <a:off x="6193372" y="1535112"/>
            <a:ext cx="5389033" cy="639763"/>
          </a:xfrm>
          <a:prstGeom prst="rect">
            <a:avLst/>
          </a:prstGeom>
        </p:spPr>
        <p:txBody>
          <a:bodyPr anchor="b"/>
          <a:lstStyle>
            <a:lvl1pPr marL="0" indent="0">
              <a:spcBef>
                <a:spcPts val="667"/>
              </a:spcBef>
              <a:buClrTx/>
              <a:buSzTx/>
              <a:buFontTx/>
              <a:buNone/>
              <a:defRPr sz="2400" b="1"/>
            </a:lvl1pPr>
          </a:lstStyle>
          <a:p>
            <a:pPr marL="0" indent="0">
              <a:spcBef>
                <a:spcPts val="500"/>
              </a:spcBef>
              <a:buClrTx/>
              <a:buSzTx/>
              <a:buFontTx/>
              <a:buNone/>
              <a:defRPr sz="2400" b="1"/>
            </a:pPr>
            <a:endParaRPr/>
          </a:p>
        </p:txBody>
      </p:sp>
      <p:sp>
        <p:nvSpPr>
          <p:cNvPr id="116" name="Shape 11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38" name="Shape 138"/>
          <p:cNvSpPr>
            <a:spLocks noGrp="1"/>
          </p:cNvSpPr>
          <p:nvPr>
            <p:ph type="title"/>
          </p:nvPr>
        </p:nvSpPr>
        <p:spPr>
          <a:xfrm>
            <a:off x="609600" y="273050"/>
            <a:ext cx="4011085" cy="1162050"/>
          </a:xfrm>
          <a:prstGeom prst="rect">
            <a:avLst/>
          </a:prstGeom>
        </p:spPr>
        <p:txBody>
          <a:bodyPr/>
          <a:lstStyle>
            <a:lvl1pPr>
              <a:defRPr sz="2000"/>
            </a:lvl1pPr>
          </a:lstStyle>
          <a:p>
            <a:r>
              <a:t>Title Text</a:t>
            </a:r>
          </a:p>
        </p:txBody>
      </p:sp>
      <p:sp>
        <p:nvSpPr>
          <p:cNvPr id="139" name="Shape 139"/>
          <p:cNvSpPr>
            <a:spLocks noGrp="1"/>
          </p:cNvSpPr>
          <p:nvPr>
            <p:ph type="body" idx="1"/>
          </p:nvPr>
        </p:nvSpPr>
        <p:spPr>
          <a:xfrm>
            <a:off x="4766733" y="273057"/>
            <a:ext cx="6815667"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0" name="Shape 140"/>
          <p:cNvSpPr>
            <a:spLocks noGrp="1"/>
          </p:cNvSpPr>
          <p:nvPr>
            <p:ph type="body" sz="half" idx="13"/>
          </p:nvPr>
        </p:nvSpPr>
        <p:spPr>
          <a:xfrm>
            <a:off x="609603" y="1435103"/>
            <a:ext cx="4011087" cy="4691063"/>
          </a:xfrm>
          <a:prstGeom prst="rect">
            <a:avLst/>
          </a:prstGeom>
        </p:spPr>
        <p:txBody>
          <a:bodyPr/>
          <a:lstStyle>
            <a:lvl1pPr marL="0" indent="0">
              <a:spcBef>
                <a:spcPts val="400"/>
              </a:spcBef>
              <a:buClrTx/>
              <a:buSzTx/>
              <a:buFontTx/>
              <a:buNone/>
              <a:defRPr sz="1400"/>
            </a:lvl1pPr>
          </a:lstStyle>
          <a:p>
            <a:pPr marL="0" indent="0">
              <a:spcBef>
                <a:spcPts val="300"/>
              </a:spcBef>
              <a:buClrTx/>
              <a:buSzTx/>
              <a:buFontTx/>
              <a:buNone/>
              <a:defRPr sz="1400"/>
            </a:pPr>
            <a:endParaRPr/>
          </a:p>
        </p:txBody>
      </p:sp>
      <p:sp>
        <p:nvSpPr>
          <p:cNvPr id="141" name="Shape 14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8" name="image1.jpg" descr="maple_leaf.jpg"/>
          <p:cNvPicPr>
            <a:picLocks noChangeAspect="1"/>
          </p:cNvPicPr>
          <p:nvPr/>
        </p:nvPicPr>
        <p:blipFill>
          <a:blip r:embed="rId2"/>
          <a:stretch>
            <a:fillRect/>
          </a:stretch>
        </p:blipFill>
        <p:spPr>
          <a:xfrm>
            <a:off x="7889876" y="2697163"/>
            <a:ext cx="4282016" cy="4160838"/>
          </a:xfrm>
          <a:prstGeom prst="rect">
            <a:avLst/>
          </a:prstGeom>
          <a:ln w="12700">
            <a:miter lim="400000"/>
          </a:ln>
        </p:spPr>
      </p:pic>
      <p:sp>
        <p:nvSpPr>
          <p:cNvPr id="149" name="Shape 149"/>
          <p:cNvSpPr/>
          <p:nvPr/>
        </p:nvSpPr>
        <p:spPr>
          <a:xfrm>
            <a:off x="649820" y="6276975"/>
            <a:ext cx="10932581" cy="0"/>
          </a:xfrm>
          <a:prstGeom prst="line">
            <a:avLst/>
          </a:prstGeom>
          <a:ln w="3175">
            <a:solidFill>
              <a:srgbClr val="7F7F7F"/>
            </a:solidFill>
          </a:ln>
        </p:spPr>
        <p:txBody>
          <a:bodyPr lIns="45719" rIns="45719"/>
          <a:lstStyle/>
          <a:p>
            <a:endParaRPr sz="1800" dirty="0"/>
          </a:p>
        </p:txBody>
      </p:sp>
      <p:sp>
        <p:nvSpPr>
          <p:cNvPr id="150" name="Shape 150"/>
          <p:cNvSpPr>
            <a:spLocks noGrp="1"/>
          </p:cNvSpPr>
          <p:nvPr>
            <p:ph type="title"/>
          </p:nvPr>
        </p:nvSpPr>
        <p:spPr>
          <a:xfrm>
            <a:off x="2389722" y="4800600"/>
            <a:ext cx="7315201" cy="566738"/>
          </a:xfrm>
          <a:prstGeom prst="rect">
            <a:avLst/>
          </a:prstGeom>
        </p:spPr>
        <p:txBody>
          <a:bodyPr/>
          <a:lstStyle>
            <a:lvl1pPr>
              <a:defRPr sz="2000"/>
            </a:lvl1pPr>
          </a:lstStyle>
          <a:p>
            <a:r>
              <a:t>Title Text</a:t>
            </a:r>
          </a:p>
        </p:txBody>
      </p:sp>
      <p:sp>
        <p:nvSpPr>
          <p:cNvPr id="151" name="Shape 151"/>
          <p:cNvSpPr>
            <a:spLocks noGrp="1"/>
          </p:cNvSpPr>
          <p:nvPr>
            <p:ph type="pic" sz="half" idx="13"/>
          </p:nvPr>
        </p:nvSpPr>
        <p:spPr>
          <a:xfrm>
            <a:off x="2389722" y="612775"/>
            <a:ext cx="7315201" cy="4114800"/>
          </a:xfrm>
          <a:prstGeom prst="rect">
            <a:avLst/>
          </a:prstGeom>
        </p:spPr>
        <p:txBody>
          <a:bodyPr lIns="91439" rIns="91439">
            <a:noAutofit/>
          </a:bodyPr>
          <a:lstStyle/>
          <a:p>
            <a:endParaRPr dirty="0"/>
          </a:p>
        </p:txBody>
      </p:sp>
      <p:sp>
        <p:nvSpPr>
          <p:cNvPr id="152" name="Shape 152"/>
          <p:cNvSpPr>
            <a:spLocks noGrp="1"/>
          </p:cNvSpPr>
          <p:nvPr>
            <p:ph type="body" sz="quarter" idx="1"/>
          </p:nvPr>
        </p:nvSpPr>
        <p:spPr>
          <a:xfrm>
            <a:off x="2389722" y="5367344"/>
            <a:ext cx="7315201" cy="804863"/>
          </a:xfrm>
          <a:prstGeom prst="rect">
            <a:avLst/>
          </a:prstGeom>
        </p:spPr>
        <p:txBody>
          <a:bodyPr/>
          <a:lstStyle>
            <a:lvl1pPr marL="0" indent="0">
              <a:spcBef>
                <a:spcPts val="300"/>
              </a:spcBef>
              <a:buClrTx/>
              <a:buSzTx/>
              <a:buFontTx/>
              <a:buNone/>
              <a:defRPr sz="1400"/>
            </a:lvl1pPr>
            <a:lvl2pPr marL="0" indent="457167">
              <a:spcBef>
                <a:spcPts val="300"/>
              </a:spcBef>
              <a:buClrTx/>
              <a:buSzTx/>
              <a:buFontTx/>
              <a:buNone/>
              <a:defRPr sz="1400"/>
            </a:lvl2pPr>
            <a:lvl3pPr marL="0" indent="914332">
              <a:spcBef>
                <a:spcPts val="300"/>
              </a:spcBef>
              <a:buClrTx/>
              <a:buSzTx/>
              <a:buFontTx/>
              <a:buNone/>
              <a:defRPr sz="1400"/>
            </a:lvl3pPr>
            <a:lvl4pPr marL="0" indent="1371498">
              <a:spcBef>
                <a:spcPts val="300"/>
              </a:spcBef>
              <a:buClrTx/>
              <a:buSzTx/>
              <a:buFontTx/>
              <a:buNone/>
              <a:defRPr sz="1400"/>
            </a:lvl4pPr>
            <a:lvl5pPr marL="0" indent="1828664">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53" name="Shape 15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86116"/>
            <a:ext cx="5257800" cy="2466822"/>
          </a:xfrm>
        </p:spPr>
        <p:txBody>
          <a:bodyPr anchor="b">
            <a:normAutofit/>
          </a:bodyPr>
          <a:lstStyle>
            <a:lvl1pPr algn="ctr">
              <a:defRPr sz="4800"/>
            </a:lvl1pPr>
          </a:lstStyle>
          <a:p>
            <a:r>
              <a:rPr lang="en-US"/>
              <a:t>Click to edit Master title style</a:t>
            </a:r>
            <a:endParaRPr lang="en-CA" dirty="0"/>
          </a:p>
        </p:txBody>
      </p:sp>
      <p:sp>
        <p:nvSpPr>
          <p:cNvPr id="3" name="Subtitle 2"/>
          <p:cNvSpPr>
            <a:spLocks noGrp="1"/>
          </p:cNvSpPr>
          <p:nvPr>
            <p:ph type="subTitle" idx="1"/>
          </p:nvPr>
        </p:nvSpPr>
        <p:spPr>
          <a:xfrm>
            <a:off x="838200" y="4545013"/>
            <a:ext cx="5257800" cy="102987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baseline="0">
                <a:solidFill>
                  <a:schemeClr val="bg2"/>
                </a:solidFill>
              </a:defRPr>
            </a:lvl1pPr>
          </a:lstStyle>
          <a:p>
            <a:endParaRPr lang="fr-CA" dirty="0"/>
          </a:p>
        </p:txBody>
      </p:sp>
      <p:sp>
        <p:nvSpPr>
          <p:cNvPr id="5" name="Footer Placeholder 4"/>
          <p:cNvSpPr>
            <a:spLocks noGrp="1"/>
          </p:cNvSpPr>
          <p:nvPr>
            <p:ph type="ftr" sz="quarter" idx="11"/>
          </p:nvPr>
        </p:nvSpPr>
        <p:spPr/>
        <p:txBody>
          <a:bodyPr/>
          <a:lstStyle>
            <a:lvl1pPr>
              <a:defRPr baseline="0">
                <a:solidFill>
                  <a:schemeClr val="bg2"/>
                </a:solidFill>
              </a:defRPr>
            </a:lvl1pPr>
          </a:lstStyle>
          <a:p>
            <a:endParaRPr lang="fr-CA" dirty="0"/>
          </a:p>
        </p:txBody>
      </p:sp>
      <p:sp>
        <p:nvSpPr>
          <p:cNvPr id="6" name="Slide Number Placeholder 5"/>
          <p:cNvSpPr>
            <a:spLocks noGrp="1"/>
          </p:cNvSpPr>
          <p:nvPr>
            <p:ph type="sldNum" sz="quarter" idx="12"/>
          </p:nvPr>
        </p:nvSpPr>
        <p:spPr/>
        <p:txBody>
          <a:bodyPr/>
          <a:lstStyle>
            <a:lvl1pPr>
              <a:defRPr baseline="0">
                <a:solidFill>
                  <a:schemeClr val="bg2"/>
                </a:solidFill>
              </a:defRPr>
            </a:lvl1pPr>
          </a:lstStyle>
          <a:p>
            <a:fld id="{8B3D40A5-7C0C-48D0-8CD9-270A050C5713}" type="slidenum">
              <a:rPr lang="fr-CA" smtClean="0"/>
              <a:t>‹#›</a:t>
            </a:fld>
            <a:endParaRPr lang="fr-CA" dirty="0"/>
          </a:p>
        </p:txBody>
      </p:sp>
    </p:spTree>
    <p:extLst>
      <p:ext uri="{BB962C8B-B14F-4D97-AF65-F5344CB8AC3E}">
        <p14:creationId xmlns:p14="http://schemas.microsoft.com/office/powerpoint/2010/main" val="207160684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CA" dirty="0"/>
          </a:p>
        </p:txBody>
      </p:sp>
      <p:sp>
        <p:nvSpPr>
          <p:cNvPr id="3" name="Content Placeholder 2"/>
          <p:cNvSpPr>
            <a:spLocks noGrp="1"/>
          </p:cNvSpPr>
          <p:nvPr>
            <p:ph idx="1"/>
          </p:nvPr>
        </p:nvSpPr>
        <p:spPr>
          <a:xfrm>
            <a:off x="838200" y="1825625"/>
            <a:ext cx="10515600" cy="3759098"/>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baseline="0">
                <a:solidFill>
                  <a:schemeClr val="tx2"/>
                </a:solidFill>
              </a:defRPr>
            </a:lvl9pPr>
          </a:lstStyle>
          <a:p>
            <a:pPr lvl="0"/>
            <a:endParaRPr lang="en-US" dirty="0"/>
          </a:p>
        </p:txBody>
      </p:sp>
      <p:sp>
        <p:nvSpPr>
          <p:cNvPr id="10" name="Date Placeholder 9">
            <a:extLst>
              <a:ext uri="{FF2B5EF4-FFF2-40B4-BE49-F238E27FC236}">
                <a16:creationId xmlns:a16="http://schemas.microsoft.com/office/drawing/2014/main" id="{FA0B98B0-F082-C440-9BA5-7111C8976EBC}"/>
              </a:ext>
            </a:extLst>
          </p:cNvPr>
          <p:cNvSpPr>
            <a:spLocks noGrp="1"/>
          </p:cNvSpPr>
          <p:nvPr>
            <p:ph type="dt" sz="half" idx="10"/>
          </p:nvPr>
        </p:nvSpPr>
        <p:spPr/>
        <p:txBody>
          <a:bodyPr/>
          <a:lstStyle/>
          <a:p>
            <a:endParaRPr lang="fr-CA" dirty="0"/>
          </a:p>
        </p:txBody>
      </p:sp>
      <p:sp>
        <p:nvSpPr>
          <p:cNvPr id="11" name="Footer Placeholder 10">
            <a:extLst>
              <a:ext uri="{FF2B5EF4-FFF2-40B4-BE49-F238E27FC236}">
                <a16:creationId xmlns:a16="http://schemas.microsoft.com/office/drawing/2014/main" id="{9B1BC374-06DA-0858-8482-A181C85A7F6B}"/>
              </a:ext>
            </a:extLst>
          </p:cNvPr>
          <p:cNvSpPr>
            <a:spLocks noGrp="1"/>
          </p:cNvSpPr>
          <p:nvPr>
            <p:ph type="ftr" sz="quarter" idx="11"/>
          </p:nvPr>
        </p:nvSpPr>
        <p:spPr/>
        <p:txBody>
          <a:bodyPr/>
          <a:lstStyle/>
          <a:p>
            <a:endParaRPr lang="fr-CA" dirty="0"/>
          </a:p>
        </p:txBody>
      </p:sp>
      <p:sp>
        <p:nvSpPr>
          <p:cNvPr id="12" name="Slide Number Placeholder 11">
            <a:extLst>
              <a:ext uri="{FF2B5EF4-FFF2-40B4-BE49-F238E27FC236}">
                <a16:creationId xmlns:a16="http://schemas.microsoft.com/office/drawing/2014/main" id="{E334B311-38C0-6326-7C15-B0A9B0A012A2}"/>
              </a:ext>
            </a:extLst>
          </p:cNvPr>
          <p:cNvSpPr>
            <a:spLocks noGrp="1"/>
          </p:cNvSpPr>
          <p:nvPr>
            <p:ph type="sldNum" sz="quarter" idx="12"/>
          </p:nvPr>
        </p:nvSpPr>
        <p:spPr/>
        <p:txBody>
          <a:bodyPr/>
          <a:lstStyle/>
          <a:p>
            <a:fld id="{8B3D40A5-7C0C-48D0-8CD9-270A050C5713}" type="slidenum">
              <a:rPr lang="fr-CA" smtClean="0"/>
              <a:t>‹#›</a:t>
            </a:fld>
            <a:endParaRPr lang="fr-CA" dirty="0"/>
          </a:p>
        </p:txBody>
      </p:sp>
    </p:spTree>
    <p:extLst>
      <p:ext uri="{BB962C8B-B14F-4D97-AF65-F5344CB8AC3E}">
        <p14:creationId xmlns:p14="http://schemas.microsoft.com/office/powerpoint/2010/main" val="1582299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half imag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sz="1800" dirty="0"/>
          </a:p>
        </p:txBody>
      </p:sp>
      <p:pic>
        <p:nvPicPr>
          <p:cNvPr id="6" name="Picture 7"/>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1" y="3232150"/>
            <a:ext cx="5103283"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582085" y="6276975"/>
            <a:ext cx="11000316"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8" name="Picture 9"/>
          <p:cNvPicPr preferRelativeResize="0">
            <a:picLocks/>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2084" y="544514"/>
            <a:ext cx="1100666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prod.prv\shared\NCR\CMO\CMB_NEW\0400-Comms Svcs\480 - Publishing and Production\!Flag Signatures\Government of Canada FIPs\45\Two Colours\goc_fip_e_2c_45.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2084" y="247650"/>
            <a:ext cx="249766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prod.prv\shared\NCR\CMO\CMB_NEW\0400-Comms Svcs\480 - Publishing and Production\!Flag Signatures\Canada Wordmark\Colour\Canada_Colou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100734" y="6356350"/>
            <a:ext cx="148801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1"/>
          </p:nvPr>
        </p:nvSpPr>
        <p:spPr>
          <a:xfrm>
            <a:off x="6259061" y="753534"/>
            <a:ext cx="5323339"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p:nvPr>
        </p:nvSpPr>
        <p:spPr>
          <a:xfrm>
            <a:off x="650626" y="753535"/>
            <a:ext cx="5056533" cy="2376252"/>
          </a:xfrm>
        </p:spPr>
        <p:txBody>
          <a:bodyPr>
            <a:normAutofit/>
          </a:bodyPr>
          <a:lstStyle>
            <a:lvl1pPr algn="l">
              <a:defRPr sz="4000" b="0" i="0">
                <a:solidFill>
                  <a:srgbClr val="0082C9"/>
                </a:solidFill>
                <a:latin typeface="Century Gothic" pitchFamily="34" charset="0"/>
                <a:cs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50625" y="3336749"/>
            <a:ext cx="5056535"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2" name="Slide Number Placeholder 5"/>
          <p:cNvSpPr>
            <a:spLocks noGrp="1"/>
          </p:cNvSpPr>
          <p:nvPr>
            <p:ph type="sldNum" sz="quarter" idx="12"/>
          </p:nvPr>
        </p:nvSpPr>
        <p:spPr>
          <a:xfrm>
            <a:off x="609606" y="6400417"/>
            <a:ext cx="279883" cy="276999"/>
          </a:xfrm>
        </p:spPr>
        <p:txBody>
          <a:bodyPr/>
          <a:lstStyle>
            <a:lvl1pPr>
              <a:defRPr/>
            </a:lvl1pPr>
          </a:lstStyle>
          <a:p>
            <a:pPr>
              <a:defRPr/>
            </a:pPr>
            <a:fld id="{D35146C6-053A-4F8E-AEAA-C38A81F506DB}" type="slidenum">
              <a:rPr lang="en-US" altLang="en-US"/>
              <a:pPr>
                <a:defRPr/>
              </a:pPr>
              <a:t>‹#›</a:t>
            </a:fld>
            <a:endParaRPr lang="en-US" altLang="en-US" dirty="0"/>
          </a:p>
        </p:txBody>
      </p:sp>
    </p:spTree>
    <p:extLst>
      <p:ext uri="{BB962C8B-B14F-4D97-AF65-F5344CB8AC3E}">
        <p14:creationId xmlns:p14="http://schemas.microsoft.com/office/powerpoint/2010/main" val="3876089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descr="maple_leaf.jpg"/>
          <p:cNvPicPr>
            <a:picLocks noChangeAspect="1"/>
          </p:cNvPicPr>
          <p:nvPr/>
        </p:nvPicPr>
        <p:blipFill>
          <a:blip r:embed="rId6"/>
          <a:stretch>
            <a:fillRect/>
          </a:stretch>
        </p:blipFill>
        <p:spPr>
          <a:xfrm>
            <a:off x="7889876" y="2697163"/>
            <a:ext cx="4282016" cy="4160838"/>
          </a:xfrm>
          <a:prstGeom prst="rect">
            <a:avLst/>
          </a:prstGeom>
          <a:ln w="12700">
            <a:miter lim="400000"/>
          </a:ln>
        </p:spPr>
      </p:pic>
      <p:pic>
        <p:nvPicPr>
          <p:cNvPr id="3" name="image1.jpg" descr="maple_leaf.jpg"/>
          <p:cNvPicPr>
            <a:picLocks noChangeAspect="1"/>
          </p:cNvPicPr>
          <p:nvPr/>
        </p:nvPicPr>
        <p:blipFill>
          <a:blip r:embed="rId6"/>
          <a:stretch>
            <a:fillRect/>
          </a:stretch>
        </p:blipFill>
        <p:spPr>
          <a:xfrm>
            <a:off x="7889876" y="2697163"/>
            <a:ext cx="4282016" cy="4160838"/>
          </a:xfrm>
          <a:prstGeom prst="rect">
            <a:avLst/>
          </a:prstGeom>
          <a:ln w="12700">
            <a:miter lim="400000"/>
          </a:ln>
        </p:spPr>
      </p:pic>
      <p:sp>
        <p:nvSpPr>
          <p:cNvPr id="5" name="Shape 5"/>
          <p:cNvSpPr>
            <a:spLocks noGrp="1"/>
          </p:cNvSpPr>
          <p:nvPr>
            <p:ph type="title"/>
          </p:nvPr>
        </p:nvSpPr>
        <p:spPr>
          <a:xfrm>
            <a:off x="609600" y="274638"/>
            <a:ext cx="10972800" cy="98583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r>
              <a:t>Title Text</a:t>
            </a:r>
          </a:p>
        </p:txBody>
      </p:sp>
      <p:sp>
        <p:nvSpPr>
          <p:cNvPr id="6" name="Shape 6"/>
          <p:cNvSpPr>
            <a:spLocks noGrp="1"/>
          </p:cNvSpPr>
          <p:nvPr>
            <p:ph type="body" idx="1"/>
          </p:nvPr>
        </p:nvSpPr>
        <p:spPr>
          <a:xfrm>
            <a:off x="609600" y="1436687"/>
            <a:ext cx="10972800" cy="468947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09606" y="6400417"/>
            <a:ext cx="344003" cy="276999"/>
          </a:xfrm>
          <a:prstGeom prst="rect">
            <a:avLst/>
          </a:prstGeom>
          <a:ln w="12700">
            <a:miter lim="400000"/>
          </a:ln>
        </p:spPr>
        <p:txBody>
          <a:bodyPr wrap="none" lIns="45719" rIns="45719" anchor="ctr">
            <a:spAutoFit/>
          </a:bodyPr>
          <a:lstStyle>
            <a:lvl1pPr>
              <a:defRPr sz="1200">
                <a:solidFill>
                  <a:srgbClr val="7F7F7F"/>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7" r:id="rId2"/>
    <p:sldLayoutId id="2147483660" r:id="rId3"/>
    <p:sldLayoutId id="2147483661" r:id="rId4"/>
  </p:sldLayoutIdLst>
  <p:transition spd="med"/>
  <p:hf hdr="0" ftr="0" dt="0"/>
  <p:txStyles>
    <p:titleStyle>
      <a:lvl1pPr marL="0" marR="0" indent="0"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1pPr>
      <a:lvl2pPr marL="0" marR="0" indent="0"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2pPr>
      <a:lvl3pPr marL="0" marR="0" indent="0"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3pPr>
      <a:lvl4pPr marL="0" marR="0" indent="0"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4pPr>
      <a:lvl5pPr marL="0" marR="0" indent="0"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5pPr>
      <a:lvl6pPr marL="0" marR="0" indent="457167"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6pPr>
      <a:lvl7pPr marL="0" marR="0" indent="914332"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7pPr>
      <a:lvl8pPr marL="0" marR="0" indent="1371498"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8pPr>
      <a:lvl9pPr marL="0" marR="0" indent="1828664" algn="l" defTabSz="457167" rtl="0" latinLnBrk="0">
        <a:lnSpc>
          <a:spcPct val="100000"/>
        </a:lnSpc>
        <a:spcBef>
          <a:spcPts val="0"/>
        </a:spcBef>
        <a:spcAft>
          <a:spcPts val="0"/>
        </a:spcAft>
        <a:buClrTx/>
        <a:buSzTx/>
        <a:buFontTx/>
        <a:buNone/>
        <a:tabLst/>
        <a:defRPr sz="3600" b="0" i="0" u="none" strike="noStrike" cap="none" spc="0" baseline="0">
          <a:ln>
            <a:noFill/>
          </a:ln>
          <a:solidFill>
            <a:srgbClr val="595959"/>
          </a:solidFill>
          <a:uFillTx/>
          <a:latin typeface="Century Gothic"/>
          <a:ea typeface="Century Gothic"/>
          <a:cs typeface="Century Gothic"/>
          <a:sym typeface="Century Gothic"/>
        </a:defRPr>
      </a:lvl9pPr>
    </p:titleStyle>
    <p:bodyStyle>
      <a:lvl1pPr marL="342874" marR="0" indent="-342874"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1pPr>
      <a:lvl2pPr marL="766703" marR="0" indent="-309539"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2pPr>
      <a:lvl3pPr marL="1184474" marR="0" indent="-270143"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3pPr>
      <a:lvl4pPr marL="1668654"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4pPr>
      <a:lvl5pPr marL="2158839" marR="0" indent="-330176"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5pPr>
      <a:lvl6pPr marL="2582986"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6pPr>
      <a:lvl7pPr marL="3040151"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7pPr>
      <a:lvl8pPr marL="3497315"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8pPr>
      <a:lvl9pPr marL="3954482"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9pPr>
    </p:bodyStyle>
    <p:otherStyle>
      <a:lvl1pPr marL="0" marR="0" indent="0"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1pPr>
      <a:lvl2pPr marL="0" marR="0" indent="457167"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2pPr>
      <a:lvl3pPr marL="0" marR="0" indent="914332"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3pPr>
      <a:lvl4pPr marL="0" marR="0" indent="1371498"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4pPr>
      <a:lvl5pPr marL="0" marR="0" indent="1828664"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5pPr>
      <a:lvl6pPr marL="0" marR="0" indent="2285830"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6pPr>
      <a:lvl7pPr marL="0" marR="0" indent="2742994"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7pPr>
      <a:lvl8pPr marL="0" marR="0" indent="3200160"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8pPr>
      <a:lvl9pPr marL="0" marR="0" indent="3657327" algn="l" defTabSz="4571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9772650" y="6356350"/>
            <a:ext cx="9620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r-CA" dirty="0"/>
          </a:p>
        </p:txBody>
      </p:sp>
      <p:sp>
        <p:nvSpPr>
          <p:cNvPr id="5" name="Footer Placeholder 4"/>
          <p:cNvSpPr>
            <a:spLocks noGrp="1"/>
          </p:cNvSpPr>
          <p:nvPr>
            <p:ph type="ftr" sz="quarter" idx="3"/>
          </p:nvPr>
        </p:nvSpPr>
        <p:spPr>
          <a:xfrm>
            <a:off x="838199" y="6356350"/>
            <a:ext cx="87534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10734676" y="6356350"/>
            <a:ext cx="6191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D40A5-7C0C-48D0-8CD9-270A050C5713}" type="slidenum">
              <a:rPr lang="fr-CA" smtClean="0"/>
              <a:t>‹#›</a:t>
            </a:fld>
            <a:endParaRPr lang="fr-CA" dirty="0"/>
          </a:p>
        </p:txBody>
      </p:sp>
    </p:spTree>
    <p:extLst>
      <p:ext uri="{BB962C8B-B14F-4D97-AF65-F5344CB8AC3E}">
        <p14:creationId xmlns:p14="http://schemas.microsoft.com/office/powerpoint/2010/main" val="10220226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ctrTitle"/>
          </p:nvPr>
        </p:nvSpPr>
        <p:spPr>
          <a:xfrm>
            <a:off x="799734" y="2832486"/>
            <a:ext cx="4745623" cy="2104316"/>
          </a:xfrm>
          <a:solidFill>
            <a:schemeClr val="bg1">
              <a:alpha val="0"/>
            </a:schemeClr>
          </a:solidFill>
        </p:spPr>
        <p:txBody>
          <a:bodyPr>
            <a:noAutofit/>
          </a:bodyPr>
          <a:lstStyle/>
          <a:p>
            <a:pPr algn="ctr">
              <a:defRPr/>
            </a:pPr>
            <a:r>
              <a:rPr lang="en-US" altLang="en-US" sz="2800" dirty="0">
                <a:solidFill>
                  <a:srgbClr val="157AC0"/>
                </a:solidFill>
                <a:ea typeface="ヒラギノ角ゴ Pro W3" pitchFamily="127" charset="-128"/>
              </a:rPr>
              <a:t>INTERNATIONAL DECADE OF INDIGENOUS LANGUAGES 2022-2032</a:t>
            </a:r>
            <a:br>
              <a:rPr lang="en-US" altLang="en-US" dirty="0">
                <a:solidFill>
                  <a:srgbClr val="157AC0"/>
                </a:solidFill>
                <a:ea typeface="ヒラギノ角ゴ Pro W3" pitchFamily="127" charset="-128"/>
              </a:rPr>
            </a:br>
            <a:br>
              <a:rPr lang="en-US" altLang="en-US" dirty="0">
                <a:solidFill>
                  <a:srgbClr val="157AC0"/>
                </a:solidFill>
                <a:ea typeface="ヒラギノ角ゴ Pro W3" pitchFamily="127" charset="-128"/>
              </a:rPr>
            </a:br>
            <a:br>
              <a:rPr lang="en-US" altLang="en-US" dirty="0">
                <a:solidFill>
                  <a:srgbClr val="157AC0"/>
                </a:solidFill>
                <a:ea typeface="ヒラギノ角ゴ Pro W3"/>
              </a:rPr>
            </a:br>
            <a:r>
              <a:rPr lang="en-US" altLang="en-US" sz="2400" dirty="0">
                <a:solidFill>
                  <a:srgbClr val="157AC0"/>
                </a:solidFill>
                <a:ea typeface="ヒラギノ角ゴ Pro W3"/>
              </a:rPr>
              <a:t>National Action Plan – Assembly of First Nations Language and Learning Forum</a:t>
            </a:r>
            <a:br>
              <a:rPr lang="en-US" altLang="en-US" sz="2400" dirty="0">
                <a:solidFill>
                  <a:schemeClr val="bg2"/>
                </a:solidFill>
                <a:ea typeface="ヒラギノ角ゴ Pro W3"/>
              </a:rPr>
            </a:br>
            <a:br>
              <a:rPr lang="en-US" altLang="en-US" sz="2400" dirty="0">
                <a:solidFill>
                  <a:schemeClr val="bg2"/>
                </a:solidFill>
                <a:ea typeface="ヒラギノ角ゴ Pro W3"/>
              </a:rPr>
            </a:br>
            <a:r>
              <a:rPr lang="en-US" altLang="en-US" sz="2000" dirty="0">
                <a:solidFill>
                  <a:schemeClr val="accent1"/>
                </a:solidFill>
                <a:highlight>
                  <a:srgbClr val="FFFFFF"/>
                </a:highlight>
                <a:ea typeface="ヒラギノ角ゴ Pro W3"/>
              </a:rPr>
              <a:t>February 27, 2024</a:t>
            </a:r>
            <a:br>
              <a:rPr lang="en-US" altLang="en-US" dirty="0">
                <a:solidFill>
                  <a:srgbClr val="157AC0"/>
                </a:solidFill>
                <a:ea typeface="ヒラギノ角ゴ Pro W3"/>
              </a:rPr>
            </a:br>
            <a:br>
              <a:rPr lang="en-US" altLang="en-US" sz="1600" dirty="0">
                <a:solidFill>
                  <a:schemeClr val="tx1"/>
                </a:solidFill>
                <a:ea typeface="ヒラギノ角ゴ Pro W3"/>
              </a:rPr>
            </a:br>
            <a:endParaRPr lang="en-US" altLang="en-US" sz="1600" dirty="0">
              <a:solidFill>
                <a:schemeClr val="tx1"/>
              </a:solidFill>
              <a:ea typeface="ヒラギノ角ゴ Pro W3"/>
            </a:endParaRP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l="12675" r="17624"/>
          <a:stretch>
            <a:fillRect/>
          </a:stretch>
        </p:blipFill>
        <p:spPr bwMode="auto">
          <a:xfrm>
            <a:off x="5930184" y="1539359"/>
            <a:ext cx="5421313" cy="3979863"/>
          </a:xfrm>
          <a:prstGeom prst="rect">
            <a:avLst/>
          </a:prstGeom>
          <a:solidFill>
            <a:srgbClr val="845F9C"/>
          </a:solidFill>
          <a:ln>
            <a:noFill/>
          </a:ln>
        </p:spPr>
      </p:pic>
      <p:sp>
        <p:nvSpPr>
          <p:cNvPr id="22533" name="TextBox 1"/>
          <p:cNvSpPr txBox="1">
            <a:spLocks noChangeArrowheads="1"/>
          </p:cNvSpPr>
          <p:nvPr/>
        </p:nvSpPr>
        <p:spPr bwMode="auto">
          <a:xfrm>
            <a:off x="535761" y="6221364"/>
            <a:ext cx="11132498" cy="108000"/>
          </a:xfrm>
          <a:prstGeom prst="rect">
            <a:avLst/>
          </a:prstGeom>
          <a:solidFill>
            <a:schemeClr val="bg1"/>
          </a:solidFill>
          <a:ln>
            <a:noFill/>
          </a:ln>
        </p:spPr>
        <p:txBody>
          <a:bodyPr wrap="square">
            <a:spAutoFit/>
          </a:bodyPr>
          <a:lstStyle>
            <a:lvl1pPr>
              <a:spcBef>
                <a:spcPct val="20000"/>
              </a:spcBef>
              <a:buClr>
                <a:srgbClr val="0082C9"/>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082C9"/>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082C9"/>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082C9"/>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082C9"/>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defTabSz="457200" eaLnBrk="0" fontAlgn="base" hangingPunct="0">
              <a:spcBef>
                <a:spcPct val="20000"/>
              </a:spcBef>
              <a:spcAft>
                <a:spcPct val="0"/>
              </a:spcAft>
              <a:buClr>
                <a:srgbClr val="0082C9"/>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defTabSz="457200" eaLnBrk="0" fontAlgn="base" hangingPunct="0">
              <a:spcBef>
                <a:spcPct val="20000"/>
              </a:spcBef>
              <a:spcAft>
                <a:spcPct val="0"/>
              </a:spcAft>
              <a:buClr>
                <a:srgbClr val="0082C9"/>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defTabSz="457200" eaLnBrk="0" fontAlgn="base" hangingPunct="0">
              <a:spcBef>
                <a:spcPct val="20000"/>
              </a:spcBef>
              <a:spcAft>
                <a:spcPct val="0"/>
              </a:spcAft>
              <a:buClr>
                <a:srgbClr val="0082C9"/>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defTabSz="457200" eaLnBrk="0" fontAlgn="base" hangingPunct="0">
              <a:spcBef>
                <a:spcPct val="20000"/>
              </a:spcBef>
              <a:spcAft>
                <a:spcPct val="0"/>
              </a:spcAft>
              <a:buClr>
                <a:srgbClr val="0082C9"/>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spcBef>
                <a:spcPct val="0"/>
              </a:spcBef>
              <a:buClrTx/>
              <a:buFontTx/>
              <a:buNone/>
            </a:pPr>
            <a:endParaRPr lang="en-US" altLang="en-US" sz="1800" dirty="0">
              <a:solidFill>
                <a:schemeClr val="tx1"/>
              </a:solidFill>
              <a:cs typeface="ヒラギノ角ゴ Pro W3"/>
            </a:endParaRPr>
          </a:p>
        </p:txBody>
      </p:sp>
    </p:spTree>
    <p:extLst>
      <p:ext uri="{BB962C8B-B14F-4D97-AF65-F5344CB8AC3E}">
        <p14:creationId xmlns:p14="http://schemas.microsoft.com/office/powerpoint/2010/main" val="326493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71693B-3136-C710-BEA6-477A639FABB6}"/>
              </a:ext>
            </a:extLst>
          </p:cNvPr>
          <p:cNvSpPr>
            <a:spLocks noGrp="1"/>
          </p:cNvSpPr>
          <p:nvPr>
            <p:ph type="body" sz="quarter" idx="1"/>
          </p:nvPr>
        </p:nvSpPr>
        <p:spPr>
          <a:xfrm>
            <a:off x="1849377" y="2365016"/>
            <a:ext cx="9780362" cy="1241099"/>
          </a:xfrm>
        </p:spPr>
        <p:txBody>
          <a:bodyPr>
            <a:noAutofit/>
          </a:bodyPr>
          <a:lstStyle/>
          <a:p>
            <a:pPr marL="342900" indent="-342900">
              <a:buFont typeface="Wingdings" panose="05000000000000000000" pitchFamily="2" charset="2"/>
              <a:buChar char="ü"/>
            </a:pPr>
            <a:r>
              <a:rPr lang="en-US" sz="1400" b="0" dirty="0">
                <a:solidFill>
                  <a:schemeClr val="bg2">
                    <a:lumMod val="50000"/>
                  </a:schemeClr>
                </a:solidFill>
              </a:rPr>
              <a:t>Indigenous Peoples </a:t>
            </a:r>
            <a:r>
              <a:rPr lang="en-US" sz="1400" dirty="0">
                <a:solidFill>
                  <a:schemeClr val="bg2">
                    <a:lumMod val="50000"/>
                  </a:schemeClr>
                </a:solidFill>
              </a:rPr>
              <a:t>advance their vision </a:t>
            </a:r>
            <a:r>
              <a:rPr lang="en-US" sz="1400" b="0" dirty="0">
                <a:solidFill>
                  <a:schemeClr val="bg2">
                    <a:lumMod val="50000"/>
                  </a:schemeClr>
                </a:solidFill>
              </a:rPr>
              <a:t>of the Decade</a:t>
            </a:r>
          </a:p>
          <a:p>
            <a:pPr marL="342900" indent="-342900">
              <a:buFont typeface="Wingdings" panose="05000000000000000000" pitchFamily="2" charset="2"/>
              <a:buChar char="ü"/>
            </a:pPr>
            <a:r>
              <a:rPr lang="en-US" sz="1400" b="0" dirty="0">
                <a:solidFill>
                  <a:schemeClr val="bg2">
                    <a:lumMod val="50000"/>
                  </a:schemeClr>
                </a:solidFill>
              </a:rPr>
              <a:t>Development and implementation of</a:t>
            </a:r>
            <a:r>
              <a:rPr lang="en-US" sz="1400" dirty="0">
                <a:solidFill>
                  <a:schemeClr val="bg2">
                    <a:lumMod val="50000"/>
                  </a:schemeClr>
                </a:solidFill>
              </a:rPr>
              <a:t> Indigenous-led action plans</a:t>
            </a:r>
          </a:p>
          <a:p>
            <a:pPr marL="342900" indent="-342900">
              <a:buFont typeface="Wingdings" panose="05000000000000000000" pitchFamily="2" charset="2"/>
              <a:buChar char="ü"/>
            </a:pPr>
            <a:r>
              <a:rPr lang="en-US" sz="1400" dirty="0">
                <a:solidFill>
                  <a:schemeClr val="bg2">
                    <a:lumMod val="50000"/>
                  </a:schemeClr>
                </a:solidFill>
              </a:rPr>
              <a:t>Representation of Indigenous Peoples in the Decade </a:t>
            </a:r>
            <a:r>
              <a:rPr lang="en-US" sz="1400" b="0" dirty="0">
                <a:solidFill>
                  <a:schemeClr val="bg2">
                    <a:lumMod val="50000"/>
                  </a:schemeClr>
                </a:solidFill>
              </a:rPr>
              <a:t>in various venues including the UNESCO and UN-system, and related international events</a:t>
            </a:r>
          </a:p>
        </p:txBody>
      </p:sp>
      <p:sp>
        <p:nvSpPr>
          <p:cNvPr id="4" name="Text Placeholder 3">
            <a:extLst>
              <a:ext uri="{FF2B5EF4-FFF2-40B4-BE49-F238E27FC236}">
                <a16:creationId xmlns:a16="http://schemas.microsoft.com/office/drawing/2014/main" id="{CA64B932-B1F7-800A-F0E7-10BC8CE53B1D}"/>
              </a:ext>
            </a:extLst>
          </p:cNvPr>
          <p:cNvSpPr>
            <a:spLocks noGrp="1"/>
          </p:cNvSpPr>
          <p:nvPr>
            <p:ph type="body" sz="quarter" idx="13"/>
          </p:nvPr>
        </p:nvSpPr>
        <p:spPr>
          <a:xfrm>
            <a:off x="1849377" y="3961887"/>
            <a:ext cx="9730932" cy="2003236"/>
          </a:xfrm>
        </p:spPr>
        <p:txBody>
          <a:bodyPr>
            <a:noAutofit/>
          </a:bodyPr>
          <a:lstStyle/>
          <a:p>
            <a:pPr marL="342900" indent="-342900">
              <a:buFont typeface="Wingdings" panose="05000000000000000000" pitchFamily="2" charset="2"/>
              <a:buChar char="ü"/>
            </a:pPr>
            <a:r>
              <a:rPr lang="en-US" sz="1400" dirty="0">
                <a:solidFill>
                  <a:schemeClr val="bg2">
                    <a:lumMod val="50000"/>
                  </a:schemeClr>
                </a:solidFill>
              </a:rPr>
              <a:t>Support Indigenous groups </a:t>
            </a:r>
            <a:r>
              <a:rPr lang="en-US" sz="1400" b="0" dirty="0">
                <a:solidFill>
                  <a:schemeClr val="bg2">
                    <a:lumMod val="50000"/>
                  </a:schemeClr>
                </a:solidFill>
              </a:rPr>
              <a:t>including those representing different segments of Indigenous society (distinctions, urban and rural, remote, women, 2SLGBTQQIA+ and people with disabilities amongst others) in </a:t>
            </a:r>
            <a:r>
              <a:rPr lang="en-US" sz="1400" dirty="0">
                <a:solidFill>
                  <a:schemeClr val="bg2">
                    <a:lumMod val="50000"/>
                  </a:schemeClr>
                </a:solidFill>
              </a:rPr>
              <a:t>their efforts for the Decade</a:t>
            </a:r>
            <a:r>
              <a:rPr lang="en-US" sz="1400" b="0" dirty="0">
                <a:solidFill>
                  <a:schemeClr val="bg2">
                    <a:lumMod val="50000"/>
                  </a:schemeClr>
                </a:solidFill>
              </a:rPr>
              <a:t>, and beyond</a:t>
            </a:r>
          </a:p>
          <a:p>
            <a:pPr marL="342900" indent="-342900">
              <a:buFont typeface="Wingdings" panose="05000000000000000000" pitchFamily="2" charset="2"/>
              <a:buChar char="ü"/>
            </a:pPr>
            <a:r>
              <a:rPr lang="en-US" sz="1400" b="0" dirty="0">
                <a:solidFill>
                  <a:schemeClr val="bg2">
                    <a:lumMod val="50000"/>
                  </a:schemeClr>
                </a:solidFill>
              </a:rPr>
              <a:t>Support Indigenous Peoples in developing and implementing </a:t>
            </a:r>
            <a:r>
              <a:rPr lang="en-US" sz="1400" dirty="0">
                <a:solidFill>
                  <a:schemeClr val="bg2">
                    <a:lumMod val="50000"/>
                  </a:schemeClr>
                </a:solidFill>
              </a:rPr>
              <a:t>their own action plans</a:t>
            </a:r>
          </a:p>
          <a:p>
            <a:pPr marL="342900" indent="-342900">
              <a:buFont typeface="Wingdings" panose="05000000000000000000" pitchFamily="2" charset="2"/>
              <a:buChar char="ü"/>
            </a:pPr>
            <a:r>
              <a:rPr lang="en-US" sz="1400" dirty="0">
                <a:solidFill>
                  <a:schemeClr val="bg2">
                    <a:lumMod val="50000"/>
                  </a:schemeClr>
                </a:solidFill>
              </a:rPr>
              <a:t>Enable engagement initiatives </a:t>
            </a:r>
            <a:r>
              <a:rPr lang="en-US" sz="1400" b="0" dirty="0">
                <a:solidFill>
                  <a:schemeClr val="bg2">
                    <a:lumMod val="50000"/>
                  </a:schemeClr>
                </a:solidFill>
              </a:rPr>
              <a:t>for the Decade advanced by Indigenous Peoples </a:t>
            </a:r>
          </a:p>
          <a:p>
            <a:pPr marL="342900" indent="-342900">
              <a:buFont typeface="Wingdings" panose="05000000000000000000" pitchFamily="2" charset="2"/>
              <a:buChar char="ü"/>
            </a:pPr>
            <a:r>
              <a:rPr lang="en-US" sz="1400" b="0" dirty="0">
                <a:solidFill>
                  <a:schemeClr val="bg2">
                    <a:lumMod val="50000"/>
                  </a:schemeClr>
                </a:solidFill>
              </a:rPr>
              <a:t>Support planning and implementation of the Decade, through related activities/initiatives</a:t>
            </a:r>
          </a:p>
          <a:p>
            <a:pPr marL="342900" indent="-342900">
              <a:buFont typeface="Wingdings" panose="05000000000000000000" pitchFamily="2" charset="2"/>
              <a:buChar char="ü"/>
            </a:pPr>
            <a:r>
              <a:rPr lang="en-US" sz="1400" dirty="0">
                <a:solidFill>
                  <a:schemeClr val="bg2">
                    <a:lumMod val="50000"/>
                  </a:schemeClr>
                </a:solidFill>
              </a:rPr>
              <a:t>Facilitate the representation of Indigenous Peoples in UNESCO/UN-system and events</a:t>
            </a:r>
            <a:endParaRPr lang="en-CA" sz="1600" dirty="0">
              <a:solidFill>
                <a:schemeClr val="bg2">
                  <a:lumMod val="50000"/>
                </a:schemeClr>
              </a:solidFill>
            </a:endParaRPr>
          </a:p>
        </p:txBody>
      </p:sp>
      <p:sp>
        <p:nvSpPr>
          <p:cNvPr id="5" name="Slide Number Placeholder 4">
            <a:extLst>
              <a:ext uri="{FF2B5EF4-FFF2-40B4-BE49-F238E27FC236}">
                <a16:creationId xmlns:a16="http://schemas.microsoft.com/office/drawing/2014/main" id="{CA7D1911-C055-576D-E11E-0D59D1D9D46B}"/>
              </a:ext>
            </a:extLst>
          </p:cNvPr>
          <p:cNvSpPr>
            <a:spLocks noGrp="1"/>
          </p:cNvSpPr>
          <p:nvPr>
            <p:ph type="sldNum" sz="quarter" idx="2"/>
          </p:nvPr>
        </p:nvSpPr>
        <p:spPr/>
        <p:txBody>
          <a:bodyPr/>
          <a:lstStyle/>
          <a:p>
            <a:fld id="{86CB4B4D-7CA3-9044-876B-883B54F8677D}" type="slidenum">
              <a:rPr lang="en-CA" smtClean="0"/>
              <a:t>10</a:t>
            </a:fld>
            <a:endParaRPr lang="en-CA" dirty="0"/>
          </a:p>
        </p:txBody>
      </p:sp>
      <p:sp>
        <p:nvSpPr>
          <p:cNvPr id="9" name="Title 8">
            <a:extLst>
              <a:ext uri="{FF2B5EF4-FFF2-40B4-BE49-F238E27FC236}">
                <a16:creationId xmlns:a16="http://schemas.microsoft.com/office/drawing/2014/main" id="{F89C1DF1-5FA8-58E7-594F-AC8F9E4F9C64}"/>
              </a:ext>
            </a:extLst>
          </p:cNvPr>
          <p:cNvSpPr>
            <a:spLocks noGrp="1"/>
          </p:cNvSpPr>
          <p:nvPr>
            <p:ph type="title"/>
          </p:nvPr>
        </p:nvSpPr>
        <p:spPr>
          <a:xfrm>
            <a:off x="1304212" y="313082"/>
            <a:ext cx="9994024" cy="958544"/>
          </a:xfrm>
        </p:spPr>
        <p:txBody>
          <a:bodyPr>
            <a:noAutofit/>
          </a:bodyPr>
          <a:lstStyle/>
          <a:p>
            <a:r>
              <a:rPr lang="en-US" sz="2800" dirty="0">
                <a:solidFill>
                  <a:srgbClr val="7030A0"/>
                </a:solidFill>
              </a:rPr>
              <a:t>Supporting Indigenous Peoples in Advancing Their Vision for the Decade</a:t>
            </a:r>
            <a:endParaRPr lang="en-CA" sz="2800" dirty="0">
              <a:solidFill>
                <a:srgbClr val="7030A0"/>
              </a:solidFill>
            </a:endParaRPr>
          </a:p>
        </p:txBody>
      </p:sp>
      <p:pic>
        <p:nvPicPr>
          <p:cNvPr id="6" name="Graphic 4" descr="Badge 1 with solid fill">
            <a:extLst>
              <a:ext uri="{FF2B5EF4-FFF2-40B4-BE49-F238E27FC236}">
                <a16:creationId xmlns:a16="http://schemas.microsoft.com/office/drawing/2014/main" id="{429F4078-306C-0EC7-4053-D300157D21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749" y="416846"/>
            <a:ext cx="751016" cy="751016"/>
          </a:xfrm>
          <a:prstGeom prst="rect">
            <a:avLst/>
          </a:prstGeom>
        </p:spPr>
      </p:pic>
      <p:pic>
        <p:nvPicPr>
          <p:cNvPr id="8" name="Graphic 7" descr="Bullseye with solid fill">
            <a:extLst>
              <a:ext uri="{FF2B5EF4-FFF2-40B4-BE49-F238E27FC236}">
                <a16:creationId xmlns:a16="http://schemas.microsoft.com/office/drawing/2014/main" id="{296520C9-BFFA-C52F-8AFE-F3CC73E8D7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771" y="2797942"/>
            <a:ext cx="707884" cy="707884"/>
          </a:xfrm>
          <a:prstGeom prst="rect">
            <a:avLst/>
          </a:prstGeom>
        </p:spPr>
      </p:pic>
      <p:sp>
        <p:nvSpPr>
          <p:cNvPr id="11" name="TextBox 10">
            <a:extLst>
              <a:ext uri="{FF2B5EF4-FFF2-40B4-BE49-F238E27FC236}">
                <a16:creationId xmlns:a16="http://schemas.microsoft.com/office/drawing/2014/main" id="{47C9C4F5-052B-CE66-577D-491C112D7E89}"/>
              </a:ext>
            </a:extLst>
          </p:cNvPr>
          <p:cNvSpPr txBox="1"/>
          <p:nvPr/>
        </p:nvSpPr>
        <p:spPr>
          <a:xfrm>
            <a:off x="561018" y="2465265"/>
            <a:ext cx="122898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CA" sz="1600" b="1" i="0" u="none" strike="noStrike" cap="none" spc="0" normalizeH="0" baseline="0" dirty="0">
                <a:ln>
                  <a:noFill/>
                </a:ln>
                <a:solidFill>
                  <a:srgbClr val="7030A0"/>
                </a:solidFill>
                <a:effectLst/>
                <a:uFillTx/>
                <a:latin typeface="Century Gothic"/>
                <a:ea typeface="Century Gothic"/>
                <a:cs typeface="Century Gothic"/>
                <a:sym typeface="Century Gothic"/>
              </a:rPr>
              <a:t>GOALS</a:t>
            </a:r>
            <a:endParaRPr kumimoji="0" lang="en-CA" sz="20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997FF9D0-6AE7-D834-C548-DEB4322D57CA}"/>
              </a:ext>
            </a:extLst>
          </p:cNvPr>
          <p:cNvSpPr txBox="1"/>
          <p:nvPr/>
        </p:nvSpPr>
        <p:spPr>
          <a:xfrm>
            <a:off x="493497" y="4060058"/>
            <a:ext cx="1228987"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CA" sz="1600" b="1" dirty="0">
                <a:solidFill>
                  <a:srgbClr val="7030A0"/>
                </a:solidFill>
              </a:rPr>
              <a:t>PROPOSED ACTIONS</a:t>
            </a:r>
            <a:endParaRPr kumimoji="0" lang="en-CA" sz="16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pic>
        <p:nvPicPr>
          <p:cNvPr id="16" name="Graphic 15" descr="Checkmark with solid fill">
            <a:extLst>
              <a:ext uri="{FF2B5EF4-FFF2-40B4-BE49-F238E27FC236}">
                <a16:creationId xmlns:a16="http://schemas.microsoft.com/office/drawing/2014/main" id="{13CBCC4E-654E-C587-8DD7-A816E152C1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771" y="4633431"/>
            <a:ext cx="660147" cy="660147"/>
          </a:xfrm>
          <a:prstGeom prst="rect">
            <a:avLst/>
          </a:prstGeom>
        </p:spPr>
      </p:pic>
      <p:sp>
        <p:nvSpPr>
          <p:cNvPr id="7" name="TextBox 6">
            <a:extLst>
              <a:ext uri="{FF2B5EF4-FFF2-40B4-BE49-F238E27FC236}">
                <a16:creationId xmlns:a16="http://schemas.microsoft.com/office/drawing/2014/main" id="{E8DE9ACF-11D7-4E09-E695-EF9BC3B6CF64}"/>
              </a:ext>
            </a:extLst>
          </p:cNvPr>
          <p:cNvSpPr txBox="1"/>
          <p:nvPr/>
        </p:nvSpPr>
        <p:spPr>
          <a:xfrm>
            <a:off x="493497" y="1452947"/>
            <a:ext cx="10848132"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solidFill>
                  <a:schemeClr val="bg2">
                    <a:lumMod val="50000"/>
                  </a:schemeClr>
                </a:solidFill>
                <a:latin typeface="Century Gothic" panose="020B0502020202020204" pitchFamily="34" charset="0"/>
                <a:ea typeface="MS Mincho" panose="02020609040205080304" pitchFamily="49" charset="-128"/>
                <a:cs typeface="Times New Roman" panose="02020603050405020304" pitchFamily="18" charset="0"/>
              </a:rPr>
              <a:t>The first pillar seeks to </a:t>
            </a:r>
            <a:r>
              <a:rPr lang="en-US" sz="1600" b="1" dirty="0">
                <a:solidFill>
                  <a:schemeClr val="bg2">
                    <a:lumMod val="50000"/>
                  </a:schemeClr>
                </a:solidFill>
                <a:latin typeface="Century Gothic" panose="020B0502020202020204" pitchFamily="34" charset="0"/>
                <a:ea typeface="MS Mincho" panose="02020609040205080304" pitchFamily="49" charset="-128"/>
                <a:cs typeface="Times New Roman" panose="02020603050405020304" pitchFamily="18" charset="0"/>
              </a:rPr>
              <a:t>empower and support Indigenous Peoples </a:t>
            </a:r>
            <a:r>
              <a:rPr lang="en-US" sz="1600" dirty="0">
                <a:solidFill>
                  <a:schemeClr val="bg2">
                    <a:lumMod val="50000"/>
                  </a:schemeClr>
                </a:solidFill>
                <a:latin typeface="Century Gothic" panose="020B0502020202020204" pitchFamily="34" charset="0"/>
                <a:ea typeface="MS Mincho" panose="02020609040205080304" pitchFamily="49" charset="-128"/>
                <a:cs typeface="Times New Roman" panose="02020603050405020304" pitchFamily="18" charset="0"/>
              </a:rPr>
              <a:t>and groups including those representing different segments of Indigenous society in developing and implementing their own unique action plans for the Decade.</a:t>
            </a:r>
          </a:p>
        </p:txBody>
      </p:sp>
    </p:spTree>
    <p:extLst>
      <p:ext uri="{BB962C8B-B14F-4D97-AF65-F5344CB8AC3E}">
        <p14:creationId xmlns:p14="http://schemas.microsoft.com/office/powerpoint/2010/main" val="21289405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17E76-62DE-D305-A0C6-D94E8F7195A2}"/>
              </a:ext>
            </a:extLst>
          </p:cNvPr>
          <p:cNvSpPr>
            <a:spLocks noGrp="1"/>
          </p:cNvSpPr>
          <p:nvPr>
            <p:ph type="body" sz="quarter" idx="13"/>
          </p:nvPr>
        </p:nvSpPr>
        <p:spPr>
          <a:xfrm>
            <a:off x="1381520" y="385143"/>
            <a:ext cx="9105772" cy="631491"/>
          </a:xfrm>
        </p:spPr>
        <p:txBody>
          <a:bodyPr>
            <a:noAutofit/>
          </a:bodyPr>
          <a:lstStyle/>
          <a:p>
            <a:r>
              <a:rPr lang="en-US" sz="2800" b="0" dirty="0">
                <a:solidFill>
                  <a:srgbClr val="7030A0"/>
                </a:solidFill>
              </a:rPr>
              <a:t>Implementing the Indigenous Languages Act </a:t>
            </a:r>
            <a:endParaRPr lang="en-CA" sz="2800" b="0" dirty="0">
              <a:solidFill>
                <a:srgbClr val="7030A0"/>
              </a:solidFill>
            </a:endParaRPr>
          </a:p>
        </p:txBody>
      </p:sp>
      <p:sp>
        <p:nvSpPr>
          <p:cNvPr id="5" name="Slide Number Placeholder 4">
            <a:extLst>
              <a:ext uri="{FF2B5EF4-FFF2-40B4-BE49-F238E27FC236}">
                <a16:creationId xmlns:a16="http://schemas.microsoft.com/office/drawing/2014/main" id="{380D6AF9-2DEA-0D33-9992-B7448AA7C1DB}"/>
              </a:ext>
            </a:extLst>
          </p:cNvPr>
          <p:cNvSpPr>
            <a:spLocks noGrp="1"/>
          </p:cNvSpPr>
          <p:nvPr>
            <p:ph type="sldNum" sz="quarter" idx="2"/>
          </p:nvPr>
        </p:nvSpPr>
        <p:spPr>
          <a:xfrm>
            <a:off x="632903" y="6400417"/>
            <a:ext cx="262249" cy="276999"/>
          </a:xfrm>
        </p:spPr>
        <p:txBody>
          <a:bodyPr/>
          <a:lstStyle/>
          <a:p>
            <a:fld id="{86CB4B4D-7CA3-9044-876B-883B54F8677D}" type="slidenum">
              <a:rPr lang="en-CA" smtClean="0"/>
              <a:t>11</a:t>
            </a:fld>
            <a:endParaRPr lang="en-CA" sz="2000" dirty="0"/>
          </a:p>
        </p:txBody>
      </p:sp>
      <p:pic>
        <p:nvPicPr>
          <p:cNvPr id="8" name="Picture 7">
            <a:extLst>
              <a:ext uri="{FF2B5EF4-FFF2-40B4-BE49-F238E27FC236}">
                <a16:creationId xmlns:a16="http://schemas.microsoft.com/office/drawing/2014/main" id="{8106145D-333D-C40B-2CB3-829DD2C1A97B}"/>
              </a:ext>
            </a:extLst>
          </p:cNvPr>
          <p:cNvPicPr>
            <a:picLocks noChangeAspect="1"/>
          </p:cNvPicPr>
          <p:nvPr/>
        </p:nvPicPr>
        <p:blipFill>
          <a:blip r:embed="rId2"/>
          <a:stretch>
            <a:fillRect/>
          </a:stretch>
        </p:blipFill>
        <p:spPr>
          <a:xfrm>
            <a:off x="456450" y="373938"/>
            <a:ext cx="801445" cy="801445"/>
          </a:xfrm>
          <a:prstGeom prst="rect">
            <a:avLst/>
          </a:prstGeom>
        </p:spPr>
      </p:pic>
      <p:sp>
        <p:nvSpPr>
          <p:cNvPr id="9" name="TextBox 8">
            <a:extLst>
              <a:ext uri="{FF2B5EF4-FFF2-40B4-BE49-F238E27FC236}">
                <a16:creationId xmlns:a16="http://schemas.microsoft.com/office/drawing/2014/main" id="{E2F8686F-6598-8C3E-E9BD-738C2223EFA4}"/>
              </a:ext>
            </a:extLst>
          </p:cNvPr>
          <p:cNvSpPr txBox="1"/>
          <p:nvPr/>
        </p:nvSpPr>
        <p:spPr>
          <a:xfrm>
            <a:off x="587978" y="1290094"/>
            <a:ext cx="10972337" cy="941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15000"/>
              </a:lnSpc>
            </a:pPr>
            <a:r>
              <a:rPr lang="en-CA" sz="1600" dirty="0">
                <a:solidFill>
                  <a:schemeClr val="bg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The second pillar focuses on </a:t>
            </a:r>
            <a:r>
              <a:rPr lang="en-CA" sz="1600" b="1" dirty="0">
                <a:solidFill>
                  <a:schemeClr val="bg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accelerating the implementation the </a:t>
            </a:r>
            <a:r>
              <a:rPr lang="en-CA" sz="1600" b="1" i="1" dirty="0">
                <a:solidFill>
                  <a:schemeClr val="bg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Indigenous Languages Act</a:t>
            </a:r>
            <a:r>
              <a:rPr lang="en-CA" sz="1600" dirty="0">
                <a:solidFill>
                  <a:schemeClr val="bg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(the Act). This pillar aims to </a:t>
            </a:r>
            <a:r>
              <a:rPr lang="en-CA" sz="1600" b="1" dirty="0">
                <a:solidFill>
                  <a:schemeClr val="bg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work collaboratively</a:t>
            </a:r>
            <a:r>
              <a:rPr lang="en-CA" sz="1600" dirty="0">
                <a:solidFill>
                  <a:schemeClr val="bg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with Indigenous partners to develop effective and meaningful mechanisms to implement the provisions of the Act.</a:t>
            </a:r>
          </a:p>
        </p:txBody>
      </p:sp>
      <p:pic>
        <p:nvPicPr>
          <p:cNvPr id="10" name="Picture 9">
            <a:extLst>
              <a:ext uri="{FF2B5EF4-FFF2-40B4-BE49-F238E27FC236}">
                <a16:creationId xmlns:a16="http://schemas.microsoft.com/office/drawing/2014/main" id="{5D4A97FD-94FF-C3A4-2CB4-6319AE927472}"/>
              </a:ext>
            </a:extLst>
          </p:cNvPr>
          <p:cNvPicPr>
            <a:picLocks noChangeAspect="1"/>
          </p:cNvPicPr>
          <p:nvPr/>
        </p:nvPicPr>
        <p:blipFill>
          <a:blip r:embed="rId3"/>
          <a:stretch>
            <a:fillRect/>
          </a:stretch>
        </p:blipFill>
        <p:spPr>
          <a:xfrm>
            <a:off x="487841" y="2874932"/>
            <a:ext cx="738662" cy="738662"/>
          </a:xfrm>
          <a:prstGeom prst="rect">
            <a:avLst/>
          </a:prstGeom>
        </p:spPr>
      </p:pic>
      <p:sp>
        <p:nvSpPr>
          <p:cNvPr id="11" name="TextBox 10">
            <a:extLst>
              <a:ext uri="{FF2B5EF4-FFF2-40B4-BE49-F238E27FC236}">
                <a16:creationId xmlns:a16="http://schemas.microsoft.com/office/drawing/2014/main" id="{72131CDD-560F-04A3-7600-B1D6C2BBBE19}"/>
              </a:ext>
            </a:extLst>
          </p:cNvPr>
          <p:cNvSpPr txBox="1"/>
          <p:nvPr/>
        </p:nvSpPr>
        <p:spPr>
          <a:xfrm>
            <a:off x="396074" y="2557089"/>
            <a:ext cx="122898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CA" sz="1600" b="1" i="0" u="none" strike="noStrike" cap="none" spc="0" normalizeH="0" baseline="0" dirty="0">
                <a:ln>
                  <a:noFill/>
                </a:ln>
                <a:solidFill>
                  <a:srgbClr val="7030A0"/>
                </a:solidFill>
                <a:effectLst/>
                <a:uFillTx/>
                <a:latin typeface="Century Gothic"/>
                <a:ea typeface="Century Gothic"/>
                <a:cs typeface="Century Gothic"/>
                <a:sym typeface="Century Gothic"/>
              </a:rPr>
              <a:t>GOALS</a:t>
            </a:r>
            <a:endParaRPr kumimoji="0" lang="en-CA" sz="16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D56BBD75-C221-0342-8043-8E33F2FA19FA}"/>
              </a:ext>
            </a:extLst>
          </p:cNvPr>
          <p:cNvSpPr txBox="1"/>
          <p:nvPr/>
        </p:nvSpPr>
        <p:spPr>
          <a:xfrm>
            <a:off x="1571801" y="2412783"/>
            <a:ext cx="9678757"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chemeClr val="bg2">
                  <a:lumMod val="50000"/>
                </a:schemeClr>
              </a:solidFill>
              <a:effectLst/>
              <a:uFillTx/>
              <a:latin typeface="Century Gothic"/>
              <a:ea typeface="Century Gothic"/>
              <a:cs typeface="Century Gothic"/>
              <a:sym typeface="Century Gothic"/>
            </a:endParaRP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1400" b="1" i="0" u="none" strike="noStrike" cap="none" spc="0" normalizeH="0" baseline="0" dirty="0">
                <a:ln>
                  <a:noFill/>
                </a:ln>
                <a:solidFill>
                  <a:schemeClr val="bg2">
                    <a:lumMod val="50000"/>
                  </a:schemeClr>
                </a:solidFill>
                <a:effectLst/>
                <a:uFillTx/>
                <a:latin typeface="Century Gothic"/>
                <a:ea typeface="Century Gothic"/>
                <a:cs typeface="Century Gothic"/>
                <a:sym typeface="Century Gothic"/>
              </a:rPr>
              <a:t>Enhance current work underway with Indigenous partners </a:t>
            </a:r>
            <a:r>
              <a:rPr kumimoji="0" lang="en-US" sz="1400" b="0" i="0" u="none" strike="noStrike" cap="none" spc="0" normalizeH="0" baseline="0" dirty="0">
                <a:ln>
                  <a:noFill/>
                </a:ln>
                <a:solidFill>
                  <a:schemeClr val="bg2">
                    <a:lumMod val="50000"/>
                  </a:schemeClr>
                </a:solidFill>
                <a:effectLst/>
                <a:uFillTx/>
                <a:latin typeface="Century Gothic"/>
                <a:ea typeface="Century Gothic"/>
                <a:cs typeface="Century Gothic"/>
                <a:sym typeface="Century Gothic"/>
              </a:rPr>
              <a:t>to develop effective and meaningful mechanisms and means </a:t>
            </a:r>
            <a:r>
              <a:rPr kumimoji="0" lang="en-US" sz="1400" b="1" i="0" u="none" strike="noStrike" cap="none" spc="0" normalizeH="0" baseline="0" dirty="0">
                <a:ln>
                  <a:noFill/>
                </a:ln>
                <a:solidFill>
                  <a:schemeClr val="bg2">
                    <a:lumMod val="50000"/>
                  </a:schemeClr>
                </a:solidFill>
                <a:effectLst/>
                <a:uFillTx/>
                <a:latin typeface="Century Gothic"/>
                <a:ea typeface="Century Gothic"/>
                <a:cs typeface="Century Gothic"/>
                <a:sym typeface="Century Gothic"/>
              </a:rPr>
              <a:t>to implement the provisions of the Act</a:t>
            </a:r>
            <a:r>
              <a:rPr kumimoji="0" lang="en-US" sz="1400" b="0" i="0" u="none" strike="noStrike" cap="none" spc="0" normalizeH="0" baseline="0" dirty="0">
                <a:ln>
                  <a:noFill/>
                </a:ln>
                <a:solidFill>
                  <a:schemeClr val="bg2">
                    <a:lumMod val="50000"/>
                  </a:schemeClr>
                </a:solidFill>
                <a:effectLst/>
                <a:uFillTx/>
                <a:latin typeface="Century Gothic"/>
                <a:ea typeface="Century Gothic"/>
                <a:cs typeface="Century Gothic"/>
                <a:sym typeface="Century Gothic"/>
              </a:rPr>
              <a:t>.</a:t>
            </a:r>
          </a:p>
        </p:txBody>
      </p:sp>
      <p:sp>
        <p:nvSpPr>
          <p:cNvPr id="3" name="TextBox 2">
            <a:extLst>
              <a:ext uri="{FF2B5EF4-FFF2-40B4-BE49-F238E27FC236}">
                <a16:creationId xmlns:a16="http://schemas.microsoft.com/office/drawing/2014/main" id="{25BAA330-3F2A-E782-1175-F40012A4634F}"/>
              </a:ext>
            </a:extLst>
          </p:cNvPr>
          <p:cNvSpPr txBox="1"/>
          <p:nvPr/>
        </p:nvSpPr>
        <p:spPr>
          <a:xfrm>
            <a:off x="1492637" y="3590200"/>
            <a:ext cx="9987295" cy="2695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gn="l" defTabSz="457167" rtl="0" eaLnBrk="1" fontAlgn="auto" latinLnBrk="0" hangingPunct="1">
              <a:lnSpc>
                <a:spcPct val="100000"/>
              </a:lnSpc>
              <a:spcBef>
                <a:spcPts val="667"/>
              </a:spcBef>
              <a:spcAft>
                <a:spcPts val="0"/>
              </a:spcAft>
              <a:buClrTx/>
              <a:buSzTx/>
              <a:buFont typeface="Wingdings" panose="05000000000000000000" pitchFamily="2" charset="2"/>
              <a:buChar char="ü"/>
              <a:tabLst/>
              <a:defRPr/>
            </a:pP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Foster a </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whole-of-government approach to implementing the </a:t>
            </a:r>
            <a:r>
              <a:rPr kumimoji="0" lang="en-US" sz="1400" b="1" i="1" u="none" strike="noStrike" kern="0" cap="none" spc="0" normalizeH="0" baseline="0" noProof="0" dirty="0">
                <a:ln>
                  <a:noFill/>
                </a:ln>
                <a:solidFill>
                  <a:srgbClr val="535353">
                    <a:lumMod val="50000"/>
                  </a:srgbClr>
                </a:solidFill>
                <a:effectLst/>
                <a:uLnTx/>
                <a:uFillTx/>
                <a:latin typeface="Century Gothic"/>
                <a:sym typeface="Century Gothic"/>
              </a:rPr>
              <a:t>Act</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 </a:t>
            </a: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and facilitate cooperation between provinces and territories and Indigenous governments and other Indigenous governing bodies/organizations and entities</a:t>
            </a:r>
          </a:p>
          <a:p>
            <a:pPr marL="342900" marR="0" lvl="0" indent="-342900" algn="l" defTabSz="457167" rtl="0" eaLnBrk="1" fontAlgn="auto" latinLnBrk="0" hangingPunct="1">
              <a:lnSpc>
                <a:spcPct val="100000"/>
              </a:lnSpc>
              <a:spcBef>
                <a:spcPts val="667"/>
              </a:spcBef>
              <a:spcAft>
                <a:spcPts val="0"/>
              </a:spcAft>
              <a:buClrTx/>
              <a:buSzTx/>
              <a:buFont typeface="Wingdings" panose="05000000000000000000" pitchFamily="2" charset="2"/>
              <a:buChar char="ü"/>
              <a:tabLst/>
              <a:defRPr/>
            </a:pP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Co-develop, implement and assess distinction-based </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Indigenous language funding models </a:t>
            </a:r>
          </a:p>
          <a:p>
            <a:pPr marL="342900" marR="0" lvl="0" indent="-342900" algn="l" defTabSz="457167" rtl="0" eaLnBrk="1" fontAlgn="auto" latinLnBrk="0" hangingPunct="1">
              <a:lnSpc>
                <a:spcPct val="100000"/>
              </a:lnSpc>
              <a:spcBef>
                <a:spcPts val="667"/>
              </a:spcBef>
              <a:spcAft>
                <a:spcPts val="0"/>
              </a:spcAft>
              <a:buClrTx/>
              <a:buSzTx/>
              <a:buFont typeface="Wingdings" panose="05000000000000000000" pitchFamily="2" charset="2"/>
              <a:buChar char="ü"/>
              <a:tabLst/>
              <a:defRPr/>
            </a:pP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Work to advance measures that will facilitate the provision of </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adequate, sustainable and long-term funding </a:t>
            </a:r>
          </a:p>
          <a:p>
            <a:pPr marL="342900" marR="0" lvl="0" indent="-342900" algn="l" defTabSz="457167" rtl="0" eaLnBrk="1" fontAlgn="auto" latinLnBrk="0" hangingPunct="1">
              <a:lnSpc>
                <a:spcPct val="100000"/>
              </a:lnSpc>
              <a:spcBef>
                <a:spcPts val="667"/>
              </a:spcBef>
              <a:spcAft>
                <a:spcPts val="0"/>
              </a:spcAft>
              <a:buClrTx/>
              <a:buSzTx/>
              <a:buFont typeface="Wingdings" panose="05000000000000000000" pitchFamily="2" charset="2"/>
              <a:buChar char="ü"/>
              <a:tabLst/>
              <a:defRPr/>
            </a:pP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Co-develop and implement pilot projects, agreements or regulations on </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access to services </a:t>
            </a: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in Indigenous languages</a:t>
            </a:r>
          </a:p>
          <a:p>
            <a:pPr marL="342900" marR="0" lvl="0" indent="-342900" algn="l" defTabSz="457167" rtl="0" eaLnBrk="1" fontAlgn="auto" latinLnBrk="0" hangingPunct="1">
              <a:lnSpc>
                <a:spcPct val="100000"/>
              </a:lnSpc>
              <a:spcBef>
                <a:spcPts val="667"/>
              </a:spcBef>
              <a:spcAft>
                <a:spcPts val="0"/>
              </a:spcAft>
              <a:buClrTx/>
              <a:buSzTx/>
              <a:buFont typeface="Wingdings" panose="05000000000000000000" pitchFamily="2" charset="2"/>
              <a:buChar char="ü"/>
              <a:tabLst/>
              <a:defRPr/>
            </a:pP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Undertake activities to support and promote </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increased visibility and use of Indigenous languages including Indigenous sign languages</a:t>
            </a:r>
          </a:p>
          <a:p>
            <a:pPr marL="342900" marR="0" lvl="0" indent="-342900" algn="l" defTabSz="457167" rtl="0" eaLnBrk="1" fontAlgn="auto" latinLnBrk="0" hangingPunct="1">
              <a:lnSpc>
                <a:spcPct val="100000"/>
              </a:lnSpc>
              <a:spcBef>
                <a:spcPts val="667"/>
              </a:spcBef>
              <a:spcAft>
                <a:spcPts val="0"/>
              </a:spcAft>
              <a:buClrTx/>
              <a:buSzTx/>
              <a:buFont typeface="Wingdings" panose="05000000000000000000" pitchFamily="2" charset="2"/>
              <a:buChar char="ü"/>
              <a:tabLst/>
              <a:defRPr/>
            </a:pPr>
            <a:r>
              <a:rPr kumimoji="0" lang="en-US" sz="1400" i="0" u="none" strike="noStrike" kern="0" cap="none" spc="0" normalizeH="0" baseline="0" noProof="0" dirty="0">
                <a:ln>
                  <a:noFill/>
                </a:ln>
                <a:solidFill>
                  <a:srgbClr val="535353">
                    <a:lumMod val="50000"/>
                  </a:srgbClr>
                </a:solidFill>
                <a:effectLst/>
                <a:uLnTx/>
                <a:uFillTx/>
                <a:latin typeface="Century Gothic"/>
                <a:sym typeface="Century Gothic"/>
              </a:rPr>
              <a:t>Prepare for </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periodic reviews of the </a:t>
            </a:r>
            <a:r>
              <a:rPr kumimoji="0" lang="en-US" sz="1400" b="1" i="1" u="none" strike="noStrike" kern="0" cap="none" spc="0" normalizeH="0" baseline="0" noProof="0" dirty="0">
                <a:ln>
                  <a:noFill/>
                </a:ln>
                <a:solidFill>
                  <a:srgbClr val="535353">
                    <a:lumMod val="50000"/>
                  </a:srgbClr>
                </a:solidFill>
                <a:effectLst/>
                <a:uLnTx/>
                <a:uFillTx/>
                <a:latin typeface="Century Gothic"/>
                <a:sym typeface="Century Gothic"/>
              </a:rPr>
              <a:t>Indigenous Languages Act</a:t>
            </a:r>
            <a:r>
              <a:rPr kumimoji="0" lang="en-US" sz="1400" b="1" i="0" u="none" strike="noStrike" kern="0" cap="none" spc="0" normalizeH="0" baseline="0" noProof="0" dirty="0">
                <a:ln>
                  <a:noFill/>
                </a:ln>
                <a:solidFill>
                  <a:srgbClr val="535353">
                    <a:lumMod val="50000"/>
                  </a:srgbClr>
                </a:solidFill>
                <a:effectLst/>
                <a:uLnTx/>
                <a:uFillTx/>
                <a:latin typeface="Century Gothic"/>
                <a:sym typeface="Century Gothic"/>
              </a:rPr>
              <a:t> </a:t>
            </a:r>
            <a:r>
              <a:rPr kumimoji="0" lang="en-US" sz="1400" b="0" i="0" u="none" strike="noStrike" kern="0" cap="none" spc="0" normalizeH="0" baseline="0" noProof="0" dirty="0">
                <a:ln>
                  <a:noFill/>
                </a:ln>
                <a:solidFill>
                  <a:srgbClr val="535353">
                    <a:lumMod val="50000"/>
                  </a:srgbClr>
                </a:solidFill>
                <a:effectLst/>
                <a:uLnTx/>
                <a:uFillTx/>
                <a:latin typeface="Century Gothic"/>
                <a:sym typeface="Century Gothic"/>
              </a:rPr>
              <a:t>in collaboration with Indigenous Peoples.</a:t>
            </a:r>
          </a:p>
        </p:txBody>
      </p:sp>
      <p:sp>
        <p:nvSpPr>
          <p:cNvPr id="6" name="TextBox 5">
            <a:extLst>
              <a:ext uri="{FF2B5EF4-FFF2-40B4-BE49-F238E27FC236}">
                <a16:creationId xmlns:a16="http://schemas.microsoft.com/office/drawing/2014/main" id="{C3BE90B9-7BF2-3BAC-C0A3-CC0316714DF9}"/>
              </a:ext>
            </a:extLst>
          </p:cNvPr>
          <p:cNvSpPr txBox="1"/>
          <p:nvPr/>
        </p:nvSpPr>
        <p:spPr>
          <a:xfrm>
            <a:off x="263651" y="3871129"/>
            <a:ext cx="1228986"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CA" sz="1600" b="1" dirty="0">
                <a:solidFill>
                  <a:srgbClr val="7030A0"/>
                </a:solidFill>
              </a:rPr>
              <a:t>PROPOSED ACTIONS</a:t>
            </a:r>
          </a:p>
          <a:p>
            <a:pPr marL="0" marR="0" indent="0" algn="l" defTabSz="457200" rtl="0" fontAlgn="auto" latinLnBrk="0" hangingPunct="0">
              <a:lnSpc>
                <a:spcPct val="100000"/>
              </a:lnSpc>
              <a:spcBef>
                <a:spcPts val="0"/>
              </a:spcBef>
              <a:spcAft>
                <a:spcPts val="0"/>
              </a:spcAft>
              <a:buClrTx/>
              <a:buSzTx/>
              <a:buFontTx/>
              <a:buNone/>
              <a:tabLst/>
            </a:pPr>
            <a:endParaRPr kumimoji="0" lang="en-CA" sz="20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pic>
        <p:nvPicPr>
          <p:cNvPr id="7" name="Picture 6">
            <a:extLst>
              <a:ext uri="{FF2B5EF4-FFF2-40B4-BE49-F238E27FC236}">
                <a16:creationId xmlns:a16="http://schemas.microsoft.com/office/drawing/2014/main" id="{EBC122F6-10AD-56A6-A272-56E9E591490D}"/>
              </a:ext>
            </a:extLst>
          </p:cNvPr>
          <p:cNvPicPr>
            <a:picLocks noChangeAspect="1"/>
          </p:cNvPicPr>
          <p:nvPr/>
        </p:nvPicPr>
        <p:blipFill>
          <a:blip r:embed="rId4"/>
          <a:stretch>
            <a:fillRect/>
          </a:stretch>
        </p:blipFill>
        <p:spPr>
          <a:xfrm>
            <a:off x="521148" y="4470824"/>
            <a:ext cx="601173" cy="601173"/>
          </a:xfrm>
          <a:prstGeom prst="rect">
            <a:avLst/>
          </a:prstGeom>
        </p:spPr>
      </p:pic>
    </p:spTree>
    <p:extLst>
      <p:ext uri="{BB962C8B-B14F-4D97-AF65-F5344CB8AC3E}">
        <p14:creationId xmlns:p14="http://schemas.microsoft.com/office/powerpoint/2010/main" val="11230961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64B932-B1F7-800A-F0E7-10BC8CE53B1D}"/>
              </a:ext>
            </a:extLst>
          </p:cNvPr>
          <p:cNvSpPr>
            <a:spLocks noGrp="1"/>
          </p:cNvSpPr>
          <p:nvPr>
            <p:ph type="body" sz="quarter" idx="13"/>
          </p:nvPr>
        </p:nvSpPr>
        <p:spPr>
          <a:xfrm>
            <a:off x="448752" y="1248290"/>
            <a:ext cx="11294496" cy="1027688"/>
          </a:xfrm>
        </p:spPr>
        <p:txBody>
          <a:bodyPr>
            <a:noAutofit/>
          </a:bodyPr>
          <a:lstStyle/>
          <a:p>
            <a:r>
              <a:rPr lang="en-US" sz="1600" b="0" dirty="0">
                <a:solidFill>
                  <a:schemeClr val="bg2">
                    <a:lumMod val="50000"/>
                  </a:schemeClr>
                </a:solidFill>
              </a:rPr>
              <a:t>The third pillar focuses on </a:t>
            </a:r>
            <a:r>
              <a:rPr lang="en-US" sz="1600" dirty="0">
                <a:solidFill>
                  <a:schemeClr val="bg2">
                    <a:lumMod val="50000"/>
                  </a:schemeClr>
                </a:solidFill>
              </a:rPr>
              <a:t>developing new and innovative initiatives led by and for First Nations, Inuit and Métis youth </a:t>
            </a:r>
            <a:r>
              <a:rPr lang="en-US" sz="1600" b="0" dirty="0">
                <a:solidFill>
                  <a:schemeClr val="bg2">
                    <a:lumMod val="50000"/>
                  </a:schemeClr>
                </a:solidFill>
              </a:rPr>
              <a:t>from all backgrounds. This pillar may also contribute to intergenerational traditional knowledge transmission between youth and elders, ultimately elevating the status of Indigenous languages, so they are respected and protected.</a:t>
            </a:r>
            <a:endParaRPr lang="en-CA" sz="1800" b="0" dirty="0">
              <a:solidFill>
                <a:schemeClr val="bg2">
                  <a:lumMod val="50000"/>
                </a:schemeClr>
              </a:solidFill>
            </a:endParaRPr>
          </a:p>
        </p:txBody>
      </p:sp>
      <p:sp>
        <p:nvSpPr>
          <p:cNvPr id="5" name="Slide Number Placeholder 4">
            <a:extLst>
              <a:ext uri="{FF2B5EF4-FFF2-40B4-BE49-F238E27FC236}">
                <a16:creationId xmlns:a16="http://schemas.microsoft.com/office/drawing/2014/main" id="{CA7D1911-C055-576D-E11E-0D59D1D9D46B}"/>
              </a:ext>
            </a:extLst>
          </p:cNvPr>
          <p:cNvSpPr>
            <a:spLocks noGrp="1"/>
          </p:cNvSpPr>
          <p:nvPr>
            <p:ph type="sldNum" sz="quarter" idx="2"/>
          </p:nvPr>
        </p:nvSpPr>
        <p:spPr/>
        <p:txBody>
          <a:bodyPr/>
          <a:lstStyle/>
          <a:p>
            <a:fld id="{86CB4B4D-7CA3-9044-876B-883B54F8677D}" type="slidenum">
              <a:rPr lang="en-CA" smtClean="0"/>
              <a:t>12</a:t>
            </a:fld>
            <a:endParaRPr lang="en-CA" dirty="0"/>
          </a:p>
        </p:txBody>
      </p:sp>
      <p:sp>
        <p:nvSpPr>
          <p:cNvPr id="9" name="Title 8">
            <a:extLst>
              <a:ext uri="{FF2B5EF4-FFF2-40B4-BE49-F238E27FC236}">
                <a16:creationId xmlns:a16="http://schemas.microsoft.com/office/drawing/2014/main" id="{F89C1DF1-5FA8-58E7-594F-AC8F9E4F9C64}"/>
              </a:ext>
            </a:extLst>
          </p:cNvPr>
          <p:cNvSpPr>
            <a:spLocks noGrp="1"/>
          </p:cNvSpPr>
          <p:nvPr>
            <p:ph type="title"/>
          </p:nvPr>
        </p:nvSpPr>
        <p:spPr>
          <a:xfrm>
            <a:off x="1410796" y="474434"/>
            <a:ext cx="9994024" cy="509875"/>
          </a:xfrm>
        </p:spPr>
        <p:txBody>
          <a:bodyPr>
            <a:noAutofit/>
          </a:bodyPr>
          <a:lstStyle/>
          <a:p>
            <a:r>
              <a:rPr lang="en-US" sz="2800" dirty="0">
                <a:solidFill>
                  <a:srgbClr val="7030A0"/>
                </a:solidFill>
              </a:rPr>
              <a:t>Engaging Indigenous youth</a:t>
            </a:r>
            <a:endParaRPr lang="en-CA" sz="2800" dirty="0">
              <a:solidFill>
                <a:srgbClr val="7030A0"/>
              </a:solidFill>
            </a:endParaRPr>
          </a:p>
        </p:txBody>
      </p:sp>
      <p:pic>
        <p:nvPicPr>
          <p:cNvPr id="3" name="Graphic 2" descr="Badge 3 with solid fill">
            <a:extLst>
              <a:ext uri="{FF2B5EF4-FFF2-40B4-BE49-F238E27FC236}">
                <a16:creationId xmlns:a16="http://schemas.microsoft.com/office/drawing/2014/main" id="{877D7371-3810-50D6-AD99-D6EE85962B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409" y="348629"/>
            <a:ext cx="761486" cy="761486"/>
          </a:xfrm>
          <a:prstGeom prst="rect">
            <a:avLst/>
          </a:prstGeom>
        </p:spPr>
      </p:pic>
      <p:sp>
        <p:nvSpPr>
          <p:cNvPr id="20" name="TextBox 19">
            <a:extLst>
              <a:ext uri="{FF2B5EF4-FFF2-40B4-BE49-F238E27FC236}">
                <a16:creationId xmlns:a16="http://schemas.microsoft.com/office/drawing/2014/main" id="{3B368B18-2C55-E10E-396F-1ACAD2ED634D}"/>
              </a:ext>
            </a:extLst>
          </p:cNvPr>
          <p:cNvSpPr txBox="1"/>
          <p:nvPr/>
        </p:nvSpPr>
        <p:spPr>
          <a:xfrm>
            <a:off x="1694376" y="2443871"/>
            <a:ext cx="9959335" cy="14003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400" i="0" u="none" strike="noStrike" cap="none" spc="0" normalizeH="0" baseline="0" dirty="0">
                <a:ln>
                  <a:noFill/>
                </a:ln>
                <a:solidFill>
                  <a:srgbClr val="000000"/>
                </a:solidFill>
                <a:effectLst/>
                <a:uFillTx/>
                <a:latin typeface="Century Gothic"/>
                <a:ea typeface="Century Gothic"/>
                <a:cs typeface="Century Gothic"/>
                <a:sym typeface="Century Gothic"/>
              </a:rPr>
              <a:t>Encourage Indigenous youth to strengthen their knowledge of Indigenous languages </a:t>
            </a:r>
            <a:r>
              <a:rPr kumimoji="0" lang="en-US" sz="1400" b="1" i="0" u="none" strike="noStrike" cap="none" spc="0" normalizeH="0" baseline="0" dirty="0">
                <a:ln>
                  <a:noFill/>
                </a:ln>
                <a:solidFill>
                  <a:srgbClr val="000000"/>
                </a:solidFill>
                <a:effectLst/>
                <a:uFillTx/>
                <a:latin typeface="Century Gothic"/>
                <a:ea typeface="Century Gothic"/>
                <a:cs typeface="Century Gothic"/>
                <a:sym typeface="Century Gothic"/>
              </a:rPr>
              <a:t>through relationships with elders</a:t>
            </a:r>
          </a:p>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400" b="1" i="0" u="none" strike="noStrike" cap="none" spc="0" normalizeH="0" baseline="0" dirty="0">
                <a:ln>
                  <a:noFill/>
                </a:ln>
                <a:solidFill>
                  <a:srgbClr val="000000"/>
                </a:solidFill>
                <a:effectLst/>
                <a:uFillTx/>
                <a:latin typeface="Century Gothic"/>
                <a:ea typeface="Century Gothic"/>
                <a:cs typeface="Century Gothic"/>
                <a:sym typeface="Century Gothic"/>
              </a:rPr>
              <a:t>Empower youth to lead and participate in intergenerational initiatives </a:t>
            </a:r>
            <a:r>
              <a:rPr kumimoji="0" lang="en-US" sz="1400" i="0" u="none" strike="noStrike" cap="none" spc="0" normalizeH="0" baseline="0" dirty="0">
                <a:ln>
                  <a:noFill/>
                </a:ln>
                <a:solidFill>
                  <a:srgbClr val="000000"/>
                </a:solidFill>
                <a:effectLst/>
                <a:uFillTx/>
                <a:latin typeface="Century Gothic"/>
                <a:ea typeface="Century Gothic"/>
                <a:cs typeface="Century Gothic"/>
                <a:sym typeface="Century Gothic"/>
              </a:rPr>
              <a:t>related to the revitalization of Indigenous languages</a:t>
            </a:r>
          </a:p>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400" b="1" i="0" u="none" strike="noStrike" cap="none" spc="0" normalizeH="0" baseline="0" dirty="0">
                <a:ln>
                  <a:noFill/>
                </a:ln>
                <a:solidFill>
                  <a:srgbClr val="000000"/>
                </a:solidFill>
                <a:effectLst/>
                <a:uFillTx/>
                <a:latin typeface="Century Gothic"/>
                <a:ea typeface="Century Gothic"/>
                <a:cs typeface="Century Gothic"/>
                <a:sym typeface="Century Gothic"/>
              </a:rPr>
              <a:t>Engage Indigenous youth and facilitate their contribution </a:t>
            </a:r>
            <a:r>
              <a:rPr kumimoji="0" lang="en-US" sz="1400" i="0" u="none" strike="noStrike" cap="none" spc="0" normalizeH="0" baseline="0" dirty="0">
                <a:ln>
                  <a:noFill/>
                </a:ln>
                <a:solidFill>
                  <a:srgbClr val="000000"/>
                </a:solidFill>
                <a:effectLst/>
                <a:uFillTx/>
                <a:latin typeface="Century Gothic"/>
                <a:ea typeface="Century Gothic"/>
                <a:cs typeface="Century Gothic"/>
                <a:sym typeface="Century Gothic"/>
              </a:rPr>
              <a:t>in Decade-related activities </a:t>
            </a:r>
          </a:p>
        </p:txBody>
      </p:sp>
      <p:pic>
        <p:nvPicPr>
          <p:cNvPr id="2" name="Picture 1">
            <a:extLst>
              <a:ext uri="{FF2B5EF4-FFF2-40B4-BE49-F238E27FC236}">
                <a16:creationId xmlns:a16="http://schemas.microsoft.com/office/drawing/2014/main" id="{FF6F39A1-5FDC-D7B0-7D4F-6E8EC8C38BE7}"/>
              </a:ext>
            </a:extLst>
          </p:cNvPr>
          <p:cNvPicPr>
            <a:picLocks noChangeAspect="1"/>
          </p:cNvPicPr>
          <p:nvPr/>
        </p:nvPicPr>
        <p:blipFill>
          <a:blip r:embed="rId4"/>
          <a:stretch>
            <a:fillRect/>
          </a:stretch>
        </p:blipFill>
        <p:spPr>
          <a:xfrm>
            <a:off x="519233" y="2741584"/>
            <a:ext cx="738662" cy="738662"/>
          </a:xfrm>
          <a:prstGeom prst="rect">
            <a:avLst/>
          </a:prstGeom>
        </p:spPr>
      </p:pic>
      <p:sp>
        <p:nvSpPr>
          <p:cNvPr id="6" name="TextBox 5">
            <a:extLst>
              <a:ext uri="{FF2B5EF4-FFF2-40B4-BE49-F238E27FC236}">
                <a16:creationId xmlns:a16="http://schemas.microsoft.com/office/drawing/2014/main" id="{DAC36F06-1A9D-0C2F-8A1F-6BDE7704A168}"/>
              </a:ext>
            </a:extLst>
          </p:cNvPr>
          <p:cNvSpPr txBox="1"/>
          <p:nvPr/>
        </p:nvSpPr>
        <p:spPr>
          <a:xfrm>
            <a:off x="449081" y="2474606"/>
            <a:ext cx="122898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CA" sz="1600" b="1" i="0" u="none" strike="noStrike" cap="none" spc="0" normalizeH="0" baseline="0" dirty="0">
                <a:ln>
                  <a:noFill/>
                </a:ln>
                <a:solidFill>
                  <a:srgbClr val="7030A0"/>
                </a:solidFill>
                <a:effectLst/>
                <a:uFillTx/>
                <a:latin typeface="Century Gothic"/>
                <a:ea typeface="Century Gothic"/>
                <a:cs typeface="Century Gothic"/>
                <a:sym typeface="Century Gothic"/>
              </a:rPr>
              <a:t>GOALS</a:t>
            </a:r>
            <a:endParaRPr kumimoji="0" lang="en-CA" sz="16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sp>
        <p:nvSpPr>
          <p:cNvPr id="7" name="TextBox 6">
            <a:extLst>
              <a:ext uri="{FF2B5EF4-FFF2-40B4-BE49-F238E27FC236}">
                <a16:creationId xmlns:a16="http://schemas.microsoft.com/office/drawing/2014/main" id="{0D2B9A5D-EAC9-3E1D-DBC2-A6CD18E3852C}"/>
              </a:ext>
            </a:extLst>
          </p:cNvPr>
          <p:cNvSpPr txBox="1"/>
          <p:nvPr/>
        </p:nvSpPr>
        <p:spPr>
          <a:xfrm>
            <a:off x="339115" y="4116416"/>
            <a:ext cx="1228988"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CA" sz="1600" b="1" dirty="0">
                <a:solidFill>
                  <a:srgbClr val="7030A0"/>
                </a:solidFill>
              </a:rPr>
              <a:t>PROPOSED ACTIONS</a:t>
            </a:r>
          </a:p>
          <a:p>
            <a:pPr marL="0" marR="0" indent="0" algn="l" defTabSz="457200" rtl="0" fontAlgn="auto" latinLnBrk="0" hangingPunct="0">
              <a:lnSpc>
                <a:spcPct val="100000"/>
              </a:lnSpc>
              <a:spcBef>
                <a:spcPts val="0"/>
              </a:spcBef>
              <a:spcAft>
                <a:spcPts val="0"/>
              </a:spcAft>
              <a:buClrTx/>
              <a:buSzTx/>
              <a:buFontTx/>
              <a:buNone/>
              <a:tabLst/>
            </a:pPr>
            <a:endParaRPr kumimoji="0" lang="en-CA" sz="20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pic>
        <p:nvPicPr>
          <p:cNvPr id="10" name="Picture 9">
            <a:extLst>
              <a:ext uri="{FF2B5EF4-FFF2-40B4-BE49-F238E27FC236}">
                <a16:creationId xmlns:a16="http://schemas.microsoft.com/office/drawing/2014/main" id="{477B429D-881A-FEB2-1D80-6EAC0E124B04}"/>
              </a:ext>
            </a:extLst>
          </p:cNvPr>
          <p:cNvPicPr>
            <a:picLocks noChangeAspect="1"/>
          </p:cNvPicPr>
          <p:nvPr/>
        </p:nvPicPr>
        <p:blipFill>
          <a:blip r:embed="rId5"/>
          <a:stretch>
            <a:fillRect/>
          </a:stretch>
        </p:blipFill>
        <p:spPr>
          <a:xfrm>
            <a:off x="587978" y="4620297"/>
            <a:ext cx="601173" cy="601173"/>
          </a:xfrm>
          <a:prstGeom prst="rect">
            <a:avLst/>
          </a:prstGeom>
        </p:spPr>
      </p:pic>
      <p:sp>
        <p:nvSpPr>
          <p:cNvPr id="12" name="TextBox 11">
            <a:extLst>
              <a:ext uri="{FF2B5EF4-FFF2-40B4-BE49-F238E27FC236}">
                <a16:creationId xmlns:a16="http://schemas.microsoft.com/office/drawing/2014/main" id="{6098CF48-D38A-78A7-DD4F-539BE7C5D1EF}"/>
              </a:ext>
            </a:extLst>
          </p:cNvPr>
          <p:cNvSpPr txBox="1"/>
          <p:nvPr/>
        </p:nvSpPr>
        <p:spPr>
          <a:xfrm>
            <a:off x="1647260" y="4044842"/>
            <a:ext cx="9888018" cy="1908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spcAft>
                <a:spcPts val="600"/>
              </a:spcAft>
              <a:buFont typeface="Wingdings" panose="05000000000000000000" pitchFamily="2" charset="2"/>
              <a:buChar char="ü"/>
            </a:pPr>
            <a:r>
              <a:rPr lang="en-US" sz="1400" b="0" dirty="0">
                <a:solidFill>
                  <a:schemeClr val="bg2">
                    <a:lumMod val="50000"/>
                  </a:schemeClr>
                </a:solidFill>
              </a:rPr>
              <a:t>Support </a:t>
            </a:r>
            <a:r>
              <a:rPr lang="en-US" sz="1400" b="1" dirty="0">
                <a:solidFill>
                  <a:schemeClr val="bg2">
                    <a:lumMod val="50000"/>
                  </a:schemeClr>
                </a:solidFill>
              </a:rPr>
              <a:t>intergenerational and youth learning initiatives </a:t>
            </a:r>
            <a:r>
              <a:rPr lang="en-US" sz="1400" b="0" dirty="0">
                <a:solidFill>
                  <a:schemeClr val="bg2">
                    <a:lumMod val="50000"/>
                  </a:schemeClr>
                </a:solidFill>
              </a:rPr>
              <a:t>in diverse learning environments (formal and informal)</a:t>
            </a:r>
          </a:p>
          <a:p>
            <a:pPr marL="342900" indent="-342900">
              <a:spcAft>
                <a:spcPts val="600"/>
              </a:spcAft>
              <a:buFont typeface="Wingdings" panose="05000000000000000000" pitchFamily="2" charset="2"/>
              <a:buChar char="ü"/>
            </a:pPr>
            <a:r>
              <a:rPr lang="en-US" sz="1400" b="0" dirty="0">
                <a:solidFill>
                  <a:schemeClr val="bg2">
                    <a:lumMod val="50000"/>
                  </a:schemeClr>
                </a:solidFill>
              </a:rPr>
              <a:t>Support youth for the </a:t>
            </a:r>
            <a:r>
              <a:rPr lang="en-US" sz="1400" b="1" dirty="0">
                <a:solidFill>
                  <a:schemeClr val="bg2">
                    <a:lumMod val="50000"/>
                  </a:schemeClr>
                </a:solidFill>
              </a:rPr>
              <a:t>creation and dissemination of creative contents </a:t>
            </a:r>
            <a:r>
              <a:rPr lang="en-US" sz="1400" b="0" dirty="0">
                <a:solidFill>
                  <a:schemeClr val="bg2">
                    <a:lumMod val="50000"/>
                  </a:schemeClr>
                </a:solidFill>
              </a:rPr>
              <a:t>in and about Indigenous languages </a:t>
            </a:r>
          </a:p>
          <a:p>
            <a:pPr marL="342900" indent="-342900">
              <a:spcAft>
                <a:spcPts val="600"/>
              </a:spcAft>
              <a:buFont typeface="Wingdings" panose="05000000000000000000" pitchFamily="2" charset="2"/>
              <a:buChar char="ü"/>
            </a:pPr>
            <a:r>
              <a:rPr lang="en-US" sz="1400" b="1" dirty="0">
                <a:solidFill>
                  <a:schemeClr val="bg2">
                    <a:lumMod val="50000"/>
                  </a:schemeClr>
                </a:solidFill>
              </a:rPr>
              <a:t>Promote</a:t>
            </a:r>
            <a:r>
              <a:rPr lang="en-US" sz="1400" b="0" dirty="0">
                <a:solidFill>
                  <a:schemeClr val="bg2">
                    <a:lumMod val="50000"/>
                  </a:schemeClr>
                </a:solidFill>
              </a:rPr>
              <a:t> Indigenous languages amongst youth</a:t>
            </a:r>
          </a:p>
          <a:p>
            <a:pPr marL="342900" indent="-342900">
              <a:spcAft>
                <a:spcPts val="600"/>
              </a:spcAft>
              <a:buFont typeface="Wingdings" panose="05000000000000000000" pitchFamily="2" charset="2"/>
              <a:buChar char="ü"/>
            </a:pPr>
            <a:r>
              <a:rPr lang="en-US" sz="1400" b="0" dirty="0">
                <a:solidFill>
                  <a:schemeClr val="bg2">
                    <a:lumMod val="50000"/>
                  </a:schemeClr>
                </a:solidFill>
              </a:rPr>
              <a:t>Organize </a:t>
            </a:r>
            <a:r>
              <a:rPr lang="en-US" sz="1400" b="1" dirty="0">
                <a:solidFill>
                  <a:schemeClr val="bg2">
                    <a:lumMod val="50000"/>
                  </a:schemeClr>
                </a:solidFill>
              </a:rPr>
              <a:t>youth engagement sessions and forums</a:t>
            </a:r>
          </a:p>
          <a:p>
            <a:pPr marL="342900" indent="-342900">
              <a:spcAft>
                <a:spcPts val="600"/>
              </a:spcAft>
              <a:buFont typeface="Wingdings" panose="05000000000000000000" pitchFamily="2" charset="2"/>
              <a:buChar char="ü"/>
            </a:pPr>
            <a:r>
              <a:rPr lang="en-US" sz="1400" b="0" dirty="0">
                <a:solidFill>
                  <a:schemeClr val="bg2">
                    <a:lumMod val="50000"/>
                  </a:schemeClr>
                </a:solidFill>
              </a:rPr>
              <a:t>Support Indigenous </a:t>
            </a:r>
            <a:r>
              <a:rPr lang="en-US" sz="1400" b="1" dirty="0">
                <a:solidFill>
                  <a:schemeClr val="bg2">
                    <a:lumMod val="50000"/>
                  </a:schemeClr>
                </a:solidFill>
              </a:rPr>
              <a:t>youth-led activities </a:t>
            </a:r>
            <a:r>
              <a:rPr lang="en-US" sz="1400" b="0" dirty="0">
                <a:solidFill>
                  <a:schemeClr val="bg2">
                    <a:lumMod val="50000"/>
                  </a:schemeClr>
                </a:solidFill>
              </a:rPr>
              <a:t>that strengthen their relationship with elders by creating opportunities to transmit Indigenous languages</a:t>
            </a:r>
          </a:p>
        </p:txBody>
      </p:sp>
    </p:spTree>
    <p:extLst>
      <p:ext uri="{BB962C8B-B14F-4D97-AF65-F5344CB8AC3E}">
        <p14:creationId xmlns:p14="http://schemas.microsoft.com/office/powerpoint/2010/main" val="6730808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64B932-B1F7-800A-F0E7-10BC8CE53B1D}"/>
              </a:ext>
            </a:extLst>
          </p:cNvPr>
          <p:cNvSpPr>
            <a:spLocks noGrp="1"/>
          </p:cNvSpPr>
          <p:nvPr>
            <p:ph type="body" sz="quarter" idx="13"/>
          </p:nvPr>
        </p:nvSpPr>
        <p:spPr>
          <a:xfrm>
            <a:off x="557733" y="1135113"/>
            <a:ext cx="11180398" cy="805145"/>
          </a:xfrm>
        </p:spPr>
        <p:txBody>
          <a:bodyPr>
            <a:noAutofit/>
          </a:bodyPr>
          <a:lstStyle/>
          <a:p>
            <a:r>
              <a:rPr lang="en-US" sz="1600" b="0" dirty="0">
                <a:solidFill>
                  <a:schemeClr val="bg2">
                    <a:lumMod val="50000"/>
                  </a:schemeClr>
                </a:solidFill>
              </a:rPr>
              <a:t>The fourth pillar </a:t>
            </a:r>
            <a:r>
              <a:rPr lang="en-US" sz="1600" dirty="0">
                <a:solidFill>
                  <a:schemeClr val="bg2">
                    <a:lumMod val="50000"/>
                  </a:schemeClr>
                </a:solidFill>
              </a:rPr>
              <a:t>aims to leave a long-lasting footprint </a:t>
            </a:r>
            <a:r>
              <a:rPr lang="en-US" sz="1600" b="0" dirty="0">
                <a:solidFill>
                  <a:schemeClr val="bg2">
                    <a:lumMod val="50000"/>
                  </a:schemeClr>
                </a:solidFill>
              </a:rPr>
              <a:t>by facilitating the digitization of linguistic resources, access to language instruction, and above all the promotion of cultural knowledge and technological scientific initiatives. </a:t>
            </a:r>
            <a:endParaRPr lang="en-CA" sz="1600" b="0" dirty="0">
              <a:solidFill>
                <a:schemeClr val="bg2">
                  <a:lumMod val="50000"/>
                </a:schemeClr>
              </a:solidFill>
            </a:endParaRPr>
          </a:p>
        </p:txBody>
      </p:sp>
      <p:sp>
        <p:nvSpPr>
          <p:cNvPr id="5" name="Slide Number Placeholder 4">
            <a:extLst>
              <a:ext uri="{FF2B5EF4-FFF2-40B4-BE49-F238E27FC236}">
                <a16:creationId xmlns:a16="http://schemas.microsoft.com/office/drawing/2014/main" id="{CA7D1911-C055-576D-E11E-0D59D1D9D46B}"/>
              </a:ext>
            </a:extLst>
          </p:cNvPr>
          <p:cNvSpPr>
            <a:spLocks noGrp="1"/>
          </p:cNvSpPr>
          <p:nvPr>
            <p:ph type="sldNum" sz="quarter" idx="2"/>
          </p:nvPr>
        </p:nvSpPr>
        <p:spPr/>
        <p:txBody>
          <a:bodyPr/>
          <a:lstStyle/>
          <a:p>
            <a:fld id="{86CB4B4D-7CA3-9044-876B-883B54F8677D}" type="slidenum">
              <a:rPr lang="en-CA" smtClean="0"/>
              <a:t>13</a:t>
            </a:fld>
            <a:endParaRPr lang="en-CA" dirty="0"/>
          </a:p>
        </p:txBody>
      </p:sp>
      <p:sp>
        <p:nvSpPr>
          <p:cNvPr id="9" name="Title 8">
            <a:extLst>
              <a:ext uri="{FF2B5EF4-FFF2-40B4-BE49-F238E27FC236}">
                <a16:creationId xmlns:a16="http://schemas.microsoft.com/office/drawing/2014/main" id="{F89C1DF1-5FA8-58E7-594F-AC8F9E4F9C64}"/>
              </a:ext>
            </a:extLst>
          </p:cNvPr>
          <p:cNvSpPr>
            <a:spLocks noGrp="1"/>
          </p:cNvSpPr>
          <p:nvPr>
            <p:ph type="title"/>
          </p:nvPr>
        </p:nvSpPr>
        <p:spPr>
          <a:xfrm>
            <a:off x="1438992" y="343849"/>
            <a:ext cx="9994024" cy="574937"/>
          </a:xfrm>
        </p:spPr>
        <p:txBody>
          <a:bodyPr>
            <a:noAutofit/>
          </a:bodyPr>
          <a:lstStyle/>
          <a:p>
            <a:r>
              <a:rPr lang="en-US" sz="2800" dirty="0">
                <a:solidFill>
                  <a:srgbClr val="7030A0"/>
                </a:solidFill>
              </a:rPr>
              <a:t>Creating lasting legacies </a:t>
            </a:r>
            <a:endParaRPr lang="en-CA" sz="2800" dirty="0">
              <a:solidFill>
                <a:srgbClr val="7030A0"/>
              </a:solidFill>
            </a:endParaRPr>
          </a:p>
        </p:txBody>
      </p:sp>
      <p:sp>
        <p:nvSpPr>
          <p:cNvPr id="20" name="TextBox 19">
            <a:extLst>
              <a:ext uri="{FF2B5EF4-FFF2-40B4-BE49-F238E27FC236}">
                <a16:creationId xmlns:a16="http://schemas.microsoft.com/office/drawing/2014/main" id="{3B368B18-2C55-E10E-396F-1ACAD2ED634D}"/>
              </a:ext>
            </a:extLst>
          </p:cNvPr>
          <p:cNvSpPr txBox="1"/>
          <p:nvPr/>
        </p:nvSpPr>
        <p:spPr>
          <a:xfrm>
            <a:off x="1748220" y="2114044"/>
            <a:ext cx="9537411"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Indigenous Peoples </a:t>
            </a:r>
            <a:r>
              <a:rPr kumimoji="0" lang="en-US" sz="1300" b="1" i="0" u="none" strike="noStrike" cap="none" spc="0" normalizeH="0" baseline="0" dirty="0">
                <a:ln>
                  <a:noFill/>
                </a:ln>
                <a:solidFill>
                  <a:srgbClr val="000000"/>
                </a:solidFill>
                <a:effectLst/>
                <a:uFillTx/>
                <a:latin typeface="Century Gothic"/>
                <a:ea typeface="Century Gothic"/>
                <a:cs typeface="Century Gothic"/>
                <a:sym typeface="Century Gothic"/>
              </a:rPr>
              <a:t>sovereignty over Indigenous languages data</a:t>
            </a:r>
          </a:p>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Indigenous Peoples create </a:t>
            </a:r>
            <a:r>
              <a:rPr kumimoji="0" lang="en-US" sz="1300" i="0" u="none" strike="noStrike" cap="none" spc="0" normalizeH="0" baseline="0" dirty="0">
                <a:ln>
                  <a:noFill/>
                </a:ln>
                <a:solidFill>
                  <a:srgbClr val="000000"/>
                </a:solidFill>
                <a:effectLst/>
                <a:uFillTx/>
                <a:latin typeface="Century Gothic"/>
                <a:ea typeface="Century Gothic"/>
                <a:cs typeface="Century Gothic"/>
                <a:sym typeface="Century Gothic"/>
              </a:rPr>
              <a:t>adapted resources/initiatives </a:t>
            </a: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to make Indigenous languages </a:t>
            </a:r>
            <a:r>
              <a:rPr kumimoji="0" lang="en-US" sz="1300" b="1" i="0" u="none" strike="noStrike" cap="none" spc="0" normalizeH="0" baseline="0" dirty="0">
                <a:ln>
                  <a:noFill/>
                </a:ln>
                <a:solidFill>
                  <a:srgbClr val="000000"/>
                </a:solidFill>
                <a:effectLst/>
                <a:uFillTx/>
                <a:latin typeface="Century Gothic"/>
                <a:ea typeface="Century Gothic"/>
                <a:cs typeface="Century Gothic"/>
                <a:sym typeface="Century Gothic"/>
              </a:rPr>
              <a:t>thrive</a:t>
            </a:r>
          </a:p>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Indigenous languages </a:t>
            </a:r>
            <a:r>
              <a:rPr kumimoji="0" lang="en-US" sz="1300" b="1" i="0" u="none" strike="noStrike" cap="none" spc="0" normalizeH="0" baseline="0" dirty="0">
                <a:ln>
                  <a:noFill/>
                </a:ln>
                <a:solidFill>
                  <a:srgbClr val="000000"/>
                </a:solidFill>
                <a:effectLst/>
                <a:uFillTx/>
                <a:latin typeface="Century Gothic"/>
                <a:ea typeface="Century Gothic"/>
                <a:cs typeface="Century Gothic"/>
                <a:sym typeface="Century Gothic"/>
              </a:rPr>
              <a:t>are seen, heard, and respected in various domains of society</a:t>
            </a: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 including the workplace</a:t>
            </a:r>
          </a:p>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Facilitate </a:t>
            </a:r>
            <a:r>
              <a:rPr kumimoji="0" lang="en-US" sz="1300" b="1" i="0" u="none" strike="noStrike" cap="none" spc="0" normalizeH="0" baseline="0" dirty="0">
                <a:ln>
                  <a:noFill/>
                </a:ln>
                <a:solidFill>
                  <a:srgbClr val="000000"/>
                </a:solidFill>
                <a:effectLst/>
                <a:uFillTx/>
                <a:latin typeface="Century Gothic"/>
                <a:ea typeface="Century Gothic"/>
                <a:cs typeface="Century Gothic"/>
                <a:sym typeface="Century Gothic"/>
              </a:rPr>
              <a:t>digital empowerment </a:t>
            </a: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of Indigenous Peoples </a:t>
            </a:r>
          </a:p>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Provision of </a:t>
            </a:r>
            <a:r>
              <a:rPr kumimoji="0" lang="en-US" sz="1300" b="1" i="0" u="none" strike="noStrike" cap="none" spc="0" normalizeH="0" baseline="0" dirty="0">
                <a:ln>
                  <a:noFill/>
                </a:ln>
                <a:solidFill>
                  <a:srgbClr val="000000"/>
                </a:solidFill>
                <a:effectLst/>
                <a:uFillTx/>
                <a:latin typeface="Century Gothic"/>
                <a:ea typeface="Century Gothic"/>
                <a:cs typeface="Century Gothic"/>
                <a:sym typeface="Century Gothic"/>
              </a:rPr>
              <a:t>historical pieces of interest </a:t>
            </a: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to Indigenous Peoples in Indigenous languages</a:t>
            </a:r>
          </a:p>
          <a:p>
            <a:pPr marL="285750" marR="0" indent="-285750" algn="l" defTabSz="457200" rtl="0" fontAlgn="auto" latinLnBrk="0" hangingPunct="0">
              <a:spcBef>
                <a:spcPts val="0"/>
              </a:spcBef>
              <a:spcAft>
                <a:spcPts val="600"/>
              </a:spcAft>
              <a:buClrTx/>
              <a:buSzTx/>
              <a:buFont typeface="Wingdings" panose="05000000000000000000" pitchFamily="2" charset="2"/>
              <a:buChar char="ü"/>
              <a:tabLst/>
            </a:pPr>
            <a:r>
              <a:rPr kumimoji="0" 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Indigenous language learning opportunities are available regardless of the place of residence</a:t>
            </a:r>
          </a:p>
        </p:txBody>
      </p:sp>
      <p:pic>
        <p:nvPicPr>
          <p:cNvPr id="6" name="Graphic 5" descr="Badge 4 with solid fill">
            <a:extLst>
              <a:ext uri="{FF2B5EF4-FFF2-40B4-BE49-F238E27FC236}">
                <a16:creationId xmlns:a16="http://schemas.microsoft.com/office/drawing/2014/main" id="{F9B4C33D-177B-BC44-E50E-B4C85BA9E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218" y="291032"/>
            <a:ext cx="700336" cy="700336"/>
          </a:xfrm>
          <a:prstGeom prst="rect">
            <a:avLst/>
          </a:prstGeom>
        </p:spPr>
      </p:pic>
      <p:pic>
        <p:nvPicPr>
          <p:cNvPr id="2" name="Picture 1">
            <a:extLst>
              <a:ext uri="{FF2B5EF4-FFF2-40B4-BE49-F238E27FC236}">
                <a16:creationId xmlns:a16="http://schemas.microsoft.com/office/drawing/2014/main" id="{28280314-D024-C87A-AB6F-D5E6DD1E5B1F}"/>
              </a:ext>
            </a:extLst>
          </p:cNvPr>
          <p:cNvPicPr>
            <a:picLocks noChangeAspect="1"/>
          </p:cNvPicPr>
          <p:nvPr/>
        </p:nvPicPr>
        <p:blipFill>
          <a:blip r:embed="rId4"/>
          <a:stretch>
            <a:fillRect/>
          </a:stretch>
        </p:blipFill>
        <p:spPr>
          <a:xfrm>
            <a:off x="581560" y="2483975"/>
            <a:ext cx="738662" cy="738662"/>
          </a:xfrm>
          <a:prstGeom prst="rect">
            <a:avLst/>
          </a:prstGeom>
        </p:spPr>
      </p:pic>
      <p:sp>
        <p:nvSpPr>
          <p:cNvPr id="3" name="TextBox 2">
            <a:extLst>
              <a:ext uri="{FF2B5EF4-FFF2-40B4-BE49-F238E27FC236}">
                <a16:creationId xmlns:a16="http://schemas.microsoft.com/office/drawing/2014/main" id="{4A4C13F3-5586-D0CE-C64B-1DD6C0049E61}"/>
              </a:ext>
            </a:extLst>
          </p:cNvPr>
          <p:cNvSpPr txBox="1"/>
          <p:nvPr/>
        </p:nvSpPr>
        <p:spPr>
          <a:xfrm>
            <a:off x="557733" y="2191145"/>
            <a:ext cx="122898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CA" sz="1600" b="1" i="0" u="none" strike="noStrike" cap="none" spc="0" normalizeH="0" baseline="0" dirty="0">
                <a:ln>
                  <a:noFill/>
                </a:ln>
                <a:solidFill>
                  <a:srgbClr val="7030A0"/>
                </a:solidFill>
                <a:effectLst/>
                <a:uFillTx/>
                <a:latin typeface="Century Gothic"/>
                <a:ea typeface="Century Gothic"/>
                <a:cs typeface="Century Gothic"/>
                <a:sym typeface="Century Gothic"/>
              </a:rPr>
              <a:t>GOALS</a:t>
            </a:r>
            <a:endParaRPr kumimoji="0" lang="en-CA" sz="16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sp>
        <p:nvSpPr>
          <p:cNvPr id="7" name="TextBox 6">
            <a:extLst>
              <a:ext uri="{FF2B5EF4-FFF2-40B4-BE49-F238E27FC236}">
                <a16:creationId xmlns:a16="http://schemas.microsoft.com/office/drawing/2014/main" id="{85F9763A-17D4-E633-C87F-A86AA2FCCB97}"/>
              </a:ext>
            </a:extLst>
          </p:cNvPr>
          <p:cNvSpPr txBox="1"/>
          <p:nvPr/>
        </p:nvSpPr>
        <p:spPr>
          <a:xfrm>
            <a:off x="434272" y="4040193"/>
            <a:ext cx="1228987"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CA" sz="1600" b="1" dirty="0">
                <a:solidFill>
                  <a:srgbClr val="7030A0"/>
                </a:solidFill>
              </a:rPr>
              <a:t>PROPOSED ACTIONS</a:t>
            </a:r>
          </a:p>
          <a:p>
            <a:pPr marL="0" marR="0" indent="0" algn="l" defTabSz="457200" rtl="0" fontAlgn="auto" latinLnBrk="0" hangingPunct="0">
              <a:lnSpc>
                <a:spcPct val="100000"/>
              </a:lnSpc>
              <a:spcBef>
                <a:spcPts val="0"/>
              </a:spcBef>
              <a:spcAft>
                <a:spcPts val="0"/>
              </a:spcAft>
              <a:buClrTx/>
              <a:buSzTx/>
              <a:buFontTx/>
              <a:buNone/>
              <a:tabLst/>
            </a:pPr>
            <a:endParaRPr kumimoji="0" lang="en-CA" sz="2000" b="1" i="0" u="none" strike="noStrike" cap="none" spc="0" normalizeH="0" baseline="0" dirty="0">
              <a:ln>
                <a:noFill/>
              </a:ln>
              <a:solidFill>
                <a:srgbClr val="7030A0"/>
              </a:solidFill>
              <a:effectLst/>
              <a:uFillTx/>
              <a:latin typeface="Century Gothic"/>
              <a:ea typeface="Century Gothic"/>
              <a:cs typeface="Century Gothic"/>
              <a:sym typeface="Century Gothic"/>
            </a:endParaRPr>
          </a:p>
        </p:txBody>
      </p:sp>
      <p:pic>
        <p:nvPicPr>
          <p:cNvPr id="10" name="Picture 9">
            <a:extLst>
              <a:ext uri="{FF2B5EF4-FFF2-40B4-BE49-F238E27FC236}">
                <a16:creationId xmlns:a16="http://schemas.microsoft.com/office/drawing/2014/main" id="{8B9F3700-FFFC-EB41-9C21-6AF5411F18BE}"/>
              </a:ext>
            </a:extLst>
          </p:cNvPr>
          <p:cNvPicPr>
            <a:picLocks noChangeAspect="1"/>
          </p:cNvPicPr>
          <p:nvPr/>
        </p:nvPicPr>
        <p:blipFill>
          <a:blip r:embed="rId5"/>
          <a:stretch>
            <a:fillRect/>
          </a:stretch>
        </p:blipFill>
        <p:spPr>
          <a:xfrm>
            <a:off x="700381" y="4603269"/>
            <a:ext cx="601173" cy="601173"/>
          </a:xfrm>
          <a:prstGeom prst="rect">
            <a:avLst/>
          </a:prstGeom>
        </p:spPr>
      </p:pic>
      <p:sp>
        <p:nvSpPr>
          <p:cNvPr id="12" name="TextBox 11">
            <a:extLst>
              <a:ext uri="{FF2B5EF4-FFF2-40B4-BE49-F238E27FC236}">
                <a16:creationId xmlns:a16="http://schemas.microsoft.com/office/drawing/2014/main" id="{D0AD3C50-7C15-EE0A-77DA-CCDC77F39C57}"/>
              </a:ext>
            </a:extLst>
          </p:cNvPr>
          <p:cNvSpPr txBox="1"/>
          <p:nvPr/>
        </p:nvSpPr>
        <p:spPr>
          <a:xfrm>
            <a:off x="1663259" y="4012423"/>
            <a:ext cx="10098561" cy="2277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Aft>
                <a:spcPts val="600"/>
              </a:spcAft>
              <a:buFont typeface="Wingdings" panose="05000000000000000000" pitchFamily="2" charset="2"/>
              <a:buChar char="ü"/>
            </a:pPr>
            <a:r>
              <a:rPr lang="en-US" sz="1300" dirty="0">
                <a:solidFill>
                  <a:schemeClr val="bg2">
                    <a:lumMod val="50000"/>
                  </a:schemeClr>
                </a:solidFill>
              </a:rPr>
              <a:t>Support activities to research</a:t>
            </a:r>
            <a:r>
              <a:rPr lang="en-US" sz="1300" b="0" dirty="0">
                <a:solidFill>
                  <a:schemeClr val="bg2">
                    <a:lumMod val="50000"/>
                  </a:schemeClr>
                </a:solidFill>
              </a:rPr>
              <a:t> and </a:t>
            </a:r>
            <a:r>
              <a:rPr lang="en-US" sz="1300" b="1" dirty="0">
                <a:solidFill>
                  <a:schemeClr val="bg2">
                    <a:lumMod val="50000"/>
                  </a:schemeClr>
                </a:solidFill>
              </a:rPr>
              <a:t>take stock of available data </a:t>
            </a:r>
            <a:r>
              <a:rPr lang="en-US" sz="1300" b="0" dirty="0">
                <a:solidFill>
                  <a:schemeClr val="bg2">
                    <a:lumMod val="50000"/>
                  </a:schemeClr>
                </a:solidFill>
              </a:rPr>
              <a:t>on Indigenous languages</a:t>
            </a:r>
          </a:p>
          <a:p>
            <a:pPr marL="285750" indent="-285750">
              <a:spcAft>
                <a:spcPts val="600"/>
              </a:spcAft>
              <a:buFont typeface="Wingdings" panose="05000000000000000000" pitchFamily="2" charset="2"/>
              <a:buChar char="ü"/>
            </a:pPr>
            <a:r>
              <a:rPr lang="en-US" sz="1300" b="0" dirty="0">
                <a:solidFill>
                  <a:schemeClr val="bg2">
                    <a:lumMod val="50000"/>
                  </a:schemeClr>
                </a:solidFill>
              </a:rPr>
              <a:t>Increase and </a:t>
            </a:r>
            <a:r>
              <a:rPr lang="en-US" sz="1300" b="1" dirty="0">
                <a:solidFill>
                  <a:schemeClr val="bg2">
                    <a:lumMod val="50000"/>
                  </a:schemeClr>
                </a:solidFill>
              </a:rPr>
              <a:t>facilitate access to Indigenous languages data</a:t>
            </a:r>
          </a:p>
          <a:p>
            <a:pPr marL="285750" indent="-285750">
              <a:spcAft>
                <a:spcPts val="600"/>
              </a:spcAft>
              <a:buFont typeface="Wingdings" panose="05000000000000000000" pitchFamily="2" charset="2"/>
              <a:buChar char="ü"/>
            </a:pPr>
            <a:r>
              <a:rPr lang="en-US" sz="1300" dirty="0">
                <a:solidFill>
                  <a:schemeClr val="bg2">
                    <a:lumMod val="50000"/>
                  </a:schemeClr>
                </a:solidFill>
              </a:rPr>
              <a:t>Support the development of </a:t>
            </a:r>
            <a:r>
              <a:rPr lang="en-US" sz="1300" b="1" dirty="0">
                <a:solidFill>
                  <a:schemeClr val="bg2">
                    <a:lumMod val="50000"/>
                  </a:schemeClr>
                </a:solidFill>
              </a:rPr>
              <a:t>accreditation initiatives </a:t>
            </a:r>
            <a:r>
              <a:rPr lang="en-US" sz="1300" dirty="0">
                <a:solidFill>
                  <a:schemeClr val="bg2">
                    <a:lumMod val="50000"/>
                  </a:schemeClr>
                </a:solidFill>
              </a:rPr>
              <a:t>for Indigenous languages</a:t>
            </a:r>
            <a:r>
              <a:rPr lang="en-US" sz="1300" b="0" dirty="0">
                <a:solidFill>
                  <a:schemeClr val="bg2">
                    <a:lumMod val="50000"/>
                  </a:schemeClr>
                </a:solidFill>
              </a:rPr>
              <a:t> with an emphasis on the value of Indigenous language and traditional knowledge, which could include an authoritative body and accreditation tools</a:t>
            </a:r>
            <a:r>
              <a:rPr lang="en-US" sz="1300" dirty="0">
                <a:solidFill>
                  <a:schemeClr val="bg2">
                    <a:lumMod val="50000"/>
                  </a:schemeClr>
                </a:solidFill>
              </a:rPr>
              <a:t> </a:t>
            </a:r>
          </a:p>
          <a:p>
            <a:pPr marL="285750" indent="-285750">
              <a:spcAft>
                <a:spcPts val="600"/>
              </a:spcAft>
              <a:buFont typeface="Wingdings" panose="05000000000000000000" pitchFamily="2" charset="2"/>
              <a:buChar char="ü"/>
            </a:pPr>
            <a:r>
              <a:rPr lang="en-US" sz="1300" dirty="0">
                <a:solidFill>
                  <a:schemeClr val="bg2">
                    <a:lumMod val="50000"/>
                  </a:schemeClr>
                </a:solidFill>
              </a:rPr>
              <a:t>Support the </a:t>
            </a:r>
            <a:r>
              <a:rPr lang="en-US" sz="1300" b="1" dirty="0">
                <a:solidFill>
                  <a:schemeClr val="bg2">
                    <a:lumMod val="50000"/>
                  </a:schemeClr>
                </a:solidFill>
              </a:rPr>
              <a:t>development, promotion and dissemination of culturally adapted content</a:t>
            </a:r>
            <a:r>
              <a:rPr lang="en-US" sz="1300" b="0" dirty="0">
                <a:solidFill>
                  <a:schemeClr val="bg2">
                    <a:lumMod val="50000"/>
                  </a:schemeClr>
                </a:solidFill>
              </a:rPr>
              <a:t> on and in Indigenous languages, whether online or through other medias</a:t>
            </a:r>
            <a:endParaRPr lang="en-US" sz="1300" dirty="0">
              <a:solidFill>
                <a:schemeClr val="bg2">
                  <a:lumMod val="50000"/>
                </a:schemeClr>
              </a:solidFill>
            </a:endParaRPr>
          </a:p>
          <a:p>
            <a:pPr marL="285750" indent="-285750">
              <a:spcAft>
                <a:spcPts val="600"/>
              </a:spcAft>
              <a:buFont typeface="Wingdings" panose="05000000000000000000" pitchFamily="2" charset="2"/>
              <a:buChar char="ü"/>
            </a:pPr>
            <a:r>
              <a:rPr lang="en-US" sz="1300" dirty="0">
                <a:solidFill>
                  <a:schemeClr val="bg2">
                    <a:lumMod val="50000"/>
                  </a:schemeClr>
                </a:solidFill>
              </a:rPr>
              <a:t>Foster </a:t>
            </a:r>
            <a:r>
              <a:rPr lang="en-US" sz="1300" b="1" dirty="0">
                <a:solidFill>
                  <a:schemeClr val="bg2">
                    <a:lumMod val="50000"/>
                  </a:schemeClr>
                </a:solidFill>
              </a:rPr>
              <a:t>partnerships between Indigenous Peoples and historical organizations </a:t>
            </a:r>
            <a:r>
              <a:rPr lang="en-US" sz="1300" b="0" dirty="0">
                <a:solidFill>
                  <a:schemeClr val="bg2">
                    <a:lumMod val="50000"/>
                  </a:schemeClr>
                </a:solidFill>
              </a:rPr>
              <a:t>to develop content on and in Indigenous languages</a:t>
            </a:r>
            <a:r>
              <a:rPr lang="en-US" sz="1300" dirty="0">
                <a:solidFill>
                  <a:schemeClr val="bg2">
                    <a:lumMod val="50000"/>
                  </a:schemeClr>
                </a:solidFill>
              </a:rPr>
              <a:t>  </a:t>
            </a:r>
          </a:p>
          <a:p>
            <a:pPr marL="285750" indent="-285750">
              <a:spcAft>
                <a:spcPts val="600"/>
              </a:spcAft>
              <a:buFont typeface="Wingdings" panose="05000000000000000000" pitchFamily="2" charset="2"/>
              <a:buChar char="ü"/>
            </a:pPr>
            <a:r>
              <a:rPr lang="en-US" sz="1300" dirty="0">
                <a:solidFill>
                  <a:schemeClr val="bg2">
                    <a:lumMod val="50000"/>
                  </a:schemeClr>
                </a:solidFill>
              </a:rPr>
              <a:t>Support the development of </a:t>
            </a:r>
            <a:r>
              <a:rPr lang="en-US" sz="1300" b="1" dirty="0">
                <a:solidFill>
                  <a:schemeClr val="bg2">
                    <a:lumMod val="50000"/>
                  </a:schemeClr>
                </a:solidFill>
              </a:rPr>
              <a:t>sustainable on-line and information technology-based Indigenous languages resources</a:t>
            </a:r>
          </a:p>
        </p:txBody>
      </p:sp>
    </p:spTree>
    <p:extLst>
      <p:ext uri="{BB962C8B-B14F-4D97-AF65-F5344CB8AC3E}">
        <p14:creationId xmlns:p14="http://schemas.microsoft.com/office/powerpoint/2010/main" val="15020189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E4BBD-BACC-4D18-BD15-4C7C1E267A93}"/>
              </a:ext>
            </a:extLst>
          </p:cNvPr>
          <p:cNvSpPr>
            <a:spLocks noGrp="1"/>
          </p:cNvSpPr>
          <p:nvPr>
            <p:ph type="title"/>
          </p:nvPr>
        </p:nvSpPr>
        <p:spPr>
          <a:xfrm>
            <a:off x="609600" y="274638"/>
            <a:ext cx="10972800" cy="639763"/>
          </a:xfrm>
        </p:spPr>
        <p:txBody>
          <a:bodyPr/>
          <a:lstStyle/>
          <a:p>
            <a:r>
              <a:rPr kumimoji="0" lang="fr-CA" sz="2800" b="0" i="0" u="none" strike="noStrike" kern="1200" cap="none" spc="0" normalizeH="0" baseline="0" noProof="0" dirty="0">
                <a:ln>
                  <a:noFill/>
                </a:ln>
                <a:solidFill>
                  <a:srgbClr val="7030A0"/>
                </a:solidFill>
                <a:effectLst/>
                <a:highlight>
                  <a:srgbClr val="FFFFFF"/>
                </a:highlight>
                <a:uLnTx/>
                <a:uFillTx/>
                <a:latin typeface="Century Gothic" pitchFamily="34" charset="0"/>
                <a:ea typeface="ヒラギノ角ゴ Pro W3" pitchFamily="126" charset="-128"/>
                <a:sym typeface="Century Gothic"/>
              </a:rPr>
              <a:t>Next </a:t>
            </a:r>
            <a:r>
              <a:rPr kumimoji="0" lang="fr-CA" sz="2800" b="0" i="0" u="none" strike="noStrike" kern="1200" cap="none" spc="0" normalizeH="0" baseline="0" noProof="0" dirty="0" err="1">
                <a:ln>
                  <a:noFill/>
                </a:ln>
                <a:solidFill>
                  <a:srgbClr val="7030A0"/>
                </a:solidFill>
                <a:effectLst/>
                <a:highlight>
                  <a:srgbClr val="FFFFFF"/>
                </a:highlight>
                <a:uLnTx/>
                <a:uFillTx/>
                <a:latin typeface="Century Gothic" pitchFamily="34" charset="0"/>
                <a:ea typeface="ヒラギノ角ゴ Pro W3" pitchFamily="126" charset="-128"/>
                <a:sym typeface="Century Gothic"/>
              </a:rPr>
              <a:t>steps</a:t>
            </a:r>
            <a:r>
              <a:rPr kumimoji="0" lang="fr-CA" sz="2800" b="0" i="0" u="none" strike="noStrike" kern="1200" cap="none" spc="0" normalizeH="0" baseline="0" noProof="0" dirty="0">
                <a:ln>
                  <a:noFill/>
                </a:ln>
                <a:solidFill>
                  <a:srgbClr val="7030A0"/>
                </a:solidFill>
                <a:effectLst/>
                <a:highlight>
                  <a:srgbClr val="FFFFFF"/>
                </a:highlight>
                <a:uLnTx/>
                <a:uFillTx/>
                <a:latin typeface="Century Gothic" pitchFamily="34" charset="0"/>
                <a:ea typeface="ヒラギノ角ゴ Pro W3" pitchFamily="126" charset="-128"/>
                <a:sym typeface="Century Gothic"/>
              </a:rPr>
              <a:t> </a:t>
            </a:r>
            <a:endParaRPr lang="fr-CA" dirty="0">
              <a:solidFill>
                <a:srgbClr val="7030A0"/>
              </a:solidFill>
              <a:highlight>
                <a:srgbClr val="FFFFFF"/>
              </a:highlight>
            </a:endParaRPr>
          </a:p>
        </p:txBody>
      </p:sp>
      <p:sp>
        <p:nvSpPr>
          <p:cNvPr id="3" name="Espace réservé du texte 2">
            <a:extLst>
              <a:ext uri="{FF2B5EF4-FFF2-40B4-BE49-F238E27FC236}">
                <a16:creationId xmlns:a16="http://schemas.microsoft.com/office/drawing/2014/main" id="{E87F5E21-32F7-4DE6-ACE9-BEB234516FBF}"/>
              </a:ext>
            </a:extLst>
          </p:cNvPr>
          <p:cNvSpPr>
            <a:spLocks noGrp="1"/>
          </p:cNvSpPr>
          <p:nvPr>
            <p:ph type="body" sz="quarter" idx="1"/>
          </p:nvPr>
        </p:nvSpPr>
        <p:spPr>
          <a:xfrm>
            <a:off x="609600" y="1671508"/>
            <a:ext cx="10864906" cy="3876085"/>
          </a:xfrm>
        </p:spPr>
        <p:txBody>
          <a:bodyPr>
            <a:noAutofit/>
          </a:bodyPr>
          <a:lstStyle/>
          <a:p>
            <a:pPr marL="342900" lvl="1" indent="-342900" defTabSz="457200" hangingPunct="0">
              <a:lnSpc>
                <a:spcPct val="120000"/>
              </a:lnSpc>
              <a:spcBef>
                <a:spcPts val="0"/>
              </a:spcBef>
              <a:buFont typeface="Arial" panose="020B0604020202020204" pitchFamily="34" charset="0"/>
              <a:buChar char="•"/>
              <a:defRPr/>
            </a:pPr>
            <a:r>
              <a:rPr lang="en-US" sz="1800" b="0" dirty="0">
                <a:solidFill>
                  <a:schemeClr val="bg2">
                    <a:lumMod val="50000"/>
                  </a:schemeClr>
                </a:solidFill>
                <a:highlight>
                  <a:srgbClr val="FFFFFF"/>
                </a:highlight>
              </a:rPr>
              <a:t>Canadian Heritage will continue to engage with Global Task Force members and other international partners on international opportunities to draw attention to the critical loss of Indigenous languages and the urgent need to preserve, revitalize and promote Indigenous languages.</a:t>
            </a:r>
          </a:p>
          <a:p>
            <a:pPr marL="342900" lvl="1" indent="-342900" defTabSz="457200" hangingPunct="0">
              <a:lnSpc>
                <a:spcPct val="120000"/>
              </a:lnSpc>
              <a:spcBef>
                <a:spcPts val="0"/>
              </a:spcBef>
              <a:buFont typeface="Arial" panose="020B0604020202020204" pitchFamily="34" charset="0"/>
              <a:buChar char="•"/>
              <a:defRPr/>
            </a:pPr>
            <a:endParaRPr lang="en-US" sz="1800" b="0" dirty="0">
              <a:solidFill>
                <a:schemeClr val="bg2">
                  <a:lumMod val="50000"/>
                </a:schemeClr>
              </a:solidFill>
              <a:highlight>
                <a:srgbClr val="FFFFFF"/>
              </a:highlight>
            </a:endParaRPr>
          </a:p>
          <a:p>
            <a:pPr marL="342900" lvl="1" indent="-342900" defTabSz="457200" hangingPunct="0">
              <a:spcBef>
                <a:spcPts val="0"/>
              </a:spcBef>
              <a:buFont typeface="Arial" panose="020B0604020202020204" pitchFamily="34" charset="0"/>
              <a:buChar char="•"/>
              <a:defRPr/>
            </a:pPr>
            <a:r>
              <a:rPr lang="en-US" sz="1800" b="0" dirty="0">
                <a:solidFill>
                  <a:schemeClr val="bg2">
                    <a:lumMod val="50000"/>
                  </a:schemeClr>
                </a:solidFill>
                <a:highlight>
                  <a:srgbClr val="FFFFFF"/>
                </a:highlight>
              </a:rPr>
              <a:t>The Department</a:t>
            </a:r>
            <a:r>
              <a:rPr kumimoji="0" lang="en-US" sz="1800" b="0" i="0" u="none" strike="noStrike" kern="0" cap="none" spc="0" normalizeH="0" baseline="0" noProof="0" dirty="0">
                <a:ln>
                  <a:noFill/>
                </a:ln>
                <a:solidFill>
                  <a:schemeClr val="bg2">
                    <a:lumMod val="50000"/>
                  </a:schemeClr>
                </a:solidFill>
                <a:effectLst/>
                <a:highlight>
                  <a:srgbClr val="FFFFFF"/>
                </a:highlight>
                <a:uLnTx/>
                <a:uFillTx/>
                <a:latin typeface="Century Gothic"/>
                <a:sym typeface="Century Gothic"/>
              </a:rPr>
              <a:t> will engage with Indigenous partners and seek opportunities to support the </a:t>
            </a:r>
            <a:r>
              <a:rPr lang="en-US" sz="1800" b="0" dirty="0">
                <a:solidFill>
                  <a:schemeClr val="bg2">
                    <a:lumMod val="50000"/>
                  </a:schemeClr>
                </a:solidFill>
                <a:highlight>
                  <a:srgbClr val="FFFFFF"/>
                </a:highlight>
              </a:rPr>
              <a:t>implementation of distinctions-based National Action Plans that are developed.</a:t>
            </a:r>
          </a:p>
          <a:p>
            <a:pPr lvl="1" indent="0" defTabSz="457200" hangingPunct="0">
              <a:spcBef>
                <a:spcPts val="0"/>
              </a:spcBef>
              <a:defRPr/>
            </a:pPr>
            <a:endParaRPr lang="en-US" sz="1800" b="0" dirty="0">
              <a:solidFill>
                <a:schemeClr val="bg2">
                  <a:lumMod val="50000"/>
                </a:schemeClr>
              </a:solidFill>
              <a:highlight>
                <a:srgbClr val="FFFFFF"/>
              </a:highlight>
            </a:endParaRPr>
          </a:p>
          <a:p>
            <a:pPr marL="342900" lvl="1" indent="-342900" defTabSz="457200" hangingPunct="0">
              <a:spcBef>
                <a:spcPts val="0"/>
              </a:spcBef>
              <a:buFont typeface="Arial" panose="020B0604020202020204" pitchFamily="34" charset="0"/>
              <a:buChar char="•"/>
              <a:defRPr/>
            </a:pPr>
            <a:r>
              <a:rPr lang="en-US" sz="1800" b="0" dirty="0">
                <a:solidFill>
                  <a:schemeClr val="bg2">
                    <a:lumMod val="50000"/>
                  </a:schemeClr>
                </a:solidFill>
                <a:highlight>
                  <a:srgbClr val="FFFFFF"/>
                </a:highlight>
              </a:rPr>
              <a:t>The implementation of the National Action Plan will include continuing to engage Indigenous partners, other federal departments as part of a whole-of-government approach, provinces and territories and civil society, and actions under each of the pillars will be annually reviewed and updated as needed.</a:t>
            </a:r>
          </a:p>
          <a:p>
            <a:pPr lvl="1" indent="0" defTabSz="457200" hangingPunct="0">
              <a:spcBef>
                <a:spcPts val="0"/>
              </a:spcBef>
              <a:defRPr/>
            </a:pPr>
            <a:endParaRPr lang="en-US" sz="1800" b="0" dirty="0">
              <a:solidFill>
                <a:schemeClr val="bg2">
                  <a:lumMod val="50000"/>
                </a:schemeClr>
              </a:solidFill>
              <a:highlight>
                <a:srgbClr val="FFFFFF"/>
              </a:highlight>
            </a:endParaRPr>
          </a:p>
          <a:p>
            <a:pPr marL="342900" lvl="1" indent="-342900" defTabSz="457200" hangingPunct="0">
              <a:spcBef>
                <a:spcPts val="0"/>
              </a:spcBef>
              <a:buFont typeface="Arial" panose="020B0604020202020204" pitchFamily="34" charset="0"/>
              <a:buChar char="•"/>
              <a:defRPr/>
            </a:pPr>
            <a:r>
              <a:rPr lang="en-US" sz="1800" b="0" dirty="0">
                <a:solidFill>
                  <a:schemeClr val="bg2">
                    <a:lumMod val="50000"/>
                  </a:schemeClr>
                </a:solidFill>
                <a:highlight>
                  <a:srgbClr val="FFFFFF"/>
                </a:highlight>
              </a:rPr>
              <a:t>PCH is aiming to publish the Plan in the Spring of 2024  </a:t>
            </a:r>
          </a:p>
          <a:p>
            <a:pPr marL="342900" lvl="1" indent="-342900" defTabSz="457200" hangingPunct="0">
              <a:spcBef>
                <a:spcPts val="0"/>
              </a:spcBef>
              <a:buFont typeface="Arial" panose="020B0604020202020204" pitchFamily="34" charset="0"/>
              <a:buChar char="•"/>
              <a:defRPr/>
            </a:pPr>
            <a:endParaRPr lang="en-US" sz="1800" b="0" dirty="0">
              <a:solidFill>
                <a:schemeClr val="bg2">
                  <a:lumMod val="50000"/>
                </a:schemeClr>
              </a:solidFill>
              <a:highlight>
                <a:srgbClr val="FFFFFF"/>
              </a:highlight>
            </a:endParaRPr>
          </a:p>
        </p:txBody>
      </p:sp>
      <p:sp>
        <p:nvSpPr>
          <p:cNvPr id="5" name="Espace réservé du numéro de diapositive 4">
            <a:extLst>
              <a:ext uri="{FF2B5EF4-FFF2-40B4-BE49-F238E27FC236}">
                <a16:creationId xmlns:a16="http://schemas.microsoft.com/office/drawing/2014/main" id="{AD8C3A4F-55FD-439B-B405-66D75A31AFB9}"/>
              </a:ext>
            </a:extLst>
          </p:cNvPr>
          <p:cNvSpPr>
            <a:spLocks noGrp="1"/>
          </p:cNvSpPr>
          <p:nvPr>
            <p:ph type="sldNum" sz="quarter" idx="2"/>
          </p:nvPr>
        </p:nvSpPr>
        <p:spPr/>
        <p:txBody>
          <a:bodyPr/>
          <a:lstStyle/>
          <a:p>
            <a:fld id="{86CB4B4D-7CA3-9044-876B-883B54F8677D}" type="slidenum">
              <a:rPr lang="fr-CA" smtClean="0"/>
              <a:t>14</a:t>
            </a:fld>
            <a:endParaRPr lang="fr-CA" dirty="0"/>
          </a:p>
        </p:txBody>
      </p:sp>
    </p:spTree>
    <p:extLst>
      <p:ext uri="{BB962C8B-B14F-4D97-AF65-F5344CB8AC3E}">
        <p14:creationId xmlns:p14="http://schemas.microsoft.com/office/powerpoint/2010/main" val="6487975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269031"/>
            <a:ext cx="10970833" cy="3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pic>
        <p:nvPicPr>
          <p:cNvPr id="4" name="Picture 3"/>
          <p:cNvPicPr>
            <a:picLocks noChangeAspect="1"/>
          </p:cNvPicPr>
          <p:nvPr/>
        </p:nvPicPr>
        <p:blipFill>
          <a:blip r:embed="rId3"/>
          <a:stretch>
            <a:fillRect/>
          </a:stretch>
        </p:blipFill>
        <p:spPr>
          <a:xfrm>
            <a:off x="8242479" y="6263019"/>
            <a:ext cx="3337954" cy="45719"/>
          </a:xfrm>
          <a:prstGeom prst="rect">
            <a:avLst/>
          </a:prstGeom>
        </p:spPr>
      </p:pic>
      <p:sp>
        <p:nvSpPr>
          <p:cNvPr id="7" name="Right Triangle 6"/>
          <p:cNvSpPr/>
          <p:nvPr/>
        </p:nvSpPr>
        <p:spPr>
          <a:xfrm>
            <a:off x="8242479" y="6263019"/>
            <a:ext cx="412124" cy="240812"/>
          </a:xfrm>
          <a:prstGeom prst="rtTriangle">
            <a:avLst/>
          </a:prstGeom>
          <a:solidFill>
            <a:schemeClr val="bg1"/>
          </a:solidFill>
          <a:ln w="25400" cap="flat">
            <a:noFill/>
            <a:prstDash val="solid"/>
            <a:round/>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14" name="Content Placeholder 2"/>
          <p:cNvSpPr txBox="1">
            <a:spLocks/>
          </p:cNvSpPr>
          <p:nvPr/>
        </p:nvSpPr>
        <p:spPr>
          <a:xfrm>
            <a:off x="863599" y="1524001"/>
            <a:ext cx="10126618" cy="454021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874" marR="0" indent="-342874"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1pPr>
            <a:lvl2pPr marL="766703" marR="0" indent="-309539"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2pPr>
            <a:lvl3pPr marL="1184474" marR="0" indent="-270143"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3pPr>
            <a:lvl4pPr marL="1668654"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4pPr>
            <a:lvl5pPr marL="2158839" marR="0" indent="-330176"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5pPr>
            <a:lvl6pPr marL="2582986"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6pPr>
            <a:lvl7pPr marL="3040151"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7pPr>
            <a:lvl8pPr marL="3497315"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8pPr>
            <a:lvl9pPr marL="3954482"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9pPr>
          </a:lstStyle>
          <a:p>
            <a:pPr marL="0" indent="0" hangingPunct="1">
              <a:spcAft>
                <a:spcPts val="1200"/>
              </a:spcAft>
              <a:buNone/>
            </a:pPr>
            <a:endParaRPr lang="en-US" sz="2000" dirty="0"/>
          </a:p>
          <a:p>
            <a:pPr hangingPunct="1">
              <a:spcAft>
                <a:spcPts val="1200"/>
              </a:spcAft>
            </a:pPr>
            <a:endParaRPr lang="en-US" sz="1600" dirty="0"/>
          </a:p>
        </p:txBody>
      </p:sp>
      <p:sp>
        <p:nvSpPr>
          <p:cNvPr id="3" name="Title 2">
            <a:extLst>
              <a:ext uri="{FF2B5EF4-FFF2-40B4-BE49-F238E27FC236}">
                <a16:creationId xmlns:a16="http://schemas.microsoft.com/office/drawing/2014/main" id="{5F593204-1E68-4B77-9169-8E29E8A7D6BA}"/>
              </a:ext>
            </a:extLst>
          </p:cNvPr>
          <p:cNvSpPr>
            <a:spLocks noGrp="1"/>
          </p:cNvSpPr>
          <p:nvPr>
            <p:ph type="title"/>
          </p:nvPr>
        </p:nvSpPr>
        <p:spPr>
          <a:xfrm>
            <a:off x="609600" y="274638"/>
            <a:ext cx="10972800" cy="866185"/>
          </a:xfrm>
        </p:spPr>
        <p:txBody>
          <a:bodyPr/>
          <a:lstStyle/>
          <a:p>
            <a:pPr defTabSz="457200" eaLnBrk="0" fontAlgn="base" hangingPunct="0">
              <a:spcBef>
                <a:spcPct val="0"/>
              </a:spcBef>
              <a:spcAft>
                <a:spcPct val="0"/>
              </a:spcAft>
              <a:defRPr/>
            </a:pPr>
            <a:r>
              <a:rPr lang="en-US" sz="2800" kern="1200" dirty="0">
                <a:solidFill>
                  <a:schemeClr val="accent1"/>
                </a:solidFill>
                <a:latin typeface="Century Gothic" pitchFamily="34" charset="0"/>
                <a:ea typeface="ヒラギノ角ゴ Pro W3" pitchFamily="126" charset="-128"/>
              </a:rPr>
              <a:t>Purpose</a:t>
            </a:r>
            <a:endParaRPr lang="en-CA" sz="2800" kern="1200" dirty="0">
              <a:solidFill>
                <a:schemeClr val="accent1"/>
              </a:solidFill>
              <a:latin typeface="Century Gothic" pitchFamily="34" charset="0"/>
              <a:ea typeface="ヒラギノ角ゴ Pro W3" pitchFamily="126" charset="-128"/>
            </a:endParaRPr>
          </a:p>
        </p:txBody>
      </p:sp>
      <p:sp>
        <p:nvSpPr>
          <p:cNvPr id="6" name="Text Placeholder 5">
            <a:extLst>
              <a:ext uri="{FF2B5EF4-FFF2-40B4-BE49-F238E27FC236}">
                <a16:creationId xmlns:a16="http://schemas.microsoft.com/office/drawing/2014/main" id="{C996B95F-278D-4B56-A32C-0C3992821453}"/>
              </a:ext>
            </a:extLst>
          </p:cNvPr>
          <p:cNvSpPr>
            <a:spLocks noGrp="1"/>
          </p:cNvSpPr>
          <p:nvPr>
            <p:ph type="body" idx="1"/>
          </p:nvPr>
        </p:nvSpPr>
        <p:spPr>
          <a:xfrm>
            <a:off x="609600" y="1436687"/>
            <a:ext cx="10972800" cy="5146675"/>
          </a:xfrm>
        </p:spPr>
        <p:txBody>
          <a:bodyPr>
            <a:normAutofit/>
          </a:bodyPr>
          <a:lstStyle/>
          <a:p>
            <a:pPr lvl="0" eaLnBrk="1">
              <a:spcAft>
                <a:spcPts val="1200"/>
              </a:spcAft>
              <a:defRPr/>
            </a:pPr>
            <a:r>
              <a:rPr lang="en-US" sz="2400" dirty="0">
                <a:solidFill>
                  <a:schemeClr val="tx2">
                    <a:lumMod val="50000"/>
                  </a:schemeClr>
                </a:solidFill>
              </a:rPr>
              <a:t>Provide an overview of:</a:t>
            </a:r>
          </a:p>
          <a:p>
            <a:pPr marL="760645" lvl="2" indent="-342874">
              <a:spcAft>
                <a:spcPts val="1200"/>
              </a:spcAft>
              <a:defRPr/>
            </a:pPr>
            <a:r>
              <a:rPr lang="en-US" sz="2400" dirty="0">
                <a:solidFill>
                  <a:schemeClr val="tx2">
                    <a:lumMod val="50000"/>
                  </a:schemeClr>
                </a:solidFill>
              </a:rPr>
              <a:t>The International Decade of Indigenous Languages (2022-2032), which is led by the United Nations Educational, </a:t>
            </a:r>
            <a:r>
              <a:rPr lang="fr-CA" sz="2400" dirty="0">
                <a:solidFill>
                  <a:schemeClr val="tx2">
                    <a:lumMod val="50000"/>
                  </a:schemeClr>
                </a:solidFill>
              </a:rPr>
              <a:t>Cultural and </a:t>
            </a:r>
            <a:r>
              <a:rPr lang="en-US" sz="2400" dirty="0">
                <a:solidFill>
                  <a:schemeClr val="tx2">
                    <a:lumMod val="50000"/>
                  </a:schemeClr>
                </a:solidFill>
              </a:rPr>
              <a:t>Scientific Organization (UNESCO</a:t>
            </a:r>
            <a:r>
              <a:rPr lang="fr-CA" sz="2400" dirty="0">
                <a:solidFill>
                  <a:schemeClr val="tx2">
                    <a:lumMod val="50000"/>
                  </a:schemeClr>
                </a:solidFill>
              </a:rPr>
              <a:t>);</a:t>
            </a:r>
            <a:endParaRPr lang="en-US" sz="2400" dirty="0">
              <a:solidFill>
                <a:schemeClr val="tx2">
                  <a:lumMod val="50000"/>
                </a:schemeClr>
              </a:solidFill>
            </a:endParaRPr>
          </a:p>
          <a:p>
            <a:pPr marL="760645" lvl="2" indent="-342874">
              <a:spcAft>
                <a:spcPts val="1200"/>
              </a:spcAft>
              <a:defRPr/>
            </a:pPr>
            <a:r>
              <a:rPr lang="en-US" sz="2400" dirty="0">
                <a:solidFill>
                  <a:schemeClr val="tx2">
                    <a:lumMod val="50000"/>
                  </a:schemeClr>
                </a:solidFill>
              </a:rPr>
              <a:t>Canadian Heritage’s proposed approach to a National Action Plan</a:t>
            </a:r>
          </a:p>
          <a:p>
            <a:pPr marL="0" lvl="0" indent="0" eaLnBrk="1">
              <a:spcAft>
                <a:spcPts val="1200"/>
              </a:spcAft>
              <a:buNone/>
              <a:defRPr/>
            </a:pPr>
            <a:endParaRPr lang="en-US" sz="2000" dirty="0">
              <a:solidFill>
                <a:schemeClr val="tx2">
                  <a:lumMod val="50000"/>
                </a:schemeClr>
              </a:solidFill>
            </a:endParaRPr>
          </a:p>
        </p:txBody>
      </p:sp>
      <p:sp>
        <p:nvSpPr>
          <p:cNvPr id="8" name="Slide Number Placeholder 3">
            <a:extLst>
              <a:ext uri="{FF2B5EF4-FFF2-40B4-BE49-F238E27FC236}">
                <a16:creationId xmlns:a16="http://schemas.microsoft.com/office/drawing/2014/main" id="{C131C164-2D4C-4104-99F0-0E950F05D36F}"/>
              </a:ext>
            </a:extLst>
          </p:cNvPr>
          <p:cNvSpPr>
            <a:spLocks noGrp="1"/>
          </p:cNvSpPr>
          <p:nvPr>
            <p:ph type="sldNum" sz="quarter" idx="2"/>
          </p:nvPr>
        </p:nvSpPr>
        <p:spPr>
          <a:xfrm>
            <a:off x="609606" y="6400417"/>
            <a:ext cx="344003" cy="276999"/>
          </a:xfrm>
        </p:spPr>
        <p:txBody>
          <a:bodyPr/>
          <a:lstStyle/>
          <a:p>
            <a:fld id="{86CB4B4D-7CA3-9044-876B-883B54F8677D}" type="slidenum">
              <a:rPr lang="en-CA" smtClean="0"/>
              <a:t>2</a:t>
            </a:fld>
            <a:endParaRPr lang="en-CA" dirty="0"/>
          </a:p>
        </p:txBody>
      </p:sp>
      <p:pic>
        <p:nvPicPr>
          <p:cNvPr id="2" name="Picture 1">
            <a:extLst>
              <a:ext uri="{FF2B5EF4-FFF2-40B4-BE49-F238E27FC236}">
                <a16:creationId xmlns:a16="http://schemas.microsoft.com/office/drawing/2014/main" id="{B28BBC78-FC37-954E-1BD0-7B9948BE94F2}"/>
              </a:ext>
            </a:extLst>
          </p:cNvPr>
          <p:cNvPicPr>
            <a:picLocks noChangeAspect="1"/>
          </p:cNvPicPr>
          <p:nvPr/>
        </p:nvPicPr>
        <p:blipFill>
          <a:blip r:embed="rId4"/>
          <a:stretch>
            <a:fillRect/>
          </a:stretch>
        </p:blipFill>
        <p:spPr>
          <a:xfrm>
            <a:off x="3371253" y="4382969"/>
            <a:ext cx="4797968" cy="1420491"/>
          </a:xfrm>
          <a:prstGeom prst="rect">
            <a:avLst/>
          </a:prstGeom>
        </p:spPr>
      </p:pic>
    </p:spTree>
    <p:extLst>
      <p:ext uri="{BB962C8B-B14F-4D97-AF65-F5344CB8AC3E}">
        <p14:creationId xmlns:p14="http://schemas.microsoft.com/office/powerpoint/2010/main" val="4628827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ChangeArrowheads="1"/>
          </p:cNvSpPr>
          <p:nvPr>
            <p:custDataLst>
              <p:tags r:id="rId1"/>
            </p:custDataLst>
          </p:nvPr>
        </p:nvSpPr>
        <p:spPr bwMode="auto">
          <a:xfrm>
            <a:off x="-84356" y="6385067"/>
            <a:ext cx="122009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tabLst>
                <a:tab pos="85725" algn="l"/>
              </a:tabLst>
            </a:pPr>
            <a:r>
              <a:rPr lang="en-US" sz="1000" dirty="0">
                <a:latin typeface="Century Gothic" panose="020B0502020202020204" pitchFamily="34" charset="0"/>
              </a:rPr>
              <a:t> </a:t>
            </a:r>
            <a:endParaRPr lang="en-CA" altLang="en-US" sz="1000" dirty="0">
              <a:latin typeface="Century Gothic" panose="020B0502020202020204" pitchFamily="34" charset="0"/>
            </a:endParaRPr>
          </a:p>
        </p:txBody>
      </p:sp>
      <p:sp>
        <p:nvSpPr>
          <p:cNvPr id="10" name="TextBox 9"/>
          <p:cNvSpPr txBox="1"/>
          <p:nvPr/>
        </p:nvSpPr>
        <p:spPr>
          <a:xfrm>
            <a:off x="609600" y="6269031"/>
            <a:ext cx="10970833" cy="3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pic>
        <p:nvPicPr>
          <p:cNvPr id="4" name="Picture 3"/>
          <p:cNvPicPr>
            <a:picLocks noChangeAspect="1"/>
          </p:cNvPicPr>
          <p:nvPr/>
        </p:nvPicPr>
        <p:blipFill>
          <a:blip r:embed="rId4"/>
          <a:stretch>
            <a:fillRect/>
          </a:stretch>
        </p:blipFill>
        <p:spPr>
          <a:xfrm>
            <a:off x="8239535" y="6256259"/>
            <a:ext cx="3340898" cy="48772"/>
          </a:xfrm>
          <a:prstGeom prst="rect">
            <a:avLst/>
          </a:prstGeom>
        </p:spPr>
      </p:pic>
      <p:sp>
        <p:nvSpPr>
          <p:cNvPr id="11" name="Right Triangle 10"/>
          <p:cNvSpPr/>
          <p:nvPr/>
        </p:nvSpPr>
        <p:spPr>
          <a:xfrm>
            <a:off x="8242479" y="6263019"/>
            <a:ext cx="412124" cy="240812"/>
          </a:xfrm>
          <a:prstGeom prst="rtTriangle">
            <a:avLst/>
          </a:prstGeom>
          <a:solidFill>
            <a:schemeClr val="bg1"/>
          </a:solidFill>
          <a:ln w="25400" cap="flat">
            <a:noFill/>
            <a:prstDash val="solid"/>
            <a:round/>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14" name="Title 1"/>
          <p:cNvSpPr txBox="1">
            <a:spLocks/>
          </p:cNvSpPr>
          <p:nvPr/>
        </p:nvSpPr>
        <p:spPr bwMode="auto">
          <a:xfrm>
            <a:off x="513112" y="-266207"/>
            <a:ext cx="1131817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lang="en-US" sz="3600" kern="120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lvl="0">
              <a:defRPr/>
            </a:pPr>
            <a:r>
              <a:rPr kumimoji="0" lang="en-US" sz="2800" b="0" i="0" u="none" strike="noStrike" kern="1200" cap="none" spc="0" normalizeH="0" baseline="0" noProof="0" dirty="0">
                <a:ln>
                  <a:noFill/>
                </a:ln>
                <a:solidFill>
                  <a:schemeClr val="accent1"/>
                </a:solidFill>
                <a:effectLst/>
                <a:uLnTx/>
                <a:uFillTx/>
                <a:latin typeface="Century Gothic" pitchFamily="34" charset="0"/>
                <a:ea typeface="ヒラギノ角ゴ Pro W3" pitchFamily="126" charset="-128"/>
              </a:rPr>
              <a:t>International Decade of Indigenous Languages (</a:t>
            </a:r>
            <a:r>
              <a:rPr lang="en-US" sz="2800" dirty="0">
                <a:solidFill>
                  <a:schemeClr val="accent1"/>
                </a:solidFill>
              </a:rPr>
              <a:t>2022-2032)</a:t>
            </a:r>
            <a:endParaRPr kumimoji="0" lang="en-US" sz="2800" b="0" i="0" u="none" strike="noStrike" kern="1200" cap="none" spc="0" normalizeH="0" baseline="0" noProof="0" dirty="0">
              <a:ln>
                <a:noFill/>
              </a:ln>
              <a:solidFill>
                <a:schemeClr val="accent1"/>
              </a:solidFill>
              <a:effectLst/>
              <a:uLnTx/>
              <a:uFillTx/>
              <a:latin typeface="Century Gothic" pitchFamily="34" charset="0"/>
              <a:ea typeface="ヒラギノ角ゴ Pro W3" pitchFamily="126" charset="-128"/>
            </a:endParaRPr>
          </a:p>
        </p:txBody>
      </p:sp>
      <p:sp>
        <p:nvSpPr>
          <p:cNvPr id="15" name="Content Placeholder 2"/>
          <p:cNvSpPr txBox="1">
            <a:spLocks/>
          </p:cNvSpPr>
          <p:nvPr/>
        </p:nvSpPr>
        <p:spPr>
          <a:xfrm>
            <a:off x="401283" y="818859"/>
            <a:ext cx="11430001" cy="1862120"/>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874" marR="0" indent="-342874"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1pPr>
            <a:lvl2pPr marL="766703" marR="0" indent="-309539"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2pPr>
            <a:lvl3pPr marL="1184474" marR="0" indent="-270143"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3pPr>
            <a:lvl4pPr marL="1668654"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4pPr>
            <a:lvl5pPr marL="2158839" marR="0" indent="-330176"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5pPr>
            <a:lvl6pPr marL="2582986"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6pPr>
            <a:lvl7pPr marL="3040151"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7pPr>
            <a:lvl8pPr marL="3497315"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8pPr>
            <a:lvl9pPr marL="3954482"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9pPr>
          </a:lstStyle>
          <a:p>
            <a:pPr hangingPunct="1">
              <a:spcAft>
                <a:spcPts val="1200"/>
              </a:spcAft>
            </a:pPr>
            <a:r>
              <a:rPr lang="en-US" sz="2000" dirty="0">
                <a:solidFill>
                  <a:schemeClr val="bg2">
                    <a:lumMod val="50000"/>
                  </a:schemeClr>
                </a:solidFill>
              </a:rPr>
              <a:t>During the 2019 International Year of Indigenous Languages, Indigenous Peoples expressed their desire that the international community continue working together to seek better outcomes for Indigenous languages and advocated for a Decade for Indigenous languages. </a:t>
            </a:r>
          </a:p>
          <a:p>
            <a:pPr hangingPunct="1">
              <a:spcAft>
                <a:spcPts val="1200"/>
              </a:spcAft>
            </a:pPr>
            <a:r>
              <a:rPr lang="en-US" sz="2000" dirty="0">
                <a:solidFill>
                  <a:schemeClr val="bg2">
                    <a:lumMod val="50000"/>
                  </a:schemeClr>
                </a:solidFill>
              </a:rPr>
              <a:t>On </a:t>
            </a:r>
            <a:r>
              <a:rPr lang="en-US" sz="2000" b="1" dirty="0">
                <a:solidFill>
                  <a:schemeClr val="bg2">
                    <a:lumMod val="50000"/>
                  </a:schemeClr>
                </a:solidFill>
              </a:rPr>
              <a:t>December 18, 2019, </a:t>
            </a:r>
            <a:r>
              <a:rPr lang="en-US" sz="2000" dirty="0">
                <a:solidFill>
                  <a:schemeClr val="bg2">
                    <a:lumMod val="50000"/>
                  </a:schemeClr>
                </a:solidFill>
              </a:rPr>
              <a:t>the United Nations General Assembly proclaimed the International Decade of Indigenous Languages (the Decade) from 2022 to 2032. </a:t>
            </a:r>
            <a:endParaRPr lang="en-US" sz="2000" dirty="0">
              <a:solidFill>
                <a:schemeClr val="bg2">
                  <a:lumMod val="50000"/>
                </a:schemeClr>
              </a:solidFill>
              <a:highlight>
                <a:srgbClr val="FFFF00"/>
              </a:highlight>
            </a:endParaRPr>
          </a:p>
          <a:p>
            <a:pPr hangingPunct="1">
              <a:spcAft>
                <a:spcPts val="2400"/>
              </a:spcAft>
            </a:pPr>
            <a:r>
              <a:rPr lang="en-US" sz="2000" dirty="0">
                <a:solidFill>
                  <a:schemeClr val="bg2">
                    <a:lumMod val="50000"/>
                  </a:schemeClr>
                </a:solidFill>
              </a:rPr>
              <a:t>In 2020, the Steering Committee for the International Year of Indigenous Languages set the objectives, governance structure and areas of action for the Decade. </a:t>
            </a:r>
          </a:p>
        </p:txBody>
      </p:sp>
      <p:sp>
        <p:nvSpPr>
          <p:cNvPr id="16" name="Rounded Rectangle 15"/>
          <p:cNvSpPr/>
          <p:nvPr/>
        </p:nvSpPr>
        <p:spPr>
          <a:xfrm>
            <a:off x="1043720" y="4015530"/>
            <a:ext cx="10256956" cy="2390213"/>
          </a:xfrm>
          <a:prstGeom prst="roundRect">
            <a:avLst/>
          </a:prstGeom>
          <a:solidFill>
            <a:srgbClr val="FF7C80"/>
          </a:solidFill>
          <a:ln w="285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spcAft>
                <a:spcPts val="1200"/>
              </a:spcAft>
            </a:pPr>
            <a:r>
              <a:rPr lang="en-US" b="1" dirty="0">
                <a:latin typeface="Century Gothic" panose="020B0502020202020204" pitchFamily="34" charset="0"/>
              </a:rPr>
              <a:t>Main objectives of the Decade:</a:t>
            </a:r>
          </a:p>
          <a:p>
            <a:pPr marL="357188" lvl="2" indent="-357188">
              <a:spcAft>
                <a:spcPts val="1200"/>
              </a:spcAft>
              <a:buFont typeface="Arial" panose="020B0604020202020204" pitchFamily="34" charset="0"/>
              <a:buChar char="•"/>
            </a:pPr>
            <a:r>
              <a:rPr lang="en-US" b="1" dirty="0">
                <a:latin typeface="Century Gothic" panose="020B0502020202020204" pitchFamily="34" charset="0"/>
              </a:rPr>
              <a:t>To draw attention </a:t>
            </a:r>
            <a:r>
              <a:rPr lang="en-US" dirty="0">
                <a:latin typeface="Century Gothic" panose="020B0502020202020204" pitchFamily="34" charset="0"/>
              </a:rPr>
              <a:t>to the critical loss of Indigenous languages and the urgent need to preserve, revitalize and promote Indigenous languages;</a:t>
            </a:r>
          </a:p>
          <a:p>
            <a:pPr marL="357188" lvl="2" indent="-357188">
              <a:spcAft>
                <a:spcPts val="2400"/>
              </a:spcAft>
              <a:buFont typeface="Arial" panose="020B0604020202020204" pitchFamily="34" charset="0"/>
              <a:buChar char="•"/>
            </a:pPr>
            <a:r>
              <a:rPr lang="en-US" b="1" dirty="0">
                <a:latin typeface="Century Gothic" panose="020B0502020202020204" pitchFamily="34" charset="0"/>
              </a:rPr>
              <a:t>To take urgent steps </a:t>
            </a:r>
            <a:r>
              <a:rPr lang="en-US" dirty="0">
                <a:latin typeface="Century Gothic" panose="020B0502020202020204" pitchFamily="34" charset="0"/>
              </a:rPr>
              <a:t>to preserve, revitalize and promote</a:t>
            </a:r>
            <a:r>
              <a:rPr lang="en-US" b="1" dirty="0">
                <a:latin typeface="Century Gothic" panose="020B0502020202020204" pitchFamily="34" charset="0"/>
              </a:rPr>
              <a:t> </a:t>
            </a:r>
            <a:r>
              <a:rPr lang="en-US" dirty="0">
                <a:latin typeface="Century Gothic" panose="020B0502020202020204" pitchFamily="34" charset="0"/>
              </a:rPr>
              <a:t>Indigenous languages at the national and international levels.</a:t>
            </a:r>
            <a:endParaRPr kumimoji="0" lang="iu-Latn-CA" sz="20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Slide Number Placeholder 3">
            <a:extLst>
              <a:ext uri="{FF2B5EF4-FFF2-40B4-BE49-F238E27FC236}">
                <a16:creationId xmlns:a16="http://schemas.microsoft.com/office/drawing/2014/main" id="{975EEDB5-824E-4675-959D-6AF483C99E7C}"/>
              </a:ext>
            </a:extLst>
          </p:cNvPr>
          <p:cNvSpPr>
            <a:spLocks noGrp="1"/>
          </p:cNvSpPr>
          <p:nvPr>
            <p:ph type="sldNum" sz="quarter" idx="2"/>
          </p:nvPr>
        </p:nvSpPr>
        <p:spPr>
          <a:xfrm>
            <a:off x="609606" y="6400417"/>
            <a:ext cx="344003" cy="276999"/>
          </a:xfrm>
        </p:spPr>
        <p:txBody>
          <a:bodyPr/>
          <a:lstStyle/>
          <a:p>
            <a:fld id="{86CB4B4D-7CA3-9044-876B-883B54F8677D}" type="slidenum">
              <a:rPr lang="en-CA" smtClean="0"/>
              <a:t>3</a:t>
            </a:fld>
            <a:endParaRPr lang="en-CA" dirty="0"/>
          </a:p>
        </p:txBody>
      </p:sp>
    </p:spTree>
    <p:extLst>
      <p:ext uri="{BB962C8B-B14F-4D97-AF65-F5344CB8AC3E}">
        <p14:creationId xmlns:p14="http://schemas.microsoft.com/office/powerpoint/2010/main" val="4592992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6269031"/>
            <a:ext cx="10970833" cy="3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pic>
        <p:nvPicPr>
          <p:cNvPr id="2" name="Picture 1"/>
          <p:cNvPicPr>
            <a:picLocks noChangeAspect="1"/>
          </p:cNvPicPr>
          <p:nvPr/>
        </p:nvPicPr>
        <p:blipFill>
          <a:blip r:embed="rId3"/>
          <a:stretch>
            <a:fillRect/>
          </a:stretch>
        </p:blipFill>
        <p:spPr>
          <a:xfrm>
            <a:off x="8254284" y="6269031"/>
            <a:ext cx="3340898" cy="48772"/>
          </a:xfrm>
          <a:prstGeom prst="rect">
            <a:avLst/>
          </a:prstGeom>
        </p:spPr>
      </p:pic>
      <p:sp>
        <p:nvSpPr>
          <p:cNvPr id="8" name="Right Triangle 7"/>
          <p:cNvSpPr/>
          <p:nvPr/>
        </p:nvSpPr>
        <p:spPr>
          <a:xfrm>
            <a:off x="8242479" y="6263019"/>
            <a:ext cx="412124" cy="240812"/>
          </a:xfrm>
          <a:prstGeom prst="rtTriangle">
            <a:avLst/>
          </a:prstGeom>
          <a:solidFill>
            <a:schemeClr val="bg1"/>
          </a:solidFill>
          <a:ln w="25400" cap="flat">
            <a:noFill/>
            <a:prstDash val="solid"/>
            <a:round/>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11" name="Title 1"/>
          <p:cNvSpPr txBox="1">
            <a:spLocks/>
          </p:cNvSpPr>
          <p:nvPr/>
        </p:nvSpPr>
        <p:spPr bwMode="auto">
          <a:xfrm>
            <a:off x="491406" y="-203522"/>
            <a:ext cx="10718800" cy="76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lang="en-US" sz="3600" kern="120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2800" dirty="0">
                <a:solidFill>
                  <a:schemeClr val="accent1"/>
                </a:solidFill>
              </a:rPr>
              <a:t>Transition Planning, Launch and Scaling Up for the Decade </a:t>
            </a:r>
            <a:endParaRPr kumimoji="0" lang="en-US" sz="2800" b="0" i="0" u="none" strike="noStrike" kern="1200" cap="none" spc="0" normalizeH="0" baseline="0" noProof="0" dirty="0">
              <a:ln>
                <a:noFill/>
              </a:ln>
              <a:solidFill>
                <a:schemeClr val="accent1"/>
              </a:solidFill>
              <a:effectLst/>
              <a:uLnTx/>
              <a:uFillTx/>
              <a:latin typeface="Century Gothic" pitchFamily="34" charset="0"/>
              <a:ea typeface="ヒラギノ角ゴ Pro W3" pitchFamily="126" charset="-128"/>
            </a:endParaRPr>
          </a:p>
        </p:txBody>
      </p:sp>
      <p:sp>
        <p:nvSpPr>
          <p:cNvPr id="12" name="Content Placeholder 2"/>
          <p:cNvSpPr txBox="1">
            <a:spLocks/>
          </p:cNvSpPr>
          <p:nvPr/>
        </p:nvSpPr>
        <p:spPr>
          <a:xfrm>
            <a:off x="436815" y="1262411"/>
            <a:ext cx="8799465" cy="43961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874" marR="0" indent="-342874"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1pPr>
            <a:lvl2pPr marL="766703" marR="0" indent="-309539"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2pPr>
            <a:lvl3pPr marL="1184474" marR="0" indent="-270143"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3pPr>
            <a:lvl4pPr marL="1668654"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4pPr>
            <a:lvl5pPr marL="2158839" marR="0" indent="-330176"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5pPr>
            <a:lvl6pPr marL="2582986"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6pPr>
            <a:lvl7pPr marL="3040151"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7pPr>
            <a:lvl8pPr marL="3497315"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8pPr>
            <a:lvl9pPr marL="3954482" marR="0" indent="-297155" algn="l" defTabSz="457167" rtl="0" latinLnBrk="0">
              <a:lnSpc>
                <a:spcPct val="100000"/>
              </a:lnSpc>
              <a:spcBef>
                <a:spcPts val="600"/>
              </a:spcBef>
              <a:spcAft>
                <a:spcPts val="0"/>
              </a:spcAft>
              <a:buClr>
                <a:srgbClr val="595959"/>
              </a:buClr>
              <a:buSzPct val="100000"/>
              <a:buFont typeface="Arial"/>
              <a:buChar char="•"/>
              <a:tabLst/>
              <a:defRPr sz="2600" b="0" i="0" u="none" strike="noStrike" cap="none" spc="0" baseline="0">
                <a:ln>
                  <a:noFill/>
                </a:ln>
                <a:solidFill>
                  <a:srgbClr val="595959"/>
                </a:solidFill>
                <a:uFillTx/>
                <a:latin typeface="Century Gothic"/>
                <a:ea typeface="Century Gothic"/>
                <a:cs typeface="Century Gothic"/>
                <a:sym typeface="Century Gothic"/>
              </a:defRPr>
            </a:lvl9pPr>
          </a:lstStyle>
          <a:p>
            <a:pPr marL="33335" indent="0" hangingPunct="1">
              <a:spcAft>
                <a:spcPts val="600"/>
              </a:spcAft>
              <a:buNone/>
            </a:pPr>
            <a:endParaRPr lang="en-US" sz="4000" dirty="0">
              <a:solidFill>
                <a:schemeClr val="bg2">
                  <a:lumMod val="50000"/>
                </a:schemeClr>
              </a:solidFill>
            </a:endParaRPr>
          </a:p>
        </p:txBody>
      </p:sp>
      <p:sp>
        <p:nvSpPr>
          <p:cNvPr id="10" name="Slide Number Placeholder 3">
            <a:extLst>
              <a:ext uri="{FF2B5EF4-FFF2-40B4-BE49-F238E27FC236}">
                <a16:creationId xmlns:a16="http://schemas.microsoft.com/office/drawing/2014/main" id="{D19FD16C-35B7-4D55-9B6E-BF6C3F2E8041}"/>
              </a:ext>
            </a:extLst>
          </p:cNvPr>
          <p:cNvSpPr>
            <a:spLocks noGrp="1"/>
          </p:cNvSpPr>
          <p:nvPr>
            <p:ph type="sldNum" sz="quarter" idx="2"/>
          </p:nvPr>
        </p:nvSpPr>
        <p:spPr>
          <a:xfrm>
            <a:off x="609606" y="6400417"/>
            <a:ext cx="344003" cy="276999"/>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F7F7F"/>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a:lstStyle>
          <a:p>
            <a:fld id="{86CB4B4D-7CA3-9044-876B-883B54F8677D}" type="slidenum">
              <a:rPr lang="en-CA" smtClean="0"/>
              <a:pPr/>
              <a:t>4</a:t>
            </a:fld>
            <a:endParaRPr lang="en-CA"/>
          </a:p>
        </p:txBody>
      </p:sp>
      <p:graphicFrame>
        <p:nvGraphicFramePr>
          <p:cNvPr id="4" name="Table 3">
            <a:extLst>
              <a:ext uri="{FF2B5EF4-FFF2-40B4-BE49-F238E27FC236}">
                <a16:creationId xmlns:a16="http://schemas.microsoft.com/office/drawing/2014/main" id="{8D4EEF20-AF2F-2A05-4E2A-84BD6048430C}"/>
              </a:ext>
            </a:extLst>
          </p:cNvPr>
          <p:cNvGraphicFramePr>
            <a:graphicFrameLocks noGrp="1"/>
          </p:cNvGraphicFramePr>
          <p:nvPr>
            <p:extLst>
              <p:ext uri="{D42A27DB-BD31-4B8C-83A1-F6EECF244321}">
                <p14:modId xmlns:p14="http://schemas.microsoft.com/office/powerpoint/2010/main" val="1963163958"/>
              </p:ext>
            </p:extLst>
          </p:nvPr>
        </p:nvGraphicFramePr>
        <p:xfrm>
          <a:off x="384397" y="700657"/>
          <a:ext cx="11619287" cy="5363562"/>
        </p:xfrm>
        <a:graphic>
          <a:graphicData uri="http://schemas.openxmlformats.org/drawingml/2006/table">
            <a:tbl>
              <a:tblPr firstRow="1" bandRow="1">
                <a:tableStyleId>{327F97BB-C833-4FB7-BDE5-3F7075034690}</a:tableStyleId>
              </a:tblPr>
              <a:tblGrid>
                <a:gridCol w="1310078">
                  <a:extLst>
                    <a:ext uri="{9D8B030D-6E8A-4147-A177-3AD203B41FA5}">
                      <a16:colId xmlns:a16="http://schemas.microsoft.com/office/drawing/2014/main" val="2675595820"/>
                    </a:ext>
                  </a:extLst>
                </a:gridCol>
                <a:gridCol w="10309209">
                  <a:extLst>
                    <a:ext uri="{9D8B030D-6E8A-4147-A177-3AD203B41FA5}">
                      <a16:colId xmlns:a16="http://schemas.microsoft.com/office/drawing/2014/main" val="718970616"/>
                    </a:ext>
                  </a:extLst>
                </a:gridCol>
              </a:tblGrid>
              <a:tr h="3011435">
                <a:tc>
                  <a:txBody>
                    <a:bodyPr/>
                    <a:lstStyle/>
                    <a:p>
                      <a:endParaRPr lang="en-CA" sz="1100" b="0" dirty="0">
                        <a:solidFill>
                          <a:schemeClr val="tx1"/>
                        </a:solidFill>
                        <a:latin typeface="Century Gothic" panose="020B0502020202020204" pitchFamily="34" charset="0"/>
                      </a:endParaRPr>
                    </a:p>
                    <a:p>
                      <a:r>
                        <a:rPr lang="en-CA" sz="3200" b="0" dirty="0">
                          <a:solidFill>
                            <a:schemeClr val="tx1"/>
                          </a:solidFill>
                          <a:latin typeface="Century Gothic" panose="020B0502020202020204" pitchFamily="34" charset="0"/>
                        </a:rPr>
                        <a:t>2021</a:t>
                      </a:r>
                    </a:p>
                  </a:txBody>
                  <a:tcPr>
                    <a:solidFill>
                      <a:schemeClr val="accent2">
                        <a:lumMod val="20000"/>
                        <a:lumOff val="80000"/>
                      </a:schemeClr>
                    </a:solidFill>
                  </a:tcPr>
                </a:tc>
                <a:tc>
                  <a:txBody>
                    <a:bodyPr/>
                    <a:lstStyle/>
                    <a:p>
                      <a:pPr marL="171450" indent="-171450">
                        <a:buFont typeface="Arial" panose="020B0604020202020204" pitchFamily="34" charset="0"/>
                        <a:buChar char="•"/>
                      </a:pPr>
                      <a:r>
                        <a:rPr lang="en-US" sz="1600" b="0" dirty="0">
                          <a:solidFill>
                            <a:schemeClr val="tx1"/>
                          </a:solidFill>
                          <a:latin typeface="Century Gothic" panose="020B0502020202020204" pitchFamily="34" charset="0"/>
                        </a:rPr>
                        <a:t>Symposium on Indigenous Languages:  Building on Strengths and Successes </a:t>
                      </a:r>
                    </a:p>
                    <a:p>
                      <a:pPr marL="0" indent="0">
                        <a:buFont typeface="Arial" panose="020B0604020202020204" pitchFamily="34" charset="0"/>
                        <a:buNone/>
                      </a:pPr>
                      <a:endParaRPr lang="en-US" sz="700" b="0" dirty="0">
                        <a:solidFill>
                          <a:schemeClr val="tx1"/>
                        </a:solidFill>
                        <a:latin typeface="Century Gothic" panose="020B0502020202020204" pitchFamily="34" charset="0"/>
                      </a:endParaRPr>
                    </a:p>
                    <a:p>
                      <a:pPr marL="171450" indent="-171450">
                        <a:buFont typeface="Arial" panose="020B0604020202020204" pitchFamily="34" charset="0"/>
                        <a:buChar char="•"/>
                      </a:pPr>
                      <a:r>
                        <a:rPr lang="en-US" sz="1600" b="0" dirty="0">
                          <a:solidFill>
                            <a:schemeClr val="tx1"/>
                          </a:solidFill>
                          <a:latin typeface="Century Gothic" panose="020B0502020202020204" pitchFamily="34" charset="0"/>
                        </a:rPr>
                        <a:t>UNESCO creates a Global Task Force to provide guidance on the preparation, planning, implementation and monitoring of the Global Action Plan</a:t>
                      </a:r>
                    </a:p>
                    <a:p>
                      <a:pPr marL="0" indent="0">
                        <a:buFont typeface="Arial" panose="020B0604020202020204" pitchFamily="34" charset="0"/>
                        <a:buNone/>
                      </a:pPr>
                      <a:endParaRPr lang="en-US" sz="700" b="0" dirty="0">
                        <a:solidFill>
                          <a:schemeClr val="tx1"/>
                        </a:solidFill>
                        <a:latin typeface="Century Gothic" panose="020B0502020202020204" pitchFamily="34" charset="0"/>
                      </a:endParaRPr>
                    </a:p>
                    <a:p>
                      <a:pPr marL="171450" indent="-171450">
                        <a:buFont typeface="Arial" panose="020B0604020202020204" pitchFamily="34" charset="0"/>
                        <a:buChar char="•"/>
                      </a:pPr>
                      <a:r>
                        <a:rPr lang="en-US" sz="1600" b="0" dirty="0">
                          <a:solidFill>
                            <a:schemeClr val="tx1"/>
                          </a:solidFill>
                          <a:latin typeface="Century Gothic" panose="020B0502020202020204" pitchFamily="34" charset="0"/>
                        </a:rPr>
                        <a:t>Canada has 4 representatives (one First Nation, Inuit, M</a:t>
                      </a:r>
                      <a:r>
                        <a:rPr lang="fr-CA" sz="1600" b="0" dirty="0">
                          <a:solidFill>
                            <a:schemeClr val="tx1"/>
                          </a:solidFill>
                          <a:latin typeface="Century Gothic" panose="020B0502020202020204" pitchFamily="34" charset="0"/>
                        </a:rPr>
                        <a:t>é</a:t>
                      </a:r>
                      <a:r>
                        <a:rPr lang="en-US" sz="1600" b="0" dirty="0">
                          <a:solidFill>
                            <a:schemeClr val="tx1"/>
                          </a:solidFill>
                          <a:latin typeface="Century Gothic" panose="020B0502020202020204" pitchFamily="34" charset="0"/>
                        </a:rPr>
                        <a:t>tis, and one Member State representative)</a:t>
                      </a:r>
                    </a:p>
                    <a:p>
                      <a:pPr marL="0" indent="0">
                        <a:buFont typeface="Arial" panose="020B0604020202020204" pitchFamily="34" charset="0"/>
                        <a:buNone/>
                      </a:pPr>
                      <a:endParaRPr lang="en-US" sz="700" b="0" dirty="0">
                        <a:solidFill>
                          <a:schemeClr val="tx1"/>
                        </a:solidFill>
                        <a:latin typeface="Century Gothic" panose="020B0502020202020204" pitchFamily="34" charset="0"/>
                      </a:endParaRPr>
                    </a:p>
                    <a:p>
                      <a:pPr marL="171450" marR="0" lvl="0" indent="-171450" algn="l" defTabSz="457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Century Gothic" panose="020B0502020202020204" pitchFamily="34" charset="0"/>
                        </a:rPr>
                        <a:t>UNESCO holds a North America and Arctic Regional Dialogue to inform the preparation of the Global Action Plan of the Decade</a:t>
                      </a:r>
                    </a:p>
                    <a:p>
                      <a:pPr marL="0" marR="0" lvl="0" indent="0" algn="l" defTabSz="45716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700" b="0" dirty="0">
                        <a:solidFill>
                          <a:schemeClr val="tx1"/>
                        </a:solidFill>
                        <a:latin typeface="Century Gothic" panose="020B0502020202020204" pitchFamily="34" charset="0"/>
                      </a:endParaRPr>
                    </a:p>
                    <a:p>
                      <a:pPr marL="171450" indent="-171450">
                        <a:buFont typeface="Arial" panose="020B0604020202020204" pitchFamily="34" charset="0"/>
                        <a:buChar char="•"/>
                      </a:pPr>
                      <a:r>
                        <a:rPr lang="en-US" sz="1600" b="0" dirty="0">
                          <a:solidFill>
                            <a:schemeClr val="tx1"/>
                          </a:solidFill>
                          <a:latin typeface="Century Gothic" panose="020B0502020202020204" pitchFamily="34" charset="0"/>
                        </a:rPr>
                        <a:t>UNESCO finalizes the Global Action Plan which lays out the vision, outcomes and outputs, the governance mechanisms, and the resourcing, communication and monitoring strategies</a:t>
                      </a:r>
                      <a:endParaRPr lang="en-CA" sz="1600" b="0" dirty="0">
                        <a:solidFill>
                          <a:schemeClr val="tx1"/>
                        </a:solidFill>
                        <a:latin typeface="Century Gothic" panose="020B0502020202020204" pitchFamily="34" charset="0"/>
                      </a:endParaRPr>
                    </a:p>
                    <a:p>
                      <a:pPr marL="0" indent="0">
                        <a:buFont typeface="Arial" panose="020B0604020202020204" pitchFamily="34" charset="0"/>
                        <a:buNone/>
                      </a:pPr>
                      <a:endParaRPr lang="en-CA" sz="700" dirty="0">
                        <a:solidFill>
                          <a:schemeClr val="tx1"/>
                        </a:solidFill>
                        <a:latin typeface="Century Gothic" panose="020B0502020202020204" pitchFamily="34" charset="0"/>
                      </a:endParaRPr>
                    </a:p>
                  </a:txBody>
                  <a:tcPr>
                    <a:solidFill>
                      <a:schemeClr val="bg1"/>
                    </a:solidFill>
                  </a:tcPr>
                </a:tc>
                <a:extLst>
                  <a:ext uri="{0D108BD9-81ED-4DB2-BD59-A6C34878D82A}">
                    <a16:rowId xmlns:a16="http://schemas.microsoft.com/office/drawing/2014/main" val="3618810459"/>
                  </a:ext>
                </a:extLst>
              </a:tr>
              <a:tr h="2352127">
                <a:tc>
                  <a:txBody>
                    <a:bodyPr/>
                    <a:lstStyle/>
                    <a:p>
                      <a:r>
                        <a:rPr lang="en-US" sz="3200" b="0" dirty="0">
                          <a:solidFill>
                            <a:schemeClr val="tx1"/>
                          </a:solidFill>
                          <a:latin typeface="Century Gothic" panose="020B0502020202020204" pitchFamily="34" charset="0"/>
                        </a:rPr>
                        <a:t>2022 - </a:t>
                      </a:r>
                    </a:p>
                    <a:p>
                      <a:r>
                        <a:rPr lang="en-US" sz="3200" b="0" dirty="0">
                          <a:solidFill>
                            <a:schemeClr val="tx1"/>
                          </a:solidFill>
                          <a:latin typeface="Century Gothic" panose="020B0502020202020204" pitchFamily="34" charset="0"/>
                        </a:rPr>
                        <a:t>2024</a:t>
                      </a:r>
                      <a:endParaRPr lang="en-CA" sz="3200" b="0" dirty="0">
                        <a:solidFill>
                          <a:schemeClr val="tx1"/>
                        </a:solidFill>
                        <a:latin typeface="Century Gothic" panose="020B0502020202020204" pitchFamily="34" charset="0"/>
                      </a:endParaRPr>
                    </a:p>
                  </a:txBody>
                  <a:tcPr>
                    <a:solidFill>
                      <a:schemeClr val="bg1"/>
                    </a:solidFill>
                  </a:tcPr>
                </a:tc>
                <a:tc>
                  <a:txBody>
                    <a:bodyPr/>
                    <a:lstStyle/>
                    <a:p>
                      <a:pPr marL="171450" indent="-171450">
                        <a:buFont typeface="Arial" panose="020B0604020202020204" pitchFamily="34" charset="0"/>
                        <a:buChar char="•"/>
                      </a:pPr>
                      <a:r>
                        <a:rPr lang="en-US" sz="1600" b="0" dirty="0">
                          <a:solidFill>
                            <a:schemeClr val="tx1"/>
                          </a:solidFill>
                          <a:latin typeface="Century Gothic" panose="020B0502020202020204" pitchFamily="34" charset="0"/>
                        </a:rPr>
                        <a:t>In December 2022, UNESCO held a high level launch event attended by approximately 50 Indigenous representatives from Canada.  </a:t>
                      </a:r>
                    </a:p>
                    <a:p>
                      <a:pPr marL="0" indent="0">
                        <a:buFont typeface="Arial" panose="020B0604020202020204" pitchFamily="34" charset="0"/>
                        <a:buNone/>
                      </a:pPr>
                      <a:endParaRPr lang="en-US" sz="700" b="0" dirty="0">
                        <a:solidFill>
                          <a:schemeClr val="tx1"/>
                        </a:solidFill>
                        <a:latin typeface="Century Gothic" panose="020B0502020202020204" pitchFamily="34" charset="0"/>
                      </a:endParaRPr>
                    </a:p>
                    <a:p>
                      <a:pPr marL="171450" indent="-171450">
                        <a:buFont typeface="Arial" panose="020B0604020202020204" pitchFamily="34" charset="0"/>
                        <a:buChar char="•"/>
                      </a:pPr>
                      <a:r>
                        <a:rPr lang="en-US" sz="1600" b="0" dirty="0">
                          <a:solidFill>
                            <a:schemeClr val="tx1"/>
                          </a:solidFill>
                          <a:latin typeface="Century Gothic" panose="020B0502020202020204" pitchFamily="34" charset="0"/>
                        </a:rPr>
                        <a:t>Canada - Australia side event that brought together Indigenous and other representatives from both countries to discuss common challenges, opportunities and best practices on the revitalization of a large number of Indigenous languages within a single territory.</a:t>
                      </a:r>
                    </a:p>
                    <a:p>
                      <a:pPr marL="0" indent="0">
                        <a:buFont typeface="Arial" panose="020B0604020202020204" pitchFamily="34" charset="0"/>
                        <a:buNone/>
                      </a:pPr>
                      <a:endParaRPr lang="en-US" sz="700" b="0" dirty="0">
                        <a:solidFill>
                          <a:schemeClr val="tx1"/>
                        </a:solidFill>
                        <a:latin typeface="Century Gothic" panose="020B0502020202020204" pitchFamily="34" charset="0"/>
                      </a:endParaRPr>
                    </a:p>
                    <a:p>
                      <a:pPr marL="171450" indent="-171450">
                        <a:buFont typeface="Arial" panose="020B0604020202020204" pitchFamily="34" charset="0"/>
                        <a:buChar char="•"/>
                      </a:pPr>
                      <a:r>
                        <a:rPr lang="en-US" sz="1600" b="0" dirty="0">
                          <a:solidFill>
                            <a:schemeClr val="tx1"/>
                          </a:solidFill>
                          <a:latin typeface="Century Gothic" panose="020B0502020202020204" pitchFamily="34" charset="0"/>
                        </a:rPr>
                        <a:t>Engagement and advancement of distinctions-based National Action Plans and a complementary National Action Plan from Canadian Heritage.</a:t>
                      </a:r>
                      <a:endParaRPr lang="en-CA" sz="1600" b="0" dirty="0">
                        <a:solidFill>
                          <a:schemeClr val="tx1"/>
                        </a:solidFill>
                        <a:latin typeface="Century Gothic" panose="020B0502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8181455"/>
                  </a:ext>
                </a:extLst>
              </a:tr>
            </a:tbl>
          </a:graphicData>
        </a:graphic>
      </p:graphicFrame>
    </p:spTree>
    <p:extLst>
      <p:ext uri="{BB962C8B-B14F-4D97-AF65-F5344CB8AC3E}">
        <p14:creationId xmlns:p14="http://schemas.microsoft.com/office/powerpoint/2010/main" val="35315709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58732-AE12-462D-9267-415E20386A8F}"/>
              </a:ext>
            </a:extLst>
          </p:cNvPr>
          <p:cNvSpPr>
            <a:spLocks noGrp="1"/>
          </p:cNvSpPr>
          <p:nvPr>
            <p:ph type="title"/>
          </p:nvPr>
        </p:nvSpPr>
        <p:spPr>
          <a:xfrm>
            <a:off x="609600" y="274638"/>
            <a:ext cx="10972800" cy="687387"/>
          </a:xfrm>
        </p:spPr>
        <p:txBody>
          <a:bodyPr>
            <a:normAutofit/>
          </a:bodyPr>
          <a:lstStyle/>
          <a:p>
            <a:r>
              <a:rPr lang="fr-CA" sz="2800" kern="1200" dirty="0">
                <a:solidFill>
                  <a:schemeClr val="accent1"/>
                </a:solidFill>
                <a:latin typeface="Century Gothic" pitchFamily="34" charset="0"/>
                <a:ea typeface="ヒラギノ角ゴ Pro W3" pitchFamily="126" charset="-128"/>
              </a:rPr>
              <a:t>An </a:t>
            </a:r>
            <a:r>
              <a:rPr lang="fr-CA" sz="2800" kern="1200" dirty="0" err="1">
                <a:solidFill>
                  <a:schemeClr val="accent1"/>
                </a:solidFill>
                <a:latin typeface="Century Gothic" pitchFamily="34" charset="0"/>
                <a:ea typeface="ヒラギノ角ゴ Pro W3" pitchFamily="126" charset="-128"/>
              </a:rPr>
              <a:t>Overview</a:t>
            </a:r>
            <a:r>
              <a:rPr lang="fr-CA" sz="2800" kern="1200" dirty="0">
                <a:solidFill>
                  <a:schemeClr val="accent1"/>
                </a:solidFill>
                <a:latin typeface="Century Gothic" pitchFamily="34" charset="0"/>
                <a:ea typeface="ヒラギノ角ゴ Pro W3" pitchFamily="126" charset="-128"/>
              </a:rPr>
              <a:t> of the </a:t>
            </a:r>
            <a:r>
              <a:rPr lang="fr-CA" sz="2800" kern="1200" dirty="0" err="1">
                <a:solidFill>
                  <a:schemeClr val="accent1"/>
                </a:solidFill>
                <a:latin typeface="Century Gothic" pitchFamily="34" charset="0"/>
                <a:ea typeface="ヒラギノ角ゴ Pro W3" pitchFamily="126" charset="-128"/>
              </a:rPr>
              <a:t>Proposed</a:t>
            </a:r>
            <a:r>
              <a:rPr lang="fr-CA" sz="2800" kern="1200" dirty="0">
                <a:solidFill>
                  <a:schemeClr val="accent1"/>
                </a:solidFill>
                <a:latin typeface="Century Gothic" pitchFamily="34" charset="0"/>
                <a:ea typeface="ヒラギノ角ゴ Pro W3" pitchFamily="126" charset="-128"/>
              </a:rPr>
              <a:t> Global Action Plan </a:t>
            </a:r>
            <a:endParaRPr lang="en-CA" sz="2800" dirty="0">
              <a:solidFill>
                <a:schemeClr val="accent1"/>
              </a:solidFill>
            </a:endParaRPr>
          </a:p>
        </p:txBody>
      </p:sp>
      <p:sp>
        <p:nvSpPr>
          <p:cNvPr id="4" name="Slide Number Placeholder 3">
            <a:extLst>
              <a:ext uri="{FF2B5EF4-FFF2-40B4-BE49-F238E27FC236}">
                <a16:creationId xmlns:a16="http://schemas.microsoft.com/office/drawing/2014/main" id="{28857EC0-DA28-478B-A883-D3A0074DBBE0}"/>
              </a:ext>
            </a:extLst>
          </p:cNvPr>
          <p:cNvSpPr>
            <a:spLocks noGrp="1"/>
          </p:cNvSpPr>
          <p:nvPr>
            <p:ph type="sldNum" sz="quarter" idx="2"/>
          </p:nvPr>
        </p:nvSpPr>
        <p:spPr/>
        <p:txBody>
          <a:bodyPr/>
          <a:lstStyle/>
          <a:p>
            <a:fld id="{86CB4B4D-7CA3-9044-876B-883B54F8677D}" type="slidenum">
              <a:rPr lang="en-CA" smtClean="0"/>
              <a:t>5</a:t>
            </a:fld>
            <a:endParaRPr lang="en-CA"/>
          </a:p>
        </p:txBody>
      </p:sp>
      <p:sp>
        <p:nvSpPr>
          <p:cNvPr id="7" name="Espace réservé du texte 6">
            <a:extLst>
              <a:ext uri="{FF2B5EF4-FFF2-40B4-BE49-F238E27FC236}">
                <a16:creationId xmlns:a16="http://schemas.microsoft.com/office/drawing/2014/main" id="{F4C38C35-EE50-430E-86E4-D05CAA65BF8B}"/>
              </a:ext>
            </a:extLst>
          </p:cNvPr>
          <p:cNvSpPr>
            <a:spLocks noGrp="1"/>
          </p:cNvSpPr>
          <p:nvPr>
            <p:ph type="body" idx="1"/>
          </p:nvPr>
        </p:nvSpPr>
        <p:spPr>
          <a:xfrm>
            <a:off x="658391" y="1032551"/>
            <a:ext cx="10863050" cy="374568"/>
          </a:xfrm>
          <a:prstGeom prst="roundRect">
            <a:avLst/>
          </a:prstGeom>
          <a:solidFill>
            <a:srgbClr val="FFFFFF"/>
          </a:solidFill>
          <a:ln w="25400" cap="flat">
            <a:solidFill>
              <a:srgbClr val="845F9C"/>
            </a:solidFill>
            <a:prstDash val="solid"/>
            <a:round/>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Global Action Plan</a:t>
            </a:r>
            <a:endParaRPr kumimoji="0" lang="fr-CA" sz="16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17" name="Rectangle : coins arrondis 4">
            <a:extLst>
              <a:ext uri="{FF2B5EF4-FFF2-40B4-BE49-F238E27FC236}">
                <a16:creationId xmlns:a16="http://schemas.microsoft.com/office/drawing/2014/main" id="{C8E47DBA-FF55-4C6F-A6E0-7E89D508194E}"/>
              </a:ext>
            </a:extLst>
          </p:cNvPr>
          <p:cNvSpPr txBox="1"/>
          <p:nvPr/>
        </p:nvSpPr>
        <p:spPr>
          <a:xfrm>
            <a:off x="658389" y="1789270"/>
            <a:ext cx="5864329" cy="1344737"/>
          </a:xfrm>
          <a:prstGeom prst="rect">
            <a:avLst/>
          </a:prstGeom>
          <a:noFill/>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defTabSz="488950">
              <a:lnSpc>
                <a:spcPct val="100000"/>
              </a:lnSpc>
              <a:spcBef>
                <a:spcPct val="0"/>
              </a:spcBef>
              <a:spcAft>
                <a:spcPct val="35000"/>
              </a:spcAft>
              <a:buNone/>
            </a:pPr>
            <a:r>
              <a:rPr lang="fr-CA" sz="1300" kern="1200" dirty="0" err="1">
                <a:solidFill>
                  <a:schemeClr val="tx1"/>
                </a:solidFill>
                <a:latin typeface="Century Gothic" panose="020B0502020202020204" pitchFamily="34" charset="0"/>
              </a:rPr>
              <a:t>Indigenous</a:t>
            </a:r>
            <a:r>
              <a:rPr lang="fr-CA" sz="1300" kern="1200" dirty="0">
                <a:solidFill>
                  <a:schemeClr val="tx1"/>
                </a:solidFill>
                <a:latin typeface="Century Gothic" panose="020B0502020202020204" pitchFamily="34" charset="0"/>
              </a:rPr>
              <a:t> </a:t>
            </a:r>
            <a:r>
              <a:rPr lang="fr-CA" sz="1300" kern="1200" dirty="0" err="1">
                <a:solidFill>
                  <a:schemeClr val="tx1"/>
                </a:solidFill>
                <a:latin typeface="Century Gothic" panose="020B0502020202020204" pitchFamily="34" charset="0"/>
              </a:rPr>
              <a:t>languages</a:t>
            </a:r>
            <a:r>
              <a:rPr lang="fr-CA" sz="1300" kern="1200" dirty="0">
                <a:solidFill>
                  <a:schemeClr val="tx1"/>
                </a:solidFill>
                <a:latin typeface="Century Gothic" panose="020B0502020202020204" pitchFamily="34" charset="0"/>
              </a:rPr>
              <a:t> are </a:t>
            </a:r>
            <a:r>
              <a:rPr lang="fr-CA" sz="1300" kern="1200" dirty="0" err="1">
                <a:solidFill>
                  <a:schemeClr val="tx1"/>
                </a:solidFill>
                <a:latin typeface="Century Gothic" panose="020B0502020202020204" pitchFamily="34" charset="0"/>
              </a:rPr>
              <a:t>preserved</a:t>
            </a:r>
            <a:r>
              <a:rPr lang="fr-CA" sz="1300" kern="1200" dirty="0">
                <a:solidFill>
                  <a:schemeClr val="tx1"/>
                </a:solidFill>
                <a:latin typeface="Century Gothic" panose="020B0502020202020204" pitchFamily="34" charset="0"/>
              </a:rPr>
              <a:t>, </a:t>
            </a:r>
            <a:r>
              <a:rPr lang="fr-CA" sz="1300" kern="1200" dirty="0" err="1">
                <a:solidFill>
                  <a:schemeClr val="tx1"/>
                </a:solidFill>
                <a:latin typeface="Century Gothic" panose="020B0502020202020204" pitchFamily="34" charset="0"/>
              </a:rPr>
              <a:t>revitalized</a:t>
            </a:r>
            <a:r>
              <a:rPr lang="fr-CA" sz="1300" kern="1200" dirty="0">
                <a:solidFill>
                  <a:schemeClr val="tx1"/>
                </a:solidFill>
                <a:latin typeface="Century Gothic" panose="020B0502020202020204" pitchFamily="34" charset="0"/>
              </a:rPr>
              <a:t>, </a:t>
            </a:r>
            <a:r>
              <a:rPr lang="fr-CA" sz="1300" kern="1200" dirty="0" err="1">
                <a:solidFill>
                  <a:schemeClr val="tx1"/>
                </a:solidFill>
                <a:latin typeface="Century Gothic" panose="020B0502020202020204" pitchFamily="34" charset="0"/>
              </a:rPr>
              <a:t>promoted</a:t>
            </a:r>
            <a:r>
              <a:rPr lang="fr-CA" sz="1300" kern="1200" dirty="0">
                <a:solidFill>
                  <a:schemeClr val="tx1"/>
                </a:solidFill>
                <a:latin typeface="Century Gothic" panose="020B0502020202020204" pitchFamily="34" charset="0"/>
              </a:rPr>
              <a:t> and </a:t>
            </a:r>
            <a:r>
              <a:rPr lang="fr-CA" sz="1300" kern="1200" dirty="0" err="1">
                <a:solidFill>
                  <a:schemeClr val="tx1"/>
                </a:solidFill>
                <a:latin typeface="Century Gothic" panose="020B0502020202020204" pitchFamily="34" charset="0"/>
              </a:rPr>
              <a:t>used</a:t>
            </a:r>
            <a:r>
              <a:rPr lang="fr-CA" sz="1300" kern="1200" dirty="0">
                <a:solidFill>
                  <a:schemeClr val="tx1"/>
                </a:solidFill>
                <a:latin typeface="Century Gothic" panose="020B0502020202020204" pitchFamily="34" charset="0"/>
              </a:rPr>
              <a:t> </a:t>
            </a:r>
            <a:r>
              <a:rPr lang="fr-CA" sz="1300" kern="1200" dirty="0" err="1">
                <a:solidFill>
                  <a:schemeClr val="tx1"/>
                </a:solidFill>
                <a:latin typeface="Century Gothic" panose="020B0502020202020204" pitchFamily="34" charset="0"/>
              </a:rPr>
              <a:t>across</a:t>
            </a:r>
            <a:r>
              <a:rPr lang="fr-CA" sz="1300" kern="1200" dirty="0">
                <a:solidFill>
                  <a:schemeClr val="tx1"/>
                </a:solidFill>
                <a:latin typeface="Century Gothic" panose="020B0502020202020204" pitchFamily="34" charset="0"/>
              </a:rPr>
              <a:t> all socio-cultural, </a:t>
            </a:r>
            <a:r>
              <a:rPr lang="fr-CA" sz="1300" kern="1200" dirty="0" err="1">
                <a:solidFill>
                  <a:schemeClr val="tx1"/>
                </a:solidFill>
                <a:latin typeface="Century Gothic" panose="020B0502020202020204" pitchFamily="34" charset="0"/>
              </a:rPr>
              <a:t>economic</a:t>
            </a:r>
            <a:r>
              <a:rPr lang="fr-CA" sz="1300" kern="1200" dirty="0">
                <a:solidFill>
                  <a:schemeClr val="tx1"/>
                </a:solidFill>
                <a:latin typeface="Century Gothic" panose="020B0502020202020204" pitchFamily="34" charset="0"/>
              </a:rPr>
              <a:t>, </a:t>
            </a:r>
            <a:r>
              <a:rPr lang="fr-CA" sz="1300" kern="1200" dirty="0" err="1">
                <a:solidFill>
                  <a:schemeClr val="tx1"/>
                </a:solidFill>
                <a:latin typeface="Century Gothic" panose="020B0502020202020204" pitchFamily="34" charset="0"/>
              </a:rPr>
              <a:t>environmental</a:t>
            </a:r>
            <a:r>
              <a:rPr lang="fr-CA" sz="1300" kern="1200" dirty="0">
                <a:solidFill>
                  <a:schemeClr val="tx1"/>
                </a:solidFill>
                <a:latin typeface="Century Gothic" panose="020B0502020202020204" pitchFamily="34" charset="0"/>
              </a:rPr>
              <a:t>, and </a:t>
            </a:r>
            <a:r>
              <a:rPr lang="fr-CA" sz="1300" kern="1200" dirty="0" err="1">
                <a:solidFill>
                  <a:schemeClr val="tx1"/>
                </a:solidFill>
                <a:latin typeface="Century Gothic" panose="020B0502020202020204" pitchFamily="34" charset="0"/>
              </a:rPr>
              <a:t>political</a:t>
            </a:r>
            <a:r>
              <a:rPr lang="fr-CA" sz="1300" kern="1200" dirty="0">
                <a:solidFill>
                  <a:schemeClr val="tx1"/>
                </a:solidFill>
                <a:latin typeface="Century Gothic" panose="020B0502020202020204" pitchFamily="34" charset="0"/>
              </a:rPr>
              <a:t> </a:t>
            </a:r>
            <a:r>
              <a:rPr lang="fr-CA" sz="1300" kern="1200" dirty="0" err="1">
                <a:solidFill>
                  <a:schemeClr val="tx1"/>
                </a:solidFill>
                <a:latin typeface="Century Gothic" panose="020B0502020202020204" pitchFamily="34" charset="0"/>
              </a:rPr>
              <a:t>domains</a:t>
            </a:r>
            <a:r>
              <a:rPr lang="fr-CA" sz="1300" kern="1200" dirty="0">
                <a:solidFill>
                  <a:schemeClr val="tx1"/>
                </a:solidFill>
                <a:latin typeface="Century Gothic" panose="020B0502020202020204" pitchFamily="34" charset="0"/>
              </a:rPr>
              <a:t> and </a:t>
            </a:r>
            <a:r>
              <a:rPr lang="fr-CA" sz="1300" kern="1200" dirty="0" err="1">
                <a:solidFill>
                  <a:schemeClr val="tx1"/>
                </a:solidFill>
                <a:latin typeface="Century Gothic" panose="020B0502020202020204" pitchFamily="34" charset="0"/>
              </a:rPr>
              <a:t>is</a:t>
            </a:r>
            <a:r>
              <a:rPr lang="fr-CA" sz="1300" kern="1200" dirty="0">
                <a:solidFill>
                  <a:schemeClr val="tx1"/>
                </a:solidFill>
                <a:latin typeface="Century Gothic" panose="020B0502020202020204" pitchFamily="34" charset="0"/>
              </a:rPr>
              <a:t> a driver for building </a:t>
            </a:r>
            <a:r>
              <a:rPr lang="fr-CA" sz="1300" kern="1200" dirty="0" err="1">
                <a:solidFill>
                  <a:schemeClr val="tx1"/>
                </a:solidFill>
                <a:latin typeface="Century Gothic" panose="020B0502020202020204" pitchFamily="34" charset="0"/>
              </a:rPr>
              <a:t>peace</a:t>
            </a:r>
            <a:r>
              <a:rPr lang="fr-CA" sz="1300" kern="1200" dirty="0">
                <a:solidFill>
                  <a:schemeClr val="tx1"/>
                </a:solidFill>
                <a:latin typeface="Century Gothic" panose="020B0502020202020204" pitchFamily="34" charset="0"/>
              </a:rPr>
              <a:t>, justice, </a:t>
            </a:r>
            <a:r>
              <a:rPr lang="fr-CA" sz="1300" kern="1200" dirty="0" err="1">
                <a:solidFill>
                  <a:schemeClr val="tx1"/>
                </a:solidFill>
                <a:latin typeface="Century Gothic" panose="020B0502020202020204" pitchFamily="34" charset="0"/>
              </a:rPr>
              <a:t>development</a:t>
            </a:r>
            <a:r>
              <a:rPr lang="fr-CA" sz="1300" kern="1200" dirty="0">
                <a:solidFill>
                  <a:schemeClr val="tx1"/>
                </a:solidFill>
                <a:latin typeface="Century Gothic" panose="020B0502020202020204" pitchFamily="34" charset="0"/>
              </a:rPr>
              <a:t> and </a:t>
            </a:r>
            <a:r>
              <a:rPr lang="fr-CA" sz="1300" kern="1200" dirty="0" err="1">
                <a:solidFill>
                  <a:schemeClr val="tx1"/>
                </a:solidFill>
                <a:latin typeface="Century Gothic" panose="020B0502020202020204" pitchFamily="34" charset="0"/>
              </a:rPr>
              <a:t>reconciliation</a:t>
            </a:r>
            <a:r>
              <a:rPr lang="fr-CA" sz="1300" kern="1200" dirty="0">
                <a:solidFill>
                  <a:schemeClr val="tx1"/>
                </a:solidFill>
                <a:latin typeface="Century Gothic" panose="020B0502020202020204" pitchFamily="34" charset="0"/>
              </a:rPr>
              <a:t> in </a:t>
            </a:r>
            <a:r>
              <a:rPr lang="fr-CA" sz="1300" kern="1200" dirty="0" err="1">
                <a:solidFill>
                  <a:schemeClr val="tx1"/>
                </a:solidFill>
                <a:latin typeface="Century Gothic" panose="020B0502020202020204" pitchFamily="34" charset="0"/>
              </a:rPr>
              <a:t>our</a:t>
            </a:r>
            <a:r>
              <a:rPr lang="fr-CA" sz="1300" kern="1200" dirty="0">
                <a:solidFill>
                  <a:schemeClr val="tx1"/>
                </a:solidFill>
                <a:latin typeface="Century Gothic" panose="020B0502020202020204" pitchFamily="34" charset="0"/>
              </a:rPr>
              <a:t> </a:t>
            </a:r>
            <a:r>
              <a:rPr lang="fr-CA" sz="1300" kern="1200" dirty="0" err="1">
                <a:solidFill>
                  <a:schemeClr val="tx1"/>
                </a:solidFill>
                <a:latin typeface="Century Gothic" panose="020B0502020202020204" pitchFamily="34" charset="0"/>
              </a:rPr>
              <a:t>societies</a:t>
            </a:r>
            <a:endParaRPr lang="fr-CA" sz="1300" kern="1200" dirty="0">
              <a:solidFill>
                <a:schemeClr val="tx1"/>
              </a:solidFill>
              <a:latin typeface="Century Gothic" panose="020B0502020202020204" pitchFamily="34" charset="0"/>
            </a:endParaRPr>
          </a:p>
        </p:txBody>
      </p:sp>
      <p:sp>
        <p:nvSpPr>
          <p:cNvPr id="23" name="Rectangle : coins arrondis 4">
            <a:extLst>
              <a:ext uri="{FF2B5EF4-FFF2-40B4-BE49-F238E27FC236}">
                <a16:creationId xmlns:a16="http://schemas.microsoft.com/office/drawing/2014/main" id="{44218404-EECD-412A-A9F9-5FDD18C3ED8F}"/>
              </a:ext>
            </a:extLst>
          </p:cNvPr>
          <p:cNvSpPr txBox="1"/>
          <p:nvPr/>
        </p:nvSpPr>
        <p:spPr>
          <a:xfrm>
            <a:off x="658389" y="3478496"/>
            <a:ext cx="5864328" cy="540000"/>
          </a:xfrm>
          <a:prstGeom prst="roundRect">
            <a:avLst/>
          </a:prstGeom>
          <a:solidFill>
            <a:srgbClr val="845F9C"/>
          </a:solidFill>
          <a:ln>
            <a:noFill/>
          </a:ln>
          <a:effectLst/>
          <a:scene3d>
            <a:camera prst="orthographicFront">
              <a:rot lat="0" lon="0" rev="0"/>
            </a:camera>
            <a:lightRig rig="soft" dir="t">
              <a:rot lat="0" lon="0" rev="0"/>
            </a:lightRig>
          </a:scene3d>
          <a:sp3d contourW="1270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11150">
              <a:lnSpc>
                <a:spcPct val="90000"/>
              </a:lnSpc>
              <a:spcBef>
                <a:spcPct val="0"/>
              </a:spcBef>
              <a:spcAft>
                <a:spcPct val="35000"/>
              </a:spcAft>
              <a:defRPr sz="900" b="1" kern="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100" b="0" dirty="0">
                <a:latin typeface="Century Gothic" panose="020B0502020202020204" pitchFamily="34" charset="0"/>
              </a:rPr>
              <a:t>Indigenous peoples are empowered to learn and transmit their languages to present and future generations. </a:t>
            </a:r>
            <a:endParaRPr lang="fr-CA" sz="1100" b="0" dirty="0">
              <a:latin typeface="Century Gothic" panose="020B0502020202020204" pitchFamily="34" charset="0"/>
            </a:endParaRPr>
          </a:p>
        </p:txBody>
      </p:sp>
      <p:sp>
        <p:nvSpPr>
          <p:cNvPr id="26" name="Rectangle : coins arrondis 4">
            <a:extLst>
              <a:ext uri="{FF2B5EF4-FFF2-40B4-BE49-F238E27FC236}">
                <a16:creationId xmlns:a16="http://schemas.microsoft.com/office/drawing/2014/main" id="{F08E996A-7CD4-409E-874B-944598BF99F1}"/>
              </a:ext>
            </a:extLst>
          </p:cNvPr>
          <p:cNvSpPr txBox="1"/>
          <p:nvPr/>
        </p:nvSpPr>
        <p:spPr>
          <a:xfrm>
            <a:off x="658389" y="5405674"/>
            <a:ext cx="5864327" cy="673238"/>
          </a:xfrm>
          <a:prstGeom prst="roundRect">
            <a:avLst/>
          </a:prstGeom>
          <a:solidFill>
            <a:srgbClr val="845F9C"/>
          </a:solidFill>
          <a:ln>
            <a:noFill/>
          </a:ln>
          <a:effectLst/>
          <a:scene3d>
            <a:camera prst="orthographicFront">
              <a:rot lat="0" lon="0" rev="0"/>
            </a:camera>
            <a:lightRig rig="soft" dir="t">
              <a:rot lat="0" lon="0" rev="0"/>
            </a:lightRig>
          </a:scene3d>
          <a:sp3d contourW="1270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11150">
              <a:lnSpc>
                <a:spcPct val="90000"/>
              </a:lnSpc>
              <a:spcBef>
                <a:spcPct val="0"/>
              </a:spcBef>
              <a:spcAft>
                <a:spcPct val="35000"/>
              </a:spcAft>
              <a:defRPr sz="900" b="1" kern="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100" b="0" dirty="0">
                <a:latin typeface="Century Gothic" panose="020B0502020202020204" pitchFamily="34" charset="0"/>
              </a:rPr>
              <a:t>By 2030, the usage, preservation, revitalization, and promotion of Indigenous languages are established as a global priority and the long-term commitment of all stakeholders is confirmed</a:t>
            </a:r>
            <a:endParaRPr lang="fr-CA" sz="1100" b="0" dirty="0">
              <a:latin typeface="Century Gothic" panose="020B0502020202020204" pitchFamily="34" charset="0"/>
            </a:endParaRPr>
          </a:p>
        </p:txBody>
      </p:sp>
      <p:sp>
        <p:nvSpPr>
          <p:cNvPr id="29" name="Rectangle : coins arrondis 4">
            <a:extLst>
              <a:ext uri="{FF2B5EF4-FFF2-40B4-BE49-F238E27FC236}">
                <a16:creationId xmlns:a16="http://schemas.microsoft.com/office/drawing/2014/main" id="{0B38123C-6E4C-480A-A53E-C3FA8C8DE4B2}"/>
              </a:ext>
            </a:extLst>
          </p:cNvPr>
          <p:cNvSpPr txBox="1"/>
          <p:nvPr/>
        </p:nvSpPr>
        <p:spPr>
          <a:xfrm>
            <a:off x="658389" y="4763282"/>
            <a:ext cx="5864328" cy="540000"/>
          </a:xfrm>
          <a:prstGeom prst="roundRect">
            <a:avLst/>
          </a:prstGeom>
          <a:solidFill>
            <a:srgbClr val="845F9C"/>
          </a:solidFill>
          <a:ln>
            <a:noFill/>
          </a:ln>
          <a:effectLst/>
          <a:scene3d>
            <a:camera prst="orthographicFront">
              <a:rot lat="0" lon="0" rev="0"/>
            </a:camera>
            <a:lightRig rig="soft" dir="t">
              <a:rot lat="0" lon="0" rev="0"/>
            </a:lightRig>
          </a:scene3d>
          <a:sp3d contourW="1270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11150">
              <a:lnSpc>
                <a:spcPct val="90000"/>
              </a:lnSpc>
              <a:spcBef>
                <a:spcPct val="0"/>
              </a:spcBef>
              <a:spcAft>
                <a:spcPct val="35000"/>
              </a:spcAft>
              <a:defRPr sz="900" b="1" kern="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100" b="0" dirty="0">
                <a:latin typeface="Century Gothic" panose="020B0502020202020204" pitchFamily="34" charset="0"/>
              </a:rPr>
              <a:t>Indigenous languages are recognized within legal systems and legislation</a:t>
            </a:r>
            <a:endParaRPr lang="fr-CA" sz="1100" b="0" dirty="0">
              <a:latin typeface="Century Gothic" panose="020B0502020202020204" pitchFamily="34" charset="0"/>
            </a:endParaRPr>
          </a:p>
        </p:txBody>
      </p:sp>
      <p:sp>
        <p:nvSpPr>
          <p:cNvPr id="32" name="Rectangle : coins arrondis 4">
            <a:extLst>
              <a:ext uri="{FF2B5EF4-FFF2-40B4-BE49-F238E27FC236}">
                <a16:creationId xmlns:a16="http://schemas.microsoft.com/office/drawing/2014/main" id="{E6F9D1A0-3081-4BC1-9CEA-FF185C2B25AA}"/>
              </a:ext>
            </a:extLst>
          </p:cNvPr>
          <p:cNvSpPr txBox="1"/>
          <p:nvPr/>
        </p:nvSpPr>
        <p:spPr>
          <a:xfrm>
            <a:off x="658389" y="4120889"/>
            <a:ext cx="5864328" cy="540000"/>
          </a:xfrm>
          <a:prstGeom prst="roundRect">
            <a:avLst/>
          </a:prstGeom>
          <a:solidFill>
            <a:srgbClr val="845F9C"/>
          </a:solidFill>
          <a:ln>
            <a:noFill/>
          </a:ln>
          <a:effectLst/>
          <a:scene3d>
            <a:camera prst="orthographicFront">
              <a:rot lat="0" lon="0" rev="0"/>
            </a:camera>
            <a:lightRig rig="soft" dir="t">
              <a:rot lat="0" lon="0" rev="0"/>
            </a:lightRig>
          </a:scene3d>
          <a:sp3d contourW="1270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11150">
              <a:lnSpc>
                <a:spcPct val="90000"/>
              </a:lnSpc>
              <a:spcBef>
                <a:spcPct val="0"/>
              </a:spcBef>
              <a:spcAft>
                <a:spcPct val="35000"/>
              </a:spcAft>
              <a:defRPr sz="900" b="1" kern="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100" b="0" dirty="0">
                <a:latin typeface="Century Gothic" panose="020B0502020202020204" pitchFamily="34" charset="0"/>
              </a:rPr>
              <a:t>Enabling institutional environment created through the establishment, maintenance and support of appropriate structures</a:t>
            </a:r>
            <a:endParaRPr lang="fr-CA" sz="1100" b="0" dirty="0">
              <a:latin typeface="Century Gothic" panose="020B0502020202020204" pitchFamily="34" charset="0"/>
            </a:endParaRPr>
          </a:p>
        </p:txBody>
      </p:sp>
      <p:sp>
        <p:nvSpPr>
          <p:cNvPr id="37" name="Forme libre : forme 36">
            <a:extLst>
              <a:ext uri="{FF2B5EF4-FFF2-40B4-BE49-F238E27FC236}">
                <a16:creationId xmlns:a16="http://schemas.microsoft.com/office/drawing/2014/main" id="{5A886F49-B50E-42B3-864C-B41023B814B5}"/>
              </a:ext>
            </a:extLst>
          </p:cNvPr>
          <p:cNvSpPr/>
          <p:nvPr/>
        </p:nvSpPr>
        <p:spPr>
          <a:xfrm>
            <a:off x="6830980" y="1984612"/>
            <a:ext cx="4702630"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en-US" sz="1100" kern="1200" dirty="0">
                <a:latin typeface="Century Gothic" panose="020B0502020202020204" pitchFamily="34" charset="0"/>
              </a:rPr>
              <a:t>Education</a:t>
            </a:r>
            <a:endParaRPr lang="fr-CA" sz="1100" kern="1200" dirty="0">
              <a:latin typeface="Century Gothic" panose="020B0502020202020204" pitchFamily="34" charset="0"/>
            </a:endParaRPr>
          </a:p>
        </p:txBody>
      </p:sp>
      <p:sp>
        <p:nvSpPr>
          <p:cNvPr id="39" name="Forme libre : forme 38">
            <a:extLst>
              <a:ext uri="{FF2B5EF4-FFF2-40B4-BE49-F238E27FC236}">
                <a16:creationId xmlns:a16="http://schemas.microsoft.com/office/drawing/2014/main" id="{248FE50A-83EF-45B3-9E72-083DED246B1F}"/>
              </a:ext>
            </a:extLst>
          </p:cNvPr>
          <p:cNvSpPr/>
          <p:nvPr/>
        </p:nvSpPr>
        <p:spPr>
          <a:xfrm>
            <a:off x="6818812" y="2367862"/>
            <a:ext cx="4702629"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defTabSz="311150">
              <a:lnSpc>
                <a:spcPct val="90000"/>
              </a:lnSpc>
              <a:spcBef>
                <a:spcPct val="0"/>
              </a:spcBef>
              <a:spcAft>
                <a:spcPct val="35000"/>
              </a:spcAft>
            </a:pPr>
            <a:r>
              <a:rPr lang="en-US" sz="1100" kern="1200" dirty="0">
                <a:latin typeface="Century Gothic" panose="020B0502020202020204" pitchFamily="34" charset="0"/>
              </a:rPr>
              <a:t>Eradication of hunger and integrity of Indigenous peoples’ food systems</a:t>
            </a:r>
            <a:endParaRPr lang="fr-CA" sz="1100" kern="1200" dirty="0">
              <a:latin typeface="Century Gothic" panose="020B0502020202020204" pitchFamily="34" charset="0"/>
            </a:endParaRPr>
          </a:p>
        </p:txBody>
      </p:sp>
      <p:sp>
        <p:nvSpPr>
          <p:cNvPr id="41" name="Forme libre : forme 40">
            <a:extLst>
              <a:ext uri="{FF2B5EF4-FFF2-40B4-BE49-F238E27FC236}">
                <a16:creationId xmlns:a16="http://schemas.microsoft.com/office/drawing/2014/main" id="{71929331-C876-40C9-9261-F031BB376170}"/>
              </a:ext>
            </a:extLst>
          </p:cNvPr>
          <p:cNvSpPr/>
          <p:nvPr/>
        </p:nvSpPr>
        <p:spPr>
          <a:xfrm>
            <a:off x="6830981" y="2769052"/>
            <a:ext cx="4702630"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fr-CA" sz="1100" kern="1200" dirty="0">
                <a:latin typeface="Century Gothic" panose="020B0502020202020204" pitchFamily="34" charset="0"/>
              </a:rPr>
              <a:t>Digital </a:t>
            </a:r>
            <a:r>
              <a:rPr lang="fr-CA" sz="1100" kern="1200" dirty="0" err="1">
                <a:latin typeface="Century Gothic" panose="020B0502020202020204" pitchFamily="34" charset="0"/>
              </a:rPr>
              <a:t>empowerment</a:t>
            </a:r>
            <a:r>
              <a:rPr lang="fr-CA" sz="1100" kern="1200" dirty="0">
                <a:latin typeface="Century Gothic" panose="020B0502020202020204" pitchFamily="34" charset="0"/>
              </a:rPr>
              <a:t> and </a:t>
            </a:r>
            <a:r>
              <a:rPr lang="fr-CA" sz="1100" kern="1200" dirty="0" err="1">
                <a:latin typeface="Century Gothic" panose="020B0502020202020204" pitchFamily="34" charset="0"/>
              </a:rPr>
              <a:t>technology</a:t>
            </a:r>
            <a:endParaRPr lang="fr-CA" sz="1100" kern="1200" dirty="0">
              <a:latin typeface="Century Gothic" panose="020B0502020202020204" pitchFamily="34" charset="0"/>
            </a:endParaRPr>
          </a:p>
        </p:txBody>
      </p:sp>
      <p:sp>
        <p:nvSpPr>
          <p:cNvPr id="43" name="Forme libre : forme 42">
            <a:extLst>
              <a:ext uri="{FF2B5EF4-FFF2-40B4-BE49-F238E27FC236}">
                <a16:creationId xmlns:a16="http://schemas.microsoft.com/office/drawing/2014/main" id="{E3D10E8A-A430-4ADB-9BB4-09892D54AA6C}"/>
              </a:ext>
            </a:extLst>
          </p:cNvPr>
          <p:cNvSpPr/>
          <p:nvPr/>
        </p:nvSpPr>
        <p:spPr>
          <a:xfrm>
            <a:off x="6830980" y="3141854"/>
            <a:ext cx="4690461"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en-US" sz="1100" kern="1200" dirty="0">
                <a:latin typeface="Century Gothic" panose="020B0502020202020204" pitchFamily="34" charset="0"/>
              </a:rPr>
              <a:t>Health, social cohesion  and humanitarian response</a:t>
            </a:r>
            <a:endParaRPr lang="fr-CA" sz="1100" kern="1200" dirty="0">
              <a:latin typeface="Century Gothic" panose="020B0502020202020204" pitchFamily="34" charset="0"/>
            </a:endParaRPr>
          </a:p>
        </p:txBody>
      </p:sp>
      <p:sp>
        <p:nvSpPr>
          <p:cNvPr id="45" name="Forme libre : forme 44">
            <a:extLst>
              <a:ext uri="{FF2B5EF4-FFF2-40B4-BE49-F238E27FC236}">
                <a16:creationId xmlns:a16="http://schemas.microsoft.com/office/drawing/2014/main" id="{744AF1F9-0743-4730-B9C6-AC90A47FFD88}"/>
              </a:ext>
            </a:extLst>
          </p:cNvPr>
          <p:cNvSpPr/>
          <p:nvPr/>
        </p:nvSpPr>
        <p:spPr>
          <a:xfrm>
            <a:off x="6830980" y="3550420"/>
            <a:ext cx="4690461"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en-US" sz="1100" kern="1200" dirty="0">
                <a:latin typeface="Century Gothic" panose="020B0502020202020204" pitchFamily="34" charset="0"/>
              </a:rPr>
              <a:t>Access to justice and public services</a:t>
            </a:r>
            <a:endParaRPr lang="fr-CA" sz="1100" kern="1200" dirty="0">
              <a:latin typeface="Century Gothic" panose="020B0502020202020204" pitchFamily="34" charset="0"/>
            </a:endParaRPr>
          </a:p>
        </p:txBody>
      </p:sp>
      <p:sp>
        <p:nvSpPr>
          <p:cNvPr id="47" name="Forme libre : forme 46">
            <a:extLst>
              <a:ext uri="{FF2B5EF4-FFF2-40B4-BE49-F238E27FC236}">
                <a16:creationId xmlns:a16="http://schemas.microsoft.com/office/drawing/2014/main" id="{D2084B24-1AC2-4971-AF3F-DFB25F4E356C}"/>
              </a:ext>
            </a:extLst>
          </p:cNvPr>
          <p:cNvSpPr/>
          <p:nvPr/>
        </p:nvSpPr>
        <p:spPr>
          <a:xfrm>
            <a:off x="6843151" y="3971639"/>
            <a:ext cx="4690460"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fr-CA" sz="1100" kern="1200" dirty="0">
                <a:latin typeface="Century Gothic" panose="020B0502020202020204" pitchFamily="34" charset="0"/>
              </a:rPr>
              <a:t>Culture</a:t>
            </a:r>
          </a:p>
        </p:txBody>
      </p:sp>
      <p:sp>
        <p:nvSpPr>
          <p:cNvPr id="49" name="Forme libre : forme 48">
            <a:extLst>
              <a:ext uri="{FF2B5EF4-FFF2-40B4-BE49-F238E27FC236}">
                <a16:creationId xmlns:a16="http://schemas.microsoft.com/office/drawing/2014/main" id="{52E46640-4ABD-4FCE-92E2-A2542F499E0B}"/>
              </a:ext>
            </a:extLst>
          </p:cNvPr>
          <p:cNvSpPr/>
          <p:nvPr/>
        </p:nvSpPr>
        <p:spPr>
          <a:xfrm>
            <a:off x="6843151" y="4385888"/>
            <a:ext cx="4690460"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fr-CA" sz="1100" kern="1200" dirty="0" err="1">
                <a:latin typeface="Century Gothic" panose="020B0502020202020204" pitchFamily="34" charset="0"/>
              </a:rPr>
              <a:t>Climate</a:t>
            </a:r>
            <a:r>
              <a:rPr lang="fr-CA" sz="1100" kern="1200" dirty="0">
                <a:latin typeface="Century Gothic" panose="020B0502020202020204" pitchFamily="34" charset="0"/>
              </a:rPr>
              <a:t> change and </a:t>
            </a:r>
            <a:r>
              <a:rPr lang="en-CA" sz="1100" kern="1200" dirty="0">
                <a:latin typeface="Century Gothic" panose="020B0502020202020204" pitchFamily="34" charset="0"/>
              </a:rPr>
              <a:t>environment</a:t>
            </a:r>
          </a:p>
        </p:txBody>
      </p:sp>
      <p:sp>
        <p:nvSpPr>
          <p:cNvPr id="51" name="Forme libre : forme 50">
            <a:extLst>
              <a:ext uri="{FF2B5EF4-FFF2-40B4-BE49-F238E27FC236}">
                <a16:creationId xmlns:a16="http://schemas.microsoft.com/office/drawing/2014/main" id="{CE79716F-69B3-475E-A60B-BD0F0791896D}"/>
              </a:ext>
            </a:extLst>
          </p:cNvPr>
          <p:cNvSpPr/>
          <p:nvPr/>
        </p:nvSpPr>
        <p:spPr>
          <a:xfrm>
            <a:off x="6843152" y="4817986"/>
            <a:ext cx="4678290"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fr-CA" sz="1100" kern="1200" dirty="0" err="1">
                <a:latin typeface="Century Gothic" panose="020B0502020202020204" pitchFamily="34" charset="0"/>
              </a:rPr>
              <a:t>Employment</a:t>
            </a:r>
            <a:r>
              <a:rPr lang="fr-CA" sz="1100" kern="1200" dirty="0">
                <a:latin typeface="Century Gothic" panose="020B0502020202020204" pitchFamily="34" charset="0"/>
              </a:rPr>
              <a:t> and </a:t>
            </a:r>
            <a:r>
              <a:rPr lang="fr-CA" sz="1100" kern="1200" dirty="0" err="1">
                <a:latin typeface="Century Gothic" panose="020B0502020202020204" pitchFamily="34" charset="0"/>
              </a:rPr>
              <a:t>economic</a:t>
            </a:r>
            <a:r>
              <a:rPr lang="fr-CA" sz="1100" kern="1200" dirty="0">
                <a:latin typeface="Century Gothic" panose="020B0502020202020204" pitchFamily="34" charset="0"/>
              </a:rPr>
              <a:t> </a:t>
            </a:r>
            <a:r>
              <a:rPr lang="fr-CA" sz="1100" kern="1200" dirty="0" err="1">
                <a:latin typeface="Century Gothic" panose="020B0502020202020204" pitchFamily="34" charset="0"/>
              </a:rPr>
              <a:t>growth</a:t>
            </a:r>
            <a:endParaRPr lang="fr-CA" sz="1100" kern="1200" dirty="0">
              <a:latin typeface="Century Gothic" panose="020B0502020202020204" pitchFamily="34" charset="0"/>
            </a:endParaRPr>
          </a:p>
        </p:txBody>
      </p:sp>
      <p:sp>
        <p:nvSpPr>
          <p:cNvPr id="53" name="Forme libre : forme 52">
            <a:extLst>
              <a:ext uri="{FF2B5EF4-FFF2-40B4-BE49-F238E27FC236}">
                <a16:creationId xmlns:a16="http://schemas.microsoft.com/office/drawing/2014/main" id="{3039EF94-6BB3-4CE7-8255-9B7687ED2823}"/>
              </a:ext>
            </a:extLst>
          </p:cNvPr>
          <p:cNvSpPr/>
          <p:nvPr/>
        </p:nvSpPr>
        <p:spPr>
          <a:xfrm>
            <a:off x="6843152" y="5254753"/>
            <a:ext cx="4678290"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en-US" sz="1100" kern="1200" dirty="0">
                <a:latin typeface="Century Gothic" panose="020B0502020202020204" pitchFamily="34" charset="0"/>
              </a:rPr>
              <a:t>Gender  equality and women empowerment</a:t>
            </a:r>
            <a:endParaRPr lang="fr-CA" sz="1100" kern="1200" dirty="0">
              <a:latin typeface="Century Gothic" panose="020B0502020202020204" pitchFamily="34" charset="0"/>
            </a:endParaRPr>
          </a:p>
        </p:txBody>
      </p:sp>
      <p:sp>
        <p:nvSpPr>
          <p:cNvPr id="55" name="Forme libre : forme 54">
            <a:extLst>
              <a:ext uri="{FF2B5EF4-FFF2-40B4-BE49-F238E27FC236}">
                <a16:creationId xmlns:a16="http://schemas.microsoft.com/office/drawing/2014/main" id="{B52B637F-E2B4-4DE2-BC42-9EE2960D859F}"/>
              </a:ext>
            </a:extLst>
          </p:cNvPr>
          <p:cNvSpPr/>
          <p:nvPr/>
        </p:nvSpPr>
        <p:spPr>
          <a:xfrm>
            <a:off x="6855321" y="5686594"/>
            <a:ext cx="4678289" cy="360000"/>
          </a:xfrm>
          <a:custGeom>
            <a:avLst/>
            <a:gdLst>
              <a:gd name="connsiteX0" fmla="*/ 0 w 1687270"/>
              <a:gd name="connsiteY0" fmla="*/ 34441 h 206640"/>
              <a:gd name="connsiteX1" fmla="*/ 34441 w 1687270"/>
              <a:gd name="connsiteY1" fmla="*/ 0 h 206640"/>
              <a:gd name="connsiteX2" fmla="*/ 1652829 w 1687270"/>
              <a:gd name="connsiteY2" fmla="*/ 0 h 206640"/>
              <a:gd name="connsiteX3" fmla="*/ 1687270 w 1687270"/>
              <a:gd name="connsiteY3" fmla="*/ 34441 h 206640"/>
              <a:gd name="connsiteX4" fmla="*/ 1687270 w 1687270"/>
              <a:gd name="connsiteY4" fmla="*/ 172199 h 206640"/>
              <a:gd name="connsiteX5" fmla="*/ 1652829 w 1687270"/>
              <a:gd name="connsiteY5" fmla="*/ 206640 h 206640"/>
              <a:gd name="connsiteX6" fmla="*/ 34441 w 1687270"/>
              <a:gd name="connsiteY6" fmla="*/ 206640 h 206640"/>
              <a:gd name="connsiteX7" fmla="*/ 0 w 1687270"/>
              <a:gd name="connsiteY7" fmla="*/ 172199 h 206640"/>
              <a:gd name="connsiteX8" fmla="*/ 0 w 168727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270" h="206640">
                <a:moveTo>
                  <a:pt x="0" y="34441"/>
                </a:moveTo>
                <a:cubicBezTo>
                  <a:pt x="0" y="15420"/>
                  <a:pt x="15420" y="0"/>
                  <a:pt x="34441" y="0"/>
                </a:cubicBezTo>
                <a:lnTo>
                  <a:pt x="1652829" y="0"/>
                </a:lnTo>
                <a:cubicBezTo>
                  <a:pt x="1671850" y="0"/>
                  <a:pt x="1687270" y="15420"/>
                  <a:pt x="1687270" y="34441"/>
                </a:cubicBezTo>
                <a:lnTo>
                  <a:pt x="1687270" y="172199"/>
                </a:lnTo>
                <a:cubicBezTo>
                  <a:pt x="1687270" y="191220"/>
                  <a:pt x="1671850" y="206640"/>
                  <a:pt x="1652829" y="206640"/>
                </a:cubicBezTo>
                <a:lnTo>
                  <a:pt x="34441" y="206640"/>
                </a:lnTo>
                <a:cubicBezTo>
                  <a:pt x="15420" y="206640"/>
                  <a:pt x="0" y="191220"/>
                  <a:pt x="0" y="172199"/>
                </a:cubicBezTo>
                <a:lnTo>
                  <a:pt x="0" y="34441"/>
                </a:lnTo>
                <a:close/>
              </a:path>
            </a:pathLst>
          </a:custGeom>
          <a:solidFill>
            <a:srgbClr val="845F9C"/>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862" tIns="10087" rIns="73862" bIns="10087" numCol="1" spcCol="1270" anchor="ctr" anchorCtr="0">
            <a:noAutofit/>
          </a:bodyPr>
          <a:lstStyle/>
          <a:p>
            <a:pPr marL="0" lvl="0" indent="0" algn="l" defTabSz="311150">
              <a:lnSpc>
                <a:spcPct val="90000"/>
              </a:lnSpc>
              <a:spcBef>
                <a:spcPct val="0"/>
              </a:spcBef>
              <a:spcAft>
                <a:spcPct val="35000"/>
              </a:spcAft>
              <a:buNone/>
            </a:pPr>
            <a:r>
              <a:rPr lang="en-US" sz="1100" kern="1200" dirty="0">
                <a:latin typeface="Century Gothic" panose="020B0502020202020204" pitchFamily="34" charset="0"/>
              </a:rPr>
              <a:t>Public and private partnerships within global agenda</a:t>
            </a:r>
            <a:endParaRPr lang="fr-CA" sz="1100" kern="1200" dirty="0">
              <a:latin typeface="Century Gothic" panose="020B0502020202020204" pitchFamily="34" charset="0"/>
            </a:endParaRPr>
          </a:p>
        </p:txBody>
      </p:sp>
      <p:sp>
        <p:nvSpPr>
          <p:cNvPr id="73" name="ZoneTexte 72">
            <a:extLst>
              <a:ext uri="{FF2B5EF4-FFF2-40B4-BE49-F238E27FC236}">
                <a16:creationId xmlns:a16="http://schemas.microsoft.com/office/drawing/2014/main" id="{DF292258-5332-4668-9A10-E3D1AA61320D}"/>
              </a:ext>
            </a:extLst>
          </p:cNvPr>
          <p:cNvSpPr txBox="1"/>
          <p:nvPr/>
        </p:nvSpPr>
        <p:spPr>
          <a:xfrm>
            <a:off x="658390" y="3048779"/>
            <a:ext cx="5864328" cy="307775"/>
          </a:xfrm>
          <a:prstGeom prst="rect">
            <a:avLst/>
          </a:prstGeom>
          <a:solidFill>
            <a:srgbClr val="FFFFFF"/>
          </a:solidFill>
          <a:ln w="25400" cap="flat">
            <a:solidFill>
              <a:srgbClr val="845F9C"/>
            </a:solidFill>
            <a:prstDash val="solid"/>
            <a:round/>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ctr" eaLnBrk="1">
              <a:defRPr sz="1400" b="1" kern="0">
                <a:uLnTx/>
              </a:defRPr>
            </a:lvl1pPr>
            <a:lvl2pPr marL="766703" indent="-309539" defTabSz="457167">
              <a:spcBef>
                <a:spcPts val="600"/>
              </a:spcBef>
              <a:buClr>
                <a:srgbClr val="595959"/>
              </a:buClr>
              <a:buSzPct val="100000"/>
              <a:buFont typeface="Arial"/>
              <a:buChar char="•"/>
              <a:defRPr sz="2600">
                <a:solidFill>
                  <a:srgbClr val="595959"/>
                </a:solidFill>
              </a:defRPr>
            </a:lvl2pPr>
            <a:lvl3pPr marL="1184474" indent="-270143" defTabSz="457167">
              <a:spcBef>
                <a:spcPts val="600"/>
              </a:spcBef>
              <a:buClr>
                <a:srgbClr val="595959"/>
              </a:buClr>
              <a:buSzPct val="100000"/>
              <a:buFont typeface="Arial"/>
              <a:buChar char="•"/>
              <a:defRPr sz="2600">
                <a:solidFill>
                  <a:srgbClr val="595959"/>
                </a:solidFill>
              </a:defRPr>
            </a:lvl3pPr>
            <a:lvl4pPr marL="1668654" indent="-297155" defTabSz="457167">
              <a:spcBef>
                <a:spcPts val="600"/>
              </a:spcBef>
              <a:buClr>
                <a:srgbClr val="595959"/>
              </a:buClr>
              <a:buSzPct val="100000"/>
              <a:buFont typeface="Arial"/>
              <a:buChar char="•"/>
              <a:defRPr sz="2600">
                <a:solidFill>
                  <a:srgbClr val="595959"/>
                </a:solidFill>
              </a:defRPr>
            </a:lvl4pPr>
            <a:lvl5pPr marL="2158839" indent="-330176" defTabSz="457167">
              <a:spcBef>
                <a:spcPts val="600"/>
              </a:spcBef>
              <a:buClr>
                <a:srgbClr val="595959"/>
              </a:buClr>
              <a:buSzPct val="100000"/>
              <a:buFont typeface="Arial"/>
              <a:buChar char="•"/>
              <a:defRPr sz="2600">
                <a:solidFill>
                  <a:srgbClr val="595959"/>
                </a:solidFill>
              </a:defRPr>
            </a:lvl5pPr>
            <a:lvl6pPr marL="2582986" indent="-297155" defTabSz="457167">
              <a:spcBef>
                <a:spcPts val="600"/>
              </a:spcBef>
              <a:buClr>
                <a:srgbClr val="595959"/>
              </a:buClr>
              <a:buSzPct val="100000"/>
              <a:buFont typeface="Arial"/>
              <a:buChar char="•"/>
              <a:defRPr sz="2600">
                <a:solidFill>
                  <a:srgbClr val="595959"/>
                </a:solidFill>
              </a:defRPr>
            </a:lvl6pPr>
            <a:lvl7pPr marL="3040151" indent="-297155" defTabSz="457167">
              <a:spcBef>
                <a:spcPts val="600"/>
              </a:spcBef>
              <a:buClr>
                <a:srgbClr val="595959"/>
              </a:buClr>
              <a:buSzPct val="100000"/>
              <a:buFont typeface="Arial"/>
              <a:buChar char="•"/>
              <a:defRPr sz="2600">
                <a:solidFill>
                  <a:srgbClr val="595959"/>
                </a:solidFill>
              </a:defRPr>
            </a:lvl7pPr>
            <a:lvl8pPr marL="3497315" indent="-297155" defTabSz="457167">
              <a:spcBef>
                <a:spcPts val="600"/>
              </a:spcBef>
              <a:buClr>
                <a:srgbClr val="595959"/>
              </a:buClr>
              <a:buSzPct val="100000"/>
              <a:buFont typeface="Arial"/>
              <a:buChar char="•"/>
              <a:defRPr sz="2600">
                <a:solidFill>
                  <a:srgbClr val="595959"/>
                </a:solidFill>
              </a:defRPr>
            </a:lvl8pPr>
            <a:lvl9pPr marL="3954482" indent="-297155" defTabSz="457167">
              <a:spcBef>
                <a:spcPts val="600"/>
              </a:spcBef>
              <a:buClr>
                <a:srgbClr val="595959"/>
              </a:buClr>
              <a:buSzPct val="100000"/>
              <a:buFont typeface="Arial"/>
              <a:buChar char="•"/>
              <a:defRPr sz="2600">
                <a:solidFill>
                  <a:srgbClr val="595959"/>
                </a:solidFill>
              </a:defRPr>
            </a:lvl9pPr>
          </a:lstStyle>
          <a:p>
            <a:r>
              <a:rPr lang="en-US"/>
              <a:t>Outcomes</a:t>
            </a:r>
            <a:endParaRPr lang="fr-CA" dirty="0"/>
          </a:p>
        </p:txBody>
      </p:sp>
      <p:sp>
        <p:nvSpPr>
          <p:cNvPr id="56" name="ZoneTexte 72">
            <a:extLst>
              <a:ext uri="{FF2B5EF4-FFF2-40B4-BE49-F238E27FC236}">
                <a16:creationId xmlns:a16="http://schemas.microsoft.com/office/drawing/2014/main" id="{8A7937DF-B76A-41C2-BBC7-7A2FF5019E3F}"/>
              </a:ext>
            </a:extLst>
          </p:cNvPr>
          <p:cNvSpPr txBox="1"/>
          <p:nvPr/>
        </p:nvSpPr>
        <p:spPr>
          <a:xfrm>
            <a:off x="6830980" y="1587285"/>
            <a:ext cx="4702630" cy="307775"/>
          </a:xfrm>
          <a:prstGeom prst="rect">
            <a:avLst/>
          </a:prstGeom>
          <a:solidFill>
            <a:srgbClr val="FFFFFF"/>
          </a:solidFill>
          <a:ln w="25400" cap="flat">
            <a:solidFill>
              <a:srgbClr val="845F9C"/>
            </a:solidFill>
            <a:prstDash val="solid"/>
            <a:round/>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ctr" eaLnBrk="1">
              <a:defRPr sz="1400" b="1" kern="0">
                <a:uLnTx/>
              </a:defRPr>
            </a:lvl1pPr>
            <a:lvl2pPr marL="766703" indent="-309539" defTabSz="457167">
              <a:spcBef>
                <a:spcPts val="600"/>
              </a:spcBef>
              <a:buClr>
                <a:srgbClr val="595959"/>
              </a:buClr>
              <a:buSzPct val="100000"/>
              <a:buFont typeface="Arial"/>
              <a:buChar char="•"/>
              <a:defRPr sz="2600">
                <a:solidFill>
                  <a:srgbClr val="595959"/>
                </a:solidFill>
              </a:defRPr>
            </a:lvl2pPr>
            <a:lvl3pPr marL="1184474" indent="-270143" defTabSz="457167">
              <a:spcBef>
                <a:spcPts val="600"/>
              </a:spcBef>
              <a:buClr>
                <a:srgbClr val="595959"/>
              </a:buClr>
              <a:buSzPct val="100000"/>
              <a:buFont typeface="Arial"/>
              <a:buChar char="•"/>
              <a:defRPr sz="2600">
                <a:solidFill>
                  <a:srgbClr val="595959"/>
                </a:solidFill>
              </a:defRPr>
            </a:lvl3pPr>
            <a:lvl4pPr marL="1668654" indent="-297155" defTabSz="457167">
              <a:spcBef>
                <a:spcPts val="600"/>
              </a:spcBef>
              <a:buClr>
                <a:srgbClr val="595959"/>
              </a:buClr>
              <a:buSzPct val="100000"/>
              <a:buFont typeface="Arial"/>
              <a:buChar char="•"/>
              <a:defRPr sz="2600">
                <a:solidFill>
                  <a:srgbClr val="595959"/>
                </a:solidFill>
              </a:defRPr>
            </a:lvl4pPr>
            <a:lvl5pPr marL="2158839" indent="-330176" defTabSz="457167">
              <a:spcBef>
                <a:spcPts val="600"/>
              </a:spcBef>
              <a:buClr>
                <a:srgbClr val="595959"/>
              </a:buClr>
              <a:buSzPct val="100000"/>
              <a:buFont typeface="Arial"/>
              <a:buChar char="•"/>
              <a:defRPr sz="2600">
                <a:solidFill>
                  <a:srgbClr val="595959"/>
                </a:solidFill>
              </a:defRPr>
            </a:lvl5pPr>
            <a:lvl6pPr marL="2582986" indent="-297155" defTabSz="457167">
              <a:spcBef>
                <a:spcPts val="600"/>
              </a:spcBef>
              <a:buClr>
                <a:srgbClr val="595959"/>
              </a:buClr>
              <a:buSzPct val="100000"/>
              <a:buFont typeface="Arial"/>
              <a:buChar char="•"/>
              <a:defRPr sz="2600">
                <a:solidFill>
                  <a:srgbClr val="595959"/>
                </a:solidFill>
              </a:defRPr>
            </a:lvl6pPr>
            <a:lvl7pPr marL="3040151" indent="-297155" defTabSz="457167">
              <a:spcBef>
                <a:spcPts val="600"/>
              </a:spcBef>
              <a:buClr>
                <a:srgbClr val="595959"/>
              </a:buClr>
              <a:buSzPct val="100000"/>
              <a:buFont typeface="Arial"/>
              <a:buChar char="•"/>
              <a:defRPr sz="2600">
                <a:solidFill>
                  <a:srgbClr val="595959"/>
                </a:solidFill>
              </a:defRPr>
            </a:lvl7pPr>
            <a:lvl8pPr marL="3497315" indent="-297155" defTabSz="457167">
              <a:spcBef>
                <a:spcPts val="600"/>
              </a:spcBef>
              <a:buClr>
                <a:srgbClr val="595959"/>
              </a:buClr>
              <a:buSzPct val="100000"/>
              <a:buFont typeface="Arial"/>
              <a:buChar char="•"/>
              <a:defRPr sz="2600">
                <a:solidFill>
                  <a:srgbClr val="595959"/>
                </a:solidFill>
              </a:defRPr>
            </a:lvl8pPr>
            <a:lvl9pPr marL="3954482" indent="-297155" defTabSz="457167">
              <a:spcBef>
                <a:spcPts val="600"/>
              </a:spcBef>
              <a:buClr>
                <a:srgbClr val="595959"/>
              </a:buClr>
              <a:buSzPct val="100000"/>
              <a:buFont typeface="Arial"/>
              <a:buChar char="•"/>
              <a:defRPr sz="2600">
                <a:solidFill>
                  <a:srgbClr val="595959"/>
                </a:solidFill>
              </a:defRPr>
            </a:lvl9pPr>
          </a:lstStyle>
          <a:p>
            <a:r>
              <a:rPr lang="en-US"/>
              <a:t>Outputs</a:t>
            </a:r>
            <a:endParaRPr lang="fr-CA" dirty="0"/>
          </a:p>
        </p:txBody>
      </p:sp>
      <p:sp>
        <p:nvSpPr>
          <p:cNvPr id="25" name="ZoneTexte 72">
            <a:extLst>
              <a:ext uri="{FF2B5EF4-FFF2-40B4-BE49-F238E27FC236}">
                <a16:creationId xmlns:a16="http://schemas.microsoft.com/office/drawing/2014/main" id="{E4DBE6BD-A99D-4182-BBBF-6A6DB14D314E}"/>
              </a:ext>
            </a:extLst>
          </p:cNvPr>
          <p:cNvSpPr txBox="1"/>
          <p:nvPr/>
        </p:nvSpPr>
        <p:spPr>
          <a:xfrm>
            <a:off x="658388" y="1628967"/>
            <a:ext cx="5864331" cy="307775"/>
          </a:xfrm>
          <a:prstGeom prst="rect">
            <a:avLst/>
          </a:prstGeom>
          <a:solidFill>
            <a:srgbClr val="FFFFFF"/>
          </a:solidFill>
          <a:ln w="25400" cap="flat">
            <a:solidFill>
              <a:srgbClr val="845F9C"/>
            </a:solidFill>
            <a:prstDash val="solid"/>
            <a:round/>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lvl1pPr lvl="0" algn="ctr" eaLnBrk="1">
              <a:defRPr sz="1600" b="1" kern="0">
                <a:uLnTx/>
              </a:defRPr>
            </a:lvl1pPr>
            <a:lvl2pPr marL="766703" indent="-309539" defTabSz="457167">
              <a:spcBef>
                <a:spcPts val="600"/>
              </a:spcBef>
              <a:buClr>
                <a:srgbClr val="595959"/>
              </a:buClr>
              <a:buSzPct val="100000"/>
              <a:buFont typeface="Arial"/>
              <a:buChar char="•"/>
              <a:defRPr sz="2600">
                <a:solidFill>
                  <a:srgbClr val="595959"/>
                </a:solidFill>
              </a:defRPr>
            </a:lvl2pPr>
            <a:lvl3pPr marL="1184474" indent="-270143" defTabSz="457167">
              <a:spcBef>
                <a:spcPts val="600"/>
              </a:spcBef>
              <a:buClr>
                <a:srgbClr val="595959"/>
              </a:buClr>
              <a:buSzPct val="100000"/>
              <a:buFont typeface="Arial"/>
              <a:buChar char="•"/>
              <a:defRPr sz="2600">
                <a:solidFill>
                  <a:srgbClr val="595959"/>
                </a:solidFill>
              </a:defRPr>
            </a:lvl3pPr>
            <a:lvl4pPr marL="1668654" indent="-297155" defTabSz="457167">
              <a:spcBef>
                <a:spcPts val="600"/>
              </a:spcBef>
              <a:buClr>
                <a:srgbClr val="595959"/>
              </a:buClr>
              <a:buSzPct val="100000"/>
              <a:buFont typeface="Arial"/>
              <a:buChar char="•"/>
              <a:defRPr sz="2600">
                <a:solidFill>
                  <a:srgbClr val="595959"/>
                </a:solidFill>
              </a:defRPr>
            </a:lvl4pPr>
            <a:lvl5pPr marL="2158839" indent="-330176" defTabSz="457167">
              <a:spcBef>
                <a:spcPts val="600"/>
              </a:spcBef>
              <a:buClr>
                <a:srgbClr val="595959"/>
              </a:buClr>
              <a:buSzPct val="100000"/>
              <a:buFont typeface="Arial"/>
              <a:buChar char="•"/>
              <a:defRPr sz="2600">
                <a:solidFill>
                  <a:srgbClr val="595959"/>
                </a:solidFill>
              </a:defRPr>
            </a:lvl5pPr>
            <a:lvl6pPr marL="2582986" indent="-297155" defTabSz="457167">
              <a:spcBef>
                <a:spcPts val="600"/>
              </a:spcBef>
              <a:buClr>
                <a:srgbClr val="595959"/>
              </a:buClr>
              <a:buSzPct val="100000"/>
              <a:buFont typeface="Arial"/>
              <a:buChar char="•"/>
              <a:defRPr sz="2600">
                <a:solidFill>
                  <a:srgbClr val="595959"/>
                </a:solidFill>
              </a:defRPr>
            </a:lvl6pPr>
            <a:lvl7pPr marL="3040151" indent="-297155" defTabSz="457167">
              <a:spcBef>
                <a:spcPts val="600"/>
              </a:spcBef>
              <a:buClr>
                <a:srgbClr val="595959"/>
              </a:buClr>
              <a:buSzPct val="100000"/>
              <a:buFont typeface="Arial"/>
              <a:buChar char="•"/>
              <a:defRPr sz="2600">
                <a:solidFill>
                  <a:srgbClr val="595959"/>
                </a:solidFill>
              </a:defRPr>
            </a:lvl7pPr>
            <a:lvl8pPr marL="3497315" indent="-297155" defTabSz="457167">
              <a:spcBef>
                <a:spcPts val="600"/>
              </a:spcBef>
              <a:buClr>
                <a:srgbClr val="595959"/>
              </a:buClr>
              <a:buSzPct val="100000"/>
              <a:buFont typeface="Arial"/>
              <a:buChar char="•"/>
              <a:defRPr sz="2600">
                <a:solidFill>
                  <a:srgbClr val="595959"/>
                </a:solidFill>
              </a:defRPr>
            </a:lvl8pPr>
            <a:lvl9pPr marL="3954482" indent="-297155" defTabSz="457167">
              <a:spcBef>
                <a:spcPts val="600"/>
              </a:spcBef>
              <a:buClr>
                <a:srgbClr val="595959"/>
              </a:buClr>
              <a:buSzPct val="100000"/>
              <a:buFont typeface="Arial"/>
              <a:buChar char="•"/>
              <a:defRPr sz="2600">
                <a:solidFill>
                  <a:srgbClr val="595959"/>
                </a:solidFill>
              </a:defRPr>
            </a:lvl9pPr>
          </a:lstStyle>
          <a:p>
            <a:r>
              <a:rPr lang="en-US" sz="1400" dirty="0"/>
              <a:t>Mission Statement</a:t>
            </a:r>
            <a:endParaRPr lang="fr-CA" sz="1400" dirty="0"/>
          </a:p>
        </p:txBody>
      </p:sp>
    </p:spTree>
    <p:extLst>
      <p:ext uri="{BB962C8B-B14F-4D97-AF65-F5344CB8AC3E}">
        <p14:creationId xmlns:p14="http://schemas.microsoft.com/office/powerpoint/2010/main" val="3366469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F6A6-CC13-C999-A129-823656C921A8}"/>
              </a:ext>
            </a:extLst>
          </p:cNvPr>
          <p:cNvSpPr>
            <a:spLocks noGrp="1"/>
          </p:cNvSpPr>
          <p:nvPr>
            <p:ph type="title"/>
          </p:nvPr>
        </p:nvSpPr>
        <p:spPr>
          <a:xfrm>
            <a:off x="510117" y="300830"/>
            <a:ext cx="10972800" cy="639763"/>
          </a:xfrm>
        </p:spPr>
        <p:txBody>
          <a:bodyPr>
            <a:normAutofit/>
          </a:bodyPr>
          <a:lstStyle/>
          <a:p>
            <a:r>
              <a:rPr lang="fr-CA" sz="2800" kern="1200" dirty="0">
                <a:solidFill>
                  <a:schemeClr val="accent1"/>
                </a:solidFill>
                <a:latin typeface="Century Gothic" pitchFamily="34" charset="0"/>
                <a:ea typeface="ヒラギノ角ゴ Pro W3" pitchFamily="126" charset="-128"/>
              </a:rPr>
              <a:t>Global Action Plan : </a:t>
            </a:r>
            <a:r>
              <a:rPr lang="fr-CA" sz="2800" kern="1200" dirty="0" err="1">
                <a:solidFill>
                  <a:schemeClr val="accent1"/>
                </a:solidFill>
                <a:latin typeface="Century Gothic" pitchFamily="34" charset="0"/>
                <a:ea typeface="ヒラギノ角ゴ Pro W3" pitchFamily="126" charset="-128"/>
              </a:rPr>
              <a:t>Sequencing</a:t>
            </a:r>
            <a:r>
              <a:rPr lang="fr-CA" sz="2800" kern="1200" dirty="0">
                <a:solidFill>
                  <a:schemeClr val="accent1"/>
                </a:solidFill>
                <a:latin typeface="Century Gothic" pitchFamily="34" charset="0"/>
                <a:ea typeface="ヒラギノ角ゴ Pro W3" pitchFamily="126" charset="-128"/>
              </a:rPr>
              <a:t> of the </a:t>
            </a:r>
            <a:r>
              <a:rPr lang="fr-CA" sz="2800" kern="1200" dirty="0" err="1">
                <a:solidFill>
                  <a:schemeClr val="accent1"/>
                </a:solidFill>
                <a:latin typeface="Century Gothic" pitchFamily="34" charset="0"/>
                <a:ea typeface="ヒラギノ角ゴ Pro W3" pitchFamily="126" charset="-128"/>
              </a:rPr>
              <a:t>Decade</a:t>
            </a:r>
            <a:endParaRPr lang="en-CA" sz="2800" dirty="0">
              <a:solidFill>
                <a:schemeClr val="accent1"/>
              </a:solidFill>
            </a:endParaRPr>
          </a:p>
        </p:txBody>
      </p:sp>
      <p:sp>
        <p:nvSpPr>
          <p:cNvPr id="5" name="Slide Number Placeholder 4">
            <a:extLst>
              <a:ext uri="{FF2B5EF4-FFF2-40B4-BE49-F238E27FC236}">
                <a16:creationId xmlns:a16="http://schemas.microsoft.com/office/drawing/2014/main" id="{29264BEF-74CE-FB06-37B3-7EAC048C3B09}"/>
              </a:ext>
            </a:extLst>
          </p:cNvPr>
          <p:cNvSpPr>
            <a:spLocks noGrp="1"/>
          </p:cNvSpPr>
          <p:nvPr>
            <p:ph type="sldNum" sz="quarter" idx="2"/>
          </p:nvPr>
        </p:nvSpPr>
        <p:spPr/>
        <p:txBody>
          <a:bodyPr/>
          <a:lstStyle/>
          <a:p>
            <a:fld id="{86CB4B4D-7CA3-9044-876B-883B54F8677D}" type="slidenum">
              <a:rPr lang="en-CA" smtClean="0"/>
              <a:t>6</a:t>
            </a:fld>
            <a:endParaRPr lang="en-CA" dirty="0"/>
          </a:p>
        </p:txBody>
      </p:sp>
      <p:sp>
        <p:nvSpPr>
          <p:cNvPr id="56" name="Rectangle 55">
            <a:extLst>
              <a:ext uri="{FF2B5EF4-FFF2-40B4-BE49-F238E27FC236}">
                <a16:creationId xmlns:a16="http://schemas.microsoft.com/office/drawing/2014/main" id="{67841FC4-CD0D-57C9-8F2E-64EB024F2C6E}"/>
              </a:ext>
            </a:extLst>
          </p:cNvPr>
          <p:cNvSpPr/>
          <p:nvPr/>
        </p:nvSpPr>
        <p:spPr>
          <a:xfrm>
            <a:off x="510118" y="2200625"/>
            <a:ext cx="1286022" cy="767347"/>
          </a:xfrm>
          <a:prstGeom prst="rect">
            <a:avLst/>
          </a:pr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lin ang="18900000" scaled="1"/>
            <a:tileRect/>
          </a:gra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Transition and Launch</a:t>
            </a:r>
            <a:endPar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0B2FC82F-56D1-0CC4-FAA8-957CC2F09F31}"/>
              </a:ext>
            </a:extLst>
          </p:cNvPr>
          <p:cNvSpPr/>
          <p:nvPr/>
        </p:nvSpPr>
        <p:spPr>
          <a:xfrm>
            <a:off x="1740490" y="2195608"/>
            <a:ext cx="3537377" cy="780651"/>
          </a:xfrm>
          <a:prstGeom prst="rect">
            <a:avLst/>
          </a:prstGeom>
          <a:gradFill flip="none" rotWithShape="1">
            <a:gsLst>
              <a:gs pos="0">
                <a:srgbClr val="70AD47">
                  <a:lumMod val="40000"/>
                  <a:lumOff val="60000"/>
                  <a:shade val="30000"/>
                  <a:satMod val="115000"/>
                </a:srgbClr>
              </a:gs>
              <a:gs pos="50000">
                <a:srgbClr val="70AD47">
                  <a:lumMod val="40000"/>
                  <a:lumOff val="60000"/>
                  <a:shade val="67500"/>
                  <a:satMod val="115000"/>
                </a:srgbClr>
              </a:gs>
              <a:gs pos="100000">
                <a:srgbClr val="70AD47">
                  <a:lumMod val="40000"/>
                  <a:lumOff val="60000"/>
                  <a:shade val="100000"/>
                  <a:satMod val="115000"/>
                </a:srgbClr>
              </a:gs>
            </a:gsLst>
            <a:path path="circle">
              <a:fillToRect t="100000" r="100000"/>
            </a:path>
            <a:tileRect l="-100000" b="-100000"/>
          </a:gradFill>
          <a:ln w="12700" cap="flat" cmpd="sng" algn="ctr">
            <a:solidFill>
              <a:srgbClr val="70AD47">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Scale up</a:t>
            </a:r>
            <a:endPar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03A6306A-B23D-9A35-79D1-114146296B7F}"/>
              </a:ext>
            </a:extLst>
          </p:cNvPr>
          <p:cNvSpPr/>
          <p:nvPr/>
        </p:nvSpPr>
        <p:spPr>
          <a:xfrm>
            <a:off x="8800872" y="2187321"/>
            <a:ext cx="1562969" cy="797619"/>
          </a:xfrm>
          <a:prstGeom prst="rect">
            <a:avLst/>
          </a:prstGeom>
          <a:solidFill>
            <a:srgbClr val="ED7D31">
              <a:lumMod val="60000"/>
              <a:lumOff val="40000"/>
            </a:srgbClr>
          </a:solidFill>
          <a:ln w="12700" cap="flat" cmpd="sng" algn="ctr">
            <a:solidFill>
              <a:srgbClr val="ED7D31">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Integration</a:t>
            </a:r>
            <a:endPar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10FBE1E-34A1-4845-C496-78C0B30D6C98}"/>
              </a:ext>
            </a:extLst>
          </p:cNvPr>
          <p:cNvSpPr/>
          <p:nvPr/>
        </p:nvSpPr>
        <p:spPr>
          <a:xfrm>
            <a:off x="1744827" y="1404569"/>
            <a:ext cx="678403" cy="4039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2022</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396A938B-741F-E589-DFF2-4D723E4ADCA4}"/>
              </a:ext>
            </a:extLst>
          </p:cNvPr>
          <p:cNvSpPr/>
          <p:nvPr/>
        </p:nvSpPr>
        <p:spPr>
          <a:xfrm>
            <a:off x="9685438" y="1366175"/>
            <a:ext cx="678403" cy="403931"/>
          </a:xfrm>
          <a:prstGeom prst="rect">
            <a:avLst/>
          </a:prstGeom>
          <a:solidFill>
            <a:sysClr val="window" lastClr="FFFFFF"/>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2032</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id="{7E713133-F3D7-00CB-E187-02C0C60E18E9}"/>
              </a:ext>
            </a:extLst>
          </p:cNvPr>
          <p:cNvCxnSpPr>
            <a:cxnSpLocks/>
          </p:cNvCxnSpPr>
          <p:nvPr/>
        </p:nvCxnSpPr>
        <p:spPr>
          <a:xfrm>
            <a:off x="1740490" y="1787112"/>
            <a:ext cx="0" cy="408947"/>
          </a:xfrm>
          <a:prstGeom prst="line">
            <a:avLst/>
          </a:prstGeom>
          <a:noFill/>
          <a:ln w="6350" cap="flat" cmpd="sng" algn="ctr">
            <a:solidFill>
              <a:sysClr val="windowText" lastClr="000000"/>
            </a:solidFill>
            <a:prstDash val="solid"/>
            <a:miter lim="800000"/>
          </a:ln>
          <a:effectLst/>
        </p:spPr>
      </p:cxnSp>
      <p:sp>
        <p:nvSpPr>
          <p:cNvPr id="62" name="Rectangle 61">
            <a:extLst>
              <a:ext uri="{FF2B5EF4-FFF2-40B4-BE49-F238E27FC236}">
                <a16:creationId xmlns:a16="http://schemas.microsoft.com/office/drawing/2014/main" id="{9F85EB2E-EF68-C1DE-94DE-ADFDAF1949EB}"/>
              </a:ext>
            </a:extLst>
          </p:cNvPr>
          <p:cNvSpPr/>
          <p:nvPr/>
        </p:nvSpPr>
        <p:spPr>
          <a:xfrm>
            <a:off x="5282498" y="1383181"/>
            <a:ext cx="678403" cy="4039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2026</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4" name="Straight Connector 63">
            <a:extLst>
              <a:ext uri="{FF2B5EF4-FFF2-40B4-BE49-F238E27FC236}">
                <a16:creationId xmlns:a16="http://schemas.microsoft.com/office/drawing/2014/main" id="{666B8E8A-7480-550E-58E9-DA01E152CDB5}"/>
              </a:ext>
            </a:extLst>
          </p:cNvPr>
          <p:cNvCxnSpPr>
            <a:cxnSpLocks/>
          </p:cNvCxnSpPr>
          <p:nvPr/>
        </p:nvCxnSpPr>
        <p:spPr>
          <a:xfrm>
            <a:off x="5282498" y="1778828"/>
            <a:ext cx="0" cy="425959"/>
          </a:xfrm>
          <a:prstGeom prst="line">
            <a:avLst/>
          </a:prstGeom>
          <a:noFill/>
          <a:ln w="6350" cap="flat" cmpd="sng" algn="ctr">
            <a:solidFill>
              <a:sysClr val="windowText" lastClr="000000"/>
            </a:solidFill>
            <a:prstDash val="solid"/>
            <a:miter lim="800000"/>
          </a:ln>
          <a:effectLst/>
        </p:spPr>
      </p:cxnSp>
      <p:sp>
        <p:nvSpPr>
          <p:cNvPr id="65" name="Rectangle 64">
            <a:extLst>
              <a:ext uri="{FF2B5EF4-FFF2-40B4-BE49-F238E27FC236}">
                <a16:creationId xmlns:a16="http://schemas.microsoft.com/office/drawing/2014/main" id="{370956EF-DA6A-EE13-C493-26C0B470A503}"/>
              </a:ext>
            </a:extLst>
          </p:cNvPr>
          <p:cNvSpPr/>
          <p:nvPr/>
        </p:nvSpPr>
        <p:spPr>
          <a:xfrm>
            <a:off x="8828270" y="1376588"/>
            <a:ext cx="678403" cy="4039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2031</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Straight Connector 65">
            <a:extLst>
              <a:ext uri="{FF2B5EF4-FFF2-40B4-BE49-F238E27FC236}">
                <a16:creationId xmlns:a16="http://schemas.microsoft.com/office/drawing/2014/main" id="{3DFB0EF5-C6D5-FF4C-8BB2-3A586700CDCB}"/>
              </a:ext>
            </a:extLst>
          </p:cNvPr>
          <p:cNvCxnSpPr>
            <a:cxnSpLocks/>
          </p:cNvCxnSpPr>
          <p:nvPr/>
        </p:nvCxnSpPr>
        <p:spPr>
          <a:xfrm>
            <a:off x="8823933" y="1774666"/>
            <a:ext cx="0" cy="425959"/>
          </a:xfrm>
          <a:prstGeom prst="line">
            <a:avLst/>
          </a:prstGeom>
          <a:noFill/>
          <a:ln w="6350"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D88217A5-0BA5-BCAC-EC16-B5CB9C3A4778}"/>
              </a:ext>
            </a:extLst>
          </p:cNvPr>
          <p:cNvCxnSpPr>
            <a:cxnSpLocks/>
          </p:cNvCxnSpPr>
          <p:nvPr/>
        </p:nvCxnSpPr>
        <p:spPr>
          <a:xfrm>
            <a:off x="10363841" y="1751900"/>
            <a:ext cx="0" cy="425959"/>
          </a:xfrm>
          <a:prstGeom prst="line">
            <a:avLst/>
          </a:prstGeom>
          <a:noFill/>
          <a:ln w="6350" cap="flat" cmpd="sng" algn="ctr">
            <a:solidFill>
              <a:sysClr val="windowText" lastClr="000000"/>
            </a:solidFill>
            <a:prstDash val="solid"/>
            <a:miter lim="800000"/>
          </a:ln>
          <a:effectLst/>
        </p:spPr>
      </p:cxnSp>
      <p:sp>
        <p:nvSpPr>
          <p:cNvPr id="68" name="Rectangle 67">
            <a:extLst>
              <a:ext uri="{FF2B5EF4-FFF2-40B4-BE49-F238E27FC236}">
                <a16:creationId xmlns:a16="http://schemas.microsoft.com/office/drawing/2014/main" id="{81A99A2E-7870-13BB-4613-6CA82C1C7199}"/>
              </a:ext>
            </a:extLst>
          </p:cNvPr>
          <p:cNvSpPr/>
          <p:nvPr/>
        </p:nvSpPr>
        <p:spPr>
          <a:xfrm>
            <a:off x="5274631" y="2186181"/>
            <a:ext cx="954341" cy="798759"/>
          </a:xfrm>
          <a:prstGeom prst="rect">
            <a:avLst/>
          </a:prstGeom>
          <a:solidFill>
            <a:srgbClr val="4472C4">
              <a:lumMod val="60000"/>
              <a:lumOff val="40000"/>
            </a:srgbClr>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Mid-term Review</a:t>
            </a:r>
            <a:endPar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F5987EEE-3225-7FF4-64F6-81E39D9C16A6}"/>
              </a:ext>
            </a:extLst>
          </p:cNvPr>
          <p:cNvCxnSpPr>
            <a:cxnSpLocks/>
          </p:cNvCxnSpPr>
          <p:nvPr/>
        </p:nvCxnSpPr>
        <p:spPr>
          <a:xfrm>
            <a:off x="510117" y="1387747"/>
            <a:ext cx="1286022" cy="1588511"/>
          </a:xfrm>
          <a:prstGeom prst="line">
            <a:avLst/>
          </a:prstGeom>
          <a:noFill/>
          <a:ln w="6350" cap="flat" cmpd="sng" algn="ctr">
            <a:solidFill>
              <a:sysClr val="windowText" lastClr="000000">
                <a:alpha val="45000"/>
              </a:sysClr>
            </a:solidFill>
            <a:prstDash val="solid"/>
            <a:miter lim="800000"/>
          </a:ln>
          <a:effectLst/>
        </p:spPr>
      </p:cxnSp>
      <p:cxnSp>
        <p:nvCxnSpPr>
          <p:cNvPr id="70" name="Straight Connector 69">
            <a:extLst>
              <a:ext uri="{FF2B5EF4-FFF2-40B4-BE49-F238E27FC236}">
                <a16:creationId xmlns:a16="http://schemas.microsoft.com/office/drawing/2014/main" id="{1602CC44-140D-E0C2-F267-816FE9A5EDB1}"/>
              </a:ext>
            </a:extLst>
          </p:cNvPr>
          <p:cNvCxnSpPr>
            <a:cxnSpLocks/>
          </p:cNvCxnSpPr>
          <p:nvPr/>
        </p:nvCxnSpPr>
        <p:spPr>
          <a:xfrm flipH="1">
            <a:off x="510118" y="1387747"/>
            <a:ext cx="1193801" cy="1580225"/>
          </a:xfrm>
          <a:prstGeom prst="line">
            <a:avLst/>
          </a:prstGeom>
          <a:noFill/>
          <a:ln w="6350" cap="flat" cmpd="sng" algn="ctr">
            <a:solidFill>
              <a:sysClr val="windowText" lastClr="000000">
                <a:alpha val="45000"/>
              </a:sysClr>
            </a:solidFill>
            <a:prstDash val="solid"/>
            <a:miter lim="800000"/>
          </a:ln>
          <a:effectLst/>
        </p:spPr>
      </p:cxnSp>
      <p:sp>
        <p:nvSpPr>
          <p:cNvPr id="71" name="Rectangle 70">
            <a:extLst>
              <a:ext uri="{FF2B5EF4-FFF2-40B4-BE49-F238E27FC236}">
                <a16:creationId xmlns:a16="http://schemas.microsoft.com/office/drawing/2014/main" id="{6CF50245-B041-35FB-3F1F-CBDD2297DD78}"/>
              </a:ext>
            </a:extLst>
          </p:cNvPr>
          <p:cNvSpPr/>
          <p:nvPr/>
        </p:nvSpPr>
        <p:spPr>
          <a:xfrm>
            <a:off x="6095999" y="1384561"/>
            <a:ext cx="678403" cy="40393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2027</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2" name="Straight Connector 71">
            <a:extLst>
              <a:ext uri="{FF2B5EF4-FFF2-40B4-BE49-F238E27FC236}">
                <a16:creationId xmlns:a16="http://schemas.microsoft.com/office/drawing/2014/main" id="{12DE9E93-05FD-21C1-B018-9A9B8BCA0433}"/>
              </a:ext>
            </a:extLst>
          </p:cNvPr>
          <p:cNvCxnSpPr>
            <a:cxnSpLocks/>
          </p:cNvCxnSpPr>
          <p:nvPr/>
        </p:nvCxnSpPr>
        <p:spPr>
          <a:xfrm>
            <a:off x="6096000" y="1751900"/>
            <a:ext cx="0" cy="425959"/>
          </a:xfrm>
          <a:prstGeom prst="line">
            <a:avLst/>
          </a:prstGeom>
          <a:noFill/>
          <a:ln w="6350" cap="flat" cmpd="sng" algn="ctr">
            <a:solidFill>
              <a:sysClr val="windowText" lastClr="000000"/>
            </a:solidFill>
            <a:prstDash val="solid"/>
            <a:miter lim="800000"/>
          </a:ln>
          <a:effectLst/>
        </p:spPr>
      </p:cxnSp>
      <p:sp>
        <p:nvSpPr>
          <p:cNvPr id="73" name="Rectangle 72">
            <a:extLst>
              <a:ext uri="{FF2B5EF4-FFF2-40B4-BE49-F238E27FC236}">
                <a16:creationId xmlns:a16="http://schemas.microsoft.com/office/drawing/2014/main" id="{C841DB5D-ECBC-880B-7556-1FB622E739ED}"/>
              </a:ext>
            </a:extLst>
          </p:cNvPr>
          <p:cNvSpPr/>
          <p:nvPr/>
        </p:nvSpPr>
        <p:spPr>
          <a:xfrm>
            <a:off x="6243323" y="2186181"/>
            <a:ext cx="2584945" cy="798759"/>
          </a:xfrm>
          <a:prstGeom prst="rect">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Strategic Positioning</a:t>
            </a:r>
            <a:endPar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D6172C9-D97F-3B88-155C-D53F080A5139}"/>
              </a:ext>
            </a:extLst>
          </p:cNvPr>
          <p:cNvSpPr/>
          <p:nvPr/>
        </p:nvSpPr>
        <p:spPr>
          <a:xfrm>
            <a:off x="10363841" y="2191045"/>
            <a:ext cx="954341" cy="793895"/>
          </a:xfrm>
          <a:prstGeom prst="rect">
            <a:avLst/>
          </a:prstGeom>
          <a:solidFill>
            <a:srgbClr val="4472C4">
              <a:lumMod val="60000"/>
              <a:lumOff val="40000"/>
            </a:srgbClr>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Final Review</a:t>
            </a:r>
            <a:endPar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5504BCC6-E6A3-4899-6693-EDDAAFB72894}"/>
              </a:ext>
            </a:extLst>
          </p:cNvPr>
          <p:cNvSpPr txBox="1"/>
          <p:nvPr/>
        </p:nvSpPr>
        <p:spPr>
          <a:xfrm>
            <a:off x="488329" y="3171659"/>
            <a:ext cx="11159385" cy="29854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hangingPunct="1">
              <a:spcAft>
                <a:spcPts val="600"/>
              </a:spcAft>
              <a:buFont typeface="Arial" panose="020B0604020202020204" pitchFamily="34" charset="0"/>
              <a:buChar char="•"/>
            </a:pPr>
            <a:r>
              <a:rPr lang="en-US" sz="1200" b="1" dirty="0"/>
              <a:t>Transition and Launch (2020-2021)</a:t>
            </a:r>
            <a:r>
              <a:rPr lang="en-US" sz="1200" dirty="0"/>
              <a:t>: This period focused on </a:t>
            </a:r>
            <a:r>
              <a:rPr lang="en-US" sz="1200" b="1" dirty="0"/>
              <a:t>transitioning from the International Year of Indigenous languages (2019) to the launch of the Decade </a:t>
            </a:r>
            <a:r>
              <a:rPr lang="en-US" sz="1200" dirty="0"/>
              <a:t>though preparatory actions and the implementation of a coordination mechanism (GTF).</a:t>
            </a:r>
          </a:p>
          <a:p>
            <a:pPr marL="285750" indent="-285750" hangingPunct="1">
              <a:spcAft>
                <a:spcPts val="600"/>
              </a:spcAft>
              <a:buFont typeface="Arial" panose="020B0604020202020204" pitchFamily="34" charset="0"/>
              <a:buChar char="•"/>
            </a:pPr>
            <a:r>
              <a:rPr lang="en-US" sz="1200" b="1" dirty="0"/>
              <a:t>Scale up (2022-2026)</a:t>
            </a:r>
            <a:r>
              <a:rPr lang="en-US" sz="1200" dirty="0"/>
              <a:t>: This five-year period </a:t>
            </a:r>
            <a:r>
              <a:rPr lang="en-US" sz="1200" b="1" dirty="0"/>
              <a:t>engages all relevant stakeholders </a:t>
            </a:r>
            <a:r>
              <a:rPr lang="en-US" sz="1200" dirty="0"/>
              <a:t>in the implementation of the Global Action Plan through various flagship activities, projects and partnerships. It also </a:t>
            </a:r>
            <a:r>
              <a:rPr lang="en-US" sz="1200" b="1" dirty="0"/>
              <a:t>mobilizes financial resources </a:t>
            </a:r>
            <a:r>
              <a:rPr lang="en-US" sz="1200" dirty="0"/>
              <a:t>and establishes a multi-donor financial mechanism. </a:t>
            </a:r>
          </a:p>
          <a:p>
            <a:pPr marL="285750" indent="-285750" hangingPunct="1">
              <a:spcAft>
                <a:spcPts val="600"/>
              </a:spcAft>
              <a:buFont typeface="Arial" panose="020B0604020202020204" pitchFamily="34" charset="0"/>
              <a:buChar char="•"/>
            </a:pPr>
            <a:r>
              <a:rPr lang="en-US" sz="1200" b="1" dirty="0"/>
              <a:t>Mid-term Review (2027)</a:t>
            </a:r>
            <a:r>
              <a:rPr lang="en-US" sz="1200" dirty="0"/>
              <a:t>: While the Global Action Plan has a </a:t>
            </a:r>
            <a:r>
              <a:rPr lang="en-CA" sz="1200" dirty="0"/>
              <a:t>monitoring and reporting framework with </a:t>
            </a:r>
            <a:r>
              <a:rPr lang="en-US" sz="1200" dirty="0"/>
              <a:t>periodic reviews, they </a:t>
            </a:r>
            <a:r>
              <a:rPr lang="en-US" sz="1200" b="1" dirty="0"/>
              <a:t>will feed into a mid-term review to assess, revise and adjust the Global Action Plan </a:t>
            </a:r>
            <a:r>
              <a:rPr lang="en-US" sz="1200" dirty="0"/>
              <a:t>to new realities.</a:t>
            </a:r>
          </a:p>
          <a:p>
            <a:pPr marL="285750" indent="-285750" hangingPunct="1">
              <a:spcAft>
                <a:spcPts val="600"/>
              </a:spcAft>
              <a:buFont typeface="Arial" panose="020B0604020202020204" pitchFamily="34" charset="0"/>
              <a:buChar char="•"/>
            </a:pPr>
            <a:r>
              <a:rPr lang="en-US" sz="1200" b="1" dirty="0"/>
              <a:t>Strategic Positioning (2028-2030)</a:t>
            </a:r>
            <a:r>
              <a:rPr lang="en-US" sz="1200" dirty="0"/>
              <a:t>: During this phase, </a:t>
            </a:r>
            <a:r>
              <a:rPr lang="en-US" sz="1200" b="1" dirty="0"/>
              <a:t>adjustments will be made to position Indigenous languages </a:t>
            </a:r>
            <a:r>
              <a:rPr lang="en-US" sz="1200" dirty="0"/>
              <a:t>within an anticipated new global strategic development framework of relevant consultations, debates and discussions which will identify the next steps to preserve, revitalize and promote Indigenous languages beyond 2030.</a:t>
            </a:r>
          </a:p>
          <a:p>
            <a:pPr marL="285750" indent="-285750" hangingPunct="1">
              <a:spcAft>
                <a:spcPts val="600"/>
              </a:spcAft>
              <a:buFont typeface="Arial" panose="020B0604020202020204" pitchFamily="34" charset="0"/>
              <a:buChar char="•"/>
            </a:pPr>
            <a:r>
              <a:rPr lang="en-US" sz="1200" b="1" dirty="0"/>
              <a:t>Integration (2031-2032)</a:t>
            </a:r>
            <a:r>
              <a:rPr lang="en-US" sz="1200" dirty="0"/>
              <a:t>: During this final phase, </a:t>
            </a:r>
            <a:r>
              <a:rPr lang="en-US" sz="1200" b="1" dirty="0"/>
              <a:t>Indigenous languages will be mainstreamed </a:t>
            </a:r>
            <a:r>
              <a:rPr lang="en-US" sz="1200" dirty="0"/>
              <a:t>into an anticipated new global strategic development framework to ensure the long-term sustainability and vitality of Indigenous languages, as well as the empowerment of Indigenous language users.</a:t>
            </a:r>
          </a:p>
          <a:p>
            <a:pPr marL="285750" indent="-285750" hangingPunct="1">
              <a:spcAft>
                <a:spcPts val="600"/>
              </a:spcAft>
              <a:buFont typeface="Arial" panose="020B0604020202020204" pitchFamily="34" charset="0"/>
              <a:buChar char="•"/>
            </a:pPr>
            <a:r>
              <a:rPr lang="en-US" sz="1200" b="1" dirty="0"/>
              <a:t>Final Review (2032-2033)</a:t>
            </a:r>
            <a:r>
              <a:rPr lang="en-US" sz="1200" dirty="0"/>
              <a:t>:</a:t>
            </a:r>
            <a:r>
              <a:rPr lang="en-US" sz="1200" b="1" dirty="0"/>
              <a:t> </a:t>
            </a:r>
            <a:r>
              <a:rPr lang="en-US" sz="1200" dirty="0"/>
              <a:t>There will be a </a:t>
            </a:r>
            <a:r>
              <a:rPr lang="en-US" sz="1200" b="1" dirty="0"/>
              <a:t>final global report </a:t>
            </a:r>
            <a:r>
              <a:rPr lang="en-US" sz="1200" dirty="0"/>
              <a:t>summarizing the outcomes of the comprehensive evaluation of the International Decade at the end of implementation of the Global Action Plan. </a:t>
            </a:r>
          </a:p>
          <a:p>
            <a:pPr marL="285750" indent="-285750" hangingPunct="1">
              <a:spcAft>
                <a:spcPts val="600"/>
              </a:spcAft>
              <a:buFont typeface="Arial" panose="020B0604020202020204" pitchFamily="34" charset="0"/>
              <a:buChar char="•"/>
            </a:pPr>
            <a:endParaRPr lang="en-US" sz="1400" dirty="0">
              <a:solidFill>
                <a:schemeClr val="bg2">
                  <a:lumMod val="50000"/>
                </a:schemeClr>
              </a:solidFill>
            </a:endParaRPr>
          </a:p>
        </p:txBody>
      </p:sp>
    </p:spTree>
    <p:extLst>
      <p:ext uri="{BB962C8B-B14F-4D97-AF65-F5344CB8AC3E}">
        <p14:creationId xmlns:p14="http://schemas.microsoft.com/office/powerpoint/2010/main" val="1272932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6">
            <a:extLst>
              <a:ext uri="{FF2B5EF4-FFF2-40B4-BE49-F238E27FC236}">
                <a16:creationId xmlns:a16="http://schemas.microsoft.com/office/drawing/2014/main" id="{12C01028-2FDF-EB0F-133C-40051190E566}"/>
              </a:ext>
            </a:extLst>
          </p:cNvPr>
          <p:cNvSpPr/>
          <p:nvPr/>
        </p:nvSpPr>
        <p:spPr>
          <a:xfrm>
            <a:off x="953609" y="3124061"/>
            <a:ext cx="10250943" cy="3044551"/>
          </a:xfrm>
          <a:prstGeom prst="roundRect">
            <a:avLst>
              <a:gd name="adj" fmla="val 10000"/>
            </a:avLst>
          </a:prstGeom>
          <a:solidFill>
            <a:srgbClr val="AFE6FF"/>
          </a:solidFill>
          <a:ln>
            <a:solidFill>
              <a:schemeClr val="tx1"/>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hemeClr val="accent1">
              <a:tint val="40000"/>
              <a:hueOff val="0"/>
              <a:satOff val="0"/>
              <a:lumOff val="0"/>
              <a:alphaOff val="0"/>
            </a:schemeClr>
          </a:fillRef>
          <a:effectRef idx="0">
            <a:scrgbClr r="0" g="0" b="0"/>
          </a:effectRef>
          <a:fontRef idx="minor">
            <a:schemeClr val="dk1">
              <a:hueOff val="0"/>
              <a:satOff val="0"/>
              <a:lumOff val="0"/>
              <a:alphaOff val="0"/>
            </a:schemeClr>
          </a:fontRef>
        </p:style>
        <p:txBody>
          <a:bodyPr/>
          <a:lstStyle/>
          <a:p>
            <a:pPr marL="0" marR="0" lvl="0" indent="0"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sym typeface="Century Gothic"/>
            </a:endParaRPr>
          </a:p>
        </p:txBody>
      </p:sp>
      <p:sp>
        <p:nvSpPr>
          <p:cNvPr id="2" name="Title 1">
            <a:extLst>
              <a:ext uri="{FF2B5EF4-FFF2-40B4-BE49-F238E27FC236}">
                <a16:creationId xmlns:a16="http://schemas.microsoft.com/office/drawing/2014/main" id="{3E5BF76C-27CF-9062-AAFC-7D4B019BD7F9}"/>
              </a:ext>
            </a:extLst>
          </p:cNvPr>
          <p:cNvSpPr>
            <a:spLocks noGrp="1"/>
          </p:cNvSpPr>
          <p:nvPr>
            <p:ph type="title"/>
          </p:nvPr>
        </p:nvSpPr>
        <p:spPr>
          <a:xfrm>
            <a:off x="609606" y="113003"/>
            <a:ext cx="10972800" cy="669757"/>
          </a:xfrm>
        </p:spPr>
        <p:txBody>
          <a:bodyPr>
            <a:normAutofit/>
          </a:bodyPr>
          <a:lstStyle/>
          <a:p>
            <a:r>
              <a:rPr lang="en-US" sz="2800" dirty="0">
                <a:solidFill>
                  <a:schemeClr val="accent1"/>
                </a:solidFill>
              </a:rPr>
              <a:t>Canada’s National Action Plan</a:t>
            </a:r>
            <a:endParaRPr lang="en-CA" sz="2800" dirty="0">
              <a:solidFill>
                <a:schemeClr val="accent1"/>
              </a:solidFill>
            </a:endParaRPr>
          </a:p>
        </p:txBody>
      </p:sp>
      <p:sp>
        <p:nvSpPr>
          <p:cNvPr id="5" name="Slide Number Placeholder 4">
            <a:extLst>
              <a:ext uri="{FF2B5EF4-FFF2-40B4-BE49-F238E27FC236}">
                <a16:creationId xmlns:a16="http://schemas.microsoft.com/office/drawing/2014/main" id="{6F4C6B33-E76C-CC38-6509-B522EBA2BCC3}"/>
              </a:ext>
            </a:extLst>
          </p:cNvPr>
          <p:cNvSpPr>
            <a:spLocks noGrp="1"/>
          </p:cNvSpPr>
          <p:nvPr>
            <p:ph type="sldNum" sz="quarter" idx="2"/>
          </p:nvPr>
        </p:nvSpPr>
        <p:spPr/>
        <p:txBody>
          <a:bodyPr/>
          <a:lstStyle/>
          <a:p>
            <a:fld id="{86CB4B4D-7CA3-9044-876B-883B54F8677D}" type="slidenum">
              <a:rPr lang="en-CA" smtClean="0"/>
              <a:t>7</a:t>
            </a:fld>
            <a:endParaRPr lang="en-CA" dirty="0"/>
          </a:p>
        </p:txBody>
      </p:sp>
      <p:sp>
        <p:nvSpPr>
          <p:cNvPr id="7" name="TextBox 6">
            <a:extLst>
              <a:ext uri="{FF2B5EF4-FFF2-40B4-BE49-F238E27FC236}">
                <a16:creationId xmlns:a16="http://schemas.microsoft.com/office/drawing/2014/main" id="{17CC5A3B-ED92-DA8D-9B54-E521D1E1C6B7}"/>
              </a:ext>
            </a:extLst>
          </p:cNvPr>
          <p:cNvSpPr txBox="1"/>
          <p:nvPr/>
        </p:nvSpPr>
        <p:spPr>
          <a:xfrm>
            <a:off x="203847" y="800713"/>
            <a:ext cx="11378547" cy="2030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874" marR="0" lvl="0" indent="-342874" algn="l" defTabSz="457167" rtl="0" eaLnBrk="1" fontAlgn="auto" latinLnBrk="0" hangingPunct="1">
              <a:lnSpc>
                <a:spcPct val="120000"/>
              </a:lnSpc>
              <a:spcBef>
                <a:spcPts val="0"/>
              </a:spcBef>
              <a:spcAft>
                <a:spcPts val="1200"/>
              </a:spcAft>
              <a:buClr>
                <a:srgbClr val="595959"/>
              </a:buClr>
              <a:buSzPct val="100000"/>
              <a:buFont typeface="Arial"/>
              <a:buChar char="•"/>
              <a:tabLst/>
              <a:defRPr/>
            </a:pPr>
            <a:r>
              <a:rPr kumimoji="0" lang="en-US" sz="1800" b="0" i="0" u="none" strike="noStrike" kern="0" cap="none" spc="0" normalizeH="0" baseline="0" noProof="0" dirty="0">
                <a:ln>
                  <a:noFill/>
                </a:ln>
                <a:solidFill>
                  <a:srgbClr val="535353"/>
                </a:solidFill>
                <a:effectLst/>
                <a:uLnTx/>
                <a:uFillTx/>
                <a:latin typeface="Century Gothic" panose="020B0502020202020204" pitchFamily="34" charset="0"/>
                <a:sym typeface="Century Gothic"/>
              </a:rPr>
              <a:t>The Global Action Plan calls upon the development of National Action Plans.</a:t>
            </a:r>
          </a:p>
          <a:p>
            <a:pPr marL="342874" marR="0" lvl="0" indent="-342874" algn="l" defTabSz="457167" rtl="0" eaLnBrk="1" fontAlgn="auto" latinLnBrk="0" hangingPunct="1">
              <a:lnSpc>
                <a:spcPct val="120000"/>
              </a:lnSpc>
              <a:spcBef>
                <a:spcPts val="0"/>
              </a:spcBef>
              <a:spcAft>
                <a:spcPts val="1200"/>
              </a:spcAft>
              <a:buClr>
                <a:srgbClr val="595959"/>
              </a:buClr>
              <a:buSzPct val="100000"/>
              <a:buFont typeface="Arial"/>
              <a:buChar char="•"/>
              <a:tabLst/>
              <a:defRPr/>
            </a:pPr>
            <a:r>
              <a:rPr kumimoji="0" lang="en-US" sz="1800" b="0" i="0" u="none" strike="noStrike" kern="0" cap="none" spc="0" normalizeH="0" baseline="0" noProof="0" dirty="0">
                <a:ln>
                  <a:noFill/>
                </a:ln>
                <a:solidFill>
                  <a:srgbClr val="535353"/>
                </a:solidFill>
                <a:effectLst/>
                <a:uLnTx/>
                <a:uFillTx/>
                <a:latin typeface="Century Gothic" panose="020B0502020202020204" pitchFamily="34" charset="0"/>
                <a:sym typeface="Century Gothic"/>
              </a:rPr>
              <a:t>National Indigenous organizations, languages experts and Indigenous Peoples support the Decade and expressed a strong interest in developing a National Action Plan for Canada.</a:t>
            </a:r>
          </a:p>
          <a:p>
            <a:pPr marL="342874" marR="0" lvl="0" indent="-342874" algn="l" defTabSz="457167" rtl="0" eaLnBrk="1" fontAlgn="auto" latinLnBrk="0" hangingPunct="1">
              <a:lnSpc>
                <a:spcPct val="120000"/>
              </a:lnSpc>
              <a:spcBef>
                <a:spcPts val="0"/>
              </a:spcBef>
              <a:spcAft>
                <a:spcPts val="1200"/>
              </a:spcAft>
              <a:buClr>
                <a:srgbClr val="595959"/>
              </a:buClr>
              <a:buSzPct val="100000"/>
              <a:buFont typeface="Arial"/>
              <a:buChar char="•"/>
              <a:tabLst/>
              <a:defRPr/>
            </a:pPr>
            <a:r>
              <a:rPr kumimoji="0" lang="en-US" sz="1800" b="0" i="0" strike="noStrike" kern="0" cap="none" spc="0" normalizeH="0" baseline="0" noProof="0" dirty="0">
                <a:ln>
                  <a:noFill/>
                </a:ln>
                <a:solidFill>
                  <a:srgbClr val="535353"/>
                </a:solidFill>
                <a:effectLst/>
                <a:highlight>
                  <a:srgbClr val="FFFFFF"/>
                </a:highlight>
                <a:uLnTx/>
                <a:uFillTx/>
                <a:latin typeface="Century Gothic"/>
                <a:sym typeface="Century Gothic"/>
              </a:rPr>
              <a:t>In 2022-2023, Canadian Heritage engaged with First Nations, Inuit and Métis partners, as well as those representing multi-distinction and urban populations to develop a National Action Plan. </a:t>
            </a:r>
          </a:p>
        </p:txBody>
      </p:sp>
      <p:sp>
        <p:nvSpPr>
          <p:cNvPr id="12" name="TextBox 11">
            <a:extLst>
              <a:ext uri="{FF2B5EF4-FFF2-40B4-BE49-F238E27FC236}">
                <a16:creationId xmlns:a16="http://schemas.microsoft.com/office/drawing/2014/main" id="{57AF80E3-50F8-9B14-DE02-47C8E960EF1B}"/>
              </a:ext>
            </a:extLst>
          </p:cNvPr>
          <p:cNvSpPr txBox="1"/>
          <p:nvPr/>
        </p:nvSpPr>
        <p:spPr>
          <a:xfrm>
            <a:off x="1045084" y="3338802"/>
            <a:ext cx="10135675" cy="3044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nSpc>
                <a:spcPct val="107000"/>
              </a:lnSpc>
              <a:spcAft>
                <a:spcPts val="800"/>
              </a:spcAft>
              <a:buFont typeface="Arial" panose="020B0604020202020204" pitchFamily="34" charset="0"/>
              <a:buChar char="•"/>
            </a:pPr>
            <a:r>
              <a:rPr lang="en-US" sz="1800" dirty="0">
                <a:solidFill>
                  <a:schemeClr val="bg2"/>
                </a:solidFill>
                <a:latin typeface="Century Gothic" panose="020B0502020202020204" pitchFamily="34" charset="0"/>
              </a:rPr>
              <a:t>The National Action Plan is grounded in the recognition that </a:t>
            </a:r>
            <a:r>
              <a:rPr lang="en-US" b="1" dirty="0">
                <a:solidFill>
                  <a:schemeClr val="bg2"/>
                </a:solidFill>
                <a:latin typeface="Century Gothic" panose="020B0502020202020204" pitchFamily="34" charset="0"/>
              </a:rPr>
              <a:t>Indigenous Peoples are best positioned to lead </a:t>
            </a:r>
            <a:r>
              <a:rPr lang="en-US" dirty="0">
                <a:solidFill>
                  <a:schemeClr val="bg2"/>
                </a:solidFill>
                <a:latin typeface="Century Gothic" panose="020B0502020202020204" pitchFamily="34" charset="0"/>
              </a:rPr>
              <a:t>the reclamation, revitalization, maintenance and strengthening of their languages.</a:t>
            </a:r>
          </a:p>
          <a:p>
            <a:pPr marL="285750" indent="-285750">
              <a:lnSpc>
                <a:spcPct val="107000"/>
              </a:lnSpc>
              <a:spcAft>
                <a:spcPts val="800"/>
              </a:spcAft>
              <a:buFont typeface="Arial" panose="020B0604020202020204" pitchFamily="34" charset="0"/>
              <a:buChar char="•"/>
            </a:pPr>
            <a:r>
              <a:rPr lang="en-US" sz="1800" dirty="0">
                <a:solidFill>
                  <a:schemeClr val="bg2"/>
                </a:solidFill>
                <a:latin typeface="Century Gothic" panose="020B0502020202020204" pitchFamily="34" charset="0"/>
              </a:rPr>
              <a:t>It is intended to </a:t>
            </a:r>
            <a:r>
              <a:rPr lang="en-US" dirty="0">
                <a:solidFill>
                  <a:schemeClr val="bg2"/>
                </a:solidFill>
                <a:latin typeface="Century Gothic" panose="020B0502020202020204" pitchFamily="34" charset="0"/>
              </a:rPr>
              <a:t>support </a:t>
            </a:r>
            <a:r>
              <a:rPr lang="en-US" sz="1800" dirty="0">
                <a:solidFill>
                  <a:schemeClr val="bg2"/>
                </a:solidFill>
                <a:latin typeface="Century Gothic" panose="020B0502020202020204" pitchFamily="34" charset="0"/>
              </a:rPr>
              <a:t>First Nations, Métis and Inuit, as well as other Indigenous organizations and groups, to </a:t>
            </a:r>
            <a:r>
              <a:rPr lang="en-US" sz="1800" b="1" dirty="0">
                <a:solidFill>
                  <a:schemeClr val="bg2"/>
                </a:solidFill>
                <a:latin typeface="Century Gothic" panose="020B0502020202020204" pitchFamily="34" charset="0"/>
              </a:rPr>
              <a:t>develop their own action plan that meets their needs </a:t>
            </a:r>
            <a:r>
              <a:rPr lang="en-US" sz="1800" dirty="0">
                <a:solidFill>
                  <a:schemeClr val="bg2"/>
                </a:solidFill>
                <a:latin typeface="Century Gothic" panose="020B0502020202020204" pitchFamily="34" charset="0"/>
              </a:rPr>
              <a:t>and seek opportunities to support their implementation.</a:t>
            </a:r>
          </a:p>
          <a:p>
            <a:pPr marL="285750" indent="-285750">
              <a:lnSpc>
                <a:spcPct val="107000"/>
              </a:lnSpc>
              <a:spcAft>
                <a:spcPts val="800"/>
              </a:spcAft>
              <a:buFont typeface="Arial" panose="020B0604020202020204" pitchFamily="34" charset="0"/>
              <a:buChar char="•"/>
            </a:pPr>
            <a:r>
              <a:rPr lang="en-US" dirty="0">
                <a:solidFill>
                  <a:schemeClr val="bg2"/>
                </a:solidFill>
                <a:latin typeface="Century Gothic" panose="020B0502020202020204" pitchFamily="34" charset="0"/>
              </a:rPr>
              <a:t>It is also intended to </a:t>
            </a:r>
            <a:r>
              <a:rPr lang="en-US" b="1" dirty="0">
                <a:solidFill>
                  <a:schemeClr val="bg2"/>
                </a:solidFill>
                <a:latin typeface="Century Gothic" panose="020B0502020202020204" pitchFamily="34" charset="0"/>
              </a:rPr>
              <a:t>foster a whole-of-government approach </a:t>
            </a:r>
            <a:r>
              <a:rPr lang="en-US" dirty="0">
                <a:solidFill>
                  <a:schemeClr val="bg2"/>
                </a:solidFill>
                <a:latin typeface="Century Gothic" panose="020B0502020202020204" pitchFamily="34" charset="0"/>
              </a:rPr>
              <a:t>in realizing the objectives of the Decade and within the pillars of the National Action Plan.</a:t>
            </a:r>
          </a:p>
          <a:p>
            <a:pPr>
              <a:lnSpc>
                <a:spcPct val="107000"/>
              </a:lnSpc>
              <a:spcAft>
                <a:spcPts val="800"/>
              </a:spcAft>
            </a:pPr>
            <a:endParaRPr lang="en-US" sz="18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7972599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34A2CB5-8BC0-4C0C-8ACC-F3C8F545D8DF}"/>
              </a:ext>
            </a:extLst>
          </p:cNvPr>
          <p:cNvSpPr/>
          <p:nvPr/>
        </p:nvSpPr>
        <p:spPr>
          <a:xfrm>
            <a:off x="6551802" y="802868"/>
            <a:ext cx="5127433" cy="5367294"/>
          </a:xfrm>
          <a:prstGeom prst="roundRect">
            <a:avLst>
              <a:gd name="adj" fmla="val 10000"/>
            </a:avLst>
          </a:prstGeom>
          <a:solidFill>
            <a:schemeClr val="accent4">
              <a:lumMod val="20000"/>
              <a:lumOff val="80000"/>
            </a:schemeClr>
          </a:solidFill>
          <a:ln>
            <a:solidFill>
              <a:schemeClr val="tx1"/>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hemeClr val="accent1">
              <a:tint val="40000"/>
              <a:hueOff val="0"/>
              <a:satOff val="0"/>
              <a:lumOff val="0"/>
              <a:alphaOff val="0"/>
            </a:schemeClr>
          </a:fillRef>
          <a:effectRef idx="0">
            <a:scrgbClr r="0" g="0" b="0"/>
          </a:effectRef>
          <a:fontRef idx="minor">
            <a:schemeClr val="dk1">
              <a:hueOff val="0"/>
              <a:satOff val="0"/>
              <a:lumOff val="0"/>
              <a:alphaOff val="0"/>
            </a:schemeClr>
          </a:fontRef>
        </p:style>
        <p:txBody>
          <a:bodyPr/>
          <a:lstStyle/>
          <a:p>
            <a:pPr marL="0" marR="0" lvl="0" indent="0"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sym typeface="Century Gothic"/>
            </a:endParaRPr>
          </a:p>
        </p:txBody>
      </p:sp>
      <p:sp>
        <p:nvSpPr>
          <p:cNvPr id="2" name="Titre 1">
            <a:extLst>
              <a:ext uri="{FF2B5EF4-FFF2-40B4-BE49-F238E27FC236}">
                <a16:creationId xmlns:a16="http://schemas.microsoft.com/office/drawing/2014/main" id="{F3B3720D-7F79-4C2D-ADFA-09503A6CABFE}"/>
              </a:ext>
            </a:extLst>
          </p:cNvPr>
          <p:cNvSpPr>
            <a:spLocks noGrp="1"/>
          </p:cNvSpPr>
          <p:nvPr>
            <p:ph type="title"/>
          </p:nvPr>
        </p:nvSpPr>
        <p:spPr>
          <a:xfrm>
            <a:off x="316746" y="404443"/>
            <a:ext cx="5855521" cy="549176"/>
          </a:xfrm>
        </p:spPr>
        <p:txBody>
          <a:bodyPr>
            <a:normAutofit/>
          </a:bodyPr>
          <a:lstStyle/>
          <a:p>
            <a:r>
              <a:rPr lang="en-US" sz="2800" kern="1200" dirty="0">
                <a:solidFill>
                  <a:srgbClr val="0092D2"/>
                </a:solidFill>
                <a:highlight>
                  <a:srgbClr val="FFFFFF"/>
                </a:highlight>
                <a:latin typeface="Century Gothic" pitchFamily="34" charset="0"/>
                <a:ea typeface="ヒラギノ角ゴ Pro W3" pitchFamily="126" charset="-128"/>
              </a:rPr>
              <a:t>Vision of the </a:t>
            </a:r>
            <a:r>
              <a:rPr kumimoji="0" lang="en-US" sz="2800" b="0" i="0" u="none" strike="noStrike" kern="1200" cap="none" spc="0" normalizeH="0" baseline="0" noProof="0" dirty="0">
                <a:ln>
                  <a:noFill/>
                </a:ln>
                <a:solidFill>
                  <a:srgbClr val="0092D2"/>
                </a:solidFill>
                <a:effectLst/>
                <a:highlight>
                  <a:srgbClr val="FFFFFF"/>
                </a:highlight>
                <a:uLnTx/>
                <a:uFillTx/>
                <a:latin typeface="Century Gothic" pitchFamily="34" charset="0"/>
                <a:ea typeface="ヒラギノ角ゴ Pro W3" pitchFamily="126" charset="-128"/>
                <a:sym typeface="Century Gothic"/>
              </a:rPr>
              <a:t>National Action Plan</a:t>
            </a:r>
            <a:endParaRPr lang="fr-CA" sz="4000" dirty="0">
              <a:solidFill>
                <a:srgbClr val="0092D2"/>
              </a:solidFill>
              <a:highlight>
                <a:srgbClr val="FFFFFF"/>
              </a:highlight>
            </a:endParaRPr>
          </a:p>
        </p:txBody>
      </p:sp>
      <p:sp>
        <p:nvSpPr>
          <p:cNvPr id="3" name="Espace réservé du texte 2">
            <a:extLst>
              <a:ext uri="{FF2B5EF4-FFF2-40B4-BE49-F238E27FC236}">
                <a16:creationId xmlns:a16="http://schemas.microsoft.com/office/drawing/2014/main" id="{83DF8E52-1433-4082-9EDD-BC31DD8A7D95}"/>
              </a:ext>
            </a:extLst>
          </p:cNvPr>
          <p:cNvSpPr>
            <a:spLocks noGrp="1"/>
          </p:cNvSpPr>
          <p:nvPr>
            <p:ph type="body" sz="quarter" idx="1"/>
          </p:nvPr>
        </p:nvSpPr>
        <p:spPr>
          <a:xfrm>
            <a:off x="512765" y="1400849"/>
            <a:ext cx="5659502" cy="4105107"/>
          </a:xfrm>
        </p:spPr>
        <p:txBody>
          <a:bodyPr>
            <a:noAutofit/>
          </a:bodyPr>
          <a:lstStyle/>
          <a:p>
            <a:pPr marL="342874" marR="0" lvl="0" indent="-342874" algn="l" defTabSz="457167" rtl="0" eaLnBrk="1" fontAlgn="auto" latinLnBrk="0" hangingPunct="1">
              <a:lnSpc>
                <a:spcPct val="120000"/>
              </a:lnSpc>
              <a:spcBef>
                <a:spcPts val="0"/>
              </a:spcBef>
              <a:spcAft>
                <a:spcPts val="1200"/>
              </a:spcAft>
              <a:buClr>
                <a:srgbClr val="595959"/>
              </a:buClr>
              <a:buSzPct val="100000"/>
              <a:buFont typeface="Arial"/>
              <a:buChar char="•"/>
              <a:tabLst/>
              <a:defRPr/>
            </a:pPr>
            <a:r>
              <a:rPr kumimoji="0" lang="en-US" sz="1800" i="1" u="none" strike="noStrike" kern="0" cap="none" spc="0" normalizeH="0" baseline="0" noProof="0" dirty="0">
                <a:ln>
                  <a:noFill/>
                </a:ln>
                <a:solidFill>
                  <a:schemeClr val="bg2">
                    <a:lumMod val="50000"/>
                  </a:schemeClr>
                </a:solidFill>
                <a:effectLst/>
                <a:uLnTx/>
                <a:uFillTx/>
                <a:latin typeface="Century Gothic"/>
                <a:sym typeface="Century Gothic"/>
              </a:rPr>
              <a:t>Recognizing the urgent need for action and importance of reconciliation, </a:t>
            </a:r>
            <a:r>
              <a:rPr lang="en-US" sz="1800" i="1" dirty="0">
                <a:solidFill>
                  <a:schemeClr val="bg2">
                    <a:lumMod val="50000"/>
                  </a:schemeClr>
                </a:solidFill>
              </a:rPr>
              <a:t>the efforts of Indigenous People to reclaim, revitalize, maintain and strengthen Indigenous languages are supported leading to positive results and continued progress.</a:t>
            </a:r>
            <a:endParaRPr lang="fr-CA" sz="1800" i="1" dirty="0">
              <a:solidFill>
                <a:schemeClr val="bg2">
                  <a:lumMod val="50000"/>
                </a:schemeClr>
              </a:solidFill>
            </a:endParaRPr>
          </a:p>
          <a:p>
            <a:pPr marL="342874" marR="0" lvl="0" indent="-342874" algn="l" defTabSz="457167" rtl="0" eaLnBrk="1" fontAlgn="auto" latinLnBrk="0" hangingPunct="1">
              <a:lnSpc>
                <a:spcPct val="120000"/>
              </a:lnSpc>
              <a:spcBef>
                <a:spcPts val="0"/>
              </a:spcBef>
              <a:spcAft>
                <a:spcPts val="1200"/>
              </a:spcAft>
              <a:buClr>
                <a:srgbClr val="595959"/>
              </a:buClr>
              <a:buSzPct val="100000"/>
              <a:buFont typeface="Arial"/>
              <a:buChar char="•"/>
              <a:tabLst/>
              <a:defRPr/>
            </a:pPr>
            <a:r>
              <a:rPr lang="fr-CA" sz="1800" i="1" dirty="0">
                <a:solidFill>
                  <a:schemeClr val="bg2">
                    <a:lumMod val="50000"/>
                  </a:schemeClr>
                </a:solidFill>
              </a:rPr>
              <a:t>This </a:t>
            </a:r>
            <a:r>
              <a:rPr lang="fr-CA" sz="1800" i="1" dirty="0" err="1">
                <a:solidFill>
                  <a:schemeClr val="bg2">
                    <a:lumMod val="50000"/>
                  </a:schemeClr>
                </a:solidFill>
              </a:rPr>
              <a:t>includes</a:t>
            </a:r>
            <a:r>
              <a:rPr lang="fr-CA" sz="1800" i="1" dirty="0">
                <a:solidFill>
                  <a:schemeClr val="bg2">
                    <a:lumMod val="50000"/>
                  </a:schemeClr>
                </a:solidFill>
              </a:rPr>
              <a:t> </a:t>
            </a:r>
            <a:r>
              <a:rPr lang="fr-CA" sz="1800" i="1" dirty="0" err="1">
                <a:solidFill>
                  <a:schemeClr val="bg2">
                    <a:lumMod val="50000"/>
                  </a:schemeClr>
                </a:solidFill>
              </a:rPr>
              <a:t>increasing</a:t>
            </a:r>
            <a:r>
              <a:rPr lang="fr-CA" sz="1800" i="1" dirty="0">
                <a:solidFill>
                  <a:schemeClr val="bg2">
                    <a:lumMod val="50000"/>
                  </a:schemeClr>
                </a:solidFill>
              </a:rPr>
              <a:t> </a:t>
            </a:r>
            <a:r>
              <a:rPr lang="fr-CA" sz="1800" i="1" dirty="0" err="1">
                <a:solidFill>
                  <a:schemeClr val="bg2">
                    <a:lumMod val="50000"/>
                  </a:schemeClr>
                </a:solidFill>
              </a:rPr>
              <a:t>visibility</a:t>
            </a:r>
            <a:r>
              <a:rPr lang="fr-CA" sz="1800" i="1" dirty="0">
                <a:solidFill>
                  <a:schemeClr val="bg2">
                    <a:lumMod val="50000"/>
                  </a:schemeClr>
                </a:solidFill>
              </a:rPr>
              <a:t>, </a:t>
            </a:r>
            <a:r>
              <a:rPr lang="fr-CA" sz="1800" i="1" dirty="0" err="1">
                <a:solidFill>
                  <a:schemeClr val="bg2">
                    <a:lumMod val="50000"/>
                  </a:schemeClr>
                </a:solidFill>
              </a:rPr>
              <a:t>vitality</a:t>
            </a:r>
            <a:r>
              <a:rPr lang="fr-CA" sz="1800" i="1" dirty="0">
                <a:solidFill>
                  <a:schemeClr val="bg2">
                    <a:lumMod val="50000"/>
                  </a:schemeClr>
                </a:solidFill>
              </a:rPr>
              <a:t> and use of </a:t>
            </a:r>
            <a:r>
              <a:rPr lang="fr-CA" sz="1800" i="1" dirty="0" err="1">
                <a:solidFill>
                  <a:schemeClr val="bg2">
                    <a:lumMod val="50000"/>
                  </a:schemeClr>
                </a:solidFill>
              </a:rPr>
              <a:t>Indigenous</a:t>
            </a:r>
            <a:r>
              <a:rPr lang="fr-CA" sz="1800" i="1" dirty="0">
                <a:solidFill>
                  <a:schemeClr val="bg2">
                    <a:lumMod val="50000"/>
                  </a:schemeClr>
                </a:solidFill>
              </a:rPr>
              <a:t> </a:t>
            </a:r>
            <a:r>
              <a:rPr lang="fr-CA" sz="1800" i="1" dirty="0" err="1">
                <a:solidFill>
                  <a:schemeClr val="bg2">
                    <a:lumMod val="50000"/>
                  </a:schemeClr>
                </a:solidFill>
              </a:rPr>
              <a:t>Languages</a:t>
            </a:r>
            <a:r>
              <a:rPr lang="fr-CA" sz="1800" i="1" dirty="0">
                <a:solidFill>
                  <a:schemeClr val="bg2">
                    <a:lumMod val="50000"/>
                  </a:schemeClr>
                </a:solidFill>
              </a:rPr>
              <a:t>, </a:t>
            </a:r>
            <a:r>
              <a:rPr lang="fr-CA" sz="1800" i="1" dirty="0" err="1">
                <a:solidFill>
                  <a:schemeClr val="bg2">
                    <a:lumMod val="50000"/>
                  </a:schemeClr>
                </a:solidFill>
              </a:rPr>
              <a:t>including</a:t>
            </a:r>
            <a:r>
              <a:rPr lang="fr-CA" sz="1800" i="1" dirty="0">
                <a:solidFill>
                  <a:schemeClr val="bg2">
                    <a:lumMod val="50000"/>
                  </a:schemeClr>
                </a:solidFill>
              </a:rPr>
              <a:t> </a:t>
            </a:r>
            <a:r>
              <a:rPr lang="fr-CA" sz="1800" i="1" dirty="0" err="1">
                <a:solidFill>
                  <a:schemeClr val="bg2">
                    <a:lumMod val="50000"/>
                  </a:schemeClr>
                </a:solidFill>
              </a:rPr>
              <a:t>among</a:t>
            </a:r>
            <a:r>
              <a:rPr lang="fr-CA" sz="1800" i="1" dirty="0">
                <a:solidFill>
                  <a:schemeClr val="bg2">
                    <a:lumMod val="50000"/>
                  </a:schemeClr>
                </a:solidFill>
              </a:rPr>
              <a:t> </a:t>
            </a:r>
            <a:r>
              <a:rPr lang="fr-CA" sz="1800" i="1" dirty="0" err="1">
                <a:solidFill>
                  <a:schemeClr val="bg2">
                    <a:lumMod val="50000"/>
                  </a:schemeClr>
                </a:solidFill>
              </a:rPr>
              <a:t>youth</a:t>
            </a:r>
            <a:r>
              <a:rPr lang="fr-CA" sz="1800" i="1" dirty="0">
                <a:solidFill>
                  <a:schemeClr val="bg2">
                    <a:lumMod val="50000"/>
                  </a:schemeClr>
                </a:solidFill>
              </a:rPr>
              <a:t> and </a:t>
            </a:r>
            <a:r>
              <a:rPr lang="fr-CA" sz="1800" i="1" dirty="0" err="1">
                <a:solidFill>
                  <a:schemeClr val="bg2">
                    <a:lumMod val="50000"/>
                  </a:schemeClr>
                </a:solidFill>
              </a:rPr>
              <a:t>across</a:t>
            </a:r>
            <a:r>
              <a:rPr lang="fr-CA" sz="1800" i="1" dirty="0">
                <a:solidFill>
                  <a:schemeClr val="bg2">
                    <a:lumMod val="50000"/>
                  </a:schemeClr>
                </a:solidFill>
              </a:rPr>
              <a:t> multiple mainstream </a:t>
            </a:r>
            <a:r>
              <a:rPr lang="fr-CA" sz="1800" i="1" dirty="0" err="1">
                <a:solidFill>
                  <a:schemeClr val="bg2">
                    <a:lumMod val="50000"/>
                  </a:schemeClr>
                </a:solidFill>
              </a:rPr>
              <a:t>domains</a:t>
            </a:r>
            <a:r>
              <a:rPr lang="fr-CA" sz="1800" i="1" dirty="0">
                <a:solidFill>
                  <a:schemeClr val="bg2">
                    <a:lumMod val="50000"/>
                  </a:schemeClr>
                </a:solidFill>
              </a:rPr>
              <a:t>, </a:t>
            </a:r>
            <a:r>
              <a:rPr lang="fr-CA" sz="1800" i="1" dirty="0" err="1">
                <a:solidFill>
                  <a:schemeClr val="bg2">
                    <a:lumMod val="50000"/>
                  </a:schemeClr>
                </a:solidFill>
              </a:rPr>
              <a:t>creating</a:t>
            </a:r>
            <a:r>
              <a:rPr lang="fr-CA" sz="1800" i="1" dirty="0">
                <a:solidFill>
                  <a:schemeClr val="bg2">
                    <a:lumMod val="50000"/>
                  </a:schemeClr>
                </a:solidFill>
              </a:rPr>
              <a:t> a </a:t>
            </a:r>
            <a:r>
              <a:rPr lang="fr-CA" sz="1800" i="1" dirty="0" err="1">
                <a:solidFill>
                  <a:schemeClr val="bg2">
                    <a:lumMod val="50000"/>
                  </a:schemeClr>
                </a:solidFill>
              </a:rPr>
              <a:t>legacy</a:t>
            </a:r>
            <a:r>
              <a:rPr lang="fr-CA" sz="1800" i="1" dirty="0">
                <a:solidFill>
                  <a:schemeClr val="bg2">
                    <a:lumMod val="50000"/>
                  </a:schemeClr>
                </a:solidFill>
              </a:rPr>
              <a:t> </a:t>
            </a:r>
            <a:r>
              <a:rPr lang="fr-CA" sz="1800" i="1" dirty="0" err="1">
                <a:solidFill>
                  <a:schemeClr val="bg2">
                    <a:lumMod val="50000"/>
                  </a:schemeClr>
                </a:solidFill>
              </a:rPr>
              <a:t>that</a:t>
            </a:r>
            <a:r>
              <a:rPr lang="fr-CA" sz="1800" i="1" dirty="0">
                <a:solidFill>
                  <a:schemeClr val="bg2">
                    <a:lumMod val="50000"/>
                  </a:schemeClr>
                </a:solidFill>
              </a:rPr>
              <a:t> </a:t>
            </a:r>
            <a:r>
              <a:rPr lang="fr-CA" sz="1800" i="1" dirty="0" err="1">
                <a:solidFill>
                  <a:schemeClr val="bg2">
                    <a:lumMod val="50000"/>
                  </a:schemeClr>
                </a:solidFill>
              </a:rPr>
              <a:t>will</a:t>
            </a:r>
            <a:r>
              <a:rPr lang="fr-CA" sz="1800" i="1" dirty="0">
                <a:solidFill>
                  <a:schemeClr val="bg2">
                    <a:lumMod val="50000"/>
                  </a:schemeClr>
                </a:solidFill>
              </a:rPr>
              <a:t> live on </a:t>
            </a:r>
            <a:r>
              <a:rPr lang="fr-CA" sz="1800" i="1" dirty="0" err="1">
                <a:solidFill>
                  <a:schemeClr val="bg2">
                    <a:lumMod val="50000"/>
                  </a:schemeClr>
                </a:solidFill>
              </a:rPr>
              <a:t>through</a:t>
            </a:r>
            <a:r>
              <a:rPr lang="fr-CA" sz="1800" i="1" dirty="0">
                <a:solidFill>
                  <a:schemeClr val="bg2">
                    <a:lumMod val="50000"/>
                  </a:schemeClr>
                </a:solidFill>
              </a:rPr>
              <a:t> </a:t>
            </a:r>
            <a:r>
              <a:rPr lang="fr-CA" sz="1800" i="1" dirty="0" err="1">
                <a:solidFill>
                  <a:schemeClr val="bg2">
                    <a:lumMod val="50000"/>
                  </a:schemeClr>
                </a:solidFill>
              </a:rPr>
              <a:t>generations</a:t>
            </a:r>
            <a:r>
              <a:rPr lang="fr-CA" sz="1800" i="1" dirty="0">
                <a:solidFill>
                  <a:schemeClr val="bg2">
                    <a:lumMod val="50000"/>
                  </a:schemeClr>
                </a:solidFill>
              </a:rPr>
              <a:t>.</a:t>
            </a:r>
            <a:endParaRPr lang="en-US" sz="1800" i="1" dirty="0">
              <a:solidFill>
                <a:schemeClr val="bg2">
                  <a:lumMod val="50000"/>
                </a:schemeClr>
              </a:solidFill>
            </a:endParaRPr>
          </a:p>
        </p:txBody>
      </p:sp>
      <p:sp>
        <p:nvSpPr>
          <p:cNvPr id="4" name="Espace réservé du texte 3">
            <a:extLst>
              <a:ext uri="{FF2B5EF4-FFF2-40B4-BE49-F238E27FC236}">
                <a16:creationId xmlns:a16="http://schemas.microsoft.com/office/drawing/2014/main" id="{E33DAD44-7E4F-46A1-89BA-3F3C364D6808}"/>
              </a:ext>
            </a:extLst>
          </p:cNvPr>
          <p:cNvSpPr>
            <a:spLocks noGrp="1"/>
          </p:cNvSpPr>
          <p:nvPr>
            <p:ph type="body" sz="quarter" idx="13"/>
          </p:nvPr>
        </p:nvSpPr>
        <p:spPr>
          <a:xfrm>
            <a:off x="6895812" y="985837"/>
            <a:ext cx="4343810" cy="5482324"/>
          </a:xfrm>
        </p:spPr>
        <p:txBody>
          <a:bodyPr>
            <a:noAutofit/>
          </a:bodyPr>
          <a:lstStyle/>
          <a:p>
            <a:pPr marR="0" lvl="0">
              <a:lnSpc>
                <a:spcPct val="115000"/>
              </a:lnSpc>
              <a:spcBef>
                <a:spcPts val="0"/>
              </a:spcBef>
              <a:spcAft>
                <a:spcPts val="0"/>
              </a:spcAft>
            </a:pPr>
            <a:endParaRPr lang="en-US" sz="1200" b="0" dirty="0">
              <a:solidFill>
                <a:schemeClr val="tx2">
                  <a:lumMod val="50000"/>
                </a:schemeClr>
              </a:solidFill>
              <a:latin typeface="Century Gothic" panose="020B0502020202020204" pitchFamily="34" charset="0"/>
              <a:ea typeface="MS Mincho" panose="02020609040205080304" pitchFamily="49" charset="-128"/>
              <a:cs typeface="Times New Roman" panose="02020603050405020304" pitchFamily="18" charset="0"/>
            </a:endParaRPr>
          </a:p>
          <a:p>
            <a:pPr marR="0" lvl="0">
              <a:lnSpc>
                <a:spcPct val="115000"/>
              </a:lnSpc>
              <a:spcBef>
                <a:spcPts val="0"/>
              </a:spcBef>
              <a:spcAft>
                <a:spcPts val="0"/>
              </a:spcAft>
            </a:pPr>
            <a:endParaRPr lang="en-US" sz="1200" b="0" dirty="0">
              <a:solidFill>
                <a:schemeClr val="tx2">
                  <a:lumMod val="50000"/>
                </a:schemeClr>
              </a:solidFill>
              <a:latin typeface="Century Gothic" panose="020B0502020202020204" pitchFamily="34" charset="0"/>
              <a:ea typeface="MS Mincho" panose="02020609040205080304" pitchFamily="49" charset="-128"/>
              <a:cs typeface="Times New Roman" panose="02020603050405020304" pitchFamily="18" charset="0"/>
            </a:endParaRPr>
          </a:p>
          <a:p>
            <a:pPr marR="0" lvl="0">
              <a:lnSpc>
                <a:spcPct val="115000"/>
              </a:lnSpc>
              <a:spcBef>
                <a:spcPts val="0"/>
              </a:spcBef>
              <a:spcAft>
                <a:spcPts val="0"/>
              </a:spcAft>
            </a:pPr>
            <a:r>
              <a:rPr lang="en-US" sz="1800" dirty="0">
                <a:solidFill>
                  <a:schemeClr val="tx2">
                    <a:lumMod val="50000"/>
                  </a:schemeClr>
                </a:solidFill>
                <a:latin typeface="Century Gothic" panose="020B0502020202020204" pitchFamily="34" charset="0"/>
                <a:ea typeface="MS Mincho" panose="02020609040205080304" pitchFamily="49" charset="-128"/>
                <a:cs typeface="Times New Roman" panose="02020603050405020304" pitchFamily="18" charset="0"/>
              </a:rPr>
              <a:t>FOUNDATIONAL PRINCIPLES</a:t>
            </a:r>
          </a:p>
          <a:p>
            <a:pPr marR="0" lvl="0">
              <a:lnSpc>
                <a:spcPct val="115000"/>
              </a:lnSpc>
              <a:spcBef>
                <a:spcPts val="0"/>
              </a:spcBef>
              <a:spcAft>
                <a:spcPts val="0"/>
              </a:spcAft>
            </a:pPr>
            <a:endPar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171450" marR="0" lvl="0" indent="-171450">
              <a:lnSpc>
                <a:spcPct val="115000"/>
              </a:lnSpc>
              <a:spcBef>
                <a:spcPts val="0"/>
              </a:spcBef>
              <a:spcAft>
                <a:spcPts val="0"/>
              </a:spcAft>
              <a:buFont typeface="Courier New" panose="02070309020205020404" pitchFamily="49" charset="0"/>
              <a:buChar char="o"/>
            </a:pPr>
            <a:r>
              <a:rPr lang="en-US" sz="120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Indigenous control and self-determination</a:t>
            </a: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in alignment with Section 35 of the </a:t>
            </a:r>
            <a:r>
              <a:rPr lang="en-US" sz="1200" b="0" i="1"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Constitution Act</a:t>
            </a: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n-US" sz="1200" b="0" i="1"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1982, </a:t>
            </a: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the </a:t>
            </a:r>
            <a:r>
              <a:rPr lang="en-US" sz="1200" b="0" i="1"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Indigenous Languages Act</a:t>
            </a: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and the </a:t>
            </a:r>
            <a:r>
              <a:rPr lang="en-US" sz="1200" b="0" i="1"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United Nations Declaration Act</a:t>
            </a: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(UNDA) </a:t>
            </a:r>
            <a:endParaRPr lang="en-CA"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246380" marR="0">
              <a:lnSpc>
                <a:spcPct val="115000"/>
              </a:lnSpc>
              <a:spcBef>
                <a:spcPts val="0"/>
              </a:spcBef>
              <a:spcAft>
                <a:spcPts val="0"/>
              </a:spcAft>
            </a:pP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a:t>
            </a:r>
            <a:endParaRPr lang="en-CA"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171450" marR="0" lvl="0" indent="-171450">
              <a:lnSpc>
                <a:spcPct val="115000"/>
              </a:lnSpc>
              <a:spcBef>
                <a:spcPts val="0"/>
              </a:spcBef>
              <a:spcAft>
                <a:spcPts val="0"/>
              </a:spcAft>
              <a:buFont typeface="Courier New" panose="02070309020205020404" pitchFamily="49" charset="0"/>
              <a:buChar char="o"/>
            </a:pPr>
            <a:r>
              <a:rPr lang="en-US" sz="120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Continued and dedicated focus towards reconciliation</a:t>
            </a: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such as the Missing and Murdered Indigenous Women, Girls and 2SLGBTQQIA+ Calls for Action, the Truth and Reconciliation Calls to Action and the implementation of the United Nations Declaration on the Rights of Indigenous of Indigenous Peoples via the UNDA Action Plan</a:t>
            </a:r>
            <a:endParaRPr lang="en-CA"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pP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a:t>
            </a:r>
            <a:endParaRPr lang="en-CA"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171450" marR="0" lvl="0" indent="-171450">
              <a:lnSpc>
                <a:spcPct val="115000"/>
              </a:lnSpc>
              <a:spcBef>
                <a:spcPts val="0"/>
              </a:spcBef>
              <a:spcAft>
                <a:spcPts val="0"/>
              </a:spcAft>
              <a:buFont typeface="Courier New" panose="02070309020205020404" pitchFamily="49" charset="0"/>
              <a:buChar char="o"/>
            </a:pP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Recognition of the </a:t>
            </a:r>
            <a:r>
              <a:rPr lang="en-US" sz="120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high importance of youth, Indigenous community-driven priorities, education, and intergenerational transmission</a:t>
            </a: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in the revitalization of Indigenous languages</a:t>
            </a:r>
            <a:endParaRPr lang="en-CA"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246380" marR="0">
              <a:lnSpc>
                <a:spcPct val="115000"/>
              </a:lnSpc>
              <a:spcBef>
                <a:spcPts val="0"/>
              </a:spcBef>
              <a:spcAft>
                <a:spcPts val="0"/>
              </a:spcAft>
            </a:pP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 </a:t>
            </a:r>
            <a:endParaRPr lang="en-CA"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171450" marR="0" lvl="0" indent="-171450">
              <a:lnSpc>
                <a:spcPct val="115000"/>
              </a:lnSpc>
              <a:spcBef>
                <a:spcPts val="0"/>
              </a:spcBef>
              <a:spcAft>
                <a:spcPts val="0"/>
              </a:spcAft>
              <a:buFont typeface="Courier New" panose="02070309020205020404" pitchFamily="49" charset="0"/>
              <a:buChar char="o"/>
            </a:pPr>
            <a:r>
              <a:rPr lang="en-US" sz="1200" b="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By Increasing the number of Indigenous language speakers and addressing barriers in reaching individual and collective goals, </a:t>
            </a:r>
            <a:r>
              <a:rPr lang="en-US" sz="120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rPr>
              <a:t>a legacy that will last throughout generations is attainable</a:t>
            </a:r>
            <a:endParaRPr lang="en-CA" sz="1200" dirty="0">
              <a:solidFill>
                <a:schemeClr val="tx2">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496560" lvl="1" indent="0">
              <a:spcBef>
                <a:spcPts val="0"/>
              </a:spcBef>
              <a:buNone/>
              <a:defRPr/>
            </a:pPr>
            <a:br>
              <a:rPr kumimoji="0" lang="fr-CA" sz="1200" i="0" u="none" strike="noStrike" kern="0" cap="none" spc="0" normalizeH="0" baseline="0" noProof="0" dirty="0">
                <a:ln>
                  <a:noFill/>
                </a:ln>
                <a:solidFill>
                  <a:schemeClr val="tx2">
                    <a:lumMod val="50000"/>
                  </a:schemeClr>
                </a:solidFill>
                <a:effectLst/>
                <a:uLnTx/>
                <a:uFillTx/>
                <a:latin typeface="Century Gothic" panose="020B0502020202020204" pitchFamily="34" charset="0"/>
                <a:cs typeface="Helvetica"/>
                <a:sym typeface="Century Gothic"/>
              </a:rPr>
            </a:br>
            <a:endParaRPr kumimoji="0" lang="en-US" sz="1200" i="0" u="none" strike="noStrike" kern="0" cap="none" spc="0" normalizeH="0" baseline="0" noProof="0" dirty="0">
              <a:ln>
                <a:noFill/>
              </a:ln>
              <a:solidFill>
                <a:schemeClr val="tx2">
                  <a:lumMod val="50000"/>
                </a:schemeClr>
              </a:solidFill>
              <a:effectLst/>
              <a:uLnTx/>
              <a:uFillTx/>
              <a:latin typeface="Century Gothic" panose="020B0502020202020204" pitchFamily="34" charset="0"/>
              <a:cs typeface="Helvetica"/>
              <a:sym typeface="Century Gothic"/>
            </a:endParaRPr>
          </a:p>
        </p:txBody>
      </p:sp>
      <p:sp>
        <p:nvSpPr>
          <p:cNvPr id="5" name="Espace réservé du numéro de diapositive 4">
            <a:extLst>
              <a:ext uri="{FF2B5EF4-FFF2-40B4-BE49-F238E27FC236}">
                <a16:creationId xmlns:a16="http://schemas.microsoft.com/office/drawing/2014/main" id="{F148FC10-3991-4654-84D0-B5B071948D13}"/>
              </a:ext>
            </a:extLst>
          </p:cNvPr>
          <p:cNvSpPr>
            <a:spLocks noGrp="1"/>
          </p:cNvSpPr>
          <p:nvPr>
            <p:ph type="sldNum" sz="quarter" idx="2"/>
          </p:nvPr>
        </p:nvSpPr>
        <p:spPr/>
        <p:txBody>
          <a:bodyPr/>
          <a:lstStyle/>
          <a:p>
            <a:fld id="{86CB4B4D-7CA3-9044-876B-883B54F8677D}" type="slidenum">
              <a:rPr lang="fr-CA" smtClean="0"/>
              <a:t>8</a:t>
            </a:fld>
            <a:endParaRPr lang="fr-CA"/>
          </a:p>
        </p:txBody>
      </p:sp>
    </p:spTree>
    <p:extLst>
      <p:ext uri="{BB962C8B-B14F-4D97-AF65-F5344CB8AC3E}">
        <p14:creationId xmlns:p14="http://schemas.microsoft.com/office/powerpoint/2010/main" val="363739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4394-6E10-B3C8-539B-37A17081C117}"/>
              </a:ext>
            </a:extLst>
          </p:cNvPr>
          <p:cNvSpPr>
            <a:spLocks noGrp="1"/>
          </p:cNvSpPr>
          <p:nvPr>
            <p:ph type="title"/>
          </p:nvPr>
        </p:nvSpPr>
        <p:spPr>
          <a:xfrm>
            <a:off x="673890" y="930796"/>
            <a:ext cx="10972800" cy="854353"/>
          </a:xfrm>
        </p:spPr>
        <p:txBody>
          <a:bodyPr>
            <a:normAutofit fontScale="90000"/>
          </a:bodyPr>
          <a:lstStyle/>
          <a:p>
            <a:br>
              <a:rPr lang="fr-CA" dirty="0">
                <a:solidFill>
                  <a:srgbClr val="7030A0"/>
                </a:solidFill>
                <a:latin typeface="Century Gothic" panose="020B0502020202020204" pitchFamily="34" charset="0"/>
              </a:rPr>
            </a:br>
            <a:r>
              <a:rPr lang="en-US" sz="1800" dirty="0">
                <a:solidFill>
                  <a:schemeClr val="tx1">
                    <a:lumMod val="95000"/>
                    <a:lumOff val="5000"/>
                  </a:schemeClr>
                </a:solidFill>
                <a:effectLst/>
                <a:latin typeface="Century Gothic" panose="020B0502020202020204" pitchFamily="34" charset="0"/>
                <a:ea typeface="MS Mincho" panose="02020609040205080304" pitchFamily="49" charset="-128"/>
                <a:cs typeface="Times New Roman" panose="02020603050405020304" pitchFamily="18" charset="0"/>
              </a:rPr>
              <a:t>The Plan is anchored in </a:t>
            </a:r>
            <a:r>
              <a:rPr lang="en-US" sz="1800" b="1" dirty="0">
                <a:solidFill>
                  <a:schemeClr val="tx1">
                    <a:lumMod val="95000"/>
                    <a:lumOff val="5000"/>
                  </a:schemeClr>
                </a:solidFill>
                <a:effectLst/>
                <a:latin typeface="Century Gothic" panose="020B0502020202020204" pitchFamily="34" charset="0"/>
                <a:ea typeface="MS Mincho" panose="02020609040205080304" pitchFamily="49" charset="-128"/>
                <a:cs typeface="Times New Roman" panose="02020603050405020304" pitchFamily="18" charset="0"/>
              </a:rPr>
              <a:t>four separate, but interconnected pillars </a:t>
            </a:r>
            <a:r>
              <a:rPr lang="en-US" sz="1800" dirty="0">
                <a:solidFill>
                  <a:schemeClr val="tx1">
                    <a:lumMod val="95000"/>
                    <a:lumOff val="5000"/>
                  </a:schemeClr>
                </a:solidFill>
                <a:effectLst/>
                <a:latin typeface="Century Gothic" panose="020B0502020202020204" pitchFamily="34" charset="0"/>
                <a:ea typeface="MS Mincho" panose="02020609040205080304" pitchFamily="49" charset="-128"/>
                <a:cs typeface="Times New Roman" panose="02020603050405020304" pitchFamily="18" charset="0"/>
              </a:rPr>
              <a:t>that will contribute to the revitalization, advancement, and visibility of Indigenous languages in Canada, as well as the thematic priorities of the Global Action Plan.</a:t>
            </a:r>
            <a:r>
              <a:rPr lang="en-US" sz="1800"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CA" dirty="0">
              <a:solidFill>
                <a:srgbClr val="7030A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9F68BF75-D480-1DA4-3135-BA8743F9D0B4}"/>
              </a:ext>
            </a:extLst>
          </p:cNvPr>
          <p:cNvSpPr>
            <a:spLocks noGrp="1"/>
          </p:cNvSpPr>
          <p:nvPr>
            <p:ph type="sldNum" sz="quarter" idx="2"/>
          </p:nvPr>
        </p:nvSpPr>
        <p:spPr/>
        <p:txBody>
          <a:bodyPr/>
          <a:lstStyle/>
          <a:p>
            <a:fld id="{86CB4B4D-7CA3-9044-876B-883B54F8677D}" type="slidenum">
              <a:rPr lang="en-CA" smtClean="0"/>
              <a:t>9</a:t>
            </a:fld>
            <a:endParaRPr lang="en-CA" dirty="0"/>
          </a:p>
        </p:txBody>
      </p:sp>
      <p:sp>
        <p:nvSpPr>
          <p:cNvPr id="21" name="Rectangle 20">
            <a:extLst>
              <a:ext uri="{FF2B5EF4-FFF2-40B4-BE49-F238E27FC236}">
                <a16:creationId xmlns:a16="http://schemas.microsoft.com/office/drawing/2014/main" id="{63A8A280-BCFA-BC37-F945-E338C2319923}"/>
              </a:ext>
            </a:extLst>
          </p:cNvPr>
          <p:cNvSpPr/>
          <p:nvPr/>
        </p:nvSpPr>
        <p:spPr>
          <a:xfrm>
            <a:off x="2737186" y="2503124"/>
            <a:ext cx="1313180" cy="2950210"/>
          </a:xfrm>
          <a:prstGeom prst="rect">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22" name="Rectangle 21">
            <a:extLst>
              <a:ext uri="{FF2B5EF4-FFF2-40B4-BE49-F238E27FC236}">
                <a16:creationId xmlns:a16="http://schemas.microsoft.com/office/drawing/2014/main" id="{9DA063A7-009F-1C8A-58D7-27AFB4437508}"/>
              </a:ext>
            </a:extLst>
          </p:cNvPr>
          <p:cNvSpPr/>
          <p:nvPr/>
        </p:nvSpPr>
        <p:spPr>
          <a:xfrm>
            <a:off x="4253853" y="2539744"/>
            <a:ext cx="1313180" cy="2950210"/>
          </a:xfrm>
          <a:prstGeom prst="rect">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23" name="Rectangle 22">
            <a:extLst>
              <a:ext uri="{FF2B5EF4-FFF2-40B4-BE49-F238E27FC236}">
                <a16:creationId xmlns:a16="http://schemas.microsoft.com/office/drawing/2014/main" id="{E5AE7028-27E0-76D1-2A7D-5CBCE92FEFB6}"/>
              </a:ext>
            </a:extLst>
          </p:cNvPr>
          <p:cNvSpPr/>
          <p:nvPr/>
        </p:nvSpPr>
        <p:spPr>
          <a:xfrm>
            <a:off x="5829727" y="2539744"/>
            <a:ext cx="1313180" cy="2950210"/>
          </a:xfrm>
          <a:prstGeom prst="rect">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24" name="Rectangle 23">
            <a:extLst>
              <a:ext uri="{FF2B5EF4-FFF2-40B4-BE49-F238E27FC236}">
                <a16:creationId xmlns:a16="http://schemas.microsoft.com/office/drawing/2014/main" id="{59CB84DC-5EC5-B175-3A42-7A11E34BED21}"/>
              </a:ext>
            </a:extLst>
          </p:cNvPr>
          <p:cNvSpPr/>
          <p:nvPr/>
        </p:nvSpPr>
        <p:spPr>
          <a:xfrm>
            <a:off x="7549769" y="2541032"/>
            <a:ext cx="1313180" cy="2950210"/>
          </a:xfrm>
          <a:prstGeom prst="rect">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25" name="TextBox 9">
            <a:extLst>
              <a:ext uri="{FF2B5EF4-FFF2-40B4-BE49-F238E27FC236}">
                <a16:creationId xmlns:a16="http://schemas.microsoft.com/office/drawing/2014/main" id="{07D57CFC-BD4D-1730-5EA1-A963BA10B6BC}"/>
              </a:ext>
            </a:extLst>
          </p:cNvPr>
          <p:cNvSpPr txBox="1">
            <a:spLocks noChangeArrowheads="1"/>
          </p:cNvSpPr>
          <p:nvPr/>
        </p:nvSpPr>
        <p:spPr bwMode="auto">
          <a:xfrm>
            <a:off x="2683030" y="3850435"/>
            <a:ext cx="13081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Times New Roman" panose="02020603050405020304" pitchFamily="18" charset="0"/>
              </a:rPr>
              <a:t>Supporting Indigenous Peoples in advancing their vision for the Decade</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pic>
        <p:nvPicPr>
          <p:cNvPr id="26" name="Graphic 11" descr="Badge 1 outline">
            <a:extLst>
              <a:ext uri="{FF2B5EF4-FFF2-40B4-BE49-F238E27FC236}">
                <a16:creationId xmlns:a16="http://schemas.microsoft.com/office/drawing/2014/main" id="{8284AE64-9873-10AD-D35A-54F2A08B35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8305" y="3261949"/>
            <a:ext cx="717550" cy="717550"/>
          </a:xfrm>
          <a:prstGeom prst="rect">
            <a:avLst/>
          </a:prstGeom>
        </p:spPr>
      </p:pic>
      <p:sp>
        <p:nvSpPr>
          <p:cNvPr id="27" name="TextBox 12">
            <a:extLst>
              <a:ext uri="{FF2B5EF4-FFF2-40B4-BE49-F238E27FC236}">
                <a16:creationId xmlns:a16="http://schemas.microsoft.com/office/drawing/2014/main" id="{CB939FAD-065C-EA26-DB4C-37165A05F9AF}"/>
              </a:ext>
            </a:extLst>
          </p:cNvPr>
          <p:cNvSpPr txBox="1">
            <a:spLocks noChangeArrowheads="1"/>
          </p:cNvSpPr>
          <p:nvPr/>
        </p:nvSpPr>
        <p:spPr bwMode="auto">
          <a:xfrm>
            <a:off x="4178978" y="3904139"/>
            <a:ext cx="1430676" cy="168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Times New Roman" panose="02020603050405020304" pitchFamily="18" charset="0"/>
              </a:rPr>
              <a:t>Implementing the Indigenous Languages Act</a:t>
            </a:r>
            <a:endParaRPr kumimoji="0" lang="en-US" altLang="en-US" sz="800"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8" name="Graphic 15" descr="Badge outline">
            <a:extLst>
              <a:ext uri="{FF2B5EF4-FFF2-40B4-BE49-F238E27FC236}">
                <a16:creationId xmlns:a16="http://schemas.microsoft.com/office/drawing/2014/main" id="{C124468B-205F-2689-128F-5C4CE6E31A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5485" y="3226389"/>
            <a:ext cx="751840" cy="751840"/>
          </a:xfrm>
          <a:prstGeom prst="rect">
            <a:avLst/>
          </a:prstGeom>
        </p:spPr>
      </p:pic>
      <p:sp>
        <p:nvSpPr>
          <p:cNvPr id="29" name="TextBox 18">
            <a:extLst>
              <a:ext uri="{FF2B5EF4-FFF2-40B4-BE49-F238E27FC236}">
                <a16:creationId xmlns:a16="http://schemas.microsoft.com/office/drawing/2014/main" id="{748A2366-8CD9-54FD-259A-09CF81B7FB5B}"/>
              </a:ext>
            </a:extLst>
          </p:cNvPr>
          <p:cNvSpPr txBox="1">
            <a:spLocks noChangeArrowheads="1"/>
          </p:cNvSpPr>
          <p:nvPr/>
        </p:nvSpPr>
        <p:spPr bwMode="auto">
          <a:xfrm>
            <a:off x="5889990" y="3985214"/>
            <a:ext cx="1228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Times New Roman" panose="02020603050405020304" pitchFamily="18" charset="0"/>
              </a:rPr>
              <a:t>Engaging Indigenous Youth</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pic>
        <p:nvPicPr>
          <p:cNvPr id="30" name="Graphic 20" descr="Badge 3 outline">
            <a:extLst>
              <a:ext uri="{FF2B5EF4-FFF2-40B4-BE49-F238E27FC236}">
                <a16:creationId xmlns:a16="http://schemas.microsoft.com/office/drawing/2014/main" id="{04351767-9758-C8DB-09E7-2D39B15123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0290" y="3231469"/>
            <a:ext cx="751840" cy="751840"/>
          </a:xfrm>
          <a:prstGeom prst="rect">
            <a:avLst/>
          </a:prstGeom>
        </p:spPr>
      </p:pic>
      <p:sp>
        <p:nvSpPr>
          <p:cNvPr id="31" name="TextBox 21">
            <a:extLst>
              <a:ext uri="{FF2B5EF4-FFF2-40B4-BE49-F238E27FC236}">
                <a16:creationId xmlns:a16="http://schemas.microsoft.com/office/drawing/2014/main" id="{9986B676-5238-6F9D-4501-BA0EA0852033}"/>
              </a:ext>
            </a:extLst>
          </p:cNvPr>
          <p:cNvSpPr txBox="1">
            <a:spLocks noChangeArrowheads="1"/>
          </p:cNvSpPr>
          <p:nvPr/>
        </p:nvSpPr>
        <p:spPr bwMode="auto">
          <a:xfrm>
            <a:off x="7473470" y="3940180"/>
            <a:ext cx="1228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Times New Roman" panose="02020603050405020304" pitchFamily="18" charset="0"/>
              </a:rPr>
              <a:t>Creating lasting legacies</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pic>
        <p:nvPicPr>
          <p:cNvPr id="32" name="Graphic 23" descr="Badge 4 outline">
            <a:extLst>
              <a:ext uri="{FF2B5EF4-FFF2-40B4-BE49-F238E27FC236}">
                <a16:creationId xmlns:a16="http://schemas.microsoft.com/office/drawing/2014/main" id="{A84BB0F2-AD47-1533-272E-AD877D2537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31915" y="3233374"/>
            <a:ext cx="774065" cy="751840"/>
          </a:xfrm>
          <a:prstGeom prst="rect">
            <a:avLst/>
          </a:prstGeom>
        </p:spPr>
      </p:pic>
      <p:sp>
        <p:nvSpPr>
          <p:cNvPr id="33" name="Rectangle 32">
            <a:extLst>
              <a:ext uri="{FF2B5EF4-FFF2-40B4-BE49-F238E27FC236}">
                <a16:creationId xmlns:a16="http://schemas.microsoft.com/office/drawing/2014/main" id="{2D080FCB-7BE2-FAEC-B906-5837F4282339}"/>
              </a:ext>
            </a:extLst>
          </p:cNvPr>
          <p:cNvSpPr>
            <a:spLocks noChangeArrowheads="1"/>
          </p:cNvSpPr>
          <p:nvPr/>
        </p:nvSpPr>
        <p:spPr bwMode="auto">
          <a:xfrm>
            <a:off x="7881596" y="-17861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CA"/>
          </a:p>
        </p:txBody>
      </p:sp>
      <p:sp>
        <p:nvSpPr>
          <p:cNvPr id="34" name="Rectangle 33">
            <a:extLst>
              <a:ext uri="{FF2B5EF4-FFF2-40B4-BE49-F238E27FC236}">
                <a16:creationId xmlns:a16="http://schemas.microsoft.com/office/drawing/2014/main" id="{A9F39E81-239C-2ABF-4ED4-70F3E38BDE97}"/>
              </a:ext>
            </a:extLst>
          </p:cNvPr>
          <p:cNvSpPr>
            <a:spLocks noChangeArrowheads="1"/>
          </p:cNvSpPr>
          <p:nvPr/>
        </p:nvSpPr>
        <p:spPr bwMode="auto">
          <a:xfrm>
            <a:off x="7881596" y="-15575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CA"/>
          </a:p>
        </p:txBody>
      </p:sp>
      <p:sp>
        <p:nvSpPr>
          <p:cNvPr id="35" name="Isosceles Triangle 34">
            <a:extLst>
              <a:ext uri="{FF2B5EF4-FFF2-40B4-BE49-F238E27FC236}">
                <a16:creationId xmlns:a16="http://schemas.microsoft.com/office/drawing/2014/main" id="{FA0C7C6B-8344-D78C-4E04-41D3CFD9FF3F}"/>
              </a:ext>
            </a:extLst>
          </p:cNvPr>
          <p:cNvSpPr/>
          <p:nvPr/>
        </p:nvSpPr>
        <p:spPr>
          <a:xfrm>
            <a:off x="2578354" y="1689293"/>
            <a:ext cx="6284595" cy="683260"/>
          </a:xfrm>
          <a:prstGeom prst="triangle">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4" name="TextBox 3">
            <a:extLst>
              <a:ext uri="{FF2B5EF4-FFF2-40B4-BE49-F238E27FC236}">
                <a16:creationId xmlns:a16="http://schemas.microsoft.com/office/drawing/2014/main" id="{7C70AE20-B4FF-DABF-3EBB-04C63BE738AC}"/>
              </a:ext>
            </a:extLst>
          </p:cNvPr>
          <p:cNvSpPr txBox="1"/>
          <p:nvPr/>
        </p:nvSpPr>
        <p:spPr>
          <a:xfrm>
            <a:off x="609606" y="243008"/>
            <a:ext cx="609734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CA" sz="3200" dirty="0">
                <a:solidFill>
                  <a:srgbClr val="7030A0"/>
                </a:solidFill>
                <a:latin typeface="Century Gothic" panose="020B0502020202020204" pitchFamily="34" charset="0"/>
              </a:rPr>
              <a:t>A Four-</a:t>
            </a:r>
            <a:r>
              <a:rPr lang="fr-CA" sz="3200" dirty="0" err="1">
                <a:solidFill>
                  <a:srgbClr val="7030A0"/>
                </a:solidFill>
                <a:latin typeface="Century Gothic" panose="020B0502020202020204" pitchFamily="34" charset="0"/>
              </a:rPr>
              <a:t>Pillar</a:t>
            </a:r>
            <a:r>
              <a:rPr lang="fr-CA" sz="3200" dirty="0">
                <a:solidFill>
                  <a:srgbClr val="7030A0"/>
                </a:solidFill>
                <a:latin typeface="Century Gothic" panose="020B0502020202020204" pitchFamily="34" charset="0"/>
              </a:rPr>
              <a:t> </a:t>
            </a:r>
            <a:r>
              <a:rPr lang="fr-CA" sz="3200" dirty="0" err="1">
                <a:solidFill>
                  <a:srgbClr val="7030A0"/>
                </a:solidFill>
                <a:latin typeface="Century Gothic" panose="020B0502020202020204" pitchFamily="34" charset="0"/>
              </a:rPr>
              <a:t>Approach</a:t>
            </a:r>
            <a:endParaRPr lang="en-CA" sz="3200" dirty="0">
              <a:solidFill>
                <a:srgbClr val="7030A0"/>
              </a:solidFill>
            </a:endParaRPr>
          </a:p>
        </p:txBody>
      </p:sp>
      <p:sp>
        <p:nvSpPr>
          <p:cNvPr id="3" name="TextBox 2">
            <a:extLst>
              <a:ext uri="{FF2B5EF4-FFF2-40B4-BE49-F238E27FC236}">
                <a16:creationId xmlns:a16="http://schemas.microsoft.com/office/drawing/2014/main" id="{534DA425-2D4F-F027-9FB9-F02F39B2A036}"/>
              </a:ext>
            </a:extLst>
          </p:cNvPr>
          <p:cNvSpPr txBox="1"/>
          <p:nvPr/>
        </p:nvSpPr>
        <p:spPr>
          <a:xfrm>
            <a:off x="1094704" y="5620526"/>
            <a:ext cx="1022582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lvl="1" indent="0" algn="l" defTabSz="457200" rtl="0" eaLnBrk="1" fontAlgn="auto" latinLnBrk="0" hangingPunct="0">
              <a:lnSpc>
                <a:spcPct val="100000"/>
              </a:lnSpc>
              <a:spcBef>
                <a:spcPts val="0"/>
              </a:spcBef>
              <a:spcAft>
                <a:spcPts val="0"/>
              </a:spcAft>
              <a:buClrTx/>
              <a:buSzTx/>
              <a:tabLst/>
              <a:defRPr/>
            </a:pPr>
            <a:r>
              <a:rPr kumimoji="0" lang="en-US" sz="1600" b="1" i="0" u="none" strike="noStrike" kern="0" cap="none" spc="0" normalizeH="0" baseline="0" noProof="0" dirty="0">
                <a:ln>
                  <a:noFill/>
                </a:ln>
                <a:solidFill>
                  <a:schemeClr val="bg2">
                    <a:lumMod val="50000"/>
                  </a:schemeClr>
                </a:solidFill>
                <a:effectLst/>
                <a:highlight>
                  <a:srgbClr val="FFFFFF"/>
                </a:highlight>
                <a:uLnTx/>
                <a:uFillTx/>
                <a:latin typeface="Century Gothic"/>
                <a:sym typeface="Century Gothic"/>
              </a:rPr>
              <a:t>Ultimate outcome - a marked increase in the number and proficiency of Indigenous language learners and speakers, as well as an intergenerational and cross-societal transmission of Indigenous language and culture. </a:t>
            </a:r>
            <a:endParaRPr lang="fr-CA" sz="1600" b="1" dirty="0">
              <a:solidFill>
                <a:schemeClr val="bg2">
                  <a:lumMod val="50000"/>
                </a:schemeClr>
              </a:solidFill>
            </a:endParaRPr>
          </a:p>
        </p:txBody>
      </p:sp>
    </p:spTree>
    <p:extLst>
      <p:ext uri="{BB962C8B-B14F-4D97-AF65-F5344CB8AC3E}">
        <p14:creationId xmlns:p14="http://schemas.microsoft.com/office/powerpoint/2010/main" val="292511280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77216|-12797|-2154457|-12624723|-9328986|CIRNAC&quot;,&quot;Id&quot;:&quot;5fff387f43384605e4b809e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eme1">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C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EA4F55-6F89-4C90-9E51-8023E3671AC6}" vid="{AF3A2D31-D5E5-4827-8271-A471BC7E18C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474B2767-98F3-4C7B-BABB-C99EE109BDDC}">
  <ds:schemaRefs>
    <ds:schemaRef ds:uri="http://schemas.microsoft.com/sharepoint/v3/contenttype/forms"/>
  </ds:schemaRefs>
</ds:datastoreItem>
</file>

<file path=customXml/itemProps2.xml><?xml version="1.0" encoding="utf-8"?>
<ds:datastoreItem xmlns:ds="http://schemas.openxmlformats.org/officeDocument/2006/customXml" ds:itemID="{9A8AB06E-8A07-4ED7-8AFB-A4BE461F825C}"/>
</file>

<file path=customXml/itemProps3.xml><?xml version="1.0" encoding="utf-8"?>
<ds:datastoreItem xmlns:ds="http://schemas.openxmlformats.org/officeDocument/2006/customXml" ds:itemID="{0A1EE8E7-3A14-497E-ABED-AE7D691BE3B4}">
  <ds:schemaRefs>
    <ds:schemaRef ds:uri="http://www.w3.org/XML/1998/namespace"/>
    <ds:schemaRef ds:uri="http://purl.org/dc/elements/1.1/"/>
    <ds:schemaRef ds:uri="http://schemas.microsoft.com/office/2006/documentManagement/types"/>
    <ds:schemaRef ds:uri="http://purl.org/dc/terms/"/>
    <ds:schemaRef ds:uri="852ecda9-00fd-4c36-a7f4-34b0b6324f19"/>
    <ds:schemaRef ds:uri="http://purl.org/dc/dcmitype/"/>
    <ds:schemaRef ds:uri="99a9e052-811d-4386-9711-78babd8fe74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42212</TotalTime>
  <Words>2180</Words>
  <Application>Microsoft Office PowerPoint</Application>
  <PresentationFormat>Widescreen</PresentationFormat>
  <Paragraphs>174</Paragraphs>
  <Slides>14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Century Gothic</vt:lpstr>
      <vt:lpstr>Courier New</vt:lpstr>
      <vt:lpstr>Helvetica</vt:lpstr>
      <vt:lpstr>Segoe UI</vt:lpstr>
      <vt:lpstr>Wingdings</vt:lpstr>
      <vt:lpstr>Office Theme</vt:lpstr>
      <vt:lpstr>Theme1</vt:lpstr>
      <vt:lpstr>INTERNATIONAL DECADE OF INDIGENOUS LANGUAGES 2022-2032   National Action Plan – Assembly of First Nations Language and Learning Forum  February 27, 2024  </vt:lpstr>
      <vt:lpstr>Purpose</vt:lpstr>
      <vt:lpstr>PowerPoint Presentation</vt:lpstr>
      <vt:lpstr>PowerPoint Presentation</vt:lpstr>
      <vt:lpstr>An Overview of the Proposed Global Action Plan </vt:lpstr>
      <vt:lpstr>Global Action Plan : Sequencing of the Decade</vt:lpstr>
      <vt:lpstr>Canada’s National Action Plan</vt:lpstr>
      <vt:lpstr>Vision of the National Action Plan</vt:lpstr>
      <vt:lpstr> The Plan is anchored in four separate, but interconnected pillars that will contribute to the revitalization, advancement, and visibility of Indigenous languages in Canada, as well as the thematic priorities of the Global Action Plan. </vt:lpstr>
      <vt:lpstr>Supporting Indigenous Peoples in Advancing Their Vision for the Decade</vt:lpstr>
      <vt:lpstr>PowerPoint Presentation</vt:lpstr>
      <vt:lpstr>Engaging Indigenous youth</vt:lpstr>
      <vt:lpstr>Creating lasting legacies </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DEMI-PAGE</dc:title>
  <dc:creator>Britton Elliott</dc:creator>
  <cp:lastModifiedBy>Chantal Trudeau (elle, la | she, her)</cp:lastModifiedBy>
  <cp:revision>813</cp:revision>
  <cp:lastPrinted>2024-02-20T15:59:59Z</cp:lastPrinted>
  <dcterms:modified xsi:type="dcterms:W3CDTF">2024-02-22T13:23:35Z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b4b7a6-9caa-4b32-95da-d5cfefd952da_Enabled">
    <vt:lpwstr>true</vt:lpwstr>
  </property>
  <property fmtid="{D5CDD505-2E9C-101B-9397-08002B2CF9AE}" pid="3" name="MSIP_Label_adb4b7a6-9caa-4b32-95da-d5cfefd952da_SetDate">
    <vt:lpwstr>2024-02-06T14:52:30Z</vt:lpwstr>
  </property>
  <property fmtid="{D5CDD505-2E9C-101B-9397-08002B2CF9AE}" pid="4" name="MSIP_Label_adb4b7a6-9caa-4b32-95da-d5cfefd952da_Method">
    <vt:lpwstr>Standard</vt:lpwstr>
  </property>
  <property fmtid="{D5CDD505-2E9C-101B-9397-08002B2CF9AE}" pid="5" name="MSIP_Label_adb4b7a6-9caa-4b32-95da-d5cfefd952da_Name">
    <vt:lpwstr>Unclassified</vt:lpwstr>
  </property>
  <property fmtid="{D5CDD505-2E9C-101B-9397-08002B2CF9AE}" pid="6" name="MSIP_Label_adb4b7a6-9caa-4b32-95da-d5cfefd952da_SiteId">
    <vt:lpwstr>7969f40a-ef10-4cad-a9c2-ea2ca603743a</vt:lpwstr>
  </property>
  <property fmtid="{D5CDD505-2E9C-101B-9397-08002B2CF9AE}" pid="7" name="MSIP_Label_adb4b7a6-9caa-4b32-95da-d5cfefd952da_ActionId">
    <vt:lpwstr>78011c2d-0bdf-4aed-82f9-fb52dee8cc20</vt:lpwstr>
  </property>
  <property fmtid="{D5CDD505-2E9C-101B-9397-08002B2CF9AE}" pid="8" name="MSIP_Label_adb4b7a6-9caa-4b32-95da-d5cfefd952da_ContentBits">
    <vt:lpwstr>0</vt:lpwstr>
  </property>
  <property fmtid="{D5CDD505-2E9C-101B-9397-08002B2CF9AE}" pid="9" name="ContentTypeId">
    <vt:lpwstr>0x0101001C14F5DB9F0EFB438838633D3D3C15B8</vt:lpwstr>
  </property>
</Properties>
</file>