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4"/>
    <p:sldMasterId id="2147483657" r:id="rId5"/>
  </p:sldMasterIdLst>
  <p:notesMasterIdLst>
    <p:notesMasterId r:id="rId20"/>
  </p:notesMasterIdLst>
  <p:handoutMasterIdLst>
    <p:handoutMasterId r:id="rId21"/>
  </p:handoutMasterIdLst>
  <p:sldIdLst>
    <p:sldId id="256" r:id="rId6"/>
    <p:sldId id="326" r:id="rId7"/>
    <p:sldId id="327" r:id="rId8"/>
    <p:sldId id="324" r:id="rId9"/>
    <p:sldId id="328" r:id="rId10"/>
    <p:sldId id="325" r:id="rId11"/>
    <p:sldId id="289" r:id="rId12"/>
    <p:sldId id="323" r:id="rId13"/>
    <p:sldId id="311" r:id="rId14"/>
    <p:sldId id="316" r:id="rId15"/>
    <p:sldId id="317" r:id="rId16"/>
    <p:sldId id="314" r:id="rId17"/>
    <p:sldId id="322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3071131-6D4E-8A50-442B-8F37B63BDD1E}" name="Julia Stockdale-Otarola" initials="JSO" userId="S::JStockdale-Otarola@afn.ca::9bf514d7-9eb9-4638-bb81-29ff6b9fefdf" providerId="AD"/>
  <p188:author id="{5E8ECE4E-BDD0-0286-C0C2-974B55B16528}" name="Renee St. Germain" initials="RS" userId="S::rstgermain@afn.ca::1f10d9d1-ce38-4425-9be5-29cdb87f6a53" providerId="AD"/>
  <p188:author id="{39B9FA5B-ECF1-E286-51B6-2FE723360897}" name="Charlotte Kunda Lwanga" initials="CKL" userId="S::CLwanga@afn.ca::b25118e0-e14c-4618-9cb1-1c858882cb2d" providerId="AD"/>
  <p188:author id="{220820F2-5409-8FEA-E9B7-7083B65F714D}" name="Travis Kirkwood" initials="TK" userId="S::TKirkwood@afn.ca::7d47f0aa-f2b1-40cb-9963-f131000d72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1"/>
    <p:restoredTop sz="89230" autoAdjust="0"/>
  </p:normalViewPr>
  <p:slideViewPr>
    <p:cSldViewPr snapToGrid="0" snapToObjects="1">
      <p:cViewPr varScale="1">
        <p:scale>
          <a:sx n="96" d="100"/>
          <a:sy n="96" d="100"/>
        </p:scale>
        <p:origin x="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18F61-92AC-3B49-A925-1DC330EA9C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3B8285-E16D-AB43-B260-D1BEF08AA3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C1BC6-FB0A-134F-99F0-1325354BD9C5}" type="datetimeFigureOut">
              <a:rPr lang="en-US" smtClean="0"/>
              <a:t>7/5/24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64883F-7E5D-8742-B325-5150D4C8A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4640-77E7-EE43-BDBC-988CF4E997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3F3E-2726-344C-9FA2-739CD281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0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BAA6E-A6D1-4E45-AE7E-A847A06E283C}" type="datetimeFigureOut">
              <a:rPr lang="en-CA" smtClean="0"/>
              <a:t>2024-07-05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4A317-3724-430B-A56B-3973B927685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59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692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95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831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3504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7546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071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6929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B19: </a:t>
            </a:r>
            <a:r>
              <a:rPr lang="en-US" dirty="0"/>
              <a:t>This funding primarily supports the ILC, the Office of the Commissioner of Indigenous Languages, and government operations for the ILC.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CA" dirty="0"/>
            </a:br>
            <a:r>
              <a:rPr lang="en-CA" dirty="0"/>
              <a:t>B21: </a:t>
            </a:r>
            <a:r>
              <a:rPr lang="en-US" dirty="0"/>
              <a:t>This supports the ILC and ss. 8 and 9 agreements (language agreements with the Government of Canada and/or Provincial/Territorial Governments). </a:t>
            </a:r>
            <a:endParaRPr lang="en-CA" dirty="0"/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B24: </a:t>
            </a:r>
            <a:r>
              <a:rPr lang="en-US" dirty="0"/>
              <a:t>This funding primarily supports the ILC.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3629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048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1530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591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704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The Funding Model was 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required to unlock Budget 2019 funding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for Indigenous languages. It is an 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interim measure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for</a:t>
            </a:r>
            <a:r>
              <a:rPr lang="en-US" sz="1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improving funding transfers and strengthening First Nations control over languages.</a:t>
            </a:r>
          </a:p>
          <a:p>
            <a:pPr>
              <a:defRPr/>
            </a:pP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Nations Languages Funding Model impacts languages funding as provided by the Department of Canadian Heritage (DCH) and does not include Indigenous Services Canada (ISC) funding for education.</a:t>
            </a:r>
          </a:p>
          <a:p>
            <a:pPr marL="0" indent="0">
              <a:buNone/>
            </a:pPr>
            <a:endParaRPr lang="en-US" b="1" dirty="0">
              <a:cs typeface="Calibri"/>
            </a:endParaRPr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840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  <a:ea typeface="Arial" panose="020B0604020202020204" pitchFamily="34" charset="0"/>
                <a:cs typeface="Arial" panose="020B0604020202020204" pitchFamily="34" charset="0"/>
              </a:rPr>
              <a:t>2022 AFN Engagements with First Nations on the Funding Model, including input on factors for a revised Regional Allocation Formula.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4A317-3724-430B-A56B-3973B927685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199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696A-6301-6E41-9057-9CBF7433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137" y="3429000"/>
            <a:ext cx="9133726" cy="1271588"/>
          </a:xfrm>
        </p:spPr>
        <p:txBody>
          <a:bodyPr anchor="t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500E4-F019-4A41-959E-2A00D475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137" y="4700588"/>
            <a:ext cx="9133726" cy="92127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444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B27-2ACC-B74D-BAEA-16750FD1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530"/>
            <a:ext cx="10515600" cy="6849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5B45-79C6-794A-A91B-E6700DFFE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B49F-DD27-DA44-B46B-39D43C5C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BC028D-A9F7-9246-BAFC-9962E05A63FF}" type="datetimeFigureOut">
              <a:rPr lang="en-US" smtClean="0"/>
              <a:t>7/5/24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DFBFF-8F21-B549-9D66-180BB125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454D-B60B-7F4D-B729-57FAF81D7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7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696A-6301-6E41-9057-9CBF7433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933" y="2813213"/>
            <a:ext cx="8456268" cy="13115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500E4-F019-4A41-959E-2A00D475B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51934" y="4227203"/>
            <a:ext cx="8456267" cy="92127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020D6-F4A3-6FD2-03F1-80500AA09BF8}"/>
              </a:ext>
            </a:extLst>
          </p:cNvPr>
          <p:cNvSpPr txBox="1"/>
          <p:nvPr userDrawn="1"/>
        </p:nvSpPr>
        <p:spPr>
          <a:xfrm>
            <a:off x="12904342" y="1150706"/>
            <a:ext cx="184731" cy="36933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0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01B27-2ACC-B74D-BAEA-16750FD1C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642" y="1517904"/>
            <a:ext cx="9336157" cy="798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D5B45-79C6-794A-A91B-E6700DFF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7642" y="2484783"/>
            <a:ext cx="9336158" cy="3692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CB49F-DD27-DA44-B46B-39D43C5C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9BC028D-A9F7-9246-BAFC-9962E05A63FF}" type="datetimeFigureOut">
              <a:rPr lang="en-US" smtClean="0"/>
              <a:pPr/>
              <a:t>7/5/24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DFBFF-8F21-B549-9D66-180BB125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63002" y="6356350"/>
            <a:ext cx="890798" cy="30339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2D7D454D-B60B-7F4D-B729-57FAF81D7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2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F0BF0-98A9-9946-887F-19F4C015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4268"/>
            <a:ext cx="10515600" cy="618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2AAE8-00C1-9B41-BA0C-EAAD30A57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82333"/>
            <a:ext cx="10515600" cy="3594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4FD17-C0A8-DD48-8238-CCC9B8A37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D7D454D-B60B-7F4D-B729-57FAF81D7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3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0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fnlanguages@afn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0494-0616-934B-BDC3-B6CA0606B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9137" y="2369711"/>
            <a:ext cx="9133726" cy="14827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 Languages</a:t>
            </a:r>
            <a:b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Allocation Formula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45FCF-2920-2D45-8F12-14E6228EE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9137" y="3848515"/>
            <a:ext cx="9133726" cy="1379125"/>
          </a:xfrm>
        </p:spPr>
        <p:txBody>
          <a:bodyPr>
            <a:normAutofit fontScale="92500" lnSpcReduction="20000"/>
          </a:bodyPr>
          <a:lstStyle/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Dialogue Session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Montreal, Quebec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8, 2024, Room 512GH</a:t>
            </a:r>
          </a:p>
          <a:p>
            <a:endParaRPr lang="en-CA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25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27FB-160E-665A-AE59-519FE5D8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113" y="1842052"/>
            <a:ext cx="10515600" cy="684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Revising the Regional Allocation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7136E-04BB-4C8B-971E-5D34CAF6A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113" y="2864935"/>
            <a:ext cx="7974496" cy="427566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Five of the eight </a:t>
            </a:r>
            <a:r>
              <a:rPr lang="en-US" sz="19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factors have been part of discussions for a </a:t>
            </a:r>
            <a:r>
              <a:rPr lang="en-US" sz="1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revised Regional Allocation Formula</a:t>
            </a:r>
            <a:r>
              <a:rPr lang="en-US" sz="19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19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CA" sz="1900" kern="0" dirty="0"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CA" sz="1900" kern="0" dirty="0">
                <a:latin typeface="Arial" panose="020B0604020202020204" pitchFamily="34" charset="0"/>
                <a:cs typeface="Arial" panose="020B0604020202020204" pitchFamily="34" charset="0"/>
              </a:rPr>
              <a:t>Language Vitality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CA" sz="1900" kern="0" dirty="0">
                <a:latin typeface="Arial" panose="020B0604020202020204" pitchFamily="34" charset="0"/>
                <a:cs typeface="Arial" panose="020B0604020202020204" pitchFamily="34" charset="0"/>
              </a:rPr>
              <a:t>Number of Languages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CA" sz="1900" kern="0" dirty="0">
                <a:latin typeface="Arial" panose="020B0604020202020204" pitchFamily="34" charset="0"/>
                <a:cs typeface="Arial" panose="020B0604020202020204" pitchFamily="34" charset="0"/>
              </a:rPr>
              <a:t>Number of First Nations / Census Metropolitan Areas</a:t>
            </a:r>
          </a:p>
          <a:p>
            <a:pPr marL="800100" lvl="1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CA" sz="1900" kern="0" dirty="0">
                <a:latin typeface="Arial" panose="020B0604020202020204" pitchFamily="34" charset="0"/>
                <a:cs typeface="Arial" panose="020B0604020202020204" pitchFamily="34" charset="0"/>
              </a:rPr>
              <a:t>Mean Regional Remoteness</a:t>
            </a:r>
          </a:p>
          <a:p>
            <a:pPr marL="0" marR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900" kern="0" dirty="0"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Chiefs Committee on Languages (CCOL) recommended a new Regional Allocation Formula with equal weights in 2023. </a:t>
            </a:r>
          </a:p>
        </p:txBody>
      </p:sp>
    </p:spTree>
    <p:extLst>
      <p:ext uri="{BB962C8B-B14F-4D97-AF65-F5344CB8AC3E}">
        <p14:creationId xmlns:p14="http://schemas.microsoft.com/office/powerpoint/2010/main" val="3590195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0FE74-FF9A-F31B-F33B-24FF0D8F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974573"/>
            <a:ext cx="10515600" cy="684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D938B-58ED-10D2-3625-701E3D84D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035" y="2877800"/>
            <a:ext cx="9153939" cy="4115126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Resolution 76/2023, </a:t>
            </a:r>
            <a:r>
              <a:rPr lang="en-US" sz="19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for Urgent First Nations Languages </a:t>
            </a:r>
            <a:r>
              <a:rPr lang="en-US" sz="1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directs the AFN, the CCOL, and the TCOL to codevelop a funding allocation methodology that is consistent with AFN Resolution 17/2022 for any new funding and seeks to bring a consensus-based recommendation back to the First Nations-in-Assembly in July 2024.</a:t>
            </a:r>
            <a:br>
              <a:rPr lang="en-US" sz="1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900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Based on discussions within the regions over the past several months, the CCOL and TCOL could not reach consensus.</a:t>
            </a:r>
            <a:br>
              <a:rPr lang="en-US" sz="1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19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sz="19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2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120FC-D4A2-F2B9-A67B-80141FCD1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897382"/>
            <a:ext cx="10515600" cy="684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Situation (</a:t>
            </a:r>
            <a:r>
              <a:rPr lang="en-US" sz="2800" dirty="0" err="1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r>
              <a:rPr lang="en-US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7D7A9-196F-7E30-5191-5D9DBCB25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2026" y="2913636"/>
            <a:ext cx="9220200" cy="42756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focus of discussion has been choosing between: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(a) a new formula based on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5 factors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equal weights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(b) keeping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status quo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formula (base + number of languages).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AFN has provided alternative options for the formula to the CCOL and TCOL for consideration.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regions acknowledge a lack of good data sources to inform revisions to the Regional Allocation Formula for First Nations languages.</a:t>
            </a:r>
          </a:p>
        </p:txBody>
      </p:sp>
    </p:spTree>
    <p:extLst>
      <p:ext uri="{BB962C8B-B14F-4D97-AF65-F5344CB8AC3E}">
        <p14:creationId xmlns:p14="http://schemas.microsoft.com/office/powerpoint/2010/main" val="3798258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D499-E73F-8871-9094-D9F0E2B6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809599"/>
            <a:ext cx="10515600" cy="684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40BCE-25E7-7EB4-6524-0AD9D3F7E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653575"/>
            <a:ext cx="8739809" cy="43634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Regional Allocation Formula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a revised Regional Allocation Formula, Canadian Heritage will continue to apply the Status Quo formula to Budget 2024 funding for the ILC, and any other new funding that may become available.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Research Plan for Regional Allocation Formula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AFN will advance work on the research plan to obtain robust data to inform a Regional Allocation Formula that can be applied in the future.</a:t>
            </a:r>
          </a:p>
          <a:p>
            <a:pPr>
              <a:lnSpc>
                <a:spcPct val="100000"/>
              </a:lnSpc>
            </a:pPr>
            <a:r>
              <a:rPr lang="en-US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estimated that it will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about </a:t>
            </a:r>
            <a:r>
              <a:rPr lang="en-US" sz="1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years to complete this research.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73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4A9B4-1D34-5D2C-5F9E-CA29BCDB7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1897383"/>
            <a:ext cx="10515600" cy="684950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6DA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2800" dirty="0">
              <a:solidFill>
                <a:srgbClr val="016D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8BD6A-D45B-A732-A476-6021031F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7" y="2847376"/>
            <a:ext cx="10953307" cy="3903527"/>
          </a:xfrm>
        </p:spPr>
        <p:txBody>
          <a:bodyPr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Questions? Reach out to: 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16DAF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afnlanguages@afn.ca</a:t>
            </a:r>
            <a:endParaRPr kumimoji="0" lang="en-CA" sz="4000" b="1" i="0" u="none" strike="noStrike" kern="1200" cap="none" spc="0" normalizeH="0" baseline="0" noProof="0" dirty="0">
              <a:ln>
                <a:noFill/>
              </a:ln>
              <a:solidFill>
                <a:srgbClr val="016DAF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RENEE ST. GERMAIN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Director – Languages and Learning /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Directrice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-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Langues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et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apprentissage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JULIA STOCKDALE-OTAROLA 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Associate Director - Languages and Learning / 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Directrice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adjointe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-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Langues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et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apprentissage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defRPr/>
            </a:pPr>
            <a:r>
              <a:rPr lang="en-CA" sz="2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BRAM LERAT</a:t>
            </a:r>
          </a:p>
          <a:p>
            <a:pPr marL="0" indent="0">
              <a:buNone/>
              <a:defRPr/>
            </a:pPr>
            <a:r>
              <a:rPr lang="en-CA" sz="29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CA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Advisor – Languages and Learning / </a:t>
            </a:r>
            <a:r>
              <a:rPr lang="en-US" sz="2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Conseiller</a:t>
            </a:r>
            <a:r>
              <a:rPr lang="en-US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spécial</a:t>
            </a:r>
            <a:r>
              <a:rPr lang="en-US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- </a:t>
            </a:r>
            <a:r>
              <a:rPr lang="en-CA" sz="2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Langues</a:t>
            </a:r>
            <a:r>
              <a:rPr lang="en-CA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et </a:t>
            </a:r>
            <a:r>
              <a:rPr lang="en-CA" sz="29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apprentissage</a:t>
            </a:r>
            <a:r>
              <a:rPr lang="en-CA" sz="2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CHARLOTTE KUNDA LWANGA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Senior Policy Analyst - Languages and Learning  /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Analyste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principal des politiques -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Langues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et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apprentissage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ATTICUS HARRIGAN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Senior Policy Analyst - Languages and Learning  /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Analyste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principal des politiques -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Langues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et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apprentissage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JENNIFER BELLCHAMBERS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Policy Analyst – Languages and Learning / 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Analyste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des Politiques -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Langues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et 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apprentissage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0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14C1D-84C8-0332-D49D-29308358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357" y="1897383"/>
            <a:ext cx="10515600" cy="684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First Nations Languages Funding 	</a:t>
            </a:r>
            <a:endParaRPr lang="en-CA" sz="2800" dirty="0">
              <a:solidFill>
                <a:srgbClr val="016D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D09C5-9249-05FC-3786-4D5283501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184" y="2714854"/>
            <a:ext cx="8567529" cy="42756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Department of Canadian Heritage provides funding for First Nations language initiatives through the Indigenous Languages Component (ILC).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ILC provides funding to First Nations communities and First Nations-led organizations to support language reclamation, revitalization, maintenance and strengthening initiatives.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First Nations can access: (1) annual (2) multi-year or (3) ongoing programmatic funding through the ILC. </a:t>
            </a: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The Regional Allocation Formula being reviewed applies to ILC funding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99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33022-BF16-1AEF-1BA1-DEA402284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897383"/>
            <a:ext cx="10515600" cy="684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First Nations Languages Funding 	</a:t>
            </a:r>
            <a:endParaRPr lang="en-CA" sz="2800" dirty="0">
              <a:solidFill>
                <a:srgbClr val="016D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4334F-9FF2-9907-E6AF-77CD426F8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743199"/>
            <a:ext cx="8024191" cy="40548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Budget 2019 provided $333.7 million over 5 years to support all Indigenous languages, and approx. $115 million ongoing thereafter.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Budget 2021 provided $275 million over 5 years.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Budget 2024 provided $225 million over 5 years, and $45 million ongoing thereafter.</a:t>
            </a:r>
          </a:p>
        </p:txBody>
      </p:sp>
    </p:spTree>
    <p:extLst>
      <p:ext uri="{BB962C8B-B14F-4D97-AF65-F5344CB8AC3E}">
        <p14:creationId xmlns:p14="http://schemas.microsoft.com/office/powerpoint/2010/main" val="2844667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1653844-A370-E31B-108C-F5BD16F18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18" y="2266913"/>
            <a:ext cx="11732963" cy="356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7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2B49-7418-7CEF-7251-3A168612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029905"/>
            <a:ext cx="10515600" cy="684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Allocation Formula	</a:t>
            </a:r>
            <a:endParaRPr lang="en-CA" sz="2800" dirty="0">
              <a:solidFill>
                <a:srgbClr val="016D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7597-027E-6144-38D6-C93D64F25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940141"/>
            <a:ext cx="6808304" cy="359463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status quo formula is being applied to a portion of available ILC funding (B2019).</a:t>
            </a:r>
            <a:br>
              <a:rPr lang="en-US" sz="2000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kern="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revised Regional Allocation Formula would apply to new funding available through the ILC (e.g., B2024).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98470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2B49-7418-7CEF-7251-3A168612F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64" y="2054086"/>
            <a:ext cx="9559636" cy="684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Allocation Formula	</a:t>
            </a:r>
            <a:endParaRPr lang="en-CA" sz="2800" dirty="0">
              <a:solidFill>
                <a:srgbClr val="016D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A7597-027E-6144-38D6-C93D64F25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4164" y="2873881"/>
            <a:ext cx="9793356" cy="35946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Status Quo – Canadian Heritage’s Current Regional Allocation Formula</a:t>
            </a:r>
            <a:br>
              <a:rPr lang="en-CA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CA" sz="2500" dirty="0">
                <a:latin typeface="Arial" panose="020B0604020202020204" pitchFamily="34" charset="0"/>
                <a:cs typeface="Arial" panose="020B0604020202020204" pitchFamily="34" charset="0"/>
              </a:rPr>
              <a:t>Allocates </a:t>
            </a:r>
            <a:r>
              <a:rPr lang="en-CA" sz="2500" b="1" dirty="0">
                <a:latin typeface="Arial" panose="020B0604020202020204" pitchFamily="34" charset="0"/>
                <a:cs typeface="Arial" panose="020B0604020202020204" pitchFamily="34" charset="0"/>
              </a:rPr>
              <a:t>$300,000 equal base </a:t>
            </a:r>
            <a:r>
              <a:rPr lang="en-CA" sz="2500" dirty="0">
                <a:latin typeface="Arial" panose="020B0604020202020204" pitchFamily="34" charset="0"/>
                <a:cs typeface="Arial" panose="020B0604020202020204" pitchFamily="34" charset="0"/>
              </a:rPr>
              <a:t>amount for the 12 regions </a:t>
            </a:r>
          </a:p>
          <a:p>
            <a:pPr marL="0" indent="0" algn="ctr">
              <a:buNone/>
            </a:pPr>
            <a:r>
              <a:rPr lang="en-CA" sz="25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CA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2500" b="1" dirty="0">
                <a:latin typeface="Arial" panose="020B0604020202020204" pitchFamily="34" charset="0"/>
                <a:cs typeface="Arial" panose="020B0604020202020204" pitchFamily="34" charset="0"/>
              </a:rPr>
              <a:t>number of languages in the region</a:t>
            </a:r>
            <a:endParaRPr lang="en-US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17926-AD48-C6EB-9086-5FA5DDC1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608" y="1897383"/>
            <a:ext cx="10515600" cy="684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with Current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EECEE-E8D6-7A55-757A-773027AF9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966646"/>
            <a:ext cx="6897757" cy="3594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Canadian Heritage developed the current Regional Allocation Formula unilaterally –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his formula was not developed with First Nations.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First Nations have stated that other factors that impact the cost of language revitalization should be considered.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CA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3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6287-EDD6-E943-8905-A83028FE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617" y="1833097"/>
            <a:ext cx="10515600" cy="68495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Nations Languages Funding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988C5-DBDD-A747-AFE3-8D1476335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518047"/>
            <a:ext cx="10515600" cy="4160001"/>
          </a:xfrm>
        </p:spPr>
        <p:txBody>
          <a:bodyPr>
            <a:normAutofit lnSpcReduction="10000"/>
          </a:bodyPr>
          <a:lstStyle/>
          <a:p>
            <a:pPr marL="457200" marR="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Ensure Budget 2019 funding is </a:t>
            </a:r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unlocked </a:t>
            </a: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for 2023-24 and future years.</a:t>
            </a:r>
            <a:br>
              <a:rPr lang="en-US" sz="19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 a budget ask for greater funding to support First Nations languages at approximately $14 billion over 10 years.</a:t>
            </a:r>
            <a:br>
              <a:rPr lang="en-US" sz="1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Shift the transfer of funding from the current proposal-based funding approach toward ongoing programmatic, and funding agreements.</a:t>
            </a:r>
            <a:b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Conduct an initial 3-year review of the Funding Model.</a:t>
            </a:r>
            <a:b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US" sz="1900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900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Recommend new factors that are supported by First Nations to inform the development of a revised regional allocation formula.</a:t>
            </a:r>
            <a:endParaRPr lang="en-US" sz="19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sz="19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6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2545-6458-7354-68C8-63B92AED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873028"/>
            <a:ext cx="10515600" cy="684950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rgbClr val="016D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Process: Revising the Regional Allocation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2A255-3CA8-616E-A432-8694E9334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792" y="2464671"/>
            <a:ext cx="10515600" cy="35946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New factors were identified through discussions with the Technical Committee on Languages (TCOL) and the AFN’s 2022 Regional Engagements on the First Nations Languages Funding Model.</a:t>
            </a:r>
          </a:p>
          <a:p>
            <a:pPr>
              <a:lnSpc>
                <a:spcPct val="100000"/>
              </a:lnSpc>
            </a:pP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The TCOL identified the impacts that the factors could have on costs.</a:t>
            </a:r>
          </a:p>
          <a:p>
            <a:pPr>
              <a:lnSpc>
                <a:spcPct val="100000"/>
              </a:lnSpc>
            </a:pPr>
            <a:r>
              <a:rPr lang="en-CA" sz="1700" dirty="0">
                <a:latin typeface="Arial" panose="020B0604020202020204" pitchFamily="34" charset="0"/>
                <a:cs typeface="Arial" panose="020B0604020202020204" pitchFamily="34" charset="0"/>
              </a:rPr>
              <a:t>These considerations were included in the First Nations Languages Funding Model.</a:t>
            </a:r>
          </a:p>
          <a:p>
            <a:pPr>
              <a:lnSpc>
                <a:spcPct val="100000"/>
              </a:lnSpc>
            </a:pPr>
            <a:r>
              <a:rPr lang="en-US" sz="17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AFN Resolution 17/2022, </a:t>
            </a:r>
            <a:r>
              <a:rPr lang="en-US" sz="17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 for the First Nations Languages Funding Model</a:t>
            </a:r>
            <a:r>
              <a:rPr lang="en-US" sz="17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ratifies the interim First Nations Languages Funding Model and recommends 8 new factors</a:t>
            </a:r>
            <a:r>
              <a:rPr lang="en-US" sz="17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CA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CA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9CA608-6892-0A81-420F-0D283AEB4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846366"/>
              </p:ext>
            </p:extLst>
          </p:nvPr>
        </p:nvGraphicFramePr>
        <p:xfrm>
          <a:off x="1113184" y="4558030"/>
          <a:ext cx="9456234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117">
                  <a:extLst>
                    <a:ext uri="{9D8B030D-6E8A-4147-A177-3AD203B41FA5}">
                      <a16:colId xmlns:a16="http://schemas.microsoft.com/office/drawing/2014/main" val="1728406963"/>
                    </a:ext>
                  </a:extLst>
                </a:gridCol>
                <a:gridCol w="4728117">
                  <a:extLst>
                    <a:ext uri="{9D8B030D-6E8A-4147-A177-3AD203B41FA5}">
                      <a16:colId xmlns:a16="http://schemas.microsoft.com/office/drawing/2014/main" val="39146477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lvl="1" indent="0" algn="r" defTabSz="914400" rtl="0" eaLnBrk="1" latinLnBrk="0" hangingPunct="1">
                        <a:buFontTx/>
                        <a:buNone/>
                      </a:pPr>
                      <a:r>
                        <a:rPr lang="en-CA" sz="1400" b="1" kern="12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Number of Languages</a:t>
                      </a:r>
                    </a:p>
                    <a:p>
                      <a:pPr marL="457200" lvl="1" indent="0" algn="r">
                        <a:buFontTx/>
                        <a:buNone/>
                      </a:pPr>
                      <a:r>
                        <a:rPr lang="en-CA" sz="14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</a:p>
                    <a:p>
                      <a:pPr marL="457200" lvl="1" indent="0" algn="r">
                        <a:buFontTx/>
                        <a:buNone/>
                      </a:pPr>
                      <a:r>
                        <a:rPr lang="en-CA" sz="14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First Nations </a:t>
                      </a:r>
                    </a:p>
                    <a:p>
                      <a:pPr marL="457200" lvl="1" indent="0" algn="r">
                        <a:buFontTx/>
                        <a:buNone/>
                      </a:pPr>
                      <a:r>
                        <a:rPr lang="en-CA" sz="14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Language Vitality</a:t>
                      </a:r>
                    </a:p>
                    <a:p>
                      <a:pPr marL="457200" lvl="1" indent="0" algn="r">
                        <a:buFontTx/>
                        <a:buNone/>
                      </a:pPr>
                      <a:r>
                        <a:rPr lang="en-CA" sz="14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Remoteness</a:t>
                      </a:r>
                    </a:p>
                    <a:p>
                      <a:pPr marL="457200" lvl="1" indent="0" algn="r">
                        <a:buFontTx/>
                        <a:buNone/>
                      </a:pPr>
                      <a:r>
                        <a:rPr lang="en-CA" sz="14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Learner Dispersion</a:t>
                      </a:r>
                    </a:p>
                    <a:p>
                      <a:pPr marL="457200" lvl="1" indent="0" algn="r">
                        <a:buFontTx/>
                        <a:buNone/>
                      </a:pPr>
                      <a:r>
                        <a:rPr lang="en-CA" sz="1400" strike="noStrike" baseline="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Capacity/Readiness</a:t>
                      </a:r>
                    </a:p>
                    <a:p>
                      <a:pPr marL="457200" lvl="1" indent="0" algn="r">
                        <a:buFontTx/>
                        <a:buNone/>
                      </a:pPr>
                      <a:r>
                        <a:rPr lang="en-CA" sz="1400" strike="noStrike" baseline="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Accessibility/Special Funding Needs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Symbol" panose="05050102010706020507" pitchFamily="18" charset="2"/>
                        <a:buChar char=""/>
                      </a:pPr>
                      <a:r>
                        <a:rPr lang="en-CA" sz="14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  <a:p>
                      <a:pPr marL="285750" lvl="0" indent="-285750" algn="l">
                        <a:buFont typeface="Symbol" panose="05050102010706020507" pitchFamily="18" charset="2"/>
                        <a:buChar char=""/>
                      </a:pPr>
                      <a:r>
                        <a:rPr lang="en-CA" sz="14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  <a:p>
                      <a:pPr marL="285750" lvl="0" indent="-285750" algn="l">
                        <a:buFont typeface="Symbol" panose="05050102010706020507" pitchFamily="18" charset="2"/>
                        <a:buChar char=""/>
                      </a:pPr>
                      <a:r>
                        <a:rPr lang="en-CA" sz="14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to High </a:t>
                      </a:r>
                    </a:p>
                    <a:p>
                      <a:pPr marL="285750" lvl="0" indent="-285750" algn="l">
                        <a:buFont typeface="Symbol" panose="05050102010706020507" pitchFamily="18" charset="2"/>
                        <a:buChar char=""/>
                      </a:pPr>
                      <a:r>
                        <a:rPr lang="en-CA" sz="14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  <a:p>
                      <a:pPr marL="285750" lvl="0" indent="-285750" algn="l">
                        <a:buFont typeface="Symbol" panose="05050102010706020507" pitchFamily="18" charset="2"/>
                        <a:buChar char=""/>
                      </a:pPr>
                      <a:r>
                        <a:rPr lang="en-CA" sz="14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to High</a:t>
                      </a:r>
                    </a:p>
                    <a:p>
                      <a:pPr marL="285750" lvl="0" indent="-285750" algn="l">
                        <a:buFont typeface="Symbol" panose="05050102010706020507" pitchFamily="18" charset="2"/>
                        <a:buChar char=""/>
                      </a:pPr>
                      <a:r>
                        <a:rPr lang="en-CA" sz="140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  <a:p>
                      <a:pPr marL="285750" lvl="0" indent="-285750" algn="l">
                        <a:buFont typeface="Symbol" panose="05050102010706020507" pitchFamily="18" charset="2"/>
                        <a:buChar char=""/>
                      </a:pPr>
                      <a:r>
                        <a:rPr lang="en-CA" sz="1400" strike="noStrike" baseline="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Data – factor could not be incorporated </a:t>
                      </a:r>
                    </a:p>
                    <a:p>
                      <a:pPr marL="285750" lvl="0" indent="-285750" algn="l">
                        <a:buFont typeface="Symbol" panose="05050102010706020507" pitchFamily="18" charset="2"/>
                        <a:buChar char=""/>
                      </a:pPr>
                      <a:r>
                        <a:rPr lang="en-CA" sz="1400" strike="noStrike" baseline="0" dirty="0">
                          <a:solidFill>
                            <a:srgbClr val="016DA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Data – factor could not be incorporated 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1802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D826D-9D61-E06E-99F0-4AF1E603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D454D-B60B-7F4D-B729-57FAF81D77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5481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D96317FD962F49BBA7116E962AC43E" ma:contentTypeVersion="12" ma:contentTypeDescription="Create a new document." ma:contentTypeScope="" ma:versionID="dbe4992242ade60fee71d53cc061e300">
  <xsd:schema xmlns:xsd="http://www.w3.org/2001/XMLSchema" xmlns:xs="http://www.w3.org/2001/XMLSchema" xmlns:p="http://schemas.microsoft.com/office/2006/metadata/properties" xmlns:ns3="b94d50da-09b6-4889-ad9c-b63f72c7c98f" xmlns:ns4="22e7fd6a-ac62-43b9-b9b5-b3e7ec9220cd" targetNamespace="http://schemas.microsoft.com/office/2006/metadata/properties" ma:root="true" ma:fieldsID="7559fad1e7183028e38aa6c8942f493b" ns3:_="" ns4:_="">
    <xsd:import namespace="b94d50da-09b6-4889-ad9c-b63f72c7c98f"/>
    <xsd:import namespace="22e7fd6a-ac62-43b9-b9b5-b3e7ec9220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d50da-09b6-4889-ad9c-b63f72c7c9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7fd6a-ac62-43b9-b9b5-b3e7ec922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94d50da-09b6-4889-ad9c-b63f72c7c98f" xsi:nil="true"/>
  </documentManagement>
</p:properties>
</file>

<file path=customXml/itemProps1.xml><?xml version="1.0" encoding="utf-8"?>
<ds:datastoreItem xmlns:ds="http://schemas.openxmlformats.org/officeDocument/2006/customXml" ds:itemID="{3B65153C-231C-49A7-971F-888C731603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005926-7928-4764-A54B-8E770D377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4d50da-09b6-4889-ad9c-b63f72c7c98f"/>
    <ds:schemaRef ds:uri="22e7fd6a-ac62-43b9-b9b5-b3e7ec922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1E0B27-18A8-4B54-ACD7-8B302183B4C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22e7fd6a-ac62-43b9-b9b5-b3e7ec9220cd"/>
    <ds:schemaRef ds:uri="b94d50da-09b6-4889-ad9c-b63f72c7c98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24156</TotalTime>
  <Words>1109</Words>
  <Application>Microsoft Macintosh PowerPoint</Application>
  <PresentationFormat>Widescreen</PresentationFormat>
  <Paragraphs>107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1_Custom Design</vt:lpstr>
      <vt:lpstr>2_Custom Design</vt:lpstr>
      <vt:lpstr>First Nations Languages Regional Allocation Formula </vt:lpstr>
      <vt:lpstr>Background: First Nations Languages Funding  </vt:lpstr>
      <vt:lpstr>Background: First Nations Languages Funding  </vt:lpstr>
      <vt:lpstr>PowerPoint Presentation</vt:lpstr>
      <vt:lpstr>Regional Allocation Formula </vt:lpstr>
      <vt:lpstr>Regional Allocation Formula </vt:lpstr>
      <vt:lpstr>Issues with Current Formula</vt:lpstr>
      <vt:lpstr>First Nations Languages Funding Model</vt:lpstr>
      <vt:lpstr>Process: Revising the Regional Allocation Formula</vt:lpstr>
      <vt:lpstr>Revising the Regional Allocation Formula</vt:lpstr>
      <vt:lpstr>Current Situation</vt:lpstr>
      <vt:lpstr>Current Situation (con’t)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Cheyenne Nicholas</dc:creator>
  <cp:lastModifiedBy>Hollie King</cp:lastModifiedBy>
  <cp:revision>121</cp:revision>
  <dcterms:created xsi:type="dcterms:W3CDTF">2020-01-06T15:32:02Z</dcterms:created>
  <dcterms:modified xsi:type="dcterms:W3CDTF">2024-07-05T15:19:07Z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0x010100D2D96317FD962F49BBA7116E962AC43E</vt:lpwstr>
  </property>
</Properties>
</file>