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9"/>
  </p:handoutMasterIdLst>
  <p:sldIdLst>
    <p:sldId id="263" r:id="rId2"/>
    <p:sldId id="264" r:id="rId3"/>
    <p:sldId id="265" r:id="rId4"/>
    <p:sldId id="266" r:id="rId5"/>
    <p:sldId id="267" r:id="rId6"/>
    <p:sldId id="272"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257"/>
    <a:srgbClr val="00282F"/>
    <a:srgbClr val="1C5E76"/>
    <a:srgbClr val="002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4"/>
    <p:restoredTop sz="96208"/>
  </p:normalViewPr>
  <p:slideViewPr>
    <p:cSldViewPr snapToGrid="0" snapToObjects="1">
      <p:cViewPr>
        <p:scale>
          <a:sx n="69" d="100"/>
          <a:sy n="69" d="100"/>
        </p:scale>
        <p:origin x="732" y="60"/>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3/4/2024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‹N°›</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ac-isc.gc.ca/fra/1644518166138/164451822722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cisions.chrt-tcdp.gc.ca/chrt-tcdp/decisions/en/item/127700/index.do?q=2016+chrt+2"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decisions.chrt-tcdp.gc.ca/chrt-tcdp/decisions/en/item/493343/index.do?q=2016+chrt+2" TargetMode="External"/><Relationship Id="rId4" Type="http://schemas.openxmlformats.org/officeDocument/2006/relationships/hyperlink" Target="https://decisions.chrt-tcdp.gc.ca/chrt-tcdp/decisions/en/item/453537/index.do?q=2016+chrt+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ecisions.chrt-tcdp.gc.ca/chrt-tcdp/decisions/en/item/516900/index.do?q=2016+chrt+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decisions.chrt-tcdp.gc.ca/chrt-tcdp/decisions/en/item/520915/index.do?q=2016+chrt+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006399" y="2201779"/>
            <a:ext cx="8179201" cy="1922959"/>
          </a:xfrm>
        </p:spPr>
        <p:txBody>
          <a:bodyPr/>
          <a:lstStyle/>
          <a:p>
            <a:r>
              <a:rPr lang="fr-CA" dirty="0"/>
              <a:t>Le point sur l'approche à long terme relative au principe de Jordan</a:t>
            </a:r>
            <a:endParaRPr lang="en-US" dirty="0"/>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006398" y="4227203"/>
            <a:ext cx="8179202" cy="1523892"/>
          </a:xfrm>
        </p:spPr>
        <p:txBody>
          <a:bodyPr/>
          <a:lstStyle/>
          <a:p>
            <a:r>
              <a:rPr lang="en-US" i="0" dirty="0"/>
              <a:t>5 mars 2024</a:t>
            </a:r>
          </a:p>
          <a:p>
            <a:r>
              <a:rPr lang="en-US" i="0" dirty="0" err="1"/>
              <a:t>Territoire</a:t>
            </a:r>
            <a:r>
              <a:rPr lang="en-US" i="0" dirty="0"/>
              <a:t> </a:t>
            </a:r>
            <a:r>
              <a:rPr lang="en-US" i="0" dirty="0" err="1"/>
              <a:t>Kanien'kehá:ka</a:t>
            </a:r>
            <a:r>
              <a:rPr lang="en-US" i="0" dirty="0"/>
              <a:t> – Montréal (Québec)</a:t>
            </a:r>
          </a:p>
        </p:txBody>
      </p:sp>
    </p:spTree>
    <p:extLst>
      <p:ext uri="{BB962C8B-B14F-4D97-AF65-F5344CB8AC3E}">
        <p14:creationId xmlns:p14="http://schemas.microsoft.com/office/powerpoint/2010/main" val="38673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489857" y="1797304"/>
            <a:ext cx="9983858" cy="798576"/>
          </a:xfrm>
        </p:spPr>
        <p:txBody>
          <a:bodyPr/>
          <a:lstStyle/>
          <a:p>
            <a:r>
              <a:rPr lang="fr-CA" altLang="en-US" dirty="0">
                <a:latin typeface="Bahnschrift SemiBold" panose="020B0502040204020203" pitchFamily="34" charset="0"/>
                <a:ea typeface="ＭＳ Ｐゴシック" panose="020B0600070205080204" pitchFamily="34" charset="-128"/>
              </a:rPr>
              <a:t>Contexte</a:t>
            </a:r>
            <a:br>
              <a:rPr lang="en-US" altLang="en-US" sz="4000" dirty="0">
                <a:latin typeface="Bahnschrift SemiBold" panose="020B0502040204020203" pitchFamily="34" charset="0"/>
                <a:ea typeface="ＭＳ Ｐゴシック" panose="020B0600070205080204" pitchFamily="34" charset="-128"/>
              </a:rPr>
            </a:br>
            <a:endParaRPr lang="en-US" dirty="0">
              <a:solidFill>
                <a:srgbClr val="3F0257"/>
              </a:solidFill>
            </a:endParaRP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61257" y="2432958"/>
            <a:ext cx="11642272" cy="3992200"/>
          </a:xfrm>
        </p:spPr>
        <p:txBody>
          <a:bodyPr/>
          <a:lstStyle/>
          <a:p>
            <a:r>
              <a:rPr lang="fr-CA" altLang="en-US" sz="2800" dirty="0">
                <a:ea typeface="ＭＳ Ｐゴシック" panose="020B0600070205080204" pitchFamily="34" charset="-128"/>
              </a:rPr>
              <a:t>En 2007, l'Assemblée des Premières Nations (APN) et la Société de soutien à l’enfance ont déposé une plainte pour violation des droits de la personne en raison de la mise en œuvre étroite du principe de Jordan; en 2016, le Tribunal canadien des droits de la personne (TCDP) a confirmé le bien-fondé de cette plainte. </a:t>
            </a:r>
            <a:endParaRPr lang="fr-CA" altLang="en-US" dirty="0">
              <a:ea typeface="ＭＳ Ｐゴシック" panose="020B0600070205080204" pitchFamily="34" charset="-128"/>
            </a:endParaRPr>
          </a:p>
          <a:p>
            <a:r>
              <a:rPr lang="fr-CA" altLang="en-US" sz="2800" dirty="0">
                <a:ea typeface="ＭＳ Ｐゴシック" panose="020B0600070205080204" pitchFamily="34" charset="-128"/>
              </a:rPr>
              <a:t>L'APN a conclu une </a:t>
            </a:r>
            <a:r>
              <a:rPr lang="fr-CA" altLang="en-US" dirty="0">
                <a:ea typeface="ＭＳ Ｐゴシック" panose="020B0600070205080204" pitchFamily="34" charset="-128"/>
                <a:hlinkClick r:id="rId3"/>
              </a:rPr>
              <a:t>E</a:t>
            </a:r>
            <a:r>
              <a:rPr lang="fr-CA" altLang="en-US" sz="2800" dirty="0">
                <a:ea typeface="ＭＳ Ｐゴシック" panose="020B0600070205080204" pitchFamily="34" charset="-128"/>
                <a:hlinkClick r:id="rId3"/>
              </a:rPr>
              <a:t>ntente de principe </a:t>
            </a:r>
            <a:r>
              <a:rPr lang="fr-CA" altLang="en-US" sz="2800" dirty="0">
                <a:ea typeface="ＭＳ Ｐゴシック" panose="020B0600070205080204" pitchFamily="34" charset="-128"/>
              </a:rPr>
              <a:t>sur la réforme à long terme en décembre 2021, avec un engagement de 19 milliards de dollars sur 5 ans.</a:t>
            </a:r>
          </a:p>
          <a:p>
            <a:r>
              <a:rPr lang="fr-CA" altLang="en-US" sz="2800" dirty="0">
                <a:ea typeface="ＭＳ Ｐゴシック" panose="020B0600070205080204" pitchFamily="34" charset="-128"/>
              </a:rPr>
              <a:t>Le budget de 2022 prévoit un engagement de 4 milliards de dollars sur 6 ans pour la mise en œuvre continue du principe de Jordan.</a:t>
            </a:r>
            <a:endParaRPr lang="en-CA" altLang="en-US" sz="2800" dirty="0">
              <a:ea typeface="ＭＳ Ｐゴシック" panose="020B0600070205080204" pitchFamily="34" charset="-128"/>
            </a:endParaRPr>
          </a:p>
        </p:txBody>
      </p:sp>
    </p:spTree>
    <p:extLst>
      <p:ext uri="{BB962C8B-B14F-4D97-AF65-F5344CB8AC3E}">
        <p14:creationId xmlns:p14="http://schemas.microsoft.com/office/powerpoint/2010/main" val="282963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489857" y="1797304"/>
            <a:ext cx="9983858" cy="798576"/>
          </a:xfrm>
        </p:spPr>
        <p:txBody>
          <a:bodyPr/>
          <a:lstStyle/>
          <a:p>
            <a:r>
              <a:rPr lang="fr-CA" altLang="en-US" sz="4000" dirty="0">
                <a:latin typeface="Bahnschrift SemiBold" panose="020B0502040204020203" pitchFamily="34" charset="0"/>
                <a:ea typeface="ＭＳ Ｐゴシック" panose="020B0600070205080204" pitchFamily="34" charset="-128"/>
              </a:rPr>
              <a:t>Plaidoyer de l’APN auprès du TCDP</a:t>
            </a:r>
            <a:br>
              <a:rPr lang="en-US" altLang="en-US" sz="4000" dirty="0">
                <a:latin typeface="Bahnschrift SemiBold" panose="020B0502040204020203" pitchFamily="34" charset="0"/>
                <a:ea typeface="ＭＳ Ｐゴシック" panose="020B0600070205080204" pitchFamily="34" charset="-128"/>
              </a:rPr>
            </a:br>
            <a:endParaRPr lang="en-US" dirty="0">
              <a:solidFill>
                <a:srgbClr val="3F0257"/>
              </a:solidFill>
            </a:endParaRP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00025" y="2438400"/>
            <a:ext cx="11782425" cy="3986757"/>
          </a:xfrm>
        </p:spPr>
        <p:txBody>
          <a:bodyPr/>
          <a:lstStyle/>
          <a:p>
            <a:r>
              <a:rPr lang="fr-FR" altLang="en-US" dirty="0">
                <a:ea typeface="ＭＳ Ｐゴシック" panose="020B0600070205080204" pitchFamily="34" charset="-128"/>
                <a:hlinkClick r:id="rId3">
                  <a:extLst>
                    <a:ext uri="{A12FA001-AC4F-418D-AE19-62706E023703}">
                      <ahyp:hlinkClr xmlns:ahyp="http://schemas.microsoft.com/office/drawing/2018/hyperlinkcolor" val="tx"/>
                    </a:ext>
                  </a:extLst>
                </a:hlinkClick>
              </a:rPr>
              <a:t>2016 TCDP 2</a:t>
            </a:r>
            <a:r>
              <a:rPr lang="fr-FR" altLang="en-US" dirty="0">
                <a:ea typeface="ＭＳ Ｐゴシック" panose="020B0600070205080204" pitchFamily="34" charset="-128"/>
              </a:rPr>
              <a:t> : Décision sur le fond</a:t>
            </a:r>
          </a:p>
          <a:p>
            <a:pPr lvl="1"/>
            <a:r>
              <a:rPr lang="fr-FR" altLang="en-US" dirty="0">
                <a:ea typeface="ＭＳ Ｐゴシック" panose="020B0600070205080204" pitchFamily="34" charset="-128"/>
              </a:rPr>
              <a:t>Le TCDP a reconnu que le Canada faisait preuve de discrimination à l'égard des enfants et des familles des Premières Nations dans sa mise en œuvre étroite du principe de Jordan; il a ordonné des réformes immédiates.</a:t>
            </a:r>
          </a:p>
          <a:p>
            <a:r>
              <a:rPr lang="fr-FR" altLang="en-US" dirty="0">
                <a:ea typeface="ＭＳ Ｐゴシック" panose="020B0600070205080204" pitchFamily="34" charset="-128"/>
                <a:hlinkClick r:id="rId4">
                  <a:extLst>
                    <a:ext uri="{A12FA001-AC4F-418D-AE19-62706E023703}">
                      <ahyp:hlinkClr xmlns:ahyp="http://schemas.microsoft.com/office/drawing/2018/hyperlinkcolor" val="tx"/>
                    </a:ext>
                  </a:extLst>
                </a:hlinkClick>
              </a:rPr>
              <a:t>2019 TCDP 39</a:t>
            </a:r>
            <a:r>
              <a:rPr lang="fr-FR" altLang="en-US" dirty="0">
                <a:ea typeface="ＭＳ Ｐゴシック" panose="020B0600070205080204" pitchFamily="34" charset="-128"/>
              </a:rPr>
              <a:t> : Ordonnances sur l’indemnisation </a:t>
            </a:r>
          </a:p>
          <a:p>
            <a:pPr lvl="1"/>
            <a:r>
              <a:rPr lang="fr-FR" altLang="en-US" dirty="0">
                <a:ea typeface="ＭＳ Ｐゴシック" panose="020B0600070205080204" pitchFamily="34" charset="-128"/>
              </a:rPr>
              <a:t>Le TCDP a accordé à chacune des victimes de la discrimination du Canada une indemnisation de 40 000 $, remontant à 2006/2007.</a:t>
            </a:r>
            <a:endParaRPr lang="fr-FR" altLang="en-US" sz="2800" dirty="0">
              <a:ea typeface="ＭＳ Ｐゴシック" panose="020B0600070205080204" pitchFamily="34" charset="-128"/>
            </a:endParaRPr>
          </a:p>
          <a:p>
            <a:r>
              <a:rPr lang="fr-FR" altLang="en-US" dirty="0">
                <a:ea typeface="ＭＳ Ｐゴシック" panose="020B0600070205080204" pitchFamily="34" charset="-128"/>
                <a:hlinkClick r:id="rId5">
                  <a:extLst>
                    <a:ext uri="{A12FA001-AC4F-418D-AE19-62706E023703}">
                      <ahyp:hlinkClr xmlns:ahyp="http://schemas.microsoft.com/office/drawing/2018/hyperlinkcolor" val="tx"/>
                    </a:ext>
                  </a:extLst>
                </a:hlinkClick>
              </a:rPr>
              <a:t>2020 TCDP 36</a:t>
            </a:r>
            <a:r>
              <a:rPr lang="fr-FR" altLang="en-US" dirty="0">
                <a:ea typeface="ＭＳ Ｐゴシック" panose="020B0600070205080204" pitchFamily="34" charset="-128"/>
              </a:rPr>
              <a:t> : Ordonnances d'admissibilité au titre du principe de Jordan</a:t>
            </a:r>
          </a:p>
          <a:p>
            <a:pPr lvl="1"/>
            <a:r>
              <a:rPr lang="fr-FR" altLang="en-US" dirty="0">
                <a:ea typeface="ＭＳ Ｐゴシック" panose="020B0600070205080204" pitchFamily="34" charset="-128"/>
              </a:rPr>
              <a:t>Le TCDP a clarifié les groupes d'enfants admissibles au titre du principe de Jordan.</a:t>
            </a:r>
          </a:p>
        </p:txBody>
      </p:sp>
    </p:spTree>
    <p:extLst>
      <p:ext uri="{BB962C8B-B14F-4D97-AF65-F5344CB8AC3E}">
        <p14:creationId xmlns:p14="http://schemas.microsoft.com/office/powerpoint/2010/main" val="400663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489857" y="1797304"/>
            <a:ext cx="9983858" cy="798576"/>
          </a:xfrm>
        </p:spPr>
        <p:txBody>
          <a:bodyPr/>
          <a:lstStyle/>
          <a:p>
            <a:r>
              <a:rPr lang="fr-CA" altLang="en-US" sz="4000" dirty="0">
                <a:latin typeface="Bahnschrift SemiBold" panose="020B0502040204020203" pitchFamily="34" charset="0"/>
                <a:ea typeface="ＭＳ Ｐゴシック" panose="020B0600070205080204" pitchFamily="34" charset="-128"/>
              </a:rPr>
              <a:t>Plaidoyer de l’APN auprès du TCDP (suite)</a:t>
            </a:r>
            <a:br>
              <a:rPr lang="fr-CA" altLang="en-US" sz="4000" dirty="0">
                <a:latin typeface="Bahnschrift SemiBold" panose="020B0502040204020203" pitchFamily="34" charset="0"/>
                <a:ea typeface="ＭＳ Ｐゴシック" panose="020B0600070205080204" pitchFamily="34" charset="-128"/>
              </a:rPr>
            </a:br>
            <a:endParaRPr lang="fr-CA" dirty="0">
              <a:solidFill>
                <a:srgbClr val="3F0257"/>
              </a:solidFill>
            </a:endParaRP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00025" y="2438400"/>
            <a:ext cx="11782425" cy="3986757"/>
          </a:xfrm>
        </p:spPr>
        <p:txBody>
          <a:bodyPr/>
          <a:lstStyle/>
          <a:p>
            <a:r>
              <a:rPr lang="en-US" altLang="en-US" dirty="0">
                <a:ea typeface="ＭＳ Ｐゴシック" panose="020B0600070205080204" pitchFamily="34" charset="-128"/>
                <a:hlinkClick r:id="rId3">
                  <a:extLst>
                    <a:ext uri="{A12FA001-AC4F-418D-AE19-62706E023703}">
                      <ahyp:hlinkClr xmlns:ahyp="http://schemas.microsoft.com/office/drawing/2018/hyperlinkcolor" val="tx"/>
                    </a:ext>
                  </a:extLst>
                </a:hlinkClick>
              </a:rPr>
              <a:t>2021 TCDP 41</a:t>
            </a:r>
            <a:r>
              <a:rPr lang="en-US" altLang="en-US" dirty="0">
                <a:ea typeface="ＭＳ Ｐゴシック" panose="020B0600070205080204" pitchFamily="34" charset="-128"/>
              </a:rPr>
              <a:t> : </a:t>
            </a:r>
            <a:r>
              <a:rPr lang="fr-CA" altLang="en-US" dirty="0">
                <a:ea typeface="ＭＳ Ｐゴシック" panose="020B0600070205080204" pitchFamily="34" charset="-128"/>
              </a:rPr>
              <a:t>Ordonnances relatives aux immobilisations</a:t>
            </a:r>
          </a:p>
          <a:p>
            <a:pPr lvl="1"/>
            <a:r>
              <a:rPr lang="fr-CA" altLang="en-US" sz="2800" dirty="0">
                <a:ea typeface="ＭＳ Ｐゴシック" panose="020B0600070205080204" pitchFamily="34" charset="-128"/>
              </a:rPr>
              <a:t>Le Canada est condamné à payer les coûts réels des immobilisations nécessaires à la prestation du principe de Jordan.</a:t>
            </a:r>
          </a:p>
          <a:p>
            <a:r>
              <a:rPr lang="fr-CA" altLang="en-US" dirty="0">
                <a:ea typeface="ＭＳ Ｐゴシック" panose="020B0600070205080204" pitchFamily="34" charset="-128"/>
                <a:hlinkClick r:id="rId4">
                  <a:extLst>
                    <a:ext uri="{A12FA001-AC4F-418D-AE19-62706E023703}">
                      <ahyp:hlinkClr xmlns:ahyp="http://schemas.microsoft.com/office/drawing/2018/hyperlinkcolor" val="tx"/>
                    </a:ext>
                  </a:extLst>
                </a:hlinkClick>
              </a:rPr>
              <a:t>2022 TCDP 8</a:t>
            </a:r>
            <a:r>
              <a:rPr lang="fr-CA" altLang="en-US" dirty="0">
                <a:ea typeface="ＭＳ Ｐゴシック" panose="020B0600070205080204" pitchFamily="34" charset="-128"/>
              </a:rPr>
              <a:t> : Ordonnances relatives aux mesures immédiates </a:t>
            </a:r>
          </a:p>
          <a:p>
            <a:pPr lvl="1"/>
            <a:r>
              <a:rPr lang="fr-CA" altLang="en-US" sz="2800" dirty="0">
                <a:ea typeface="ＭＳ Ｐゴシック" panose="020B0600070205080204" pitchFamily="34" charset="-128"/>
              </a:rPr>
              <a:t>Conformément à l’Entente de principe sur la réforme à long terme, le Canada est tenu d’évaluer ses ressources pour la prestation après la majorité, d’effectuer des recherches pour comprendre les lacunes dans la mise en œuvre du principe de Jordan et de dispenser des formations en matière de compétences culturelles.</a:t>
            </a:r>
          </a:p>
        </p:txBody>
      </p:sp>
    </p:spTree>
    <p:extLst>
      <p:ext uri="{BB962C8B-B14F-4D97-AF65-F5344CB8AC3E}">
        <p14:creationId xmlns:p14="http://schemas.microsoft.com/office/powerpoint/2010/main" val="307068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371475" y="1803908"/>
            <a:ext cx="10727871" cy="798576"/>
          </a:xfrm>
        </p:spPr>
        <p:txBody>
          <a:bodyPr/>
          <a:lstStyle/>
          <a:p>
            <a:r>
              <a:rPr lang="fr-CA" altLang="en-US" sz="3600" dirty="0">
                <a:latin typeface="Bahnschrift SemiBold" panose="020B0502040204020203" pitchFamily="34" charset="0"/>
                <a:ea typeface="ＭＳ Ｐゴシック" panose="020B0600070205080204" pitchFamily="34" charset="-128"/>
              </a:rPr>
              <a:t>Mise en œuvre à long terme du principe de Jordan</a:t>
            </a:r>
            <a:br>
              <a:rPr lang="en-US" altLang="en-US" sz="4000" dirty="0">
                <a:latin typeface="Bahnschrift SemiBold" panose="020B0502040204020203" pitchFamily="34" charset="0"/>
                <a:ea typeface="ＭＳ Ｐゴシック" panose="020B0600070205080204" pitchFamily="34" charset="-128"/>
              </a:rPr>
            </a:br>
            <a:endParaRPr lang="en-US" dirty="0">
              <a:solidFill>
                <a:srgbClr val="3F0257"/>
              </a:solidFill>
            </a:endParaRP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00025" y="2438400"/>
            <a:ext cx="11782425" cy="3986757"/>
          </a:xfrm>
        </p:spPr>
        <p:txBody>
          <a:bodyPr/>
          <a:lstStyle/>
          <a:p>
            <a:r>
              <a:rPr lang="fr-FR" altLang="en-US" dirty="0">
                <a:ea typeface="ＭＳ Ｐゴシック" panose="020B0600070205080204" pitchFamily="34" charset="-128"/>
              </a:rPr>
              <a:t>Priorités stratégiques :</a:t>
            </a:r>
          </a:p>
          <a:p>
            <a:pPr lvl="1"/>
            <a:r>
              <a:rPr lang="fr-FR" altLang="en-US" sz="2800" dirty="0">
                <a:ea typeface="ＭＳ Ｐゴシック" panose="020B0600070205080204" pitchFamily="34" charset="-128"/>
              </a:rPr>
              <a:t>Financement communautaire et contrôle par les Premières Nations;</a:t>
            </a:r>
          </a:p>
          <a:p>
            <a:pPr lvl="1"/>
            <a:r>
              <a:rPr lang="fr-FR" altLang="en-US" sz="2800" dirty="0">
                <a:ea typeface="ＭＳ Ｐゴシック" panose="020B0600070205080204" pitchFamily="34" charset="-128"/>
              </a:rPr>
              <a:t>Réponses communautaires aux besoins urgents;</a:t>
            </a:r>
          </a:p>
          <a:p>
            <a:pPr lvl="1"/>
            <a:r>
              <a:rPr lang="fr-FR" altLang="en-US" sz="2800" dirty="0">
                <a:ea typeface="ＭＳ Ｐゴシック" panose="020B0600070205080204" pitchFamily="34" charset="-128"/>
              </a:rPr>
              <a:t>Réforme des programmes et des services fédéraux;</a:t>
            </a:r>
          </a:p>
          <a:p>
            <a:pPr lvl="1"/>
            <a:r>
              <a:rPr lang="fr-FR" altLang="en-US" sz="2800" dirty="0">
                <a:ea typeface="ＭＳ Ｐゴシック" panose="020B0600070205080204" pitchFamily="34" charset="-128"/>
              </a:rPr>
              <a:t>Soutenir les jeunes des Premières Nations jusqu'à l'âge adulte;</a:t>
            </a:r>
          </a:p>
          <a:p>
            <a:pPr lvl="1"/>
            <a:r>
              <a:rPr lang="fr-FR" altLang="en-US" sz="2800" dirty="0">
                <a:ea typeface="ＭＳ Ｐゴシック" panose="020B0600070205080204" pitchFamily="34" charset="-128"/>
              </a:rPr>
              <a:t>Mécanisme de surveillance, de défense des intérêts et de traitement des plaintes;</a:t>
            </a:r>
          </a:p>
          <a:p>
            <a:pPr lvl="1"/>
            <a:r>
              <a:rPr lang="fr-FR" altLang="en-US" sz="2800" dirty="0">
                <a:ea typeface="ＭＳ Ｐゴシック" panose="020B0600070205080204" pitchFamily="34" charset="-128"/>
              </a:rPr>
              <a:t>Collaboration et mise en œuvre au niveau provincial et territorial.</a:t>
            </a:r>
          </a:p>
        </p:txBody>
      </p:sp>
    </p:spTree>
    <p:extLst>
      <p:ext uri="{BB962C8B-B14F-4D97-AF65-F5344CB8AC3E}">
        <p14:creationId xmlns:p14="http://schemas.microsoft.com/office/powerpoint/2010/main" val="351328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CEAFFF-921A-C984-2EDB-0E4B77DBD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5DD53-8795-07B9-D33A-1108FE713B51}"/>
              </a:ext>
            </a:extLst>
          </p:cNvPr>
          <p:cNvSpPr>
            <a:spLocks noGrp="1"/>
          </p:cNvSpPr>
          <p:nvPr>
            <p:ph type="title"/>
          </p:nvPr>
        </p:nvSpPr>
        <p:spPr>
          <a:xfrm>
            <a:off x="371475" y="1803908"/>
            <a:ext cx="10727871" cy="798576"/>
          </a:xfrm>
        </p:spPr>
        <p:txBody>
          <a:bodyPr/>
          <a:lstStyle/>
          <a:p>
            <a:r>
              <a:rPr lang="fr-CA" altLang="en-US" sz="3600" dirty="0">
                <a:latin typeface="Bahnschrift SemiBold" panose="020B0502040204020203" pitchFamily="34" charset="0"/>
                <a:ea typeface="ＭＳ Ｐゴシック" panose="020B0600070205080204" pitchFamily="34" charset="-128"/>
              </a:rPr>
              <a:t>Motion de non-conformité </a:t>
            </a:r>
            <a:endParaRPr lang="fr-CA" sz="3600" dirty="0">
              <a:solidFill>
                <a:srgbClr val="3F0257"/>
              </a:solidFill>
            </a:endParaRPr>
          </a:p>
        </p:txBody>
      </p:sp>
      <p:sp>
        <p:nvSpPr>
          <p:cNvPr id="3" name="Content Placeholder 2">
            <a:extLst>
              <a:ext uri="{FF2B5EF4-FFF2-40B4-BE49-F238E27FC236}">
                <a16:creationId xmlns:a16="http://schemas.microsoft.com/office/drawing/2014/main" id="{01F32CEE-8ADB-7BE5-BBE4-01F485DF8257}"/>
              </a:ext>
            </a:extLst>
          </p:cNvPr>
          <p:cNvSpPr>
            <a:spLocks noGrp="1"/>
          </p:cNvSpPr>
          <p:nvPr>
            <p:ph idx="1"/>
          </p:nvPr>
        </p:nvSpPr>
        <p:spPr>
          <a:xfrm>
            <a:off x="200025" y="2262138"/>
            <a:ext cx="11782425" cy="3986757"/>
          </a:xfrm>
        </p:spPr>
        <p:txBody>
          <a:bodyPr/>
          <a:lstStyle/>
          <a:p>
            <a:r>
              <a:rPr lang="fr-CA" altLang="en-US" sz="2400" dirty="0">
                <a:ea typeface="ＭＳ Ｐゴシック" panose="020B0600070205080204" pitchFamily="34" charset="-128"/>
              </a:rPr>
              <a:t>Le 12 décembre 2023, la Société de soutien à l’enfance a déposé une motion de non-conformité auprès du TCDP concernant ses préoccupations relatives à la mise en œuvre du principe de Jordan par le Canada :</a:t>
            </a:r>
            <a:endParaRPr lang="en-US" altLang="en-US" sz="2400" dirty="0">
              <a:ea typeface="ＭＳ Ｐゴシック" panose="020B0600070205080204" pitchFamily="34" charset="-128"/>
            </a:endParaRPr>
          </a:p>
          <a:p>
            <a:pPr lvl="1"/>
            <a:r>
              <a:rPr lang="fr-CA" altLang="en-US" sz="2000" dirty="0">
                <a:ea typeface="ＭＳ Ｐゴシック" panose="020B0600070205080204" pitchFamily="34" charset="-128"/>
              </a:rPr>
              <a:t>Difficultés rencontrées par les demandeurs qui communiquent avec SAC; </a:t>
            </a:r>
          </a:p>
          <a:p>
            <a:pPr lvl="1"/>
            <a:r>
              <a:rPr lang="fr-CA" altLang="en-US" sz="2000" dirty="0">
                <a:ea typeface="ＭＳ Ｐゴシック" panose="020B0600070205080204" pitchFamily="34" charset="-128"/>
              </a:rPr>
              <a:t>Retards et arriérés dans la réception et l'examen des demandes; </a:t>
            </a:r>
          </a:p>
          <a:p>
            <a:pPr lvl="1"/>
            <a:r>
              <a:rPr lang="fr-CA" altLang="en-US" sz="2000" dirty="0">
                <a:ea typeface="ＭＳ Ｐゴシック" panose="020B0600070205080204" pitchFamily="34" charset="-128"/>
              </a:rPr>
              <a:t>Paiements en temps opportun aux demandeurs et aux fournisseurs de services, entre autres.</a:t>
            </a:r>
            <a:endParaRPr lang="en-US" altLang="en-US" sz="2400" dirty="0">
              <a:ea typeface="ＭＳ Ｐゴシック" panose="020B0600070205080204" pitchFamily="34" charset="-128"/>
            </a:endParaRPr>
          </a:p>
          <a:p>
            <a:r>
              <a:rPr lang="fr-CA" altLang="en-US" sz="2400" dirty="0">
                <a:ea typeface="ＭＳ Ｐゴシック" panose="020B0600070205080204" pitchFamily="34" charset="-128"/>
              </a:rPr>
              <a:t>L'APN, en tant que partie à la procédure devant le TCDP, participe actuellement à la motion de non-conformité et est résolue à plaider en faveur de la mise en œuvre efficace du principe de Jordan à court et à long terme, notamment en demandant au TCDP de prendre les mesures correctives qui s'imposent. L'APN plaide également en faveur de réformes efficaces à long terme du principe de Jordan dans le cadre des négociations et de ses engagements au titre de l’Entente de principe de 2021.</a:t>
            </a:r>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83383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006399" y="2952893"/>
            <a:ext cx="8179201" cy="1922959"/>
          </a:xfrm>
        </p:spPr>
        <p:txBody>
          <a:bodyPr/>
          <a:lstStyle/>
          <a:p>
            <a:r>
              <a:rPr lang="en-US" dirty="0"/>
              <a:t>Merci!</a:t>
            </a:r>
          </a:p>
        </p:txBody>
      </p:sp>
    </p:spTree>
    <p:extLst>
      <p:ext uri="{BB962C8B-B14F-4D97-AF65-F5344CB8AC3E}">
        <p14:creationId xmlns:p14="http://schemas.microsoft.com/office/powerpoint/2010/main" val="279324776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9871</TotalTime>
  <Words>595</Words>
  <Application>Microsoft Office PowerPoint</Application>
  <PresentationFormat>Grand écran</PresentationFormat>
  <Paragraphs>34</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ＭＳ Ｐゴシック</vt:lpstr>
      <vt:lpstr>Arial</vt:lpstr>
      <vt:lpstr>Bahnschrift SemiBold</vt:lpstr>
      <vt:lpstr>Calibri</vt:lpstr>
      <vt:lpstr>1_Custom Design</vt:lpstr>
      <vt:lpstr>Le point sur l'approche à long terme relative au principe de Jordan</vt:lpstr>
      <vt:lpstr>Contexte </vt:lpstr>
      <vt:lpstr>Plaidoyer de l’APN auprès du TCDP </vt:lpstr>
      <vt:lpstr>Plaidoyer de l’APN auprès du TCDP (suite) </vt:lpstr>
      <vt:lpstr>Mise en œuvre à long terme du principe de Jordan </vt:lpstr>
      <vt:lpstr>Motion de non-conformité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Delphine Dehos</cp:lastModifiedBy>
  <cp:revision>32</cp:revision>
  <dcterms:created xsi:type="dcterms:W3CDTF">2020-01-06T15:32:02Z</dcterms:created>
  <dcterms:modified xsi:type="dcterms:W3CDTF">2024-03-04T11:17:13Z</dcterms:modified>
</cp:coreProperties>
</file>