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1366" r:id="rId3"/>
    <p:sldId id="1368" r:id="rId4"/>
    <p:sldId id="1377" r:id="rId5"/>
    <p:sldId id="1375" r:id="rId6"/>
    <p:sldId id="1373" r:id="rId7"/>
    <p:sldId id="1376" r:id="rId8"/>
    <p:sldId id="1379" r:id="rId9"/>
    <p:sldId id="1380" r:id="rId10"/>
    <p:sldId id="1371" r:id="rId11"/>
    <p:sldId id="1378" r:id="rId12"/>
    <p:sldId id="1374" r:id="rId13"/>
    <p:sldId id="13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9CC7"/>
    <a:srgbClr val="963933"/>
    <a:srgbClr val="866049"/>
    <a:srgbClr val="B33938"/>
    <a:srgbClr val="272625"/>
    <a:srgbClr val="595857"/>
    <a:srgbClr val="E7D83A"/>
    <a:srgbClr val="E7D93A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82"/>
    <p:restoredTop sz="96327"/>
  </p:normalViewPr>
  <p:slideViewPr>
    <p:cSldViewPr snapToGrid="0">
      <p:cViewPr varScale="1">
        <p:scale>
          <a:sx n="92" d="100"/>
          <a:sy n="92" d="100"/>
        </p:scale>
        <p:origin x="20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368D0-4AF7-3D34-6DE5-0342F7673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80651D-767A-0F30-B73A-2C2AF3F44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1F182-4B87-7B5E-7DE7-2595CC8A5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7711-3B68-8B42-9959-10ECF35735C7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07A56-C7C2-0B26-F57A-820C8F59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F5F1-F9F4-2C52-AFAC-686CE62E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9924-036B-314B-A1B2-99105B47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9A50-6222-8572-4E66-1BAC0336E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3AFF3-B1A7-FE8B-CA78-0B23312E6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1C542-1F45-BD8E-2A72-552CB9CBF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7711-3B68-8B42-9959-10ECF35735C7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24AD3-9BC9-9DEC-2C8D-3A632FDA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9997C-E8FF-B9D5-C274-DDBFB9D3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9924-036B-314B-A1B2-99105B47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7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F95F40-82CD-1D87-458A-6DD4A2BFD8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DAAB1-6E32-1D8D-EB3F-B19AB0478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0E1A4-396C-17F8-82B7-95E4B7DBE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7711-3B68-8B42-9959-10ECF35735C7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6CA4C-99F4-5EBA-EBCB-8229459B3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ACF02-B45A-E705-518F-1915B1434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9924-036B-314B-A1B2-99105B47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5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8FD4-F70E-809A-FFC3-7CDB9B059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37315-444C-70E8-9F7C-B737A866B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144ED-8F99-D2FB-D534-1C317627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7711-3B68-8B42-9959-10ECF35735C7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BE5FE-93B6-C6D2-35CB-013FED8E6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C5FAF-E3CB-12F5-A1A9-AAC2DD29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9924-036B-314B-A1B2-99105B47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6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4C38-2BE9-1159-39FE-7795FEEED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5EA4B-CDA1-4849-4C39-03D5CFB05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3AC2E-7E1C-FBAF-945F-A07E9C77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7711-3B68-8B42-9959-10ECF35735C7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E4192-EB78-4BB8-DEAC-17D0D06F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34276-D04E-D675-F434-E788B018B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9924-036B-314B-A1B2-99105B47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7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F4000-BB40-3604-CA1F-EEB2582F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1D8AE-20C3-9713-FF6B-E542B98B4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4A6BA4-4735-90E4-D8F6-CC4C6A2FD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78AF5-28B6-A18C-D079-32EF4084A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7711-3B68-8B42-9959-10ECF35735C7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358EF-8EBE-7573-741E-87E7715E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A1187-617E-B3C3-50BD-E6B6EA44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9924-036B-314B-A1B2-99105B47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5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6B994-7772-0A2F-17E3-ACE16B68F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AFE3E-1CC9-45FE-A493-12C04EF1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9E926-4C80-F03C-79A7-B13C38F79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F88F2-F2ED-90C8-93A0-B78BFA2CB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FC9C55-512D-888B-D0C1-9ED3E8E3B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9741A7-9284-ABDA-9B11-E551C303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7711-3B68-8B42-9959-10ECF35735C7}" type="datetimeFigureOut">
              <a:rPr lang="en-US" smtClean="0"/>
              <a:t>3/6/24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F84C7-E277-2AC7-460E-1B748AA1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1B79B-2147-4F6F-BA78-E0ED6475E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9924-036B-314B-A1B2-99105B47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2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5F9F3-DAA3-3689-FF7D-31A75932A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2BD2F5-380D-49D4-854B-0D30026B1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7711-3B68-8B42-9959-10ECF35735C7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87A4B-ACF6-C3EC-6DEF-B6CA790C6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77F58-3758-292D-6AD2-3D1D5DCE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9924-036B-314B-A1B2-99105B47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3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84AF1B-1630-9ACB-9465-8A5755E30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7711-3B68-8B42-9959-10ECF35735C7}" type="datetimeFigureOut">
              <a:rPr lang="en-US" smtClean="0"/>
              <a:t>3/6/24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54C066-29FE-F672-BCA1-64710465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3F166-0DBB-4F39-1D6A-935D5F8B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9924-036B-314B-A1B2-99105B47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50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D2F77-1F4A-810E-D106-144F94EE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6AF01-4CD1-8AA5-7878-605FC27E8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6074D-22E8-296C-F9E7-1357D79E3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862FC-0317-C6BF-A506-AF56A80C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7711-3B68-8B42-9959-10ECF35735C7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DC04E-A703-3A7D-93EE-1BDFBDE7A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F7062-4B8D-FBA3-2A94-2DDB15AA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9924-036B-314B-A1B2-99105B47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3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D65C2-B7D8-50EA-E734-93097560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E5E10-488C-1550-A2A2-0F04E8553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F0DAA-F1A2-F6A5-3426-50F05F5B7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371F8-F2A0-07C4-806A-A02626EB8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7711-3B68-8B42-9959-10ECF35735C7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BC876-A5D9-FAE7-AF5C-539E472B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1F060-9C0B-68D5-9ECB-97D124F1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9924-036B-314B-A1B2-99105B47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2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00733F-FC0F-4DA8-FBDA-CCC37DB36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F9ACD-95B6-841F-9753-A58448400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A88CD-1C20-2E34-DB1E-F2BCECD7C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37711-3B68-8B42-9959-10ECF35735C7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48C8F-3000-31D7-D54B-4F9CA70F8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6ABC-DEAC-A4B7-4C70-FB65FE5B4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29924-036B-314B-A1B2-99105B47A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5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emf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01A9004-A26B-67D0-09DC-79F56739C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288C45-0550-218F-B904-746D4DDE2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93" y="1007861"/>
            <a:ext cx="4524407" cy="1019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ACEF5D-BF0D-92A7-3008-D427D6EC5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694944"/>
            <a:ext cx="12191999" cy="166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9272D4-0417-DE53-2374-5540646D45D5}"/>
              </a:ext>
            </a:extLst>
          </p:cNvPr>
          <p:cNvSpPr txBox="1"/>
          <p:nvPr/>
        </p:nvSpPr>
        <p:spPr>
          <a:xfrm>
            <a:off x="942892" y="3016368"/>
            <a:ext cx="75026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80"/>
              </a:lnSpc>
            </a:pPr>
            <a:r>
              <a:rPr lang="en-CA" sz="4000" b="1" dirty="0">
                <a:solidFill>
                  <a:schemeClr val="bg1"/>
                </a:solidFill>
                <a:latin typeface="Montserrat" pitchFamily="2" charset="77"/>
                <a:cs typeface="Open Sans" panose="020B0606030504020204" pitchFamily="34" charset="0"/>
              </a:rPr>
              <a:t>Alert Sovereignty with Anonymous Peer Support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DF671-7822-92A7-E28F-3FB5F625FE16}"/>
              </a:ext>
            </a:extLst>
          </p:cNvPr>
          <p:cNvSpPr txBox="1"/>
          <p:nvPr/>
        </p:nvSpPr>
        <p:spPr>
          <a:xfrm>
            <a:off x="942893" y="4546771"/>
            <a:ext cx="617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E7D83A"/>
                </a:solidFill>
                <a:latin typeface="Nunito" pitchFamily="2" charset="77"/>
              </a:rPr>
              <a:t>...................................................................................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A0846D-20B7-45F6-4F81-4DF7D26235D2}"/>
              </a:ext>
            </a:extLst>
          </p:cNvPr>
          <p:cNvSpPr txBox="1"/>
          <p:nvPr/>
        </p:nvSpPr>
        <p:spPr>
          <a:xfrm>
            <a:off x="962770" y="4963891"/>
            <a:ext cx="923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Montserrat" pitchFamily="2" charset="77"/>
                <a:cs typeface="Open Sans" panose="020B0606030504020204" pitchFamily="34" charset="0"/>
              </a:rPr>
              <a:t>Assembly of First Nations - 2nd National Emergency Management Forum</a:t>
            </a:r>
            <a:br>
              <a:rPr lang="en-US" b="1" i="0" dirty="0">
                <a:solidFill>
                  <a:schemeClr val="bg1"/>
                </a:solidFill>
                <a:effectLst/>
                <a:latin typeface="Montserrat" pitchFamily="2" charset="77"/>
              </a:rPr>
            </a:br>
            <a:r>
              <a:rPr lang="en-CA" dirty="0">
                <a:solidFill>
                  <a:schemeClr val="bg1"/>
                </a:solidFill>
                <a:latin typeface="Montserrat" pitchFamily="2" charset="77"/>
                <a:cs typeface="Open Sans" panose="020B0606030504020204" pitchFamily="34" charset="0"/>
              </a:rPr>
              <a:t>March 7, 2024</a:t>
            </a:r>
          </a:p>
        </p:txBody>
      </p:sp>
      <p:pic>
        <p:nvPicPr>
          <p:cNvPr id="3" name="Picture 2" descr="Saskatchewan">
            <a:extLst>
              <a:ext uri="{FF2B5EF4-FFF2-40B4-BE49-F238E27FC236}">
                <a16:creationId xmlns:a16="http://schemas.microsoft.com/office/drawing/2014/main" id="{442661BB-F67D-7040-08C0-7E592BF62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582" y="751023"/>
            <a:ext cx="4836894" cy="42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694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F8706F-A62E-0A50-0B08-C67122B413FA}"/>
              </a:ext>
            </a:extLst>
          </p:cNvPr>
          <p:cNvSpPr txBox="1"/>
          <p:nvPr/>
        </p:nvSpPr>
        <p:spPr>
          <a:xfrm>
            <a:off x="5448299" y="1817088"/>
            <a:ext cx="576579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b="1" i="0" dirty="0">
                <a:solidFill>
                  <a:srgbClr val="191919"/>
                </a:solidFill>
                <a:effectLst/>
                <a:latin typeface="Montserrat" pitchFamily="2" charset="77"/>
              </a:rPr>
              <a:t>“On James Smith Cree Nation, our members are going to be feeling more safe and secure. </a:t>
            </a:r>
            <a:r>
              <a:rPr lang="en-CA" sz="2000" b="0" i="0" dirty="0">
                <a:solidFill>
                  <a:srgbClr val="191919"/>
                </a:solidFill>
                <a:effectLst/>
                <a:latin typeface="Montserrat" pitchFamily="2" charset="77"/>
              </a:rPr>
              <a:t>The FirstAlerts app will be another layer, to provide safety and security. For leadership, it means we can respond in real-time to immediate threats within the community.”</a:t>
            </a:r>
          </a:p>
          <a:p>
            <a:br>
              <a:rPr lang="en-CA" sz="2000" dirty="0">
                <a:solidFill>
                  <a:srgbClr val="191919"/>
                </a:solidFill>
                <a:latin typeface="Montserrat" pitchFamily="2" charset="77"/>
              </a:rPr>
            </a:br>
            <a:r>
              <a:rPr lang="en-CA" sz="2000" dirty="0">
                <a:solidFill>
                  <a:srgbClr val="191919"/>
                </a:solidFill>
                <a:latin typeface="Montserrat" pitchFamily="2" charset="77"/>
              </a:rPr>
              <a:t>Chief Robert Head, Peter Champman Band</a:t>
            </a:r>
            <a:endParaRPr lang="en-US" sz="2000" dirty="0">
              <a:solidFill>
                <a:srgbClr val="191919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7755F-9689-E871-2DAE-5B50FB5CE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2" y="6691182"/>
            <a:ext cx="12191999" cy="166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9C373C-28BF-B3C3-D10A-A09C5CD2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2" y="1388611"/>
            <a:ext cx="4148674" cy="4688339"/>
          </a:xfrm>
          <a:prstGeom prst="roundRect">
            <a:avLst>
              <a:gd name="adj" fmla="val 5034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0D3EB9-7426-68B6-6E17-E62E250336D7}"/>
              </a:ext>
            </a:extLst>
          </p:cNvPr>
          <p:cNvSpPr txBox="1"/>
          <p:nvPr/>
        </p:nvSpPr>
        <p:spPr>
          <a:xfrm>
            <a:off x="602926" y="212282"/>
            <a:ext cx="617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B33938"/>
                </a:solidFill>
                <a:latin typeface="Nunito" pitchFamily="2" charset="77"/>
              </a:rPr>
              <a:t>..............................................................................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5BC29-F19B-5F48-7FAE-3F41D1B5BF25}"/>
              </a:ext>
            </a:extLst>
          </p:cNvPr>
          <p:cNvSpPr txBox="1"/>
          <p:nvPr/>
        </p:nvSpPr>
        <p:spPr>
          <a:xfrm>
            <a:off x="592986" y="668789"/>
            <a:ext cx="807393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C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Open Sans" panose="020B0606030504020204" pitchFamily="34" charset="0"/>
              </a:rPr>
              <a:t>February 14, 2024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524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616447-A766-F6DA-577D-11A8BC0A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2" y="6691182"/>
            <a:ext cx="12191999" cy="16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AF475C-9DB1-0FC5-8941-E93269CCB955}"/>
              </a:ext>
            </a:extLst>
          </p:cNvPr>
          <p:cNvSpPr txBox="1"/>
          <p:nvPr/>
        </p:nvSpPr>
        <p:spPr>
          <a:xfrm>
            <a:off x="602926" y="212282"/>
            <a:ext cx="617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B33938"/>
                </a:solidFill>
                <a:latin typeface="Nunito" pitchFamily="2" charset="77"/>
              </a:rPr>
              <a:t>..............................................................................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D9B78-53AE-CD9D-D09A-E6F50177DB1F}"/>
              </a:ext>
            </a:extLst>
          </p:cNvPr>
          <p:cNvSpPr txBox="1"/>
          <p:nvPr/>
        </p:nvSpPr>
        <p:spPr>
          <a:xfrm>
            <a:off x="602926" y="544714"/>
            <a:ext cx="5086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600" b="1" kern="1200" dirty="0">
                <a:solidFill>
                  <a:schemeClr val="tx1"/>
                </a:solidFill>
                <a:effectLst/>
                <a:latin typeface="Montserrat" pitchFamily="2" charset="77"/>
                <a:ea typeface="+mn-ea"/>
                <a:cs typeface="+mn-cs"/>
              </a:rPr>
              <a:t>29 Communities in 20 Days</a:t>
            </a:r>
            <a:endParaRPr lang="en-CA" sz="3200" b="0" kern="1200" dirty="0">
              <a:solidFill>
                <a:schemeClr val="tx1"/>
              </a:solidFill>
              <a:effectLst/>
              <a:latin typeface="Montserrat" pitchFamily="2" charset="77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BC591C-1654-CC34-3FE5-65003BECD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393569"/>
              </p:ext>
            </p:extLst>
          </p:nvPr>
        </p:nvGraphicFramePr>
        <p:xfrm>
          <a:off x="647700" y="2017974"/>
          <a:ext cx="10083800" cy="33291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3818">
                  <a:extLst>
                    <a:ext uri="{9D8B030D-6E8A-4147-A177-3AD203B41FA5}">
                      <a16:colId xmlns:a16="http://schemas.microsoft.com/office/drawing/2014/main" val="2932336489"/>
                    </a:ext>
                  </a:extLst>
                </a:gridCol>
                <a:gridCol w="228566">
                  <a:extLst>
                    <a:ext uri="{9D8B030D-6E8A-4147-A177-3AD203B41FA5}">
                      <a16:colId xmlns:a16="http://schemas.microsoft.com/office/drawing/2014/main" val="2373317180"/>
                    </a:ext>
                  </a:extLst>
                </a:gridCol>
                <a:gridCol w="4181416">
                  <a:extLst>
                    <a:ext uri="{9D8B030D-6E8A-4147-A177-3AD203B41FA5}">
                      <a16:colId xmlns:a16="http://schemas.microsoft.com/office/drawing/2014/main" val="1081311515"/>
                    </a:ext>
                  </a:extLst>
                </a:gridCol>
              </a:tblGrid>
              <a:tr h="233925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James Smith Cree Nation</a:t>
                      </a:r>
                      <a:endParaRPr lang="en-CA" sz="1400" b="1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Mistawasis First Nation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324755"/>
                  </a:ext>
                </a:extLst>
              </a:tr>
              <a:tr h="167435"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James Smith Cree Nation - Chakastaypasin Band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White Bear First Nation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7397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James Smith Cree Nation - Peter Champman Band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>
                          <a:effectLst/>
                          <a:latin typeface="Montserrat" pitchFamily="2" charset="77"/>
                        </a:rPr>
                        <a:t>George Gordon </a:t>
                      </a:r>
                      <a:endParaRPr lang="en-CA" sz="1400" b="0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239206"/>
                  </a:ext>
                </a:extLst>
              </a:tr>
              <a:tr h="191155"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Wahpeton Dakota Nation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Kawacatoose First Nation 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75545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Lac La Ronge Indian Band </a:t>
                      </a:r>
                      <a:endParaRPr lang="en-CA" sz="1400" b="1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Northern Village of Pinehouse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40483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Lac La Ronge Indian Band - Stanley Mission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>
                          <a:effectLst/>
                          <a:latin typeface="Montserrat" pitchFamily="2" charset="77"/>
                        </a:rPr>
                        <a:t>Yorkton Tribal Council</a:t>
                      </a:r>
                      <a:endParaRPr lang="en-CA" sz="1400" b="1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15181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>
                          <a:effectLst/>
                          <a:latin typeface="Montserrat" pitchFamily="2" charset="77"/>
                        </a:rPr>
                        <a:t>Lac La Ronge Indian Band - Grandmothers Bay</a:t>
                      </a:r>
                      <a:endParaRPr lang="en-CA" sz="1400" b="0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Cote First Nation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9188820"/>
                  </a:ext>
                </a:extLst>
              </a:tr>
              <a:tr h="7413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Lac La Ronge Indian Band - Sucker River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Keeseekoose First Nation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086983"/>
                  </a:ext>
                </a:extLst>
              </a:tr>
              <a:tr h="183639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Lac La Ronge Indian Band - Hall Lake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Beardy’s and Okemasis First Nation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076751"/>
                  </a:ext>
                </a:extLst>
              </a:tr>
              <a:tr h="22944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Peter Ballantyne Cree Nation - Pelican Narrows</a:t>
                      </a:r>
                      <a:endParaRPr lang="en-CA" sz="1400" b="1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Fishing Lake First Nation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02664"/>
                  </a:ext>
                </a:extLst>
              </a:tr>
              <a:tr h="22944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Peter Ballantyne Cree Nation - Sturgeon Landing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Onion Lake First Nation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7181383"/>
                  </a:ext>
                </a:extLst>
              </a:tr>
              <a:tr h="183836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Peter Ballantyne Cree Nation - Sandy Bay First Nation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Thunderchild First Nation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95145"/>
                  </a:ext>
                </a:extLst>
              </a:tr>
              <a:tr h="154638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Peter Ballantyne Cree Nation – South end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Piapot First Nation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669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Peter Ballantyne Cree Nation – Deschambault Lake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 dirty="0">
                          <a:effectLst/>
                          <a:latin typeface="Montserrat" pitchFamily="2" charset="77"/>
                        </a:rPr>
                        <a:t>Island Lake (Ministikwan Lake) Cree Nation</a:t>
                      </a: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218409"/>
                  </a:ext>
                </a:extLst>
              </a:tr>
              <a:tr h="13521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CA" sz="1400" i="1" u="none" strike="noStrike">
                          <a:effectLst/>
                          <a:latin typeface="Montserrat" pitchFamily="2" charset="77"/>
                        </a:rPr>
                        <a:t>Peter Ballantyne Cree Nation - Denare Beach</a:t>
                      </a:r>
                      <a:endParaRPr lang="en-CA" sz="1400" b="0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en-CA" sz="1400" b="0" i="1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6338" marR="6338" marT="633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158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64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616447-A766-F6DA-577D-11A8BC0A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2" y="6691182"/>
            <a:ext cx="12191999" cy="16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AF475C-9DB1-0FC5-8941-E93269CCB955}"/>
              </a:ext>
            </a:extLst>
          </p:cNvPr>
          <p:cNvSpPr txBox="1"/>
          <p:nvPr/>
        </p:nvSpPr>
        <p:spPr>
          <a:xfrm>
            <a:off x="602926" y="212282"/>
            <a:ext cx="617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B33938"/>
                </a:solidFill>
                <a:latin typeface="Nunito" pitchFamily="2" charset="77"/>
              </a:rPr>
              <a:t>..............................................................................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86AE0-B6E6-53E2-C7BB-6E085FAB8A63}"/>
              </a:ext>
            </a:extLst>
          </p:cNvPr>
          <p:cNvSpPr txBox="1"/>
          <p:nvPr/>
        </p:nvSpPr>
        <p:spPr>
          <a:xfrm>
            <a:off x="592986" y="668789"/>
            <a:ext cx="10646514" cy="53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C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Open Sans" panose="020B0606030504020204" pitchFamily="34" charset="0"/>
              </a:rPr>
              <a:t>Holistic Approach to Community Safety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512831-D539-6D84-09C2-845276C77AF4}"/>
              </a:ext>
            </a:extLst>
          </p:cNvPr>
          <p:cNvSpPr txBox="1"/>
          <p:nvPr/>
        </p:nvSpPr>
        <p:spPr>
          <a:xfrm>
            <a:off x="573498" y="1691932"/>
            <a:ext cx="2548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i="0" dirty="0">
                <a:solidFill>
                  <a:srgbClr val="191919"/>
                </a:solidFill>
                <a:effectLst/>
                <a:latin typeface="Montserrat" pitchFamily="2" charset="77"/>
              </a:rPr>
              <a:t>Alert Sovereignty</a:t>
            </a:r>
            <a:endParaRPr lang="en-US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4D2587-7F5D-318D-F7E5-BDAF5EB49D3B}"/>
              </a:ext>
            </a:extLst>
          </p:cNvPr>
          <p:cNvCxnSpPr>
            <a:cxnSpLocks/>
          </p:cNvCxnSpPr>
          <p:nvPr/>
        </p:nvCxnSpPr>
        <p:spPr>
          <a:xfrm flipH="1" flipV="1">
            <a:off x="2638057" y="2451479"/>
            <a:ext cx="1247819" cy="911754"/>
          </a:xfrm>
          <a:prstGeom prst="line">
            <a:avLst/>
          </a:prstGeom>
          <a:ln>
            <a:solidFill>
              <a:srgbClr val="272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38A3EB-623B-F822-9297-5BB65E4FB559}"/>
              </a:ext>
            </a:extLst>
          </p:cNvPr>
          <p:cNvCxnSpPr>
            <a:cxnSpLocks/>
          </p:cNvCxnSpPr>
          <p:nvPr/>
        </p:nvCxnSpPr>
        <p:spPr>
          <a:xfrm flipH="1">
            <a:off x="2543704" y="3725996"/>
            <a:ext cx="1342172" cy="700705"/>
          </a:xfrm>
          <a:prstGeom prst="line">
            <a:avLst/>
          </a:prstGeom>
          <a:ln>
            <a:solidFill>
              <a:srgbClr val="272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110870D-557B-8C20-F30F-C3B57D953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37"/>
          <a:stretch/>
        </p:blipFill>
        <p:spPr>
          <a:xfrm>
            <a:off x="3375230" y="475742"/>
            <a:ext cx="5184572" cy="56624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DB74D9-DEEA-446F-E276-8118A9600370}"/>
              </a:ext>
            </a:extLst>
          </p:cNvPr>
          <p:cNvSpPr txBox="1"/>
          <p:nvPr/>
        </p:nvSpPr>
        <p:spPr>
          <a:xfrm>
            <a:off x="454757" y="4508462"/>
            <a:ext cx="3058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i="0" dirty="0">
                <a:solidFill>
                  <a:srgbClr val="191919"/>
                </a:solidFill>
                <a:effectLst/>
                <a:latin typeface="Montserrat" pitchFamily="2" charset="77"/>
              </a:rPr>
              <a:t>Emergency </a:t>
            </a:r>
          </a:p>
          <a:p>
            <a:r>
              <a:rPr lang="en-CA" sz="2400" b="1" i="0" dirty="0">
                <a:solidFill>
                  <a:srgbClr val="191919"/>
                </a:solidFill>
                <a:effectLst/>
                <a:latin typeface="Montserrat" pitchFamily="2" charset="77"/>
              </a:rPr>
              <a:t>Alerts in Seconds</a:t>
            </a:r>
            <a:endParaRPr lang="en-US" sz="24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7E1A00A-C3AD-ED7E-088C-7AA20A0BFFC5}"/>
              </a:ext>
            </a:extLst>
          </p:cNvPr>
          <p:cNvCxnSpPr>
            <a:cxnSpLocks/>
          </p:cNvCxnSpPr>
          <p:nvPr/>
        </p:nvCxnSpPr>
        <p:spPr>
          <a:xfrm flipV="1">
            <a:off x="8151167" y="2317191"/>
            <a:ext cx="1031508" cy="943430"/>
          </a:xfrm>
          <a:prstGeom prst="line">
            <a:avLst/>
          </a:prstGeom>
          <a:ln>
            <a:solidFill>
              <a:srgbClr val="272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A616C9C-B87F-236A-5D48-FA9F9C4D5C1A}"/>
              </a:ext>
            </a:extLst>
          </p:cNvPr>
          <p:cNvSpPr txBox="1"/>
          <p:nvPr/>
        </p:nvSpPr>
        <p:spPr>
          <a:xfrm>
            <a:off x="9296975" y="1620482"/>
            <a:ext cx="2548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rgbClr val="191919"/>
                </a:solidFill>
                <a:latin typeface="Montserrat" pitchFamily="2" charset="77"/>
              </a:rPr>
              <a:t>Anonymous Peer Support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FCBF41-14BB-8516-1E95-9D5D45040616}"/>
              </a:ext>
            </a:extLst>
          </p:cNvPr>
          <p:cNvCxnSpPr>
            <a:cxnSpLocks/>
          </p:cNvCxnSpPr>
          <p:nvPr/>
        </p:nvCxnSpPr>
        <p:spPr>
          <a:xfrm>
            <a:off x="8189267" y="3699043"/>
            <a:ext cx="993408" cy="872288"/>
          </a:xfrm>
          <a:prstGeom prst="line">
            <a:avLst/>
          </a:prstGeom>
          <a:ln>
            <a:solidFill>
              <a:srgbClr val="272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31D06B0-2F92-3377-7C2D-A9E84AE1E6CD}"/>
              </a:ext>
            </a:extLst>
          </p:cNvPr>
          <p:cNvSpPr txBox="1"/>
          <p:nvPr/>
        </p:nvSpPr>
        <p:spPr>
          <a:xfrm>
            <a:off x="9296975" y="4583652"/>
            <a:ext cx="2548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rgbClr val="191919"/>
                </a:solidFill>
                <a:latin typeface="Montserrat" pitchFamily="2" charset="77"/>
              </a:rPr>
              <a:t>“The Place to Go To Know”</a:t>
            </a:r>
          </a:p>
        </p:txBody>
      </p:sp>
    </p:spTree>
    <p:extLst>
      <p:ext uri="{BB962C8B-B14F-4D97-AF65-F5344CB8AC3E}">
        <p14:creationId xmlns:p14="http://schemas.microsoft.com/office/powerpoint/2010/main" val="3061545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B54DA0-78A9-34FD-7A1C-849CDC8C1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7" y="-6177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4F1B1E7F-AC0C-583E-FFED-933B942BF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239" y="3102982"/>
            <a:ext cx="2501900" cy="294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547617-EBB2-E3EF-44B3-96D4D3306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685005"/>
            <a:ext cx="12191999" cy="166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192AF4-E68C-9687-E6C3-4311A5860ABF}"/>
              </a:ext>
            </a:extLst>
          </p:cNvPr>
          <p:cNvSpPr txBox="1"/>
          <p:nvPr/>
        </p:nvSpPr>
        <p:spPr>
          <a:xfrm>
            <a:off x="463534" y="3985688"/>
            <a:ext cx="99631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  <a:latin typeface="Montserrat" pitchFamily="2" charset="77"/>
              </a:rPr>
              <a:t>Carey O’Soup </a:t>
            </a:r>
          </a:p>
          <a:p>
            <a:r>
              <a:rPr lang="en-CA" sz="3200" dirty="0">
                <a:solidFill>
                  <a:schemeClr val="bg1"/>
                </a:solidFill>
                <a:latin typeface="Montserrat" pitchFamily="2" charset="77"/>
              </a:rPr>
              <a:t>FSIN </a:t>
            </a:r>
            <a:r>
              <a:rPr lang="en-CA" sz="3200" dirty="0">
                <a:solidFill>
                  <a:schemeClr val="bg1"/>
                </a:solidFill>
                <a:effectLst/>
                <a:latin typeface="Montserrat" pitchFamily="2" charset="77"/>
                <a:ea typeface="Calibri" panose="020F0502020204030204" pitchFamily="34" charset="0"/>
              </a:rPr>
              <a:t>Emergency Management</a:t>
            </a:r>
          </a:p>
          <a:p>
            <a:r>
              <a:rPr lang="en-CA" sz="3200" b="1" dirty="0">
                <a:solidFill>
                  <a:schemeClr val="bg1"/>
                </a:solidFill>
                <a:latin typeface="Montserrat" pitchFamily="2" charset="77"/>
              </a:rPr>
              <a:t>carey.osoup@fsin.com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9EBFD-B356-A7F4-4BF0-104AA652797D}"/>
              </a:ext>
            </a:extLst>
          </p:cNvPr>
          <p:cNvSpPr txBox="1"/>
          <p:nvPr/>
        </p:nvSpPr>
        <p:spPr>
          <a:xfrm>
            <a:off x="580286" y="1169344"/>
            <a:ext cx="10496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  <a:latin typeface="Montserrat" pitchFamily="2" charset="77"/>
              </a:rPr>
              <a:t>Visit our Website: 		</a:t>
            </a:r>
            <a:r>
              <a:rPr lang="en-CA" sz="3200" b="1" dirty="0">
                <a:solidFill>
                  <a:schemeClr val="bg1"/>
                </a:solidFill>
                <a:latin typeface="Montserrat" pitchFamily="2" charset="77"/>
              </a:rPr>
              <a:t>my.talkingstick.app</a:t>
            </a:r>
          </a:p>
          <a:p>
            <a:r>
              <a:rPr lang="en-CA" sz="3200" dirty="0">
                <a:solidFill>
                  <a:schemeClr val="bg1"/>
                </a:solidFill>
                <a:latin typeface="Montserrat" pitchFamily="2" charset="77"/>
              </a:rPr>
              <a:t>Contact us: 			</a:t>
            </a:r>
            <a:r>
              <a:rPr lang="en-CA" sz="3200" b="1" dirty="0">
                <a:solidFill>
                  <a:schemeClr val="bg1"/>
                </a:solidFill>
                <a:latin typeface="Montserrat" pitchFamily="2" charset="77"/>
              </a:rPr>
              <a:t>info@trycycle.ca</a:t>
            </a:r>
          </a:p>
        </p:txBody>
      </p:sp>
    </p:spTree>
    <p:extLst>
      <p:ext uri="{BB962C8B-B14F-4D97-AF65-F5344CB8AC3E}">
        <p14:creationId xmlns:p14="http://schemas.microsoft.com/office/powerpoint/2010/main" val="251864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1CBCBBAB-53F7-8E4D-EEDC-8EEAEB057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911"/>
          <a:stretch/>
        </p:blipFill>
        <p:spPr>
          <a:xfrm>
            <a:off x="4049563" y="1695762"/>
            <a:ext cx="4092874" cy="4032709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616447-A766-F6DA-577D-11A8BC0AA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22" y="6691182"/>
            <a:ext cx="12191999" cy="166818"/>
          </a:xfrm>
          <a:prstGeom prst="rect">
            <a:avLst/>
          </a:prstGeom>
        </p:spPr>
      </p:pic>
      <p:pic>
        <p:nvPicPr>
          <p:cNvPr id="2052" name="Picture 4" descr="Talking Stick">
            <a:extLst>
              <a:ext uri="{FF2B5EF4-FFF2-40B4-BE49-F238E27FC236}">
                <a16:creationId xmlns:a16="http://schemas.microsoft.com/office/drawing/2014/main" id="{BB64DA29-645F-3174-F19F-7F302945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85" y="2932241"/>
            <a:ext cx="4092874" cy="141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A51372-B669-953A-930F-98E34550B59F}"/>
              </a:ext>
            </a:extLst>
          </p:cNvPr>
          <p:cNvSpPr txBox="1"/>
          <p:nvPr/>
        </p:nvSpPr>
        <p:spPr>
          <a:xfrm>
            <a:off x="602926" y="275717"/>
            <a:ext cx="617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B33938"/>
                </a:solidFill>
                <a:latin typeface="Nunito" pitchFamily="2" charset="77"/>
              </a:rPr>
              <a:t>..............................................................................</a:t>
            </a:r>
            <a:endParaRPr lang="en-US" sz="2400" dirty="0">
              <a:solidFill>
                <a:srgbClr val="B33938"/>
              </a:solidFill>
              <a:latin typeface="Nunito" pitchFamily="2" charset="77"/>
            </a:endParaRP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C630174-2852-EB25-8A82-1A78EC58C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26" y="1849806"/>
            <a:ext cx="3500211" cy="1062203"/>
          </a:xfrm>
          <a:prstGeom prst="rect">
            <a:avLst/>
          </a:prstGeom>
        </p:spPr>
      </p:pic>
      <p:pic>
        <p:nvPicPr>
          <p:cNvPr id="26" name="Picture 25" descr="A black background with red and grey text&#10;&#10;Description automatically generated">
            <a:extLst>
              <a:ext uri="{FF2B5EF4-FFF2-40B4-BE49-F238E27FC236}">
                <a16:creationId xmlns:a16="http://schemas.microsoft.com/office/drawing/2014/main" id="{644234E5-0BE6-94F2-BD67-225FB2BBE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4581" y="1849806"/>
            <a:ext cx="2943819" cy="1082435"/>
          </a:xfrm>
          <a:prstGeom prst="rect">
            <a:avLst/>
          </a:prstGeom>
        </p:spPr>
      </p:pic>
      <p:pic>
        <p:nvPicPr>
          <p:cNvPr id="30" name="Picture 29" descr="A black and blue text&#10;&#10;Description automatically generated">
            <a:extLst>
              <a:ext uri="{FF2B5EF4-FFF2-40B4-BE49-F238E27FC236}">
                <a16:creationId xmlns:a16="http://schemas.microsoft.com/office/drawing/2014/main" id="{AF3A1D0F-0D6F-8B28-8DF6-D5C19BE79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4581" y="4355342"/>
            <a:ext cx="3214915" cy="975625"/>
          </a:xfrm>
          <a:prstGeom prst="rect">
            <a:avLst/>
          </a:prstGeom>
        </p:spPr>
      </p:pic>
      <p:pic>
        <p:nvPicPr>
          <p:cNvPr id="34" name="Picture 3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53C1D6C-146E-E71D-9B4F-6664F3D834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142" y="4459892"/>
            <a:ext cx="3378816" cy="104197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A9531A3-3031-C04B-9102-850438D350BC}"/>
              </a:ext>
            </a:extLst>
          </p:cNvPr>
          <p:cNvSpPr txBox="1"/>
          <p:nvPr/>
        </p:nvSpPr>
        <p:spPr>
          <a:xfrm>
            <a:off x="592986" y="668789"/>
            <a:ext cx="807393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C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Open Sans" panose="020B0606030504020204" pitchFamily="34" charset="0"/>
              </a:rPr>
              <a:t>About Talking Stick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EB5BC9-D755-F43D-7435-2B3398A0B398}"/>
              </a:ext>
            </a:extLst>
          </p:cNvPr>
          <p:cNvSpPr txBox="1"/>
          <p:nvPr/>
        </p:nvSpPr>
        <p:spPr>
          <a:xfrm>
            <a:off x="300372" y="6189211"/>
            <a:ext cx="117614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>
                <a:effectLst/>
                <a:latin typeface="Montserrat" pitchFamily="2" charset="77"/>
              </a:rPr>
              <a:t>Program administered by the </a:t>
            </a:r>
            <a:r>
              <a:rPr lang="en-CA" sz="1100" b="1" dirty="0">
                <a:effectLst/>
                <a:latin typeface="Montserrat" pitchFamily="2" charset="77"/>
              </a:rPr>
              <a:t>Federation of Sovereign Indigenous Nations</a:t>
            </a:r>
            <a:r>
              <a:rPr lang="en-CA" sz="1100" dirty="0">
                <a:effectLst/>
                <a:latin typeface="Montserrat" pitchFamily="2" charset="77"/>
              </a:rPr>
              <a:t>, </a:t>
            </a:r>
          </a:p>
          <a:p>
            <a:pPr algn="ctr"/>
            <a:r>
              <a:rPr lang="en-CA" sz="1100" dirty="0">
                <a:effectLst/>
                <a:latin typeface="Montserrat" pitchFamily="2" charset="77"/>
              </a:rPr>
              <a:t>developed and operated by </a:t>
            </a:r>
            <a:r>
              <a:rPr lang="en-CA" sz="1100" b="1" dirty="0">
                <a:effectLst/>
                <a:latin typeface="Montserrat" pitchFamily="2" charset="77"/>
              </a:rPr>
              <a:t>TryCycle Data Systems </a:t>
            </a:r>
            <a:r>
              <a:rPr lang="en-CA" sz="1100" dirty="0">
                <a:effectLst/>
                <a:latin typeface="Montserrat" pitchFamily="2" charset="77"/>
              </a:rPr>
              <a:t>and funded by Indigenous Services Canada. </a:t>
            </a:r>
            <a:endParaRPr lang="en-CA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70754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616447-A766-F6DA-577D-11A8BC0A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2" y="6691182"/>
            <a:ext cx="12191999" cy="1668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2948A8-E44E-1A13-1DDA-67BCE9C12E56}"/>
              </a:ext>
            </a:extLst>
          </p:cNvPr>
          <p:cNvSpPr txBox="1"/>
          <p:nvPr/>
        </p:nvSpPr>
        <p:spPr>
          <a:xfrm>
            <a:off x="602926" y="212282"/>
            <a:ext cx="617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B33938"/>
                </a:solidFill>
                <a:latin typeface="Nunito" pitchFamily="2" charset="77"/>
              </a:rPr>
              <a:t>..............................................................................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FD460C-ADB7-D187-3665-AAE1361C1BE1}"/>
              </a:ext>
            </a:extLst>
          </p:cNvPr>
          <p:cNvSpPr txBox="1"/>
          <p:nvPr/>
        </p:nvSpPr>
        <p:spPr>
          <a:xfrm>
            <a:off x="5094612" y="1999856"/>
            <a:ext cx="70182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" pitchFamily="2" charset="77"/>
              </a:rPr>
              <a:t>By Indigenous, For Indigenous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B83828"/>
                </a:solidFill>
                <a:latin typeface="Montserrat" pitchFamily="2" charset="77"/>
              </a:rPr>
              <a:t>Anonymous peer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Available 24/7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13 language options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Montserrat" pitchFamily="2" charset="77"/>
              </a:rPr>
              <a:t>Lived Experience Indigenous Peers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Judgement-free, virtual safe space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3EDEA9-66AC-8F25-2607-E91B5B53281C}"/>
              </a:ext>
            </a:extLst>
          </p:cNvPr>
          <p:cNvSpPr txBox="1"/>
          <p:nvPr/>
        </p:nvSpPr>
        <p:spPr>
          <a:xfrm>
            <a:off x="5491362" y="5414292"/>
            <a:ext cx="609771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Montserrat" pitchFamily="2" charset="77"/>
              </a:rPr>
              <a:t>my.talkingstick.app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FE1BF5-9ABE-121E-F11E-B4FB3545B172}"/>
              </a:ext>
            </a:extLst>
          </p:cNvPr>
          <p:cNvSpPr txBox="1"/>
          <p:nvPr/>
        </p:nvSpPr>
        <p:spPr>
          <a:xfrm>
            <a:off x="592986" y="668789"/>
            <a:ext cx="807393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C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Open Sans" panose="020B0606030504020204" pitchFamily="34" charset="0"/>
              </a:rPr>
              <a:t> Launched June 2022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C6122A1-6D7A-2B12-4E12-56A96D8A5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26" y="1393261"/>
            <a:ext cx="2368874" cy="4760623"/>
          </a:xfrm>
          <a:prstGeom prst="roundRect">
            <a:avLst>
              <a:gd name="adj" fmla="val 10980"/>
            </a:avLst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DD5751-5658-1EF9-57FA-327E40589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5"/>
          <a:stretch/>
        </p:blipFill>
        <p:spPr>
          <a:xfrm>
            <a:off x="2725738" y="1879032"/>
            <a:ext cx="2130385" cy="4313231"/>
          </a:xfrm>
          <a:prstGeom prst="roundRect">
            <a:avLst>
              <a:gd name="adj" fmla="val 10980"/>
            </a:avLst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67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616447-A766-F6DA-577D-11A8BC0A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2" y="6691182"/>
            <a:ext cx="12191999" cy="166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7EA5BA-0AF7-21B6-8EDE-C8D08098B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22"/>
          <a:stretch/>
        </p:blipFill>
        <p:spPr>
          <a:xfrm>
            <a:off x="457200" y="247650"/>
            <a:ext cx="5127974" cy="636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6F43D-95C7-A775-53A9-E7924641F4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300" y="0"/>
            <a:ext cx="6731000" cy="6700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00A314-2B15-390E-A907-F4F5D13EEAE1}"/>
              </a:ext>
            </a:extLst>
          </p:cNvPr>
          <p:cNvSpPr txBox="1"/>
          <p:nvPr/>
        </p:nvSpPr>
        <p:spPr>
          <a:xfrm>
            <a:off x="6555134" y="1552825"/>
            <a:ext cx="5636866" cy="3585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endParaRPr lang="en-CA" sz="3600" b="1" dirty="0">
              <a:solidFill>
                <a:schemeClr val="bg1"/>
              </a:solidFill>
              <a:latin typeface="Montserrat" pitchFamily="2" charset="77"/>
              <a:cs typeface="Open Sans" panose="020B0606030504020204" pitchFamily="34" charset="0"/>
            </a:endParaRPr>
          </a:p>
          <a:p>
            <a:pPr>
              <a:lnSpc>
                <a:spcPts val="3440"/>
              </a:lnSpc>
            </a:pPr>
            <a:r>
              <a:rPr lang="en-CA" sz="3600" b="1" dirty="0">
                <a:solidFill>
                  <a:schemeClr val="bg1"/>
                </a:solidFill>
                <a:latin typeface="Montserrat" pitchFamily="2" charset="77"/>
                <a:cs typeface="Open Sans" panose="020B0606030504020204" pitchFamily="34" charset="0"/>
              </a:rPr>
              <a:t>Motion of Support</a:t>
            </a:r>
          </a:p>
          <a:p>
            <a:pPr>
              <a:lnSpc>
                <a:spcPts val="3440"/>
              </a:lnSpc>
            </a:pPr>
            <a:r>
              <a:rPr lang="en-CA" sz="3600" b="1" dirty="0">
                <a:solidFill>
                  <a:schemeClr val="bg1"/>
                </a:solidFill>
                <a:latin typeface="Montserrat" pitchFamily="2" charset="77"/>
                <a:cs typeface="Open Sans" panose="020B0606030504020204" pitchFamily="34" charset="0"/>
              </a:rPr>
              <a:t>August 2023</a:t>
            </a:r>
          </a:p>
          <a:p>
            <a:pPr>
              <a:lnSpc>
                <a:spcPts val="3440"/>
              </a:lnSpc>
            </a:pPr>
            <a:endParaRPr lang="en-CA" sz="3600" b="1" dirty="0">
              <a:solidFill>
                <a:schemeClr val="bg1"/>
              </a:solidFill>
              <a:latin typeface="Montserrat" pitchFamily="2" charset="77"/>
              <a:cs typeface="Open Sans" panose="020B0606030504020204" pitchFamily="34" charset="0"/>
            </a:endParaRPr>
          </a:p>
          <a:p>
            <a:pPr>
              <a:lnSpc>
                <a:spcPts val="3440"/>
              </a:lnSpc>
            </a:pPr>
            <a:endParaRPr lang="en-CA" sz="3600" b="1" dirty="0">
              <a:solidFill>
                <a:schemeClr val="bg1"/>
              </a:solidFill>
              <a:latin typeface="Montserrat" pitchFamily="2" charset="77"/>
              <a:cs typeface="Open Sans" panose="020B0606030504020204" pitchFamily="34" charset="0"/>
            </a:endParaRPr>
          </a:p>
          <a:p>
            <a:pPr>
              <a:lnSpc>
                <a:spcPts val="3440"/>
              </a:lnSpc>
            </a:pPr>
            <a:r>
              <a:rPr lang="en-CA" sz="3600" b="1" dirty="0">
                <a:solidFill>
                  <a:schemeClr val="bg1"/>
                </a:solidFill>
                <a:latin typeface="Montserrat" pitchFamily="2" charset="77"/>
                <a:cs typeface="Open Sans" panose="020B0606030504020204" pitchFamily="34" charset="0"/>
              </a:rPr>
              <a:t>Talking Stick </a:t>
            </a:r>
          </a:p>
          <a:p>
            <a:pPr>
              <a:lnSpc>
                <a:spcPts val="3440"/>
              </a:lnSpc>
            </a:pPr>
            <a:r>
              <a:rPr lang="en-CA" sz="3600" b="1" dirty="0">
                <a:solidFill>
                  <a:schemeClr val="bg1"/>
                </a:solidFill>
                <a:latin typeface="Montserrat" pitchFamily="2" charset="77"/>
                <a:cs typeface="Open Sans" panose="020B0606030504020204" pitchFamily="34" charset="0"/>
              </a:rPr>
              <a:t>National Program</a:t>
            </a:r>
          </a:p>
          <a:p>
            <a:pPr>
              <a:lnSpc>
                <a:spcPts val="3440"/>
              </a:lnSpc>
            </a:pPr>
            <a:endParaRPr lang="en-CA" sz="3600" b="1" dirty="0">
              <a:solidFill>
                <a:schemeClr val="bg1"/>
              </a:solidFill>
              <a:latin typeface="Montserrat" pitchFamily="2" charset="77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52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616447-A766-F6DA-577D-11A8BC0A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2" y="6691182"/>
            <a:ext cx="12191999" cy="166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68D50-37D6-8DE4-F5DA-A43A6FC764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25"/>
            <a:ext cx="5158134" cy="6700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4D754-7421-BC6F-707C-171A09BEB97B}"/>
              </a:ext>
            </a:extLst>
          </p:cNvPr>
          <p:cNvSpPr txBox="1"/>
          <p:nvPr/>
        </p:nvSpPr>
        <p:spPr>
          <a:xfrm>
            <a:off x="535334" y="1487878"/>
            <a:ext cx="3826614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CA" sz="3200" b="1" dirty="0">
                <a:solidFill>
                  <a:schemeClr val="bg1"/>
                </a:solidFill>
                <a:latin typeface="Montserrat" pitchFamily="2" charset="77"/>
                <a:cs typeface="Open Sans" panose="020B0606030504020204" pitchFamily="34" charset="0"/>
              </a:rPr>
              <a:t>Talking Stick </a:t>
            </a:r>
          </a:p>
          <a:p>
            <a:pPr>
              <a:lnSpc>
                <a:spcPts val="3440"/>
              </a:lnSpc>
            </a:pPr>
            <a:r>
              <a:rPr lang="en-CA" sz="3200" b="1" dirty="0">
                <a:solidFill>
                  <a:schemeClr val="bg1"/>
                </a:solidFill>
                <a:latin typeface="Montserrat" pitchFamily="2" charset="77"/>
                <a:cs typeface="Open Sans" panose="020B0606030504020204" pitchFamily="34" charset="0"/>
              </a:rPr>
              <a:t>Program Impact</a:t>
            </a:r>
          </a:p>
        </p:txBody>
      </p:sp>
      <p:pic>
        <p:nvPicPr>
          <p:cNvPr id="6" name="Picture 5" descr="Saskatchewan">
            <a:extLst>
              <a:ext uri="{FF2B5EF4-FFF2-40B4-BE49-F238E27FC236}">
                <a16:creationId xmlns:a16="http://schemas.microsoft.com/office/drawing/2014/main" id="{48E199E3-5F5A-C3D4-BF4D-11F481121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34" y="2554233"/>
            <a:ext cx="3196531" cy="281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451B3D-F279-4E8B-D07B-A90E07385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005605"/>
              </p:ext>
            </p:extLst>
          </p:nvPr>
        </p:nvGraphicFramePr>
        <p:xfrm>
          <a:off x="5353319" y="50458"/>
          <a:ext cx="6635772" cy="6580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924">
                  <a:extLst>
                    <a:ext uri="{9D8B030D-6E8A-4147-A177-3AD203B41FA5}">
                      <a16:colId xmlns:a16="http://schemas.microsoft.com/office/drawing/2014/main" val="1416684756"/>
                    </a:ext>
                  </a:extLst>
                </a:gridCol>
                <a:gridCol w="2211924">
                  <a:extLst>
                    <a:ext uri="{9D8B030D-6E8A-4147-A177-3AD203B41FA5}">
                      <a16:colId xmlns:a16="http://schemas.microsoft.com/office/drawing/2014/main" val="1521398079"/>
                    </a:ext>
                  </a:extLst>
                </a:gridCol>
                <a:gridCol w="2211924">
                  <a:extLst>
                    <a:ext uri="{9D8B030D-6E8A-4147-A177-3AD203B41FA5}">
                      <a16:colId xmlns:a16="http://schemas.microsoft.com/office/drawing/2014/main" val="1053771891"/>
                    </a:ext>
                  </a:extLst>
                </a:gridCol>
              </a:tblGrid>
              <a:tr h="222887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B33938"/>
                          </a:solidFill>
                          <a:latin typeface="Montserrat" pitchFamily="2" charset="77"/>
                        </a:rPr>
                        <a:t>200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B33938"/>
                          </a:solidFill>
                          <a:latin typeface="Montserrat" pitchFamily="2" charset="77"/>
                        </a:rPr>
                        <a:t>New Jobs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Created for Indigenous people in the province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US" sz="3600" dirty="0">
                          <a:solidFill>
                            <a:srgbClr val="6E9CC7"/>
                          </a:solidFill>
                          <a:latin typeface="Montserrat" pitchFamily="2" charset="77"/>
                        </a:rPr>
                        <a:t>600+</a:t>
                      </a:r>
                      <a:r>
                        <a:rPr lang="en-US" sz="2800" dirty="0">
                          <a:solidFill>
                            <a:srgbClr val="6E9CC7"/>
                          </a:solidFill>
                          <a:latin typeface="Montserrat" pitchFamily="2" charset="77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6E9CC7"/>
                          </a:solidFill>
                          <a:latin typeface="Montserrat" pitchFamily="2" charset="77"/>
                        </a:rPr>
                        <a:t>Waitlist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People who have applied to be a peer advocate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US" sz="3600" dirty="0">
                          <a:solidFill>
                            <a:srgbClr val="E7D93A"/>
                          </a:solidFill>
                          <a:latin typeface="Montserrat" pitchFamily="2" charset="77"/>
                        </a:rPr>
                        <a:t>89%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E7D93A"/>
                          </a:solidFill>
                          <a:latin typeface="Montserrat" pitchFamily="2" charset="77"/>
                        </a:rPr>
                        <a:t>Retention Rate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Post-Secondary Practicum Student Placements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733778"/>
                  </a:ext>
                </a:extLst>
              </a:tr>
              <a:tr h="2175933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6E9CC7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6E9CC7"/>
                          </a:solidFill>
                          <a:latin typeface="Montserrat" pitchFamily="2" charset="77"/>
                        </a:rPr>
                        <a:t>13,270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6E9CC7"/>
                          </a:solidFill>
                          <a:latin typeface="Montserrat" pitchFamily="2" charset="77"/>
                        </a:rPr>
                        <a:t>Total Chats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Average response time to be connected to a peer advocate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963933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595857"/>
                          </a:solidFill>
                          <a:latin typeface="Montserrat" pitchFamily="2" charset="77"/>
                        </a:rPr>
                        <a:t>220,742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595857"/>
                          </a:solidFill>
                          <a:latin typeface="Montserrat" pitchFamily="2" charset="77"/>
                        </a:rPr>
                        <a:t>Total Messages</a:t>
                      </a:r>
                      <a:endParaRPr lang="en-US" sz="1600" b="1" kern="1200" dirty="0">
                        <a:solidFill>
                          <a:srgbClr val="595857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Sent from anonymous guests in chats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1" kern="1200" dirty="0">
                        <a:solidFill>
                          <a:srgbClr val="866049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rgbClr val="963933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24K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rgbClr val="963933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Visitors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Montserrat" pitchFamily="2" charset="77"/>
                          <a:ea typeface="+mn-ea"/>
                          <a:cs typeface="+mn-cs"/>
                        </a:rPr>
                        <a:t>Unique chat page visitors (website and app combined)</a:t>
                      </a:r>
                    </a:p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703822"/>
                  </a:ext>
                </a:extLst>
              </a:tr>
              <a:tr h="2175933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E7D83A"/>
                          </a:solidFill>
                          <a:latin typeface="Montserrat" pitchFamily="2" charset="77"/>
                        </a:rPr>
                        <a:t>25%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E7D83A"/>
                          </a:solidFill>
                          <a:latin typeface="Montserrat" pitchFamily="2" charset="77"/>
                        </a:rPr>
                        <a:t>Total Chats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Average response time to be connected to a peer advocate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B33938"/>
                          </a:solidFill>
                          <a:latin typeface="Montserrat" pitchFamily="2" charset="77"/>
                        </a:rPr>
                        <a:t>31.5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B33938"/>
                          </a:solidFill>
                          <a:latin typeface="Montserrat" pitchFamily="2" charset="77"/>
                        </a:rPr>
                        <a:t>Seconds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Average response time to be connected to a Peer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866049"/>
                        </a:solidFill>
                        <a:latin typeface="Montserrat" pitchFamily="2" charset="77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595857"/>
                          </a:solidFill>
                          <a:latin typeface="Montserrat" pitchFamily="2" charset="77"/>
                        </a:rPr>
                        <a:t>45%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595857"/>
                          </a:solidFill>
                          <a:latin typeface="Montserrat" pitchFamily="2" charset="77"/>
                        </a:rPr>
                        <a:t>Loneliness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Chats are from individuals feeling alone or lonely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637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86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616447-A766-F6DA-577D-11A8BC0A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2" y="6691182"/>
            <a:ext cx="12191999" cy="16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AF475C-9DB1-0FC5-8941-E93269CCB955}"/>
              </a:ext>
            </a:extLst>
          </p:cNvPr>
          <p:cNvSpPr txBox="1"/>
          <p:nvPr/>
        </p:nvSpPr>
        <p:spPr>
          <a:xfrm>
            <a:off x="602926" y="212282"/>
            <a:ext cx="617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B33938"/>
                </a:solidFill>
                <a:latin typeface="Nunito" pitchFamily="2" charset="77"/>
              </a:rPr>
              <a:t>..............................................................................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86AE0-B6E6-53E2-C7BB-6E085FAB8A63}"/>
              </a:ext>
            </a:extLst>
          </p:cNvPr>
          <p:cNvSpPr txBox="1"/>
          <p:nvPr/>
        </p:nvSpPr>
        <p:spPr>
          <a:xfrm>
            <a:off x="4110342" y="834828"/>
            <a:ext cx="807393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C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Open Sans" panose="020B0606030504020204" pitchFamily="34" charset="0"/>
              </a:rPr>
              <a:t>Exclusive to Talking Stick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56245F-1A25-C259-8EEF-7BBA24F33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6111" r="-896"/>
          <a:stretch/>
        </p:blipFill>
        <p:spPr>
          <a:xfrm>
            <a:off x="784056" y="834827"/>
            <a:ext cx="2836188" cy="5711509"/>
          </a:xfrm>
          <a:prstGeom prst="roundRect">
            <a:avLst>
              <a:gd name="adj" fmla="val 10980"/>
            </a:avLst>
          </a:prstGeom>
          <a:noFill/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78DAE55-BD60-A52F-2AE1-A39BB74F1CAC}"/>
              </a:ext>
            </a:extLst>
          </p:cNvPr>
          <p:cNvSpPr/>
          <p:nvPr/>
        </p:nvSpPr>
        <p:spPr>
          <a:xfrm>
            <a:off x="4925894" y="1748257"/>
            <a:ext cx="5689600" cy="1141461"/>
          </a:xfrm>
          <a:prstGeom prst="roundRect">
            <a:avLst/>
          </a:prstGeom>
          <a:solidFill>
            <a:srgbClr val="2726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ontserrat" pitchFamily="2" charset="77"/>
              </a:rPr>
              <a:t>Public Safety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B5A1EE-8281-3F17-5235-D91D9E94C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401" y="1559454"/>
            <a:ext cx="1519035" cy="1519035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6204F41-038D-65AF-D279-20BFFCB953B2}"/>
              </a:ext>
            </a:extLst>
          </p:cNvPr>
          <p:cNvSpPr/>
          <p:nvPr/>
        </p:nvSpPr>
        <p:spPr>
          <a:xfrm>
            <a:off x="4925894" y="3294401"/>
            <a:ext cx="5689600" cy="1191975"/>
          </a:xfrm>
          <a:prstGeom prst="roundRect">
            <a:avLst/>
          </a:prstGeom>
          <a:solidFill>
            <a:srgbClr val="2726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ontserrat" pitchFamily="2" charset="77"/>
              </a:rPr>
              <a:t>Missing Persons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DCD901C-CA09-2937-C7B8-0426E70A5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401" y="3131351"/>
            <a:ext cx="1519035" cy="1519035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1EA5AE3-5B7E-0689-5BB4-BA136A565DDB}"/>
              </a:ext>
            </a:extLst>
          </p:cNvPr>
          <p:cNvSpPr/>
          <p:nvPr/>
        </p:nvSpPr>
        <p:spPr>
          <a:xfrm>
            <a:off x="4925894" y="4930514"/>
            <a:ext cx="5689600" cy="1141460"/>
          </a:xfrm>
          <a:prstGeom prst="roundRect">
            <a:avLst/>
          </a:prstGeom>
          <a:solidFill>
            <a:srgbClr val="2726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ontserrat" pitchFamily="2" charset="77"/>
              </a:rPr>
              <a:t>Natural Disasters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9447BF-5096-91DE-DC7F-7E2A0EFA5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401" y="4767465"/>
            <a:ext cx="1519035" cy="151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616447-A766-F6DA-577D-11A8BC0A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2" y="6691182"/>
            <a:ext cx="12191999" cy="16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AF475C-9DB1-0FC5-8941-E93269CCB955}"/>
              </a:ext>
            </a:extLst>
          </p:cNvPr>
          <p:cNvSpPr txBox="1"/>
          <p:nvPr/>
        </p:nvSpPr>
        <p:spPr>
          <a:xfrm>
            <a:off x="602926" y="212282"/>
            <a:ext cx="617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B33938"/>
                </a:solidFill>
                <a:latin typeface="Nunito" pitchFamily="2" charset="77"/>
              </a:rPr>
              <a:t>..............................................................................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F9163-EDC9-4795-A622-F4889C4D7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2" t="10673" r="6645" b="6829"/>
          <a:stretch/>
        </p:blipFill>
        <p:spPr>
          <a:xfrm>
            <a:off x="195157" y="2120899"/>
            <a:ext cx="5865611" cy="3695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FA3C4B-0046-2C43-F149-B334319A75C2}"/>
              </a:ext>
            </a:extLst>
          </p:cNvPr>
          <p:cNvSpPr txBox="1"/>
          <p:nvPr/>
        </p:nvSpPr>
        <p:spPr>
          <a:xfrm>
            <a:off x="6354977" y="1702090"/>
            <a:ext cx="5641866" cy="4075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b="1" kern="1200" dirty="0">
                <a:solidFill>
                  <a:schemeClr val="tx1"/>
                </a:solidFill>
                <a:effectLst/>
                <a:latin typeface="Montserrat" pitchFamily="2" charset="77"/>
                <a:ea typeface="+mn-ea"/>
                <a:cs typeface="+mn-cs"/>
              </a:rPr>
              <a:t>Sovereign access to your own FirstAlerts Dashboard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1600" dirty="0">
              <a:latin typeface="Montserrat" pitchFamily="2" charset="77"/>
            </a:endParaRPr>
          </a:p>
          <a:p>
            <a:pPr marL="457200" indent="-457200">
              <a:lnSpc>
                <a:spcPct val="150000"/>
              </a:lnSpc>
              <a:buClr>
                <a:srgbClr val="B33938"/>
              </a:buClr>
              <a:buFont typeface="Arial" panose="020B0604020202020204" pitchFamily="34" charset="0"/>
              <a:buChar char="•"/>
            </a:pPr>
            <a:r>
              <a:rPr lang="en-CA" sz="2000" b="1" dirty="0">
                <a:latin typeface="Montserrat" pitchFamily="2" charset="77"/>
              </a:rPr>
              <a:t>Community-led and operated</a:t>
            </a:r>
          </a:p>
          <a:p>
            <a:pPr marL="457200" indent="-457200">
              <a:lnSpc>
                <a:spcPct val="150000"/>
              </a:lnSpc>
              <a:buClr>
                <a:srgbClr val="B33938"/>
              </a:buClr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rgbClr val="B33938"/>
                </a:solidFill>
                <a:latin typeface="Montserrat" pitchFamily="2" charset="77"/>
              </a:rPr>
              <a:t>Free to Use</a:t>
            </a:r>
          </a:p>
          <a:p>
            <a:pPr marL="457200" indent="-457200">
              <a:lnSpc>
                <a:spcPct val="150000"/>
              </a:lnSpc>
              <a:buClr>
                <a:srgbClr val="B33938"/>
              </a:buClr>
              <a:buFont typeface="Arial" panose="020B0604020202020204" pitchFamily="34" charset="0"/>
              <a:buChar char="•"/>
            </a:pPr>
            <a:r>
              <a:rPr lang="en-CA" sz="2000" b="1" dirty="0">
                <a:latin typeface="Montserrat" pitchFamily="2" charset="77"/>
              </a:rPr>
              <a:t>Alert Autonomy</a:t>
            </a:r>
          </a:p>
          <a:p>
            <a:pPr marL="457200" indent="-457200">
              <a:lnSpc>
                <a:spcPct val="150000"/>
              </a:lnSpc>
              <a:buClr>
                <a:srgbClr val="B33938"/>
              </a:buClr>
              <a:buFont typeface="Arial" panose="020B0604020202020204" pitchFamily="34" charset="0"/>
              <a:buChar char="•"/>
            </a:pPr>
            <a:r>
              <a:rPr lang="en-CA" sz="2000" b="1" dirty="0">
                <a:latin typeface="Montserrat" pitchFamily="2" charset="77"/>
              </a:rPr>
              <a:t>Send Alerts &amp; Instructions In Seconds</a:t>
            </a:r>
          </a:p>
          <a:p>
            <a:pPr marL="457200" indent="-457200">
              <a:lnSpc>
                <a:spcPct val="150000"/>
              </a:lnSpc>
              <a:buClr>
                <a:srgbClr val="B33938"/>
              </a:buClr>
              <a:buFont typeface="Arial" panose="020B0604020202020204" pitchFamily="34" charset="0"/>
              <a:buChar char="•"/>
            </a:pPr>
            <a:r>
              <a:rPr lang="en-CA" sz="2000" b="1" dirty="0">
                <a:latin typeface="Montserrat" pitchFamily="2" charset="77"/>
              </a:rPr>
              <a:t>Stay Informed, Stay Safe</a:t>
            </a:r>
            <a:endParaRPr lang="en-US" sz="2400" b="1" dirty="0"/>
          </a:p>
        </p:txBody>
      </p:sp>
      <p:pic>
        <p:nvPicPr>
          <p:cNvPr id="16" name="Picture 15" descr="A black background with red and grey text&#10;&#10;Description automatically generated">
            <a:extLst>
              <a:ext uri="{FF2B5EF4-FFF2-40B4-BE49-F238E27FC236}">
                <a16:creationId xmlns:a16="http://schemas.microsoft.com/office/drawing/2014/main" id="{47CDEB32-B8D1-CFCD-32DC-DA5A17205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72" y="411446"/>
            <a:ext cx="36957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50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616447-A766-F6DA-577D-11A8BC0A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2" y="6691182"/>
            <a:ext cx="12191999" cy="16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AF475C-9DB1-0FC5-8941-E93269CCB955}"/>
              </a:ext>
            </a:extLst>
          </p:cNvPr>
          <p:cNvSpPr txBox="1"/>
          <p:nvPr/>
        </p:nvSpPr>
        <p:spPr>
          <a:xfrm>
            <a:off x="602926" y="212282"/>
            <a:ext cx="617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B33938"/>
                </a:solidFill>
                <a:latin typeface="Nunito" pitchFamily="2" charset="77"/>
              </a:rPr>
              <a:t>..............................................................................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86AE0-B6E6-53E2-C7BB-6E085FAB8A63}"/>
              </a:ext>
            </a:extLst>
          </p:cNvPr>
          <p:cNvSpPr txBox="1"/>
          <p:nvPr/>
        </p:nvSpPr>
        <p:spPr>
          <a:xfrm>
            <a:off x="592986" y="668789"/>
            <a:ext cx="11599014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C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Open Sans" panose="020B0606030504020204" pitchFamily="34" charset="0"/>
              </a:rPr>
              <a:t>How it Works</a:t>
            </a:r>
          </a:p>
          <a:p>
            <a:pPr>
              <a:lnSpc>
                <a:spcPts val="3440"/>
              </a:lnSpc>
            </a:pPr>
            <a:r>
              <a:rPr lang="en-CA" sz="3600" b="1" dirty="0">
                <a:solidFill>
                  <a:srgbClr val="6E9CC7"/>
                </a:solidFill>
                <a:latin typeface="Montserrat" pitchFamily="2" charset="77"/>
                <a:cs typeface="Open Sans" panose="020B0606030504020204" pitchFamily="34" charset="0"/>
              </a:rPr>
              <a:t>Community Leaders &amp; EMT</a:t>
            </a:r>
            <a:endParaRPr lang="en-US" sz="3600" b="1" dirty="0">
              <a:solidFill>
                <a:srgbClr val="6E9CC7"/>
              </a:solidFill>
              <a:latin typeface="Montserrat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82441F-5714-284C-EB3A-060DBDBB1CEC}"/>
              </a:ext>
            </a:extLst>
          </p:cNvPr>
          <p:cNvGrpSpPr/>
          <p:nvPr/>
        </p:nvGrpSpPr>
        <p:grpSpPr>
          <a:xfrm>
            <a:off x="749301" y="1893229"/>
            <a:ext cx="9654618" cy="4105020"/>
            <a:chOff x="749301" y="1893229"/>
            <a:chExt cx="9654618" cy="41050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C87F96-FBF3-5B1C-B3EB-FD7D98E8995E}"/>
                </a:ext>
              </a:extLst>
            </p:cNvPr>
            <p:cNvSpPr txBox="1"/>
            <p:nvPr/>
          </p:nvSpPr>
          <p:spPr>
            <a:xfrm>
              <a:off x="749301" y="2550203"/>
              <a:ext cx="291857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2400" b="1" dirty="0">
                  <a:solidFill>
                    <a:srgbClr val="050707"/>
                  </a:solidFill>
                  <a:latin typeface="Montserrat" pitchFamily="2" charset="77"/>
                </a:rPr>
                <a:t>Login to </a:t>
              </a:r>
              <a:r>
                <a:rPr lang="en-CA" sz="2400" b="1" u="sng" dirty="0">
                  <a:latin typeface="Montserrat" pitchFamily="2" charset="77"/>
                </a:rPr>
                <a:t>YOUR </a:t>
              </a:r>
              <a:r>
                <a:rPr lang="en-CA" sz="2400" b="1" dirty="0">
                  <a:solidFill>
                    <a:srgbClr val="050707"/>
                  </a:solidFill>
                  <a:latin typeface="Montserrat" pitchFamily="2" charset="77"/>
                </a:rPr>
                <a:t>Community Dashboard</a:t>
              </a:r>
              <a:endParaRPr lang="en-CA" sz="2000" b="1" dirty="0">
                <a:effectLst/>
                <a:latin typeface="Montserrat" pitchFamily="2" charset="77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EB9B658-BD48-9C98-4262-77CE3937E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10"/>
            <a:stretch/>
          </p:blipFill>
          <p:spPr>
            <a:xfrm>
              <a:off x="4800135" y="1893229"/>
              <a:ext cx="5603784" cy="4105020"/>
            </a:xfrm>
            <a:prstGeom prst="rect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ECC8CF-CE14-5D9C-8B1C-1A69AA5467F7}"/>
              </a:ext>
            </a:extLst>
          </p:cNvPr>
          <p:cNvGrpSpPr/>
          <p:nvPr/>
        </p:nvGrpSpPr>
        <p:grpSpPr>
          <a:xfrm>
            <a:off x="749301" y="1766474"/>
            <a:ext cx="9987971" cy="4434910"/>
            <a:chOff x="749301" y="1766474"/>
            <a:chExt cx="9987971" cy="44349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A133DA-6E22-CF50-02DD-B22993F0298F}"/>
                </a:ext>
              </a:extLst>
            </p:cNvPr>
            <p:cNvSpPr txBox="1"/>
            <p:nvPr/>
          </p:nvSpPr>
          <p:spPr>
            <a:xfrm>
              <a:off x="749301" y="2550203"/>
              <a:ext cx="2864173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CA" sz="2400" b="1" dirty="0">
                  <a:solidFill>
                    <a:srgbClr val="050707"/>
                  </a:solidFill>
                  <a:latin typeface="Montserrat" pitchFamily="2" charset="77"/>
                </a:rPr>
                <a:t>Select the </a:t>
              </a:r>
            </a:p>
            <a:p>
              <a:r>
                <a:rPr lang="en-CA" sz="2400" b="1" dirty="0">
                  <a:solidFill>
                    <a:srgbClr val="050707"/>
                  </a:solidFill>
                  <a:latin typeface="Montserrat" pitchFamily="2" charset="77"/>
                </a:rPr>
                <a:t>Alert Type</a:t>
              </a:r>
            </a:p>
            <a:p>
              <a:endParaRPr lang="en-CA" sz="2400" b="1" dirty="0">
                <a:solidFill>
                  <a:srgbClr val="050707"/>
                </a:solidFill>
                <a:effectLst/>
                <a:latin typeface="Montserrat" pitchFamily="2" charset="77"/>
              </a:endParaRPr>
            </a:p>
            <a:p>
              <a:endParaRPr lang="en-CA" sz="2000" b="1" dirty="0">
                <a:effectLst/>
                <a:latin typeface="Montserrat" pitchFamily="2" charset="77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4BD08D-65FC-1053-0A0B-5A9C24998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2631" y="1766474"/>
              <a:ext cx="6074641" cy="4434910"/>
            </a:xfrm>
            <a:prstGeom prst="rect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FFDC03-24BA-E95C-8B52-C924B2B99C76}"/>
              </a:ext>
            </a:extLst>
          </p:cNvPr>
          <p:cNvGrpSpPr/>
          <p:nvPr/>
        </p:nvGrpSpPr>
        <p:grpSpPr>
          <a:xfrm>
            <a:off x="749301" y="1766474"/>
            <a:ext cx="10223499" cy="4490441"/>
            <a:chOff x="749301" y="1766474"/>
            <a:chExt cx="10223499" cy="4490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1ADCE9-FD28-9F14-5633-7BC63D4F86A3}"/>
                </a:ext>
              </a:extLst>
            </p:cNvPr>
            <p:cNvSpPr txBox="1"/>
            <p:nvPr/>
          </p:nvSpPr>
          <p:spPr>
            <a:xfrm>
              <a:off x="749301" y="2414268"/>
              <a:ext cx="3379353" cy="19389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CA" sz="2400" b="1" dirty="0">
                  <a:solidFill>
                    <a:srgbClr val="050707"/>
                  </a:solidFill>
                  <a:latin typeface="Montserrat" pitchFamily="2" charset="77"/>
                </a:rPr>
                <a:t>Enter tailored messages in seconds, preview, and </a:t>
              </a:r>
              <a:r>
                <a:rPr lang="en-CA" sz="2400" b="1" dirty="0">
                  <a:solidFill>
                    <a:srgbClr val="B33938"/>
                  </a:solidFill>
                  <a:latin typeface="Montserrat" pitchFamily="2" charset="77"/>
                </a:rPr>
                <a:t>send in seconds</a:t>
              </a:r>
              <a:endParaRPr lang="en-CA" sz="2000" b="1" dirty="0">
                <a:solidFill>
                  <a:srgbClr val="B33938"/>
                </a:solidFill>
                <a:effectLst/>
                <a:latin typeface="Montserrat" pitchFamily="2" charset="77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D1196C-7BD0-4DE0-7AB0-75C530931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0450" y="1766474"/>
              <a:ext cx="6522350" cy="4490441"/>
            </a:xfrm>
            <a:prstGeom prst="rect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6591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616447-A766-F6DA-577D-11A8BC0A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2" y="6691182"/>
            <a:ext cx="12191999" cy="16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AF475C-9DB1-0FC5-8941-E93269CCB955}"/>
              </a:ext>
            </a:extLst>
          </p:cNvPr>
          <p:cNvSpPr txBox="1"/>
          <p:nvPr/>
        </p:nvSpPr>
        <p:spPr>
          <a:xfrm>
            <a:off x="602926" y="212282"/>
            <a:ext cx="617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B33938"/>
                </a:solidFill>
                <a:latin typeface="Nunito" pitchFamily="2" charset="77"/>
              </a:rPr>
              <a:t>..............................................................................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E42484-B0E6-CE6C-CF9C-EFED8D9CC51E}"/>
              </a:ext>
            </a:extLst>
          </p:cNvPr>
          <p:cNvSpPr txBox="1"/>
          <p:nvPr/>
        </p:nvSpPr>
        <p:spPr>
          <a:xfrm>
            <a:off x="592986" y="668789"/>
            <a:ext cx="9363814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C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Open Sans" panose="020B0606030504020204" pitchFamily="34" charset="0"/>
              </a:rPr>
              <a:t>How it Works</a:t>
            </a:r>
          </a:p>
          <a:p>
            <a:pPr>
              <a:lnSpc>
                <a:spcPts val="3440"/>
              </a:lnSpc>
            </a:pPr>
            <a:r>
              <a:rPr lang="en-CA" sz="3600" b="1" dirty="0">
                <a:solidFill>
                  <a:srgbClr val="6E9CC7"/>
                </a:solidFill>
                <a:latin typeface="Montserrat" pitchFamily="2" charset="77"/>
                <a:cs typeface="Open Sans" panose="020B0606030504020204" pitchFamily="34" charset="0"/>
              </a:rPr>
              <a:t>Community Members</a:t>
            </a:r>
            <a:endParaRPr lang="en-US" sz="3600" b="1" dirty="0">
              <a:solidFill>
                <a:srgbClr val="6E9CC7"/>
              </a:solidFill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46C89F-F11A-126A-3B6E-A9063381B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10" y="1854200"/>
            <a:ext cx="1928505" cy="4173482"/>
          </a:xfrm>
          <a:prstGeom prst="roundRect">
            <a:avLst>
              <a:gd name="adj" fmla="val 10980"/>
            </a:avLst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BA4FD5-87D3-769A-6C6C-EF9DC0719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716" y="1854200"/>
            <a:ext cx="1928505" cy="4182299"/>
          </a:xfrm>
          <a:prstGeom prst="roundRect">
            <a:avLst>
              <a:gd name="adj" fmla="val 10980"/>
            </a:avLst>
          </a:prstGeom>
          <a:noFill/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936F0B9-6904-59D3-7D27-35476641B4EC}"/>
              </a:ext>
            </a:extLst>
          </p:cNvPr>
          <p:cNvSpPr/>
          <p:nvPr/>
        </p:nvSpPr>
        <p:spPr>
          <a:xfrm>
            <a:off x="3140416" y="3107496"/>
            <a:ext cx="3373223" cy="583186"/>
          </a:xfrm>
          <a:prstGeom prst="roundRect">
            <a:avLst/>
          </a:prstGeom>
          <a:solidFill>
            <a:srgbClr val="B339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latin typeface="Montserrat" pitchFamily="2" charset="77"/>
              </a:rPr>
              <a:t>By Nation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55999B2-DF8A-EE7C-BCBE-561EF2AB9C6F}"/>
              </a:ext>
            </a:extLst>
          </p:cNvPr>
          <p:cNvSpPr/>
          <p:nvPr/>
        </p:nvSpPr>
        <p:spPr>
          <a:xfrm>
            <a:off x="3140416" y="3770996"/>
            <a:ext cx="3373223" cy="583186"/>
          </a:xfrm>
          <a:prstGeom prst="roundRect">
            <a:avLst/>
          </a:prstGeom>
          <a:solidFill>
            <a:srgbClr val="B339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latin typeface="Montserrat" pitchFamily="2" charset="77"/>
              </a:rPr>
              <a:t>By Tribal Council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E2CA79B-606E-D85E-14DE-AE27EC11D3A3}"/>
              </a:ext>
            </a:extLst>
          </p:cNvPr>
          <p:cNvSpPr/>
          <p:nvPr/>
        </p:nvSpPr>
        <p:spPr>
          <a:xfrm>
            <a:off x="3140416" y="4434496"/>
            <a:ext cx="3373223" cy="583186"/>
          </a:xfrm>
          <a:prstGeom prst="roundRect">
            <a:avLst/>
          </a:prstGeom>
          <a:solidFill>
            <a:srgbClr val="B339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latin typeface="Montserrat" pitchFamily="2" charset="77"/>
              </a:rPr>
              <a:t>By PTO</a:t>
            </a:r>
          </a:p>
        </p:txBody>
      </p:sp>
      <p:pic>
        <p:nvPicPr>
          <p:cNvPr id="21516" name="Picture 12" descr="Iphone Screen Images - Free Download on Freepik">
            <a:extLst>
              <a:ext uri="{FF2B5EF4-FFF2-40B4-BE49-F238E27FC236}">
                <a16:creationId xmlns:a16="http://schemas.microsoft.com/office/drawing/2014/main" id="{190E8969-48D5-8DAA-C997-9DA665C30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26" t="8545" r="31296" b="13704"/>
          <a:stretch/>
        </p:blipFill>
        <p:spPr bwMode="auto">
          <a:xfrm>
            <a:off x="7411238" y="261001"/>
            <a:ext cx="3049461" cy="6276176"/>
          </a:xfrm>
          <a:prstGeom prst="roundRect">
            <a:avLst>
              <a:gd name="adj" fmla="val 441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6824AC7-60B1-57AA-15C4-19A585A1D4FE}"/>
              </a:ext>
            </a:extLst>
          </p:cNvPr>
          <p:cNvSpPr/>
          <p:nvPr/>
        </p:nvSpPr>
        <p:spPr>
          <a:xfrm>
            <a:off x="7537598" y="2470892"/>
            <a:ext cx="2796743" cy="806276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CA" sz="8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" pitchFamily="2" charset="0"/>
              </a:rPr>
              <a:t>Chelsea Smith, age 11, was last seen in the Black Creek River area, near the gas station on North Dryer Road, wearing a red jacket, blue pants…</a:t>
            </a: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4CB61F-F9C0-A0A1-10C3-B19075E57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7598" y="2657459"/>
            <a:ext cx="502367" cy="4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32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14F5DB9F0EFB438838633D3D3C15B8" ma:contentTypeVersion="16" ma:contentTypeDescription="Create a new document." ma:contentTypeScope="" ma:versionID="1b15e146dd7714f2d5dcf18563929c34">
  <xsd:schema xmlns:xsd="http://www.w3.org/2001/XMLSchema" xmlns:xs="http://www.w3.org/2001/XMLSchema" xmlns:p="http://schemas.microsoft.com/office/2006/metadata/properties" xmlns:ns2="40cc7fa8-84e5-448e-ae7a-47e8d4996491" xmlns:ns3="b559b0e0-9212-46a0-b3de-39b777f81522" targetNamespace="http://schemas.microsoft.com/office/2006/metadata/properties" ma:root="true" ma:fieldsID="27e97a9b6377789299bdb8fc26e42c2e" ns2:_="" ns3:_="">
    <xsd:import namespace="40cc7fa8-84e5-448e-ae7a-47e8d4996491"/>
    <xsd:import namespace="b559b0e0-9212-46a0-b3de-39b777f81522"/>
    <xsd:element name="properties">
      <xsd:complexType>
        <xsd:sequence>
          <xsd:element name="documentManagement">
            <xsd:complexType>
              <xsd:all>
                <xsd:element ref="ns2:Polaris_x0023_" minOccurs="0"/>
                <xsd:element ref="ns2:Opportunity_x0023_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c7fa8-84e5-448e-ae7a-47e8d4996491" elementFormDefault="qualified">
    <xsd:import namespace="http://schemas.microsoft.com/office/2006/documentManagement/types"/>
    <xsd:import namespace="http://schemas.microsoft.com/office/infopath/2007/PartnerControls"/>
    <xsd:element name="Polaris_x0023_" ma:index="8" nillable="true" ma:displayName="Polaris #" ma:format="Dropdown" ma:internalName="Polaris_x0023_">
      <xsd:simpleType>
        <xsd:restriction base="dms:Note">
          <xsd:maxLength value="255"/>
        </xsd:restriction>
      </xsd:simpleType>
    </xsd:element>
    <xsd:element name="Opportunity_x0023_" ma:index="9" nillable="true" ma:displayName="Opportunity #" ma:format="Dropdown" ma:internalName="Opportunity_x0023_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83b7034-6acb-4a3b-925f-eb080a5d50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9b0e0-9212-46a0-b3de-39b777f8152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da357cf-8b75-474a-aa06-0e764647acb3}" ma:internalName="TaxCatchAll" ma:showField="CatchAllData" ma:web="b559b0e0-9212-46a0-b3de-39b777f815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olaris_x0023_ xmlns="40cc7fa8-84e5-448e-ae7a-47e8d4996491" xsi:nil="true"/>
    <lcf76f155ced4ddcb4097134ff3c332f xmlns="40cc7fa8-84e5-448e-ae7a-47e8d4996491">
      <Terms xmlns="http://schemas.microsoft.com/office/infopath/2007/PartnerControls"/>
    </lcf76f155ced4ddcb4097134ff3c332f>
    <TaxCatchAll xmlns="b559b0e0-9212-46a0-b3de-39b777f81522" xsi:nil="true"/>
    <Opportunity_x0023_ xmlns="40cc7fa8-84e5-448e-ae7a-47e8d4996491" xsi:nil="true"/>
  </documentManagement>
</p:properties>
</file>

<file path=customXml/itemProps1.xml><?xml version="1.0" encoding="utf-8"?>
<ds:datastoreItem xmlns:ds="http://schemas.openxmlformats.org/officeDocument/2006/customXml" ds:itemID="{1DA9209E-87D6-455E-8892-B5EFF164530E}"/>
</file>

<file path=customXml/itemProps2.xml><?xml version="1.0" encoding="utf-8"?>
<ds:datastoreItem xmlns:ds="http://schemas.openxmlformats.org/officeDocument/2006/customXml" ds:itemID="{90F18B70-2ABC-4944-A400-F03948B0C8AD}"/>
</file>

<file path=customXml/itemProps3.xml><?xml version="1.0" encoding="utf-8"?>
<ds:datastoreItem xmlns:ds="http://schemas.openxmlformats.org/officeDocument/2006/customXml" ds:itemID="{D685C42E-9145-40CB-A1FA-0A1CFD89A0C1}"/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589</Words>
  <Application>Microsoft Macintosh PowerPoint</Application>
  <PresentationFormat>Widescreen</PresentationFormat>
  <Paragraphs>138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Montserrat</vt:lpstr>
      <vt:lpstr>Nunito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 Lebeau</dc:creator>
  <cp:lastModifiedBy>Kelly Gregoire</cp:lastModifiedBy>
  <cp:revision>90</cp:revision>
  <dcterms:created xsi:type="dcterms:W3CDTF">2022-08-25T14:28:52Z</dcterms:created>
  <dcterms:modified xsi:type="dcterms:W3CDTF">2024-03-06T15:49:28Z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0x0101001C14F5DB9F0EFB438838633D3D3C15B8</vt:lpwstr>
  </property>
</Properties>
</file>