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89" r:id="rId3"/>
    <p:sldId id="290" r:id="rId4"/>
    <p:sldId id="291" r:id="rId5"/>
    <p:sldId id="292" r:id="rId6"/>
    <p:sldId id="293" r:id="rId7"/>
    <p:sldId id="294" r:id="rId8"/>
    <p:sldId id="295" r:id="rId9"/>
    <p:sldId id="296" r:id="rId10"/>
    <p:sldId id="298" r:id="rId11"/>
    <p:sldId id="299" r:id="rId12"/>
    <p:sldId id="301" r:id="rId13"/>
    <p:sldId id="302" r:id="rId14"/>
    <p:sldId id="303" r:id="rId15"/>
    <p:sldId id="304" r:id="rId16"/>
    <p:sldId id="305" r:id="rId17"/>
    <p:sldId id="306" r:id="rId18"/>
    <p:sldId id="30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DC3"/>
    <a:srgbClr val="F78F37"/>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C64D3-6762-40AC-B42A-0B075526059A}" v="10" dt="2024-10-23T20:22:3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4692"/>
  </p:normalViewPr>
  <p:slideViewPr>
    <p:cSldViewPr snapToGrid="0">
      <p:cViewPr varScale="1">
        <p:scale>
          <a:sx n="92" d="100"/>
          <a:sy n="92" d="100"/>
        </p:scale>
        <p:origin x="1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asty-Huart" userId="6a2eaccb-99cf-4185-a40a-8d7cd310e3bf" providerId="ADAL" clId="{0BFC64D3-6762-40AC-B42A-0B075526059A}"/>
    <pc:docChg chg="custSel modSld">
      <pc:chgData name="Patrick Masty-Huart" userId="6a2eaccb-99cf-4185-a40a-8d7cd310e3bf" providerId="ADAL" clId="{0BFC64D3-6762-40AC-B42A-0B075526059A}" dt="2024-10-23T20:22:37.578" v="87"/>
      <pc:docMkLst>
        <pc:docMk/>
      </pc:docMkLst>
      <pc:sldChg chg="modSp mod">
        <pc:chgData name="Patrick Masty-Huart" userId="6a2eaccb-99cf-4185-a40a-8d7cd310e3bf" providerId="ADAL" clId="{0BFC64D3-6762-40AC-B42A-0B075526059A}" dt="2024-10-23T19:27:57.198" v="4" actId="12"/>
        <pc:sldMkLst>
          <pc:docMk/>
          <pc:sldMk cId="159733006" sldId="293"/>
        </pc:sldMkLst>
        <pc:spChg chg="mod">
          <ac:chgData name="Patrick Masty-Huart" userId="6a2eaccb-99cf-4185-a40a-8d7cd310e3bf" providerId="ADAL" clId="{0BFC64D3-6762-40AC-B42A-0B075526059A}" dt="2024-10-23T19:27:18.570" v="0"/>
          <ac:spMkLst>
            <pc:docMk/>
            <pc:sldMk cId="159733006" sldId="293"/>
            <ac:spMk id="2" creationId="{ABCF6EC4-F01C-50F2-438F-550B4C85CB91}"/>
          </ac:spMkLst>
        </pc:spChg>
        <pc:spChg chg="mod">
          <ac:chgData name="Patrick Masty-Huart" userId="6a2eaccb-99cf-4185-a40a-8d7cd310e3bf" providerId="ADAL" clId="{0BFC64D3-6762-40AC-B42A-0B075526059A}" dt="2024-10-23T19:27:57.198" v="4" actId="12"/>
          <ac:spMkLst>
            <pc:docMk/>
            <pc:sldMk cId="159733006" sldId="293"/>
            <ac:spMk id="3" creationId="{B4313971-2928-8701-211F-D4FFC6CE0B1C}"/>
          </ac:spMkLst>
        </pc:spChg>
      </pc:sldChg>
      <pc:sldChg chg="modSp mod">
        <pc:chgData name="Patrick Masty-Huart" userId="6a2eaccb-99cf-4185-a40a-8d7cd310e3bf" providerId="ADAL" clId="{0BFC64D3-6762-40AC-B42A-0B075526059A}" dt="2024-10-23T19:35:16.526" v="23" actId="255"/>
        <pc:sldMkLst>
          <pc:docMk/>
          <pc:sldMk cId="3691690223" sldId="294"/>
        </pc:sldMkLst>
        <pc:spChg chg="mod">
          <ac:chgData name="Patrick Masty-Huart" userId="6a2eaccb-99cf-4185-a40a-8d7cd310e3bf" providerId="ADAL" clId="{0BFC64D3-6762-40AC-B42A-0B075526059A}" dt="2024-10-23T19:29:53.638" v="5"/>
          <ac:spMkLst>
            <pc:docMk/>
            <pc:sldMk cId="3691690223" sldId="294"/>
            <ac:spMk id="2" creationId="{24115E8B-4814-6237-FBE5-0B97D8BD7FC0}"/>
          </ac:spMkLst>
        </pc:spChg>
        <pc:spChg chg="mod">
          <ac:chgData name="Patrick Masty-Huart" userId="6a2eaccb-99cf-4185-a40a-8d7cd310e3bf" providerId="ADAL" clId="{0BFC64D3-6762-40AC-B42A-0B075526059A}" dt="2024-10-23T19:35:16.526" v="23" actId="255"/>
          <ac:spMkLst>
            <pc:docMk/>
            <pc:sldMk cId="3691690223" sldId="294"/>
            <ac:spMk id="3" creationId="{4ADEA145-7595-EB72-E606-1EC62D207F5D}"/>
          </ac:spMkLst>
        </pc:spChg>
      </pc:sldChg>
      <pc:sldChg chg="modSp mod">
        <pc:chgData name="Patrick Masty-Huart" userId="6a2eaccb-99cf-4185-a40a-8d7cd310e3bf" providerId="ADAL" clId="{0BFC64D3-6762-40AC-B42A-0B075526059A}" dt="2024-10-23T19:34:52.162" v="22" actId="255"/>
        <pc:sldMkLst>
          <pc:docMk/>
          <pc:sldMk cId="1479188792" sldId="295"/>
        </pc:sldMkLst>
        <pc:spChg chg="mod">
          <ac:chgData name="Patrick Masty-Huart" userId="6a2eaccb-99cf-4185-a40a-8d7cd310e3bf" providerId="ADAL" clId="{0BFC64D3-6762-40AC-B42A-0B075526059A}" dt="2024-10-23T19:33:42.037" v="16"/>
          <ac:spMkLst>
            <pc:docMk/>
            <pc:sldMk cId="1479188792" sldId="295"/>
            <ac:spMk id="2" creationId="{D4053EC8-9E97-92E7-B6C3-01D0C211BE41}"/>
          </ac:spMkLst>
        </pc:spChg>
        <pc:spChg chg="mod">
          <ac:chgData name="Patrick Masty-Huart" userId="6a2eaccb-99cf-4185-a40a-8d7cd310e3bf" providerId="ADAL" clId="{0BFC64D3-6762-40AC-B42A-0B075526059A}" dt="2024-10-23T19:34:52.162" v="22" actId="255"/>
          <ac:spMkLst>
            <pc:docMk/>
            <pc:sldMk cId="1479188792" sldId="295"/>
            <ac:spMk id="3" creationId="{6336A4E0-11D5-AC13-D02A-45F88B5AC190}"/>
          </ac:spMkLst>
        </pc:spChg>
      </pc:sldChg>
      <pc:sldChg chg="modSp mod">
        <pc:chgData name="Patrick Masty-Huart" userId="6a2eaccb-99cf-4185-a40a-8d7cd310e3bf" providerId="ADAL" clId="{0BFC64D3-6762-40AC-B42A-0B075526059A}" dt="2024-10-23T19:36:52.644" v="30" actId="14100"/>
        <pc:sldMkLst>
          <pc:docMk/>
          <pc:sldMk cId="3085296066" sldId="296"/>
        </pc:sldMkLst>
        <pc:spChg chg="mod">
          <ac:chgData name="Patrick Masty-Huart" userId="6a2eaccb-99cf-4185-a40a-8d7cd310e3bf" providerId="ADAL" clId="{0BFC64D3-6762-40AC-B42A-0B075526059A}" dt="2024-10-23T19:35:50.703" v="25" actId="14100"/>
          <ac:spMkLst>
            <pc:docMk/>
            <pc:sldMk cId="3085296066" sldId="296"/>
            <ac:spMk id="2" creationId="{8577B036-EB24-D4A8-EE87-5E7714EFB0A6}"/>
          </ac:spMkLst>
        </pc:spChg>
        <pc:spChg chg="mod">
          <ac:chgData name="Patrick Masty-Huart" userId="6a2eaccb-99cf-4185-a40a-8d7cd310e3bf" providerId="ADAL" clId="{0BFC64D3-6762-40AC-B42A-0B075526059A}" dt="2024-10-23T19:36:52.644" v="30" actId="14100"/>
          <ac:spMkLst>
            <pc:docMk/>
            <pc:sldMk cId="3085296066" sldId="296"/>
            <ac:spMk id="3" creationId="{F3EED82E-3935-FF93-4E6B-3DBBF074F1AC}"/>
          </ac:spMkLst>
        </pc:spChg>
      </pc:sldChg>
      <pc:sldChg chg="modSp mod">
        <pc:chgData name="Patrick Masty-Huart" userId="6a2eaccb-99cf-4185-a40a-8d7cd310e3bf" providerId="ADAL" clId="{0BFC64D3-6762-40AC-B42A-0B075526059A}" dt="2024-10-23T19:39:34.326" v="36" actId="255"/>
        <pc:sldMkLst>
          <pc:docMk/>
          <pc:sldMk cId="3721280081" sldId="297"/>
        </pc:sldMkLst>
        <pc:spChg chg="mod">
          <ac:chgData name="Patrick Masty-Huart" userId="6a2eaccb-99cf-4185-a40a-8d7cd310e3bf" providerId="ADAL" clId="{0BFC64D3-6762-40AC-B42A-0B075526059A}" dt="2024-10-23T19:38:34.195" v="31"/>
          <ac:spMkLst>
            <pc:docMk/>
            <pc:sldMk cId="3721280081" sldId="297"/>
            <ac:spMk id="2" creationId="{8A3A8DA7-2786-27BA-0C66-3E0EC3AEB98A}"/>
          </ac:spMkLst>
        </pc:spChg>
        <pc:spChg chg="mod">
          <ac:chgData name="Patrick Masty-Huart" userId="6a2eaccb-99cf-4185-a40a-8d7cd310e3bf" providerId="ADAL" clId="{0BFC64D3-6762-40AC-B42A-0B075526059A}" dt="2024-10-23T19:39:34.326" v="36" actId="255"/>
          <ac:spMkLst>
            <pc:docMk/>
            <pc:sldMk cId="3721280081" sldId="297"/>
            <ac:spMk id="3" creationId="{A47211DE-4605-CAB6-58BA-EAD3CEFE6E14}"/>
          </ac:spMkLst>
        </pc:spChg>
      </pc:sldChg>
      <pc:sldChg chg="modSp mod">
        <pc:chgData name="Patrick Masty-Huart" userId="6a2eaccb-99cf-4185-a40a-8d7cd310e3bf" providerId="ADAL" clId="{0BFC64D3-6762-40AC-B42A-0B075526059A}" dt="2024-10-23T19:47:18.347" v="40" actId="255"/>
        <pc:sldMkLst>
          <pc:docMk/>
          <pc:sldMk cId="2805436741" sldId="298"/>
        </pc:sldMkLst>
        <pc:spChg chg="mod">
          <ac:chgData name="Patrick Masty-Huart" userId="6a2eaccb-99cf-4185-a40a-8d7cd310e3bf" providerId="ADAL" clId="{0BFC64D3-6762-40AC-B42A-0B075526059A}" dt="2024-10-23T19:46:44.889" v="37"/>
          <ac:spMkLst>
            <pc:docMk/>
            <pc:sldMk cId="2805436741" sldId="298"/>
            <ac:spMk id="2" creationId="{14A52746-73EA-F06D-7352-311540E52A09}"/>
          </ac:spMkLst>
        </pc:spChg>
        <pc:spChg chg="mod">
          <ac:chgData name="Patrick Masty-Huart" userId="6a2eaccb-99cf-4185-a40a-8d7cd310e3bf" providerId="ADAL" clId="{0BFC64D3-6762-40AC-B42A-0B075526059A}" dt="2024-10-23T19:47:18.347" v="40" actId="255"/>
          <ac:spMkLst>
            <pc:docMk/>
            <pc:sldMk cId="2805436741" sldId="298"/>
            <ac:spMk id="3" creationId="{478A6E1F-6621-0292-0F7B-0B186345A4F0}"/>
          </ac:spMkLst>
        </pc:spChg>
      </pc:sldChg>
      <pc:sldChg chg="addSp delSp modSp mod">
        <pc:chgData name="Patrick Masty-Huart" userId="6a2eaccb-99cf-4185-a40a-8d7cd310e3bf" providerId="ADAL" clId="{0BFC64D3-6762-40AC-B42A-0B075526059A}" dt="2024-10-23T19:49:02.458" v="49" actId="14100"/>
        <pc:sldMkLst>
          <pc:docMk/>
          <pc:sldMk cId="3978069789" sldId="299"/>
        </pc:sldMkLst>
        <pc:spChg chg="mod">
          <ac:chgData name="Patrick Masty-Huart" userId="6a2eaccb-99cf-4185-a40a-8d7cd310e3bf" providerId="ADAL" clId="{0BFC64D3-6762-40AC-B42A-0B075526059A}" dt="2024-10-23T19:47:43.559" v="41"/>
          <ac:spMkLst>
            <pc:docMk/>
            <pc:sldMk cId="3978069789" sldId="299"/>
            <ac:spMk id="2" creationId="{1DDBE7F2-46DD-35EA-2A8A-B564B0E53456}"/>
          </ac:spMkLst>
        </pc:spChg>
        <pc:spChg chg="del">
          <ac:chgData name="Patrick Masty-Huart" userId="6a2eaccb-99cf-4185-a40a-8d7cd310e3bf" providerId="ADAL" clId="{0BFC64D3-6762-40AC-B42A-0B075526059A}" dt="2024-10-23T19:48:11.636" v="42"/>
          <ac:spMkLst>
            <pc:docMk/>
            <pc:sldMk cId="3978069789" sldId="299"/>
            <ac:spMk id="3" creationId="{C7319D22-DFCE-21D3-3932-06D05EF2F9D7}"/>
          </ac:spMkLst>
        </pc:spChg>
        <pc:spChg chg="add mod">
          <ac:chgData name="Patrick Masty-Huart" userId="6a2eaccb-99cf-4185-a40a-8d7cd310e3bf" providerId="ADAL" clId="{0BFC64D3-6762-40AC-B42A-0B075526059A}" dt="2024-10-23T19:49:02.458" v="49" actId="14100"/>
          <ac:spMkLst>
            <pc:docMk/>
            <pc:sldMk cId="3978069789" sldId="299"/>
            <ac:spMk id="4" creationId="{B9DAC716-AB6F-2641-0C3E-02CBB8074139}"/>
          </ac:spMkLst>
        </pc:spChg>
        <pc:picChg chg="add mod">
          <ac:chgData name="Patrick Masty-Huart" userId="6a2eaccb-99cf-4185-a40a-8d7cd310e3bf" providerId="ADAL" clId="{0BFC64D3-6762-40AC-B42A-0B075526059A}" dt="2024-10-23T19:48:36.903" v="46" actId="1076"/>
          <ac:picMkLst>
            <pc:docMk/>
            <pc:sldMk cId="3978069789" sldId="299"/>
            <ac:picMk id="5" creationId="{D84C56E6-C857-61EC-0683-384953525403}"/>
          </ac:picMkLst>
        </pc:picChg>
      </pc:sldChg>
      <pc:sldChg chg="addSp delSp modSp mod">
        <pc:chgData name="Patrick Masty-Huart" userId="6a2eaccb-99cf-4185-a40a-8d7cd310e3bf" providerId="ADAL" clId="{0BFC64D3-6762-40AC-B42A-0B075526059A}" dt="2024-10-23T19:54:47.348" v="60" actId="1076"/>
        <pc:sldMkLst>
          <pc:docMk/>
          <pc:sldMk cId="2788824016" sldId="300"/>
        </pc:sldMkLst>
        <pc:spChg chg="mod">
          <ac:chgData name="Patrick Masty-Huart" userId="6a2eaccb-99cf-4185-a40a-8d7cd310e3bf" providerId="ADAL" clId="{0BFC64D3-6762-40AC-B42A-0B075526059A}" dt="2024-10-23T19:53:55.773" v="58"/>
          <ac:spMkLst>
            <pc:docMk/>
            <pc:sldMk cId="2788824016" sldId="300"/>
            <ac:spMk id="2" creationId="{D97586AE-C1DF-A03C-3E84-1E959100AE8B}"/>
          </ac:spMkLst>
        </pc:spChg>
        <pc:spChg chg="del">
          <ac:chgData name="Patrick Masty-Huart" userId="6a2eaccb-99cf-4185-a40a-8d7cd310e3bf" providerId="ADAL" clId="{0BFC64D3-6762-40AC-B42A-0B075526059A}" dt="2024-10-23T19:52:39.906" v="50"/>
          <ac:spMkLst>
            <pc:docMk/>
            <pc:sldMk cId="2788824016" sldId="300"/>
            <ac:spMk id="3" creationId="{4B5ABA1A-9456-7049-7DAF-B14199F26B30}"/>
          </ac:spMkLst>
        </pc:spChg>
        <pc:spChg chg="add mod">
          <ac:chgData name="Patrick Masty-Huart" userId="6a2eaccb-99cf-4185-a40a-8d7cd310e3bf" providerId="ADAL" clId="{0BFC64D3-6762-40AC-B42A-0B075526059A}" dt="2024-10-23T19:54:47.348" v="60" actId="1076"/>
          <ac:spMkLst>
            <pc:docMk/>
            <pc:sldMk cId="2788824016" sldId="300"/>
            <ac:spMk id="4" creationId="{A4E5BB6B-5BF7-7344-A4C3-5192277FE368}"/>
          </ac:spMkLst>
        </pc:spChg>
        <pc:picChg chg="add mod">
          <ac:chgData name="Patrick Masty-Huart" userId="6a2eaccb-99cf-4185-a40a-8d7cd310e3bf" providerId="ADAL" clId="{0BFC64D3-6762-40AC-B42A-0B075526059A}" dt="2024-10-23T19:53:35.664" v="57" actId="1076"/>
          <ac:picMkLst>
            <pc:docMk/>
            <pc:sldMk cId="2788824016" sldId="300"/>
            <ac:picMk id="5" creationId="{6424DFE6-E482-7BD4-F714-F110F570DA55}"/>
          </ac:picMkLst>
        </pc:picChg>
      </pc:sldChg>
      <pc:sldChg chg="modSp mod">
        <pc:chgData name="Patrick Masty-Huart" userId="6a2eaccb-99cf-4185-a40a-8d7cd310e3bf" providerId="ADAL" clId="{0BFC64D3-6762-40AC-B42A-0B075526059A}" dt="2024-10-23T19:56:13.854" v="69" actId="14100"/>
        <pc:sldMkLst>
          <pc:docMk/>
          <pc:sldMk cId="989188410" sldId="301"/>
        </pc:sldMkLst>
        <pc:spChg chg="mod">
          <ac:chgData name="Patrick Masty-Huart" userId="6a2eaccb-99cf-4185-a40a-8d7cd310e3bf" providerId="ADAL" clId="{0BFC64D3-6762-40AC-B42A-0B075526059A}" dt="2024-10-23T19:55:09.834" v="61"/>
          <ac:spMkLst>
            <pc:docMk/>
            <pc:sldMk cId="989188410" sldId="301"/>
            <ac:spMk id="2" creationId="{3A8032DA-59E9-5872-A91E-36CB6B6F0B08}"/>
          </ac:spMkLst>
        </pc:spChg>
        <pc:spChg chg="mod">
          <ac:chgData name="Patrick Masty-Huart" userId="6a2eaccb-99cf-4185-a40a-8d7cd310e3bf" providerId="ADAL" clId="{0BFC64D3-6762-40AC-B42A-0B075526059A}" dt="2024-10-23T19:56:13.854" v="69" actId="14100"/>
          <ac:spMkLst>
            <pc:docMk/>
            <pc:sldMk cId="989188410" sldId="301"/>
            <ac:spMk id="3" creationId="{E747FB7B-7FC1-1A1E-D03F-1ADC6E67374F}"/>
          </ac:spMkLst>
        </pc:spChg>
      </pc:sldChg>
      <pc:sldChg chg="addSp delSp modSp mod">
        <pc:chgData name="Patrick Masty-Huart" userId="6a2eaccb-99cf-4185-a40a-8d7cd310e3bf" providerId="ADAL" clId="{0BFC64D3-6762-40AC-B42A-0B075526059A}" dt="2024-10-23T20:05:50.304" v="72" actId="255"/>
        <pc:sldMkLst>
          <pc:docMk/>
          <pc:sldMk cId="2602182445" sldId="302"/>
        </pc:sldMkLst>
        <pc:spChg chg="mod">
          <ac:chgData name="Patrick Masty-Huart" userId="6a2eaccb-99cf-4185-a40a-8d7cd310e3bf" providerId="ADAL" clId="{0BFC64D3-6762-40AC-B42A-0B075526059A}" dt="2024-10-23T20:05:27.818" v="70"/>
          <ac:spMkLst>
            <pc:docMk/>
            <pc:sldMk cId="2602182445" sldId="302"/>
            <ac:spMk id="2" creationId="{515D5B1E-A40A-6179-8D54-3579B1FAE485}"/>
          </ac:spMkLst>
        </pc:spChg>
        <pc:spChg chg="del">
          <ac:chgData name="Patrick Masty-Huart" userId="6a2eaccb-99cf-4185-a40a-8d7cd310e3bf" providerId="ADAL" clId="{0BFC64D3-6762-40AC-B42A-0B075526059A}" dt="2024-10-23T20:05:40.888" v="71"/>
          <ac:spMkLst>
            <pc:docMk/>
            <pc:sldMk cId="2602182445" sldId="302"/>
            <ac:spMk id="3" creationId="{9BE89AF2-5D99-3126-3BEA-88AAE7AB4F07}"/>
          </ac:spMkLst>
        </pc:spChg>
        <pc:spChg chg="add mod">
          <ac:chgData name="Patrick Masty-Huart" userId="6a2eaccb-99cf-4185-a40a-8d7cd310e3bf" providerId="ADAL" clId="{0BFC64D3-6762-40AC-B42A-0B075526059A}" dt="2024-10-23T20:05:50.304" v="72" actId="255"/>
          <ac:spMkLst>
            <pc:docMk/>
            <pc:sldMk cId="2602182445" sldId="302"/>
            <ac:spMk id="4" creationId="{695EA751-9FD7-C704-94E4-CC1683773383}"/>
          </ac:spMkLst>
        </pc:spChg>
      </pc:sldChg>
      <pc:sldChg chg="addSp delSp modSp mod">
        <pc:chgData name="Patrick Masty-Huart" userId="6a2eaccb-99cf-4185-a40a-8d7cd310e3bf" providerId="ADAL" clId="{0BFC64D3-6762-40AC-B42A-0B075526059A}" dt="2024-10-23T20:09:36.179" v="75" actId="27636"/>
        <pc:sldMkLst>
          <pc:docMk/>
          <pc:sldMk cId="1508850145" sldId="303"/>
        </pc:sldMkLst>
        <pc:spChg chg="mod">
          <ac:chgData name="Patrick Masty-Huart" userId="6a2eaccb-99cf-4185-a40a-8d7cd310e3bf" providerId="ADAL" clId="{0BFC64D3-6762-40AC-B42A-0B075526059A}" dt="2024-10-23T20:09:23.747" v="73"/>
          <ac:spMkLst>
            <pc:docMk/>
            <pc:sldMk cId="1508850145" sldId="303"/>
            <ac:spMk id="2" creationId="{3A444782-3E90-87DC-6722-4421298D3FBA}"/>
          </ac:spMkLst>
        </pc:spChg>
        <pc:spChg chg="del">
          <ac:chgData name="Patrick Masty-Huart" userId="6a2eaccb-99cf-4185-a40a-8d7cd310e3bf" providerId="ADAL" clId="{0BFC64D3-6762-40AC-B42A-0B075526059A}" dt="2024-10-23T20:09:36.099" v="74"/>
          <ac:spMkLst>
            <pc:docMk/>
            <pc:sldMk cId="1508850145" sldId="303"/>
            <ac:spMk id="3" creationId="{48B263F9-A7B1-1512-BD64-2693E819745F}"/>
          </ac:spMkLst>
        </pc:spChg>
        <pc:spChg chg="add mod">
          <ac:chgData name="Patrick Masty-Huart" userId="6a2eaccb-99cf-4185-a40a-8d7cd310e3bf" providerId="ADAL" clId="{0BFC64D3-6762-40AC-B42A-0B075526059A}" dt="2024-10-23T20:09:36.179" v="75" actId="27636"/>
          <ac:spMkLst>
            <pc:docMk/>
            <pc:sldMk cId="1508850145" sldId="303"/>
            <ac:spMk id="4" creationId="{7D4E5481-16A4-201A-C7E6-1601A7309798}"/>
          </ac:spMkLst>
        </pc:spChg>
      </pc:sldChg>
      <pc:sldChg chg="addSp delSp modSp mod">
        <pc:chgData name="Patrick Masty-Huart" userId="6a2eaccb-99cf-4185-a40a-8d7cd310e3bf" providerId="ADAL" clId="{0BFC64D3-6762-40AC-B42A-0B075526059A}" dt="2024-10-23T20:20:56.742" v="77"/>
        <pc:sldMkLst>
          <pc:docMk/>
          <pc:sldMk cId="2802251865" sldId="304"/>
        </pc:sldMkLst>
        <pc:spChg chg="mod">
          <ac:chgData name="Patrick Masty-Huart" userId="6a2eaccb-99cf-4185-a40a-8d7cd310e3bf" providerId="ADAL" clId="{0BFC64D3-6762-40AC-B42A-0B075526059A}" dt="2024-10-23T20:20:44.949" v="76"/>
          <ac:spMkLst>
            <pc:docMk/>
            <pc:sldMk cId="2802251865" sldId="304"/>
            <ac:spMk id="2" creationId="{ABD58029-1C21-E741-664C-69D7F8836619}"/>
          </ac:spMkLst>
        </pc:spChg>
        <pc:spChg chg="del">
          <ac:chgData name="Patrick Masty-Huart" userId="6a2eaccb-99cf-4185-a40a-8d7cd310e3bf" providerId="ADAL" clId="{0BFC64D3-6762-40AC-B42A-0B075526059A}" dt="2024-10-23T20:20:56.742" v="77"/>
          <ac:spMkLst>
            <pc:docMk/>
            <pc:sldMk cId="2802251865" sldId="304"/>
            <ac:spMk id="3" creationId="{39AFBE6F-B62B-12D9-9B19-B39F620829ED}"/>
          </ac:spMkLst>
        </pc:spChg>
        <pc:spChg chg="add mod">
          <ac:chgData name="Patrick Masty-Huart" userId="6a2eaccb-99cf-4185-a40a-8d7cd310e3bf" providerId="ADAL" clId="{0BFC64D3-6762-40AC-B42A-0B075526059A}" dt="2024-10-23T20:20:56.742" v="77"/>
          <ac:spMkLst>
            <pc:docMk/>
            <pc:sldMk cId="2802251865" sldId="304"/>
            <ac:spMk id="4" creationId="{A2A6FFCA-137E-4F31-4003-8625477C0ECD}"/>
          </ac:spMkLst>
        </pc:spChg>
      </pc:sldChg>
      <pc:sldChg chg="addSp delSp modSp mod">
        <pc:chgData name="Patrick Masty-Huart" userId="6a2eaccb-99cf-4185-a40a-8d7cd310e3bf" providerId="ADAL" clId="{0BFC64D3-6762-40AC-B42A-0B075526059A}" dt="2024-10-23T20:21:39.196" v="83" actId="14100"/>
        <pc:sldMkLst>
          <pc:docMk/>
          <pc:sldMk cId="2404301818" sldId="305"/>
        </pc:sldMkLst>
        <pc:spChg chg="mod">
          <ac:chgData name="Patrick Masty-Huart" userId="6a2eaccb-99cf-4185-a40a-8d7cd310e3bf" providerId="ADAL" clId="{0BFC64D3-6762-40AC-B42A-0B075526059A}" dt="2024-10-23T20:21:17.403" v="78"/>
          <ac:spMkLst>
            <pc:docMk/>
            <pc:sldMk cId="2404301818" sldId="305"/>
            <ac:spMk id="2" creationId="{C505AC35-9440-A5DB-4F70-741BC0BE2A8B}"/>
          </ac:spMkLst>
        </pc:spChg>
        <pc:spChg chg="del">
          <ac:chgData name="Patrick Masty-Huart" userId="6a2eaccb-99cf-4185-a40a-8d7cd310e3bf" providerId="ADAL" clId="{0BFC64D3-6762-40AC-B42A-0B075526059A}" dt="2024-10-23T20:21:30.694" v="79"/>
          <ac:spMkLst>
            <pc:docMk/>
            <pc:sldMk cId="2404301818" sldId="305"/>
            <ac:spMk id="3" creationId="{8F8E2FDD-B550-080C-7B93-49C5CEDB6681}"/>
          </ac:spMkLst>
        </pc:spChg>
        <pc:spChg chg="add mod">
          <ac:chgData name="Patrick Masty-Huart" userId="6a2eaccb-99cf-4185-a40a-8d7cd310e3bf" providerId="ADAL" clId="{0BFC64D3-6762-40AC-B42A-0B075526059A}" dt="2024-10-23T20:21:39.196" v="83" actId="14100"/>
          <ac:spMkLst>
            <pc:docMk/>
            <pc:sldMk cId="2404301818" sldId="305"/>
            <ac:spMk id="6" creationId="{3D2CC2CC-0010-A705-02B3-CAE8F7698A52}"/>
          </ac:spMkLst>
        </pc:spChg>
      </pc:sldChg>
      <pc:sldChg chg="addSp delSp modSp mod">
        <pc:chgData name="Patrick Masty-Huart" userId="6a2eaccb-99cf-4185-a40a-8d7cd310e3bf" providerId="ADAL" clId="{0BFC64D3-6762-40AC-B42A-0B075526059A}" dt="2024-10-23T20:22:07.368" v="85"/>
        <pc:sldMkLst>
          <pc:docMk/>
          <pc:sldMk cId="1205003546" sldId="306"/>
        </pc:sldMkLst>
        <pc:spChg chg="mod">
          <ac:chgData name="Patrick Masty-Huart" userId="6a2eaccb-99cf-4185-a40a-8d7cd310e3bf" providerId="ADAL" clId="{0BFC64D3-6762-40AC-B42A-0B075526059A}" dt="2024-10-23T20:21:59.030" v="84"/>
          <ac:spMkLst>
            <pc:docMk/>
            <pc:sldMk cId="1205003546" sldId="306"/>
            <ac:spMk id="2" creationId="{F8CB93C7-5A60-ABAA-55FD-495BC50542F6}"/>
          </ac:spMkLst>
        </pc:spChg>
        <pc:spChg chg="del">
          <ac:chgData name="Patrick Masty-Huart" userId="6a2eaccb-99cf-4185-a40a-8d7cd310e3bf" providerId="ADAL" clId="{0BFC64D3-6762-40AC-B42A-0B075526059A}" dt="2024-10-23T20:22:07.368" v="85"/>
          <ac:spMkLst>
            <pc:docMk/>
            <pc:sldMk cId="1205003546" sldId="306"/>
            <ac:spMk id="3" creationId="{B6A638C9-0876-1408-47B8-35E4D5D49BB3}"/>
          </ac:spMkLst>
        </pc:spChg>
        <pc:spChg chg="add mod">
          <ac:chgData name="Patrick Masty-Huart" userId="6a2eaccb-99cf-4185-a40a-8d7cd310e3bf" providerId="ADAL" clId="{0BFC64D3-6762-40AC-B42A-0B075526059A}" dt="2024-10-23T20:22:07.368" v="85"/>
          <ac:spMkLst>
            <pc:docMk/>
            <pc:sldMk cId="1205003546" sldId="306"/>
            <ac:spMk id="4" creationId="{E523F6C7-C6BE-9BB3-BE18-59485CF5AF6F}"/>
          </ac:spMkLst>
        </pc:spChg>
      </pc:sldChg>
      <pc:sldChg chg="addSp delSp modSp mod">
        <pc:chgData name="Patrick Masty-Huart" userId="6a2eaccb-99cf-4185-a40a-8d7cd310e3bf" providerId="ADAL" clId="{0BFC64D3-6762-40AC-B42A-0B075526059A}" dt="2024-10-23T20:22:37.578" v="87"/>
        <pc:sldMkLst>
          <pc:docMk/>
          <pc:sldMk cId="307719355" sldId="307"/>
        </pc:sldMkLst>
        <pc:spChg chg="mod">
          <ac:chgData name="Patrick Masty-Huart" userId="6a2eaccb-99cf-4185-a40a-8d7cd310e3bf" providerId="ADAL" clId="{0BFC64D3-6762-40AC-B42A-0B075526059A}" dt="2024-10-23T20:22:26.997" v="86"/>
          <ac:spMkLst>
            <pc:docMk/>
            <pc:sldMk cId="307719355" sldId="307"/>
            <ac:spMk id="2" creationId="{B8CE04E6-4D4F-FEAA-4258-1B1B4D864F0B}"/>
          </ac:spMkLst>
        </pc:spChg>
        <pc:spChg chg="del">
          <ac:chgData name="Patrick Masty-Huart" userId="6a2eaccb-99cf-4185-a40a-8d7cd310e3bf" providerId="ADAL" clId="{0BFC64D3-6762-40AC-B42A-0B075526059A}" dt="2024-10-23T20:22:37.578" v="87"/>
          <ac:spMkLst>
            <pc:docMk/>
            <pc:sldMk cId="307719355" sldId="307"/>
            <ac:spMk id="3" creationId="{68922E8C-4054-AB5C-A8E1-94220340E18B}"/>
          </ac:spMkLst>
        </pc:spChg>
        <pc:spChg chg="add mod">
          <ac:chgData name="Patrick Masty-Huart" userId="6a2eaccb-99cf-4185-a40a-8d7cd310e3bf" providerId="ADAL" clId="{0BFC64D3-6762-40AC-B42A-0B075526059A}" dt="2024-10-23T20:22:37.578" v="87"/>
          <ac:spMkLst>
            <pc:docMk/>
            <pc:sldMk cId="307719355" sldId="307"/>
            <ac:spMk id="4" creationId="{34128151-354D-A36B-7613-C947DE9BB33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11/28/24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beedie@afn.c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1427921" y="2635915"/>
            <a:ext cx="9196223" cy="1324292"/>
          </a:xfrm>
        </p:spPr>
        <p:txBody>
          <a:bodyPr/>
          <a:lstStyle/>
          <a:p>
            <a:pPr marL="0" indent="0" algn="ctr">
              <a:buNone/>
            </a:pPr>
            <a:r>
              <a:rPr lang="en-US" sz="4800" b="1" dirty="0">
                <a:solidFill>
                  <a:schemeClr val="bg1"/>
                </a:solidFill>
                <a:latin typeface="Arial" panose="020B0604020202020204" pitchFamily="34" charset="0"/>
                <a:cs typeface="Arial" panose="020B0604020202020204" pitchFamily="34" charset="0"/>
              </a:rPr>
              <a:t>Supporting First Nations Border Mobility </a:t>
            </a:r>
          </a:p>
        </p:txBody>
      </p:sp>
      <p:sp>
        <p:nvSpPr>
          <p:cNvPr id="2" name="TextBox 1">
            <a:extLst>
              <a:ext uri="{FF2B5EF4-FFF2-40B4-BE49-F238E27FC236}">
                <a16:creationId xmlns:a16="http://schemas.microsoft.com/office/drawing/2014/main" id="{A4A95280-3D6B-3B1C-F323-41DBCFF9F363}"/>
              </a:ext>
            </a:extLst>
          </p:cNvPr>
          <p:cNvSpPr txBox="1"/>
          <p:nvPr/>
        </p:nvSpPr>
        <p:spPr>
          <a:xfrm>
            <a:off x="2407700" y="4899747"/>
            <a:ext cx="6854711"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Natasha Beedie, Director of Rights and Governance, AFN</a:t>
            </a: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2746-73EA-F06D-7352-311540E52A09}"/>
              </a:ext>
            </a:extLst>
          </p:cNvPr>
          <p:cNvSpPr>
            <a:spLocks noGrp="1"/>
          </p:cNvSpPr>
          <p:nvPr>
            <p:ph type="title"/>
          </p:nvPr>
        </p:nvSpPr>
        <p:spPr>
          <a:xfrm>
            <a:off x="1764517" y="2050487"/>
            <a:ext cx="9336157" cy="578675"/>
          </a:xfrm>
        </p:spPr>
        <p:txBody>
          <a:bodyPr/>
          <a:lstStyle/>
          <a:p>
            <a:r>
              <a:rPr lang="en-US" sz="3600" dirty="0">
                <a:latin typeface="Arial" panose="020B0604020202020204" pitchFamily="34" charset="0"/>
                <a:cs typeface="Arial" panose="020B0604020202020204" pitchFamily="34" charset="0"/>
              </a:rPr>
              <a:t>Border Chiefs Committee</a:t>
            </a:r>
          </a:p>
        </p:txBody>
      </p:sp>
      <p:sp>
        <p:nvSpPr>
          <p:cNvPr id="3" name="Content Placeholder 2">
            <a:extLst>
              <a:ext uri="{FF2B5EF4-FFF2-40B4-BE49-F238E27FC236}">
                <a16:creationId xmlns:a16="http://schemas.microsoft.com/office/drawing/2014/main" id="{478A6E1F-6621-0292-0F7B-0B186345A4F0}"/>
              </a:ext>
            </a:extLst>
          </p:cNvPr>
          <p:cNvSpPr>
            <a:spLocks noGrp="1"/>
          </p:cNvSpPr>
          <p:nvPr>
            <p:ph idx="1"/>
          </p:nvPr>
        </p:nvSpPr>
        <p:spPr>
          <a:xfrm>
            <a:off x="1644202" y="2868707"/>
            <a:ext cx="9336158" cy="3692180"/>
          </a:xfrm>
        </p:spPr>
        <p:txBody>
          <a:bodyPr/>
          <a:lstStyle/>
          <a:p>
            <a:pPr marL="228600" marR="0" lvl="0" indent="-228600" algn="l" defTabSz="914400" rtl="0" eaLnBrk="1" fontAlgn="auto" latinLnBrk="0" hangingPunct="1">
              <a:lnSpc>
                <a:spcPct val="100000"/>
              </a:lnSpc>
              <a:spcBef>
                <a:spcPts val="1000"/>
              </a:spcBef>
              <a:spcAft>
                <a:spcPts val="0"/>
              </a:spcAft>
              <a:buClr>
                <a:srgbClr val="F78F3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2010 Border Chiefs Committee meeting held at the AFN office in Ottawa with over 30 participants from First Nations and Indigenous and Northern Affairs Canada (INAC). </a:t>
            </a:r>
          </a:p>
          <a:p>
            <a:pPr marL="228600" marR="0" lvl="0" indent="-228600" algn="l" defTabSz="914400" rtl="0" eaLnBrk="1" fontAlgn="auto" latinLnBrk="0" hangingPunct="1">
              <a:lnSpc>
                <a:spcPct val="100000"/>
              </a:lnSpc>
              <a:spcBef>
                <a:spcPts val="1000"/>
              </a:spcBef>
              <a:spcAft>
                <a:spcPts val="0"/>
              </a:spcAft>
              <a:buClr>
                <a:srgbClr val="F78F3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position of the AFN was the processing and the distribution of CSIS should be under First Nations control. </a:t>
            </a:r>
          </a:p>
          <a:p>
            <a:pPr marL="228600" marR="0" lvl="0" indent="-228600" algn="l" defTabSz="914400" rtl="0" eaLnBrk="1" fontAlgn="auto" latinLnBrk="0" hangingPunct="1">
              <a:lnSpc>
                <a:spcPct val="100000"/>
              </a:lnSpc>
              <a:spcBef>
                <a:spcPts val="1000"/>
              </a:spcBef>
              <a:spcAft>
                <a:spcPts val="0"/>
              </a:spcAft>
              <a:buClr>
                <a:srgbClr val="F78F37"/>
              </a:buClr>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Other First Nations added the importance of having Indigenous ID cards such as in Akwesasne and Haudenosaunee</a:t>
            </a:r>
          </a:p>
          <a:p>
            <a:pPr marL="228600" marR="0" lvl="0" indent="-228600" algn="l" defTabSz="914400" rtl="0" eaLnBrk="1" fontAlgn="auto" latinLnBrk="0" hangingPunct="1">
              <a:lnSpc>
                <a:spcPct val="100000"/>
              </a:lnSpc>
              <a:spcBef>
                <a:spcPts val="1000"/>
              </a:spcBef>
              <a:spcAft>
                <a:spcPts val="0"/>
              </a:spcAft>
              <a:buClr>
                <a:srgbClr val="F78F3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Chiefs stressed the need to move forward in recognizing First Nations border crossing rights based in First Nations jurisdiction and nationhood. ID cards accepted at the border is a fundamental issue that should be resolved based on First Nations nationhood, rights, and citizenship.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43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E7F2-46DD-35EA-2A8A-B564B0E53456}"/>
              </a:ext>
            </a:extLst>
          </p:cNvPr>
          <p:cNvSpPr>
            <a:spLocks noGrp="1"/>
          </p:cNvSpPr>
          <p:nvPr>
            <p:ph type="title"/>
          </p:nvPr>
        </p:nvSpPr>
        <p:spPr>
          <a:xfrm>
            <a:off x="1716391" y="1966266"/>
            <a:ext cx="9954240" cy="632555"/>
          </a:xfrm>
        </p:spPr>
        <p:txBody>
          <a:bodyPr/>
          <a:lstStyle/>
          <a:p>
            <a:r>
              <a:rPr lang="en-US" sz="3600" dirty="0">
                <a:latin typeface="Arial" panose="020B0604020202020204" pitchFamily="34" charset="0"/>
                <a:cs typeface="Arial" panose="020B0604020202020204" pitchFamily="34" charset="0"/>
              </a:rPr>
              <a:t>Beyond the Border Working Group (BBWG)</a:t>
            </a:r>
          </a:p>
        </p:txBody>
      </p:sp>
      <p:sp>
        <p:nvSpPr>
          <p:cNvPr id="8" name="TextBox 7">
            <a:extLst>
              <a:ext uri="{FF2B5EF4-FFF2-40B4-BE49-F238E27FC236}">
                <a16:creationId xmlns:a16="http://schemas.microsoft.com/office/drawing/2014/main" id="{3B2FA764-3B28-6EDF-14E0-F647329453FD}"/>
              </a:ext>
            </a:extLst>
          </p:cNvPr>
          <p:cNvSpPr txBox="1"/>
          <p:nvPr/>
        </p:nvSpPr>
        <p:spPr>
          <a:xfrm>
            <a:off x="1595092" y="2718806"/>
            <a:ext cx="9954241" cy="3080748"/>
          </a:xfrm>
          <a:prstGeom prst="rect">
            <a:avLst/>
          </a:prstGeom>
          <a:noFill/>
        </p:spPr>
        <p:txBody>
          <a:bodyPr wrap="square">
            <a:spAutoFit/>
          </a:bodyPr>
          <a:lstStyle/>
          <a:p>
            <a:pPr marL="228600" marR="0" lvl="0" indent="-228600" defTabSz="914400" rtl="0" eaLnBrk="1" fontAlgn="auto" latinLnBrk="0" hangingPunct="1">
              <a:spcBef>
                <a:spcPts val="1000"/>
              </a:spcBef>
              <a:spcAft>
                <a:spcPts val="0"/>
              </a:spcAft>
              <a:buClr>
                <a:srgbClr val="F78F37"/>
              </a:buClr>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Established by the Governments of the United States and Canada that examined ways to streamline border security and improve border travel for citizens. </a:t>
            </a:r>
          </a:p>
          <a:p>
            <a:pPr marL="228600" marR="0" lvl="0" indent="-228600" defTabSz="914400" rtl="0" eaLnBrk="1" fontAlgn="auto" latinLnBrk="0" hangingPunct="1">
              <a:spcBef>
                <a:spcPts val="1000"/>
              </a:spcBef>
              <a:spcAft>
                <a:spcPts val="0"/>
              </a:spcAft>
              <a:buClr>
                <a:srgbClr val="F78F37"/>
              </a:buClr>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First Nations provided submissions to the working groups outlining the First Nation context of border mobility. Citing the UN Declaration and the Jay Treaty.</a:t>
            </a:r>
          </a:p>
          <a:p>
            <a:pPr marL="228600" marR="0" lvl="0" indent="-228600" defTabSz="914400" rtl="0" eaLnBrk="1" fontAlgn="auto" latinLnBrk="0" hangingPunct="1">
              <a:spcBef>
                <a:spcPts val="1000"/>
              </a:spcBef>
              <a:spcAft>
                <a:spcPts val="0"/>
              </a:spcAft>
              <a:buClr>
                <a:srgbClr val="F78F37"/>
              </a:buClr>
              <a:buSzTx/>
              <a:buFont typeface="Arial" panose="020B0604020202020204" pitchFamily="34" charset="0"/>
              <a:buChar char="•"/>
              <a:tabLst/>
              <a:defRPr/>
            </a:pPr>
            <a:r>
              <a:rPr lang="en-US" sz="2200" dirty="0">
                <a:latin typeface="Arial" panose="020B0604020202020204" pitchFamily="34" charset="0"/>
                <a:cs typeface="Arial" panose="020B0604020202020204" pitchFamily="34" charset="0"/>
              </a:rPr>
              <a:t>The submission listed 13 recommendations related to adequate engagement, rights implementation and trade.</a:t>
            </a:r>
            <a:endParaRPr kumimoji="0" lang="en-US" sz="2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06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32DA-59E9-5872-A91E-36CB6B6F0B08}"/>
              </a:ext>
            </a:extLst>
          </p:cNvPr>
          <p:cNvSpPr>
            <a:spLocks noGrp="1"/>
          </p:cNvSpPr>
          <p:nvPr>
            <p:ph type="title"/>
          </p:nvPr>
        </p:nvSpPr>
        <p:spPr>
          <a:xfrm>
            <a:off x="1692328" y="1906108"/>
            <a:ext cx="9336157" cy="578675"/>
          </a:xfrm>
        </p:spPr>
        <p:txBody>
          <a:bodyPr/>
          <a:lstStyle/>
          <a:p>
            <a:r>
              <a:rPr lang="en-US" sz="3600" dirty="0">
                <a:latin typeface="Arial" panose="020B0604020202020204" pitchFamily="34" charset="0"/>
                <a:cs typeface="Arial" panose="020B0604020202020204" pitchFamily="34" charset="0"/>
              </a:rPr>
              <a:t>Canada-U.S Legislation and Enforcement </a:t>
            </a:r>
          </a:p>
        </p:txBody>
      </p:sp>
      <p:sp>
        <p:nvSpPr>
          <p:cNvPr id="3" name="Content Placeholder 2">
            <a:extLst>
              <a:ext uri="{FF2B5EF4-FFF2-40B4-BE49-F238E27FC236}">
                <a16:creationId xmlns:a16="http://schemas.microsoft.com/office/drawing/2014/main" id="{E747FB7B-7FC1-1A1E-D03F-1ADC6E67374F}"/>
              </a:ext>
            </a:extLst>
          </p:cNvPr>
          <p:cNvSpPr>
            <a:spLocks noGrp="1"/>
          </p:cNvSpPr>
          <p:nvPr>
            <p:ph idx="1"/>
          </p:nvPr>
        </p:nvSpPr>
        <p:spPr>
          <a:xfrm>
            <a:off x="1588167" y="2484783"/>
            <a:ext cx="10271961" cy="3752850"/>
          </a:xfrm>
        </p:spPr>
        <p:txBody>
          <a:bodyPr/>
          <a:lstStyle/>
          <a:p>
            <a:pPr>
              <a:lnSpc>
                <a:spcPct val="100000"/>
              </a:lnSpc>
              <a:buClr>
                <a:srgbClr val="F78F37"/>
              </a:buClr>
            </a:pPr>
            <a:r>
              <a:rPr lang="en-US" sz="1300" b="1" dirty="0">
                <a:latin typeface="Arial" panose="020B0604020202020204" pitchFamily="34" charset="0"/>
                <a:cs typeface="Arial" panose="020B0604020202020204" pitchFamily="34" charset="0"/>
              </a:rPr>
              <a:t>IRCC Right of entry of citizens and Indians</a:t>
            </a:r>
          </a:p>
          <a:p>
            <a:pPr lvl="1">
              <a:lnSpc>
                <a:spcPct val="100000"/>
              </a:lnSpc>
              <a:buClr>
                <a:srgbClr val="F78F37"/>
              </a:buClr>
            </a:pPr>
            <a:r>
              <a:rPr lang="en-US" sz="1300" dirty="0">
                <a:latin typeface="Arial" panose="020B0604020202020204" pitchFamily="34" charset="0"/>
                <a:cs typeface="Arial" panose="020B0604020202020204" pitchFamily="34" charset="0"/>
              </a:rPr>
              <a:t>19 (1) Every Canadian citizen within the meaning of the Citizenship Act and every person registered as an Indian under the Indian Act has the right to enter and remain in Canada in accordance with this Act, and an officer shall allow the person to enter Canada if satisfied following an examination on their entry that the person is a citizen or registered Indian.</a:t>
            </a:r>
          </a:p>
          <a:p>
            <a:pPr lvl="1">
              <a:lnSpc>
                <a:spcPct val="100000"/>
              </a:lnSpc>
              <a:buClr>
                <a:srgbClr val="F78F37"/>
              </a:buClr>
            </a:pPr>
            <a:r>
              <a:rPr lang="en-US" sz="1300" dirty="0">
                <a:latin typeface="Arial" panose="020B0604020202020204" pitchFamily="34" charset="0"/>
                <a:cs typeface="Arial" panose="020B0604020202020204" pitchFamily="34" charset="0"/>
              </a:rPr>
              <a:t>Right of entry of permanent residents</a:t>
            </a:r>
          </a:p>
          <a:p>
            <a:pPr lvl="1">
              <a:lnSpc>
                <a:spcPct val="100000"/>
              </a:lnSpc>
              <a:buClr>
                <a:srgbClr val="F78F37"/>
              </a:buClr>
            </a:pPr>
            <a:r>
              <a:rPr lang="en-US" sz="1300" dirty="0">
                <a:latin typeface="Arial" panose="020B0604020202020204" pitchFamily="34" charset="0"/>
                <a:cs typeface="Arial" panose="020B0604020202020204" pitchFamily="34" charset="0"/>
              </a:rPr>
              <a:t>(2) An officer shall allow a permanent resident to enter Canada if satisfied following an examination on their entry that they have that status.</a:t>
            </a:r>
          </a:p>
          <a:p>
            <a:pPr>
              <a:lnSpc>
                <a:spcPct val="100000"/>
              </a:lnSpc>
              <a:buClr>
                <a:srgbClr val="F78F37"/>
              </a:buClr>
            </a:pPr>
            <a:r>
              <a:rPr lang="en-US" sz="1300" b="1" dirty="0">
                <a:latin typeface="Arial" panose="020B0604020202020204" pitchFamily="34" charset="0"/>
                <a:cs typeface="Arial" panose="020B0604020202020204" pitchFamily="34" charset="0"/>
              </a:rPr>
              <a:t>CBSA</a:t>
            </a:r>
          </a:p>
          <a:p>
            <a:pPr lvl="1">
              <a:lnSpc>
                <a:spcPct val="100000"/>
              </a:lnSpc>
              <a:buClr>
                <a:srgbClr val="F78F37"/>
              </a:buClr>
            </a:pPr>
            <a:r>
              <a:rPr lang="en-US" sz="1300" dirty="0">
                <a:latin typeface="Arial" panose="020B0604020202020204" pitchFamily="34" charset="0"/>
                <a:cs typeface="Arial" panose="020B0604020202020204" pitchFamily="34" charset="0"/>
              </a:rPr>
              <a:t>The Canada Border Services Agency (CBSA) facilitates the flow of legitimate </a:t>
            </a:r>
            <a:r>
              <a:rPr lang="en-US" sz="1300" dirty="0" err="1">
                <a:latin typeface="Arial" panose="020B0604020202020204" pitchFamily="34" charset="0"/>
                <a:cs typeface="Arial" panose="020B0604020202020204" pitchFamily="34" charset="0"/>
              </a:rPr>
              <a:t>travellers</a:t>
            </a:r>
            <a:r>
              <a:rPr lang="en-US" sz="1300" dirty="0">
                <a:latin typeface="Arial" panose="020B0604020202020204" pitchFamily="34" charset="0"/>
                <a:cs typeface="Arial" panose="020B0604020202020204" pitchFamily="34" charset="0"/>
              </a:rPr>
              <a:t> and trade. The agency also enforces more than 100 acts and regulations that keep our country and Canadians safe.</a:t>
            </a:r>
          </a:p>
          <a:p>
            <a:pPr>
              <a:lnSpc>
                <a:spcPct val="100000"/>
              </a:lnSpc>
              <a:buClr>
                <a:srgbClr val="F78F37"/>
              </a:buClr>
            </a:pPr>
            <a:r>
              <a:rPr lang="en-US" sz="1300" b="1" dirty="0">
                <a:latin typeface="Arial" panose="020B0604020202020204" pitchFamily="34" charset="0"/>
                <a:cs typeface="Arial" panose="020B0604020202020204" pitchFamily="34" charset="0"/>
              </a:rPr>
              <a:t>U.S. Customs and Border Protection </a:t>
            </a:r>
          </a:p>
          <a:p>
            <a:pPr lvl="1">
              <a:lnSpc>
                <a:spcPct val="100000"/>
              </a:lnSpc>
              <a:buClr>
                <a:srgbClr val="F78F37"/>
              </a:buClr>
            </a:pPr>
            <a:r>
              <a:rPr lang="en-US" sz="1300" dirty="0">
                <a:latin typeface="Arial" panose="020B0604020202020204" pitchFamily="34" charset="0"/>
                <a:cs typeface="Arial" panose="020B0604020202020204" pitchFamily="34" charset="0"/>
              </a:rPr>
              <a:t>Detect and prevent the illegal entry of individuals into the United States. Together with other law enforcement officers, the Border Patrol helps maintain borders that work, facilitating the flow of legal immigration and goods while preventing the illegal trafficking of people and contraband.</a:t>
            </a:r>
          </a:p>
          <a:p>
            <a:pPr>
              <a:lnSpc>
                <a:spcPct val="100000"/>
              </a:lnSpc>
              <a:buClr>
                <a:srgbClr val="F78F37"/>
              </a:buClr>
            </a:pPr>
            <a:r>
              <a:rPr lang="en-US" sz="1300" b="1" dirty="0">
                <a:latin typeface="Arial" panose="020B0604020202020204" pitchFamily="34" charset="0"/>
                <a:cs typeface="Arial" panose="020B0604020202020204" pitchFamily="34" charset="0"/>
              </a:rPr>
              <a:t>United States-Mexico-Canada Agreement (USMCA) entered into force on July 1, 2020, replacing NAFTA as the free trade agreement for North America.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18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5B1E-A40A-6179-8D54-3579B1FAE485}"/>
              </a:ext>
            </a:extLst>
          </p:cNvPr>
          <p:cNvSpPr>
            <a:spLocks noGrp="1"/>
          </p:cNvSpPr>
          <p:nvPr>
            <p:ph type="title"/>
          </p:nvPr>
        </p:nvSpPr>
        <p:spPr>
          <a:xfrm>
            <a:off x="1800613" y="1954234"/>
            <a:ext cx="9336157" cy="578675"/>
          </a:xfrm>
        </p:spPr>
        <p:txBody>
          <a:bodyPr/>
          <a:lstStyle/>
          <a:p>
            <a:r>
              <a:rPr lang="en-US" sz="3600" dirty="0">
                <a:latin typeface="Arial" panose="020B0604020202020204" pitchFamily="34" charset="0"/>
                <a:cs typeface="Arial" panose="020B0604020202020204" pitchFamily="34" charset="0"/>
              </a:rPr>
              <a:t>Interim Measures 	</a:t>
            </a:r>
          </a:p>
        </p:txBody>
      </p:sp>
      <p:sp>
        <p:nvSpPr>
          <p:cNvPr id="4" name="Content Placeholder 2">
            <a:extLst>
              <a:ext uri="{FF2B5EF4-FFF2-40B4-BE49-F238E27FC236}">
                <a16:creationId xmlns:a16="http://schemas.microsoft.com/office/drawing/2014/main" id="{695EA751-9FD7-C704-94E4-CC1683773383}"/>
              </a:ext>
            </a:extLst>
          </p:cNvPr>
          <p:cNvSpPr>
            <a:spLocks noGrp="1"/>
          </p:cNvSpPr>
          <p:nvPr>
            <p:ph idx="1"/>
          </p:nvPr>
        </p:nvSpPr>
        <p:spPr>
          <a:xfrm>
            <a:off x="1800682" y="2892425"/>
            <a:ext cx="9336088" cy="3692525"/>
          </a:xfrm>
        </p:spPr>
        <p:txBody>
          <a:bodyPr>
            <a:normAutofit/>
          </a:bodyPr>
          <a:lstStyle/>
          <a:p>
            <a:pPr>
              <a:lnSpc>
                <a:spcPct val="100000"/>
              </a:lnSpc>
              <a:buClr>
                <a:srgbClr val="F78F37"/>
              </a:buClr>
            </a:pPr>
            <a:r>
              <a:rPr lang="en-US" sz="2000" dirty="0">
                <a:latin typeface="Arial" panose="020B0604020202020204" pitchFamily="34" charset="0"/>
                <a:cs typeface="Arial" panose="020B0604020202020204" pitchFamily="34" charset="0"/>
              </a:rPr>
              <a:t>Temporary measures to reunite families across the Canada–US border will allow eligible Indigenous people whose family members live in Canada to:</a:t>
            </a:r>
          </a:p>
          <a:p>
            <a:pPr lvl="1">
              <a:lnSpc>
                <a:spcPct val="100000"/>
              </a:lnSpc>
              <a:buClr>
                <a:srgbClr val="F78F37"/>
              </a:buClr>
            </a:pPr>
            <a:r>
              <a:rPr lang="en-US" sz="2000" dirty="0">
                <a:latin typeface="Arial" panose="020B0604020202020204" pitchFamily="34" charset="0"/>
                <a:cs typeface="Arial" panose="020B0604020202020204" pitchFamily="34" charset="0"/>
              </a:rPr>
              <a:t>work or study in Canada with some requirements waived</a:t>
            </a:r>
          </a:p>
          <a:p>
            <a:pPr lvl="1">
              <a:lnSpc>
                <a:spcPct val="100000"/>
              </a:lnSpc>
              <a:buClr>
                <a:srgbClr val="F78F37"/>
              </a:buClr>
            </a:pPr>
            <a:r>
              <a:rPr lang="en-US" sz="2000" dirty="0">
                <a:latin typeface="Arial" panose="020B0604020202020204" pitchFamily="34" charset="0"/>
                <a:cs typeface="Arial" panose="020B0604020202020204" pitchFamily="34" charset="0"/>
              </a:rPr>
              <a:t>extend their stay for up to three years (for those who are already in Canada)</a:t>
            </a:r>
          </a:p>
          <a:p>
            <a:pPr lvl="1">
              <a:lnSpc>
                <a:spcPct val="100000"/>
              </a:lnSpc>
              <a:buClr>
                <a:srgbClr val="F78F37"/>
              </a:buClr>
            </a:pPr>
            <a:r>
              <a:rPr lang="en-US" sz="2000" dirty="0">
                <a:latin typeface="Arial" panose="020B0604020202020204" pitchFamily="34" charset="0"/>
                <a:cs typeface="Arial" panose="020B0604020202020204" pitchFamily="34" charset="0"/>
              </a:rPr>
              <a:t>Effective October 10, 2024</a:t>
            </a:r>
          </a:p>
          <a:p>
            <a:pPr lvl="1">
              <a:lnSpc>
                <a:spcPct val="100000"/>
              </a:lnSpc>
              <a:buClr>
                <a:srgbClr val="F78F37"/>
              </a:buClr>
            </a:pPr>
            <a:r>
              <a:rPr lang="en-US" sz="2000" dirty="0">
                <a:latin typeface="Arial" panose="020B0604020202020204" pitchFamily="34" charset="0"/>
                <a:cs typeface="Arial" panose="020B0604020202020204" pitchFamily="34" charset="0"/>
              </a:rPr>
              <a:t>Applicants must apply in advance before they travel to Canada. </a:t>
            </a:r>
          </a:p>
          <a:p>
            <a:pPr lvl="1">
              <a:lnSpc>
                <a:spcPct val="100000"/>
              </a:lnSpc>
              <a:buClr>
                <a:srgbClr val="F78F37"/>
              </a:buClr>
            </a:pPr>
            <a:r>
              <a:rPr lang="en-US" sz="2000" dirty="0">
                <a:latin typeface="Arial" panose="020B0604020202020204" pitchFamily="34" charset="0"/>
                <a:cs typeface="Arial" panose="020B0604020202020204" pitchFamily="34" charset="0"/>
              </a:rPr>
              <a:t>Those who are already in Canada can also apply from inside Canada. </a:t>
            </a:r>
          </a:p>
          <a:p>
            <a:pPr lvl="1">
              <a:lnSpc>
                <a:spcPct val="100000"/>
              </a:lnSpc>
              <a:buClr>
                <a:srgbClr val="F78F37"/>
              </a:buClr>
            </a:pPr>
            <a:r>
              <a:rPr lang="en-US" sz="2000" dirty="0">
                <a:latin typeface="Arial" panose="020B0604020202020204" pitchFamily="34" charset="0"/>
                <a:cs typeface="Arial" panose="020B0604020202020204" pitchFamily="34" charset="0"/>
              </a:rPr>
              <a:t>Applications can’t be made at the border (port of entry).</a:t>
            </a:r>
          </a:p>
        </p:txBody>
      </p:sp>
    </p:spTree>
    <p:extLst>
      <p:ext uri="{BB962C8B-B14F-4D97-AF65-F5344CB8AC3E}">
        <p14:creationId xmlns:p14="http://schemas.microsoft.com/office/powerpoint/2010/main" val="260218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4782-3E90-87DC-6722-4421298D3FBA}"/>
              </a:ext>
            </a:extLst>
          </p:cNvPr>
          <p:cNvSpPr>
            <a:spLocks noGrp="1"/>
          </p:cNvSpPr>
          <p:nvPr>
            <p:ph type="title"/>
          </p:nvPr>
        </p:nvSpPr>
        <p:spPr>
          <a:xfrm>
            <a:off x="1752486" y="1930171"/>
            <a:ext cx="9336157" cy="578675"/>
          </a:xfrm>
        </p:spPr>
        <p:txBody>
          <a:bodyPr/>
          <a:lstStyle/>
          <a:p>
            <a:r>
              <a:rPr lang="en-US" sz="3600" dirty="0">
                <a:latin typeface="Arial" panose="020B0604020202020204" pitchFamily="34" charset="0"/>
                <a:cs typeface="Arial" panose="020B0604020202020204" pitchFamily="34" charset="0"/>
              </a:rPr>
              <a:t>Future Legislation</a:t>
            </a:r>
          </a:p>
        </p:txBody>
      </p:sp>
      <p:sp>
        <p:nvSpPr>
          <p:cNvPr id="4" name="Content Placeholder 2">
            <a:extLst>
              <a:ext uri="{FF2B5EF4-FFF2-40B4-BE49-F238E27FC236}">
                <a16:creationId xmlns:a16="http://schemas.microsoft.com/office/drawing/2014/main" id="{7D4E5481-16A4-201A-C7E6-1601A7309798}"/>
              </a:ext>
            </a:extLst>
          </p:cNvPr>
          <p:cNvSpPr>
            <a:spLocks noGrp="1"/>
          </p:cNvSpPr>
          <p:nvPr>
            <p:ph idx="1"/>
          </p:nvPr>
        </p:nvSpPr>
        <p:spPr>
          <a:xfrm>
            <a:off x="1752486" y="2653225"/>
            <a:ext cx="9336088" cy="3692525"/>
          </a:xfrm>
        </p:spPr>
        <p:txBody>
          <a:bodyPr>
            <a:normAutofit fontScale="85000" lnSpcReduction="20000"/>
          </a:bodyPr>
          <a:lstStyle/>
          <a:p>
            <a:pPr>
              <a:lnSpc>
                <a:spcPct val="110000"/>
              </a:lnSpc>
              <a:buClr>
                <a:srgbClr val="F78F37"/>
              </a:buClr>
            </a:pPr>
            <a:r>
              <a:rPr lang="en-US" sz="2400" dirty="0">
                <a:latin typeface="Arial" panose="020B0604020202020204" pitchFamily="34" charset="0"/>
                <a:cs typeface="Arial" panose="020B0604020202020204" pitchFamily="34" charset="0"/>
              </a:rPr>
              <a:t>New legislation and amendments to existing legislation could:</a:t>
            </a:r>
          </a:p>
          <a:p>
            <a:pPr lvl="1">
              <a:lnSpc>
                <a:spcPct val="110000"/>
              </a:lnSpc>
              <a:buClr>
                <a:srgbClr val="F78F37"/>
              </a:buClr>
            </a:pPr>
            <a:r>
              <a:rPr lang="en-US" dirty="0">
                <a:latin typeface="Arial" panose="020B0604020202020204" pitchFamily="34" charset="0"/>
                <a:cs typeface="Arial" panose="020B0604020202020204" pitchFamily="34" charset="0"/>
              </a:rPr>
              <a:t>move Indigenous border mobility out of the Immigration and Refugees Act (IRPA) and into a new act</a:t>
            </a:r>
          </a:p>
          <a:p>
            <a:pPr lvl="1">
              <a:lnSpc>
                <a:spcPct val="110000"/>
              </a:lnSpc>
              <a:buClr>
                <a:srgbClr val="F78F37"/>
              </a:buClr>
            </a:pPr>
            <a:r>
              <a:rPr lang="en-US" dirty="0">
                <a:latin typeface="Arial" panose="020B0604020202020204" pitchFamily="34" charset="0"/>
                <a:cs typeface="Arial" panose="020B0604020202020204" pitchFamily="34" charset="0"/>
              </a:rPr>
              <a:t>provide right of entry to members of certain First Nation, Inuit and Métis collectives in Canada</a:t>
            </a:r>
          </a:p>
          <a:p>
            <a:pPr lvl="1">
              <a:lnSpc>
                <a:spcPct val="110000"/>
              </a:lnSpc>
              <a:buClr>
                <a:srgbClr val="F78F37"/>
              </a:buClr>
            </a:pPr>
            <a:r>
              <a:rPr lang="en-US" dirty="0">
                <a:latin typeface="Arial" panose="020B0604020202020204" pitchFamily="34" charset="0"/>
                <a:cs typeface="Arial" panose="020B0604020202020204" pitchFamily="34" charset="0"/>
              </a:rPr>
              <a:t>provide the ability to work and study without a permit</a:t>
            </a:r>
          </a:p>
          <a:p>
            <a:pPr lvl="1">
              <a:lnSpc>
                <a:spcPct val="110000"/>
              </a:lnSpc>
              <a:buClr>
                <a:srgbClr val="F78F37"/>
              </a:buClr>
            </a:pPr>
            <a:r>
              <a:rPr lang="en-US" dirty="0">
                <a:latin typeface="Arial" panose="020B0604020202020204" pitchFamily="34" charset="0"/>
                <a:cs typeface="Arial" panose="020B0604020202020204" pitchFamily="34" charset="0"/>
              </a:rPr>
              <a:t>ensure that Indigenous persons with a right of entry are no longer considered ‘foreign nationals’</a:t>
            </a:r>
          </a:p>
          <a:p>
            <a:pPr lvl="2">
              <a:lnSpc>
                <a:spcPct val="110000"/>
              </a:lnSpc>
              <a:buClr>
                <a:srgbClr val="F78F37"/>
              </a:buClr>
            </a:pPr>
            <a:r>
              <a:rPr lang="en-US" sz="2400" dirty="0">
                <a:latin typeface="Arial" panose="020B0604020202020204" pitchFamily="34" charset="0"/>
                <a:cs typeface="Arial" panose="020B0604020202020204" pitchFamily="34" charset="0"/>
              </a:rPr>
              <a:t>as a result, inadmissibility provisions under IRPA would no longer apply</a:t>
            </a:r>
          </a:p>
          <a:p>
            <a:pPr lvl="2">
              <a:lnSpc>
                <a:spcPct val="110000"/>
              </a:lnSpc>
              <a:buClr>
                <a:srgbClr val="F78F37"/>
              </a:buClr>
            </a:pPr>
            <a:r>
              <a:rPr lang="en-US" sz="2400" dirty="0">
                <a:latin typeface="Arial" panose="020B0604020202020204" pitchFamily="34" charset="0"/>
                <a:cs typeface="Arial" panose="020B0604020202020204" pitchFamily="34" charset="0"/>
              </a:rPr>
              <a:t>for persons previously found inadmissible, there would be processes to promptly resolve findings</a:t>
            </a:r>
          </a:p>
        </p:txBody>
      </p:sp>
    </p:spTree>
    <p:extLst>
      <p:ext uri="{BB962C8B-B14F-4D97-AF65-F5344CB8AC3E}">
        <p14:creationId xmlns:p14="http://schemas.microsoft.com/office/powerpoint/2010/main" val="150885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8029-1C21-E741-664C-69D7F8836619}"/>
              </a:ext>
            </a:extLst>
          </p:cNvPr>
          <p:cNvSpPr>
            <a:spLocks noGrp="1"/>
          </p:cNvSpPr>
          <p:nvPr>
            <p:ph type="title"/>
          </p:nvPr>
        </p:nvSpPr>
        <p:spPr>
          <a:xfrm>
            <a:off x="1824676" y="1954234"/>
            <a:ext cx="9336157" cy="578675"/>
          </a:xfrm>
        </p:spPr>
        <p:txBody>
          <a:bodyPr/>
          <a:lstStyle/>
          <a:p>
            <a:r>
              <a:rPr lang="en-US" sz="3600" dirty="0">
                <a:latin typeface="Arial" panose="020B0604020202020204" pitchFamily="34" charset="0"/>
                <a:cs typeface="Arial" panose="020B0604020202020204" pitchFamily="34" charset="0"/>
              </a:rPr>
              <a:t>Unaddressed First Nations Concerns</a:t>
            </a:r>
          </a:p>
        </p:txBody>
      </p:sp>
      <p:sp>
        <p:nvSpPr>
          <p:cNvPr id="4" name="Content Placeholder 2">
            <a:extLst>
              <a:ext uri="{FF2B5EF4-FFF2-40B4-BE49-F238E27FC236}">
                <a16:creationId xmlns:a16="http://schemas.microsoft.com/office/drawing/2014/main" id="{A2A6FFCA-137E-4F31-4003-8625477C0ECD}"/>
              </a:ext>
            </a:extLst>
          </p:cNvPr>
          <p:cNvSpPr>
            <a:spLocks noGrp="1"/>
          </p:cNvSpPr>
          <p:nvPr>
            <p:ph idx="1"/>
          </p:nvPr>
        </p:nvSpPr>
        <p:spPr>
          <a:xfrm>
            <a:off x="1824745" y="2687889"/>
            <a:ext cx="9336088" cy="3692525"/>
          </a:xfrm>
        </p:spPr>
        <p:txBody>
          <a:bodyPr>
            <a:normAutofit/>
          </a:bodyPr>
          <a:lstStyle/>
          <a:p>
            <a:pPr>
              <a:lnSpc>
                <a:spcPct val="100000"/>
              </a:lnSpc>
              <a:buClr>
                <a:srgbClr val="F78F37"/>
              </a:buClr>
            </a:pPr>
            <a:r>
              <a:rPr lang="en-US" dirty="0">
                <a:latin typeface="Arial" panose="020B0604020202020204" pitchFamily="34" charset="0"/>
                <a:cs typeface="Arial" panose="020B0604020202020204" pitchFamily="34" charset="0"/>
              </a:rPr>
              <a:t>Restrictions on trade and personal goods</a:t>
            </a:r>
          </a:p>
          <a:p>
            <a:pPr>
              <a:lnSpc>
                <a:spcPct val="100000"/>
              </a:lnSpc>
              <a:buClr>
                <a:srgbClr val="F78F37"/>
              </a:buClr>
            </a:pPr>
            <a:r>
              <a:rPr lang="en-US" dirty="0">
                <a:latin typeface="Arial" panose="020B0604020202020204" pitchFamily="34" charset="0"/>
                <a:cs typeface="Arial" panose="020B0604020202020204" pitchFamily="34" charset="0"/>
              </a:rPr>
              <a:t>Review of the restrictions  on traditional medicine and artifacts and improper handling by CBSA officers</a:t>
            </a:r>
          </a:p>
          <a:p>
            <a:pPr>
              <a:lnSpc>
                <a:spcPct val="100000"/>
              </a:lnSpc>
              <a:buClr>
                <a:srgbClr val="F78F37"/>
              </a:buClr>
            </a:pPr>
            <a:r>
              <a:rPr lang="en-US" dirty="0">
                <a:latin typeface="Arial" panose="020B0604020202020204" pitchFamily="34" charset="0"/>
                <a:cs typeface="Arial" panose="020B0604020202020204" pitchFamily="34" charset="0"/>
              </a:rPr>
              <a:t>ID cards. </a:t>
            </a:r>
          </a:p>
          <a:p>
            <a:pPr>
              <a:lnSpc>
                <a:spcPct val="100000"/>
              </a:lnSpc>
              <a:buClr>
                <a:srgbClr val="F78F37"/>
              </a:buClr>
            </a:pPr>
            <a:r>
              <a:rPr lang="en-US" dirty="0">
                <a:latin typeface="Arial" panose="020B0604020202020204" pitchFamily="34" charset="0"/>
                <a:cs typeface="Arial" panose="020B0604020202020204" pitchFamily="34" charset="0"/>
              </a:rPr>
              <a:t>Jay Treaty is a symbol of rights recognition. Implementing provisions can resolve most, if not all border issues.</a:t>
            </a:r>
          </a:p>
        </p:txBody>
      </p:sp>
    </p:spTree>
    <p:extLst>
      <p:ext uri="{BB962C8B-B14F-4D97-AF65-F5344CB8AC3E}">
        <p14:creationId xmlns:p14="http://schemas.microsoft.com/office/powerpoint/2010/main" val="280225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AC35-9440-A5DB-4F70-741BC0BE2A8B}"/>
              </a:ext>
            </a:extLst>
          </p:cNvPr>
          <p:cNvSpPr>
            <a:spLocks noGrp="1"/>
          </p:cNvSpPr>
          <p:nvPr>
            <p:ph type="title"/>
          </p:nvPr>
        </p:nvSpPr>
        <p:spPr>
          <a:xfrm>
            <a:off x="1788581" y="1918140"/>
            <a:ext cx="9336157" cy="578675"/>
          </a:xfrm>
        </p:spPr>
        <p:txBody>
          <a:bodyPr/>
          <a:lstStyle/>
          <a:p>
            <a:r>
              <a:rPr lang="en-US" sz="3600" dirty="0">
                <a:latin typeface="Arial" panose="020B0604020202020204" pitchFamily="34" charset="0"/>
                <a:cs typeface="Arial" panose="020B0604020202020204" pitchFamily="34" charset="0"/>
              </a:rPr>
              <a:t>AFN Draft Resolution</a:t>
            </a:r>
          </a:p>
        </p:txBody>
      </p:sp>
      <p:sp>
        <p:nvSpPr>
          <p:cNvPr id="6" name="Content Placeholder 2">
            <a:extLst>
              <a:ext uri="{FF2B5EF4-FFF2-40B4-BE49-F238E27FC236}">
                <a16:creationId xmlns:a16="http://schemas.microsoft.com/office/drawing/2014/main" id="{3D2CC2CC-0010-A705-02B3-CAE8F7698A52}"/>
              </a:ext>
            </a:extLst>
          </p:cNvPr>
          <p:cNvSpPr>
            <a:spLocks noGrp="1"/>
          </p:cNvSpPr>
          <p:nvPr>
            <p:ph idx="1"/>
          </p:nvPr>
        </p:nvSpPr>
        <p:spPr>
          <a:xfrm>
            <a:off x="1788581" y="2639762"/>
            <a:ext cx="9990335" cy="3676817"/>
          </a:xfrm>
        </p:spPr>
        <p:txBody>
          <a:bodyPr>
            <a:normAutofit lnSpcReduction="10000"/>
          </a:bodyPr>
          <a:lstStyle/>
          <a:p>
            <a:pPr marL="0" marR="0" lvl="0" indent="0" algn="l">
              <a:lnSpc>
                <a:spcPct val="100000"/>
              </a:lnSpc>
              <a:spcBef>
                <a:spcPts val="600"/>
              </a:spcBef>
              <a:spcAft>
                <a:spcPts val="0"/>
              </a:spcAft>
              <a:buNone/>
            </a:pPr>
            <a:r>
              <a:rPr lang="en-US" sz="1600" b="1" dirty="0">
                <a:effectLst/>
                <a:latin typeface="Arial" panose="020B0604020202020204" pitchFamily="34" charset="0"/>
                <a:ea typeface="Times New Roman" panose="02020603050405020304" pitchFamily="18" charset="0"/>
                <a:cs typeface="Arial" panose="020B0604020202020204" pitchFamily="34" charset="0"/>
              </a:rPr>
              <a:t>Support for the Advancement of First Nations Self-Determined Solutions at the Canada – United States Border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a:lnSpc>
                <a:spcPct val="100000"/>
              </a:lnSpc>
              <a:spcBef>
                <a:spcPts val="600"/>
              </a:spcBef>
              <a:spcAft>
                <a:spcPts val="0"/>
              </a:spcAft>
              <a:buNone/>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600"/>
              </a:spcBef>
              <a:buNone/>
            </a:pPr>
            <a:r>
              <a:rPr lang="en-CA" sz="1600" b="1" dirty="0">
                <a:effectLst/>
                <a:latin typeface="Arial" panose="020B0604020202020204" pitchFamily="34" charset="0"/>
                <a:ea typeface="Calibri" panose="020F0502020204030204" pitchFamily="34" charset="0"/>
                <a:cs typeface="Arial" panose="020B0604020202020204" pitchFamily="34" charset="0"/>
              </a:rPr>
              <a:t>THEREFORE BE IT RESOLVED that the First Nations-in-Assembly: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00000"/>
              </a:lnSpc>
              <a:spcBef>
                <a:spcPts val="600"/>
              </a:spcBef>
              <a:spcAft>
                <a:spcPts val="0"/>
              </a:spcAft>
              <a:buNone/>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600"/>
              </a:spcBef>
              <a:spcAft>
                <a:spcPts val="0"/>
              </a:spcAft>
              <a:buFont typeface="+mj-lt"/>
              <a:buAutoNum type="arabicPeriod"/>
            </a:pPr>
            <a:r>
              <a:rPr lang="en-US" sz="1600" dirty="0">
                <a:effectLst/>
                <a:latin typeface="Arial" panose="020B0604020202020204" pitchFamily="34" charset="0"/>
                <a:ea typeface="Times New Roman" panose="02020603050405020304" pitchFamily="18" charset="0"/>
                <a:cs typeface="Arial" panose="020B0604020202020204" pitchFamily="34" charset="0"/>
              </a:rPr>
              <a:t>Direct the Assembly of First Nations (AFN) to call on the Government of Canada to affirm First Nations treaty and inherent rights, title and sovereignty with respect to Border Mobility. </a:t>
            </a:r>
          </a:p>
          <a:p>
            <a:pPr marL="342900" marR="0" lvl="0" indent="-342900" algn="l">
              <a:lnSpc>
                <a:spcPct val="100000"/>
              </a:lnSpc>
              <a:spcBef>
                <a:spcPts val="600"/>
              </a:spcBef>
              <a:spcAft>
                <a:spcPts val="0"/>
              </a:spcAft>
              <a:buFont typeface="+mj-lt"/>
              <a:buAutoNum type="arabicPeriod"/>
            </a:pPr>
            <a:r>
              <a:rPr lang="en-US" sz="1600" dirty="0">
                <a:effectLst/>
                <a:latin typeface="Arial" panose="020B0604020202020204" pitchFamily="34" charset="0"/>
                <a:ea typeface="Times New Roman" panose="02020603050405020304" pitchFamily="18" charset="0"/>
                <a:cs typeface="Arial" panose="020B0604020202020204" pitchFamily="34" charset="0"/>
              </a:rPr>
              <a:t>Direct the AFN to call on the Government of Canada to meaningfully engage with First Nations on the development and implementation of legislative, policy or regulatory amendments related to Action Plan Measure #52 from the United Nations Declaration on the Rights of Indigenous Peoples Act National Action Plan. .</a:t>
            </a:r>
          </a:p>
          <a:p>
            <a:pPr marL="342900" marR="0" lvl="0" indent="-342900" algn="l">
              <a:lnSpc>
                <a:spcPct val="100000"/>
              </a:lnSpc>
              <a:spcBef>
                <a:spcPts val="600"/>
              </a:spcBef>
              <a:spcAft>
                <a:spcPts val="0"/>
              </a:spcAft>
              <a:buFont typeface="+mj-lt"/>
              <a:buAutoNum type="arabicPeriod"/>
            </a:pPr>
            <a:r>
              <a:rPr lang="en-US" sz="1600" dirty="0">
                <a:effectLst/>
                <a:latin typeface="Arial" panose="020B0604020202020204" pitchFamily="34" charset="0"/>
                <a:ea typeface="Times New Roman" panose="02020603050405020304" pitchFamily="18" charset="0"/>
                <a:cs typeface="Arial" panose="020B0604020202020204" pitchFamily="34" charset="0"/>
              </a:rPr>
              <a:t>Direct the AFN to seek resources from the Government of Canada to co-develop permanent solutions for Canada – United States border crossing by First Nations for endorsement by First Nations-in-Assembly.</a:t>
            </a:r>
          </a:p>
          <a:p>
            <a:pPr>
              <a:lnSpc>
                <a:spcPct val="10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30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3C7-5A60-ABAA-55FD-495BC50542F6}"/>
              </a:ext>
            </a:extLst>
          </p:cNvPr>
          <p:cNvSpPr>
            <a:spLocks noGrp="1"/>
          </p:cNvSpPr>
          <p:nvPr>
            <p:ph type="title"/>
          </p:nvPr>
        </p:nvSpPr>
        <p:spPr>
          <a:xfrm>
            <a:off x="1836707" y="1988898"/>
            <a:ext cx="9336157" cy="578675"/>
          </a:xfrm>
        </p:spPr>
        <p:txBody>
          <a:bodyPr/>
          <a:lstStyle/>
          <a:p>
            <a:r>
              <a:rPr lang="en-US" sz="3600" dirty="0">
                <a:latin typeface="Arial" panose="020B0604020202020204" pitchFamily="34" charset="0"/>
                <a:cs typeface="Arial" panose="020B0604020202020204" pitchFamily="34" charset="0"/>
              </a:rPr>
              <a:t>Next Steps</a:t>
            </a:r>
          </a:p>
        </p:txBody>
      </p:sp>
      <p:sp>
        <p:nvSpPr>
          <p:cNvPr id="4" name="Content Placeholder 2">
            <a:extLst>
              <a:ext uri="{FF2B5EF4-FFF2-40B4-BE49-F238E27FC236}">
                <a16:creationId xmlns:a16="http://schemas.microsoft.com/office/drawing/2014/main" id="{E523F6C7-C6BE-9BB3-BE18-59485CF5AF6F}"/>
              </a:ext>
            </a:extLst>
          </p:cNvPr>
          <p:cNvSpPr>
            <a:spLocks noGrp="1"/>
          </p:cNvSpPr>
          <p:nvPr>
            <p:ph idx="1"/>
          </p:nvPr>
        </p:nvSpPr>
        <p:spPr>
          <a:xfrm>
            <a:off x="1836707" y="2832268"/>
            <a:ext cx="9336088" cy="3692525"/>
          </a:xfrm>
        </p:spPr>
        <p:txBody>
          <a:bodyPr/>
          <a:lstStyle/>
          <a:p>
            <a:pPr>
              <a:lnSpc>
                <a:spcPct val="100000"/>
              </a:lnSpc>
              <a:buClr>
                <a:srgbClr val="F78F37"/>
              </a:buClr>
            </a:pPr>
            <a:r>
              <a:rPr lang="en-US" sz="2400" dirty="0">
                <a:latin typeface="Arial" panose="020B0604020202020204" pitchFamily="34" charset="0"/>
                <a:cs typeface="Arial" panose="020B0604020202020204" pitchFamily="34" charset="0"/>
              </a:rPr>
              <a:t>Funding Proposal submitted to the IRCC to support work on engagement with First Nations, policy development, and analysis</a:t>
            </a:r>
          </a:p>
          <a:p>
            <a:pPr>
              <a:lnSpc>
                <a:spcPct val="100000"/>
              </a:lnSpc>
              <a:buClr>
                <a:srgbClr val="F78F37"/>
              </a:buClr>
            </a:pPr>
            <a:r>
              <a:rPr lang="en-US" sz="2400" dirty="0">
                <a:latin typeface="Arial" panose="020B0604020202020204" pitchFamily="34" charset="0"/>
                <a:cs typeface="Arial" panose="020B0604020202020204" pitchFamily="34" charset="0"/>
              </a:rPr>
              <a:t>Resolution mandating AFN on direction concerning border issues </a:t>
            </a:r>
          </a:p>
          <a:p>
            <a:pPr marL="0" indent="0">
              <a:lnSpc>
                <a:spcPct val="100000"/>
              </a:lnSpc>
              <a:buClr>
                <a:srgbClr val="F78F37"/>
              </a:buClr>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00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04E6-4D4F-FEAA-4258-1B1B4D864F0B}"/>
              </a:ext>
            </a:extLst>
          </p:cNvPr>
          <p:cNvSpPr>
            <a:spLocks noGrp="1"/>
          </p:cNvSpPr>
          <p:nvPr>
            <p:ph type="title"/>
          </p:nvPr>
        </p:nvSpPr>
        <p:spPr>
          <a:xfrm>
            <a:off x="1836708" y="1930171"/>
            <a:ext cx="9336157" cy="578675"/>
          </a:xfrm>
        </p:spPr>
        <p:txBody>
          <a:bodyPr/>
          <a:lstStyle/>
          <a:p>
            <a:r>
              <a:rPr lang="en-US" sz="3600" dirty="0">
                <a:latin typeface="Arial" panose="020B0604020202020204" pitchFamily="34" charset="0"/>
                <a:cs typeface="Arial" panose="020B0604020202020204" pitchFamily="34" charset="0"/>
              </a:rPr>
              <a:t>Discussion Questions</a:t>
            </a:r>
          </a:p>
        </p:txBody>
      </p:sp>
      <p:sp>
        <p:nvSpPr>
          <p:cNvPr id="4" name="Content Placeholder 2">
            <a:extLst>
              <a:ext uri="{FF2B5EF4-FFF2-40B4-BE49-F238E27FC236}">
                <a16:creationId xmlns:a16="http://schemas.microsoft.com/office/drawing/2014/main" id="{34128151-354D-A36B-7613-C947DE9BB33D}"/>
              </a:ext>
            </a:extLst>
          </p:cNvPr>
          <p:cNvSpPr>
            <a:spLocks noGrp="1"/>
          </p:cNvSpPr>
          <p:nvPr>
            <p:ph idx="1"/>
          </p:nvPr>
        </p:nvSpPr>
        <p:spPr>
          <a:xfrm>
            <a:off x="1921209" y="2772109"/>
            <a:ext cx="9336088" cy="3692525"/>
          </a:xfrm>
        </p:spPr>
        <p:txBody>
          <a:bodyPr/>
          <a:lstStyle/>
          <a:p>
            <a:pPr>
              <a:lnSpc>
                <a:spcPct val="100000"/>
              </a:lnSpc>
              <a:buClr>
                <a:srgbClr val="F78F37"/>
              </a:buClr>
            </a:pPr>
            <a:r>
              <a:rPr lang="en-US" sz="2400" dirty="0">
                <a:latin typeface="Arial" panose="020B0604020202020204" pitchFamily="34" charset="0"/>
                <a:cs typeface="Arial" panose="020B0604020202020204" pitchFamily="34" charset="0"/>
              </a:rPr>
              <a:t>What are the primary challenges First Nations experience when crossing the Canada-US Border?</a:t>
            </a:r>
          </a:p>
          <a:p>
            <a:pPr>
              <a:lnSpc>
                <a:spcPct val="100000"/>
              </a:lnSpc>
              <a:buClr>
                <a:srgbClr val="F78F37"/>
              </a:buClr>
            </a:pPr>
            <a:r>
              <a:rPr lang="en-US" sz="2400" dirty="0">
                <a:latin typeface="Arial" panose="020B0604020202020204" pitchFamily="34" charset="0"/>
                <a:cs typeface="Arial" panose="020B0604020202020204" pitchFamily="34" charset="0"/>
              </a:rPr>
              <a:t>What additional supports are needed for First Nations to engage in this work?</a:t>
            </a:r>
          </a:p>
          <a:p>
            <a:pPr>
              <a:lnSpc>
                <a:spcPct val="100000"/>
              </a:lnSpc>
              <a:buClr>
                <a:srgbClr val="F78F37"/>
              </a:buClr>
            </a:pPr>
            <a:r>
              <a:rPr lang="en-US" sz="2400" dirty="0">
                <a:latin typeface="Arial" panose="020B0604020202020204" pitchFamily="34" charset="0"/>
                <a:cs typeface="Arial" panose="020B0604020202020204" pitchFamily="34" charset="0"/>
              </a:rPr>
              <a:t>Are there additional policies or legislation required to be introduced/ repealed/ or amended to support First Nations border mobility?</a:t>
            </a:r>
          </a:p>
        </p:txBody>
      </p:sp>
    </p:spTree>
    <p:extLst>
      <p:ext uri="{BB962C8B-B14F-4D97-AF65-F5344CB8AC3E}">
        <p14:creationId xmlns:p14="http://schemas.microsoft.com/office/powerpoint/2010/main" val="30771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B93C7-5A60-ABAA-55FD-495BC50542F6}"/>
              </a:ext>
            </a:extLst>
          </p:cNvPr>
          <p:cNvSpPr>
            <a:spLocks noGrp="1"/>
          </p:cNvSpPr>
          <p:nvPr>
            <p:ph type="title"/>
          </p:nvPr>
        </p:nvSpPr>
        <p:spPr>
          <a:xfrm>
            <a:off x="1127056" y="2374487"/>
            <a:ext cx="9336157" cy="578675"/>
          </a:xfrm>
        </p:spPr>
        <p:txBody>
          <a:bodyPr/>
          <a:lstStyle/>
          <a:p>
            <a:pPr algn="ctr"/>
            <a:r>
              <a:rPr lang="en-US" dirty="0">
                <a:solidFill>
                  <a:schemeClr val="bg1"/>
                </a:solidFill>
                <a:latin typeface="Arial" panose="020B0604020202020204" pitchFamily="34" charset="0"/>
                <a:cs typeface="Arial" panose="020B0604020202020204" pitchFamily="34" charset="0"/>
              </a:rPr>
              <a:t>Contact</a:t>
            </a:r>
          </a:p>
        </p:txBody>
      </p:sp>
      <p:sp>
        <p:nvSpPr>
          <p:cNvPr id="4" name="Content Placeholder 2">
            <a:extLst>
              <a:ext uri="{FF2B5EF4-FFF2-40B4-BE49-F238E27FC236}">
                <a16:creationId xmlns:a16="http://schemas.microsoft.com/office/drawing/2014/main" id="{E523F6C7-C6BE-9BB3-BE18-59485CF5AF6F}"/>
              </a:ext>
            </a:extLst>
          </p:cNvPr>
          <p:cNvSpPr>
            <a:spLocks noGrp="1"/>
          </p:cNvSpPr>
          <p:nvPr>
            <p:ph idx="1"/>
          </p:nvPr>
        </p:nvSpPr>
        <p:spPr>
          <a:xfrm>
            <a:off x="1427956" y="3429000"/>
            <a:ext cx="9336088" cy="1457904"/>
          </a:xfrm>
        </p:spPr>
        <p:txBody>
          <a:bodyPr/>
          <a:lstStyle/>
          <a:p>
            <a:pPr marL="0" indent="0" algn="ctr">
              <a:lnSpc>
                <a:spcPct val="150000"/>
              </a:lnSpc>
              <a:buNone/>
            </a:pPr>
            <a:r>
              <a:rPr lang="en-US" dirty="0">
                <a:solidFill>
                  <a:schemeClr val="bg1"/>
                </a:solidFill>
                <a:latin typeface="Arial" panose="020B0604020202020204" pitchFamily="34" charset="0"/>
                <a:cs typeface="Arial" panose="020B0604020202020204" pitchFamily="34" charset="0"/>
              </a:rPr>
              <a:t>Natasha Beedie, Director of Rights and Governance, Assembly of First Nations- </a:t>
            </a:r>
            <a:r>
              <a:rPr lang="en-US" dirty="0">
                <a:solidFill>
                  <a:srgbClr val="FDDDC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nbeedie@afn.ca</a:t>
            </a:r>
            <a:r>
              <a:rPr lang="en-US" dirty="0">
                <a:solidFill>
                  <a:srgbClr val="FDDDC3"/>
                </a:solidFill>
                <a:latin typeface="Arial" panose="020B0604020202020204" pitchFamily="34" charset="0"/>
                <a:cs typeface="Arial" panose="020B0604020202020204" pitchFamily="34" charset="0"/>
              </a:rPr>
              <a:t> </a:t>
            </a:r>
          </a:p>
          <a:p>
            <a:pPr marL="0" indent="0" algn="ctr">
              <a:lnSpc>
                <a:spcPct val="150000"/>
              </a:lnSpc>
              <a:buNone/>
            </a:pPr>
            <a:endParaRPr lang="en-US" dirty="0"/>
          </a:p>
        </p:txBody>
      </p:sp>
    </p:spTree>
    <p:extLst>
      <p:ext uri="{BB962C8B-B14F-4D97-AF65-F5344CB8AC3E}">
        <p14:creationId xmlns:p14="http://schemas.microsoft.com/office/powerpoint/2010/main" val="168151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a:xfrm>
            <a:off x="1740455" y="1978298"/>
            <a:ext cx="9336157" cy="578675"/>
          </a:xfrm>
        </p:spPr>
        <p:txBody>
          <a:bodyPr/>
          <a:lstStyle/>
          <a:p>
            <a:r>
              <a:rPr lang="en-US" sz="3600"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nvPr>
        </p:nvSpPr>
        <p:spPr>
          <a:xfrm>
            <a:off x="1740455" y="2884461"/>
            <a:ext cx="9336158" cy="3692180"/>
          </a:xfrm>
        </p:spPr>
        <p:txBody>
          <a:bodyPr numCol="2"/>
          <a:lstStyle/>
          <a:p>
            <a:pPr>
              <a:buClr>
                <a:srgbClr val="F78F37"/>
              </a:buClr>
            </a:pPr>
            <a:r>
              <a:rPr lang="en-US" sz="3200" dirty="0">
                <a:latin typeface="Arial" panose="020B0604020202020204" pitchFamily="34" charset="0"/>
                <a:cs typeface="Arial" panose="020B0604020202020204" pitchFamily="34" charset="0"/>
              </a:rPr>
              <a:t>AFN Mandates </a:t>
            </a:r>
          </a:p>
          <a:p>
            <a:pPr>
              <a:buClr>
                <a:srgbClr val="F78F37"/>
              </a:buClr>
            </a:pPr>
            <a:r>
              <a:rPr lang="en-US" sz="3200" dirty="0">
                <a:latin typeface="Arial" panose="020B0604020202020204" pitchFamily="34" charset="0"/>
                <a:cs typeface="Arial" panose="020B0604020202020204" pitchFamily="34" charset="0"/>
              </a:rPr>
              <a:t>AFN Activities</a:t>
            </a:r>
          </a:p>
          <a:p>
            <a:pPr>
              <a:buClr>
                <a:srgbClr val="F78F37"/>
              </a:buClr>
            </a:pPr>
            <a:r>
              <a:rPr lang="en-US" sz="3200" dirty="0">
                <a:latin typeface="Arial" panose="020B0604020202020204" pitchFamily="34" charset="0"/>
                <a:cs typeface="Arial" panose="020B0604020202020204" pitchFamily="34" charset="0"/>
              </a:rPr>
              <a:t>Border Rights </a:t>
            </a:r>
          </a:p>
          <a:p>
            <a:pPr>
              <a:buClr>
                <a:srgbClr val="F78F37"/>
              </a:buClr>
            </a:pPr>
            <a:endParaRPr lang="en-US" sz="3200" dirty="0">
              <a:latin typeface="Arial" panose="020B0604020202020204" pitchFamily="34" charset="0"/>
              <a:cs typeface="Arial" panose="020B0604020202020204" pitchFamily="34" charset="0"/>
            </a:endParaRPr>
          </a:p>
          <a:p>
            <a:pPr>
              <a:buClr>
                <a:srgbClr val="F78F37"/>
              </a:buClr>
            </a:pPr>
            <a:endParaRPr lang="en-US" sz="3200" dirty="0">
              <a:latin typeface="Arial" panose="020B0604020202020204" pitchFamily="34" charset="0"/>
              <a:cs typeface="Arial" panose="020B0604020202020204" pitchFamily="34" charset="0"/>
            </a:endParaRPr>
          </a:p>
          <a:p>
            <a:pPr marL="0" indent="0">
              <a:buClr>
                <a:srgbClr val="F78F37"/>
              </a:buClr>
              <a:buNone/>
            </a:pPr>
            <a:endParaRPr lang="en-US" sz="3200" dirty="0">
              <a:latin typeface="Arial" panose="020B0604020202020204" pitchFamily="34" charset="0"/>
              <a:cs typeface="Arial" panose="020B0604020202020204" pitchFamily="34" charset="0"/>
            </a:endParaRPr>
          </a:p>
          <a:p>
            <a:pPr>
              <a:buClr>
                <a:srgbClr val="F78F37"/>
              </a:buClr>
            </a:pPr>
            <a:r>
              <a:rPr lang="en-US" sz="3200" dirty="0">
                <a:latin typeface="Arial" panose="020B0604020202020204" pitchFamily="34" charset="0"/>
                <a:cs typeface="Arial" panose="020B0604020202020204" pitchFamily="34" charset="0"/>
              </a:rPr>
              <a:t>Interim Measures  </a:t>
            </a:r>
          </a:p>
          <a:p>
            <a:pPr>
              <a:buClr>
                <a:srgbClr val="F78F37"/>
              </a:buClr>
            </a:pPr>
            <a:r>
              <a:rPr lang="en-US" sz="3200" dirty="0">
                <a:latin typeface="Arial" panose="020B0604020202020204" pitchFamily="34" charset="0"/>
                <a:cs typeface="Arial" panose="020B0604020202020204" pitchFamily="34" charset="0"/>
              </a:rPr>
              <a:t>Future Legislation</a:t>
            </a:r>
          </a:p>
          <a:p>
            <a:pPr>
              <a:buClr>
                <a:srgbClr val="F78F37"/>
              </a:buClr>
            </a:pPr>
            <a:r>
              <a:rPr lang="en-US" sz="3200" dirty="0">
                <a:latin typeface="Arial" panose="020B0604020202020204" pitchFamily="34" charset="0"/>
                <a:cs typeface="Arial" panose="020B0604020202020204" pitchFamily="34" charset="0"/>
              </a:rPr>
              <a:t>Next Steps</a:t>
            </a:r>
          </a:p>
          <a:p>
            <a:endParaRPr lang="en-US" dirty="0"/>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066D-7A31-D43E-569B-61B59B4259BB}"/>
              </a:ext>
            </a:extLst>
          </p:cNvPr>
          <p:cNvSpPr>
            <a:spLocks noGrp="1"/>
          </p:cNvSpPr>
          <p:nvPr>
            <p:ph type="title"/>
          </p:nvPr>
        </p:nvSpPr>
        <p:spPr>
          <a:xfrm>
            <a:off x="1824676" y="1906108"/>
            <a:ext cx="9336157" cy="578675"/>
          </a:xfrm>
        </p:spPr>
        <p:txBody>
          <a:bodyPr/>
          <a:lstStyle/>
          <a:p>
            <a:r>
              <a:rPr lang="en-US" sz="360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567CF66C-92B7-2C07-A01D-147515FDA606}"/>
              </a:ext>
            </a:extLst>
          </p:cNvPr>
          <p:cNvSpPr>
            <a:spLocks noGrp="1"/>
          </p:cNvSpPr>
          <p:nvPr>
            <p:ph idx="1"/>
          </p:nvPr>
        </p:nvSpPr>
        <p:spPr>
          <a:xfrm>
            <a:off x="1824676" y="2640107"/>
            <a:ext cx="9336158" cy="3692180"/>
          </a:xfrm>
        </p:spPr>
        <p:txBody>
          <a:bodyPr/>
          <a:lstStyle/>
          <a:p>
            <a:pPr marL="0" marR="0" indent="0">
              <a:lnSpc>
                <a:spcPct val="100000"/>
              </a:lnSpc>
              <a:spcBef>
                <a:spcPts val="0"/>
              </a:spcBef>
              <a:spcAft>
                <a:spcPts val="0"/>
              </a:spcAft>
              <a:buNone/>
            </a:pPr>
            <a:r>
              <a:rPr lang="en-CA" sz="1700" dirty="0">
                <a:effectLst/>
                <a:latin typeface="Arial" panose="020B0604020202020204" pitchFamily="34" charset="0"/>
                <a:ea typeface="Calibri" panose="020F0502020204030204" pitchFamily="34" charset="0"/>
                <a:cs typeface="Arial" panose="020B0604020202020204" pitchFamily="34" charset="0"/>
              </a:rPr>
              <a:t>The Canada-United States border affects First Nations’ daily movements, traditional practices, economic opportunities, and their family and cultural ties with Native Americans from the United States. The United Nations Declaration on the Rights of Indigenous Peoples affirms First Nations’, particularly those divided by international borders, have the right to maintain and develop contacts, relations and cooperation, including activities for spiritual, cultural, political, economic and social purposes, with their own members as well as other peoples across borders. </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CA" sz="1700" dirty="0">
                <a:effectLst/>
                <a:latin typeface="Arial" panose="020B0604020202020204" pitchFamily="34" charset="0"/>
                <a:ea typeface="Calibri" panose="020F0502020204030204" pitchFamily="34" charset="0"/>
                <a:cs typeface="Arial" panose="020B0604020202020204" pitchFamily="34" charset="0"/>
              </a:rPr>
              <a:t> </a:t>
            </a:r>
            <a:endParaRPr lang="en-US" sz="17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en-US" sz="1700" dirty="0">
                <a:latin typeface="Arial" panose="020B0604020202020204" pitchFamily="34" charset="0"/>
                <a:cs typeface="Arial" panose="020B0604020202020204" pitchFamily="34" charset="0"/>
              </a:rPr>
              <a:t>Canada and the United States share the worlds longest border of about 8,900 kilometers with 120 land ports-of-entry. Any changes to border security and the cross‐border flow of persons, goods, and information have serious implications for First Nation citizens living and working on both sides of the international border. The rights of Indigenous peoples to cross the border and trade across the border freely must be recognized and affirmed by Canada.</a:t>
            </a: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90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32F1-CD34-073D-E383-D0C3D5B51F2C}"/>
              </a:ext>
            </a:extLst>
          </p:cNvPr>
          <p:cNvSpPr>
            <a:spLocks noGrp="1"/>
          </p:cNvSpPr>
          <p:nvPr>
            <p:ph type="title"/>
          </p:nvPr>
        </p:nvSpPr>
        <p:spPr>
          <a:xfrm>
            <a:off x="787400" y="1912686"/>
            <a:ext cx="9336157" cy="578675"/>
          </a:xfrm>
        </p:spPr>
        <p:txBody>
          <a:bodyPr/>
          <a:lstStyle/>
          <a:p>
            <a:r>
              <a:rPr lang="en-US" sz="360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7A11DE71-30A1-9BE4-FFEC-9B80C1962A24}"/>
              </a:ext>
            </a:extLst>
          </p:cNvPr>
          <p:cNvSpPr>
            <a:spLocks noGrp="1"/>
          </p:cNvSpPr>
          <p:nvPr>
            <p:ph idx="1"/>
          </p:nvPr>
        </p:nvSpPr>
        <p:spPr>
          <a:xfrm>
            <a:off x="787400" y="2664170"/>
            <a:ext cx="6299200" cy="3692180"/>
          </a:xfrm>
        </p:spPr>
        <p:txBody>
          <a:bodyPr/>
          <a:lstStyle/>
          <a:p>
            <a:pPr marL="0" marR="0" indent="0">
              <a:lnSpc>
                <a:spcPct val="100000"/>
              </a:lnSpc>
              <a:spcBef>
                <a:spcPts val="0"/>
              </a:spcBef>
              <a:spcAft>
                <a:spcPts val="0"/>
              </a:spcAft>
              <a:buNone/>
            </a:pPr>
            <a:r>
              <a:rPr lang="en-CA" sz="1800" dirty="0">
                <a:effectLst/>
                <a:latin typeface="Arial" panose="020B0604020202020204" pitchFamily="34" charset="0"/>
                <a:ea typeface="Calibri" panose="020F0502020204030204" pitchFamily="34" charset="0"/>
                <a:cs typeface="Arial" panose="020B0604020202020204" pitchFamily="34" charset="0"/>
              </a:rPr>
              <a:t>Since its creation, the AFN has undertaken information-sharing and engagement with First Nations affected by border issues to support the advocacy and the implementation of their inherent and treaty rights- including the Jay Treaty.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CA"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CA" sz="1800" dirty="0">
                <a:effectLst/>
                <a:latin typeface="Arial" panose="020B0604020202020204" pitchFamily="34" charset="0"/>
                <a:ea typeface="Calibri" panose="020F0502020204030204" pitchFamily="34" charset="0"/>
                <a:cs typeface="Arial" panose="020B0604020202020204" pitchFamily="34" charset="0"/>
              </a:rPr>
              <a:t>The AFN advocates that First Nations border mobility rights are implemented and consistent with the </a:t>
            </a:r>
            <a:r>
              <a:rPr lang="en-CA" sz="1800" i="1" dirty="0">
                <a:effectLst/>
                <a:latin typeface="Arial" panose="020B0604020202020204" pitchFamily="34" charset="0"/>
                <a:ea typeface="Calibri" panose="020F0502020204030204" pitchFamily="34" charset="0"/>
                <a:cs typeface="Arial" panose="020B0604020202020204" pitchFamily="34" charset="0"/>
              </a:rPr>
              <a:t>United Nations Declaration on the Rights of Indigenous Peoples</a:t>
            </a:r>
            <a:r>
              <a:rPr lang="en-CA" sz="1800" dirty="0">
                <a:effectLst/>
                <a:latin typeface="Arial" panose="020B0604020202020204" pitchFamily="34" charset="0"/>
                <a:ea typeface="Calibri" panose="020F0502020204030204" pitchFamily="34" charset="0"/>
                <a:cs typeface="Arial" panose="020B0604020202020204" pitchFamily="34" charset="0"/>
              </a:rPr>
              <a:t>. The </a:t>
            </a:r>
            <a:r>
              <a:rPr lang="en-CA" sz="1800" i="1" dirty="0">
                <a:effectLst/>
                <a:latin typeface="Arial" panose="020B0604020202020204" pitchFamily="34" charset="0"/>
                <a:ea typeface="Calibri" panose="020F0502020204030204" pitchFamily="34" charset="0"/>
                <a:cs typeface="Arial" panose="020B0604020202020204" pitchFamily="34" charset="0"/>
              </a:rPr>
              <a:t>Treaty of Amity, Commerce, and Navigation of 1794</a:t>
            </a:r>
            <a:r>
              <a:rPr lang="en-CA" sz="1800" dirty="0">
                <a:effectLst/>
                <a:latin typeface="Arial" panose="020B0604020202020204" pitchFamily="34" charset="0"/>
                <a:ea typeface="Calibri" panose="020F0502020204030204" pitchFamily="34" charset="0"/>
                <a:cs typeface="Arial" panose="020B0604020202020204" pitchFamily="34" charset="0"/>
              </a:rPr>
              <a:t> known as the Jay Treaty, recognizes the inherent right of all First Nations in Canada and the United States to pass freely through their own homelands.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49C21E5-CF67-A005-8C45-86F43AC509C2}"/>
              </a:ext>
            </a:extLst>
          </p:cNvPr>
          <p:cNvSpPr txBox="1"/>
          <p:nvPr/>
        </p:nvSpPr>
        <p:spPr>
          <a:xfrm>
            <a:off x="7251061" y="2491361"/>
            <a:ext cx="4609437" cy="3416320"/>
          </a:xfrm>
          <a:prstGeom prst="rect">
            <a:avLst/>
          </a:prstGeom>
          <a:solidFill>
            <a:srgbClr val="FDDDC3"/>
          </a:solidFill>
        </p:spPr>
        <p:txBody>
          <a:bodyPr wrap="square">
            <a:spAutoFit/>
          </a:bodyPr>
          <a:lstStyle/>
          <a:p>
            <a:r>
              <a:rPr lang="en-US" b="1" i="1" dirty="0">
                <a:latin typeface="Arial" panose="020B0604020202020204" pitchFamily="34" charset="0"/>
                <a:cs typeface="Arial" panose="020B0604020202020204" pitchFamily="34" charset="0"/>
              </a:rPr>
              <a:t>Article 36 (1)</a:t>
            </a:r>
            <a:r>
              <a:rPr lang="en-US" i="1" dirty="0">
                <a:latin typeface="Arial" panose="020B0604020202020204" pitchFamily="34" charset="0"/>
                <a:cs typeface="Arial" panose="020B0604020202020204" pitchFamily="34" charset="0"/>
              </a:rPr>
              <a:t>. Indigenous peoples, in particular those divided by international borders, have the right to maintain and develop contacts, relations and cooperation, including activities for spiritual, cultural, political, economic and social purposes, with their own members as well as other peoples across borders. 2. States, in consultation and cooperation with indigenous peoples, shall take effective measures to facilitate the exercise and ensure the implementation of this right.</a:t>
            </a:r>
          </a:p>
        </p:txBody>
      </p:sp>
    </p:spTree>
    <p:extLst>
      <p:ext uri="{BB962C8B-B14F-4D97-AF65-F5344CB8AC3E}">
        <p14:creationId xmlns:p14="http://schemas.microsoft.com/office/powerpoint/2010/main" val="109727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805-843D-9661-5686-26056001986C}"/>
              </a:ext>
            </a:extLst>
          </p:cNvPr>
          <p:cNvSpPr>
            <a:spLocks noGrp="1"/>
          </p:cNvSpPr>
          <p:nvPr>
            <p:ph type="title"/>
          </p:nvPr>
        </p:nvSpPr>
        <p:spPr>
          <a:xfrm>
            <a:off x="1728999" y="1906107"/>
            <a:ext cx="9336157" cy="578675"/>
          </a:xfrm>
        </p:spPr>
        <p:txBody>
          <a:bodyPr/>
          <a:lstStyle/>
          <a:p>
            <a:r>
              <a:rPr lang="en-US" sz="3600" dirty="0">
                <a:latin typeface="Arial" panose="020B0604020202020204" pitchFamily="34" charset="0"/>
                <a:cs typeface="Arial" panose="020B0604020202020204" pitchFamily="34" charset="0"/>
              </a:rPr>
              <a:t>Border Rights </a:t>
            </a:r>
          </a:p>
        </p:txBody>
      </p:sp>
      <p:sp>
        <p:nvSpPr>
          <p:cNvPr id="3" name="Content Placeholder 2">
            <a:extLst>
              <a:ext uri="{FF2B5EF4-FFF2-40B4-BE49-F238E27FC236}">
                <a16:creationId xmlns:a16="http://schemas.microsoft.com/office/drawing/2014/main" id="{44865041-0DE7-FF12-E872-B58C433EA013}"/>
              </a:ext>
            </a:extLst>
          </p:cNvPr>
          <p:cNvSpPr>
            <a:spLocks noGrp="1"/>
          </p:cNvSpPr>
          <p:nvPr>
            <p:ph idx="1"/>
          </p:nvPr>
        </p:nvSpPr>
        <p:spPr>
          <a:xfrm>
            <a:off x="1748093" y="2543000"/>
            <a:ext cx="5029170" cy="3355082"/>
          </a:xfrm>
        </p:spPr>
        <p:txBody>
          <a:bodyPr/>
          <a:lstStyle/>
          <a:p>
            <a:pPr marL="0" indent="0">
              <a:lnSpc>
                <a:spcPct val="100000"/>
              </a:lnSpc>
              <a:buNone/>
            </a:pPr>
            <a:r>
              <a:rPr lang="en-US" sz="2000" b="1" dirty="0">
                <a:latin typeface="Arial" panose="020B0604020202020204" pitchFamily="34" charset="0"/>
                <a:cs typeface="Arial" panose="020B0604020202020204" pitchFamily="34" charset="0"/>
              </a:rPr>
              <a:t>Jay Treaty </a:t>
            </a:r>
          </a:p>
          <a:p>
            <a:pPr marL="0" indent="0">
              <a:lnSpc>
                <a:spcPct val="100000"/>
              </a:lnSpc>
              <a:buNone/>
            </a:pPr>
            <a:r>
              <a:rPr lang="en-US" sz="2000" dirty="0">
                <a:latin typeface="Arial" panose="020B0604020202020204" pitchFamily="34" charset="0"/>
                <a:cs typeface="Arial" panose="020B0604020202020204" pitchFamily="34" charset="0"/>
              </a:rPr>
              <a:t>In 1794, the United States and Great Britain signed the </a:t>
            </a:r>
            <a:r>
              <a:rPr lang="en-US" sz="2000" i="1" dirty="0">
                <a:latin typeface="Arial" panose="020B0604020202020204" pitchFamily="34" charset="0"/>
                <a:cs typeface="Arial" panose="020B0604020202020204" pitchFamily="34" charset="0"/>
              </a:rPr>
              <a:t>Treaty of Amity, Commerce, and Navigation</a:t>
            </a:r>
            <a:r>
              <a:rPr lang="en-US" sz="2000" dirty="0">
                <a:latin typeface="Arial" panose="020B0604020202020204" pitchFamily="34" charset="0"/>
                <a:cs typeface="Arial" panose="020B0604020202020204" pitchFamily="34" charset="0"/>
              </a:rPr>
              <a:t>, also known as the Jay Treaty, to resolve issues resulting from the independence of the United States in 1776. Article III of the Treaty states that Great Britain and the United States would allow First Nations people to live on either side of the newly established border and to freely cross the border.</a:t>
            </a:r>
          </a:p>
          <a:p>
            <a:pPr>
              <a:lnSpc>
                <a:spcPct val="100000"/>
              </a:lnSpc>
            </a:pPr>
            <a:endParaRPr lang="en-US" sz="2000" dirty="0">
              <a:latin typeface="Arial" panose="020B0604020202020204" pitchFamily="34" charset="0"/>
              <a:cs typeface="Arial" panose="020B0604020202020204" pitchFamily="34" charset="0"/>
            </a:endParaRPr>
          </a:p>
        </p:txBody>
      </p:sp>
      <p:pic>
        <p:nvPicPr>
          <p:cNvPr id="4" name="Picture 2" descr="OTD in History… June 24, 1795, the Senate ratifies Jay's Treaty  establishing trade between America and Great Britain | History Musings">
            <a:extLst>
              <a:ext uri="{FF2B5EF4-FFF2-40B4-BE49-F238E27FC236}">
                <a16:creationId xmlns:a16="http://schemas.microsoft.com/office/drawing/2014/main" id="{23C677FC-A2D7-70C1-DF9A-4191C8B1C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418" y="2195445"/>
            <a:ext cx="3083583" cy="405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6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F6EC4-F01C-50F2-438F-550B4C85CB91}"/>
              </a:ext>
            </a:extLst>
          </p:cNvPr>
          <p:cNvSpPr>
            <a:spLocks noGrp="1"/>
          </p:cNvSpPr>
          <p:nvPr>
            <p:ph type="title"/>
          </p:nvPr>
        </p:nvSpPr>
        <p:spPr>
          <a:xfrm>
            <a:off x="1680294" y="1918139"/>
            <a:ext cx="9336157" cy="578675"/>
          </a:xfrm>
        </p:spPr>
        <p:txBody>
          <a:bodyPr/>
          <a:lstStyle/>
          <a:p>
            <a:r>
              <a:rPr lang="en-US" sz="3600" dirty="0">
                <a:latin typeface="Arial" panose="020B0604020202020204" pitchFamily="34" charset="0"/>
                <a:cs typeface="Arial" panose="020B0604020202020204" pitchFamily="34" charset="0"/>
              </a:rPr>
              <a:t>Border Rights </a:t>
            </a:r>
          </a:p>
        </p:txBody>
      </p:sp>
      <p:sp>
        <p:nvSpPr>
          <p:cNvPr id="3" name="Content Placeholder 2">
            <a:extLst>
              <a:ext uri="{FF2B5EF4-FFF2-40B4-BE49-F238E27FC236}">
                <a16:creationId xmlns:a16="http://schemas.microsoft.com/office/drawing/2014/main" id="{B4313971-2928-8701-211F-D4FFC6CE0B1C}"/>
              </a:ext>
            </a:extLst>
          </p:cNvPr>
          <p:cNvSpPr>
            <a:spLocks noGrp="1"/>
          </p:cNvSpPr>
          <p:nvPr>
            <p:ph idx="1"/>
          </p:nvPr>
        </p:nvSpPr>
        <p:spPr>
          <a:xfrm>
            <a:off x="1680294" y="2591978"/>
            <a:ext cx="9336158" cy="3692180"/>
          </a:xfrm>
        </p:spPr>
        <p:txBody>
          <a:bodyPr/>
          <a:lstStyle/>
          <a:p>
            <a:pPr marL="0" indent="0">
              <a:lnSpc>
                <a:spcPct val="100000"/>
              </a:lnSpc>
              <a:buNone/>
            </a:pPr>
            <a:r>
              <a:rPr lang="en-US" sz="1900" b="1" dirty="0">
                <a:latin typeface="Arial" panose="020B0604020202020204" pitchFamily="34" charset="0"/>
                <a:cs typeface="Arial" panose="020B0604020202020204" pitchFamily="34" charset="0"/>
              </a:rPr>
              <a:t>UNDA Action Plan #52</a:t>
            </a:r>
          </a:p>
          <a:p>
            <a:pPr marL="0" indent="0">
              <a:lnSpc>
                <a:spcPct val="100000"/>
              </a:lnSpc>
              <a:buNone/>
            </a:pPr>
            <a:r>
              <a:rPr lang="en-US" sz="1900" dirty="0">
                <a:latin typeface="Arial" panose="020B0604020202020204" pitchFamily="34" charset="0"/>
                <a:cs typeface="Arial" panose="020B0604020202020204" pitchFamily="34" charset="0"/>
              </a:rPr>
              <a:t>Pursue legislative amendments to the Immigration and Refugee Protection Act, amendment to relevant Regulations and revisions to policies in order to address complex border crossing and migration challenges faced by Indigenous peoples divided by Canada’s international borders, including options to amend Canada’s right of entry provision, and work and study permit requirements.</a:t>
            </a:r>
          </a:p>
          <a:p>
            <a:pPr marL="0" indent="0">
              <a:lnSpc>
                <a:spcPct val="100000"/>
              </a:lnSpc>
              <a:buNone/>
            </a:pPr>
            <a:r>
              <a:rPr lang="en-US" sz="1900" dirty="0">
                <a:latin typeface="Arial" panose="020B0604020202020204" pitchFamily="34" charset="0"/>
                <a:cs typeface="Arial" panose="020B0604020202020204" pitchFamily="34" charset="0"/>
              </a:rPr>
              <a:t>Engagement with Indigenous peoples and their representative organizations to implement the action plan measure is being initiated in 2023, with a view to advancing amendments and policy reforms in 2024. In parallel, the Government of Canada will continue discussions with international partners on Indigenous border crossing issues. (Canada Border Services Agency and Immigration, Refugees and Citizenship Canada)</a:t>
            </a:r>
          </a:p>
          <a:p>
            <a:pPr>
              <a:lnSpc>
                <a:spcPct val="100000"/>
              </a:lnSpc>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5E8B-4814-6237-FBE5-0B97D8BD7FC0}"/>
              </a:ext>
            </a:extLst>
          </p:cNvPr>
          <p:cNvSpPr>
            <a:spLocks noGrp="1"/>
          </p:cNvSpPr>
          <p:nvPr>
            <p:ph type="title"/>
          </p:nvPr>
        </p:nvSpPr>
        <p:spPr>
          <a:xfrm>
            <a:off x="1643821" y="1906108"/>
            <a:ext cx="9336157" cy="578675"/>
          </a:xfrm>
        </p:spPr>
        <p:txBody>
          <a:bodyPr/>
          <a:lstStyle/>
          <a:p>
            <a:r>
              <a:rPr lang="en-US" sz="3600" dirty="0">
                <a:latin typeface="Arial" panose="020B0604020202020204" pitchFamily="34" charset="0"/>
                <a:cs typeface="Arial" panose="020B0604020202020204" pitchFamily="34" charset="0"/>
              </a:rPr>
              <a:t>AFN Mandates </a:t>
            </a:r>
          </a:p>
        </p:txBody>
      </p:sp>
      <p:sp>
        <p:nvSpPr>
          <p:cNvPr id="3" name="Content Placeholder 2">
            <a:extLst>
              <a:ext uri="{FF2B5EF4-FFF2-40B4-BE49-F238E27FC236}">
                <a16:creationId xmlns:a16="http://schemas.microsoft.com/office/drawing/2014/main" id="{4ADEA145-7595-EB72-E606-1EC62D207F5D}"/>
              </a:ext>
            </a:extLst>
          </p:cNvPr>
          <p:cNvSpPr>
            <a:spLocks noGrp="1"/>
          </p:cNvSpPr>
          <p:nvPr>
            <p:ph idx="1"/>
          </p:nvPr>
        </p:nvSpPr>
        <p:spPr>
          <a:xfrm>
            <a:off x="1286041" y="2429245"/>
            <a:ext cx="11010232" cy="3839817"/>
          </a:xfrm>
        </p:spPr>
        <p:txBody>
          <a:bodyPr/>
          <a:lstStyle/>
          <a:p>
            <a:pPr>
              <a:lnSpc>
                <a:spcPct val="100000"/>
              </a:lnSpc>
              <a:buClr>
                <a:srgbClr val="F78F37"/>
              </a:buClr>
            </a:pPr>
            <a:r>
              <a:rPr lang="en-US" sz="1400" b="1" i="1" dirty="0">
                <a:latin typeface="Arial" panose="020B0604020202020204" pitchFamily="34" charset="0"/>
                <a:cs typeface="Arial" panose="020B0604020202020204" pitchFamily="34" charset="0"/>
              </a:rPr>
              <a:t>73/2016 Explore Practical Solutions for Canada – U.S. Crossing by First Nations Citizens </a:t>
            </a:r>
          </a:p>
          <a:p>
            <a:pPr lvl="1">
              <a:lnSpc>
                <a:spcPct val="100000"/>
              </a:lnSpc>
              <a:buClr>
                <a:srgbClr val="F78F37"/>
              </a:buClr>
            </a:pPr>
            <a:r>
              <a:rPr lang="en-US" sz="1400" dirty="0">
                <a:latin typeface="Arial" panose="020B0604020202020204" pitchFamily="34" charset="0"/>
                <a:cs typeface="Arial" panose="020B0604020202020204" pitchFamily="34" charset="0"/>
              </a:rPr>
              <a:t>Seek resources from the Canada to develop solutions for border crossing by First Nations </a:t>
            </a:r>
          </a:p>
          <a:p>
            <a:pPr lvl="1">
              <a:lnSpc>
                <a:spcPct val="100000"/>
              </a:lnSpc>
              <a:buClr>
                <a:srgbClr val="F78F37"/>
              </a:buClr>
            </a:pPr>
            <a:r>
              <a:rPr lang="en-US" sz="1400" dirty="0">
                <a:latin typeface="Arial" panose="020B0604020202020204" pitchFamily="34" charset="0"/>
                <a:cs typeface="Arial" panose="020B0604020202020204" pitchFamily="34" charset="0"/>
              </a:rPr>
              <a:t>Develop a strategy and a Chiefs Committee to enable development of secure Indigenous border security ID cards </a:t>
            </a:r>
          </a:p>
          <a:p>
            <a:pPr lvl="1">
              <a:lnSpc>
                <a:spcPct val="100000"/>
              </a:lnSpc>
              <a:buClr>
                <a:srgbClr val="F78F37"/>
              </a:buClr>
            </a:pPr>
            <a:r>
              <a:rPr lang="en-US" sz="1400" dirty="0">
                <a:latin typeface="Arial" panose="020B0604020202020204" pitchFamily="34" charset="0"/>
                <a:cs typeface="Arial" panose="020B0604020202020204" pitchFamily="34" charset="0"/>
              </a:rPr>
              <a:t>Report back to Chiefs-in-Assembly at 2017 SCA on progress of all work and discussions </a:t>
            </a:r>
          </a:p>
          <a:p>
            <a:pPr>
              <a:lnSpc>
                <a:spcPct val="100000"/>
              </a:lnSpc>
              <a:buClr>
                <a:srgbClr val="F78F37"/>
              </a:buClr>
            </a:pPr>
            <a:r>
              <a:rPr lang="en-US" sz="1400" b="1" i="1" dirty="0">
                <a:latin typeface="Arial" panose="020B0604020202020204" pitchFamily="34" charset="0"/>
                <a:cs typeface="Arial" panose="020B0604020202020204" pitchFamily="34" charset="0"/>
              </a:rPr>
              <a:t>20/2010 Support for Recognition of Nationhood of Iroquois Haudenosaunee Confederacy and the Validity of Indigenous Passports </a:t>
            </a:r>
          </a:p>
          <a:p>
            <a:pPr lvl="1">
              <a:lnSpc>
                <a:spcPct val="100000"/>
              </a:lnSpc>
              <a:buClr>
                <a:srgbClr val="F78F37"/>
              </a:buClr>
            </a:pPr>
            <a:r>
              <a:rPr lang="en-US" sz="1400" dirty="0">
                <a:latin typeface="Arial" panose="020B0604020202020204" pitchFamily="34" charset="0"/>
                <a:cs typeface="Arial" panose="020B0604020202020204" pitchFamily="34" charset="0"/>
              </a:rPr>
              <a:t>Solidarity with Iroquois Confederacy to preserve their status as Indigenous Nations using their own passports for international travel </a:t>
            </a:r>
          </a:p>
          <a:p>
            <a:pPr lvl="1">
              <a:lnSpc>
                <a:spcPct val="100000"/>
              </a:lnSpc>
              <a:buClr>
                <a:srgbClr val="F78F37"/>
              </a:buClr>
            </a:pPr>
            <a:r>
              <a:rPr lang="en-US" sz="1400" dirty="0">
                <a:latin typeface="Arial" panose="020B0604020202020204" pitchFamily="34" charset="0"/>
                <a:cs typeface="Arial" panose="020B0604020202020204" pitchFamily="34" charset="0"/>
              </a:rPr>
              <a:t>Canada to work with First Nations to establish a system of secure ID that does not require First Nations to declare they are Canadian</a:t>
            </a:r>
          </a:p>
          <a:p>
            <a:pPr lvl="1">
              <a:lnSpc>
                <a:spcPct val="100000"/>
              </a:lnSpc>
              <a:buClr>
                <a:srgbClr val="F78F37"/>
              </a:buClr>
            </a:pPr>
            <a:r>
              <a:rPr lang="en-US" sz="1400" dirty="0">
                <a:latin typeface="Arial" panose="020B0604020202020204" pitchFamily="34" charset="0"/>
                <a:cs typeface="Arial" panose="020B0604020202020204" pitchFamily="34" charset="0"/>
              </a:rPr>
              <a:t>Support all First Nations who wish to strengthen their own treaty rights to border-crossing base on their own nationhood </a:t>
            </a:r>
          </a:p>
          <a:p>
            <a:pPr>
              <a:lnSpc>
                <a:spcPct val="100000"/>
              </a:lnSpc>
              <a:buClr>
                <a:srgbClr val="F78F37"/>
              </a:buClr>
            </a:pPr>
            <a:r>
              <a:rPr lang="en-US" sz="1400" b="1" i="1" dirty="0">
                <a:latin typeface="Arial" panose="020B0604020202020204" pitchFamily="34" charset="0"/>
                <a:cs typeface="Arial" panose="020B0604020202020204" pitchFamily="34" charset="0"/>
              </a:rPr>
              <a:t>59/2009 Support for Border Identification Cards</a:t>
            </a:r>
          </a:p>
          <a:p>
            <a:pPr lvl="1">
              <a:lnSpc>
                <a:spcPct val="100000"/>
              </a:lnSpc>
              <a:buClr>
                <a:srgbClr val="F78F37"/>
              </a:buClr>
            </a:pPr>
            <a:r>
              <a:rPr lang="en-US" sz="1400" dirty="0">
                <a:latin typeface="Arial" panose="020B0604020202020204" pitchFamily="34" charset="0"/>
                <a:cs typeface="Arial" panose="020B0604020202020204" pitchFamily="34" charset="0"/>
              </a:rPr>
              <a:t>Demand that the identification cards that are developed by INAC.</a:t>
            </a:r>
          </a:p>
          <a:p>
            <a:pPr lvl="1">
              <a:lnSpc>
                <a:spcPct val="100000"/>
              </a:lnSpc>
              <a:buClr>
                <a:srgbClr val="F78F37"/>
              </a:buClr>
            </a:pPr>
            <a:r>
              <a:rPr lang="en-US" sz="1400" dirty="0">
                <a:latin typeface="Arial" panose="020B0604020202020204" pitchFamily="34" charset="0"/>
                <a:cs typeface="Arial" panose="020B0604020202020204" pitchFamily="34" charset="0"/>
              </a:rPr>
              <a:t>That the border security features on the identification card be used separately by the First Nations Governments in Canada and that the First Nations be the ones in authority to distribute the cards to their members according their membership.</a:t>
            </a:r>
          </a:p>
        </p:txBody>
      </p:sp>
    </p:spTree>
    <p:extLst>
      <p:ext uri="{BB962C8B-B14F-4D97-AF65-F5344CB8AC3E}">
        <p14:creationId xmlns:p14="http://schemas.microsoft.com/office/powerpoint/2010/main" val="369169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53EC8-9E97-92E7-B6C3-01D0C211BE41}"/>
              </a:ext>
            </a:extLst>
          </p:cNvPr>
          <p:cNvSpPr>
            <a:spLocks noGrp="1"/>
          </p:cNvSpPr>
          <p:nvPr>
            <p:ph type="title"/>
          </p:nvPr>
        </p:nvSpPr>
        <p:spPr>
          <a:xfrm>
            <a:off x="1672389" y="1906108"/>
            <a:ext cx="8790612" cy="578675"/>
          </a:xfrm>
        </p:spPr>
        <p:txBody>
          <a:bodyPr/>
          <a:lstStyle/>
          <a:p>
            <a:r>
              <a:rPr lang="en-US" sz="3600" dirty="0">
                <a:latin typeface="Arial" panose="020B0604020202020204" pitchFamily="34" charset="0"/>
                <a:cs typeface="Arial" panose="020B0604020202020204" pitchFamily="34" charset="0"/>
              </a:rPr>
              <a:t>AFN Mandates </a:t>
            </a:r>
          </a:p>
        </p:txBody>
      </p:sp>
      <p:sp>
        <p:nvSpPr>
          <p:cNvPr id="3" name="Content Placeholder 2">
            <a:extLst>
              <a:ext uri="{FF2B5EF4-FFF2-40B4-BE49-F238E27FC236}">
                <a16:creationId xmlns:a16="http://schemas.microsoft.com/office/drawing/2014/main" id="{6336A4E0-11D5-AC13-D02A-45F88B5AC190}"/>
              </a:ext>
            </a:extLst>
          </p:cNvPr>
          <p:cNvSpPr>
            <a:spLocks noGrp="1"/>
          </p:cNvSpPr>
          <p:nvPr>
            <p:ph idx="1"/>
          </p:nvPr>
        </p:nvSpPr>
        <p:spPr>
          <a:xfrm>
            <a:off x="1526674" y="2436655"/>
            <a:ext cx="10577095" cy="3871567"/>
          </a:xfrm>
        </p:spPr>
        <p:txBody>
          <a:bodyPr/>
          <a:lstStyle/>
          <a:p>
            <a:pPr>
              <a:lnSpc>
                <a:spcPct val="100000"/>
              </a:lnSpc>
              <a:buClr>
                <a:srgbClr val="F78F37"/>
              </a:buClr>
            </a:pPr>
            <a:r>
              <a:rPr lang="en-US" sz="1400" b="1" i="1" dirty="0">
                <a:latin typeface="Arial" panose="020B0604020202020204" pitchFamily="34" charset="0"/>
                <a:cs typeface="Arial" panose="020B0604020202020204" pitchFamily="34" charset="0"/>
              </a:rPr>
              <a:t>78/2008 Secure Status Card Initiative </a:t>
            </a:r>
          </a:p>
          <a:p>
            <a:pPr lvl="1">
              <a:lnSpc>
                <a:spcPct val="100000"/>
              </a:lnSpc>
              <a:buClr>
                <a:srgbClr val="F78F37"/>
              </a:buClr>
            </a:pPr>
            <a:r>
              <a:rPr lang="en-US" sz="1400" dirty="0">
                <a:latin typeface="Arial" panose="020B0604020202020204" pitchFamily="34" charset="0"/>
                <a:cs typeface="Arial" panose="020B0604020202020204" pitchFamily="34" charset="0"/>
              </a:rPr>
              <a:t>AFN to advocate to the United States for the approval of the new Indian and Northern Affairs Canada (INAC) Secure Certificate of Indian Status (SCIS) card as an acceptable Western Hemisphere Travel Initiative (WHTI) travel document, as an interim measure, until such time as First Nations develop their own Nation card.</a:t>
            </a:r>
          </a:p>
          <a:p>
            <a:pPr lvl="1">
              <a:lnSpc>
                <a:spcPct val="100000"/>
              </a:lnSpc>
              <a:buClr>
                <a:srgbClr val="F78F37"/>
              </a:buClr>
            </a:pPr>
            <a:r>
              <a:rPr lang="en-US" sz="1400" dirty="0">
                <a:latin typeface="Arial" panose="020B0604020202020204" pitchFamily="34" charset="0"/>
                <a:cs typeface="Arial" panose="020B0604020202020204" pitchFamily="34" charset="0"/>
              </a:rPr>
              <a:t>AFN to advocate for appropriate resources to support First Nations efforts to communicate, monitor, and research on SCIS ad the development of Nations cards and related border management issues</a:t>
            </a:r>
          </a:p>
          <a:p>
            <a:pPr lvl="1">
              <a:lnSpc>
                <a:spcPct val="100000"/>
              </a:lnSpc>
              <a:buClr>
                <a:srgbClr val="F78F37"/>
              </a:buClr>
            </a:pPr>
            <a:r>
              <a:rPr lang="en-US" sz="1400" dirty="0">
                <a:latin typeface="Arial" panose="020B0604020202020204" pitchFamily="34" charset="0"/>
                <a:cs typeface="Arial" panose="020B0604020202020204" pitchFamily="34" charset="0"/>
              </a:rPr>
              <a:t>AFN to work with regional organizations and First Nations to ensure resources are available to support Indigenous ID card as a travel document </a:t>
            </a:r>
          </a:p>
          <a:p>
            <a:pPr>
              <a:lnSpc>
                <a:spcPct val="100000"/>
              </a:lnSpc>
              <a:buClr>
                <a:srgbClr val="F78F37"/>
              </a:buClr>
            </a:pPr>
            <a:r>
              <a:rPr lang="en-US" sz="1400" b="1" i="1" dirty="0">
                <a:latin typeface="Arial" panose="020B0604020202020204" pitchFamily="34" charset="0"/>
                <a:cs typeface="Arial" panose="020B0604020202020204" pitchFamily="34" charset="0"/>
              </a:rPr>
              <a:t>01/2006 Unified Strategy on Cross Border Identity Requirements </a:t>
            </a:r>
          </a:p>
          <a:p>
            <a:pPr lvl="1">
              <a:lnSpc>
                <a:spcPct val="100000"/>
              </a:lnSpc>
              <a:buClr>
                <a:srgbClr val="F78F37"/>
              </a:buClr>
            </a:pPr>
            <a:r>
              <a:rPr lang="en-US" sz="1400" dirty="0">
                <a:latin typeface="Arial" panose="020B0604020202020204" pitchFamily="34" charset="0"/>
                <a:cs typeface="Arial" panose="020B0604020202020204" pitchFamily="34" charset="0"/>
              </a:rPr>
              <a:t>AFN to work with NCAI and develop a strategy to addressing ID cards and other border issues including the transport of sacred possessions </a:t>
            </a:r>
          </a:p>
          <a:p>
            <a:pPr lvl="1">
              <a:lnSpc>
                <a:spcPct val="100000"/>
              </a:lnSpc>
              <a:buClr>
                <a:srgbClr val="F78F37"/>
              </a:buClr>
            </a:pPr>
            <a:r>
              <a:rPr lang="en-US" sz="1400" dirty="0">
                <a:latin typeface="Arial" panose="020B0604020202020204" pitchFamily="34" charset="0"/>
                <a:cs typeface="Arial" panose="020B0604020202020204" pitchFamily="34" charset="0"/>
              </a:rPr>
              <a:t>AFN to secure resources for developing a strategy to address border concerns and support the work of the joint AFN/NCAI technical team</a:t>
            </a:r>
          </a:p>
          <a:p>
            <a:pPr lvl="1">
              <a:lnSpc>
                <a:spcPct val="100000"/>
              </a:lnSpc>
              <a:buClr>
                <a:srgbClr val="F78F37"/>
              </a:buClr>
            </a:pPr>
            <a:r>
              <a:rPr lang="en-US" sz="1400" dirty="0">
                <a:latin typeface="Arial" panose="020B0604020202020204" pitchFamily="34" charset="0"/>
                <a:cs typeface="Arial" panose="020B0604020202020204" pitchFamily="34" charset="0"/>
              </a:rPr>
              <a:t>Secure the participation of the federal government in a multilateral process involving Indigenous Peoples, Government of Canada and the U.S. to make an action plan to address border issues of concern </a:t>
            </a:r>
          </a:p>
          <a:p>
            <a:pPr lvl="1">
              <a:lnSpc>
                <a:spcPct val="100000"/>
              </a:lnSpc>
              <a:buClr>
                <a:srgbClr val="F78F37"/>
              </a:buClr>
            </a:pPr>
            <a:r>
              <a:rPr lang="en-US" sz="1400" dirty="0">
                <a:latin typeface="Arial" panose="020B0604020202020204" pitchFamily="34" charset="0"/>
                <a:cs typeface="Arial" panose="020B0604020202020204" pitchFamily="34" charset="0"/>
              </a:rPr>
              <a:t>Proved a progress report on these efforts at next AFN AGA in 2006</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18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B036-EB24-D4A8-EE87-5E7714EFB0A6}"/>
              </a:ext>
            </a:extLst>
          </p:cNvPr>
          <p:cNvSpPr>
            <a:spLocks noGrp="1"/>
          </p:cNvSpPr>
          <p:nvPr>
            <p:ph type="title"/>
          </p:nvPr>
        </p:nvSpPr>
        <p:spPr>
          <a:xfrm>
            <a:off x="1732547" y="1906108"/>
            <a:ext cx="8730454" cy="1154592"/>
          </a:xfrm>
        </p:spPr>
        <p:txBody>
          <a:bodyPr/>
          <a:lstStyle/>
          <a:p>
            <a:r>
              <a:rPr lang="en-US" sz="3600" dirty="0">
                <a:latin typeface="Arial" panose="020B0604020202020204" pitchFamily="34" charset="0"/>
                <a:cs typeface="Arial" panose="020B0604020202020204" pitchFamily="34" charset="0"/>
              </a:rPr>
              <a:t>International Indigenous Cross Border Security Summit (IICBSS)</a:t>
            </a:r>
          </a:p>
        </p:txBody>
      </p:sp>
      <p:sp>
        <p:nvSpPr>
          <p:cNvPr id="3" name="Content Placeholder 2">
            <a:extLst>
              <a:ext uri="{FF2B5EF4-FFF2-40B4-BE49-F238E27FC236}">
                <a16:creationId xmlns:a16="http://schemas.microsoft.com/office/drawing/2014/main" id="{F3EED82E-3935-FF93-4E6B-3DBBF074F1AC}"/>
              </a:ext>
            </a:extLst>
          </p:cNvPr>
          <p:cNvSpPr>
            <a:spLocks noGrp="1"/>
          </p:cNvSpPr>
          <p:nvPr>
            <p:ph idx="1"/>
          </p:nvPr>
        </p:nvSpPr>
        <p:spPr>
          <a:xfrm>
            <a:off x="1227220" y="3060700"/>
            <a:ext cx="10068027" cy="3181350"/>
          </a:xfrm>
        </p:spPr>
        <p:txBody>
          <a:bodyPr/>
          <a:lstStyle/>
          <a:p>
            <a:pPr lvl="1">
              <a:buClr>
                <a:srgbClr val="F78F37"/>
              </a:buClr>
            </a:pPr>
            <a:r>
              <a:rPr lang="en-US" sz="1600" dirty="0">
                <a:latin typeface="Arial" panose="020B0604020202020204" pitchFamily="34" charset="0"/>
                <a:cs typeface="Arial" panose="020B0604020202020204" pitchFamily="34" charset="0"/>
              </a:rPr>
              <a:t>In 2006 the AFN, NCAI, the Mohawk Council of Akwesasne, the St. Regis Mohawk Tribe, CBSA and the U.S. DHS held a summit with the outcome to have joint work where all Indigenous People can access the border without burdensome requirements in the spirit of recognizing Treaty rights. </a:t>
            </a:r>
          </a:p>
          <a:p>
            <a:pPr lvl="1">
              <a:buClr>
                <a:srgbClr val="F78F37"/>
              </a:buClr>
            </a:pPr>
            <a:r>
              <a:rPr lang="en-US" sz="1600" dirty="0">
                <a:latin typeface="Arial" panose="020B0604020202020204" pitchFamily="34" charset="0"/>
                <a:cs typeface="Arial" panose="020B0604020202020204" pitchFamily="34" charset="0"/>
              </a:rPr>
              <a:t>At the time, the context was related to the U.S. Western Hemispheric Travel Initiative (WHTI) as a response to 9/11. Passports were required to cross the border which would inhibit First Nations to freely cross the border highlighting a need for a card meeting requirements of a passport. </a:t>
            </a:r>
          </a:p>
          <a:p>
            <a:pPr lvl="1">
              <a:buClr>
                <a:srgbClr val="F78F37"/>
              </a:buClr>
            </a:pPr>
            <a:r>
              <a:rPr lang="en-US" sz="1600" dirty="0">
                <a:latin typeface="Arial" panose="020B0604020202020204" pitchFamily="34" charset="0"/>
                <a:cs typeface="Arial" panose="020B0604020202020204" pitchFamily="34" charset="0"/>
              </a:rPr>
              <a:t>September 2014 a second summit was organized to support dialogue and multilateral engagement on border crossing issues. </a:t>
            </a:r>
          </a:p>
          <a:p>
            <a:pPr lvl="1">
              <a:buClr>
                <a:srgbClr val="F78F37"/>
              </a:buClr>
            </a:pPr>
            <a:r>
              <a:rPr lang="en-US" sz="1600" dirty="0">
                <a:latin typeface="Arial" panose="020B0604020202020204" pitchFamily="34" charset="0"/>
                <a:cs typeface="Arial" panose="020B0604020202020204" pitchFamily="34" charset="0"/>
              </a:rPr>
              <a:t>Border issues included recognition and protection of Indigenous border crossing rights, ID systems, policing, public safety and emergency management. Other issues included a proposed employment and employer verification requirements, intertribal trade and commerce, cross border child welfare, cultural property and sacred items. Impacts of the U.S. and Canadian federal bilateral initiatives such as the Border Action Plan, WHTI and the CIS.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29606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2135</Words>
  <Application>Microsoft Macintosh PowerPoint</Application>
  <PresentationFormat>Widescreen</PresentationFormat>
  <Paragraphs>112</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1_Custom Design</vt:lpstr>
      <vt:lpstr>PowerPoint Presentation</vt:lpstr>
      <vt:lpstr>Overview</vt:lpstr>
      <vt:lpstr>Introduction</vt:lpstr>
      <vt:lpstr>Introduction</vt:lpstr>
      <vt:lpstr>Border Rights </vt:lpstr>
      <vt:lpstr>Border Rights </vt:lpstr>
      <vt:lpstr>AFN Mandates </vt:lpstr>
      <vt:lpstr>AFN Mandates </vt:lpstr>
      <vt:lpstr>International Indigenous Cross Border Security Summit (IICBSS)</vt:lpstr>
      <vt:lpstr>Border Chiefs Committee</vt:lpstr>
      <vt:lpstr>Beyond the Border Working Group (BBWG)</vt:lpstr>
      <vt:lpstr>Canada-U.S Legislation and Enforcement </vt:lpstr>
      <vt:lpstr>Interim Measures  </vt:lpstr>
      <vt:lpstr>Future Legislation</vt:lpstr>
      <vt:lpstr>Unaddressed First Nations Concerns</vt:lpstr>
      <vt:lpstr>AFN Draft Resolution</vt:lpstr>
      <vt:lpstr>Next Steps</vt:lpstr>
      <vt:lpstr>Discussion Questions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15</cp:revision>
  <dcterms:created xsi:type="dcterms:W3CDTF">2024-07-08T15:38:23Z</dcterms:created>
  <dcterms:modified xsi:type="dcterms:W3CDTF">2024-11-29T00:51:42Z</dcterms:modified>
</cp:coreProperties>
</file>