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2.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8.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7"/>
  </p:notesMasterIdLst>
  <p:sldIdLst>
    <p:sldId id="257" r:id="rId3"/>
    <p:sldId id="444" r:id="rId4"/>
    <p:sldId id="258" r:id="rId5"/>
    <p:sldId id="414" r:id="rId6"/>
    <p:sldId id="425" r:id="rId7"/>
    <p:sldId id="426" r:id="rId8"/>
    <p:sldId id="446" r:id="rId9"/>
    <p:sldId id="433" r:id="rId10"/>
    <p:sldId id="443" r:id="rId11"/>
    <p:sldId id="294" r:id="rId12"/>
    <p:sldId id="445" r:id="rId13"/>
    <p:sldId id="261" r:id="rId14"/>
    <p:sldId id="447" r:id="rId15"/>
    <p:sldId id="289" r:id="rId16"/>
    <p:sldId id="415" r:id="rId17"/>
    <p:sldId id="417" r:id="rId18"/>
    <p:sldId id="275" r:id="rId19"/>
    <p:sldId id="448" r:id="rId20"/>
    <p:sldId id="276" r:id="rId21"/>
    <p:sldId id="283" r:id="rId22"/>
    <p:sldId id="278" r:id="rId23"/>
    <p:sldId id="280" r:id="rId24"/>
    <p:sldId id="284" r:id="rId25"/>
    <p:sldId id="263" r:id="rId26"/>
    <p:sldId id="451" r:id="rId27"/>
    <p:sldId id="264" r:id="rId28"/>
    <p:sldId id="449" r:id="rId29"/>
    <p:sldId id="450" r:id="rId30"/>
    <p:sldId id="416" r:id="rId31"/>
    <p:sldId id="262" r:id="rId32"/>
    <p:sldId id="266" r:id="rId33"/>
    <p:sldId id="288" r:id="rId34"/>
    <p:sldId id="285" r:id="rId35"/>
    <p:sldId id="274"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0203EC-163F-B3D4-FE4A-5687E49CB54F}" name="LeSueur, Philip" initials="LP" userId="S::Philip.LeSueur@NRCan-RNCan.gc.ca::f83edb20-4ef9-4de6-8a9d-8ed80fd849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C9D"/>
    <a:srgbClr val="134D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297" autoAdjust="0"/>
  </p:normalViewPr>
  <p:slideViewPr>
    <p:cSldViewPr snapToGrid="0">
      <p:cViewPr varScale="1">
        <p:scale>
          <a:sx n="117" d="100"/>
          <a:sy n="117" d="100"/>
        </p:scale>
        <p:origin x="1376" y="184"/>
      </p:cViewPr>
      <p:guideLst/>
    </p:cSldViewPr>
  </p:slideViewPr>
  <p:notesTextViewPr>
    <p:cViewPr>
      <p:scale>
        <a:sx n="1" d="1"/>
        <a:sy n="1" d="1"/>
      </p:scale>
      <p:origin x="0" y="0"/>
    </p:cViewPr>
  </p:notesTextViewPr>
  <p:sorterViewPr>
    <p:cViewPr>
      <p:scale>
        <a:sx n="100" d="100"/>
        <a:sy n="100" d="100"/>
      </p:scale>
      <p:origin x="0" y="-9102"/>
    </p:cViewPr>
  </p:sorterViewPr>
  <p:notesViewPr>
    <p:cSldViewPr snapToGrid="0">
      <p:cViewPr varScale="1">
        <p:scale>
          <a:sx n="56" d="100"/>
          <a:sy n="56" d="100"/>
        </p:scale>
        <p:origin x="223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61F8C-182A-4347-982D-753A2FDBCD21}" type="datetimeFigureOut">
              <a:rPr lang="en-CA" smtClean="0"/>
              <a:t>2024-03-05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F6E3A-EB49-4819-B5D4-55D360AFE44E}" type="slidenum">
              <a:rPr lang="en-CA" smtClean="0"/>
              <a:t>‹#›</a:t>
            </a:fld>
            <a:endParaRPr lang="en-CA"/>
          </a:p>
        </p:txBody>
      </p:sp>
    </p:spTree>
    <p:extLst>
      <p:ext uri="{BB962C8B-B14F-4D97-AF65-F5344CB8AC3E}">
        <p14:creationId xmlns:p14="http://schemas.microsoft.com/office/powerpoint/2010/main" val="351727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1</a:t>
            </a:fld>
            <a:endParaRPr lang="en-CA"/>
          </a:p>
        </p:txBody>
      </p:sp>
    </p:spTree>
    <p:extLst>
      <p:ext uri="{BB962C8B-B14F-4D97-AF65-F5344CB8AC3E}">
        <p14:creationId xmlns:p14="http://schemas.microsoft.com/office/powerpoint/2010/main" val="421178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r>
              <a:rPr lang="en-US" sz="1200" dirty="0">
                <a:solidFill>
                  <a:schemeClr val="accent5">
                    <a:lumMod val="50000"/>
                  </a:schemeClr>
                </a:solidFill>
              </a:rPr>
              <a:t>Focused on areas with earthquake hazard plus large populations and/or critical infrastructure (e.g., transportation, utilities, medical facilities)</a:t>
            </a:r>
          </a:p>
          <a:p>
            <a:r>
              <a:rPr lang="en-CA" dirty="0"/>
              <a:t>- For optimal performance, stations have a dense (~20km) spacing of sensor stations</a:t>
            </a:r>
          </a:p>
          <a:p>
            <a:r>
              <a:rPr lang="en-CA" dirty="0"/>
              <a:t>- Map shows Core and Extended Network stations together (different symbol)</a:t>
            </a:r>
          </a:p>
          <a:p>
            <a:r>
              <a:rPr lang="en-CA" dirty="0"/>
              <a:t>      BC: 96 core + 96 </a:t>
            </a:r>
            <a:r>
              <a:rPr lang="en-CA" dirty="0" err="1"/>
              <a:t>ext</a:t>
            </a:r>
            <a:r>
              <a:rPr lang="en-CA" dirty="0"/>
              <a:t> net = 192</a:t>
            </a:r>
          </a:p>
          <a:p>
            <a:r>
              <a:rPr lang="en-CA" dirty="0"/>
              <a:t>      ON&amp;QC: 49+173 + 2 = 224 core + 15 </a:t>
            </a:r>
            <a:r>
              <a:rPr lang="en-CA" dirty="0" err="1"/>
              <a:t>ext</a:t>
            </a:r>
            <a:r>
              <a:rPr lang="en-CA" dirty="0"/>
              <a:t> net = 239</a:t>
            </a:r>
          </a:p>
          <a:p>
            <a:r>
              <a:rPr lang="en-CA" dirty="0"/>
              <a:t>      </a:t>
            </a:r>
            <a:r>
              <a:rPr lang="en-CA" b="1" dirty="0"/>
              <a:t>Total: 320 core + 111 </a:t>
            </a:r>
            <a:r>
              <a:rPr lang="en-CA" b="1" dirty="0" err="1"/>
              <a:t>ext</a:t>
            </a:r>
            <a:r>
              <a:rPr lang="en-CA" b="1" dirty="0"/>
              <a:t> net = 431 EEW stations</a:t>
            </a:r>
          </a:p>
        </p:txBody>
      </p:sp>
      <p:sp>
        <p:nvSpPr>
          <p:cNvPr id="4" name="Slide Number Placeholder 3"/>
          <p:cNvSpPr>
            <a:spLocks noGrp="1"/>
          </p:cNvSpPr>
          <p:nvPr>
            <p:ph type="sldNum" sz="quarter" idx="5"/>
          </p:nvPr>
        </p:nvSpPr>
        <p:spPr/>
        <p:txBody>
          <a:bodyPr/>
          <a:lstStyle/>
          <a:p>
            <a:fld id="{A4AF6E3A-EB49-4819-B5D4-55D360AFE44E}" type="slidenum">
              <a:rPr lang="en-CA" smtClean="0"/>
              <a:t>14</a:t>
            </a:fld>
            <a:endParaRPr lang="en-CA"/>
          </a:p>
        </p:txBody>
      </p:sp>
    </p:spTree>
    <p:extLst>
      <p:ext uri="{BB962C8B-B14F-4D97-AF65-F5344CB8AC3E}">
        <p14:creationId xmlns:p14="http://schemas.microsoft.com/office/powerpoint/2010/main" val="3889996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Canadian EEW system will reliably initiate public alerts for all earthquakes exceeding the magnitude and intensity thresholds and with an epicentre within the Coverage Area.“</a:t>
            </a:r>
          </a:p>
          <a:p>
            <a:r>
              <a:rPr lang="en-CA"/>
              <a:t>- </a:t>
            </a:r>
            <a:r>
              <a:rPr lang="en-US" sz="1200" dirty="0">
                <a:solidFill>
                  <a:schemeClr val="accent5">
                    <a:lumMod val="50000"/>
                  </a:schemeClr>
                </a:solidFill>
              </a:rPr>
              <a:t>While the magnitude describes the size of the earthquake, the intensity describes the strength of shaking at some distance from that earthquake</a:t>
            </a:r>
          </a:p>
          <a:p>
            <a:r>
              <a:rPr lang="en-US" sz="1200" dirty="0">
                <a:solidFill>
                  <a:schemeClr val="accent5">
                    <a:lumMod val="50000"/>
                  </a:schemeClr>
                </a:solidFill>
              </a:rPr>
              <a:t>- Earthquakes have one size but can have many intensities</a:t>
            </a:r>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15</a:t>
            </a:fld>
            <a:endParaRPr lang="en-CA"/>
          </a:p>
        </p:txBody>
      </p:sp>
    </p:spTree>
    <p:extLst>
      <p:ext uri="{BB962C8B-B14F-4D97-AF65-F5344CB8AC3E}">
        <p14:creationId xmlns:p14="http://schemas.microsoft.com/office/powerpoint/2010/main" val="336326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most stations in urban areas are indoor installations (easier, cheaper, and less prone to issues)</a:t>
            </a:r>
          </a:p>
          <a:p>
            <a:r>
              <a:rPr lang="en-CA" dirty="0"/>
              <a:t>- outdoor stations mostly in rural areas and challenging, remote locations</a:t>
            </a:r>
          </a:p>
        </p:txBody>
      </p:sp>
      <p:sp>
        <p:nvSpPr>
          <p:cNvPr id="4" name="Slide Number Placeholder 3"/>
          <p:cNvSpPr>
            <a:spLocks noGrp="1"/>
          </p:cNvSpPr>
          <p:nvPr>
            <p:ph type="sldNum" sz="quarter" idx="5"/>
          </p:nvPr>
        </p:nvSpPr>
        <p:spPr/>
        <p:txBody>
          <a:bodyPr/>
          <a:lstStyle/>
          <a:p>
            <a:fld id="{A4AF6E3A-EB49-4819-B5D4-55D360AFE44E}" type="slidenum">
              <a:rPr lang="en-CA" smtClean="0"/>
              <a:t>16</a:t>
            </a:fld>
            <a:endParaRPr lang="en-CA"/>
          </a:p>
        </p:txBody>
      </p:sp>
    </p:spTree>
    <p:extLst>
      <p:ext uri="{BB962C8B-B14F-4D97-AF65-F5344CB8AC3E}">
        <p14:creationId xmlns:p14="http://schemas.microsoft.com/office/powerpoint/2010/main" val="30347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Public alerts distributed through the National Public Alerting System are sent at the Census Subdivision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r>
              <a:rPr lang="en-US" dirty="0">
                <a:latin typeface="Calibri" panose="020F0502020204030204" pitchFamily="34" charset="0"/>
                <a:ea typeface="Times New Roman" panose="02020603050405020304" pitchFamily="18" charset="0"/>
              </a:rPr>
              <a:t>Public are urged to </a:t>
            </a:r>
            <a:r>
              <a:rPr lang="en-US" b="1" dirty="0">
                <a:latin typeface="Calibri" panose="020F0502020204030204" pitchFamily="34" charset="0"/>
                <a:ea typeface="Times New Roman" panose="02020603050405020304" pitchFamily="18" charset="0"/>
              </a:rPr>
              <a:t>Drop, Cover, and Hold on</a:t>
            </a:r>
            <a:r>
              <a:rPr lang="en-US" dirty="0">
                <a:latin typeface="Calibri" panose="020F0502020204030204" pitchFamily="34" charset="0"/>
                <a:ea typeface="Times New Roman" panose="02020603050405020304" pitchFamily="18" charset="0"/>
              </a:rPr>
              <a:t> to protect themselves from falling debris and objects</a:t>
            </a:r>
          </a:p>
          <a:p>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17</a:t>
            </a:fld>
            <a:endParaRPr lang="en-CA"/>
          </a:p>
        </p:txBody>
      </p:sp>
    </p:spTree>
    <p:extLst>
      <p:ext uri="{BB962C8B-B14F-4D97-AF65-F5344CB8AC3E}">
        <p14:creationId xmlns:p14="http://schemas.microsoft.com/office/powerpoint/2010/main" val="4130942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18</a:t>
            </a:fld>
            <a:endParaRPr lang="en-CA"/>
          </a:p>
        </p:txBody>
      </p:sp>
    </p:spTree>
    <p:extLst>
      <p:ext uri="{BB962C8B-B14F-4D97-AF65-F5344CB8AC3E}">
        <p14:creationId xmlns:p14="http://schemas.microsoft.com/office/powerpoint/2010/main" val="664817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19</a:t>
            </a:fld>
            <a:endParaRPr lang="en-CA"/>
          </a:p>
        </p:txBody>
      </p:sp>
    </p:spTree>
    <p:extLst>
      <p:ext uri="{BB962C8B-B14F-4D97-AF65-F5344CB8AC3E}">
        <p14:creationId xmlns:p14="http://schemas.microsoft.com/office/powerpoint/2010/main" val="356722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20</a:t>
            </a:fld>
            <a:endParaRPr lang="en-CA"/>
          </a:p>
        </p:txBody>
      </p:sp>
    </p:spTree>
    <p:extLst>
      <p:ext uri="{BB962C8B-B14F-4D97-AF65-F5344CB8AC3E}">
        <p14:creationId xmlns:p14="http://schemas.microsoft.com/office/powerpoint/2010/main" val="2691840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Example of EEW system performance using historic event as a scenario.</a:t>
            </a:r>
          </a:p>
        </p:txBody>
      </p:sp>
      <p:sp>
        <p:nvSpPr>
          <p:cNvPr id="4" name="Slide Number Placeholder 3"/>
          <p:cNvSpPr>
            <a:spLocks noGrp="1"/>
          </p:cNvSpPr>
          <p:nvPr>
            <p:ph type="sldNum" sz="quarter" idx="5"/>
          </p:nvPr>
        </p:nvSpPr>
        <p:spPr/>
        <p:txBody>
          <a:bodyPr/>
          <a:lstStyle/>
          <a:p>
            <a:fld id="{A4AF6E3A-EB49-4819-B5D4-55D360AFE44E}" type="slidenum">
              <a:rPr lang="en-CA" smtClean="0"/>
              <a:t>21</a:t>
            </a:fld>
            <a:endParaRPr lang="en-CA"/>
          </a:p>
        </p:txBody>
      </p:sp>
    </p:spTree>
    <p:extLst>
      <p:ext uri="{BB962C8B-B14F-4D97-AF65-F5344CB8AC3E}">
        <p14:creationId xmlns:p14="http://schemas.microsoft.com/office/powerpoint/2010/main" val="2572756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Example of EEW system performance using historic event as a scenario.</a:t>
            </a:r>
          </a:p>
        </p:txBody>
      </p:sp>
      <p:sp>
        <p:nvSpPr>
          <p:cNvPr id="4" name="Slide Number Placeholder 3"/>
          <p:cNvSpPr>
            <a:spLocks noGrp="1"/>
          </p:cNvSpPr>
          <p:nvPr>
            <p:ph type="sldNum" sz="quarter" idx="5"/>
          </p:nvPr>
        </p:nvSpPr>
        <p:spPr/>
        <p:txBody>
          <a:bodyPr/>
          <a:lstStyle/>
          <a:p>
            <a:fld id="{A4AF6E3A-EB49-4819-B5D4-55D360AFE44E}" type="slidenum">
              <a:rPr lang="en-CA" smtClean="0"/>
              <a:t>22</a:t>
            </a:fld>
            <a:endParaRPr lang="en-CA"/>
          </a:p>
        </p:txBody>
      </p:sp>
    </p:spTree>
    <p:extLst>
      <p:ext uri="{BB962C8B-B14F-4D97-AF65-F5344CB8AC3E}">
        <p14:creationId xmlns:p14="http://schemas.microsoft.com/office/powerpoint/2010/main" val="1211089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23</a:t>
            </a:fld>
            <a:endParaRPr lang="en-CA"/>
          </a:p>
        </p:txBody>
      </p:sp>
    </p:spTree>
    <p:extLst>
      <p:ext uri="{BB962C8B-B14F-4D97-AF65-F5344CB8AC3E}">
        <p14:creationId xmlns:p14="http://schemas.microsoft.com/office/powerpoint/2010/main" val="76494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Indigenous history of earthquakes going back hundreds/thousands of years</a:t>
            </a:r>
          </a:p>
          <a:p>
            <a:r>
              <a:rPr lang="en-CA" dirty="0"/>
              <a:t>- Instrumental monitoring since 1898</a:t>
            </a:r>
          </a:p>
          <a:p>
            <a:r>
              <a:rPr lang="en-CA" dirty="0"/>
              <a:t>- modern network records ~5,000 earthquakes each year</a:t>
            </a:r>
          </a:p>
          <a:p>
            <a:r>
              <a:rPr lang="en-CA" dirty="0"/>
              <a:t>- greatest seismic risk (earthquake hazard, plus populations &amp; infrastructure) is in western BC, eastern ON, &amp; southern QC</a:t>
            </a:r>
          </a:p>
        </p:txBody>
      </p:sp>
      <p:sp>
        <p:nvSpPr>
          <p:cNvPr id="4" name="Slide Number Placeholder 3"/>
          <p:cNvSpPr>
            <a:spLocks noGrp="1"/>
          </p:cNvSpPr>
          <p:nvPr>
            <p:ph type="sldNum" sz="quarter" idx="5"/>
          </p:nvPr>
        </p:nvSpPr>
        <p:spPr/>
        <p:txBody>
          <a:bodyPr/>
          <a:lstStyle/>
          <a:p>
            <a:fld id="{A4AF6E3A-EB49-4819-B5D4-55D360AFE44E}" type="slidenum">
              <a:rPr lang="en-CA" smtClean="0"/>
              <a:t>3</a:t>
            </a:fld>
            <a:endParaRPr lang="en-CA"/>
          </a:p>
        </p:txBody>
      </p:sp>
    </p:spTree>
    <p:extLst>
      <p:ext uri="{BB962C8B-B14F-4D97-AF65-F5344CB8AC3E}">
        <p14:creationId xmlns:p14="http://schemas.microsoft.com/office/powerpoint/2010/main" val="2874353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implemented in other countries, including Japan, Taiwan, Mexico, and, more recently, in California, Oregon, and Washington States.</a:t>
            </a:r>
          </a:p>
        </p:txBody>
      </p:sp>
      <p:sp>
        <p:nvSpPr>
          <p:cNvPr id="4" name="Slide Number Placeholder 3"/>
          <p:cNvSpPr>
            <a:spLocks noGrp="1"/>
          </p:cNvSpPr>
          <p:nvPr>
            <p:ph type="sldNum" sz="quarter" idx="5"/>
          </p:nvPr>
        </p:nvSpPr>
        <p:spPr/>
        <p:txBody>
          <a:bodyPr/>
          <a:lstStyle/>
          <a:p>
            <a:fld id="{A4AF6E3A-EB49-4819-B5D4-55D360AFE44E}" type="slidenum">
              <a:rPr lang="en-CA" smtClean="0"/>
              <a:t>26</a:t>
            </a:fld>
            <a:endParaRPr lang="en-CA"/>
          </a:p>
        </p:txBody>
      </p:sp>
    </p:spTree>
    <p:extLst>
      <p:ext uri="{BB962C8B-B14F-4D97-AF65-F5344CB8AC3E}">
        <p14:creationId xmlns:p14="http://schemas.microsoft.com/office/powerpoint/2010/main" val="2941986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27</a:t>
            </a:fld>
            <a:endParaRPr lang="en-CA"/>
          </a:p>
        </p:txBody>
      </p:sp>
    </p:spTree>
    <p:extLst>
      <p:ext uri="{BB962C8B-B14F-4D97-AF65-F5344CB8AC3E}">
        <p14:creationId xmlns:p14="http://schemas.microsoft.com/office/powerpoint/2010/main" val="1470196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28</a:t>
            </a:fld>
            <a:endParaRPr lang="en-CA"/>
          </a:p>
        </p:txBody>
      </p:sp>
    </p:spTree>
    <p:extLst>
      <p:ext uri="{BB962C8B-B14F-4D97-AF65-F5344CB8AC3E}">
        <p14:creationId xmlns:p14="http://schemas.microsoft.com/office/powerpoint/2010/main" val="3611075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[N.B. updated versions of the graphic have been requested from Chris; he will be back in the office on Monday]</a:t>
            </a:r>
          </a:p>
          <a:p>
            <a:r>
              <a:rPr lang="en-CA" dirty="0"/>
              <a:t>- Public alerts distributed through the National Public Alerting System are sent at the Census Subdivision level</a:t>
            </a:r>
          </a:p>
        </p:txBody>
      </p:sp>
      <p:sp>
        <p:nvSpPr>
          <p:cNvPr id="4" name="Slide Number Placeholder 3"/>
          <p:cNvSpPr>
            <a:spLocks noGrp="1"/>
          </p:cNvSpPr>
          <p:nvPr>
            <p:ph type="sldNum" sz="quarter" idx="5"/>
          </p:nvPr>
        </p:nvSpPr>
        <p:spPr/>
        <p:txBody>
          <a:bodyPr/>
          <a:lstStyle/>
          <a:p>
            <a:fld id="{A4AF6E3A-EB49-4819-B5D4-55D360AFE44E}" type="slidenum">
              <a:rPr lang="en-CA" smtClean="0"/>
              <a:t>29</a:t>
            </a:fld>
            <a:endParaRPr lang="en-CA"/>
          </a:p>
        </p:txBody>
      </p:sp>
    </p:spTree>
    <p:extLst>
      <p:ext uri="{BB962C8B-B14F-4D97-AF65-F5344CB8AC3E}">
        <p14:creationId xmlns:p14="http://schemas.microsoft.com/office/powerpoint/2010/main" val="3209711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most stations in urban areas are indoor installations (easier, cheaper, and less prone to issues)</a:t>
            </a:r>
          </a:p>
          <a:p>
            <a:r>
              <a:rPr lang="en-CA" dirty="0"/>
              <a:t>- outdoor stations mostly in rural areas</a:t>
            </a:r>
          </a:p>
        </p:txBody>
      </p:sp>
      <p:sp>
        <p:nvSpPr>
          <p:cNvPr id="4" name="Slide Number Placeholder 3"/>
          <p:cNvSpPr>
            <a:spLocks noGrp="1"/>
          </p:cNvSpPr>
          <p:nvPr>
            <p:ph type="sldNum" sz="quarter" idx="5"/>
          </p:nvPr>
        </p:nvSpPr>
        <p:spPr/>
        <p:txBody>
          <a:bodyPr/>
          <a:lstStyle/>
          <a:p>
            <a:fld id="{A4AF6E3A-EB49-4819-B5D4-55D360AFE44E}" type="slidenum">
              <a:rPr lang="en-CA" smtClean="0"/>
              <a:t>30</a:t>
            </a:fld>
            <a:endParaRPr lang="en-CA"/>
          </a:p>
        </p:txBody>
      </p:sp>
    </p:spTree>
    <p:extLst>
      <p:ext uri="{BB962C8B-B14F-4D97-AF65-F5344CB8AC3E}">
        <p14:creationId xmlns:p14="http://schemas.microsoft.com/office/powerpoint/2010/main" val="290878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[updated!]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r>
              <a:rPr lang="en-US" sz="1200" dirty="0">
                <a:solidFill>
                  <a:schemeClr val="accent5">
                    <a:lumMod val="50000"/>
                  </a:schemeClr>
                </a:solidFill>
              </a:rPr>
              <a:t>Focused on areas with earthquake hazard plus large populations and/or critical infrastructure (e.g., transportation, utilities, medical facilities)</a:t>
            </a:r>
          </a:p>
          <a:p>
            <a:r>
              <a:rPr lang="en-CA" dirty="0"/>
              <a:t>- For optimal performance, stations have a dense (~20km) spacing of sensor stations</a:t>
            </a:r>
          </a:p>
          <a:p>
            <a:r>
              <a:rPr lang="en-CA" dirty="0"/>
              <a:t>- Map shows Core Network stations only, with colour denoting status</a:t>
            </a:r>
          </a:p>
          <a:p>
            <a:r>
              <a:rPr lang="en-CA" dirty="0"/>
              <a:t>      BC: 96 core + 50 + 8 + 25 + 13 = 96 </a:t>
            </a:r>
            <a:r>
              <a:rPr lang="en-CA" dirty="0" err="1"/>
              <a:t>ext</a:t>
            </a:r>
            <a:r>
              <a:rPr lang="en-CA" dirty="0"/>
              <a:t> net = 192</a:t>
            </a:r>
          </a:p>
          <a:p>
            <a:r>
              <a:rPr lang="en-CA" dirty="0"/>
              <a:t>      ON&amp;QC: 49+173 + 2 = 224 core + 15 </a:t>
            </a:r>
            <a:r>
              <a:rPr lang="en-CA" dirty="0" err="1"/>
              <a:t>ext</a:t>
            </a:r>
            <a:r>
              <a:rPr lang="en-CA" dirty="0"/>
              <a:t> net = 239</a:t>
            </a:r>
          </a:p>
          <a:p>
            <a:r>
              <a:rPr lang="en-CA" b="1" dirty="0"/>
              <a:t>      Total: 320 core + 111 </a:t>
            </a:r>
            <a:r>
              <a:rPr lang="en-CA" b="1" dirty="0" err="1"/>
              <a:t>ext</a:t>
            </a:r>
            <a:r>
              <a:rPr lang="en-CA" b="1" dirty="0"/>
              <a:t> net = 431 EEW stations</a:t>
            </a:r>
          </a:p>
        </p:txBody>
      </p:sp>
      <p:sp>
        <p:nvSpPr>
          <p:cNvPr id="4" name="Slide Number Placeholder 3"/>
          <p:cNvSpPr>
            <a:spLocks noGrp="1"/>
          </p:cNvSpPr>
          <p:nvPr>
            <p:ph type="sldNum" sz="quarter" idx="5"/>
          </p:nvPr>
        </p:nvSpPr>
        <p:spPr/>
        <p:txBody>
          <a:bodyPr/>
          <a:lstStyle/>
          <a:p>
            <a:fld id="{A4AF6E3A-EB49-4819-B5D4-55D360AFE44E}" type="slidenum">
              <a:rPr lang="en-CA" smtClean="0"/>
              <a:t>31</a:t>
            </a:fld>
            <a:endParaRPr lang="en-CA"/>
          </a:p>
        </p:txBody>
      </p:sp>
    </p:spTree>
    <p:extLst>
      <p:ext uri="{BB962C8B-B14F-4D97-AF65-F5344CB8AC3E}">
        <p14:creationId xmlns:p14="http://schemas.microsoft.com/office/powerpoint/2010/main" val="1455806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[updated!]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r>
              <a:rPr lang="en-US" sz="1200" dirty="0">
                <a:solidFill>
                  <a:schemeClr val="accent5">
                    <a:lumMod val="50000"/>
                  </a:schemeClr>
                </a:solidFill>
              </a:rPr>
              <a:t>Focused on areas with earthquake hazard plus large populations and/or critical infrastructure (e.g., transportation, utilities, medical facilities)</a:t>
            </a:r>
          </a:p>
          <a:p>
            <a:r>
              <a:rPr lang="en-CA" dirty="0"/>
              <a:t>- For optimal performance, stations have a dense (~20km) spacing of sensor stations</a:t>
            </a:r>
          </a:p>
          <a:p>
            <a:r>
              <a:rPr lang="en-CA" dirty="0"/>
              <a:t>- Map shows Core and Extended Network stations together (same symbol)</a:t>
            </a:r>
          </a:p>
          <a:p>
            <a:r>
              <a:rPr lang="en-CA" dirty="0"/>
              <a:t>      BC: 96 core + 96 </a:t>
            </a:r>
            <a:r>
              <a:rPr lang="en-CA" dirty="0" err="1"/>
              <a:t>ext</a:t>
            </a:r>
            <a:r>
              <a:rPr lang="en-CA" dirty="0"/>
              <a:t> net = 192</a:t>
            </a:r>
          </a:p>
          <a:p>
            <a:r>
              <a:rPr lang="en-CA" dirty="0"/>
              <a:t>      ON&amp;QC: 49+173 + 2 = 224 core + 15 </a:t>
            </a:r>
            <a:r>
              <a:rPr lang="en-CA" dirty="0" err="1"/>
              <a:t>ext</a:t>
            </a:r>
            <a:r>
              <a:rPr lang="en-CA" dirty="0"/>
              <a:t> net = 239</a:t>
            </a:r>
          </a:p>
          <a:p>
            <a:r>
              <a:rPr lang="en-CA" dirty="0"/>
              <a:t>      </a:t>
            </a:r>
            <a:r>
              <a:rPr lang="en-CA" b="1" dirty="0"/>
              <a:t>Total: 320 core + 111 </a:t>
            </a:r>
            <a:r>
              <a:rPr lang="en-CA" b="1" dirty="0" err="1"/>
              <a:t>ext</a:t>
            </a:r>
            <a:r>
              <a:rPr lang="en-CA" b="1" dirty="0"/>
              <a:t> net = 431 EEW stations</a:t>
            </a:r>
          </a:p>
        </p:txBody>
      </p:sp>
      <p:sp>
        <p:nvSpPr>
          <p:cNvPr id="4" name="Slide Number Placeholder 3"/>
          <p:cNvSpPr>
            <a:spLocks noGrp="1"/>
          </p:cNvSpPr>
          <p:nvPr>
            <p:ph type="sldNum" sz="quarter" idx="5"/>
          </p:nvPr>
        </p:nvSpPr>
        <p:spPr/>
        <p:txBody>
          <a:bodyPr/>
          <a:lstStyle/>
          <a:p>
            <a:fld id="{A4AF6E3A-EB49-4819-B5D4-55D360AFE44E}" type="slidenum">
              <a:rPr lang="en-CA" smtClean="0"/>
              <a:t>32</a:t>
            </a:fld>
            <a:endParaRPr lang="en-CA"/>
          </a:p>
        </p:txBody>
      </p:sp>
    </p:spTree>
    <p:extLst>
      <p:ext uri="{BB962C8B-B14F-4D97-AF65-F5344CB8AC3E}">
        <p14:creationId xmlns:p14="http://schemas.microsoft.com/office/powerpoint/2010/main" val="3486515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5">
                    <a:lumMod val="50000"/>
                  </a:schemeClr>
                </a:solidFill>
              </a:rPr>
              <a:t>- Region of coverage same as for the public, but alerting conducted at lower thresholds</a:t>
            </a:r>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33</a:t>
            </a:fld>
            <a:endParaRPr lang="en-CA"/>
          </a:p>
        </p:txBody>
      </p:sp>
    </p:spTree>
    <p:extLst>
      <p:ext uri="{BB962C8B-B14F-4D97-AF65-F5344CB8AC3E}">
        <p14:creationId xmlns:p14="http://schemas.microsoft.com/office/powerpoint/2010/main" val="2375053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r>
              <a:rPr lang="en-US" sz="1200" dirty="0">
                <a:solidFill>
                  <a:schemeClr val="accent5">
                    <a:lumMod val="50000"/>
                  </a:schemeClr>
                </a:solidFill>
              </a:rPr>
              <a:t>EEW will provide more timely information to the public and technical users.</a:t>
            </a:r>
          </a:p>
          <a:p>
            <a:r>
              <a:rPr lang="en-US" sz="1200" dirty="0">
                <a:solidFill>
                  <a:schemeClr val="accent5">
                    <a:lumMod val="50000"/>
                  </a:schemeClr>
                </a:solidFill>
              </a:rPr>
              <a:t>- EEW will also augment NRCan’s existing earthquake products.</a:t>
            </a:r>
            <a:endParaRPr lang="en-CA" dirty="0"/>
          </a:p>
        </p:txBody>
      </p:sp>
      <p:sp>
        <p:nvSpPr>
          <p:cNvPr id="4" name="Slide Number Placeholder 3"/>
          <p:cNvSpPr>
            <a:spLocks noGrp="1"/>
          </p:cNvSpPr>
          <p:nvPr>
            <p:ph type="sldNum" sz="quarter" idx="5"/>
          </p:nvPr>
        </p:nvSpPr>
        <p:spPr/>
        <p:txBody>
          <a:bodyPr/>
          <a:lstStyle/>
          <a:p>
            <a:fld id="{A4AF6E3A-EB49-4819-B5D4-55D360AFE44E}" type="slidenum">
              <a:rPr lang="en-CA" smtClean="0"/>
              <a:t>34</a:t>
            </a:fld>
            <a:endParaRPr lang="en-CA"/>
          </a:p>
        </p:txBody>
      </p:sp>
    </p:spTree>
    <p:extLst>
      <p:ext uri="{BB962C8B-B14F-4D97-AF65-F5344CB8AC3E}">
        <p14:creationId xmlns:p14="http://schemas.microsoft.com/office/powerpoint/2010/main" val="105779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Earthquakes can trigger secondary hazards, such as:</a:t>
            </a:r>
          </a:p>
          <a:p>
            <a:r>
              <a:rPr lang="en-CA" dirty="0"/>
              <a:t>- </a:t>
            </a:r>
            <a:r>
              <a:rPr lang="en-CA" b="1" dirty="0"/>
              <a:t>landslides</a:t>
            </a:r>
            <a:r>
              <a:rPr lang="en-CA" dirty="0"/>
              <a:t> (there were innumerable landslides triggered on Haida Gwaii as a result of the 2012. M7.8 earthquake</a:t>
            </a:r>
          </a:p>
          <a:p>
            <a:r>
              <a:rPr lang="en-CA" dirty="0"/>
              <a:t>[image from San Salvador eq, where little damage from shaking, but </a:t>
            </a:r>
            <a:r>
              <a:rPr lang="en-CA" dirty="0" err="1"/>
              <a:t>l.s</a:t>
            </a:r>
            <a:r>
              <a:rPr lang="en-CA" dirty="0"/>
              <a:t>. destroyed several blocks]</a:t>
            </a:r>
          </a:p>
          <a:p>
            <a:r>
              <a:rPr lang="en-CA" dirty="0"/>
              <a:t>- </a:t>
            </a:r>
            <a:r>
              <a:rPr lang="en-CA" b="1" dirty="0"/>
              <a:t>slumping</a:t>
            </a:r>
            <a:r>
              <a:rPr lang="en-CA" dirty="0"/>
              <a:t> and </a:t>
            </a:r>
            <a:r>
              <a:rPr lang="en-CA" b="1" dirty="0"/>
              <a:t>liquefaction</a:t>
            </a:r>
            <a:r>
              <a:rPr lang="en-CA" dirty="0"/>
              <a:t>, which can damage roadways and cause buildings to sink slightly or tilt</a:t>
            </a:r>
          </a:p>
          <a:p>
            <a:r>
              <a:rPr lang="en-CA" dirty="0"/>
              <a:t>[images: centre = Alaska eq caused slumping – roadway damage; right-top: liquefied soils caused bldg. to tilt in Turkey from </a:t>
            </a:r>
            <a:r>
              <a:rPr lang="en-CA" dirty="0" err="1"/>
              <a:t>KokaeIi</a:t>
            </a:r>
            <a:r>
              <a:rPr lang="en-CA" dirty="0"/>
              <a:t> eq; right-bottom: liquefaction in Christchurch damaged many roadways &amp; liquefied sands covered many gardens]</a:t>
            </a:r>
          </a:p>
          <a:p>
            <a:r>
              <a:rPr lang="en-CA" dirty="0"/>
              <a:t>- and tsunami…</a:t>
            </a:r>
          </a:p>
        </p:txBody>
      </p:sp>
      <p:sp>
        <p:nvSpPr>
          <p:cNvPr id="4" name="Slide Number Placeholder 3"/>
          <p:cNvSpPr>
            <a:spLocks noGrp="1"/>
          </p:cNvSpPr>
          <p:nvPr>
            <p:ph type="sldNum" sz="quarter" idx="5"/>
          </p:nvPr>
        </p:nvSpPr>
        <p:spPr/>
        <p:txBody>
          <a:bodyPr/>
          <a:lstStyle/>
          <a:p>
            <a:fld id="{A4AF6E3A-EB49-4819-B5D4-55D360AFE44E}" type="slidenum">
              <a:rPr lang="en-CA" smtClean="0"/>
              <a:t>5</a:t>
            </a:fld>
            <a:endParaRPr lang="en-CA"/>
          </a:p>
        </p:txBody>
      </p:sp>
    </p:spTree>
    <p:extLst>
      <p:ext uri="{BB962C8B-B14F-4D97-AF65-F5344CB8AC3E}">
        <p14:creationId xmlns:p14="http://schemas.microsoft.com/office/powerpoint/2010/main" val="407139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[N.B. video of tsunami model does not show true height nor inundation – simply timing and relative heigh of waves.]</a:t>
            </a:r>
          </a:p>
          <a:p>
            <a:r>
              <a:rPr lang="en-CA" dirty="0"/>
              <a:t>- re. “the first wave is usually not the highest” – initial wave in Chile only ~20cm, but 3</a:t>
            </a:r>
            <a:r>
              <a:rPr lang="en-CA" baseline="30000" dirty="0"/>
              <a:t>rd</a:t>
            </a:r>
            <a:r>
              <a:rPr lang="en-CA" dirty="0"/>
              <a:t> wave was 2.4m – stay evacuated high up!</a:t>
            </a:r>
          </a:p>
          <a:p>
            <a:r>
              <a:rPr lang="en-CA" dirty="0"/>
              <a:t>[N.B. people often come down to watch subsequent waves, but are swept away by </a:t>
            </a:r>
            <a:r>
              <a:rPr lang="en-CA"/>
              <a:t>higher waves.]</a:t>
            </a:r>
          </a:p>
        </p:txBody>
      </p:sp>
      <p:sp>
        <p:nvSpPr>
          <p:cNvPr id="4" name="Slide Number Placeholder 3"/>
          <p:cNvSpPr>
            <a:spLocks noGrp="1"/>
          </p:cNvSpPr>
          <p:nvPr>
            <p:ph type="sldNum" sz="quarter" idx="5"/>
          </p:nvPr>
        </p:nvSpPr>
        <p:spPr/>
        <p:txBody>
          <a:bodyPr/>
          <a:lstStyle/>
          <a:p>
            <a:fld id="{A4AF6E3A-EB49-4819-B5D4-55D360AFE44E}" type="slidenum">
              <a:rPr lang="en-CA" smtClean="0"/>
              <a:t>6</a:t>
            </a:fld>
            <a:endParaRPr lang="en-CA"/>
          </a:p>
        </p:txBody>
      </p:sp>
    </p:spTree>
    <p:extLst>
      <p:ext uri="{BB962C8B-B14F-4D97-AF65-F5344CB8AC3E}">
        <p14:creationId xmlns:p14="http://schemas.microsoft.com/office/powerpoint/2010/main" val="173530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a:latin typeface="Calibri" panose="020F0502020204030204" pitchFamily="34" charset="0"/>
                <a:ea typeface="Arial Unicode MS" charset="-128"/>
              </a:rPr>
              <a:t>Before:</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a:latin typeface="Calibri" panose="020F0502020204030204" pitchFamily="34" charset="0"/>
                <a:ea typeface="Arial Unicode MS" charset="-128"/>
              </a:rPr>
              <a:t>Create an emergency kit; this is crucial, especially if you are on an island or in a remote region; the new recommendation is for ~2 weeks</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a:latin typeface="Calibri" panose="020F0502020204030204" pitchFamily="34" charset="0"/>
                <a:ea typeface="Arial Unicode MS" charset="-128"/>
              </a:rPr>
              <a:t>Camping equipment makes a good base kit; simply add non-perishable food (which you like) and other necessities</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a:latin typeface="Calibri" panose="020F0502020204030204" pitchFamily="34" charset="0"/>
                <a:ea typeface="Arial Unicode MS" charset="-128"/>
              </a:rPr>
              <a:t>Keep a pair of sturdy shoes and a flashlight under your bed; if the earthquake occurs at night, there will likely be no electricity and there will probably be broken glass and other debris.</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a:latin typeface="Calibri" panose="020F0502020204030204" pitchFamily="34" charset="0"/>
                <a:ea typeface="Arial Unicode MS" charset="-128"/>
              </a:rPr>
              <a:t>Have a plan, with your family and your workplaces (and be familiar with the plan for children’s school); include a way to meet up without communications</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a:latin typeface="Calibri" panose="020F0502020204030204" pitchFamily="34" charset="0"/>
                <a:ea typeface="Arial Unicode MS" charset="-128"/>
              </a:rPr>
              <a:t>Out-of-province contact which will be contacted preferably via text</a:t>
            </a:r>
          </a:p>
          <a:p>
            <a:pPr marL="914400" lvl="1" indent="-119063">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dirty="0">
              <a:latin typeface="Calibri" panose="020F0502020204030204" pitchFamily="34" charset="0"/>
              <a:ea typeface="Arial Unicode MS" charset="-128"/>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dirty="0">
              <a:latin typeface="Calibri" panose="020F0502020204030204" pitchFamily="34" charset="0"/>
              <a:ea typeface="Arial Unicode MS" charset="-128"/>
            </a:endParaRPr>
          </a:p>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8</a:t>
            </a:fld>
            <a:endParaRPr lang="en-US"/>
          </a:p>
        </p:txBody>
      </p:sp>
    </p:spTree>
    <p:extLst>
      <p:ext uri="{BB962C8B-B14F-4D97-AF65-F5344CB8AC3E}">
        <p14:creationId xmlns:p14="http://schemas.microsoft.com/office/powerpoint/2010/main" val="219367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413" indent="-125413">
              <a:spcBef>
                <a:spcPts val="450"/>
              </a:spcBef>
              <a:buFont typeface="Calibri" panose="020F0502020204030204" pitchFamily="34" charset="0"/>
              <a:buChar char="-"/>
              <a:tabLst>
                <a:tab pos="125413" algn="l"/>
                <a:tab pos="573088" algn="l"/>
                <a:tab pos="1022350" algn="l"/>
                <a:tab pos="1471613" algn="l"/>
                <a:tab pos="1920875" algn="l"/>
                <a:tab pos="2370138" algn="l"/>
                <a:tab pos="2819400" algn="l"/>
                <a:tab pos="3268663" algn="l"/>
                <a:tab pos="3717925" algn="l"/>
                <a:tab pos="4167188" algn="l"/>
                <a:tab pos="4616450" algn="l"/>
                <a:tab pos="5065713" algn="l"/>
                <a:tab pos="5514975" algn="l"/>
                <a:tab pos="5964238" algn="l"/>
                <a:tab pos="6413500" algn="l"/>
                <a:tab pos="6862763" algn="l"/>
                <a:tab pos="7312025" algn="l"/>
                <a:tab pos="7761288" algn="l"/>
                <a:tab pos="8210550" algn="l"/>
                <a:tab pos="8659813" algn="l"/>
                <a:tab pos="9109075" algn="l"/>
              </a:tabLst>
              <a:defRPr/>
            </a:pPr>
            <a:r>
              <a:rPr lang="en-US" altLang="en-US" b="1" u="sng" dirty="0" err="1">
                <a:latin typeface="Calibri" panose="020F0502020204030204" pitchFamily="34" charset="0"/>
                <a:ea typeface="Arial Unicode MS" panose="020B0604020202020204" pitchFamily="34" charset="-128"/>
                <a:cs typeface="Arial Unicode MS" panose="020B0604020202020204" pitchFamily="34" charset="-128"/>
              </a:rPr>
              <a:t>Practise</a:t>
            </a: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 what to do in an earthquake:</a:t>
            </a:r>
          </a:p>
          <a:p>
            <a:pPr marL="914400" lvl="1" indent="-171450">
              <a:spcBef>
                <a:spcPts val="450"/>
              </a:spcBef>
              <a:buFont typeface="Calibri" panose="020F0502020204030204" pitchFamily="34" charset="0"/>
              <a:buChar char="-"/>
              <a:tabLst>
                <a:tab pos="125413" algn="l"/>
                <a:tab pos="573088" algn="l"/>
                <a:tab pos="1022350" algn="l"/>
                <a:tab pos="1471613" algn="l"/>
                <a:tab pos="1920875" algn="l"/>
                <a:tab pos="2370138" algn="l"/>
                <a:tab pos="2819400" algn="l"/>
                <a:tab pos="3268663" algn="l"/>
                <a:tab pos="3717925" algn="l"/>
                <a:tab pos="4167188" algn="l"/>
                <a:tab pos="4616450" algn="l"/>
                <a:tab pos="5065713" algn="l"/>
                <a:tab pos="5514975" algn="l"/>
                <a:tab pos="5964238" algn="l"/>
                <a:tab pos="6413500" algn="l"/>
                <a:tab pos="6862763" algn="l"/>
                <a:tab pos="7312025" algn="l"/>
                <a:tab pos="7761288" algn="l"/>
                <a:tab pos="8210550" algn="l"/>
                <a:tab pos="8659813" algn="l"/>
                <a:tab pos="9109075" algn="l"/>
              </a:tabLst>
              <a:defRPr/>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Drop to the ground</a:t>
            </a:r>
          </a:p>
          <a:p>
            <a:pPr marL="914400" lvl="1" indent="-171450">
              <a:spcBef>
                <a:spcPts val="450"/>
              </a:spcBef>
              <a:buFont typeface="Calibri" panose="020F0502020204030204" pitchFamily="34" charset="0"/>
              <a:buChar char="-"/>
              <a:tabLst>
                <a:tab pos="125413" algn="l"/>
                <a:tab pos="573088" algn="l"/>
                <a:tab pos="1022350" algn="l"/>
                <a:tab pos="1471613" algn="l"/>
                <a:tab pos="1920875" algn="l"/>
                <a:tab pos="2370138" algn="l"/>
                <a:tab pos="2819400" algn="l"/>
                <a:tab pos="3268663" algn="l"/>
                <a:tab pos="3717925" algn="l"/>
                <a:tab pos="4167188" algn="l"/>
                <a:tab pos="4616450" algn="l"/>
                <a:tab pos="5065713" algn="l"/>
                <a:tab pos="5514975" algn="l"/>
                <a:tab pos="5964238" algn="l"/>
                <a:tab pos="6413500" algn="l"/>
                <a:tab pos="6862763" algn="l"/>
                <a:tab pos="7312025" algn="l"/>
                <a:tab pos="7761288" algn="l"/>
                <a:tab pos="8210550" algn="l"/>
                <a:tab pos="8659813" algn="l"/>
                <a:tab pos="9109075" algn="l"/>
              </a:tabLst>
              <a:defRPr/>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Get under a desk, table or other sturdy furniture</a:t>
            </a:r>
          </a:p>
          <a:p>
            <a:pPr marL="914400" lvl="1" indent="-171450">
              <a:spcBef>
                <a:spcPts val="450"/>
              </a:spcBef>
              <a:buFont typeface="Calibri" panose="020F0502020204030204" pitchFamily="34" charset="0"/>
              <a:buChar char="-"/>
              <a:tabLst>
                <a:tab pos="125413" algn="l"/>
                <a:tab pos="573088" algn="l"/>
                <a:tab pos="1022350" algn="l"/>
                <a:tab pos="1471613" algn="l"/>
                <a:tab pos="1920875" algn="l"/>
                <a:tab pos="2370138" algn="l"/>
                <a:tab pos="2819400" algn="l"/>
                <a:tab pos="3268663" algn="l"/>
                <a:tab pos="3717925" algn="l"/>
                <a:tab pos="4167188" algn="l"/>
                <a:tab pos="4616450" algn="l"/>
                <a:tab pos="5065713" algn="l"/>
                <a:tab pos="5514975" algn="l"/>
                <a:tab pos="5964238" algn="l"/>
                <a:tab pos="6413500" algn="l"/>
                <a:tab pos="6862763" algn="l"/>
                <a:tab pos="7312025" algn="l"/>
                <a:tab pos="7761288" algn="l"/>
                <a:tab pos="8210550" algn="l"/>
                <a:tab pos="8659813" algn="l"/>
                <a:tab pos="9109075" algn="l"/>
              </a:tabLst>
              <a:defRPr/>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Hold onto the furniture with one hand and cover your head and neck with the other</a:t>
            </a:r>
          </a:p>
          <a:p>
            <a:pPr marL="125413" indent="-125413">
              <a:spcBef>
                <a:spcPts val="450"/>
              </a:spcBef>
              <a:buFont typeface="Calibri" panose="020F0502020204030204" pitchFamily="34" charset="0"/>
              <a:buChar char="-"/>
              <a:tabLst>
                <a:tab pos="125413" algn="l"/>
                <a:tab pos="573088" algn="l"/>
                <a:tab pos="1022350" algn="l"/>
                <a:tab pos="1471613" algn="l"/>
                <a:tab pos="1920875" algn="l"/>
                <a:tab pos="2370138" algn="l"/>
                <a:tab pos="2819400" algn="l"/>
                <a:tab pos="3268663" algn="l"/>
                <a:tab pos="3717925" algn="l"/>
                <a:tab pos="4167188" algn="l"/>
                <a:tab pos="4616450" algn="l"/>
                <a:tab pos="5065713" algn="l"/>
                <a:tab pos="5514975" algn="l"/>
                <a:tab pos="5964238" algn="l"/>
                <a:tab pos="6413500" algn="l"/>
                <a:tab pos="6862763" algn="l"/>
                <a:tab pos="7312025" algn="l"/>
                <a:tab pos="7761288" algn="l"/>
                <a:tab pos="8210550" algn="l"/>
                <a:tab pos="8659813" algn="l"/>
                <a:tab pos="9109075" algn="l"/>
              </a:tabLst>
              <a:defRPr/>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If there is nothing to get under in that room, move to an interior corner, squat down low, and protect your head and neck.</a:t>
            </a:r>
          </a:p>
          <a:p>
            <a:pPr marL="125413" indent="-125413">
              <a:spcBef>
                <a:spcPts val="450"/>
              </a:spcBef>
              <a:buFont typeface="Calibri" panose="020F0502020204030204" pitchFamily="34" charset="0"/>
              <a:buChar char="-"/>
              <a:tabLst>
                <a:tab pos="125413" algn="l"/>
                <a:tab pos="573088" algn="l"/>
                <a:tab pos="1022350" algn="l"/>
                <a:tab pos="1471613" algn="l"/>
                <a:tab pos="1920875" algn="l"/>
                <a:tab pos="2370138" algn="l"/>
                <a:tab pos="2819400" algn="l"/>
                <a:tab pos="3268663" algn="l"/>
                <a:tab pos="3717925" algn="l"/>
                <a:tab pos="4167188" algn="l"/>
                <a:tab pos="4616450" algn="l"/>
                <a:tab pos="5065713" algn="l"/>
                <a:tab pos="5514975" algn="l"/>
                <a:tab pos="5964238" algn="l"/>
                <a:tab pos="6413500" algn="l"/>
                <a:tab pos="6862763" algn="l"/>
                <a:tab pos="7312025" algn="l"/>
                <a:tab pos="7761288" algn="l"/>
                <a:tab pos="8210550" algn="l"/>
                <a:tab pos="8659813" algn="l"/>
                <a:tab pos="9109075" algn="l"/>
              </a:tabLst>
              <a:defRPr/>
            </a:pPr>
            <a:r>
              <a:rPr lang="en-US" altLang="en-US" dirty="0">
                <a:latin typeface="Calibri" panose="020F0502020204030204" pitchFamily="34" charset="0"/>
                <a:ea typeface="Arial Unicode MS" panose="020B0604020202020204" pitchFamily="34" charset="-128"/>
                <a:cs typeface="Arial Unicode MS" panose="020B0604020202020204" pitchFamily="34" charset="-128"/>
              </a:rPr>
              <a:t>By doing the “DCHO”, you are creating muscle memory, so that during an earthquake you will react appropriately, and not run outside (which is instinctive, and probably the worst response as while you are running through a building, things could be falling on you, and the most dangerous place, as shown earlier, is the outer edge of a building)</a:t>
            </a:r>
          </a:p>
          <a:p>
            <a:endParaRPr lang="en-CA" dirty="0"/>
          </a:p>
        </p:txBody>
      </p:sp>
      <p:sp>
        <p:nvSpPr>
          <p:cNvPr id="4" name="Slide Number Placeholder 3"/>
          <p:cNvSpPr>
            <a:spLocks noGrp="1"/>
          </p:cNvSpPr>
          <p:nvPr>
            <p:ph type="sldNum" sz="quarter" idx="10"/>
          </p:nvPr>
        </p:nvSpPr>
        <p:spPr/>
        <p:txBody>
          <a:bodyPr/>
          <a:lstStyle/>
          <a:p>
            <a:fld id="{6C93368B-7BEC-47BC-B0A5-F6E79BB3B3EC}" type="slidenum">
              <a:rPr lang="en-CA" smtClean="0"/>
              <a:t>9</a:t>
            </a:fld>
            <a:endParaRPr lang="en-CA" dirty="0"/>
          </a:p>
        </p:txBody>
      </p:sp>
    </p:spTree>
    <p:extLst>
      <p:ext uri="{BB962C8B-B14F-4D97-AF65-F5344CB8AC3E}">
        <p14:creationId xmlns:p14="http://schemas.microsoft.com/office/powerpoint/2010/main" val="996305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4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158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CC509AF6-C43A-4CA8-BC04-BA5E7FF7FCE6}" type="slidenum">
              <a:rPr lang="en-GB" altLang="en-US" smtClean="0">
                <a:ea typeface="Arial Unicode MS" charset="-128"/>
              </a:rPr>
              <a:pPr>
                <a:spcBef>
                  <a:spcPct val="0"/>
                </a:spcBef>
                <a:buClrTx/>
                <a:buFontTx/>
                <a:buNone/>
              </a:pPr>
              <a:t>10</a:t>
            </a:fld>
            <a:endParaRPr lang="en-GB" altLang="en-US">
              <a:ea typeface="Arial Unicode MS" charset="-128"/>
            </a:endParaRPr>
          </a:p>
        </p:txBody>
      </p:sp>
      <p:sp>
        <p:nvSpPr>
          <p:cNvPr id="27651" name="Text Box 1"/>
          <p:cNvSpPr txBox="1">
            <a:spLocks noChangeArrowheads="1"/>
          </p:cNvSpPr>
          <p:nvPr/>
        </p:nvSpPr>
        <p:spPr bwMode="auto">
          <a:xfrm>
            <a:off x="3884613" y="8685213"/>
            <a:ext cx="29622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58750">
              <a:spcBef>
                <a:spcPct val="30000"/>
              </a:spcBef>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rgbClr val="000000"/>
                </a:solidFill>
                <a:latin typeface="Times New Roman" panose="02020603050405020304" pitchFamily="18" charset="0"/>
              </a:defRPr>
            </a:lvl9pPr>
          </a:lstStyle>
          <a:p>
            <a:pPr algn="r" eaLnBrk="1" hangingPunct="1">
              <a:spcBef>
                <a:spcPct val="0"/>
              </a:spcBef>
              <a:buClrTx/>
              <a:buSzPct val="45000"/>
              <a:buFontTx/>
              <a:buNone/>
            </a:pPr>
            <a:fld id="{FDEE7BA0-B665-4B03-9CF0-285283CA2778}" type="slidenum">
              <a:rPr lang="en-GB" altLang="en-US"/>
              <a:pPr algn="r" eaLnBrk="1" hangingPunct="1">
                <a:spcBef>
                  <a:spcPct val="0"/>
                </a:spcBef>
                <a:buClrTx/>
                <a:buSzPct val="45000"/>
                <a:buFontTx/>
                <a:buNone/>
              </a:pPr>
              <a:t>10</a:t>
            </a:fld>
            <a:endParaRPr lang="en-GB" altLang="en-US"/>
          </a:p>
        </p:txBody>
      </p:sp>
      <p:sp>
        <p:nvSpPr>
          <p:cNvPr id="27652" name="Rectangle 2"/>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Text Box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latin typeface="Calibri" panose="020F0502020204030204" pitchFamily="34" charset="0"/>
                <a:ea typeface="Arial Unicode MS" charset="-128"/>
              </a:rPr>
              <a:t>After:</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latin typeface="Calibri" panose="020F0502020204030204" pitchFamily="34" charset="0"/>
                <a:ea typeface="Arial Unicode MS" charset="-128"/>
              </a:rPr>
              <a:t>Calmly execute plan.</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latin typeface="Calibri" panose="020F0502020204030204" pitchFamily="34" charset="0"/>
                <a:ea typeface="Arial Unicode MS" charset="-128"/>
              </a:rPr>
              <a:t>Do NOT use the ‘phone; only those needing emergency services should be using the ‘phone.</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latin typeface="Calibri" panose="020F0502020204030204" pitchFamily="34" charset="0"/>
                <a:ea typeface="Arial Unicode MS" charset="-128"/>
              </a:rPr>
              <a:t>If need be, please communicate via text messaging.</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latin typeface="Calibri" panose="020F0502020204030204" pitchFamily="34" charset="0"/>
                <a:ea typeface="Arial Unicode MS" charset="-128"/>
              </a:rPr>
              <a:t>Aftershocks can almost be guaranteed, so stay away from damaged buildings.</a:t>
            </a:r>
          </a:p>
          <a:p>
            <a:pPr>
              <a:spcBef>
                <a:spcPts val="450"/>
              </a:spcBef>
              <a:buFont typeface="Calibri" panose="020F050202020403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latin typeface="Calibri" panose="020F0502020204030204" pitchFamily="34" charset="0"/>
                <a:ea typeface="Arial Unicode MS" charset="-128"/>
              </a:rPr>
              <a:t>In a strong event, please evacuate the coast and keep roadways clear.</a:t>
            </a:r>
          </a:p>
        </p:txBody>
      </p:sp>
    </p:spTree>
    <p:extLst>
      <p:ext uri="{BB962C8B-B14F-4D97-AF65-F5344CB8AC3E}">
        <p14:creationId xmlns:p14="http://schemas.microsoft.com/office/powerpoint/2010/main" val="1188844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implemented in other countries, including Japan, Taiwan, Mexico, and, more recently, in California, Oregon, and Washington States.</a:t>
            </a:r>
          </a:p>
        </p:txBody>
      </p:sp>
      <p:sp>
        <p:nvSpPr>
          <p:cNvPr id="4" name="Slide Number Placeholder 3"/>
          <p:cNvSpPr>
            <a:spLocks noGrp="1"/>
          </p:cNvSpPr>
          <p:nvPr>
            <p:ph type="sldNum" sz="quarter" idx="5"/>
          </p:nvPr>
        </p:nvSpPr>
        <p:spPr/>
        <p:txBody>
          <a:bodyPr/>
          <a:lstStyle/>
          <a:p>
            <a:fld id="{A4AF6E3A-EB49-4819-B5D4-55D360AFE44E}" type="slidenum">
              <a:rPr lang="en-CA" smtClean="0"/>
              <a:t>12</a:t>
            </a:fld>
            <a:endParaRPr lang="en-CA"/>
          </a:p>
        </p:txBody>
      </p:sp>
    </p:spTree>
    <p:extLst>
      <p:ext uri="{BB962C8B-B14F-4D97-AF65-F5344CB8AC3E}">
        <p14:creationId xmlns:p14="http://schemas.microsoft.com/office/powerpoint/2010/main" val="292516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Dense networks of specialized sensors</a:t>
            </a:r>
          </a:p>
          <a:p>
            <a:r>
              <a:rPr lang="en-CA" dirty="0"/>
              <a:t>- High speed communications (Internet, cellular, and satellite)</a:t>
            </a:r>
          </a:p>
          <a:p>
            <a:r>
              <a:rPr lang="en-CA" dirty="0"/>
              <a:t>- Multiple data centres for redundancy</a:t>
            </a:r>
          </a:p>
          <a:p>
            <a:r>
              <a:rPr lang="en-CA" dirty="0"/>
              <a:t>- Cross border interoperability, using USGS’s software</a:t>
            </a:r>
          </a:p>
          <a:p>
            <a:r>
              <a:rPr lang="en-CA" dirty="0"/>
              <a:t>- Cybersecurity a necessity (ITSG-33)</a:t>
            </a:r>
          </a:p>
          <a:p>
            <a:r>
              <a:rPr lang="en-CA" dirty="0"/>
              <a:t>- Reliable, particularly under adverse circumstances</a:t>
            </a:r>
          </a:p>
          <a:p>
            <a:r>
              <a:rPr lang="en-CA" dirty="0"/>
              <a:t>- Alerting to the Public and to Technical Partners (critical infrastructure operators and EEW automated technology providers)</a:t>
            </a:r>
          </a:p>
        </p:txBody>
      </p:sp>
      <p:sp>
        <p:nvSpPr>
          <p:cNvPr id="4" name="Slide Number Placeholder 3"/>
          <p:cNvSpPr>
            <a:spLocks noGrp="1"/>
          </p:cNvSpPr>
          <p:nvPr>
            <p:ph type="sldNum" sz="quarter" idx="5"/>
          </p:nvPr>
        </p:nvSpPr>
        <p:spPr/>
        <p:txBody>
          <a:bodyPr/>
          <a:lstStyle/>
          <a:p>
            <a:fld id="{A4AF6E3A-EB49-4819-B5D4-55D360AFE44E}" type="slidenum">
              <a:rPr lang="en-CA" smtClean="0"/>
              <a:t>13</a:t>
            </a:fld>
            <a:endParaRPr lang="en-CA"/>
          </a:p>
        </p:txBody>
      </p:sp>
    </p:spTree>
    <p:extLst>
      <p:ext uri="{BB962C8B-B14F-4D97-AF65-F5344CB8AC3E}">
        <p14:creationId xmlns:p14="http://schemas.microsoft.com/office/powerpoint/2010/main" val="1420865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631056-1D6B-5787-F960-A2E419028E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887"/>
            <a:ext cx="12192000" cy="6858000"/>
          </a:xfrm>
          <a:prstGeom prst="rect">
            <a:avLst/>
          </a:prstGeom>
        </p:spPr>
      </p:pic>
      <p:sp>
        <p:nvSpPr>
          <p:cNvPr id="2" name="Title 1">
            <a:extLst>
              <a:ext uri="{FF2B5EF4-FFF2-40B4-BE49-F238E27FC236}">
                <a16:creationId xmlns:a16="http://schemas.microsoft.com/office/drawing/2014/main" id="{97FF6580-6287-0E43-6A8B-5010D94C32BA}"/>
              </a:ext>
            </a:extLst>
          </p:cNvPr>
          <p:cNvSpPr>
            <a:spLocks noGrp="1"/>
          </p:cNvSpPr>
          <p:nvPr>
            <p:ph type="ctrTitle"/>
          </p:nvPr>
        </p:nvSpPr>
        <p:spPr>
          <a:xfrm>
            <a:off x="0" y="611161"/>
            <a:ext cx="8610600" cy="1655762"/>
          </a:xfrm>
          <a:gradFill flip="none" rotWithShape="1">
            <a:gsLst>
              <a:gs pos="0">
                <a:srgbClr val="134D8A"/>
              </a:gs>
              <a:gs pos="100000">
                <a:srgbClr val="1B7C9D"/>
              </a:gs>
            </a:gsLst>
            <a:lin ang="0" scaled="1"/>
            <a:tileRect/>
          </a:gradFill>
        </p:spPr>
        <p:txBody>
          <a:bodyPr anchor="ctr"/>
          <a:lstStyle>
            <a:lvl1pPr marL="536575" indent="0" algn="l">
              <a:defRPr sz="6000" b="1" i="1">
                <a:solidFill>
                  <a:schemeClr val="bg1"/>
                </a:solidFill>
                <a:latin typeface="Gill Sans Nova Cond" panose="020B0606020104020203"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EA20826F-6848-B968-D7B6-0E5892A56FA3}"/>
              </a:ext>
            </a:extLst>
          </p:cNvPr>
          <p:cNvSpPr>
            <a:spLocks noGrp="1"/>
          </p:cNvSpPr>
          <p:nvPr>
            <p:ph type="subTitle" idx="1"/>
          </p:nvPr>
        </p:nvSpPr>
        <p:spPr>
          <a:xfrm>
            <a:off x="512380" y="2435390"/>
            <a:ext cx="5373414" cy="707204"/>
          </a:xfrm>
        </p:spPr>
        <p:txBody>
          <a:bodyPr/>
          <a:lstStyle>
            <a:lvl1pPr marL="0" indent="0" algn="l">
              <a:buNone/>
              <a:defRPr sz="24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Content Placeholder 9">
            <a:extLst>
              <a:ext uri="{FF2B5EF4-FFF2-40B4-BE49-F238E27FC236}">
                <a16:creationId xmlns:a16="http://schemas.microsoft.com/office/drawing/2014/main" id="{E7B7BED0-D8B5-4EF5-1EEA-EDC6C3F4362B}"/>
              </a:ext>
            </a:extLst>
          </p:cNvPr>
          <p:cNvSpPr>
            <a:spLocks noGrp="1"/>
          </p:cNvSpPr>
          <p:nvPr>
            <p:ph sz="quarter" idx="13" hasCustomPrompt="1"/>
          </p:nvPr>
        </p:nvSpPr>
        <p:spPr>
          <a:xfrm>
            <a:off x="512380" y="4552597"/>
            <a:ext cx="4114800" cy="903287"/>
          </a:xfrm>
        </p:spPr>
        <p:txBody>
          <a:bodyPr>
            <a:normAutofit/>
          </a:bodyPr>
          <a:lstStyle>
            <a:lvl1pPr marL="0" indent="0">
              <a:buNone/>
              <a:defRPr sz="3600" b="1">
                <a:solidFill>
                  <a:schemeClr val="bg1"/>
                </a:solidFill>
                <a:latin typeface="+mn-lt"/>
              </a:defRPr>
            </a:lvl1pPr>
          </a:lstStyle>
          <a:p>
            <a:r>
              <a:rPr lang="en-US" dirty="0"/>
              <a:t>Seconds save lives!</a:t>
            </a:r>
            <a:endParaRPr lang="en-CA" dirty="0"/>
          </a:p>
        </p:txBody>
      </p:sp>
    </p:spTree>
    <p:extLst>
      <p:ext uri="{BB962C8B-B14F-4D97-AF65-F5344CB8AC3E}">
        <p14:creationId xmlns:p14="http://schemas.microsoft.com/office/powerpoint/2010/main" val="4414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E9D926-0EEA-6DA4-CA35-DABF5DDEE8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71651-C24B-9AC3-C4A9-0B780D62B40C}"/>
              </a:ext>
            </a:extLst>
          </p:cNvPr>
          <p:cNvSpPr>
            <a:spLocks noGrp="1"/>
          </p:cNvSpPr>
          <p:nvPr>
            <p:ph type="title"/>
          </p:nvPr>
        </p:nvSpPr>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1749DF34-DF8E-8A09-4430-73E05F1BD95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AE76F63F-D862-5D2A-CE65-FBABF793FAC5}"/>
              </a:ext>
            </a:extLst>
          </p:cNvPr>
          <p:cNvSpPr>
            <a:spLocks noGrp="1"/>
          </p:cNvSpPr>
          <p:nvPr>
            <p:ph type="dt" sz="half" idx="10"/>
          </p:nvPr>
        </p:nvSpPr>
        <p:spPr/>
        <p:txBody>
          <a:bodyPr/>
          <a:lstStyle/>
          <a:p>
            <a:fld id="{CDCE95E2-0F2F-480C-8646-FBA149D491D4}" type="datetimeFigureOut">
              <a:rPr lang="en-CA" smtClean="0"/>
              <a:t>2024-03-05</a:t>
            </a:fld>
            <a:endParaRPr lang="en-CA"/>
          </a:p>
        </p:txBody>
      </p:sp>
      <p:sp>
        <p:nvSpPr>
          <p:cNvPr id="5" name="Footer Placeholder 4">
            <a:extLst>
              <a:ext uri="{FF2B5EF4-FFF2-40B4-BE49-F238E27FC236}">
                <a16:creationId xmlns:a16="http://schemas.microsoft.com/office/drawing/2014/main" id="{0FBEAD08-2C46-0386-D2AE-E0D265A2C9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860EB84-9332-0F2D-752E-92F4AC0E00D3}"/>
              </a:ext>
            </a:extLst>
          </p:cNvPr>
          <p:cNvSpPr>
            <a:spLocks noGrp="1"/>
          </p:cNvSpPr>
          <p:nvPr>
            <p:ph type="sldNum" sz="quarter" idx="12"/>
          </p:nvPr>
        </p:nvSpPr>
        <p:spPr/>
        <p:txBody>
          <a:bodyPr/>
          <a:lstStyle/>
          <a:p>
            <a:fld id="{F678CA72-8221-4780-B76C-DAC39D1B494A}" type="slidenum">
              <a:rPr lang="en-CA" smtClean="0"/>
              <a:t>‹#›</a:t>
            </a:fld>
            <a:endParaRPr lang="en-CA"/>
          </a:p>
        </p:txBody>
      </p:sp>
    </p:spTree>
    <p:extLst>
      <p:ext uri="{BB962C8B-B14F-4D97-AF65-F5344CB8AC3E}">
        <p14:creationId xmlns:p14="http://schemas.microsoft.com/office/powerpoint/2010/main" val="87255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E9D926-0EEA-6DA4-CA35-DABF5DDEE8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71651-C24B-9AC3-C4A9-0B780D62B40C}"/>
              </a:ext>
            </a:extLst>
          </p:cNvPr>
          <p:cNvSpPr>
            <a:spLocks noGrp="1"/>
          </p:cNvSpPr>
          <p:nvPr>
            <p:ph type="title"/>
          </p:nvPr>
        </p:nvSpPr>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1749DF34-DF8E-8A09-4430-73E05F1BD95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AE76F63F-D862-5D2A-CE65-FBABF793FAC5}"/>
              </a:ext>
            </a:extLst>
          </p:cNvPr>
          <p:cNvSpPr>
            <a:spLocks noGrp="1"/>
          </p:cNvSpPr>
          <p:nvPr>
            <p:ph type="dt" sz="half" idx="10"/>
          </p:nvPr>
        </p:nvSpPr>
        <p:spPr/>
        <p:txBody>
          <a:bodyPr/>
          <a:lstStyle/>
          <a:p>
            <a:fld id="{CDCE95E2-0F2F-480C-8646-FBA149D491D4}" type="datetimeFigureOut">
              <a:rPr lang="en-CA" smtClean="0"/>
              <a:t>2024-03-05</a:t>
            </a:fld>
            <a:endParaRPr lang="en-CA"/>
          </a:p>
        </p:txBody>
      </p:sp>
      <p:sp>
        <p:nvSpPr>
          <p:cNvPr id="5" name="Footer Placeholder 4">
            <a:extLst>
              <a:ext uri="{FF2B5EF4-FFF2-40B4-BE49-F238E27FC236}">
                <a16:creationId xmlns:a16="http://schemas.microsoft.com/office/drawing/2014/main" id="{0FBEAD08-2C46-0386-D2AE-E0D265A2C9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860EB84-9332-0F2D-752E-92F4AC0E00D3}"/>
              </a:ext>
            </a:extLst>
          </p:cNvPr>
          <p:cNvSpPr>
            <a:spLocks noGrp="1"/>
          </p:cNvSpPr>
          <p:nvPr>
            <p:ph type="sldNum" sz="quarter" idx="12"/>
          </p:nvPr>
        </p:nvSpPr>
        <p:spPr/>
        <p:txBody>
          <a:bodyPr/>
          <a:lstStyle/>
          <a:p>
            <a:fld id="{F678CA72-8221-4780-B76C-DAC39D1B494A}" type="slidenum">
              <a:rPr lang="en-CA" smtClean="0"/>
              <a:t>‹#›</a:t>
            </a:fld>
            <a:endParaRPr lang="en-CA"/>
          </a:p>
        </p:txBody>
      </p:sp>
    </p:spTree>
    <p:extLst>
      <p:ext uri="{BB962C8B-B14F-4D97-AF65-F5344CB8AC3E}">
        <p14:creationId xmlns:p14="http://schemas.microsoft.com/office/powerpoint/2010/main" val="427992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86AAEF-0223-09B5-F759-7BFBA12460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8596F7-1B26-9423-6F78-400A18807B1C}"/>
              </a:ext>
            </a:extLst>
          </p:cNvPr>
          <p:cNvSpPr>
            <a:spLocks noGrp="1"/>
          </p:cNvSpPr>
          <p:nvPr>
            <p:ph type="title"/>
          </p:nvPr>
        </p:nvSpPr>
        <p:spPr>
          <a:xfrm>
            <a:off x="3581400" y="365125"/>
            <a:ext cx="7772400" cy="1325563"/>
          </a:xfrm>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3BB1C1A3-AE4D-B175-DCD6-31676649DF24}"/>
              </a:ext>
            </a:extLst>
          </p:cNvPr>
          <p:cNvSpPr>
            <a:spLocks noGrp="1"/>
          </p:cNvSpPr>
          <p:nvPr>
            <p:ph sz="half" idx="1"/>
          </p:nvPr>
        </p:nvSpPr>
        <p:spPr>
          <a:xfrm>
            <a:off x="399393" y="1825624"/>
            <a:ext cx="245942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4D0C7DF7-170F-E995-7722-6D53EED60018}"/>
              </a:ext>
            </a:extLst>
          </p:cNvPr>
          <p:cNvSpPr>
            <a:spLocks noGrp="1"/>
          </p:cNvSpPr>
          <p:nvPr>
            <p:ph sz="half" idx="2"/>
          </p:nvPr>
        </p:nvSpPr>
        <p:spPr>
          <a:xfrm>
            <a:off x="3581400" y="1825625"/>
            <a:ext cx="7772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a:extLst>
              <a:ext uri="{FF2B5EF4-FFF2-40B4-BE49-F238E27FC236}">
                <a16:creationId xmlns:a16="http://schemas.microsoft.com/office/drawing/2014/main" id="{34E08076-94F8-CCDB-CFC6-4A5983A74ADC}"/>
              </a:ext>
            </a:extLst>
          </p:cNvPr>
          <p:cNvSpPr>
            <a:spLocks noGrp="1"/>
          </p:cNvSpPr>
          <p:nvPr>
            <p:ph type="sldNum" sz="quarter" idx="12"/>
          </p:nvPr>
        </p:nvSpPr>
        <p:spPr/>
        <p:txBody>
          <a:bodyPr/>
          <a:lstStyle/>
          <a:p>
            <a:fld id="{F678CA72-8221-4780-B76C-DAC39D1B494A}" type="slidenum">
              <a:rPr lang="en-CA" smtClean="0"/>
              <a:t>‹#›</a:t>
            </a:fld>
            <a:endParaRPr lang="en-CA"/>
          </a:p>
        </p:txBody>
      </p:sp>
    </p:spTree>
    <p:extLst>
      <p:ext uri="{BB962C8B-B14F-4D97-AF65-F5344CB8AC3E}">
        <p14:creationId xmlns:p14="http://schemas.microsoft.com/office/powerpoint/2010/main" val="1731095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186323-A1E9-1C24-DC2E-ECD7D6C629C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BF0D04-A138-7884-C9D5-586F59E42F0B}"/>
              </a:ext>
            </a:extLst>
          </p:cNvPr>
          <p:cNvSpPr>
            <a:spLocks noGrp="1"/>
          </p:cNvSpPr>
          <p:nvPr>
            <p:ph type="title"/>
          </p:nvPr>
        </p:nvSpPr>
        <p:spPr>
          <a:xfrm>
            <a:off x="839788" y="365125"/>
            <a:ext cx="5844791" cy="1325563"/>
          </a:xfrm>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9F67CB2-17D9-4799-FC9E-D6A119B45E0F}"/>
              </a:ext>
            </a:extLst>
          </p:cNvPr>
          <p:cNvSpPr>
            <a:spLocks noGrp="1"/>
          </p:cNvSpPr>
          <p:nvPr>
            <p:ph type="body" idx="1"/>
          </p:nvPr>
        </p:nvSpPr>
        <p:spPr>
          <a:xfrm>
            <a:off x="839788" y="1681163"/>
            <a:ext cx="58447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F0C45C-C58A-D750-228E-AD89CD381F65}"/>
              </a:ext>
            </a:extLst>
          </p:cNvPr>
          <p:cNvSpPr>
            <a:spLocks noGrp="1"/>
          </p:cNvSpPr>
          <p:nvPr>
            <p:ph sz="half" idx="2"/>
          </p:nvPr>
        </p:nvSpPr>
        <p:spPr>
          <a:xfrm>
            <a:off x="839788" y="2505075"/>
            <a:ext cx="58447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43B8102-30C3-D7A2-87F6-7637A08A8419}"/>
              </a:ext>
            </a:extLst>
          </p:cNvPr>
          <p:cNvSpPr>
            <a:spLocks noGrp="1"/>
          </p:cNvSpPr>
          <p:nvPr>
            <p:ph type="body" sz="quarter" idx="3"/>
          </p:nvPr>
        </p:nvSpPr>
        <p:spPr>
          <a:xfrm>
            <a:off x="7387732" y="1179512"/>
            <a:ext cx="4394365" cy="501651"/>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45D9D1B-A953-E5C0-D199-198CC0724A27}"/>
              </a:ext>
            </a:extLst>
          </p:cNvPr>
          <p:cNvSpPr>
            <a:spLocks noGrp="1"/>
          </p:cNvSpPr>
          <p:nvPr>
            <p:ph sz="quarter" idx="4"/>
          </p:nvPr>
        </p:nvSpPr>
        <p:spPr>
          <a:xfrm>
            <a:off x="7387732" y="1912883"/>
            <a:ext cx="4394364" cy="42767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Slide Number Placeholder 8">
            <a:extLst>
              <a:ext uri="{FF2B5EF4-FFF2-40B4-BE49-F238E27FC236}">
                <a16:creationId xmlns:a16="http://schemas.microsoft.com/office/drawing/2014/main" id="{E29FF36A-5851-D27D-F5B8-B81C535F047E}"/>
              </a:ext>
            </a:extLst>
          </p:cNvPr>
          <p:cNvSpPr>
            <a:spLocks noGrp="1"/>
          </p:cNvSpPr>
          <p:nvPr>
            <p:ph type="sldNum" sz="quarter" idx="12"/>
          </p:nvPr>
        </p:nvSpPr>
        <p:spPr>
          <a:xfrm>
            <a:off x="9038896" y="6341269"/>
            <a:ext cx="2743200" cy="365125"/>
          </a:xfrm>
        </p:spPr>
        <p:txBody>
          <a:bodyPr/>
          <a:lstStyle>
            <a:lvl1pPr>
              <a:defRPr>
                <a:solidFill>
                  <a:schemeClr val="bg1"/>
                </a:solidFill>
              </a:defRPr>
            </a:lvl1pPr>
          </a:lstStyle>
          <a:p>
            <a:fld id="{F678CA72-8221-4780-B76C-DAC39D1B494A}" type="slidenum">
              <a:rPr lang="en-CA" smtClean="0"/>
              <a:pPr/>
              <a:t>‹#›</a:t>
            </a:fld>
            <a:endParaRPr lang="en-CA" dirty="0"/>
          </a:p>
        </p:txBody>
      </p:sp>
    </p:spTree>
    <p:extLst>
      <p:ext uri="{BB962C8B-B14F-4D97-AF65-F5344CB8AC3E}">
        <p14:creationId xmlns:p14="http://schemas.microsoft.com/office/powerpoint/2010/main" val="109365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FD7EFE-2318-4B19-F34B-2C002D020A7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0C2530B-5406-A52E-0A5A-9981805C13FF}"/>
              </a:ext>
            </a:extLst>
          </p:cNvPr>
          <p:cNvSpPr>
            <a:spLocks noGrp="1"/>
          </p:cNvSpPr>
          <p:nvPr>
            <p:ph type="title"/>
          </p:nvPr>
        </p:nvSpPr>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75D8418A-7DF4-2771-6B58-EF459E4924D2}"/>
              </a:ext>
            </a:extLst>
          </p:cNvPr>
          <p:cNvSpPr>
            <a:spLocks noGrp="1"/>
          </p:cNvSpPr>
          <p:nvPr>
            <p:ph type="dt" sz="half" idx="10"/>
          </p:nvPr>
        </p:nvSpPr>
        <p:spPr/>
        <p:txBody>
          <a:bodyPr/>
          <a:lstStyle/>
          <a:p>
            <a:fld id="{CDCE95E2-0F2F-480C-8646-FBA149D491D4}" type="datetimeFigureOut">
              <a:rPr lang="en-CA" smtClean="0"/>
              <a:t>2024-03-05</a:t>
            </a:fld>
            <a:endParaRPr lang="en-CA"/>
          </a:p>
        </p:txBody>
      </p:sp>
      <p:sp>
        <p:nvSpPr>
          <p:cNvPr id="4" name="Footer Placeholder 3">
            <a:extLst>
              <a:ext uri="{FF2B5EF4-FFF2-40B4-BE49-F238E27FC236}">
                <a16:creationId xmlns:a16="http://schemas.microsoft.com/office/drawing/2014/main" id="{ADA7EA99-BB18-B0A4-386F-16AA0CF6D80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FF7769E-624D-8FB2-5CF1-2FFDA90F48AB}"/>
              </a:ext>
            </a:extLst>
          </p:cNvPr>
          <p:cNvSpPr>
            <a:spLocks noGrp="1"/>
          </p:cNvSpPr>
          <p:nvPr>
            <p:ph type="sldNum" sz="quarter" idx="12"/>
          </p:nvPr>
        </p:nvSpPr>
        <p:spPr/>
        <p:txBody>
          <a:bodyPr/>
          <a:lstStyle/>
          <a:p>
            <a:fld id="{F678CA72-8221-4780-B76C-DAC39D1B494A}" type="slidenum">
              <a:rPr lang="en-CA" smtClean="0"/>
              <a:t>‹#›</a:t>
            </a:fld>
            <a:endParaRPr lang="en-CA"/>
          </a:p>
        </p:txBody>
      </p:sp>
      <p:sp>
        <p:nvSpPr>
          <p:cNvPr id="9" name="Content Placeholder 8">
            <a:extLst>
              <a:ext uri="{FF2B5EF4-FFF2-40B4-BE49-F238E27FC236}">
                <a16:creationId xmlns:a16="http://schemas.microsoft.com/office/drawing/2014/main" id="{FCE580AB-BD74-8C31-9585-237E50F29C43}"/>
              </a:ext>
            </a:extLst>
          </p:cNvPr>
          <p:cNvSpPr>
            <a:spLocks noGrp="1"/>
          </p:cNvSpPr>
          <p:nvPr>
            <p:ph sz="quarter" idx="13"/>
          </p:nvPr>
        </p:nvSpPr>
        <p:spPr>
          <a:xfrm>
            <a:off x="838200" y="1808163"/>
            <a:ext cx="10515600"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5126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9E589F-610D-D033-CE3C-F08820B1ABD9}"/>
              </a:ext>
              <a:ext uri="{C183D7F6-B498-43B3-948B-1728B52AA6E4}">
                <adec:decorative xmlns:adec="http://schemas.microsoft.com/office/drawing/2017/decorative" val="1"/>
              </a:ext>
            </a:extLst>
          </p:cNvPr>
          <p:cNvSpPr/>
          <p:nvPr userDrawn="1"/>
        </p:nvSpPr>
        <p:spPr>
          <a:xfrm>
            <a:off x="0" y="0"/>
            <a:ext cx="12192000" cy="6858000"/>
          </a:xfrm>
          <a:prstGeom prst="rect">
            <a:avLst/>
          </a:prstGeom>
          <a:gradFill>
            <a:gsLst>
              <a:gs pos="0">
                <a:srgbClr val="134D8A"/>
              </a:gs>
              <a:gs pos="100000">
                <a:srgbClr val="1B7C9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0C2530B-5406-A52E-0A5A-9981805C13FF}"/>
              </a:ext>
            </a:extLst>
          </p:cNvPr>
          <p:cNvSpPr>
            <a:spLocks noGrp="1"/>
          </p:cNvSpPr>
          <p:nvPr>
            <p:ph type="title"/>
          </p:nvPr>
        </p:nvSpPr>
        <p:spPr/>
        <p:txBody>
          <a:bodyPr/>
          <a:lstStyle>
            <a:lvl1pPr>
              <a:defRPr b="1">
                <a:solidFill>
                  <a:schemeClr val="bg1"/>
                </a:solidFill>
                <a:latin typeface="Gill Sans Nova Cond" panose="020B0606020104020203" pitchFamily="34" charset="0"/>
              </a:defRPr>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75D8418A-7DF4-2771-6B58-EF459E4924D2}"/>
              </a:ext>
            </a:extLst>
          </p:cNvPr>
          <p:cNvSpPr>
            <a:spLocks noGrp="1"/>
          </p:cNvSpPr>
          <p:nvPr>
            <p:ph type="dt" sz="half" idx="10"/>
          </p:nvPr>
        </p:nvSpPr>
        <p:spPr/>
        <p:txBody>
          <a:bodyPr/>
          <a:lstStyle>
            <a:lvl1pPr>
              <a:defRPr>
                <a:solidFill>
                  <a:schemeClr val="bg1"/>
                </a:solidFill>
              </a:defRPr>
            </a:lvl1pPr>
          </a:lstStyle>
          <a:p>
            <a:fld id="{CDCE95E2-0F2F-480C-8646-FBA149D491D4}" type="datetimeFigureOut">
              <a:rPr lang="en-CA" smtClean="0"/>
              <a:pPr/>
              <a:t>2024-03-05</a:t>
            </a:fld>
            <a:endParaRPr lang="en-CA"/>
          </a:p>
        </p:txBody>
      </p:sp>
      <p:sp>
        <p:nvSpPr>
          <p:cNvPr id="4" name="Footer Placeholder 3">
            <a:extLst>
              <a:ext uri="{FF2B5EF4-FFF2-40B4-BE49-F238E27FC236}">
                <a16:creationId xmlns:a16="http://schemas.microsoft.com/office/drawing/2014/main" id="{ADA7EA99-BB18-B0A4-386F-16AA0CF6D80E}"/>
              </a:ext>
            </a:extLst>
          </p:cNvPr>
          <p:cNvSpPr>
            <a:spLocks noGrp="1"/>
          </p:cNvSpPr>
          <p:nvPr>
            <p:ph type="ftr" sz="quarter" idx="11"/>
          </p:nvPr>
        </p:nvSpPr>
        <p:spPr/>
        <p:txBody>
          <a:bodyPr/>
          <a:lstStyle>
            <a:lvl1pPr>
              <a:defRPr>
                <a:solidFill>
                  <a:schemeClr val="bg1"/>
                </a:solidFill>
              </a:defRPr>
            </a:lvl1pPr>
          </a:lstStyle>
          <a:p>
            <a:endParaRPr lang="en-CA" dirty="0"/>
          </a:p>
        </p:txBody>
      </p:sp>
      <p:sp>
        <p:nvSpPr>
          <p:cNvPr id="5" name="Slide Number Placeholder 4">
            <a:extLst>
              <a:ext uri="{FF2B5EF4-FFF2-40B4-BE49-F238E27FC236}">
                <a16:creationId xmlns:a16="http://schemas.microsoft.com/office/drawing/2014/main" id="{9FF7769E-624D-8FB2-5CF1-2FFDA90F48AB}"/>
              </a:ext>
            </a:extLst>
          </p:cNvPr>
          <p:cNvSpPr>
            <a:spLocks noGrp="1"/>
          </p:cNvSpPr>
          <p:nvPr>
            <p:ph type="sldNum" sz="quarter" idx="12"/>
          </p:nvPr>
        </p:nvSpPr>
        <p:spPr/>
        <p:txBody>
          <a:bodyPr/>
          <a:lstStyle>
            <a:lvl1pPr>
              <a:defRPr>
                <a:solidFill>
                  <a:schemeClr val="bg1"/>
                </a:solidFill>
              </a:defRPr>
            </a:lvl1pPr>
          </a:lstStyle>
          <a:p>
            <a:fld id="{F678CA72-8221-4780-B76C-DAC39D1B494A}" type="slidenum">
              <a:rPr lang="en-CA" smtClean="0"/>
              <a:pPr/>
              <a:t>‹#›</a:t>
            </a:fld>
            <a:endParaRPr lang="en-CA"/>
          </a:p>
        </p:txBody>
      </p:sp>
      <p:sp>
        <p:nvSpPr>
          <p:cNvPr id="9" name="Content Placeholder 8">
            <a:extLst>
              <a:ext uri="{FF2B5EF4-FFF2-40B4-BE49-F238E27FC236}">
                <a16:creationId xmlns:a16="http://schemas.microsoft.com/office/drawing/2014/main" id="{FCE580AB-BD74-8C31-9585-237E50F29C43}"/>
              </a:ext>
            </a:extLst>
          </p:cNvPr>
          <p:cNvSpPr>
            <a:spLocks noGrp="1"/>
          </p:cNvSpPr>
          <p:nvPr>
            <p:ph sz="quarter" idx="13"/>
          </p:nvPr>
        </p:nvSpPr>
        <p:spPr>
          <a:xfrm>
            <a:off x="838200" y="1808163"/>
            <a:ext cx="10515600" cy="4130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001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E9D926-0EEA-6DA4-CA35-DABF5DDEE8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71651-C24B-9AC3-C4A9-0B780D62B40C}"/>
              </a:ext>
            </a:extLst>
          </p:cNvPr>
          <p:cNvSpPr>
            <a:spLocks noGrp="1"/>
          </p:cNvSpPr>
          <p:nvPr>
            <p:ph type="title"/>
          </p:nvPr>
        </p:nvSpPr>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1749DF34-DF8E-8A09-4430-73E05F1BD95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AE76F63F-D862-5D2A-CE65-FBABF793FAC5}"/>
              </a:ext>
            </a:extLst>
          </p:cNvPr>
          <p:cNvSpPr>
            <a:spLocks noGrp="1"/>
          </p:cNvSpPr>
          <p:nvPr>
            <p:ph type="dt" sz="half" idx="10"/>
          </p:nvPr>
        </p:nvSpPr>
        <p:spPr/>
        <p:txBody>
          <a:bodyPr/>
          <a:lstStyle/>
          <a:p>
            <a:fld id="{CDCE95E2-0F2F-480C-8646-FBA149D491D4}" type="datetimeFigureOut">
              <a:rPr lang="en-CA" smtClean="0"/>
              <a:t>2024-03-05</a:t>
            </a:fld>
            <a:endParaRPr lang="en-CA"/>
          </a:p>
        </p:txBody>
      </p:sp>
      <p:sp>
        <p:nvSpPr>
          <p:cNvPr id="5" name="Footer Placeholder 4">
            <a:extLst>
              <a:ext uri="{FF2B5EF4-FFF2-40B4-BE49-F238E27FC236}">
                <a16:creationId xmlns:a16="http://schemas.microsoft.com/office/drawing/2014/main" id="{0FBEAD08-2C46-0386-D2AE-E0D265A2C9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860EB84-9332-0F2D-752E-92F4AC0E00D3}"/>
              </a:ext>
            </a:extLst>
          </p:cNvPr>
          <p:cNvSpPr>
            <a:spLocks noGrp="1"/>
          </p:cNvSpPr>
          <p:nvPr>
            <p:ph type="sldNum" sz="quarter" idx="12"/>
          </p:nvPr>
        </p:nvSpPr>
        <p:spPr/>
        <p:txBody>
          <a:bodyPr/>
          <a:lstStyle/>
          <a:p>
            <a:fld id="{F678CA72-8221-4780-B76C-DAC39D1B494A}" type="slidenum">
              <a:rPr lang="en-CA" smtClean="0"/>
              <a:t>‹#›</a:t>
            </a:fld>
            <a:endParaRPr lang="en-CA"/>
          </a:p>
        </p:txBody>
      </p:sp>
    </p:spTree>
    <p:extLst>
      <p:ext uri="{BB962C8B-B14F-4D97-AF65-F5344CB8AC3E}">
        <p14:creationId xmlns:p14="http://schemas.microsoft.com/office/powerpoint/2010/main" val="283267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E9D926-0EEA-6DA4-CA35-DABF5DDEE8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71651-C24B-9AC3-C4A9-0B780D62B40C}"/>
              </a:ext>
            </a:extLst>
          </p:cNvPr>
          <p:cNvSpPr>
            <a:spLocks noGrp="1"/>
          </p:cNvSpPr>
          <p:nvPr>
            <p:ph type="title"/>
          </p:nvPr>
        </p:nvSpPr>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1749DF34-DF8E-8A09-4430-73E05F1BD95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AE76F63F-D862-5D2A-CE65-FBABF793FAC5}"/>
              </a:ext>
            </a:extLst>
          </p:cNvPr>
          <p:cNvSpPr>
            <a:spLocks noGrp="1"/>
          </p:cNvSpPr>
          <p:nvPr>
            <p:ph type="dt" sz="half" idx="10"/>
          </p:nvPr>
        </p:nvSpPr>
        <p:spPr/>
        <p:txBody>
          <a:bodyPr/>
          <a:lstStyle/>
          <a:p>
            <a:fld id="{CDCE95E2-0F2F-480C-8646-FBA149D491D4}" type="datetimeFigureOut">
              <a:rPr lang="en-CA" smtClean="0"/>
              <a:t>2024-03-05</a:t>
            </a:fld>
            <a:endParaRPr lang="en-CA"/>
          </a:p>
        </p:txBody>
      </p:sp>
      <p:sp>
        <p:nvSpPr>
          <p:cNvPr id="5" name="Footer Placeholder 4">
            <a:extLst>
              <a:ext uri="{FF2B5EF4-FFF2-40B4-BE49-F238E27FC236}">
                <a16:creationId xmlns:a16="http://schemas.microsoft.com/office/drawing/2014/main" id="{0FBEAD08-2C46-0386-D2AE-E0D265A2C9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860EB84-9332-0F2D-752E-92F4AC0E00D3}"/>
              </a:ext>
            </a:extLst>
          </p:cNvPr>
          <p:cNvSpPr>
            <a:spLocks noGrp="1"/>
          </p:cNvSpPr>
          <p:nvPr>
            <p:ph type="sldNum" sz="quarter" idx="12"/>
          </p:nvPr>
        </p:nvSpPr>
        <p:spPr/>
        <p:txBody>
          <a:bodyPr/>
          <a:lstStyle/>
          <a:p>
            <a:fld id="{F678CA72-8221-4780-B76C-DAC39D1B494A}" type="slidenum">
              <a:rPr lang="en-CA" smtClean="0"/>
              <a:t>‹#›</a:t>
            </a:fld>
            <a:endParaRPr lang="en-CA"/>
          </a:p>
        </p:txBody>
      </p:sp>
    </p:spTree>
    <p:extLst>
      <p:ext uri="{BB962C8B-B14F-4D97-AF65-F5344CB8AC3E}">
        <p14:creationId xmlns:p14="http://schemas.microsoft.com/office/powerpoint/2010/main" val="75989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86AAEF-0223-09B5-F759-7BFBA12460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8596F7-1B26-9423-6F78-400A18807B1C}"/>
              </a:ext>
            </a:extLst>
          </p:cNvPr>
          <p:cNvSpPr>
            <a:spLocks noGrp="1"/>
          </p:cNvSpPr>
          <p:nvPr>
            <p:ph type="title"/>
          </p:nvPr>
        </p:nvSpPr>
        <p:spPr>
          <a:xfrm>
            <a:off x="3581400" y="365125"/>
            <a:ext cx="7772400" cy="1325563"/>
          </a:xfrm>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3BB1C1A3-AE4D-B175-DCD6-31676649DF24}"/>
              </a:ext>
            </a:extLst>
          </p:cNvPr>
          <p:cNvSpPr>
            <a:spLocks noGrp="1"/>
          </p:cNvSpPr>
          <p:nvPr>
            <p:ph sz="half" idx="1"/>
          </p:nvPr>
        </p:nvSpPr>
        <p:spPr>
          <a:xfrm>
            <a:off x="399393" y="1825624"/>
            <a:ext cx="245942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4D0C7DF7-170F-E995-7722-6D53EED60018}"/>
              </a:ext>
            </a:extLst>
          </p:cNvPr>
          <p:cNvSpPr>
            <a:spLocks noGrp="1"/>
          </p:cNvSpPr>
          <p:nvPr>
            <p:ph sz="half" idx="2"/>
          </p:nvPr>
        </p:nvSpPr>
        <p:spPr>
          <a:xfrm>
            <a:off x="3581400" y="1825625"/>
            <a:ext cx="77724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Slide Number Placeholder 6">
            <a:extLst>
              <a:ext uri="{FF2B5EF4-FFF2-40B4-BE49-F238E27FC236}">
                <a16:creationId xmlns:a16="http://schemas.microsoft.com/office/drawing/2014/main" id="{34E08076-94F8-CCDB-CFC6-4A5983A74ADC}"/>
              </a:ext>
            </a:extLst>
          </p:cNvPr>
          <p:cNvSpPr>
            <a:spLocks noGrp="1"/>
          </p:cNvSpPr>
          <p:nvPr>
            <p:ph type="sldNum" sz="quarter" idx="12"/>
          </p:nvPr>
        </p:nvSpPr>
        <p:spPr/>
        <p:txBody>
          <a:bodyPr/>
          <a:lstStyle/>
          <a:p>
            <a:fld id="{F678CA72-8221-4780-B76C-DAC39D1B494A}" type="slidenum">
              <a:rPr lang="en-CA" smtClean="0"/>
              <a:t>‹#›</a:t>
            </a:fld>
            <a:endParaRPr lang="en-CA"/>
          </a:p>
        </p:txBody>
      </p:sp>
    </p:spTree>
    <p:extLst>
      <p:ext uri="{BB962C8B-B14F-4D97-AF65-F5344CB8AC3E}">
        <p14:creationId xmlns:p14="http://schemas.microsoft.com/office/powerpoint/2010/main" val="2460025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186323-A1E9-1C24-DC2E-ECD7D6C629C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BF0D04-A138-7884-C9D5-586F59E42F0B}"/>
              </a:ext>
            </a:extLst>
          </p:cNvPr>
          <p:cNvSpPr>
            <a:spLocks noGrp="1"/>
          </p:cNvSpPr>
          <p:nvPr>
            <p:ph type="title"/>
          </p:nvPr>
        </p:nvSpPr>
        <p:spPr>
          <a:xfrm>
            <a:off x="839788" y="365125"/>
            <a:ext cx="5844791" cy="1325563"/>
          </a:xfrm>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9F67CB2-17D9-4799-FC9E-D6A119B45E0F}"/>
              </a:ext>
            </a:extLst>
          </p:cNvPr>
          <p:cNvSpPr>
            <a:spLocks noGrp="1"/>
          </p:cNvSpPr>
          <p:nvPr>
            <p:ph type="body" idx="1"/>
          </p:nvPr>
        </p:nvSpPr>
        <p:spPr>
          <a:xfrm>
            <a:off x="839788" y="1681163"/>
            <a:ext cx="58447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F0C45C-C58A-D750-228E-AD89CD381F65}"/>
              </a:ext>
            </a:extLst>
          </p:cNvPr>
          <p:cNvSpPr>
            <a:spLocks noGrp="1"/>
          </p:cNvSpPr>
          <p:nvPr>
            <p:ph sz="half" idx="2"/>
          </p:nvPr>
        </p:nvSpPr>
        <p:spPr>
          <a:xfrm>
            <a:off x="839788" y="2505075"/>
            <a:ext cx="58447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43B8102-30C3-D7A2-87F6-7637A08A8419}"/>
              </a:ext>
            </a:extLst>
          </p:cNvPr>
          <p:cNvSpPr>
            <a:spLocks noGrp="1"/>
          </p:cNvSpPr>
          <p:nvPr>
            <p:ph type="body" sz="quarter" idx="3"/>
          </p:nvPr>
        </p:nvSpPr>
        <p:spPr>
          <a:xfrm>
            <a:off x="7387732" y="1179512"/>
            <a:ext cx="4394365" cy="501651"/>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45D9D1B-A953-E5C0-D199-198CC0724A27}"/>
              </a:ext>
            </a:extLst>
          </p:cNvPr>
          <p:cNvSpPr>
            <a:spLocks noGrp="1"/>
          </p:cNvSpPr>
          <p:nvPr>
            <p:ph sz="quarter" idx="4"/>
          </p:nvPr>
        </p:nvSpPr>
        <p:spPr>
          <a:xfrm>
            <a:off x="7387732" y="1912883"/>
            <a:ext cx="4394364" cy="42767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Slide Number Placeholder 8">
            <a:extLst>
              <a:ext uri="{FF2B5EF4-FFF2-40B4-BE49-F238E27FC236}">
                <a16:creationId xmlns:a16="http://schemas.microsoft.com/office/drawing/2014/main" id="{E29FF36A-5851-D27D-F5B8-B81C535F047E}"/>
              </a:ext>
            </a:extLst>
          </p:cNvPr>
          <p:cNvSpPr>
            <a:spLocks noGrp="1"/>
          </p:cNvSpPr>
          <p:nvPr>
            <p:ph type="sldNum" sz="quarter" idx="12"/>
          </p:nvPr>
        </p:nvSpPr>
        <p:spPr>
          <a:xfrm>
            <a:off x="9038896" y="6341269"/>
            <a:ext cx="2743200" cy="365125"/>
          </a:xfrm>
        </p:spPr>
        <p:txBody>
          <a:bodyPr/>
          <a:lstStyle>
            <a:lvl1pPr>
              <a:defRPr>
                <a:solidFill>
                  <a:schemeClr val="bg1"/>
                </a:solidFill>
              </a:defRPr>
            </a:lvl1pPr>
          </a:lstStyle>
          <a:p>
            <a:fld id="{F678CA72-8221-4780-B76C-DAC39D1B494A}" type="slidenum">
              <a:rPr lang="en-CA" smtClean="0"/>
              <a:pPr/>
              <a:t>‹#›</a:t>
            </a:fld>
            <a:endParaRPr lang="en-CA" dirty="0"/>
          </a:p>
        </p:txBody>
      </p:sp>
    </p:spTree>
    <p:extLst>
      <p:ext uri="{BB962C8B-B14F-4D97-AF65-F5344CB8AC3E}">
        <p14:creationId xmlns:p14="http://schemas.microsoft.com/office/powerpoint/2010/main" val="249548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FD7EFE-2318-4B19-F34B-2C002D020A7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0C2530B-5406-A52E-0A5A-9981805C13FF}"/>
              </a:ext>
            </a:extLst>
          </p:cNvPr>
          <p:cNvSpPr>
            <a:spLocks noGrp="1"/>
          </p:cNvSpPr>
          <p:nvPr>
            <p:ph type="title"/>
          </p:nvPr>
        </p:nvSpPr>
        <p:spPr/>
        <p:txBody>
          <a:bodyPr/>
          <a:lstStyle>
            <a:lvl1pPr>
              <a:defRPr b="1">
                <a:latin typeface="Gill Sans Nova Cond" panose="020B0606020104020203" pitchFamily="34" charset="0"/>
              </a:defRPr>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75D8418A-7DF4-2771-6B58-EF459E4924D2}"/>
              </a:ext>
            </a:extLst>
          </p:cNvPr>
          <p:cNvSpPr>
            <a:spLocks noGrp="1"/>
          </p:cNvSpPr>
          <p:nvPr>
            <p:ph type="dt" sz="half" idx="10"/>
          </p:nvPr>
        </p:nvSpPr>
        <p:spPr/>
        <p:txBody>
          <a:bodyPr/>
          <a:lstStyle/>
          <a:p>
            <a:fld id="{CDCE95E2-0F2F-480C-8646-FBA149D491D4}" type="datetimeFigureOut">
              <a:rPr lang="en-CA" smtClean="0"/>
              <a:t>2024-03-05</a:t>
            </a:fld>
            <a:endParaRPr lang="en-CA"/>
          </a:p>
        </p:txBody>
      </p:sp>
      <p:sp>
        <p:nvSpPr>
          <p:cNvPr id="4" name="Footer Placeholder 3">
            <a:extLst>
              <a:ext uri="{FF2B5EF4-FFF2-40B4-BE49-F238E27FC236}">
                <a16:creationId xmlns:a16="http://schemas.microsoft.com/office/drawing/2014/main" id="{ADA7EA99-BB18-B0A4-386F-16AA0CF6D80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FF7769E-624D-8FB2-5CF1-2FFDA90F48AB}"/>
              </a:ext>
            </a:extLst>
          </p:cNvPr>
          <p:cNvSpPr>
            <a:spLocks noGrp="1"/>
          </p:cNvSpPr>
          <p:nvPr>
            <p:ph type="sldNum" sz="quarter" idx="12"/>
          </p:nvPr>
        </p:nvSpPr>
        <p:spPr/>
        <p:txBody>
          <a:bodyPr/>
          <a:lstStyle/>
          <a:p>
            <a:fld id="{F678CA72-8221-4780-B76C-DAC39D1B494A}" type="slidenum">
              <a:rPr lang="en-CA" smtClean="0"/>
              <a:t>‹#›</a:t>
            </a:fld>
            <a:endParaRPr lang="en-CA"/>
          </a:p>
        </p:txBody>
      </p:sp>
      <p:sp>
        <p:nvSpPr>
          <p:cNvPr id="9" name="Content Placeholder 8">
            <a:extLst>
              <a:ext uri="{FF2B5EF4-FFF2-40B4-BE49-F238E27FC236}">
                <a16:creationId xmlns:a16="http://schemas.microsoft.com/office/drawing/2014/main" id="{FCE580AB-BD74-8C31-9585-237E50F29C43}"/>
              </a:ext>
            </a:extLst>
          </p:cNvPr>
          <p:cNvSpPr>
            <a:spLocks noGrp="1"/>
          </p:cNvSpPr>
          <p:nvPr>
            <p:ph sz="quarter" idx="13"/>
          </p:nvPr>
        </p:nvSpPr>
        <p:spPr>
          <a:xfrm>
            <a:off x="838200" y="1808163"/>
            <a:ext cx="10515600"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8154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9E589F-610D-D033-CE3C-F08820B1ABD9}"/>
              </a:ext>
              <a:ext uri="{C183D7F6-B498-43B3-948B-1728B52AA6E4}">
                <adec:decorative xmlns:adec="http://schemas.microsoft.com/office/drawing/2017/decorative" val="1"/>
              </a:ext>
            </a:extLst>
          </p:cNvPr>
          <p:cNvSpPr/>
          <p:nvPr userDrawn="1"/>
        </p:nvSpPr>
        <p:spPr>
          <a:xfrm>
            <a:off x="0" y="0"/>
            <a:ext cx="12192000" cy="6858000"/>
          </a:xfrm>
          <a:prstGeom prst="rect">
            <a:avLst/>
          </a:prstGeom>
          <a:gradFill>
            <a:gsLst>
              <a:gs pos="0">
                <a:srgbClr val="134D8A"/>
              </a:gs>
              <a:gs pos="100000">
                <a:srgbClr val="1B7C9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0C2530B-5406-A52E-0A5A-9981805C13FF}"/>
              </a:ext>
            </a:extLst>
          </p:cNvPr>
          <p:cNvSpPr>
            <a:spLocks noGrp="1"/>
          </p:cNvSpPr>
          <p:nvPr>
            <p:ph type="title"/>
          </p:nvPr>
        </p:nvSpPr>
        <p:spPr/>
        <p:txBody>
          <a:bodyPr/>
          <a:lstStyle>
            <a:lvl1pPr>
              <a:defRPr b="1">
                <a:solidFill>
                  <a:schemeClr val="bg1"/>
                </a:solidFill>
                <a:latin typeface="Gill Sans Nova Cond" panose="020B0606020104020203" pitchFamily="34" charset="0"/>
              </a:defRPr>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75D8418A-7DF4-2771-6B58-EF459E4924D2}"/>
              </a:ext>
            </a:extLst>
          </p:cNvPr>
          <p:cNvSpPr>
            <a:spLocks noGrp="1"/>
          </p:cNvSpPr>
          <p:nvPr>
            <p:ph type="dt" sz="half" idx="10"/>
          </p:nvPr>
        </p:nvSpPr>
        <p:spPr/>
        <p:txBody>
          <a:bodyPr/>
          <a:lstStyle>
            <a:lvl1pPr>
              <a:defRPr>
                <a:solidFill>
                  <a:schemeClr val="bg1"/>
                </a:solidFill>
              </a:defRPr>
            </a:lvl1pPr>
          </a:lstStyle>
          <a:p>
            <a:fld id="{CDCE95E2-0F2F-480C-8646-FBA149D491D4}" type="datetimeFigureOut">
              <a:rPr lang="en-CA" smtClean="0"/>
              <a:pPr/>
              <a:t>2024-03-05</a:t>
            </a:fld>
            <a:endParaRPr lang="en-CA"/>
          </a:p>
        </p:txBody>
      </p:sp>
      <p:sp>
        <p:nvSpPr>
          <p:cNvPr id="4" name="Footer Placeholder 3">
            <a:extLst>
              <a:ext uri="{FF2B5EF4-FFF2-40B4-BE49-F238E27FC236}">
                <a16:creationId xmlns:a16="http://schemas.microsoft.com/office/drawing/2014/main" id="{ADA7EA99-BB18-B0A4-386F-16AA0CF6D80E}"/>
              </a:ext>
            </a:extLst>
          </p:cNvPr>
          <p:cNvSpPr>
            <a:spLocks noGrp="1"/>
          </p:cNvSpPr>
          <p:nvPr>
            <p:ph type="ftr" sz="quarter" idx="11"/>
          </p:nvPr>
        </p:nvSpPr>
        <p:spPr/>
        <p:txBody>
          <a:bodyPr/>
          <a:lstStyle>
            <a:lvl1pPr>
              <a:defRPr>
                <a:solidFill>
                  <a:schemeClr val="bg1"/>
                </a:solidFill>
              </a:defRPr>
            </a:lvl1pPr>
          </a:lstStyle>
          <a:p>
            <a:endParaRPr lang="en-CA" dirty="0"/>
          </a:p>
        </p:txBody>
      </p:sp>
      <p:sp>
        <p:nvSpPr>
          <p:cNvPr id="5" name="Slide Number Placeholder 4">
            <a:extLst>
              <a:ext uri="{FF2B5EF4-FFF2-40B4-BE49-F238E27FC236}">
                <a16:creationId xmlns:a16="http://schemas.microsoft.com/office/drawing/2014/main" id="{9FF7769E-624D-8FB2-5CF1-2FFDA90F48AB}"/>
              </a:ext>
            </a:extLst>
          </p:cNvPr>
          <p:cNvSpPr>
            <a:spLocks noGrp="1"/>
          </p:cNvSpPr>
          <p:nvPr>
            <p:ph type="sldNum" sz="quarter" idx="12"/>
          </p:nvPr>
        </p:nvSpPr>
        <p:spPr/>
        <p:txBody>
          <a:bodyPr/>
          <a:lstStyle>
            <a:lvl1pPr>
              <a:defRPr>
                <a:solidFill>
                  <a:schemeClr val="bg1"/>
                </a:solidFill>
              </a:defRPr>
            </a:lvl1pPr>
          </a:lstStyle>
          <a:p>
            <a:fld id="{F678CA72-8221-4780-B76C-DAC39D1B494A}" type="slidenum">
              <a:rPr lang="en-CA" smtClean="0"/>
              <a:pPr/>
              <a:t>‹#›</a:t>
            </a:fld>
            <a:endParaRPr lang="en-CA"/>
          </a:p>
        </p:txBody>
      </p:sp>
      <p:sp>
        <p:nvSpPr>
          <p:cNvPr id="9" name="Content Placeholder 8">
            <a:extLst>
              <a:ext uri="{FF2B5EF4-FFF2-40B4-BE49-F238E27FC236}">
                <a16:creationId xmlns:a16="http://schemas.microsoft.com/office/drawing/2014/main" id="{FCE580AB-BD74-8C31-9585-237E50F29C43}"/>
              </a:ext>
            </a:extLst>
          </p:cNvPr>
          <p:cNvSpPr>
            <a:spLocks noGrp="1"/>
          </p:cNvSpPr>
          <p:nvPr>
            <p:ph sz="quarter" idx="13"/>
          </p:nvPr>
        </p:nvSpPr>
        <p:spPr>
          <a:xfrm>
            <a:off x="838200" y="1808163"/>
            <a:ext cx="10515600" cy="4130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27745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937755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631056-1D6B-5787-F960-A2E419028E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7887"/>
            <a:ext cx="12192000" cy="6858000"/>
          </a:xfrm>
          <a:prstGeom prst="rect">
            <a:avLst/>
          </a:prstGeom>
        </p:spPr>
      </p:pic>
      <p:sp>
        <p:nvSpPr>
          <p:cNvPr id="2" name="Title 1">
            <a:extLst>
              <a:ext uri="{FF2B5EF4-FFF2-40B4-BE49-F238E27FC236}">
                <a16:creationId xmlns:a16="http://schemas.microsoft.com/office/drawing/2014/main" id="{97FF6580-6287-0E43-6A8B-5010D94C32BA}"/>
              </a:ext>
            </a:extLst>
          </p:cNvPr>
          <p:cNvSpPr>
            <a:spLocks noGrp="1"/>
          </p:cNvSpPr>
          <p:nvPr>
            <p:ph type="ctrTitle"/>
          </p:nvPr>
        </p:nvSpPr>
        <p:spPr>
          <a:xfrm>
            <a:off x="0" y="611161"/>
            <a:ext cx="8610600" cy="1655762"/>
          </a:xfrm>
          <a:gradFill flip="none" rotWithShape="1">
            <a:gsLst>
              <a:gs pos="0">
                <a:srgbClr val="134D8A"/>
              </a:gs>
              <a:gs pos="100000">
                <a:srgbClr val="1B7C9D"/>
              </a:gs>
            </a:gsLst>
            <a:lin ang="0" scaled="1"/>
            <a:tileRect/>
          </a:gradFill>
        </p:spPr>
        <p:txBody>
          <a:bodyPr anchor="ctr"/>
          <a:lstStyle>
            <a:lvl1pPr marL="536575" indent="0" algn="l">
              <a:defRPr sz="6000" b="1" i="1">
                <a:solidFill>
                  <a:schemeClr val="bg1"/>
                </a:solidFill>
                <a:latin typeface="Gill Sans Nova Cond" panose="020B0606020104020203"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EA20826F-6848-B968-D7B6-0E5892A56FA3}"/>
              </a:ext>
            </a:extLst>
          </p:cNvPr>
          <p:cNvSpPr>
            <a:spLocks noGrp="1"/>
          </p:cNvSpPr>
          <p:nvPr>
            <p:ph type="subTitle" idx="1"/>
          </p:nvPr>
        </p:nvSpPr>
        <p:spPr>
          <a:xfrm>
            <a:off x="512380" y="2435390"/>
            <a:ext cx="5373414" cy="707204"/>
          </a:xfrm>
        </p:spPr>
        <p:txBody>
          <a:bodyPr/>
          <a:lstStyle>
            <a:lvl1pPr marL="0" indent="0" algn="l">
              <a:buNone/>
              <a:defRPr sz="24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Content Placeholder 9">
            <a:extLst>
              <a:ext uri="{FF2B5EF4-FFF2-40B4-BE49-F238E27FC236}">
                <a16:creationId xmlns:a16="http://schemas.microsoft.com/office/drawing/2014/main" id="{E7B7BED0-D8B5-4EF5-1EEA-EDC6C3F4362B}"/>
              </a:ext>
            </a:extLst>
          </p:cNvPr>
          <p:cNvSpPr>
            <a:spLocks noGrp="1"/>
          </p:cNvSpPr>
          <p:nvPr>
            <p:ph sz="quarter" idx="13" hasCustomPrompt="1"/>
          </p:nvPr>
        </p:nvSpPr>
        <p:spPr>
          <a:xfrm>
            <a:off x="512380" y="4114761"/>
            <a:ext cx="4889938" cy="903287"/>
          </a:xfrm>
        </p:spPr>
        <p:txBody>
          <a:bodyPr>
            <a:normAutofit/>
          </a:bodyPr>
          <a:lstStyle>
            <a:lvl1pPr marL="0" indent="0">
              <a:lnSpc>
                <a:spcPct val="80000"/>
              </a:lnSpc>
              <a:buNone/>
              <a:defRPr sz="3600" b="1">
                <a:solidFill>
                  <a:schemeClr val="bg1"/>
                </a:solidFill>
                <a:latin typeface="+mn-lt"/>
              </a:defRPr>
            </a:lvl1pPr>
          </a:lstStyle>
          <a:p>
            <a:r>
              <a:rPr lang="en-US" dirty="0"/>
              <a:t>Des </a:t>
            </a:r>
            <a:r>
              <a:rPr lang="en-US" dirty="0" err="1"/>
              <a:t>sevondes</a:t>
            </a:r>
            <a:r>
              <a:rPr lang="en-US" dirty="0"/>
              <a:t> </a:t>
            </a:r>
            <a:br>
              <a:rPr lang="en-US" dirty="0"/>
            </a:br>
            <a:r>
              <a:rPr lang="en-US" dirty="0" err="1"/>
              <a:t>peuvent</a:t>
            </a:r>
            <a:r>
              <a:rPr lang="en-US" dirty="0"/>
              <a:t> </a:t>
            </a:r>
            <a:r>
              <a:rPr lang="en-US" dirty="0" err="1"/>
              <a:t>sauver</a:t>
            </a:r>
            <a:r>
              <a:rPr lang="en-US" dirty="0"/>
              <a:t> des vie!</a:t>
            </a:r>
            <a:endParaRPr lang="en-CA" dirty="0"/>
          </a:p>
        </p:txBody>
      </p:sp>
    </p:spTree>
    <p:extLst>
      <p:ext uri="{BB962C8B-B14F-4D97-AF65-F5344CB8AC3E}">
        <p14:creationId xmlns:p14="http://schemas.microsoft.com/office/powerpoint/2010/main" val="126137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BCCC12-F5E7-C60B-9375-084DDCB2F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FCA69F2-A468-9DAF-5015-3054839DE2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A6EA988-7C5C-2206-9F80-A06DAA3E7B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E95E2-0F2F-480C-8646-FBA149D491D4}" type="datetimeFigureOut">
              <a:rPr lang="en-CA" smtClean="0"/>
              <a:t>2024-03-05</a:t>
            </a:fld>
            <a:endParaRPr lang="en-CA"/>
          </a:p>
        </p:txBody>
      </p:sp>
      <p:sp>
        <p:nvSpPr>
          <p:cNvPr id="5" name="Footer Placeholder 4">
            <a:extLst>
              <a:ext uri="{FF2B5EF4-FFF2-40B4-BE49-F238E27FC236}">
                <a16:creationId xmlns:a16="http://schemas.microsoft.com/office/drawing/2014/main" id="{C6CB5760-B136-D6C3-E2ED-F00715C19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08C8C24-04F3-D02F-C0C6-1E4217410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8CA72-8221-4780-B76C-DAC39D1B494A}" type="slidenum">
              <a:rPr lang="en-CA" smtClean="0"/>
              <a:t>‹#›</a:t>
            </a:fld>
            <a:endParaRPr lang="en-CA"/>
          </a:p>
        </p:txBody>
      </p:sp>
      <p:sp>
        <p:nvSpPr>
          <p:cNvPr id="8" name="TextBox 7">
            <a:extLst>
              <a:ext uri="{FF2B5EF4-FFF2-40B4-BE49-F238E27FC236}">
                <a16:creationId xmlns:a16="http://schemas.microsoft.com/office/drawing/2014/main" id="{233E755A-ADEA-B337-92D1-BBC2D7AA9927}"/>
              </a:ext>
            </a:extLst>
          </p:cNvPr>
          <p:cNvSpPr txBox="1"/>
          <p:nvPr userDrawn="1">
            <p:extLst>
              <p:ext uri="{1162E1C5-73C7-4A58-AE30-91384D911F3F}">
                <p184:classification xmlns:p184="http://schemas.microsoft.com/office/powerpoint/2018/4/main" val="hdr"/>
              </p:ext>
            </p:extLst>
          </p:nvPr>
        </p:nvSpPr>
        <p:spPr>
          <a:xfrm>
            <a:off x="10201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955966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61" r:id="rId7"/>
    <p:sldLayoutId id="2147483670" r:id="rId8"/>
  </p:sldLayoutIdLst>
  <p:txStyles>
    <p:titleStyle>
      <a:lvl1pPr algn="l" defTabSz="914400" rtl="0" eaLnBrk="1" latinLnBrk="0" hangingPunct="1">
        <a:lnSpc>
          <a:spcPct val="90000"/>
        </a:lnSpc>
        <a:spcBef>
          <a:spcPct val="0"/>
        </a:spcBef>
        <a:buNone/>
        <a:defRPr sz="4400" b="1" kern="1200">
          <a:solidFill>
            <a:schemeClr val="tx1"/>
          </a:solidFill>
          <a:latin typeface="Gill Sans Nova Cond" panose="020B0606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BCCC12-F5E7-C60B-9375-084DDCB2F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FCA69F2-A468-9DAF-5015-3054839DE2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A6EA988-7C5C-2206-9F80-A06DAA3E7B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E95E2-0F2F-480C-8646-FBA149D491D4}" type="datetimeFigureOut">
              <a:rPr lang="en-CA" smtClean="0"/>
              <a:t>2024-03-05</a:t>
            </a:fld>
            <a:endParaRPr lang="en-CA"/>
          </a:p>
        </p:txBody>
      </p:sp>
      <p:sp>
        <p:nvSpPr>
          <p:cNvPr id="5" name="Footer Placeholder 4">
            <a:extLst>
              <a:ext uri="{FF2B5EF4-FFF2-40B4-BE49-F238E27FC236}">
                <a16:creationId xmlns:a16="http://schemas.microsoft.com/office/drawing/2014/main" id="{C6CB5760-B136-D6C3-E2ED-F00715C19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08C8C24-04F3-D02F-C0C6-1E4217410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8CA72-8221-4780-B76C-DAC39D1B494A}" type="slidenum">
              <a:rPr lang="en-CA" smtClean="0"/>
              <a:t>‹#›</a:t>
            </a:fld>
            <a:endParaRPr lang="en-CA"/>
          </a:p>
        </p:txBody>
      </p:sp>
      <p:sp>
        <p:nvSpPr>
          <p:cNvPr id="8" name="TextBox 7">
            <a:extLst>
              <a:ext uri="{FF2B5EF4-FFF2-40B4-BE49-F238E27FC236}">
                <a16:creationId xmlns:a16="http://schemas.microsoft.com/office/drawing/2014/main" id="{602DCA34-393D-A622-FA46-493BB7BF96D2}"/>
              </a:ext>
            </a:extLst>
          </p:cNvPr>
          <p:cNvSpPr txBox="1"/>
          <p:nvPr userDrawn="1">
            <p:extLst>
              <p:ext uri="{1162E1C5-73C7-4A58-AE30-91384D911F3F}">
                <p184:classification xmlns:p184="http://schemas.microsoft.com/office/powerpoint/2018/4/main" val="hdr"/>
              </p:ext>
            </p:extLst>
          </p:nvPr>
        </p:nvSpPr>
        <p:spPr>
          <a:xfrm>
            <a:off x="10201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24253462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l" defTabSz="914400" rtl="0" eaLnBrk="1" latinLnBrk="0" hangingPunct="1">
        <a:lnSpc>
          <a:spcPct val="90000"/>
        </a:lnSpc>
        <a:spcBef>
          <a:spcPct val="0"/>
        </a:spcBef>
        <a:buNone/>
        <a:defRPr sz="4400" b="1" kern="1200">
          <a:solidFill>
            <a:schemeClr val="tx1"/>
          </a:solidFill>
          <a:latin typeface="Gill Sans Nova Cond" panose="020B0606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notesSlide" Target="../notesSlides/notesSlide28.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28D1-2652-655E-A396-80E4A5E86C30}"/>
              </a:ext>
            </a:extLst>
          </p:cNvPr>
          <p:cNvSpPr>
            <a:spLocks noGrp="1"/>
          </p:cNvSpPr>
          <p:nvPr>
            <p:ph type="ctrTitle"/>
          </p:nvPr>
        </p:nvSpPr>
        <p:spPr>
          <a:xfrm>
            <a:off x="540001" y="202947"/>
            <a:ext cx="7753394" cy="1756482"/>
          </a:xfrm>
          <a:gradFill>
            <a:gsLst>
              <a:gs pos="0">
                <a:srgbClr val="134D8A">
                  <a:alpha val="0"/>
                </a:srgbClr>
              </a:gs>
              <a:gs pos="100000">
                <a:srgbClr val="1B7C9D"/>
              </a:gs>
            </a:gsLst>
          </a:gradFill>
        </p:spPr>
        <p:txBody>
          <a:bodyPr wrap="square" lIns="36000" tIns="36000" rIns="36000" bIns="36000">
            <a:noAutofit/>
          </a:bodyPr>
          <a:lstStyle/>
          <a:p>
            <a:pPr marL="288000"/>
            <a:r>
              <a:rPr lang="en-CA" sz="4800" dirty="0">
                <a:latin typeface="Verdana Pro Semibold" panose="020B0704030504040204" pitchFamily="34" charset="0"/>
              </a:rPr>
              <a:t>Canadian Earthquake Early Warning System</a:t>
            </a:r>
          </a:p>
        </p:txBody>
      </p:sp>
      <p:sp>
        <p:nvSpPr>
          <p:cNvPr id="3" name="Subtitle 2">
            <a:extLst>
              <a:ext uri="{FF2B5EF4-FFF2-40B4-BE49-F238E27FC236}">
                <a16:creationId xmlns:a16="http://schemas.microsoft.com/office/drawing/2014/main" id="{B663E118-41BA-9832-D4B9-703EB5CC01A9}"/>
              </a:ext>
            </a:extLst>
          </p:cNvPr>
          <p:cNvSpPr>
            <a:spLocks noGrp="1"/>
          </p:cNvSpPr>
          <p:nvPr>
            <p:ph type="subTitle" idx="1"/>
          </p:nvPr>
        </p:nvSpPr>
        <p:spPr>
          <a:xfrm>
            <a:off x="512380" y="2435390"/>
            <a:ext cx="5373414" cy="1339776"/>
          </a:xfrm>
        </p:spPr>
        <p:txBody>
          <a:bodyPr>
            <a:normAutofit/>
          </a:bodyPr>
          <a:lstStyle/>
          <a:p>
            <a:r>
              <a:rPr lang="en-CA" dirty="0"/>
              <a:t>Henry Seywerd</a:t>
            </a:r>
          </a:p>
          <a:p>
            <a:r>
              <a:rPr lang="en-CA" sz="1800" dirty="0"/>
              <a:t>Program Manager EEW</a:t>
            </a:r>
          </a:p>
          <a:p>
            <a:r>
              <a:rPr lang="en-CA" sz="1800" dirty="0"/>
              <a:t>2024.03</a:t>
            </a:r>
          </a:p>
          <a:p>
            <a:endParaRPr lang="en-CA" dirty="0"/>
          </a:p>
        </p:txBody>
      </p:sp>
      <p:sp>
        <p:nvSpPr>
          <p:cNvPr id="4" name="Content Placeholder 3">
            <a:extLst>
              <a:ext uri="{FF2B5EF4-FFF2-40B4-BE49-F238E27FC236}">
                <a16:creationId xmlns:a16="http://schemas.microsoft.com/office/drawing/2014/main" id="{B4ECE490-7781-4433-38CE-D528A2D060BE}"/>
              </a:ext>
            </a:extLst>
          </p:cNvPr>
          <p:cNvSpPr>
            <a:spLocks noGrp="1"/>
          </p:cNvSpPr>
          <p:nvPr>
            <p:ph sz="quarter" idx="13"/>
          </p:nvPr>
        </p:nvSpPr>
        <p:spPr>
          <a:xfrm>
            <a:off x="540001" y="4767750"/>
            <a:ext cx="4114800" cy="700721"/>
          </a:xfrm>
        </p:spPr>
        <p:txBody>
          <a:bodyPr/>
          <a:lstStyle/>
          <a:p>
            <a:r>
              <a:rPr lang="en-CA" dirty="0"/>
              <a:t>Seconds save lives!</a:t>
            </a:r>
          </a:p>
        </p:txBody>
      </p:sp>
    </p:spTree>
    <p:extLst>
      <p:ext uri="{BB962C8B-B14F-4D97-AF65-F5344CB8AC3E}">
        <p14:creationId xmlns:p14="http://schemas.microsoft.com/office/powerpoint/2010/main" val="397812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0100" y="2746376"/>
            <a:ext cx="1295400" cy="803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7801" y="1316039"/>
            <a:ext cx="1104900" cy="1296987"/>
          </a:xfrm>
          <a:prstGeom prst="rect">
            <a:avLst/>
          </a:prstGeom>
          <a:noFill/>
          <a:ln>
            <a:noFill/>
          </a:ln>
          <a:effectLst/>
          <a:extLst>
            <a:ext uri="{909E8E84-426E-40DD-AFC4-6F175D3DCCD1}">
              <a14:hiddenFill xmlns:a14="http://schemas.microsoft.com/office/drawing/2010/main">
                <a:blipFill dpi="0" rotWithShape="0">
                  <a:blip/>
                  <a:srcRect r="1011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Text Box 3"/>
          <p:cNvSpPr txBox="1">
            <a:spLocks noChangeArrowheads="1"/>
          </p:cNvSpPr>
          <p:nvPr/>
        </p:nvSpPr>
        <p:spPr bwMode="auto">
          <a:xfrm>
            <a:off x="1981200" y="204109"/>
            <a:ext cx="8229600" cy="624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Myriad Pro" charset="0"/>
                <a:cs typeface="Myriad Pro"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Myriad Pro" charset="0"/>
                <a:cs typeface="Myriad Pro"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Myriad Pro" charset="0"/>
                <a:cs typeface="Myriad Pro"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9pPr>
          </a:lstStyle>
          <a:p>
            <a:pPr algn="ctr" eaLnBrk="1" hangingPunct="1">
              <a:spcBef>
                <a:spcPct val="0"/>
              </a:spcBef>
              <a:buClrTx/>
              <a:buFontTx/>
              <a:buNone/>
            </a:pPr>
            <a:r>
              <a:rPr lang="en-CA" altLang="en-US" sz="4800" dirty="0">
                <a:solidFill>
                  <a:schemeClr val="tx2">
                    <a:lumMod val="50000"/>
                  </a:schemeClr>
                </a:solidFill>
                <a:latin typeface="Avenir Next LT Pro" panose="020B0504020202020204" pitchFamily="34" charset="0"/>
                <a:cs typeface="Arial" panose="020B0604020202020204" pitchFamily="34" charset="0"/>
              </a:rPr>
              <a:t>After</a:t>
            </a:r>
          </a:p>
        </p:txBody>
      </p:sp>
      <p:sp>
        <p:nvSpPr>
          <p:cNvPr id="20484" name="Text Box 4"/>
          <p:cNvSpPr txBox="1">
            <a:spLocks noChangeArrowheads="1"/>
          </p:cNvSpPr>
          <p:nvPr/>
        </p:nvSpPr>
        <p:spPr bwMode="auto">
          <a:xfrm>
            <a:off x="584200" y="1645444"/>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2841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1pPr>
            <a:lvl2pPr marL="728663" indent="-2714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Calibri" panose="020F0502020204030204" pitchFamily="34" charset="0"/>
                <a:cs typeface="Myriad Pro" charset="0"/>
              </a:defRPr>
            </a:lvl9pPr>
          </a:lstStyle>
          <a:p>
            <a:pPr>
              <a:spcBef>
                <a:spcPts val="800"/>
              </a:spcBef>
              <a:buClr>
                <a:srgbClr val="486879"/>
              </a:buClr>
              <a:buSzPct val="100000"/>
              <a:buFont typeface="Wingdings" panose="05000000000000000000" pitchFamily="2" charset="2"/>
              <a:buChar char=""/>
              <a:defRPr/>
            </a:pPr>
            <a:r>
              <a:rPr lang="en-CA" altLang="en-US" sz="2800" dirty="0">
                <a:solidFill>
                  <a:schemeClr val="accent1">
                    <a:lumMod val="75000"/>
                  </a:schemeClr>
                </a:solidFill>
                <a:latin typeface="Verdana" panose="020B0604030504040204" pitchFamily="34" charset="0"/>
                <a:cs typeface="Arial" panose="020B0604020202020204" pitchFamily="34" charset="0"/>
              </a:rPr>
              <a:t>use your plan</a:t>
            </a:r>
          </a:p>
          <a:p>
            <a:pPr>
              <a:spcBef>
                <a:spcPts val="800"/>
              </a:spcBef>
              <a:buClr>
                <a:srgbClr val="486879"/>
              </a:buClr>
              <a:buSzPct val="100000"/>
              <a:buFont typeface="Wingdings" panose="05000000000000000000" pitchFamily="2" charset="2"/>
              <a:buChar char=""/>
              <a:defRPr/>
            </a:pPr>
            <a:r>
              <a:rPr lang="en-CA" altLang="en-US" sz="2800" dirty="0">
                <a:solidFill>
                  <a:schemeClr val="accent1">
                    <a:lumMod val="75000"/>
                  </a:schemeClr>
                </a:solidFill>
                <a:latin typeface="Verdana" panose="020B0604030504040204" pitchFamily="34" charset="0"/>
                <a:cs typeface="Arial" panose="020B0604020202020204" pitchFamily="34" charset="0"/>
              </a:rPr>
              <a:t>do NOT use phone (only text)</a:t>
            </a:r>
          </a:p>
          <a:p>
            <a:pPr>
              <a:spcBef>
                <a:spcPts val="800"/>
              </a:spcBef>
              <a:buClr>
                <a:srgbClr val="486879"/>
              </a:buClr>
              <a:buSzPct val="100000"/>
              <a:buFont typeface="Wingdings" panose="05000000000000000000" pitchFamily="2" charset="2"/>
              <a:buChar char=""/>
              <a:defRPr/>
            </a:pPr>
            <a:r>
              <a:rPr lang="en-CA" altLang="en-US" sz="2800" dirty="0">
                <a:solidFill>
                  <a:schemeClr val="accent1">
                    <a:lumMod val="75000"/>
                  </a:schemeClr>
                </a:solidFill>
                <a:latin typeface="Verdana" panose="020B0604030504040204" pitchFamily="34" charset="0"/>
                <a:cs typeface="Arial" panose="020B0604020202020204" pitchFamily="34" charset="0"/>
              </a:rPr>
              <a:t>expect aftershocks</a:t>
            </a:r>
          </a:p>
          <a:p>
            <a:pPr>
              <a:spcBef>
                <a:spcPts val="800"/>
              </a:spcBef>
              <a:buClr>
                <a:srgbClr val="486879"/>
              </a:buClr>
              <a:buSzPct val="100000"/>
              <a:buFont typeface="Wingdings" panose="05000000000000000000" pitchFamily="2" charset="2"/>
              <a:buChar char=""/>
              <a:defRPr/>
            </a:pPr>
            <a:r>
              <a:rPr lang="en-CA" altLang="en-US" sz="2800" dirty="0">
                <a:solidFill>
                  <a:schemeClr val="accent1">
                    <a:lumMod val="75000"/>
                  </a:schemeClr>
                </a:solidFill>
                <a:latin typeface="Verdana" panose="020B0604030504040204" pitchFamily="34" charset="0"/>
                <a:cs typeface="Arial" panose="020B0604020202020204" pitchFamily="34" charset="0"/>
              </a:rPr>
              <a:t>get away from the coast,</a:t>
            </a:r>
          </a:p>
          <a:p>
            <a:pPr lvl="1">
              <a:spcBef>
                <a:spcPts val="800"/>
              </a:spcBef>
              <a:buClr>
                <a:srgbClr val="000000"/>
              </a:buClr>
              <a:buSzPct val="100000"/>
              <a:buFont typeface="Times New Roman" panose="02020603050405020304" pitchFamily="18" charset="0"/>
              <a:buChar char="–"/>
              <a:defRPr/>
            </a:pPr>
            <a:r>
              <a:rPr lang="en-CA" altLang="en-US" sz="2800" dirty="0">
                <a:solidFill>
                  <a:schemeClr val="accent1">
                    <a:lumMod val="75000"/>
                  </a:schemeClr>
                </a:solidFill>
                <a:latin typeface="Verdana" panose="020B0604030504040204" pitchFamily="34" charset="0"/>
                <a:cs typeface="Arial" panose="020B0604020202020204" pitchFamily="34" charset="0"/>
              </a:rPr>
              <a:t>if shaking strong (difficult to stand)</a:t>
            </a:r>
          </a:p>
          <a:p>
            <a:pPr lvl="1">
              <a:spcBef>
                <a:spcPts val="800"/>
              </a:spcBef>
              <a:buClr>
                <a:srgbClr val="000000"/>
              </a:buClr>
              <a:buSzPct val="100000"/>
              <a:buFont typeface="Times New Roman" panose="02020603050405020304" pitchFamily="18" charset="0"/>
              <a:buChar char="–"/>
              <a:defRPr/>
            </a:pPr>
            <a:r>
              <a:rPr lang="en-CA" altLang="en-US" sz="2800" dirty="0">
                <a:solidFill>
                  <a:schemeClr val="accent1">
                    <a:lumMod val="75000"/>
                  </a:schemeClr>
                </a:solidFill>
                <a:latin typeface="Verdana" panose="020B0604030504040204" pitchFamily="34" charset="0"/>
                <a:cs typeface="Arial" panose="020B0604020202020204" pitchFamily="34" charset="0"/>
              </a:rPr>
              <a:t>&amp; long (more than a minute)</a:t>
            </a:r>
          </a:p>
          <a:p>
            <a:pPr marL="296855">
              <a:spcBef>
                <a:spcPts val="800"/>
              </a:spcBef>
              <a:buSzPct val="100000"/>
              <a:defRPr/>
            </a:pPr>
            <a:endParaRPr lang="en-CA" altLang="en-US" sz="2800" dirty="0">
              <a:solidFill>
                <a:srgbClr val="000000"/>
              </a:solidFill>
              <a:latin typeface="Verdana" panose="020B0604030504040204" pitchFamily="34" charset="0"/>
              <a:cs typeface="Arial" panose="020B0604020202020204" pitchFamily="34" charset="0"/>
            </a:endParaRPr>
          </a:p>
        </p:txBody>
      </p:sp>
      <p:pic>
        <p:nvPicPr>
          <p:cNvPr id="2048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23101" y="4491946"/>
            <a:ext cx="1790700" cy="145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1"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1255" y="502444"/>
            <a:ext cx="1079500" cy="15319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3">
            <a:extLst>
              <a:ext uri="{FF2B5EF4-FFF2-40B4-BE49-F238E27FC236}">
                <a16:creationId xmlns:a16="http://schemas.microsoft.com/office/drawing/2014/main" id="{EBE4C040-ED5C-3585-1E50-2A758900C7DB}"/>
              </a:ext>
            </a:extLst>
          </p:cNvPr>
          <p:cNvSpPr>
            <a:spLocks noGrp="1"/>
          </p:cNvSpPr>
          <p:nvPr>
            <p:ph type="sldNum" sz="quarter" idx="2"/>
          </p:nvPr>
        </p:nvSpPr>
        <p:spPr>
          <a:xfrm>
            <a:off x="8656320" y="6403066"/>
            <a:ext cx="2743200" cy="365125"/>
          </a:xfrm>
        </p:spPr>
        <p:txBody>
          <a:bodyPr/>
          <a:lstStyle/>
          <a:p>
            <a:fld id="{86CB4B4D-7CA3-9044-876B-883B54F8677D}" type="slidenum">
              <a:rPr lang="en-CA" smtClean="0"/>
              <a:t>10</a:t>
            </a:fld>
            <a:endParaRPr lang="en-CA"/>
          </a:p>
        </p:txBody>
      </p:sp>
    </p:spTree>
    <p:extLst>
      <p:ext uri="{BB962C8B-B14F-4D97-AF65-F5344CB8AC3E}">
        <p14:creationId xmlns:p14="http://schemas.microsoft.com/office/powerpoint/2010/main" val="23817790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0484">
                                            <p:txEl>
                                              <p:pRg st="1" end="1"/>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04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20484">
                                            <p:txEl>
                                              <p:pRg st="2" end="2"/>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204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0484">
                                            <p:txEl>
                                              <p:pRg st="3" end="3"/>
                                            </p:txEl>
                                          </p:spTgt>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20484">
                                            <p:txEl>
                                              <p:pRg st="4" end="4"/>
                                            </p:txEl>
                                          </p:spTgt>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20484">
                                            <p:txEl>
                                              <p:pRg st="5" end="5"/>
                                            </p:txEl>
                                          </p:spTgt>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B8A8-D9F4-C7FD-73AC-03FE170CEE56}"/>
              </a:ext>
            </a:extLst>
          </p:cNvPr>
          <p:cNvSpPr>
            <a:spLocks noGrp="1"/>
          </p:cNvSpPr>
          <p:nvPr>
            <p:ph type="title"/>
          </p:nvPr>
        </p:nvSpPr>
        <p:spPr>
          <a:xfrm>
            <a:off x="461433" y="3815111"/>
            <a:ext cx="11269133" cy="990600"/>
          </a:xfrm>
        </p:spPr>
        <p:txBody>
          <a:bodyPr>
            <a:noAutofit/>
          </a:bodyPr>
          <a:lstStyle/>
          <a:p>
            <a:pPr>
              <a:lnSpc>
                <a:spcPct val="150000"/>
              </a:lnSpc>
            </a:pPr>
            <a:r>
              <a:rPr lang="en-CA" sz="4800" b="0" dirty="0">
                <a:solidFill>
                  <a:schemeClr val="bg1">
                    <a:lumMod val="65000"/>
                  </a:schemeClr>
                </a:solidFill>
                <a:latin typeface="Avenir Next LT Pro" panose="020B0504020202020204" pitchFamily="34" charset="0"/>
              </a:rPr>
              <a:t>Earthquake Background</a:t>
            </a:r>
            <a:br>
              <a:rPr lang="en-CA" sz="4800" b="0" dirty="0">
                <a:latin typeface="Avenir Next LT Pro" panose="020B0504020202020204" pitchFamily="34" charset="0"/>
              </a:rPr>
            </a:br>
            <a:r>
              <a:rPr lang="en-CA" sz="4800" b="0" dirty="0">
                <a:solidFill>
                  <a:schemeClr val="bg1">
                    <a:lumMod val="65000"/>
                  </a:schemeClr>
                </a:solidFill>
                <a:latin typeface="Avenir Next LT Pro" panose="020B0504020202020204" pitchFamily="34" charset="0"/>
              </a:rPr>
              <a:t>How to prepare and respond</a:t>
            </a:r>
            <a:br>
              <a:rPr lang="en-CA" sz="4800" b="0" dirty="0">
                <a:solidFill>
                  <a:schemeClr val="bg1">
                    <a:lumMod val="65000"/>
                  </a:schemeClr>
                </a:solidFill>
                <a:latin typeface="Avenir Next LT Pro" panose="020B0504020202020204" pitchFamily="34" charset="0"/>
              </a:rPr>
            </a:br>
            <a:r>
              <a:rPr lang="en-CA" sz="4800" b="0" dirty="0">
                <a:latin typeface="Avenir Next LT Pro" panose="020B0504020202020204" pitchFamily="34" charset="0"/>
              </a:rPr>
              <a:t>Earthquake Early Warning</a:t>
            </a:r>
            <a:br>
              <a:rPr lang="en-CA" sz="4800" b="0" dirty="0">
                <a:solidFill>
                  <a:schemeClr val="bg1">
                    <a:lumMod val="65000"/>
                  </a:schemeClr>
                </a:solidFill>
                <a:latin typeface="Avenir Next LT Pro" panose="020B0504020202020204" pitchFamily="34" charset="0"/>
              </a:rPr>
            </a:br>
            <a:endParaRPr lang="en-CA" sz="4800" b="0" dirty="0">
              <a:solidFill>
                <a:schemeClr val="bg1">
                  <a:lumMod val="65000"/>
                </a:schemeClr>
              </a:solidFill>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568D0111-B21D-807C-318D-1526AF09CFCF}"/>
              </a:ext>
            </a:extLst>
          </p:cNvPr>
          <p:cNvSpPr>
            <a:spLocks noGrp="1"/>
          </p:cNvSpPr>
          <p:nvPr>
            <p:ph type="sldNum" sz="quarter" idx="12"/>
          </p:nvPr>
        </p:nvSpPr>
        <p:spPr/>
        <p:txBody>
          <a:bodyPr/>
          <a:lstStyle/>
          <a:p>
            <a:fld id="{C42B287D-A570-4776-A551-CB8BD8145842}" type="slidenum">
              <a:rPr lang="en-US" smtClean="0"/>
              <a:pPr/>
              <a:t>11</a:t>
            </a:fld>
            <a:endParaRPr lang="en-US" dirty="0"/>
          </a:p>
        </p:txBody>
      </p:sp>
    </p:spTree>
    <p:extLst>
      <p:ext uri="{BB962C8B-B14F-4D97-AF65-F5344CB8AC3E}">
        <p14:creationId xmlns:p14="http://schemas.microsoft.com/office/powerpoint/2010/main" val="3378143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8825D-669F-BB21-2A5B-11092BA3D8C1}"/>
              </a:ext>
            </a:extLst>
          </p:cNvPr>
          <p:cNvSpPr>
            <a:spLocks noGrp="1"/>
          </p:cNvSpPr>
          <p:nvPr>
            <p:ph type="title"/>
          </p:nvPr>
        </p:nvSpPr>
        <p:spPr>
          <a:xfrm>
            <a:off x="3581400" y="0"/>
            <a:ext cx="7772400" cy="1325563"/>
          </a:xfrm>
        </p:spPr>
        <p:txBody>
          <a:bodyPr>
            <a:normAutofit/>
          </a:bodyPr>
          <a:lstStyle/>
          <a:p>
            <a:r>
              <a:rPr lang="en-CA" sz="4800" b="0" dirty="0">
                <a:solidFill>
                  <a:schemeClr val="tx2">
                    <a:lumMod val="50000"/>
                  </a:schemeClr>
                </a:solidFill>
                <a:latin typeface="Avenir Next LT Pro" panose="020B0504020202020204" pitchFamily="34" charset="0"/>
              </a:rPr>
              <a:t>Earthquake Early Warning</a:t>
            </a:r>
          </a:p>
        </p:txBody>
      </p:sp>
      <p:sp>
        <p:nvSpPr>
          <p:cNvPr id="3" name="Content Placeholder 2">
            <a:extLst>
              <a:ext uri="{FF2B5EF4-FFF2-40B4-BE49-F238E27FC236}">
                <a16:creationId xmlns:a16="http://schemas.microsoft.com/office/drawing/2014/main" id="{E0BB5AF9-0A85-4584-A4C8-B859C859B456}"/>
              </a:ext>
            </a:extLst>
          </p:cNvPr>
          <p:cNvSpPr>
            <a:spLocks noGrp="1"/>
          </p:cNvSpPr>
          <p:nvPr>
            <p:ph sz="half" idx="1"/>
          </p:nvPr>
        </p:nvSpPr>
        <p:spPr>
          <a:xfrm>
            <a:off x="413567" y="1253330"/>
            <a:ext cx="2743200" cy="5147469"/>
          </a:xfrm>
        </p:spPr>
        <p:txBody>
          <a:bodyPr>
            <a:normAutofit fontScale="92500" lnSpcReduction="20000"/>
          </a:bodyPr>
          <a:lstStyle/>
          <a:p>
            <a:r>
              <a:rPr lang="en-CA" dirty="0"/>
              <a:t>EEW has proven successful in other countries</a:t>
            </a:r>
          </a:p>
          <a:p>
            <a:r>
              <a:rPr lang="en-CA" dirty="0"/>
              <a:t>Detects P-wave and sends alert to people and systems</a:t>
            </a:r>
          </a:p>
          <a:p>
            <a:r>
              <a:rPr lang="en-CA" dirty="0"/>
              <a:t>Provides seconds to tens-of-seconds of warning</a:t>
            </a:r>
          </a:p>
          <a:p>
            <a:r>
              <a:rPr lang="en-CA" dirty="0"/>
              <a:t>Protective actions can be taken to reduce impacts and injuries</a:t>
            </a:r>
          </a:p>
        </p:txBody>
      </p:sp>
      <p:pic>
        <p:nvPicPr>
          <p:cNvPr id="5" name="EWW_V11">
            <a:hlinkClick r:id="" action="ppaction://media"/>
            <a:extLst>
              <a:ext uri="{FF2B5EF4-FFF2-40B4-BE49-F238E27FC236}">
                <a16:creationId xmlns:a16="http://schemas.microsoft.com/office/drawing/2014/main" id="{80B6C0C3-85AB-D6B0-FF8D-E37283E16123}"/>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5"/>
          <a:srcRect t="22963" b="20373"/>
          <a:stretch/>
        </p:blipFill>
        <p:spPr>
          <a:xfrm>
            <a:off x="3755571" y="1565623"/>
            <a:ext cx="8022862" cy="4546023"/>
          </a:xfrm>
        </p:spPr>
      </p:pic>
    </p:spTree>
    <p:extLst>
      <p:ext uri="{BB962C8B-B14F-4D97-AF65-F5344CB8AC3E}">
        <p14:creationId xmlns:p14="http://schemas.microsoft.com/office/powerpoint/2010/main" val="46425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11834"/>
            <a:ext cx="10515600" cy="1325563"/>
          </a:xfrm>
        </p:spPr>
        <p:txBody>
          <a:bodyPr>
            <a:normAutofit/>
          </a:bodyPr>
          <a:lstStyle/>
          <a:p>
            <a:r>
              <a:rPr lang="en-CA" sz="4800" b="0" dirty="0">
                <a:solidFill>
                  <a:schemeClr val="tx2">
                    <a:lumMod val="50000"/>
                  </a:schemeClr>
                </a:solidFill>
                <a:latin typeface="Avenir Next LT Pro Light" panose="020B0304020202020204" pitchFamily="34" charset="0"/>
                <a:ea typeface="ADLaM Display" panose="020F0502020204030204" pitchFamily="2" charset="0"/>
                <a:cs typeface="Aharoni" panose="020F0502020204030204" pitchFamily="2" charset="-79"/>
              </a:rPr>
              <a:t>EEW System Considerations</a:t>
            </a:r>
          </a:p>
        </p:txBody>
      </p:sp>
      <p:pic>
        <p:nvPicPr>
          <p:cNvPr id="4" name="Picture 3" descr="A diagram of information on a computer&#10;&#10;Description automatically generated">
            <a:extLst>
              <a:ext uri="{FF2B5EF4-FFF2-40B4-BE49-F238E27FC236}">
                <a16:creationId xmlns:a16="http://schemas.microsoft.com/office/drawing/2014/main" id="{B5B034C9-57DD-D9C1-AC83-0998F9326E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6005" y="2971931"/>
            <a:ext cx="8397795" cy="3476387"/>
          </a:xfrm>
          <a:prstGeom prst="rect">
            <a:avLst/>
          </a:prstGeom>
        </p:spPr>
      </p:pic>
      <p:sp>
        <p:nvSpPr>
          <p:cNvPr id="5" name="Content Placeholder 2">
            <a:extLst>
              <a:ext uri="{FF2B5EF4-FFF2-40B4-BE49-F238E27FC236}">
                <a16:creationId xmlns:a16="http://schemas.microsoft.com/office/drawing/2014/main" id="{9BAE38BB-AA5A-3B8C-5B9B-C390E117F3D8}"/>
              </a:ext>
            </a:extLst>
          </p:cNvPr>
          <p:cNvSpPr>
            <a:spLocks noGrp="1"/>
          </p:cNvSpPr>
          <p:nvPr>
            <p:ph idx="1"/>
          </p:nvPr>
        </p:nvSpPr>
        <p:spPr>
          <a:xfrm>
            <a:off x="838200" y="1027906"/>
            <a:ext cx="10695709" cy="4802188"/>
          </a:xfrm>
        </p:spPr>
        <p:txBody>
          <a:bodyPr>
            <a:noAutofit/>
          </a:bodyPr>
          <a:lstStyle/>
          <a:p>
            <a:r>
              <a:rPr lang="en-CA" sz="2400" dirty="0">
                <a:solidFill>
                  <a:schemeClr val="accent5">
                    <a:lumMod val="50000"/>
                  </a:schemeClr>
                </a:solidFill>
                <a:latin typeface="Calibri" panose="020F0502020204030204" pitchFamily="34" charset="0"/>
                <a:ea typeface="Times New Roman" panose="02020603050405020304" pitchFamily="18" charset="0"/>
              </a:rPr>
              <a:t>Dense networks of specialized </a:t>
            </a:r>
            <a:r>
              <a:rPr lang="en-CA" sz="2400" b="1" dirty="0">
                <a:solidFill>
                  <a:schemeClr val="accent5">
                    <a:lumMod val="50000"/>
                  </a:schemeClr>
                </a:solidFill>
                <a:latin typeface="Calibri" panose="020F0502020204030204" pitchFamily="34" charset="0"/>
                <a:ea typeface="Times New Roman" panose="02020603050405020304" pitchFamily="18" charset="0"/>
              </a:rPr>
              <a:t>sensors</a:t>
            </a:r>
          </a:p>
          <a:p>
            <a:r>
              <a:rPr lang="en-CA" sz="2400" dirty="0">
                <a:solidFill>
                  <a:schemeClr val="accent5">
                    <a:lumMod val="50000"/>
                  </a:schemeClr>
                </a:solidFill>
                <a:latin typeface="Calibri" panose="020F0502020204030204" pitchFamily="34" charset="0"/>
                <a:ea typeface="Times New Roman" panose="02020603050405020304" pitchFamily="18" charset="0"/>
              </a:rPr>
              <a:t>High speed </a:t>
            </a:r>
            <a:r>
              <a:rPr lang="en-CA" sz="2400" b="1" dirty="0">
                <a:solidFill>
                  <a:schemeClr val="accent5">
                    <a:lumMod val="50000"/>
                  </a:schemeClr>
                </a:solidFill>
                <a:latin typeface="Calibri" panose="020F0502020204030204" pitchFamily="34" charset="0"/>
                <a:ea typeface="Times New Roman" panose="02020603050405020304" pitchFamily="18" charset="0"/>
              </a:rPr>
              <a:t>communications</a:t>
            </a:r>
            <a:r>
              <a:rPr lang="en-CA" sz="2400" dirty="0">
                <a:solidFill>
                  <a:schemeClr val="accent5">
                    <a:lumMod val="50000"/>
                  </a:schemeClr>
                </a:solidFill>
                <a:latin typeface="Calibri" panose="020F0502020204030204" pitchFamily="34" charset="0"/>
                <a:ea typeface="Times New Roman" panose="02020603050405020304" pitchFamily="18" charset="0"/>
              </a:rPr>
              <a:t> (Internet, cellular, and satellite)</a:t>
            </a:r>
          </a:p>
          <a:p>
            <a:r>
              <a:rPr lang="en-CA" sz="2400" dirty="0">
                <a:solidFill>
                  <a:schemeClr val="accent5">
                    <a:lumMod val="50000"/>
                  </a:schemeClr>
                </a:solidFill>
                <a:latin typeface="Calibri" panose="020F0502020204030204" pitchFamily="34" charset="0"/>
                <a:ea typeface="Times New Roman" panose="02020603050405020304" pitchFamily="18" charset="0"/>
              </a:rPr>
              <a:t>Multiple </a:t>
            </a:r>
            <a:r>
              <a:rPr lang="en-CA" sz="2400" b="1" dirty="0">
                <a:solidFill>
                  <a:schemeClr val="accent5">
                    <a:lumMod val="50000"/>
                  </a:schemeClr>
                </a:solidFill>
                <a:latin typeface="Calibri" panose="020F0502020204030204" pitchFamily="34" charset="0"/>
                <a:ea typeface="Times New Roman" panose="02020603050405020304" pitchFamily="18" charset="0"/>
              </a:rPr>
              <a:t>data centres </a:t>
            </a:r>
            <a:r>
              <a:rPr lang="en-CA" sz="2400" dirty="0">
                <a:solidFill>
                  <a:schemeClr val="accent5">
                    <a:lumMod val="50000"/>
                  </a:schemeClr>
                </a:solidFill>
                <a:latin typeface="Calibri" panose="020F0502020204030204" pitchFamily="34" charset="0"/>
                <a:ea typeface="Times New Roman" panose="02020603050405020304" pitchFamily="18" charset="0"/>
              </a:rPr>
              <a:t>for redundancy</a:t>
            </a:r>
          </a:p>
          <a:p>
            <a:r>
              <a:rPr lang="en-CA" sz="2400" dirty="0">
                <a:solidFill>
                  <a:schemeClr val="accent5">
                    <a:lumMod val="50000"/>
                  </a:schemeClr>
                </a:solidFill>
                <a:latin typeface="Calibri" panose="020F0502020204030204" pitchFamily="34" charset="0"/>
                <a:ea typeface="Times New Roman" panose="02020603050405020304" pitchFamily="18" charset="0"/>
              </a:rPr>
              <a:t>Cross border interoperability, using USGS’s </a:t>
            </a:r>
            <a:r>
              <a:rPr lang="en-CA" sz="2400" b="1" dirty="0">
                <a:solidFill>
                  <a:schemeClr val="accent5">
                    <a:lumMod val="50000"/>
                  </a:schemeClr>
                </a:solidFill>
                <a:latin typeface="Calibri" panose="020F0502020204030204" pitchFamily="34" charset="0"/>
                <a:ea typeface="Times New Roman" panose="02020603050405020304" pitchFamily="18" charset="0"/>
              </a:rPr>
              <a:t>software</a:t>
            </a:r>
          </a:p>
          <a:p>
            <a:r>
              <a:rPr lang="en-CA" sz="2400" b="1" dirty="0">
                <a:solidFill>
                  <a:schemeClr val="accent5">
                    <a:lumMod val="50000"/>
                  </a:schemeClr>
                </a:solidFill>
                <a:latin typeface="Calibri" panose="020F0502020204030204" pitchFamily="34" charset="0"/>
                <a:ea typeface="Times New Roman" panose="02020603050405020304" pitchFamily="18" charset="0"/>
              </a:rPr>
              <a:t>Cybersecurity</a:t>
            </a:r>
            <a:r>
              <a:rPr lang="en-CA" sz="2400" dirty="0">
                <a:solidFill>
                  <a:schemeClr val="accent5">
                    <a:lumMod val="50000"/>
                  </a:schemeClr>
                </a:solidFill>
                <a:latin typeface="Calibri" panose="020F0502020204030204" pitchFamily="34" charset="0"/>
                <a:ea typeface="Times New Roman" panose="02020603050405020304" pitchFamily="18" charset="0"/>
              </a:rPr>
              <a:t> a necessity (ITSG-33)</a:t>
            </a:r>
          </a:p>
          <a:p>
            <a:r>
              <a:rPr lang="en-CA" sz="2400" dirty="0">
                <a:solidFill>
                  <a:schemeClr val="accent5">
                    <a:lumMod val="50000"/>
                  </a:schemeClr>
                </a:solidFill>
                <a:latin typeface="Calibri" panose="020F0502020204030204" pitchFamily="34" charset="0"/>
                <a:ea typeface="Times New Roman" panose="02020603050405020304" pitchFamily="18" charset="0"/>
              </a:rPr>
              <a:t>Reliable, particularly under adverse circumstances</a:t>
            </a:r>
          </a:p>
          <a:p>
            <a:pPr marL="0" indent="0">
              <a:buNone/>
            </a:pPr>
            <a:endParaRPr lang="en-US" sz="2400" dirty="0">
              <a:solidFill>
                <a:schemeClr val="accent5">
                  <a:lumMod val="50000"/>
                </a:schemeClr>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540679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18255"/>
            <a:ext cx="10515600" cy="1325563"/>
          </a:xfrm>
        </p:spPr>
        <p:txBody>
          <a:bodyPr>
            <a:normAutofit/>
          </a:bodyPr>
          <a:lstStyle/>
          <a:p>
            <a:r>
              <a:rPr lang="en-CA" sz="4800" b="0" dirty="0">
                <a:solidFill>
                  <a:schemeClr val="tx2">
                    <a:lumMod val="50000"/>
                  </a:schemeClr>
                </a:solidFill>
                <a:latin typeface="Avenir Next LT Pro" panose="020B0504020202020204" pitchFamily="34" charset="0"/>
                <a:ea typeface="ADLaM Display" panose="020F0502020204030204" pitchFamily="2" charset="0"/>
                <a:cs typeface="Aharoni" panose="020F0502020204030204" pitchFamily="2" charset="-79"/>
              </a:rPr>
              <a:t>EEW Network</a:t>
            </a:r>
          </a:p>
        </p:txBody>
      </p:sp>
      <p:pic>
        <p:nvPicPr>
          <p:cNvPr id="1026" name="Picture 2">
            <a:extLst>
              <a:ext uri="{FF2B5EF4-FFF2-40B4-BE49-F238E27FC236}">
                <a16:creationId xmlns:a16="http://schemas.microsoft.com/office/drawing/2014/main" id="{45B2CD56-341A-76B6-38A6-1450454182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261237" y="1916659"/>
            <a:ext cx="6662349" cy="47113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2B75910-9603-0355-7B7C-260F7B8EA4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781666" y="230014"/>
            <a:ext cx="6149097" cy="43483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0283DE-58B3-2605-D9F1-9330E17BE49C}"/>
              </a:ext>
            </a:extLst>
          </p:cNvPr>
          <p:cNvSpPr txBox="1"/>
          <p:nvPr/>
        </p:nvSpPr>
        <p:spPr>
          <a:xfrm>
            <a:off x="7035887" y="4596661"/>
            <a:ext cx="5156113" cy="2031325"/>
          </a:xfrm>
          <a:prstGeom prst="rect">
            <a:avLst/>
          </a:prstGeom>
          <a:noFill/>
        </p:spPr>
        <p:txBody>
          <a:bodyPr wrap="square" rtlCol="0">
            <a:spAutoFit/>
          </a:bodyPr>
          <a:lstStyle/>
          <a:p>
            <a:r>
              <a:rPr lang="en-CA" dirty="0"/>
              <a:t>EEW stations:</a:t>
            </a:r>
          </a:p>
          <a:p>
            <a:r>
              <a:rPr lang="en-CA" dirty="0"/>
              <a:t>   BC: 96 core + 96 extended network = 192</a:t>
            </a:r>
          </a:p>
          <a:p>
            <a:r>
              <a:rPr lang="en-CA" dirty="0"/>
              <a:t>      (with 24 core stations on land of the Haida Nation</a:t>
            </a:r>
          </a:p>
          <a:p>
            <a:r>
              <a:rPr lang="en-CA" dirty="0"/>
              <a:t>      &amp; funding for Coastal First Nations’ 8 extended</a:t>
            </a:r>
          </a:p>
          <a:p>
            <a:r>
              <a:rPr lang="en-CA" dirty="0"/>
              <a:t>      network stations)</a:t>
            </a:r>
          </a:p>
          <a:p>
            <a:r>
              <a:rPr lang="en-CA" dirty="0"/>
              <a:t>   ON &amp; QC: 224 core + 15 extended network = 239</a:t>
            </a:r>
          </a:p>
          <a:p>
            <a:r>
              <a:rPr lang="en-CA" dirty="0"/>
              <a:t>      </a:t>
            </a:r>
            <a:r>
              <a:rPr lang="en-CA" b="1" dirty="0"/>
              <a:t>Total: 320 core + 111 extended network = 431</a:t>
            </a:r>
            <a:endParaRPr lang="en-CA" dirty="0"/>
          </a:p>
        </p:txBody>
      </p:sp>
    </p:spTree>
    <p:extLst>
      <p:ext uri="{BB962C8B-B14F-4D97-AF65-F5344CB8AC3E}">
        <p14:creationId xmlns:p14="http://schemas.microsoft.com/office/powerpoint/2010/main" val="344824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31793"/>
            <a:ext cx="10515600" cy="1325563"/>
          </a:xfrm>
        </p:spPr>
        <p:txBody>
          <a:bodyPr>
            <a:normAutofit/>
          </a:bodyPr>
          <a:lstStyle/>
          <a:p>
            <a:r>
              <a:rPr lang="en-CA" sz="4800" b="0" dirty="0">
                <a:solidFill>
                  <a:schemeClr val="tx2">
                    <a:lumMod val="50000"/>
                  </a:schemeClr>
                </a:solidFill>
                <a:latin typeface="Avenir Next LT Pro Light" panose="020B0304020202020204" pitchFamily="34" charset="0"/>
                <a:ea typeface="ADLaM Display" panose="020F0502020204030204" pitchFamily="2" charset="0"/>
                <a:cs typeface="Aharoni" panose="020F0502020204030204" pitchFamily="2" charset="-79"/>
              </a:rPr>
              <a:t>EEW Coverage</a:t>
            </a:r>
          </a:p>
        </p:txBody>
      </p:sp>
      <p:pic>
        <p:nvPicPr>
          <p:cNvPr id="13" name="Picture 6">
            <a:extLst>
              <a:ext uri="{FF2B5EF4-FFF2-40B4-BE49-F238E27FC236}">
                <a16:creationId xmlns:a16="http://schemas.microsoft.com/office/drawing/2014/main" id="{E42A932E-1906-B899-2E87-1B1A86CB7F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08142" y="2098499"/>
            <a:ext cx="6393785" cy="47595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7E6C71C4-CCD2-DA00-98A5-C0C99A19D0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069" y="1063760"/>
            <a:ext cx="5933140" cy="57942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AF2D60-362D-47F8-5E4D-159850B502CF}"/>
              </a:ext>
            </a:extLst>
          </p:cNvPr>
          <p:cNvSpPr txBox="1"/>
          <p:nvPr/>
        </p:nvSpPr>
        <p:spPr>
          <a:xfrm>
            <a:off x="736341" y="5658763"/>
            <a:ext cx="5027338" cy="461665"/>
          </a:xfrm>
          <a:prstGeom prst="rect">
            <a:avLst/>
          </a:prstGeom>
          <a:noFill/>
        </p:spPr>
        <p:txBody>
          <a:bodyPr wrap="none" rtlCol="0">
            <a:spAutoFit/>
          </a:bodyPr>
          <a:lstStyle/>
          <a:p>
            <a:pPr algn="ctr"/>
            <a:r>
              <a:rPr lang="en-CA" sz="2400" dirty="0">
                <a:latin typeface="+mj-lt"/>
              </a:rPr>
              <a:t>Annual chance (%) of an EEW alert</a:t>
            </a:r>
          </a:p>
        </p:txBody>
      </p:sp>
      <p:sp>
        <p:nvSpPr>
          <p:cNvPr id="16" name="TextBox 15">
            <a:extLst>
              <a:ext uri="{FF2B5EF4-FFF2-40B4-BE49-F238E27FC236}">
                <a16:creationId xmlns:a16="http://schemas.microsoft.com/office/drawing/2014/main" id="{5E8576D6-61CD-B614-0516-91E09A36B61C}"/>
              </a:ext>
            </a:extLst>
          </p:cNvPr>
          <p:cNvSpPr txBox="1"/>
          <p:nvPr/>
        </p:nvSpPr>
        <p:spPr>
          <a:xfrm>
            <a:off x="6576553" y="5864074"/>
            <a:ext cx="5027338" cy="461665"/>
          </a:xfrm>
          <a:prstGeom prst="rect">
            <a:avLst/>
          </a:prstGeom>
          <a:noFill/>
        </p:spPr>
        <p:txBody>
          <a:bodyPr wrap="none" rtlCol="0">
            <a:spAutoFit/>
          </a:bodyPr>
          <a:lstStyle/>
          <a:p>
            <a:pPr algn="ctr"/>
            <a:r>
              <a:rPr lang="en-CA" sz="2400" dirty="0">
                <a:latin typeface="+mj-lt"/>
              </a:rPr>
              <a:t>Annual chance (%) of an EEW alert</a:t>
            </a:r>
          </a:p>
        </p:txBody>
      </p:sp>
      <p:sp>
        <p:nvSpPr>
          <p:cNvPr id="26" name="Content Placeholder 2">
            <a:extLst>
              <a:ext uri="{FF2B5EF4-FFF2-40B4-BE49-F238E27FC236}">
                <a16:creationId xmlns:a16="http://schemas.microsoft.com/office/drawing/2014/main" id="{57469EF5-A17C-43AE-E8AD-E612318DFF15}"/>
              </a:ext>
            </a:extLst>
          </p:cNvPr>
          <p:cNvSpPr txBox="1">
            <a:spLocks/>
          </p:cNvSpPr>
          <p:nvPr/>
        </p:nvSpPr>
        <p:spPr>
          <a:xfrm>
            <a:off x="6290932" y="262671"/>
            <a:ext cx="5496256"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solidFill>
                  <a:schemeClr val="accent5">
                    <a:lumMod val="50000"/>
                  </a:schemeClr>
                </a:solidFill>
              </a:rPr>
              <a:t>Coverage: areas with moderate-to-high earthquake hazard plus large populations and/or critical infrastructure (e.g., transportation, utilities, medical facilities)</a:t>
            </a:r>
            <a:endParaRPr lang="en-US" sz="2800" dirty="0">
              <a:solidFill>
                <a:schemeClr val="accent5">
                  <a:lumMod val="50000"/>
                </a:schemeClr>
              </a:solidFill>
            </a:endParaRPr>
          </a:p>
        </p:txBody>
      </p:sp>
    </p:spTree>
    <p:extLst>
      <p:ext uri="{BB962C8B-B14F-4D97-AF65-F5344CB8AC3E}">
        <p14:creationId xmlns:p14="http://schemas.microsoft.com/office/powerpoint/2010/main" val="1831013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9E90-0C4D-09B8-C6A6-35CACBAB24CC}"/>
              </a:ext>
            </a:extLst>
          </p:cNvPr>
          <p:cNvSpPr>
            <a:spLocks noGrp="1"/>
          </p:cNvSpPr>
          <p:nvPr>
            <p:ph type="title"/>
          </p:nvPr>
        </p:nvSpPr>
        <p:spPr>
          <a:xfrm>
            <a:off x="839787" y="21154"/>
            <a:ext cx="5844791" cy="1325563"/>
          </a:xfrm>
        </p:spPr>
        <p:txBody>
          <a:bodyPr>
            <a:normAutofit/>
          </a:bodyPr>
          <a:lstStyle/>
          <a:p>
            <a:r>
              <a:rPr lang="en-CA" sz="4800" b="0" dirty="0">
                <a:solidFill>
                  <a:schemeClr val="tx2">
                    <a:lumMod val="50000"/>
                  </a:schemeClr>
                </a:solidFill>
                <a:latin typeface="Avenir Next LT Pro Light" panose="020B0304020202020204" pitchFamily="34" charset="0"/>
              </a:rPr>
              <a:t>EEW Alerts</a:t>
            </a:r>
          </a:p>
        </p:txBody>
      </p:sp>
      <p:sp>
        <p:nvSpPr>
          <p:cNvPr id="6" name="Content Placeholder 5">
            <a:extLst>
              <a:ext uri="{FF2B5EF4-FFF2-40B4-BE49-F238E27FC236}">
                <a16:creationId xmlns:a16="http://schemas.microsoft.com/office/drawing/2014/main" id="{38552AC6-B44F-40BE-29E9-71AA91F1F0DC}"/>
              </a:ext>
            </a:extLst>
          </p:cNvPr>
          <p:cNvSpPr>
            <a:spLocks noGrp="1"/>
          </p:cNvSpPr>
          <p:nvPr>
            <p:ph sz="quarter" idx="4"/>
          </p:nvPr>
        </p:nvSpPr>
        <p:spPr>
          <a:xfrm>
            <a:off x="7257815" y="1101119"/>
            <a:ext cx="4648325" cy="4924389"/>
          </a:xfrm>
        </p:spPr>
        <p:txBody>
          <a:bodyPr>
            <a:normAutofit/>
          </a:bodyPr>
          <a:lstStyle/>
          <a:p>
            <a:pPr marL="0" indent="0">
              <a:buNone/>
            </a:pPr>
            <a:r>
              <a:rPr lang="en-CA" dirty="0"/>
              <a:t>Alert Thresholds, based on:</a:t>
            </a:r>
          </a:p>
          <a:p>
            <a:r>
              <a:rPr lang="en-CA" dirty="0"/>
              <a:t>Magnitude (M; size of earthquake) and</a:t>
            </a:r>
          </a:p>
          <a:p>
            <a:r>
              <a:rPr lang="en-CA" dirty="0"/>
              <a:t>Intensity (MMI; strength of shaking)</a:t>
            </a:r>
          </a:p>
          <a:p>
            <a:r>
              <a:rPr lang="en-CA" dirty="0"/>
              <a:t>Alerts only for potentially harmful earthquakes</a:t>
            </a:r>
          </a:p>
          <a:p>
            <a:endParaRPr lang="en-CA" dirty="0"/>
          </a:p>
        </p:txBody>
      </p:sp>
      <p:pic>
        <p:nvPicPr>
          <p:cNvPr id="3" name="Picture 2" descr="A cartoon of a person lying on a couch&#10;&#10;Description automatically generated">
            <a:extLst>
              <a:ext uri="{FF2B5EF4-FFF2-40B4-BE49-F238E27FC236}">
                <a16:creationId xmlns:a16="http://schemas.microsoft.com/office/drawing/2014/main" id="{AC15413E-037E-2EEE-7491-0A2814A5E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4527" y="1596954"/>
            <a:ext cx="1776943" cy="1240015"/>
          </a:xfrm>
          <a:prstGeom prst="rect">
            <a:avLst/>
          </a:prstGeom>
        </p:spPr>
      </p:pic>
      <p:pic>
        <p:nvPicPr>
          <p:cNvPr id="4" name="Picture 3" descr="A cartoon of a person in a living room&#10;&#10;Description automatically generated">
            <a:extLst>
              <a:ext uri="{FF2B5EF4-FFF2-40B4-BE49-F238E27FC236}">
                <a16:creationId xmlns:a16="http://schemas.microsoft.com/office/drawing/2014/main" id="{3FE031F1-EFA6-6AF3-464E-A3DCDAFCDC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9647" y="1607327"/>
            <a:ext cx="1776943" cy="1240015"/>
          </a:xfrm>
          <a:prstGeom prst="rect">
            <a:avLst/>
          </a:prstGeom>
        </p:spPr>
      </p:pic>
      <p:pic>
        <p:nvPicPr>
          <p:cNvPr id="5" name="Picture 4" descr="A person sitting in a chair with a dog&#10;&#10;Description automatically generated">
            <a:extLst>
              <a:ext uri="{FF2B5EF4-FFF2-40B4-BE49-F238E27FC236}">
                <a16:creationId xmlns:a16="http://schemas.microsoft.com/office/drawing/2014/main" id="{49E6A013-9982-E7A5-D09E-F4F30E98B2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4767" y="1596954"/>
            <a:ext cx="1791807" cy="1250388"/>
          </a:xfrm>
          <a:prstGeom prst="rect">
            <a:avLst/>
          </a:prstGeom>
        </p:spPr>
      </p:pic>
      <p:pic>
        <p:nvPicPr>
          <p:cNvPr id="8" name="Picture 7">
            <a:extLst>
              <a:ext uri="{FF2B5EF4-FFF2-40B4-BE49-F238E27FC236}">
                <a16:creationId xmlns:a16="http://schemas.microsoft.com/office/drawing/2014/main" id="{B577682C-DD6A-2EE3-DD5D-7B99EEAF7A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84491" y="2898235"/>
            <a:ext cx="1557013" cy="1330163"/>
          </a:xfrm>
          <a:prstGeom prst="rect">
            <a:avLst/>
          </a:prstGeom>
        </p:spPr>
      </p:pic>
      <p:pic>
        <p:nvPicPr>
          <p:cNvPr id="9" name="Picture 8">
            <a:extLst>
              <a:ext uri="{FF2B5EF4-FFF2-40B4-BE49-F238E27FC236}">
                <a16:creationId xmlns:a16="http://schemas.microsoft.com/office/drawing/2014/main" id="{FDA4CEB1-9930-909B-B19F-A2C30F3D8D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99598" y="3128495"/>
            <a:ext cx="1313697" cy="869641"/>
          </a:xfrm>
          <a:prstGeom prst="rect">
            <a:avLst/>
          </a:prstGeom>
        </p:spPr>
      </p:pic>
      <p:pic>
        <p:nvPicPr>
          <p:cNvPr id="10" name="Picture 9">
            <a:extLst>
              <a:ext uri="{FF2B5EF4-FFF2-40B4-BE49-F238E27FC236}">
                <a16:creationId xmlns:a16="http://schemas.microsoft.com/office/drawing/2014/main" id="{BDB727B6-3395-0D76-3234-13307EDD2E6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14536" y="3351148"/>
            <a:ext cx="1017952" cy="424333"/>
          </a:xfrm>
          <a:prstGeom prst="rect">
            <a:avLst/>
          </a:prstGeom>
        </p:spPr>
      </p:pic>
      <p:sp>
        <p:nvSpPr>
          <p:cNvPr id="14" name="Star: 5 Points 13">
            <a:extLst>
              <a:ext uri="{FF2B5EF4-FFF2-40B4-BE49-F238E27FC236}">
                <a16:creationId xmlns:a16="http://schemas.microsoft.com/office/drawing/2014/main" id="{EA068F94-0CE5-2EA1-53C5-BC97D47D7FD3}"/>
              </a:ext>
            </a:extLst>
          </p:cNvPr>
          <p:cNvSpPr/>
          <p:nvPr/>
        </p:nvSpPr>
        <p:spPr>
          <a:xfrm>
            <a:off x="492974" y="3310691"/>
            <a:ext cx="495914" cy="474529"/>
          </a:xfrm>
          <a:prstGeom prst="star5">
            <a:avLst/>
          </a:prstGeom>
          <a:solidFill>
            <a:srgbClr val="C0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EE7D1676-9019-9533-762B-26FBE4EBB3A6}"/>
              </a:ext>
            </a:extLst>
          </p:cNvPr>
          <p:cNvSpPr txBox="1">
            <a:spLocks/>
          </p:cNvSpPr>
          <p:nvPr/>
        </p:nvSpPr>
        <p:spPr>
          <a:xfrm>
            <a:off x="-180779" y="4500671"/>
            <a:ext cx="1843420" cy="45641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CA" sz="2000" dirty="0">
                <a:latin typeface="Calibri" panose="020F0502020204030204" pitchFamily="34" charset="0"/>
                <a:ea typeface="Times New Roman" panose="02020603050405020304" pitchFamily="18" charset="0"/>
              </a:rPr>
              <a:t>M6.5</a:t>
            </a:r>
          </a:p>
          <a:p>
            <a:pPr algn="ctr"/>
            <a:r>
              <a:rPr lang="en-CA" sz="2000" dirty="0">
                <a:latin typeface="Calibri" panose="020F0502020204030204" pitchFamily="34" charset="0"/>
              </a:rPr>
              <a:t>(size of earthquake)</a:t>
            </a:r>
            <a:endParaRPr lang="en-CA" sz="2000" dirty="0"/>
          </a:p>
        </p:txBody>
      </p:sp>
      <p:sp>
        <p:nvSpPr>
          <p:cNvPr id="16" name="Content Placeholder 2">
            <a:extLst>
              <a:ext uri="{FF2B5EF4-FFF2-40B4-BE49-F238E27FC236}">
                <a16:creationId xmlns:a16="http://schemas.microsoft.com/office/drawing/2014/main" id="{29DFB6B5-3BC5-62AA-5459-43C3EE4CC0B1}"/>
              </a:ext>
            </a:extLst>
          </p:cNvPr>
          <p:cNvSpPr txBox="1">
            <a:spLocks/>
          </p:cNvSpPr>
          <p:nvPr/>
        </p:nvSpPr>
        <p:spPr>
          <a:xfrm>
            <a:off x="1141287" y="4272466"/>
            <a:ext cx="1843420" cy="4564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2000" dirty="0">
                <a:latin typeface="Calibri" panose="020F0502020204030204" pitchFamily="34" charset="0"/>
                <a:ea typeface="Times New Roman" panose="02020603050405020304" pitchFamily="18" charset="0"/>
              </a:rPr>
              <a:t>~100 km</a:t>
            </a:r>
          </a:p>
        </p:txBody>
      </p:sp>
      <p:sp>
        <p:nvSpPr>
          <p:cNvPr id="17" name="Content Placeholder 2">
            <a:extLst>
              <a:ext uri="{FF2B5EF4-FFF2-40B4-BE49-F238E27FC236}">
                <a16:creationId xmlns:a16="http://schemas.microsoft.com/office/drawing/2014/main" id="{B60E6042-90E7-622B-1763-D63EC4F8C359}"/>
              </a:ext>
            </a:extLst>
          </p:cNvPr>
          <p:cNvSpPr txBox="1">
            <a:spLocks/>
          </p:cNvSpPr>
          <p:nvPr/>
        </p:nvSpPr>
        <p:spPr>
          <a:xfrm>
            <a:off x="2970710" y="4279289"/>
            <a:ext cx="1843420" cy="4564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2000" dirty="0">
                <a:latin typeface="Calibri" panose="020F0502020204030204" pitchFamily="34" charset="0"/>
                <a:ea typeface="Times New Roman" panose="02020603050405020304" pitchFamily="18" charset="0"/>
              </a:rPr>
              <a:t>~300 km</a:t>
            </a:r>
          </a:p>
        </p:txBody>
      </p:sp>
      <p:sp>
        <p:nvSpPr>
          <p:cNvPr id="18" name="Content Placeholder 2">
            <a:extLst>
              <a:ext uri="{FF2B5EF4-FFF2-40B4-BE49-F238E27FC236}">
                <a16:creationId xmlns:a16="http://schemas.microsoft.com/office/drawing/2014/main" id="{7E63084F-D6B0-7FEF-8411-245A4D932941}"/>
              </a:ext>
            </a:extLst>
          </p:cNvPr>
          <p:cNvSpPr txBox="1">
            <a:spLocks/>
          </p:cNvSpPr>
          <p:nvPr/>
        </p:nvSpPr>
        <p:spPr>
          <a:xfrm>
            <a:off x="4701802" y="4296700"/>
            <a:ext cx="1843420" cy="4564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2000" dirty="0">
                <a:latin typeface="Calibri" panose="020F0502020204030204" pitchFamily="34" charset="0"/>
                <a:ea typeface="Times New Roman" panose="02020603050405020304" pitchFamily="18" charset="0"/>
              </a:rPr>
              <a:t>~600 km</a:t>
            </a:r>
          </a:p>
        </p:txBody>
      </p:sp>
    </p:spTree>
    <p:extLst>
      <p:ext uri="{BB962C8B-B14F-4D97-AF65-F5344CB8AC3E}">
        <p14:creationId xmlns:p14="http://schemas.microsoft.com/office/powerpoint/2010/main" val="1545560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32615"/>
            <a:ext cx="10515600" cy="1325563"/>
          </a:xfrm>
        </p:spPr>
        <p:txBody>
          <a:bodyPr>
            <a:normAutofit/>
          </a:bodyPr>
          <a:lstStyle/>
          <a:p>
            <a:r>
              <a:rPr lang="en-CA" sz="4800" b="0" dirty="0">
                <a:solidFill>
                  <a:schemeClr val="tx2">
                    <a:lumMod val="50000"/>
                  </a:schemeClr>
                </a:solidFill>
                <a:latin typeface="Avenir Next LT Pro" panose="020B0504020202020204" pitchFamily="34" charset="0"/>
                <a:ea typeface="ADLaM Display" panose="020F0502020204030204" pitchFamily="2" charset="0"/>
                <a:cs typeface="Aharoni" panose="020F0502020204030204" pitchFamily="2" charset="-79"/>
              </a:rPr>
              <a:t>Public Alerting</a:t>
            </a:r>
          </a:p>
        </p:txBody>
      </p:sp>
      <p:pic>
        <p:nvPicPr>
          <p:cNvPr id="3" name="Picture 2">
            <a:extLst>
              <a:ext uri="{FF2B5EF4-FFF2-40B4-BE49-F238E27FC236}">
                <a16:creationId xmlns:a16="http://schemas.microsoft.com/office/drawing/2014/main" id="{7D426746-961D-6BF7-BD6F-B2DD0EB1BC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063231" y="1462804"/>
            <a:ext cx="3827849" cy="43148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844F55B-7E0D-883B-4BC5-72C6D6B7EBF6}"/>
              </a:ext>
            </a:extLst>
          </p:cNvPr>
          <p:cNvSpPr>
            <a:spLocks noGrp="1"/>
          </p:cNvSpPr>
          <p:nvPr>
            <p:ph idx="1"/>
          </p:nvPr>
        </p:nvSpPr>
        <p:spPr>
          <a:xfrm>
            <a:off x="838800" y="1053378"/>
            <a:ext cx="7224432" cy="5134698"/>
          </a:xfrm>
        </p:spPr>
        <p:txBody>
          <a:bodyPr>
            <a:normAutofit/>
          </a:bodyPr>
          <a:lstStyle/>
          <a:p>
            <a:r>
              <a:rPr lang="en-US" dirty="0">
                <a:latin typeface="Calibri" panose="020F0502020204030204" pitchFamily="34" charset="0"/>
                <a:ea typeface="Times New Roman" panose="02020603050405020304" pitchFamily="18" charset="0"/>
              </a:rPr>
              <a:t>Alerts to public are sent via National Public Alerting System</a:t>
            </a:r>
          </a:p>
          <a:p>
            <a:r>
              <a:rPr lang="en-US" dirty="0">
                <a:latin typeface="Calibri" panose="020F0502020204030204" pitchFamily="34" charset="0"/>
                <a:ea typeface="Times New Roman" panose="02020603050405020304" pitchFamily="18" charset="0"/>
              </a:rPr>
              <a:t>Currently used for severe weather, Amber, etc.</a:t>
            </a:r>
          </a:p>
          <a:p>
            <a:r>
              <a:rPr lang="en-US" dirty="0">
                <a:latin typeface="Calibri" panose="020F0502020204030204" pitchFamily="34" charset="0"/>
                <a:ea typeface="Times New Roman" panose="02020603050405020304" pitchFamily="18" charset="0"/>
              </a:rPr>
              <a:t>Distribution through cell, radio, and television</a:t>
            </a:r>
          </a:p>
          <a:p>
            <a:r>
              <a:rPr lang="en-US" dirty="0">
                <a:latin typeface="Calibri" panose="020F0502020204030204" pitchFamily="34" charset="0"/>
                <a:ea typeface="Times New Roman" panose="02020603050405020304" pitchFamily="18" charset="0"/>
              </a:rPr>
              <a:t>M&gt;5; MMI&gt;IV</a:t>
            </a:r>
          </a:p>
          <a:p>
            <a:r>
              <a:rPr lang="en-US" dirty="0">
                <a:latin typeface="Calibri" panose="020F0502020204030204" pitchFamily="34" charset="0"/>
                <a:ea typeface="Times New Roman" panose="02020603050405020304" pitchFamily="18" charset="0"/>
              </a:rPr>
              <a:t>Adaptations are possible for other situations (e.g., when in bed, outside, whilst driving, in a wheelchair)</a:t>
            </a:r>
          </a:p>
          <a:p>
            <a:r>
              <a:rPr lang="en-US" dirty="0">
                <a:latin typeface="Calibri" panose="020F0502020204030204" pitchFamily="34" charset="0"/>
                <a:ea typeface="Times New Roman" panose="02020603050405020304" pitchFamily="18" charset="0"/>
              </a:rPr>
              <a:t>Public education to build awareness around earthquakes, preparedness, and EEW</a:t>
            </a:r>
          </a:p>
          <a:p>
            <a:pPr marL="0" indent="0">
              <a:buNone/>
            </a:pPr>
            <a:endParaRPr lang="en-US" dirty="0">
              <a:latin typeface="Calibri" panose="020F0502020204030204" pitchFamily="34" charset="0"/>
              <a:ea typeface="Times New Roman" panose="02020603050405020304" pitchFamily="18" charset="0"/>
            </a:endParaRPr>
          </a:p>
        </p:txBody>
      </p:sp>
      <p:pic>
        <p:nvPicPr>
          <p:cNvPr id="5" name="Content Placeholder 3" descr="A blue and red circle with a person in a chair&#10;&#10;Description automatically generated">
            <a:extLst>
              <a:ext uri="{FF2B5EF4-FFF2-40B4-BE49-F238E27FC236}">
                <a16:creationId xmlns:a16="http://schemas.microsoft.com/office/drawing/2014/main" id="{7E414D7F-4EF9-F60C-E2F0-94C6DBDFD9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7756" y="5311987"/>
            <a:ext cx="1271019" cy="1271019"/>
          </a:xfrm>
          <a:prstGeom prst="rect">
            <a:avLst/>
          </a:prstGeom>
        </p:spPr>
      </p:pic>
    </p:spTree>
    <p:extLst>
      <p:ext uri="{BB962C8B-B14F-4D97-AF65-F5344CB8AC3E}">
        <p14:creationId xmlns:p14="http://schemas.microsoft.com/office/powerpoint/2010/main" val="1786220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32615"/>
            <a:ext cx="10515600" cy="1325563"/>
          </a:xfrm>
        </p:spPr>
        <p:txBody>
          <a:bodyPr>
            <a:normAutofit/>
          </a:bodyPr>
          <a:lstStyle/>
          <a:p>
            <a:r>
              <a:rPr lang="en-CA" sz="4800" b="0" dirty="0">
                <a:solidFill>
                  <a:schemeClr val="tx2">
                    <a:lumMod val="50000"/>
                  </a:schemeClr>
                </a:solidFill>
                <a:latin typeface="Avenir Next LT Pro" panose="020B0504020202020204" pitchFamily="34" charset="0"/>
                <a:ea typeface="ADLaM Display" panose="020F0502020204030204" pitchFamily="2" charset="0"/>
                <a:cs typeface="Aharoni" panose="020F0502020204030204" pitchFamily="2" charset="-79"/>
              </a:rPr>
              <a:t>Earthquake and EEW Awareness</a:t>
            </a:r>
          </a:p>
        </p:txBody>
      </p:sp>
      <p:sp>
        <p:nvSpPr>
          <p:cNvPr id="4" name="Content Placeholder 2">
            <a:extLst>
              <a:ext uri="{FF2B5EF4-FFF2-40B4-BE49-F238E27FC236}">
                <a16:creationId xmlns:a16="http://schemas.microsoft.com/office/drawing/2014/main" id="{A844F55B-7E0D-883B-4BC5-72C6D6B7EBF6}"/>
              </a:ext>
            </a:extLst>
          </p:cNvPr>
          <p:cNvSpPr>
            <a:spLocks noGrp="1"/>
          </p:cNvSpPr>
          <p:nvPr>
            <p:ph idx="1"/>
          </p:nvPr>
        </p:nvSpPr>
        <p:spPr>
          <a:xfrm>
            <a:off x="838800" y="1358178"/>
            <a:ext cx="7675280" cy="5134698"/>
          </a:xfrm>
        </p:spPr>
        <p:txBody>
          <a:bodyPr>
            <a:normAutofit/>
          </a:bodyPr>
          <a:lstStyle/>
          <a:p>
            <a:r>
              <a:rPr lang="en-US" dirty="0">
                <a:latin typeface="Calibri" panose="020F0502020204030204" pitchFamily="34" charset="0"/>
                <a:ea typeface="Times New Roman" panose="02020603050405020304" pitchFamily="18" charset="0"/>
              </a:rPr>
              <a:t>Inclusion of Indigenous-specific content in Public Safety and Emergency Management sector materials</a:t>
            </a:r>
          </a:p>
          <a:p>
            <a:r>
              <a:rPr lang="en-US" dirty="0">
                <a:latin typeface="Calibri" panose="020F0502020204030204" pitchFamily="34" charset="0"/>
                <a:ea typeface="Times New Roman" panose="02020603050405020304" pitchFamily="18" charset="0"/>
              </a:rPr>
              <a:t>Collaboration with EMCR (British Columbia) to create materials to engage Indigenous communities &amp; children</a:t>
            </a:r>
          </a:p>
          <a:p>
            <a:r>
              <a:rPr lang="en-US" dirty="0">
                <a:latin typeface="Calibri" panose="020F0502020204030204" pitchFamily="34" charset="0"/>
                <a:ea typeface="Times New Roman" panose="02020603050405020304" pitchFamily="18" charset="0"/>
              </a:rPr>
              <a:t>In-person engagement, including briefing Councils, plus hosting booths and giving presentations at Indigenous events (e.g. EM workshops &amp; powwows)</a:t>
            </a:r>
          </a:p>
          <a:p>
            <a:r>
              <a:rPr lang="en-US" dirty="0">
                <a:latin typeface="Calibri" panose="020F0502020204030204" pitchFamily="34" charset="0"/>
                <a:ea typeface="Times New Roman" panose="02020603050405020304" pitchFamily="18" charset="0"/>
              </a:rPr>
              <a:t>Collaboration on an “Earthquake &amp; EEW” display for the Haida Gwaii museum &amp; visitors’ </a:t>
            </a:r>
            <a:r>
              <a:rPr lang="en-US" dirty="0" err="1">
                <a:latin typeface="Calibri" panose="020F0502020204030204" pitchFamily="34" charset="0"/>
                <a:ea typeface="Times New Roman" panose="02020603050405020304" pitchFamily="18" charset="0"/>
              </a:rPr>
              <a:t>centre</a:t>
            </a:r>
            <a:endParaRPr lang="en-US" dirty="0">
              <a:latin typeface="Calibri" panose="020F0502020204030204" pitchFamily="34" charset="0"/>
              <a:ea typeface="Times New Roman" panose="02020603050405020304" pitchFamily="18" charset="0"/>
            </a:endParaRPr>
          </a:p>
          <a:p>
            <a:pPr marL="0" indent="0">
              <a:buNone/>
            </a:pPr>
            <a:endParaRPr lang="en-US" dirty="0">
              <a:latin typeface="Calibri" panose="020F0502020204030204" pitchFamily="34" charset="0"/>
              <a:ea typeface="Times New Roman" panose="02020603050405020304" pitchFamily="18" charset="0"/>
            </a:endParaRPr>
          </a:p>
        </p:txBody>
      </p:sp>
      <p:pic>
        <p:nvPicPr>
          <p:cNvPr id="7" name="Picture 6" descr="A picture containing text, indoor, person, standing&#10;&#10;Description automatically generated">
            <a:extLst>
              <a:ext uri="{FF2B5EF4-FFF2-40B4-BE49-F238E27FC236}">
                <a16:creationId xmlns:a16="http://schemas.microsoft.com/office/drawing/2014/main" id="{586BBDC2-DD84-E180-FBDB-B261EFA63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4080" y="1447199"/>
            <a:ext cx="3462807" cy="3963601"/>
          </a:xfrm>
          <a:prstGeom prst="rect">
            <a:avLst/>
          </a:prstGeom>
        </p:spPr>
      </p:pic>
    </p:spTree>
    <p:extLst>
      <p:ext uri="{BB962C8B-B14F-4D97-AF65-F5344CB8AC3E}">
        <p14:creationId xmlns:p14="http://schemas.microsoft.com/office/powerpoint/2010/main" val="365729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20782"/>
            <a:ext cx="10515600" cy="1325563"/>
          </a:xfrm>
        </p:spPr>
        <p:txBody>
          <a:bodyPr>
            <a:normAutofit/>
          </a:bodyPr>
          <a:lstStyle/>
          <a:p>
            <a:r>
              <a:rPr lang="en-CA" sz="4800" b="0" dirty="0">
                <a:solidFill>
                  <a:schemeClr val="tx2">
                    <a:lumMod val="50000"/>
                  </a:schemeClr>
                </a:solidFill>
                <a:latin typeface="Avenir Next LT Pro" panose="020B0504020202020204" pitchFamily="34" charset="0"/>
                <a:ea typeface="ADLaM Display" panose="020F0502020204030204" pitchFamily="2" charset="0"/>
                <a:cs typeface="Aharoni" panose="020F0502020204030204" pitchFamily="2" charset="-79"/>
              </a:rPr>
              <a:t>Alerting to Technical Partners</a:t>
            </a:r>
          </a:p>
        </p:txBody>
      </p:sp>
      <p:grpSp>
        <p:nvGrpSpPr>
          <p:cNvPr id="5" name="Group 4">
            <a:extLst>
              <a:ext uri="{FF2B5EF4-FFF2-40B4-BE49-F238E27FC236}">
                <a16:creationId xmlns:a16="http://schemas.microsoft.com/office/drawing/2014/main" id="{8DF9DCF3-7424-BA8B-5F3F-890C0F254CBF}"/>
              </a:ext>
            </a:extLst>
          </p:cNvPr>
          <p:cNvGrpSpPr>
            <a:grpSpLocks noChangeAspect="1"/>
          </p:cNvGrpSpPr>
          <p:nvPr/>
        </p:nvGrpSpPr>
        <p:grpSpPr>
          <a:xfrm>
            <a:off x="3473823" y="2978033"/>
            <a:ext cx="7059800" cy="4046045"/>
            <a:chOff x="4954091" y="2314115"/>
            <a:chExt cx="6206334" cy="3556914"/>
          </a:xfrm>
        </p:grpSpPr>
        <p:pic>
          <p:nvPicPr>
            <p:cNvPr id="6" name="Picture 5">
              <a:extLst>
                <a:ext uri="{FF2B5EF4-FFF2-40B4-BE49-F238E27FC236}">
                  <a16:creationId xmlns:a16="http://schemas.microsoft.com/office/drawing/2014/main" id="{088376D9-1A6C-A4AC-86A0-AE615E7A01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4091" y="2314115"/>
              <a:ext cx="6206334" cy="3556914"/>
            </a:xfrm>
            <a:prstGeom prst="rect">
              <a:avLst/>
            </a:prstGeom>
          </p:spPr>
        </p:pic>
        <p:sp>
          <p:nvSpPr>
            <p:cNvPr id="7" name="TextBox 6">
              <a:extLst>
                <a:ext uri="{FF2B5EF4-FFF2-40B4-BE49-F238E27FC236}">
                  <a16:creationId xmlns:a16="http://schemas.microsoft.com/office/drawing/2014/main" id="{99EDB539-12BF-E384-D4BE-2D6599609CD2}"/>
                </a:ext>
              </a:extLst>
            </p:cNvPr>
            <p:cNvSpPr txBox="1"/>
            <p:nvPr/>
          </p:nvSpPr>
          <p:spPr>
            <a:xfrm>
              <a:off x="10380302" y="3709367"/>
              <a:ext cx="579921" cy="161583"/>
            </a:xfrm>
            <a:prstGeom prst="rect">
              <a:avLst/>
            </a:prstGeom>
            <a:solidFill>
              <a:schemeClr val="accent1">
                <a:lumMod val="50000"/>
              </a:schemeClr>
            </a:solidFill>
          </p:spPr>
          <p:txBody>
            <a:bodyPr wrap="none" lIns="180000" tIns="0" rIns="180000" bIns="0" rtlCol="0">
              <a:spAutoFit/>
            </a:bodyPr>
            <a:lstStyle/>
            <a:p>
              <a:pPr algn="ctr"/>
              <a:r>
                <a:rPr lang="en-CA" sz="1050" dirty="0">
                  <a:solidFill>
                    <a:schemeClr val="bg1"/>
                  </a:solidFill>
                  <a:latin typeface="+mj-lt"/>
                </a:rPr>
                <a:t>TP-</a:t>
              </a:r>
              <a:endParaRPr lang="en-CA" sz="1400" dirty="0">
                <a:solidFill>
                  <a:schemeClr val="bg1"/>
                </a:solidFill>
                <a:latin typeface="+mj-lt"/>
              </a:endParaRPr>
            </a:p>
          </p:txBody>
        </p:sp>
      </p:grpSp>
      <p:sp>
        <p:nvSpPr>
          <p:cNvPr id="4" name="Content Placeholder 2">
            <a:extLst>
              <a:ext uri="{FF2B5EF4-FFF2-40B4-BE49-F238E27FC236}">
                <a16:creationId xmlns:a16="http://schemas.microsoft.com/office/drawing/2014/main" id="{A844F55B-7E0D-883B-4BC5-72C6D6B7EBF6}"/>
              </a:ext>
            </a:extLst>
          </p:cNvPr>
          <p:cNvSpPr>
            <a:spLocks noGrp="1"/>
          </p:cNvSpPr>
          <p:nvPr>
            <p:ph idx="1"/>
          </p:nvPr>
        </p:nvSpPr>
        <p:spPr>
          <a:xfrm>
            <a:off x="838200" y="1346345"/>
            <a:ext cx="10941424" cy="4802188"/>
          </a:xfrm>
        </p:spPr>
        <p:txBody>
          <a:bodyPr>
            <a:normAutofit/>
          </a:bodyPr>
          <a:lstStyle/>
          <a:p>
            <a:r>
              <a:rPr lang="en-US" dirty="0">
                <a:latin typeface="Calibri" panose="020F0502020204030204" pitchFamily="34" charset="0"/>
                <a:ea typeface="Times New Roman" panose="02020603050405020304" pitchFamily="18" charset="0"/>
              </a:rPr>
              <a:t>Alerts sent directly to </a:t>
            </a:r>
            <a:r>
              <a:rPr lang="en-US" b="1" dirty="0">
                <a:latin typeface="Calibri" panose="020F0502020204030204" pitchFamily="34" charset="0"/>
                <a:ea typeface="Times New Roman" panose="02020603050405020304" pitchFamily="18" charset="0"/>
              </a:rPr>
              <a:t>Technical Partners</a:t>
            </a:r>
            <a:r>
              <a:rPr lang="en-US" dirty="0">
                <a:latin typeface="Calibri" panose="020F0502020204030204" pitchFamily="34" charset="0"/>
                <a:ea typeface="Times New Roman" panose="02020603050405020304" pitchFamily="18" charset="0"/>
              </a:rPr>
              <a:t>: critical infrastructure operators (transportation, utilities, health, etc.) and other technical users</a:t>
            </a:r>
          </a:p>
          <a:p>
            <a:r>
              <a:rPr lang="en-US" dirty="0">
                <a:latin typeface="Calibri" panose="020F0502020204030204" pitchFamily="34" charset="0"/>
                <a:ea typeface="Times New Roman" panose="02020603050405020304" pitchFamily="18" charset="0"/>
              </a:rPr>
              <a:t>Direct alerting through message broker</a:t>
            </a:r>
          </a:p>
          <a:p>
            <a:r>
              <a:rPr lang="en-US" dirty="0">
                <a:latin typeface="Calibri" panose="020F0502020204030204" pitchFamily="34" charset="0"/>
                <a:ea typeface="Times New Roman" panose="02020603050405020304" pitchFamily="18" charset="0"/>
              </a:rPr>
              <a:t>EEW messages provide location, magnitude, MMI, Peak Ground Velocity (PGV), and Peak Ground Acceleration (PGA) for TP’s locations</a:t>
            </a:r>
          </a:p>
          <a:p>
            <a:r>
              <a:rPr lang="en-US" dirty="0">
                <a:latin typeface="Calibri" panose="020F0502020204030204" pitchFamily="34" charset="0"/>
                <a:ea typeface="Times New Roman" panose="02020603050405020304" pitchFamily="18" charset="0"/>
              </a:rPr>
              <a:t>M&gt;4; MMI&gt;III</a:t>
            </a:r>
          </a:p>
          <a:p>
            <a:pPr marL="0" indent="0">
              <a:buNone/>
            </a:pPr>
            <a:endParaRPr lang="en-US"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4976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B8A8-D9F4-C7FD-73AC-03FE170CEE56}"/>
              </a:ext>
            </a:extLst>
          </p:cNvPr>
          <p:cNvSpPr>
            <a:spLocks noGrp="1"/>
          </p:cNvSpPr>
          <p:nvPr>
            <p:ph type="title"/>
          </p:nvPr>
        </p:nvSpPr>
        <p:spPr>
          <a:xfrm>
            <a:off x="461433" y="3815111"/>
            <a:ext cx="11269133" cy="990600"/>
          </a:xfrm>
        </p:spPr>
        <p:txBody>
          <a:bodyPr>
            <a:noAutofit/>
          </a:bodyPr>
          <a:lstStyle/>
          <a:p>
            <a:pPr>
              <a:lnSpc>
                <a:spcPct val="150000"/>
              </a:lnSpc>
            </a:pPr>
            <a:r>
              <a:rPr lang="en-CA" sz="4800" b="0" dirty="0">
                <a:latin typeface="Avenir Next LT Pro" panose="020B0504020202020204" pitchFamily="34" charset="0"/>
              </a:rPr>
              <a:t>Earthquakes Background</a:t>
            </a:r>
            <a:br>
              <a:rPr lang="en-CA" sz="4800" b="0" dirty="0">
                <a:latin typeface="Avenir Next LT Pro" panose="020B0504020202020204" pitchFamily="34" charset="0"/>
              </a:rPr>
            </a:br>
            <a:r>
              <a:rPr lang="en-CA" sz="4800" b="0" dirty="0">
                <a:solidFill>
                  <a:schemeClr val="bg1">
                    <a:lumMod val="65000"/>
                  </a:schemeClr>
                </a:solidFill>
                <a:latin typeface="Avenir Next LT Pro" panose="020B0504020202020204" pitchFamily="34" charset="0"/>
              </a:rPr>
              <a:t>How to prepare and respond</a:t>
            </a:r>
            <a:br>
              <a:rPr lang="en-CA" sz="4800" b="0" dirty="0">
                <a:solidFill>
                  <a:schemeClr val="bg1">
                    <a:lumMod val="65000"/>
                  </a:schemeClr>
                </a:solidFill>
                <a:latin typeface="Avenir Next LT Pro" panose="020B0504020202020204" pitchFamily="34" charset="0"/>
              </a:rPr>
            </a:br>
            <a:r>
              <a:rPr lang="en-CA" sz="4800" b="0" dirty="0">
                <a:solidFill>
                  <a:schemeClr val="bg1">
                    <a:lumMod val="65000"/>
                  </a:schemeClr>
                </a:solidFill>
                <a:latin typeface="Avenir Next LT Pro" panose="020B0504020202020204" pitchFamily="34" charset="0"/>
              </a:rPr>
              <a:t>Earthquake Early Warning</a:t>
            </a:r>
            <a:br>
              <a:rPr lang="en-CA" sz="4800" b="0" dirty="0">
                <a:solidFill>
                  <a:schemeClr val="bg1">
                    <a:lumMod val="65000"/>
                  </a:schemeClr>
                </a:solidFill>
                <a:latin typeface="Avenir Next LT Pro" panose="020B0504020202020204" pitchFamily="34" charset="0"/>
              </a:rPr>
            </a:br>
            <a:endParaRPr lang="en-CA" sz="4800" b="0" dirty="0">
              <a:solidFill>
                <a:schemeClr val="bg1">
                  <a:lumMod val="65000"/>
                </a:schemeClr>
              </a:solidFill>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568D0111-B21D-807C-318D-1526AF09CFCF}"/>
              </a:ext>
            </a:extLst>
          </p:cNvPr>
          <p:cNvSpPr>
            <a:spLocks noGrp="1"/>
          </p:cNvSpPr>
          <p:nvPr>
            <p:ph type="sldNum" sz="quarter" idx="12"/>
          </p:nvPr>
        </p:nvSpPr>
        <p:spPr/>
        <p:txBody>
          <a:bodyPr/>
          <a:lstStyle/>
          <a:p>
            <a:fld id="{C42B287D-A570-4776-A551-CB8BD8145842}" type="slidenum">
              <a:rPr lang="en-US" smtClean="0"/>
              <a:pPr/>
              <a:t>2</a:t>
            </a:fld>
            <a:endParaRPr lang="en-US" dirty="0"/>
          </a:p>
        </p:txBody>
      </p:sp>
    </p:spTree>
    <p:extLst>
      <p:ext uri="{BB962C8B-B14F-4D97-AF65-F5344CB8AC3E}">
        <p14:creationId xmlns:p14="http://schemas.microsoft.com/office/powerpoint/2010/main" val="3423678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10331"/>
            <a:ext cx="10515600" cy="1325563"/>
          </a:xfrm>
        </p:spPr>
        <p:txBody>
          <a:bodyPr>
            <a:normAutofit/>
          </a:bodyPr>
          <a:lstStyle/>
          <a:p>
            <a:r>
              <a:rPr lang="en-CA" sz="4800" b="0" dirty="0">
                <a:solidFill>
                  <a:schemeClr val="tx2">
                    <a:lumMod val="50000"/>
                  </a:schemeClr>
                </a:solidFill>
                <a:latin typeface="Avenir Next LT Pro" panose="020B0504020202020204" pitchFamily="34" charset="0"/>
                <a:ea typeface="ADLaM Display" panose="020F0502020204030204" pitchFamily="2" charset="0"/>
                <a:cs typeface="Aharoni" panose="020F0502020204030204" pitchFamily="2" charset="-79"/>
              </a:rPr>
              <a:t>TP Alerting: Automated Responses</a:t>
            </a:r>
          </a:p>
        </p:txBody>
      </p:sp>
      <p:pic>
        <p:nvPicPr>
          <p:cNvPr id="4" name="Content Placeholder 3" descr="A no bridge sign&#10;&#10;Description automatically generated">
            <a:extLst>
              <a:ext uri="{FF2B5EF4-FFF2-40B4-BE49-F238E27FC236}">
                <a16:creationId xmlns:a16="http://schemas.microsoft.com/office/drawing/2014/main" id="{2F7E064C-25E6-67C9-CF3F-B99FDF44ED8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425556" y="2396580"/>
            <a:ext cx="1271019" cy="1271019"/>
          </a:xfrm>
        </p:spPr>
      </p:pic>
      <p:pic>
        <p:nvPicPr>
          <p:cNvPr id="9" name="Picture 8" descr="A no seaport sign&#10;&#10;Description automatically generated with medium confidence">
            <a:extLst>
              <a:ext uri="{FF2B5EF4-FFF2-40B4-BE49-F238E27FC236}">
                <a16:creationId xmlns:a16="http://schemas.microsoft.com/office/drawing/2014/main" id="{A86A4B23-A90B-9EC7-F6A6-6B6137E942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6672" y="5145808"/>
            <a:ext cx="1274067" cy="1271019"/>
          </a:xfrm>
          <a:prstGeom prst="rect">
            <a:avLst/>
          </a:prstGeom>
        </p:spPr>
      </p:pic>
      <p:pic>
        <p:nvPicPr>
          <p:cNvPr id="11" name="Picture 10" descr="A blue and white sign with arrows&#10;&#10;Description automatically generated">
            <a:extLst>
              <a:ext uri="{FF2B5EF4-FFF2-40B4-BE49-F238E27FC236}">
                <a16:creationId xmlns:a16="http://schemas.microsoft.com/office/drawing/2014/main" id="{69D3B1AB-FFE2-0891-00E6-A83382B4C3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815" y="4705316"/>
            <a:ext cx="1271019" cy="1271019"/>
          </a:xfrm>
          <a:prstGeom prst="rect">
            <a:avLst/>
          </a:prstGeom>
        </p:spPr>
      </p:pic>
      <p:pic>
        <p:nvPicPr>
          <p:cNvPr id="13" name="Picture 12" descr="A blue and red circle with arrows in it&#10;&#10;Description automatically generated">
            <a:extLst>
              <a:ext uri="{FF2B5EF4-FFF2-40B4-BE49-F238E27FC236}">
                <a16:creationId xmlns:a16="http://schemas.microsoft.com/office/drawing/2014/main" id="{BAF4FF56-B0B9-DD2B-7E72-45A73C30A4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5556" y="3771194"/>
            <a:ext cx="1271019" cy="1271019"/>
          </a:xfrm>
          <a:prstGeom prst="rect">
            <a:avLst/>
          </a:prstGeom>
        </p:spPr>
      </p:pic>
      <p:pic>
        <p:nvPicPr>
          <p:cNvPr id="15" name="Picture 14" descr="A blue and black rectangular object with a lightning bolt in the middle&#10;&#10;Description automatically generated">
            <a:extLst>
              <a:ext uri="{FF2B5EF4-FFF2-40B4-BE49-F238E27FC236}">
                <a16:creationId xmlns:a16="http://schemas.microsoft.com/office/drawing/2014/main" id="{DBD45A1C-35F4-BCE4-ED4D-4DAA06B6D2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80616" y="4705315"/>
            <a:ext cx="1271019" cy="1271019"/>
          </a:xfrm>
          <a:prstGeom prst="rect">
            <a:avLst/>
          </a:prstGeom>
        </p:spPr>
      </p:pic>
      <p:pic>
        <p:nvPicPr>
          <p:cNvPr id="17" name="Picture 16" descr="A blue and red circular logo&#10;&#10;Description automatically generated">
            <a:extLst>
              <a:ext uri="{FF2B5EF4-FFF2-40B4-BE49-F238E27FC236}">
                <a16:creationId xmlns:a16="http://schemas.microsoft.com/office/drawing/2014/main" id="{DF7629E8-AEB3-4247-D8C5-41DC017397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0617" y="3156874"/>
            <a:ext cx="1271019" cy="1271019"/>
          </a:xfrm>
          <a:prstGeom prst="rect">
            <a:avLst/>
          </a:prstGeom>
        </p:spPr>
      </p:pic>
      <p:pic>
        <p:nvPicPr>
          <p:cNvPr id="19" name="Picture 18" descr="A blue and white logo with a red circle and a black background&#10;&#10;Description automatically generated">
            <a:extLst>
              <a:ext uri="{FF2B5EF4-FFF2-40B4-BE49-F238E27FC236}">
                <a16:creationId xmlns:a16="http://schemas.microsoft.com/office/drawing/2014/main" id="{4EA58650-E1DB-9951-B307-5F7156F684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80615" y="1586777"/>
            <a:ext cx="1271019" cy="1271019"/>
          </a:xfrm>
          <a:prstGeom prst="rect">
            <a:avLst/>
          </a:prstGeom>
        </p:spPr>
      </p:pic>
      <p:pic>
        <p:nvPicPr>
          <p:cNvPr id="21" name="Picture 20" descr="A blue airplane and a tower&#10;&#10;Description automatically generated">
            <a:extLst>
              <a:ext uri="{FF2B5EF4-FFF2-40B4-BE49-F238E27FC236}">
                <a16:creationId xmlns:a16="http://schemas.microsoft.com/office/drawing/2014/main" id="{0832A9C2-0FD8-B258-B7C6-0DDFF8292E4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19720" y="1021966"/>
            <a:ext cx="1271019" cy="1271019"/>
          </a:xfrm>
          <a:prstGeom prst="rect">
            <a:avLst/>
          </a:prstGeom>
        </p:spPr>
      </p:pic>
      <p:pic>
        <p:nvPicPr>
          <p:cNvPr id="23" name="Picture 22" descr="A no surgery sign with scissors and a scalpel&#10;&#10;Description automatically generated">
            <a:extLst>
              <a:ext uri="{FF2B5EF4-FFF2-40B4-BE49-F238E27FC236}">
                <a16:creationId xmlns:a16="http://schemas.microsoft.com/office/drawing/2014/main" id="{AFCE7EB9-AD1F-5C45-643F-FC1143827CF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8816" y="3156874"/>
            <a:ext cx="1271019" cy="1271019"/>
          </a:xfrm>
          <a:prstGeom prst="rect">
            <a:avLst/>
          </a:prstGeom>
        </p:spPr>
      </p:pic>
      <p:pic>
        <p:nvPicPr>
          <p:cNvPr id="25" name="Picture 24" descr="A blue train with a red circle around it&#10;&#10;Description automatically generated">
            <a:extLst>
              <a:ext uri="{FF2B5EF4-FFF2-40B4-BE49-F238E27FC236}">
                <a16:creationId xmlns:a16="http://schemas.microsoft.com/office/drawing/2014/main" id="{42193BDA-94F7-4557-E6AC-9493B49F7EF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8816" y="1586778"/>
            <a:ext cx="1271019" cy="1271019"/>
          </a:xfrm>
          <a:prstGeom prst="rect">
            <a:avLst/>
          </a:prstGeom>
        </p:spPr>
      </p:pic>
      <p:sp>
        <p:nvSpPr>
          <p:cNvPr id="26" name="Content Placeholder 2">
            <a:extLst>
              <a:ext uri="{FF2B5EF4-FFF2-40B4-BE49-F238E27FC236}">
                <a16:creationId xmlns:a16="http://schemas.microsoft.com/office/drawing/2014/main" id="{25F6F572-77A3-FAAE-07CD-749FA5124F41}"/>
              </a:ext>
            </a:extLst>
          </p:cNvPr>
          <p:cNvSpPr txBox="1">
            <a:spLocks/>
          </p:cNvSpPr>
          <p:nvPr/>
        </p:nvSpPr>
        <p:spPr>
          <a:xfrm>
            <a:off x="1848518" y="1586777"/>
            <a:ext cx="2063901"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Halt trains</a:t>
            </a:r>
            <a:endParaRPr lang="en-CA" sz="4000" dirty="0"/>
          </a:p>
        </p:txBody>
      </p:sp>
      <p:sp>
        <p:nvSpPr>
          <p:cNvPr id="27" name="Content Placeholder 2">
            <a:extLst>
              <a:ext uri="{FF2B5EF4-FFF2-40B4-BE49-F238E27FC236}">
                <a16:creationId xmlns:a16="http://schemas.microsoft.com/office/drawing/2014/main" id="{D9B9F7AB-30ED-FB70-D530-61C327521FF0}"/>
              </a:ext>
            </a:extLst>
          </p:cNvPr>
          <p:cNvSpPr txBox="1">
            <a:spLocks/>
          </p:cNvSpPr>
          <p:nvPr/>
        </p:nvSpPr>
        <p:spPr>
          <a:xfrm>
            <a:off x="1850104" y="3217646"/>
            <a:ext cx="2391169"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Sound alarms to halt surgery</a:t>
            </a:r>
            <a:endParaRPr lang="en-CA" sz="4000" dirty="0"/>
          </a:p>
        </p:txBody>
      </p:sp>
      <p:sp>
        <p:nvSpPr>
          <p:cNvPr id="28" name="Content Placeholder 2">
            <a:extLst>
              <a:ext uri="{FF2B5EF4-FFF2-40B4-BE49-F238E27FC236}">
                <a16:creationId xmlns:a16="http://schemas.microsoft.com/office/drawing/2014/main" id="{280D2FAF-7096-FB70-545F-C762533AC23C}"/>
              </a:ext>
            </a:extLst>
          </p:cNvPr>
          <p:cNvSpPr txBox="1">
            <a:spLocks/>
          </p:cNvSpPr>
          <p:nvPr/>
        </p:nvSpPr>
        <p:spPr>
          <a:xfrm>
            <a:off x="1879927" y="4705314"/>
            <a:ext cx="2063901"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Open doors</a:t>
            </a:r>
            <a:endParaRPr lang="en-CA" sz="4000" dirty="0"/>
          </a:p>
        </p:txBody>
      </p:sp>
      <p:sp>
        <p:nvSpPr>
          <p:cNvPr id="29" name="Content Placeholder 2">
            <a:extLst>
              <a:ext uri="{FF2B5EF4-FFF2-40B4-BE49-F238E27FC236}">
                <a16:creationId xmlns:a16="http://schemas.microsoft.com/office/drawing/2014/main" id="{4769787F-501B-5DEA-7BC9-7B9364E1B317}"/>
              </a:ext>
            </a:extLst>
          </p:cNvPr>
          <p:cNvSpPr txBox="1">
            <a:spLocks/>
          </p:cNvSpPr>
          <p:nvPr/>
        </p:nvSpPr>
        <p:spPr>
          <a:xfrm>
            <a:off x="5729793" y="2390345"/>
            <a:ext cx="2317585"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Stop traffic onto bridges or into tunnels</a:t>
            </a:r>
            <a:endParaRPr lang="en-CA" sz="4000" dirty="0"/>
          </a:p>
        </p:txBody>
      </p:sp>
      <p:sp>
        <p:nvSpPr>
          <p:cNvPr id="30" name="Content Placeholder 2">
            <a:extLst>
              <a:ext uri="{FF2B5EF4-FFF2-40B4-BE49-F238E27FC236}">
                <a16:creationId xmlns:a16="http://schemas.microsoft.com/office/drawing/2014/main" id="{F7FD2685-B0B7-CFEC-3FAD-39AE74DD4714}"/>
              </a:ext>
            </a:extLst>
          </p:cNvPr>
          <p:cNvSpPr txBox="1">
            <a:spLocks/>
          </p:cNvSpPr>
          <p:nvPr/>
        </p:nvSpPr>
        <p:spPr>
          <a:xfrm>
            <a:off x="5690739" y="1014825"/>
            <a:ext cx="2317585"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Divert aircraft from landing</a:t>
            </a:r>
            <a:endParaRPr lang="en-CA" sz="4000" dirty="0"/>
          </a:p>
        </p:txBody>
      </p:sp>
      <p:sp>
        <p:nvSpPr>
          <p:cNvPr id="31" name="Content Placeholder 2">
            <a:extLst>
              <a:ext uri="{FF2B5EF4-FFF2-40B4-BE49-F238E27FC236}">
                <a16:creationId xmlns:a16="http://schemas.microsoft.com/office/drawing/2014/main" id="{7A51ACAF-362B-A23F-F328-61B80072B2F7}"/>
              </a:ext>
            </a:extLst>
          </p:cNvPr>
          <p:cNvSpPr txBox="1">
            <a:spLocks/>
          </p:cNvSpPr>
          <p:nvPr/>
        </p:nvSpPr>
        <p:spPr>
          <a:xfrm>
            <a:off x="5755340" y="5149353"/>
            <a:ext cx="2317585"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Secure cranes &amp; dock equipment</a:t>
            </a:r>
            <a:endParaRPr lang="en-CA" sz="4000" dirty="0"/>
          </a:p>
        </p:txBody>
      </p:sp>
      <p:sp>
        <p:nvSpPr>
          <p:cNvPr id="32" name="Content Placeholder 2">
            <a:extLst>
              <a:ext uri="{FF2B5EF4-FFF2-40B4-BE49-F238E27FC236}">
                <a16:creationId xmlns:a16="http://schemas.microsoft.com/office/drawing/2014/main" id="{791C98D2-915F-FE45-DA28-AB4106A68A30}"/>
              </a:ext>
            </a:extLst>
          </p:cNvPr>
          <p:cNvSpPr txBox="1">
            <a:spLocks/>
          </p:cNvSpPr>
          <p:nvPr/>
        </p:nvSpPr>
        <p:spPr>
          <a:xfrm>
            <a:off x="5732181" y="3771194"/>
            <a:ext cx="2469985"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rPr>
              <a:t>Stop elevators at nearest floor &amp; open doors</a:t>
            </a:r>
            <a:endParaRPr lang="en-CA" dirty="0"/>
          </a:p>
        </p:txBody>
      </p:sp>
      <p:sp>
        <p:nvSpPr>
          <p:cNvPr id="33" name="Content Placeholder 2">
            <a:extLst>
              <a:ext uri="{FF2B5EF4-FFF2-40B4-BE49-F238E27FC236}">
                <a16:creationId xmlns:a16="http://schemas.microsoft.com/office/drawing/2014/main" id="{B573A4CC-297A-D278-9C30-0483F32D851E}"/>
              </a:ext>
            </a:extLst>
          </p:cNvPr>
          <p:cNvSpPr txBox="1">
            <a:spLocks/>
          </p:cNvSpPr>
          <p:nvPr/>
        </p:nvSpPr>
        <p:spPr>
          <a:xfrm>
            <a:off x="9646857" y="1596871"/>
            <a:ext cx="2063901"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Close valves</a:t>
            </a:r>
            <a:endParaRPr lang="en-CA" sz="4000" dirty="0"/>
          </a:p>
        </p:txBody>
      </p:sp>
      <p:sp>
        <p:nvSpPr>
          <p:cNvPr id="34" name="Content Placeholder 2">
            <a:extLst>
              <a:ext uri="{FF2B5EF4-FFF2-40B4-BE49-F238E27FC236}">
                <a16:creationId xmlns:a16="http://schemas.microsoft.com/office/drawing/2014/main" id="{B6B351F0-8B15-4BE3-E1BF-D508CD631B0C}"/>
              </a:ext>
            </a:extLst>
          </p:cNvPr>
          <p:cNvSpPr txBox="1">
            <a:spLocks/>
          </p:cNvSpPr>
          <p:nvPr/>
        </p:nvSpPr>
        <p:spPr>
          <a:xfrm>
            <a:off x="9651633" y="3136686"/>
            <a:ext cx="2063901"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Park hard-drives</a:t>
            </a:r>
            <a:endParaRPr lang="en-CA" sz="4000" dirty="0"/>
          </a:p>
        </p:txBody>
      </p:sp>
      <p:sp>
        <p:nvSpPr>
          <p:cNvPr id="35" name="Content Placeholder 2">
            <a:extLst>
              <a:ext uri="{FF2B5EF4-FFF2-40B4-BE49-F238E27FC236}">
                <a16:creationId xmlns:a16="http://schemas.microsoft.com/office/drawing/2014/main" id="{DEA7E482-5B79-FAE9-9A18-EA663EFAAA9B}"/>
              </a:ext>
            </a:extLst>
          </p:cNvPr>
          <p:cNvSpPr txBox="1">
            <a:spLocks/>
          </p:cNvSpPr>
          <p:nvPr/>
        </p:nvSpPr>
        <p:spPr>
          <a:xfrm>
            <a:off x="9651634" y="4705314"/>
            <a:ext cx="2152439" cy="12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Ready generators</a:t>
            </a:r>
            <a:endParaRPr lang="en-CA" sz="4000" dirty="0"/>
          </a:p>
        </p:txBody>
      </p:sp>
    </p:spTree>
    <p:extLst>
      <p:ext uri="{BB962C8B-B14F-4D97-AF65-F5344CB8AC3E}">
        <p14:creationId xmlns:p14="http://schemas.microsoft.com/office/powerpoint/2010/main" val="46946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9E90-0C4D-09B8-C6A6-35CACBAB24CC}"/>
              </a:ext>
            </a:extLst>
          </p:cNvPr>
          <p:cNvSpPr>
            <a:spLocks noGrp="1"/>
          </p:cNvSpPr>
          <p:nvPr>
            <p:ph type="title"/>
          </p:nvPr>
        </p:nvSpPr>
        <p:spPr>
          <a:xfrm>
            <a:off x="818401" y="0"/>
            <a:ext cx="5844791" cy="1325563"/>
          </a:xfrm>
        </p:spPr>
        <p:txBody>
          <a:bodyPr>
            <a:normAutofit/>
          </a:bodyPr>
          <a:lstStyle/>
          <a:p>
            <a:r>
              <a:rPr lang="en-CA" sz="4800" b="0" dirty="0">
                <a:solidFill>
                  <a:schemeClr val="tx2">
                    <a:lumMod val="50000"/>
                  </a:schemeClr>
                </a:solidFill>
                <a:latin typeface="Avenir Next LT Pro" panose="020B0504020202020204" pitchFamily="34" charset="0"/>
              </a:rPr>
              <a:t>Southwestern BC</a:t>
            </a:r>
          </a:p>
        </p:txBody>
      </p:sp>
      <p:sp>
        <p:nvSpPr>
          <p:cNvPr id="6" name="Content Placeholder 5">
            <a:extLst>
              <a:ext uri="{FF2B5EF4-FFF2-40B4-BE49-F238E27FC236}">
                <a16:creationId xmlns:a16="http://schemas.microsoft.com/office/drawing/2014/main" id="{38552AC6-B44F-40BE-29E9-71AA91F1F0DC}"/>
              </a:ext>
            </a:extLst>
          </p:cNvPr>
          <p:cNvSpPr>
            <a:spLocks noGrp="1"/>
          </p:cNvSpPr>
          <p:nvPr>
            <p:ph sz="quarter" idx="4"/>
          </p:nvPr>
        </p:nvSpPr>
        <p:spPr>
          <a:xfrm>
            <a:off x="7206976" y="1275906"/>
            <a:ext cx="4648325" cy="4924389"/>
          </a:xfrm>
        </p:spPr>
        <p:txBody>
          <a:bodyPr/>
          <a:lstStyle/>
          <a:p>
            <a:pPr marL="0" indent="0">
              <a:buNone/>
            </a:pPr>
            <a:r>
              <a:rPr lang="en-US" dirty="0"/>
              <a:t>Example of system performance based on station distribution, and system design</a:t>
            </a:r>
          </a:p>
        </p:txBody>
      </p:sp>
      <p:grpSp>
        <p:nvGrpSpPr>
          <p:cNvPr id="4" name="Group 3">
            <a:extLst>
              <a:ext uri="{FF2B5EF4-FFF2-40B4-BE49-F238E27FC236}">
                <a16:creationId xmlns:a16="http://schemas.microsoft.com/office/drawing/2014/main" id="{05BDF7BC-5A5C-7CBB-517E-B5D336B74D61}"/>
              </a:ext>
            </a:extLst>
          </p:cNvPr>
          <p:cNvGrpSpPr>
            <a:grpSpLocks noChangeAspect="1"/>
          </p:cNvGrpSpPr>
          <p:nvPr/>
        </p:nvGrpSpPr>
        <p:grpSpPr>
          <a:xfrm>
            <a:off x="839788" y="1541365"/>
            <a:ext cx="5406130" cy="4951510"/>
            <a:chOff x="7361313" y="1280160"/>
            <a:chExt cx="4827638" cy="4439662"/>
          </a:xfrm>
        </p:grpSpPr>
        <p:pic>
          <p:nvPicPr>
            <p:cNvPr id="5" name="Picture 4">
              <a:extLst>
                <a:ext uri="{FF2B5EF4-FFF2-40B4-BE49-F238E27FC236}">
                  <a16:creationId xmlns:a16="http://schemas.microsoft.com/office/drawing/2014/main" id="{F46FE7B2-7105-524B-91B1-346C121EDE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61313" y="1280160"/>
              <a:ext cx="4827638" cy="4439662"/>
            </a:xfrm>
            <a:prstGeom prst="rect">
              <a:avLst/>
            </a:prstGeom>
          </p:spPr>
        </p:pic>
        <p:cxnSp>
          <p:nvCxnSpPr>
            <p:cNvPr id="9" name="Straight Connector 8">
              <a:extLst>
                <a:ext uri="{FF2B5EF4-FFF2-40B4-BE49-F238E27FC236}">
                  <a16:creationId xmlns:a16="http://schemas.microsoft.com/office/drawing/2014/main" id="{E1B01ECA-23CF-8DC3-71B1-AAE4903F33CC}"/>
                </a:ext>
              </a:extLst>
            </p:cNvPr>
            <p:cNvCxnSpPr/>
            <p:nvPr/>
          </p:nvCxnSpPr>
          <p:spPr>
            <a:xfrm>
              <a:off x="7474483" y="1280160"/>
              <a:ext cx="4601496" cy="0"/>
            </a:xfrm>
            <a:prstGeom prst="line">
              <a:avLst/>
            </a:prstGeom>
          </p:spPr>
          <p:style>
            <a:lnRef idx="3">
              <a:schemeClr val="dk1"/>
            </a:lnRef>
            <a:fillRef idx="0">
              <a:schemeClr val="dk1"/>
            </a:fillRef>
            <a:effectRef idx="2">
              <a:schemeClr val="dk1"/>
            </a:effectRef>
            <a:fontRef idx="minor">
              <a:schemeClr val="tx1"/>
            </a:fontRef>
          </p:style>
        </p:cxnSp>
      </p:grpSp>
      <p:sp>
        <p:nvSpPr>
          <p:cNvPr id="16" name="TextBox 15">
            <a:extLst>
              <a:ext uri="{FF2B5EF4-FFF2-40B4-BE49-F238E27FC236}">
                <a16:creationId xmlns:a16="http://schemas.microsoft.com/office/drawing/2014/main" id="{941EF9CA-2E02-AFE9-FAD2-F5F74B2C04DD}"/>
              </a:ext>
            </a:extLst>
          </p:cNvPr>
          <p:cNvSpPr txBox="1"/>
          <p:nvPr/>
        </p:nvSpPr>
        <p:spPr>
          <a:xfrm>
            <a:off x="3976463" y="1618972"/>
            <a:ext cx="1967205" cy="584775"/>
          </a:xfrm>
          <a:prstGeom prst="rect">
            <a:avLst/>
          </a:prstGeom>
          <a:solidFill>
            <a:schemeClr val="bg1"/>
          </a:solidFill>
          <a:ln>
            <a:solidFill>
              <a:schemeClr val="bg1">
                <a:lumMod val="50000"/>
              </a:schemeClr>
            </a:solidFill>
          </a:ln>
        </p:spPr>
        <p:txBody>
          <a:bodyPr wrap="none" rtlCol="0">
            <a:spAutoFit/>
          </a:bodyPr>
          <a:lstStyle/>
          <a:p>
            <a:pPr algn="ctr"/>
            <a:r>
              <a:rPr lang="en-CA" sz="1600" b="1" dirty="0">
                <a:latin typeface="+mj-lt"/>
              </a:rPr>
              <a:t>Vancouver Island, BC</a:t>
            </a:r>
          </a:p>
          <a:p>
            <a:pPr algn="ctr"/>
            <a:r>
              <a:rPr lang="en-CA" sz="1600" b="1" dirty="0">
                <a:latin typeface="+mj-lt"/>
              </a:rPr>
              <a:t>1946 – Magnitude 7.3</a:t>
            </a:r>
          </a:p>
        </p:txBody>
      </p:sp>
      <p:graphicFrame>
        <p:nvGraphicFramePr>
          <p:cNvPr id="17" name="Table 16">
            <a:extLst>
              <a:ext uri="{FF2B5EF4-FFF2-40B4-BE49-F238E27FC236}">
                <a16:creationId xmlns:a16="http://schemas.microsoft.com/office/drawing/2014/main" id="{661805F6-5E82-AD1A-86F1-D412E1891F69}"/>
              </a:ext>
            </a:extLst>
          </p:cNvPr>
          <p:cNvGraphicFramePr>
            <a:graphicFrameLocks noGrp="1"/>
          </p:cNvGraphicFramePr>
          <p:nvPr>
            <p:extLst>
              <p:ext uri="{D42A27DB-BD31-4B8C-83A1-F6EECF244321}">
                <p14:modId xmlns:p14="http://schemas.microsoft.com/office/powerpoint/2010/main" val="3848380405"/>
              </p:ext>
            </p:extLst>
          </p:nvPr>
        </p:nvGraphicFramePr>
        <p:xfrm>
          <a:off x="7443040" y="3247581"/>
          <a:ext cx="4412261" cy="2560320"/>
        </p:xfrm>
        <a:graphic>
          <a:graphicData uri="http://schemas.openxmlformats.org/drawingml/2006/table">
            <a:tbl>
              <a:tblPr firstRow="1" bandRow="1">
                <a:tableStyleId>{F2DE63D5-997A-4646-A377-4702673A728D}</a:tableStyleId>
              </a:tblPr>
              <a:tblGrid>
                <a:gridCol w="1561484">
                  <a:extLst>
                    <a:ext uri="{9D8B030D-6E8A-4147-A177-3AD203B41FA5}">
                      <a16:colId xmlns:a16="http://schemas.microsoft.com/office/drawing/2014/main" val="1941825801"/>
                    </a:ext>
                  </a:extLst>
                </a:gridCol>
                <a:gridCol w="2850777">
                  <a:extLst>
                    <a:ext uri="{9D8B030D-6E8A-4147-A177-3AD203B41FA5}">
                      <a16:colId xmlns:a16="http://schemas.microsoft.com/office/drawing/2014/main" val="1283416826"/>
                    </a:ext>
                  </a:extLst>
                </a:gridCol>
              </a:tblGrid>
              <a:tr h="370840">
                <a:tc>
                  <a:txBody>
                    <a:bodyPr/>
                    <a:lstStyle/>
                    <a:p>
                      <a:pPr algn="ctr"/>
                      <a:r>
                        <a:rPr lang="en-CA" sz="2400" dirty="0">
                          <a:solidFill>
                            <a:schemeClr val="bg1"/>
                          </a:solidFill>
                          <a:latin typeface="+mj-lt"/>
                        </a:rPr>
                        <a:t>Warning Time</a:t>
                      </a:r>
                    </a:p>
                  </a:txBody>
                  <a:tcPr/>
                </a:tc>
                <a:tc>
                  <a:txBody>
                    <a:bodyPr/>
                    <a:lstStyle/>
                    <a:p>
                      <a:pPr algn="l"/>
                      <a:r>
                        <a:rPr lang="en-CA" sz="2400" dirty="0">
                          <a:solidFill>
                            <a:schemeClr val="bg1"/>
                          </a:solidFill>
                          <a:latin typeface="+mj-lt"/>
                        </a:rPr>
                        <a:t>Location</a:t>
                      </a:r>
                    </a:p>
                  </a:txBody>
                  <a:tcPr anchor="ctr"/>
                </a:tc>
                <a:extLst>
                  <a:ext uri="{0D108BD9-81ED-4DB2-BD59-A6C34878D82A}">
                    <a16:rowId xmlns:a16="http://schemas.microsoft.com/office/drawing/2014/main" val="1207334205"/>
                  </a:ext>
                </a:extLst>
              </a:tr>
              <a:tr h="370840">
                <a:tc>
                  <a:txBody>
                    <a:bodyPr/>
                    <a:lstStyle/>
                    <a:p>
                      <a:pPr algn="ctr"/>
                      <a:r>
                        <a:rPr lang="en-CA" sz="2400" dirty="0">
                          <a:solidFill>
                            <a:schemeClr val="bg1"/>
                          </a:solidFill>
                          <a:latin typeface="+mj-lt"/>
                        </a:rPr>
                        <a:t>~40 s</a:t>
                      </a:r>
                    </a:p>
                  </a:txBody>
                  <a:tcPr anchor="ctr"/>
                </a:tc>
                <a:tc>
                  <a:txBody>
                    <a:bodyPr/>
                    <a:lstStyle/>
                    <a:p>
                      <a:r>
                        <a:rPr lang="en-CA" sz="2400" dirty="0">
                          <a:solidFill>
                            <a:schemeClr val="bg1"/>
                          </a:solidFill>
                          <a:latin typeface="+mj-lt"/>
                        </a:rPr>
                        <a:t>Vancouver</a:t>
                      </a:r>
                    </a:p>
                  </a:txBody>
                  <a:tcPr anchor="ctr"/>
                </a:tc>
                <a:extLst>
                  <a:ext uri="{0D108BD9-81ED-4DB2-BD59-A6C34878D82A}">
                    <a16:rowId xmlns:a16="http://schemas.microsoft.com/office/drawing/2014/main" val="694803935"/>
                  </a:ext>
                </a:extLst>
              </a:tr>
              <a:tr h="370840">
                <a:tc>
                  <a:txBody>
                    <a:bodyPr/>
                    <a:lstStyle/>
                    <a:p>
                      <a:pPr algn="ctr"/>
                      <a:r>
                        <a:rPr lang="en-CA" sz="2400" dirty="0">
                          <a:solidFill>
                            <a:schemeClr val="bg1"/>
                          </a:solidFill>
                          <a:latin typeface="+mj-lt"/>
                        </a:rPr>
                        <a:t>~50 s</a:t>
                      </a:r>
                    </a:p>
                  </a:txBody>
                  <a:tcPr anchor="ctr"/>
                </a:tc>
                <a:tc>
                  <a:txBody>
                    <a:bodyPr/>
                    <a:lstStyle/>
                    <a:p>
                      <a:r>
                        <a:rPr lang="en-CA" sz="2400" dirty="0">
                          <a:solidFill>
                            <a:schemeClr val="bg1"/>
                          </a:solidFill>
                          <a:latin typeface="+mj-lt"/>
                        </a:rPr>
                        <a:t>Victoria</a:t>
                      </a:r>
                    </a:p>
                  </a:txBody>
                  <a:tcPr anchor="ctr"/>
                </a:tc>
                <a:extLst>
                  <a:ext uri="{0D108BD9-81ED-4DB2-BD59-A6C34878D82A}">
                    <a16:rowId xmlns:a16="http://schemas.microsoft.com/office/drawing/2014/main" val="2290020273"/>
                  </a:ext>
                </a:extLst>
              </a:tr>
              <a:tr h="370840">
                <a:tc>
                  <a:txBody>
                    <a:bodyPr/>
                    <a:lstStyle/>
                    <a:p>
                      <a:pPr algn="ctr"/>
                      <a:r>
                        <a:rPr lang="en-CA" sz="2400" dirty="0">
                          <a:solidFill>
                            <a:schemeClr val="bg1"/>
                          </a:solidFill>
                          <a:latin typeface="+mj-lt"/>
                        </a:rPr>
                        <a:t>0 s</a:t>
                      </a:r>
                    </a:p>
                  </a:txBody>
                  <a:tcPr anchor="ctr"/>
                </a:tc>
                <a:tc>
                  <a:txBody>
                    <a:bodyPr/>
                    <a:lstStyle/>
                    <a:p>
                      <a:r>
                        <a:rPr lang="en-CA" sz="2400" baseline="0" dirty="0">
                          <a:solidFill>
                            <a:schemeClr val="bg1"/>
                          </a:solidFill>
                          <a:latin typeface="+mj-lt"/>
                        </a:rPr>
                        <a:t>Cumberland (within Late Alert Zone)</a:t>
                      </a:r>
                      <a:endParaRPr lang="en-CA" sz="2400" dirty="0">
                        <a:solidFill>
                          <a:schemeClr val="bg1"/>
                        </a:solidFill>
                        <a:latin typeface="+mj-lt"/>
                      </a:endParaRPr>
                    </a:p>
                  </a:txBody>
                  <a:tcPr anchor="ctr"/>
                </a:tc>
                <a:extLst>
                  <a:ext uri="{0D108BD9-81ED-4DB2-BD59-A6C34878D82A}">
                    <a16:rowId xmlns:a16="http://schemas.microsoft.com/office/drawing/2014/main" val="2974742970"/>
                  </a:ext>
                </a:extLst>
              </a:tr>
            </a:tbl>
          </a:graphicData>
        </a:graphic>
      </p:graphicFrame>
    </p:spTree>
    <p:extLst>
      <p:ext uri="{BB962C8B-B14F-4D97-AF65-F5344CB8AC3E}">
        <p14:creationId xmlns:p14="http://schemas.microsoft.com/office/powerpoint/2010/main" val="3634191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79BA3-6834-FB6F-022E-D5495EFA4C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788" y="1563325"/>
            <a:ext cx="5653301" cy="4929550"/>
          </a:xfrm>
          <a:prstGeom prst="rect">
            <a:avLst/>
          </a:prstGeom>
        </p:spPr>
      </p:pic>
      <p:sp>
        <p:nvSpPr>
          <p:cNvPr id="2" name="Title 1">
            <a:extLst>
              <a:ext uri="{FF2B5EF4-FFF2-40B4-BE49-F238E27FC236}">
                <a16:creationId xmlns:a16="http://schemas.microsoft.com/office/drawing/2014/main" id="{2E699E90-0C4D-09B8-C6A6-35CACBAB24CC}"/>
              </a:ext>
            </a:extLst>
          </p:cNvPr>
          <p:cNvSpPr>
            <a:spLocks noGrp="1"/>
          </p:cNvSpPr>
          <p:nvPr>
            <p:ph type="title"/>
          </p:nvPr>
        </p:nvSpPr>
        <p:spPr>
          <a:xfrm>
            <a:off x="839788" y="-8948"/>
            <a:ext cx="5844791" cy="1325563"/>
          </a:xfrm>
        </p:spPr>
        <p:txBody>
          <a:bodyPr>
            <a:normAutofit/>
          </a:bodyPr>
          <a:lstStyle/>
          <a:p>
            <a:r>
              <a:rPr lang="en-CA" sz="4800" b="0" dirty="0">
                <a:solidFill>
                  <a:schemeClr val="tx2">
                    <a:lumMod val="50000"/>
                  </a:schemeClr>
                </a:solidFill>
                <a:latin typeface="Avenir Next LT Pro" panose="020B0504020202020204" pitchFamily="34" charset="0"/>
              </a:rPr>
              <a:t>Southern Quebec</a:t>
            </a:r>
          </a:p>
        </p:txBody>
      </p:sp>
      <p:sp>
        <p:nvSpPr>
          <p:cNvPr id="6" name="Content Placeholder 5">
            <a:extLst>
              <a:ext uri="{FF2B5EF4-FFF2-40B4-BE49-F238E27FC236}">
                <a16:creationId xmlns:a16="http://schemas.microsoft.com/office/drawing/2014/main" id="{38552AC6-B44F-40BE-29E9-71AA91F1F0DC}"/>
              </a:ext>
            </a:extLst>
          </p:cNvPr>
          <p:cNvSpPr>
            <a:spLocks noGrp="1"/>
          </p:cNvSpPr>
          <p:nvPr>
            <p:ph sz="quarter" idx="4"/>
          </p:nvPr>
        </p:nvSpPr>
        <p:spPr>
          <a:xfrm>
            <a:off x="7206976" y="1275906"/>
            <a:ext cx="4648325" cy="4924389"/>
          </a:xfrm>
        </p:spPr>
        <p:txBody>
          <a:bodyPr/>
          <a:lstStyle/>
          <a:p>
            <a:pPr marL="0" indent="0">
              <a:buNone/>
            </a:pPr>
            <a:r>
              <a:rPr lang="en-US" dirty="0"/>
              <a:t>Example of system performance based on station distribution, and system design</a:t>
            </a:r>
          </a:p>
        </p:txBody>
      </p:sp>
      <p:sp>
        <p:nvSpPr>
          <p:cNvPr id="16" name="TextBox 15">
            <a:extLst>
              <a:ext uri="{FF2B5EF4-FFF2-40B4-BE49-F238E27FC236}">
                <a16:creationId xmlns:a16="http://schemas.microsoft.com/office/drawing/2014/main" id="{941EF9CA-2E02-AFE9-FAD2-F5F74B2C04DD}"/>
              </a:ext>
            </a:extLst>
          </p:cNvPr>
          <p:cNvSpPr txBox="1"/>
          <p:nvPr/>
        </p:nvSpPr>
        <p:spPr>
          <a:xfrm>
            <a:off x="1071902" y="5061762"/>
            <a:ext cx="3051863" cy="584775"/>
          </a:xfrm>
          <a:prstGeom prst="rect">
            <a:avLst/>
          </a:prstGeom>
          <a:solidFill>
            <a:schemeClr val="bg1"/>
          </a:solidFill>
          <a:ln>
            <a:solidFill>
              <a:schemeClr val="bg1">
                <a:lumMod val="50000"/>
              </a:schemeClr>
            </a:solidFill>
          </a:ln>
        </p:spPr>
        <p:txBody>
          <a:bodyPr wrap="square" rtlCol="0">
            <a:spAutoFit/>
          </a:bodyPr>
          <a:lstStyle/>
          <a:p>
            <a:pPr algn="ctr"/>
            <a:r>
              <a:rPr lang="en-CA" sz="1600" b="1" dirty="0">
                <a:latin typeface="+mj-lt"/>
              </a:rPr>
              <a:t>Saguenay, QC</a:t>
            </a:r>
          </a:p>
          <a:p>
            <a:pPr algn="ctr"/>
            <a:r>
              <a:rPr lang="en-CA" sz="1600" b="1" dirty="0">
                <a:latin typeface="+mj-lt"/>
              </a:rPr>
              <a:t>1988 – Magnitude 5.9</a:t>
            </a:r>
          </a:p>
        </p:txBody>
      </p:sp>
      <p:graphicFrame>
        <p:nvGraphicFramePr>
          <p:cNvPr id="17" name="Table 16">
            <a:extLst>
              <a:ext uri="{FF2B5EF4-FFF2-40B4-BE49-F238E27FC236}">
                <a16:creationId xmlns:a16="http://schemas.microsoft.com/office/drawing/2014/main" id="{661805F6-5E82-AD1A-86F1-D412E1891F69}"/>
              </a:ext>
            </a:extLst>
          </p:cNvPr>
          <p:cNvGraphicFramePr>
            <a:graphicFrameLocks noGrp="1"/>
          </p:cNvGraphicFramePr>
          <p:nvPr>
            <p:extLst>
              <p:ext uri="{D42A27DB-BD31-4B8C-83A1-F6EECF244321}">
                <p14:modId xmlns:p14="http://schemas.microsoft.com/office/powerpoint/2010/main" val="1216931801"/>
              </p:ext>
            </p:extLst>
          </p:nvPr>
        </p:nvGraphicFramePr>
        <p:xfrm>
          <a:off x="7859641" y="3086217"/>
          <a:ext cx="3342993" cy="2560320"/>
        </p:xfrm>
        <a:graphic>
          <a:graphicData uri="http://schemas.openxmlformats.org/drawingml/2006/table">
            <a:tbl>
              <a:tblPr firstRow="1" bandRow="1">
                <a:tableStyleId>{F2DE63D5-997A-4646-A377-4702673A728D}</a:tableStyleId>
              </a:tblPr>
              <a:tblGrid>
                <a:gridCol w="1567981">
                  <a:extLst>
                    <a:ext uri="{9D8B030D-6E8A-4147-A177-3AD203B41FA5}">
                      <a16:colId xmlns:a16="http://schemas.microsoft.com/office/drawing/2014/main" val="1941825801"/>
                    </a:ext>
                  </a:extLst>
                </a:gridCol>
                <a:gridCol w="1775012">
                  <a:extLst>
                    <a:ext uri="{9D8B030D-6E8A-4147-A177-3AD203B41FA5}">
                      <a16:colId xmlns:a16="http://schemas.microsoft.com/office/drawing/2014/main" val="1283416826"/>
                    </a:ext>
                  </a:extLst>
                </a:gridCol>
              </a:tblGrid>
              <a:tr h="370840">
                <a:tc>
                  <a:txBody>
                    <a:bodyPr/>
                    <a:lstStyle/>
                    <a:p>
                      <a:pPr algn="ctr"/>
                      <a:r>
                        <a:rPr lang="en-CA" sz="2400" dirty="0">
                          <a:solidFill>
                            <a:schemeClr val="bg1"/>
                          </a:solidFill>
                          <a:latin typeface="+mj-lt"/>
                        </a:rPr>
                        <a:t>Warning Time</a:t>
                      </a:r>
                    </a:p>
                  </a:txBody>
                  <a:tcPr/>
                </a:tc>
                <a:tc>
                  <a:txBody>
                    <a:bodyPr/>
                    <a:lstStyle/>
                    <a:p>
                      <a:pPr algn="l"/>
                      <a:r>
                        <a:rPr lang="en-CA" sz="2400" dirty="0">
                          <a:solidFill>
                            <a:schemeClr val="bg1"/>
                          </a:solidFill>
                          <a:latin typeface="+mj-lt"/>
                        </a:rPr>
                        <a:t>Location</a:t>
                      </a:r>
                    </a:p>
                  </a:txBody>
                  <a:tcPr anchor="ctr"/>
                </a:tc>
                <a:extLst>
                  <a:ext uri="{0D108BD9-81ED-4DB2-BD59-A6C34878D82A}">
                    <a16:rowId xmlns:a16="http://schemas.microsoft.com/office/drawing/2014/main" val="1207334205"/>
                  </a:ext>
                </a:extLst>
              </a:tr>
              <a:tr h="370840">
                <a:tc>
                  <a:txBody>
                    <a:bodyPr/>
                    <a:lstStyle/>
                    <a:p>
                      <a:pPr algn="ctr"/>
                      <a:r>
                        <a:rPr lang="en-CA" sz="2400" dirty="0">
                          <a:solidFill>
                            <a:schemeClr val="bg1"/>
                          </a:solidFill>
                          <a:latin typeface="+mj-lt"/>
                        </a:rPr>
                        <a:t>29 s</a:t>
                      </a:r>
                    </a:p>
                  </a:txBody>
                  <a:tcPr anchor="ctr"/>
                </a:tc>
                <a:tc>
                  <a:txBody>
                    <a:bodyPr/>
                    <a:lstStyle/>
                    <a:p>
                      <a:pPr algn="l"/>
                      <a:r>
                        <a:rPr lang="en-CA" sz="2400" dirty="0">
                          <a:solidFill>
                            <a:schemeClr val="bg1"/>
                          </a:solidFill>
                          <a:latin typeface="+mj-lt"/>
                        </a:rPr>
                        <a:t>Québec City</a:t>
                      </a:r>
                    </a:p>
                  </a:txBody>
                  <a:tcPr anchor="ctr"/>
                </a:tc>
                <a:extLst>
                  <a:ext uri="{0D108BD9-81ED-4DB2-BD59-A6C34878D82A}">
                    <a16:rowId xmlns:a16="http://schemas.microsoft.com/office/drawing/2014/main" val="694803935"/>
                  </a:ext>
                </a:extLst>
              </a:tr>
              <a:tr h="370840">
                <a:tc>
                  <a:txBody>
                    <a:bodyPr/>
                    <a:lstStyle/>
                    <a:p>
                      <a:pPr algn="ctr"/>
                      <a:r>
                        <a:rPr lang="en-CA" sz="2400" dirty="0">
                          <a:solidFill>
                            <a:schemeClr val="bg1"/>
                          </a:solidFill>
                          <a:latin typeface="+mj-lt"/>
                        </a:rPr>
                        <a:t>84 s</a:t>
                      </a:r>
                    </a:p>
                  </a:txBody>
                  <a:tcPr anchor="ctr"/>
                </a:tc>
                <a:tc>
                  <a:txBody>
                    <a:bodyPr/>
                    <a:lstStyle/>
                    <a:p>
                      <a:pPr algn="l"/>
                      <a:r>
                        <a:rPr lang="en-CA" sz="2400" dirty="0">
                          <a:solidFill>
                            <a:schemeClr val="bg1"/>
                          </a:solidFill>
                          <a:latin typeface="+mj-lt"/>
                        </a:rPr>
                        <a:t>Montréal</a:t>
                      </a:r>
                    </a:p>
                  </a:txBody>
                  <a:tcPr anchor="ctr"/>
                </a:tc>
                <a:extLst>
                  <a:ext uri="{0D108BD9-81ED-4DB2-BD59-A6C34878D82A}">
                    <a16:rowId xmlns:a16="http://schemas.microsoft.com/office/drawing/2014/main" val="2290020273"/>
                  </a:ext>
                </a:extLst>
              </a:tr>
              <a:tr h="370840">
                <a:tc>
                  <a:txBody>
                    <a:bodyPr/>
                    <a:lstStyle/>
                    <a:p>
                      <a:pPr algn="ctr"/>
                      <a:r>
                        <a:rPr lang="en-CA" sz="2400" dirty="0">
                          <a:solidFill>
                            <a:schemeClr val="bg1"/>
                          </a:solidFill>
                          <a:latin typeface="+mj-lt"/>
                        </a:rPr>
                        <a:t>&gt;90 s</a:t>
                      </a:r>
                    </a:p>
                  </a:txBody>
                  <a:tcPr anchor="ctr"/>
                </a:tc>
                <a:tc>
                  <a:txBody>
                    <a:bodyPr/>
                    <a:lstStyle/>
                    <a:p>
                      <a:pPr algn="l"/>
                      <a:r>
                        <a:rPr lang="en-CA" sz="2400" dirty="0">
                          <a:solidFill>
                            <a:schemeClr val="bg1"/>
                          </a:solidFill>
                          <a:latin typeface="+mj-lt"/>
                        </a:rPr>
                        <a:t>Ottawa</a:t>
                      </a:r>
                      <a:r>
                        <a:rPr lang="en-CA" sz="2400" baseline="0" dirty="0">
                          <a:solidFill>
                            <a:schemeClr val="bg1"/>
                          </a:solidFill>
                          <a:latin typeface="+mj-lt"/>
                        </a:rPr>
                        <a:t> and</a:t>
                      </a:r>
                    </a:p>
                    <a:p>
                      <a:pPr algn="l"/>
                      <a:r>
                        <a:rPr lang="en-CA" sz="2400" baseline="0" dirty="0">
                          <a:solidFill>
                            <a:schemeClr val="bg1"/>
                          </a:solidFill>
                          <a:latin typeface="+mj-lt"/>
                        </a:rPr>
                        <a:t>Fredericton</a:t>
                      </a:r>
                      <a:endParaRPr lang="en-CA" sz="2400" dirty="0">
                        <a:solidFill>
                          <a:schemeClr val="bg1"/>
                        </a:solidFill>
                        <a:latin typeface="+mj-lt"/>
                      </a:endParaRPr>
                    </a:p>
                  </a:txBody>
                  <a:tcPr anchor="ctr"/>
                </a:tc>
                <a:extLst>
                  <a:ext uri="{0D108BD9-81ED-4DB2-BD59-A6C34878D82A}">
                    <a16:rowId xmlns:a16="http://schemas.microsoft.com/office/drawing/2014/main" val="2974742970"/>
                  </a:ext>
                </a:extLst>
              </a:tr>
            </a:tbl>
          </a:graphicData>
        </a:graphic>
      </p:graphicFrame>
    </p:spTree>
    <p:extLst>
      <p:ext uri="{BB962C8B-B14F-4D97-AF65-F5344CB8AC3E}">
        <p14:creationId xmlns:p14="http://schemas.microsoft.com/office/powerpoint/2010/main" val="3985915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18255"/>
            <a:ext cx="10515600" cy="1325563"/>
          </a:xfrm>
        </p:spPr>
        <p:txBody>
          <a:bodyPr>
            <a:normAutofit/>
          </a:bodyPr>
          <a:lstStyle/>
          <a:p>
            <a:r>
              <a:rPr lang="en-CA" sz="4800" b="0" dirty="0">
                <a:solidFill>
                  <a:schemeClr val="tx2">
                    <a:lumMod val="50000"/>
                  </a:schemeClr>
                </a:solidFill>
                <a:latin typeface="Avenir Next LT Pro" panose="020B0504020202020204" pitchFamily="34" charset="0"/>
                <a:ea typeface="ADLaM Display" panose="020F0502020204030204" pitchFamily="2" charset="0"/>
                <a:cs typeface="Aharoni" panose="020F0502020204030204" pitchFamily="2" charset="-79"/>
              </a:rPr>
              <a:t>EEW Considerations</a:t>
            </a:r>
          </a:p>
        </p:txBody>
      </p:sp>
      <p:sp>
        <p:nvSpPr>
          <p:cNvPr id="6" name="Content Placeholder 5">
            <a:extLst>
              <a:ext uri="{FF2B5EF4-FFF2-40B4-BE49-F238E27FC236}">
                <a16:creationId xmlns:a16="http://schemas.microsoft.com/office/drawing/2014/main" id="{56A46471-B52C-F601-A531-28BB57498574}"/>
              </a:ext>
            </a:extLst>
          </p:cNvPr>
          <p:cNvSpPr>
            <a:spLocks noGrp="1"/>
          </p:cNvSpPr>
          <p:nvPr>
            <p:ph idx="1"/>
          </p:nvPr>
        </p:nvSpPr>
        <p:spPr>
          <a:xfrm>
            <a:off x="838200" y="1825625"/>
            <a:ext cx="10515600" cy="3847811"/>
          </a:xfrm>
        </p:spPr>
        <p:txBody>
          <a:bodyPr/>
          <a:lstStyle/>
          <a:p>
            <a:r>
              <a:rPr lang="en-US" b="1" dirty="0"/>
              <a:t>Most</a:t>
            </a:r>
            <a:r>
              <a:rPr lang="en-US" dirty="0"/>
              <a:t> alerts received seconds to tens-of-seconds before strong shaking</a:t>
            </a:r>
          </a:p>
          <a:p>
            <a:r>
              <a:rPr lang="en-US" b="1" dirty="0"/>
              <a:t>Late-Alert-Zone</a:t>
            </a:r>
            <a:r>
              <a:rPr lang="en-US" dirty="0"/>
              <a:t>: close to epicentre, alert may be received after strong shaking</a:t>
            </a:r>
          </a:p>
          <a:p>
            <a:r>
              <a:rPr lang="en-US" b="1" dirty="0"/>
              <a:t>False &amp; missed alerts </a:t>
            </a:r>
            <a:r>
              <a:rPr lang="en-US" dirty="0"/>
              <a:t>are inevitable, due to the need for the system to be automated and include rapid analysis of data</a:t>
            </a:r>
          </a:p>
          <a:p>
            <a:r>
              <a:rPr lang="en-US" dirty="0"/>
              <a:t>EEW is only effective if people and systems take appropriate protective actions</a:t>
            </a:r>
          </a:p>
          <a:p>
            <a:endParaRPr lang="en-US" dirty="0"/>
          </a:p>
          <a:p>
            <a:endParaRPr lang="en-CA" dirty="0"/>
          </a:p>
        </p:txBody>
      </p:sp>
    </p:spTree>
    <p:extLst>
      <p:ext uri="{BB962C8B-B14F-4D97-AF65-F5344CB8AC3E}">
        <p14:creationId xmlns:p14="http://schemas.microsoft.com/office/powerpoint/2010/main" val="796969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DE60-EEA3-3792-5E7A-25B5A9C1447D}"/>
              </a:ext>
            </a:extLst>
          </p:cNvPr>
          <p:cNvSpPr>
            <a:spLocks noGrp="1"/>
          </p:cNvSpPr>
          <p:nvPr>
            <p:ph type="title"/>
          </p:nvPr>
        </p:nvSpPr>
        <p:spPr>
          <a:xfrm>
            <a:off x="838200" y="0"/>
            <a:ext cx="10515600" cy="1325563"/>
          </a:xfrm>
        </p:spPr>
        <p:txBody>
          <a:bodyPr>
            <a:normAutofit/>
          </a:bodyPr>
          <a:lstStyle/>
          <a:p>
            <a:r>
              <a:rPr lang="en-CA" sz="4800" b="0" dirty="0">
                <a:latin typeface="Avenir Next LT Pro" panose="020B0504020202020204" pitchFamily="34" charset="0"/>
              </a:rPr>
              <a:t>Summary</a:t>
            </a:r>
          </a:p>
        </p:txBody>
      </p:sp>
      <p:sp>
        <p:nvSpPr>
          <p:cNvPr id="3" name="Content Placeholder 2">
            <a:extLst>
              <a:ext uri="{FF2B5EF4-FFF2-40B4-BE49-F238E27FC236}">
                <a16:creationId xmlns:a16="http://schemas.microsoft.com/office/drawing/2014/main" id="{5386893A-E6A5-C67D-A722-933418B7B519}"/>
              </a:ext>
            </a:extLst>
          </p:cNvPr>
          <p:cNvSpPr>
            <a:spLocks noGrp="1"/>
          </p:cNvSpPr>
          <p:nvPr>
            <p:ph sz="quarter" idx="13"/>
          </p:nvPr>
        </p:nvSpPr>
        <p:spPr/>
        <p:txBody>
          <a:bodyPr/>
          <a:lstStyle/>
          <a:p>
            <a:r>
              <a:rPr lang="en-US" dirty="0"/>
              <a:t>Earthquake Early Warning will provide up to tens-of-seconds of warning of strong shaking to at-risk communities</a:t>
            </a:r>
          </a:p>
          <a:p>
            <a:r>
              <a:rPr lang="en-US" dirty="0"/>
              <a:t>EEW can reduce the impact of major earthquakes in Canada, when people and systems take protective action</a:t>
            </a:r>
          </a:p>
          <a:p>
            <a:r>
              <a:rPr lang="en-US" dirty="0"/>
              <a:t>The Canadian EEW system will be operational in BC in April 2024, and in Ontario and Quebec in autumn 2024.</a:t>
            </a:r>
          </a:p>
        </p:txBody>
      </p:sp>
    </p:spTree>
    <p:extLst>
      <p:ext uri="{BB962C8B-B14F-4D97-AF65-F5344CB8AC3E}">
        <p14:creationId xmlns:p14="http://schemas.microsoft.com/office/powerpoint/2010/main" val="183324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DE60-EEA3-3792-5E7A-25B5A9C1447D}"/>
              </a:ext>
            </a:extLst>
          </p:cNvPr>
          <p:cNvSpPr>
            <a:spLocks noGrp="1"/>
          </p:cNvSpPr>
          <p:nvPr>
            <p:ph type="title"/>
          </p:nvPr>
        </p:nvSpPr>
        <p:spPr>
          <a:xfrm>
            <a:off x="838200" y="0"/>
            <a:ext cx="10515600" cy="1325563"/>
          </a:xfrm>
        </p:spPr>
        <p:txBody>
          <a:bodyPr>
            <a:normAutofit/>
          </a:bodyPr>
          <a:lstStyle/>
          <a:p>
            <a:r>
              <a:rPr lang="en-CA" sz="4800" b="0" dirty="0">
                <a:latin typeface="Avenir Next LT Pro" panose="020B0504020202020204" pitchFamily="34" charset="0"/>
              </a:rPr>
              <a:t>SUPPLEMENTAL SLIDES</a:t>
            </a:r>
          </a:p>
        </p:txBody>
      </p:sp>
      <p:sp>
        <p:nvSpPr>
          <p:cNvPr id="3" name="Content Placeholder 2">
            <a:extLst>
              <a:ext uri="{FF2B5EF4-FFF2-40B4-BE49-F238E27FC236}">
                <a16:creationId xmlns:a16="http://schemas.microsoft.com/office/drawing/2014/main" id="{5386893A-E6A5-C67D-A722-933418B7B519}"/>
              </a:ext>
            </a:extLst>
          </p:cNvPr>
          <p:cNvSpPr>
            <a:spLocks noGrp="1"/>
          </p:cNvSpPr>
          <p:nvPr>
            <p:ph sz="quarter" idx="13"/>
          </p:nvPr>
        </p:nvSpPr>
        <p:spPr/>
        <p:txBody>
          <a:bodyPr/>
          <a:lstStyle/>
          <a:p>
            <a:pPr marL="0" indent="0">
              <a:buNone/>
            </a:pPr>
            <a:endParaRPr lang="en-US" dirty="0"/>
          </a:p>
        </p:txBody>
      </p:sp>
    </p:spTree>
    <p:extLst>
      <p:ext uri="{BB962C8B-B14F-4D97-AF65-F5344CB8AC3E}">
        <p14:creationId xmlns:p14="http://schemas.microsoft.com/office/powerpoint/2010/main" val="1955726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8825D-669F-BB21-2A5B-11092BA3D8C1}"/>
              </a:ext>
            </a:extLst>
          </p:cNvPr>
          <p:cNvSpPr>
            <a:spLocks noGrp="1"/>
          </p:cNvSpPr>
          <p:nvPr>
            <p:ph type="title"/>
          </p:nvPr>
        </p:nvSpPr>
        <p:spPr>
          <a:xfrm>
            <a:off x="3581400" y="0"/>
            <a:ext cx="7772400" cy="1325563"/>
          </a:xfrm>
        </p:spPr>
        <p:txBody>
          <a:bodyPr>
            <a:normAutofit fontScale="90000"/>
          </a:bodyPr>
          <a:lstStyle/>
          <a:p>
            <a:r>
              <a:rPr lang="en-CA" sz="5400" b="0" dirty="0">
                <a:solidFill>
                  <a:schemeClr val="tx2">
                    <a:lumMod val="50000"/>
                  </a:schemeClr>
                </a:solidFill>
                <a:latin typeface="Avenir Next LT Pro" panose="020B0504020202020204" pitchFamily="34" charset="0"/>
              </a:rPr>
              <a:t>Earthquake Early Warning</a:t>
            </a:r>
          </a:p>
        </p:txBody>
      </p:sp>
      <p:sp>
        <p:nvSpPr>
          <p:cNvPr id="3" name="Content Placeholder 2">
            <a:extLst>
              <a:ext uri="{FF2B5EF4-FFF2-40B4-BE49-F238E27FC236}">
                <a16:creationId xmlns:a16="http://schemas.microsoft.com/office/drawing/2014/main" id="{E0BB5AF9-0A85-4584-A4C8-B859C859B456}"/>
              </a:ext>
            </a:extLst>
          </p:cNvPr>
          <p:cNvSpPr>
            <a:spLocks noGrp="1"/>
          </p:cNvSpPr>
          <p:nvPr>
            <p:ph sz="half" idx="1"/>
          </p:nvPr>
        </p:nvSpPr>
        <p:spPr>
          <a:xfrm>
            <a:off x="413567" y="1253330"/>
            <a:ext cx="2743200" cy="5147469"/>
          </a:xfrm>
        </p:spPr>
        <p:txBody>
          <a:bodyPr>
            <a:normAutofit fontScale="92500" lnSpcReduction="20000"/>
          </a:bodyPr>
          <a:lstStyle/>
          <a:p>
            <a:r>
              <a:rPr lang="en-CA" dirty="0"/>
              <a:t>EEW has proven successful in other countries</a:t>
            </a:r>
          </a:p>
          <a:p>
            <a:r>
              <a:rPr lang="en-CA" dirty="0"/>
              <a:t>Detects P-wave and sends alert to people and systems</a:t>
            </a:r>
          </a:p>
          <a:p>
            <a:r>
              <a:rPr lang="en-CA" dirty="0"/>
              <a:t>Provides seconds to tens-of-seconds of warning</a:t>
            </a:r>
          </a:p>
          <a:p>
            <a:r>
              <a:rPr lang="en-CA" dirty="0"/>
              <a:t>Protective actions can be taken to reduce impacts and injuries</a:t>
            </a:r>
          </a:p>
        </p:txBody>
      </p:sp>
      <p:pic>
        <p:nvPicPr>
          <p:cNvPr id="8" name="Content Placeholder 7" descr="A diagram of a city&#10;&#10;Description automatically generated">
            <a:extLst>
              <a:ext uri="{FF2B5EF4-FFF2-40B4-BE49-F238E27FC236}">
                <a16:creationId xmlns:a16="http://schemas.microsoft.com/office/drawing/2014/main" id="{9ABEEFFE-5D3B-08F7-A708-5F932D5FB817}"/>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3581400" y="1779812"/>
            <a:ext cx="8299955" cy="4224390"/>
          </a:xfrm>
        </p:spPr>
      </p:pic>
    </p:spTree>
    <p:extLst>
      <p:ext uri="{BB962C8B-B14F-4D97-AF65-F5344CB8AC3E}">
        <p14:creationId xmlns:p14="http://schemas.microsoft.com/office/powerpoint/2010/main" val="247265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199" y="31793"/>
            <a:ext cx="11035623" cy="1325563"/>
          </a:xfrm>
        </p:spPr>
        <p:txBody>
          <a:bodyPr>
            <a:normAutofit/>
          </a:bodyPr>
          <a:lstStyle/>
          <a:p>
            <a:r>
              <a:rPr lang="en-CA" sz="4800" b="0" dirty="0">
                <a:solidFill>
                  <a:schemeClr val="tx2">
                    <a:lumMod val="50000"/>
                  </a:schemeClr>
                </a:solidFill>
                <a:latin typeface="Avenir Next LT Pro Light" panose="020B0304020202020204" pitchFamily="34" charset="0"/>
                <a:ea typeface="ADLaM Display" panose="020F0502020204030204" pitchFamily="2" charset="0"/>
                <a:cs typeface="Aharoni" panose="020F0502020204030204" pitchFamily="2" charset="-79"/>
              </a:rPr>
              <a:t>Alerting within western EEW Coverage</a:t>
            </a:r>
          </a:p>
        </p:txBody>
      </p:sp>
      <p:sp>
        <p:nvSpPr>
          <p:cNvPr id="26" name="Content Placeholder 2">
            <a:extLst>
              <a:ext uri="{FF2B5EF4-FFF2-40B4-BE49-F238E27FC236}">
                <a16:creationId xmlns:a16="http://schemas.microsoft.com/office/drawing/2014/main" id="{57469EF5-A17C-43AE-E8AD-E612318DFF15}"/>
              </a:ext>
            </a:extLst>
          </p:cNvPr>
          <p:cNvSpPr txBox="1">
            <a:spLocks/>
          </p:cNvSpPr>
          <p:nvPr/>
        </p:nvSpPr>
        <p:spPr>
          <a:xfrm>
            <a:off x="7914934" y="1157288"/>
            <a:ext cx="4277066"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solidFill>
                  <a:schemeClr val="accent5">
                    <a:lumMod val="50000"/>
                  </a:schemeClr>
                </a:solidFill>
              </a:rPr>
              <a:t>21 communities are within EEW coverage area, but without LTE:</a:t>
            </a:r>
            <a:endParaRPr lang="en-US" sz="2400" dirty="0">
              <a:solidFill>
                <a:schemeClr val="accent5">
                  <a:lumMod val="50000"/>
                </a:schemeClr>
              </a:solidFill>
            </a:endParaRPr>
          </a:p>
        </p:txBody>
      </p:sp>
      <p:pic>
        <p:nvPicPr>
          <p:cNvPr id="3" name="Content Placeholder 5">
            <a:extLst>
              <a:ext uri="{FF2B5EF4-FFF2-40B4-BE49-F238E27FC236}">
                <a16:creationId xmlns:a16="http://schemas.microsoft.com/office/drawing/2014/main" id="{A08EEC18-8F00-DAC4-5943-79973FD3349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8177" y="1157288"/>
            <a:ext cx="7596757" cy="5372101"/>
          </a:xfrm>
        </p:spPr>
      </p:pic>
      <p:graphicFrame>
        <p:nvGraphicFramePr>
          <p:cNvPr id="5" name="Table 4">
            <a:extLst>
              <a:ext uri="{FF2B5EF4-FFF2-40B4-BE49-F238E27FC236}">
                <a16:creationId xmlns:a16="http://schemas.microsoft.com/office/drawing/2014/main" id="{67EABF53-E66C-11B2-8EE6-62CE609BFEE2}"/>
              </a:ext>
            </a:extLst>
          </p:cNvPr>
          <p:cNvGraphicFramePr>
            <a:graphicFrameLocks noGrp="1"/>
          </p:cNvGraphicFramePr>
          <p:nvPr/>
        </p:nvGraphicFramePr>
        <p:xfrm>
          <a:off x="8265602" y="1820069"/>
          <a:ext cx="3387917" cy="4575584"/>
        </p:xfrm>
        <a:graphic>
          <a:graphicData uri="http://schemas.openxmlformats.org/drawingml/2006/table">
            <a:tbl>
              <a:tblPr>
                <a:tableStyleId>{5C22544A-7EE6-4342-B048-85BDC9FD1C3A}</a:tableStyleId>
              </a:tblPr>
              <a:tblGrid>
                <a:gridCol w="1132398">
                  <a:extLst>
                    <a:ext uri="{9D8B030D-6E8A-4147-A177-3AD203B41FA5}">
                      <a16:colId xmlns:a16="http://schemas.microsoft.com/office/drawing/2014/main" val="2096817590"/>
                    </a:ext>
                  </a:extLst>
                </a:gridCol>
                <a:gridCol w="1473200">
                  <a:extLst>
                    <a:ext uri="{9D8B030D-6E8A-4147-A177-3AD203B41FA5}">
                      <a16:colId xmlns:a16="http://schemas.microsoft.com/office/drawing/2014/main" val="972335815"/>
                    </a:ext>
                  </a:extLst>
                </a:gridCol>
                <a:gridCol w="782319">
                  <a:extLst>
                    <a:ext uri="{9D8B030D-6E8A-4147-A177-3AD203B41FA5}">
                      <a16:colId xmlns:a16="http://schemas.microsoft.com/office/drawing/2014/main" val="4217005243"/>
                    </a:ext>
                  </a:extLst>
                </a:gridCol>
              </a:tblGrid>
              <a:tr h="210798">
                <a:tc>
                  <a:txBody>
                    <a:bodyPr/>
                    <a:lstStyle/>
                    <a:p>
                      <a:pPr algn="ctr" fontAlgn="b"/>
                      <a:r>
                        <a:rPr lang="en-CA" sz="1100" b="1" u="none" strike="noStrike" dirty="0">
                          <a:effectLst/>
                        </a:rPr>
                        <a:t>Nation</a:t>
                      </a:r>
                      <a:endParaRPr lang="en-CA" sz="1100" b="1" i="0" u="none" strike="noStrike" dirty="0">
                        <a:solidFill>
                          <a:srgbClr val="000000"/>
                        </a:solidFill>
                        <a:effectLst/>
                        <a:latin typeface="Calibri" panose="020F0502020204030204" pitchFamily="34" charset="0"/>
                      </a:endParaRPr>
                    </a:p>
                  </a:txBody>
                  <a:tcPr marL="5443" marR="5443" marT="5443" marB="0" anchor="ctr">
                    <a:noFill/>
                  </a:tcPr>
                </a:tc>
                <a:tc>
                  <a:txBody>
                    <a:bodyPr/>
                    <a:lstStyle/>
                    <a:p>
                      <a:pPr algn="ctr" fontAlgn="b"/>
                      <a:r>
                        <a:rPr lang="en-CA" sz="1100" b="1" u="none" strike="noStrike" dirty="0">
                          <a:effectLst/>
                        </a:rPr>
                        <a:t>Name</a:t>
                      </a:r>
                      <a:endParaRPr lang="en-CA" sz="1100" b="1" i="0" u="none" strike="noStrike" dirty="0">
                        <a:solidFill>
                          <a:srgbClr val="000000"/>
                        </a:solidFill>
                        <a:effectLst/>
                        <a:latin typeface="Calibri" panose="020F0502020204030204" pitchFamily="34" charset="0"/>
                      </a:endParaRPr>
                    </a:p>
                  </a:txBody>
                  <a:tcPr marL="5443" marR="5443" marT="5443" marB="0" anchor="ctr">
                    <a:noFill/>
                  </a:tcPr>
                </a:tc>
                <a:tc>
                  <a:txBody>
                    <a:bodyPr/>
                    <a:lstStyle/>
                    <a:p>
                      <a:pPr algn="ctr" fontAlgn="b"/>
                      <a:r>
                        <a:rPr lang="en-CA" sz="1100" b="1" u="none" strike="noStrike" dirty="0">
                          <a:effectLst/>
                        </a:rPr>
                        <a:t>Population 2021</a:t>
                      </a:r>
                      <a:endParaRPr lang="en-CA" sz="1100" b="1" i="0" u="none" strike="noStrike" dirty="0">
                        <a:solidFill>
                          <a:srgbClr val="000000"/>
                        </a:solidFill>
                        <a:effectLst/>
                        <a:latin typeface="Calibri" panose="020F0502020204030204" pitchFamily="34" charset="0"/>
                      </a:endParaRPr>
                    </a:p>
                  </a:txBody>
                  <a:tcPr marL="5443" marR="5443" marT="5443" marB="0" anchor="ctr">
                    <a:noFill/>
                  </a:tcPr>
                </a:tc>
                <a:extLst>
                  <a:ext uri="{0D108BD9-81ED-4DB2-BD59-A6C34878D82A}">
                    <a16:rowId xmlns:a16="http://schemas.microsoft.com/office/drawing/2014/main" val="2196865857"/>
                  </a:ext>
                </a:extLst>
              </a:tr>
              <a:tr h="185738">
                <a:tc>
                  <a:txBody>
                    <a:bodyPr/>
                    <a:lstStyle/>
                    <a:p>
                      <a:pPr algn="l" fontAlgn="b"/>
                      <a:r>
                        <a:rPr lang="en-CA" sz="1100" u="none" strike="noStrike" dirty="0" err="1">
                          <a:effectLst/>
                        </a:rPr>
                        <a:t>Gitxaała</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a:effectLst/>
                        </a:rPr>
                        <a:t>Kitkatla</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295</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949729669"/>
                  </a:ext>
                </a:extLst>
              </a:tr>
              <a:tr h="185420">
                <a:tc>
                  <a:txBody>
                    <a:bodyPr/>
                    <a:lstStyle/>
                    <a:p>
                      <a:pPr algn="l" fontAlgn="b"/>
                      <a:r>
                        <a:rPr lang="en-CA" sz="1100" u="none" strike="noStrike">
                          <a:effectLst/>
                        </a:rPr>
                        <a:t>Tsal'alh</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215</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130524176"/>
                  </a:ext>
                </a:extLst>
              </a:tr>
              <a:tr h="185420">
                <a:tc>
                  <a:txBody>
                    <a:bodyPr/>
                    <a:lstStyle/>
                    <a:p>
                      <a:pPr algn="l" fontAlgn="b"/>
                      <a:r>
                        <a:rPr lang="en-CA" sz="1100" u="none" strike="noStrike" dirty="0">
                          <a:effectLst/>
                        </a:rPr>
                        <a:t>Ditidaht</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a:effectLst/>
                        </a:rPr>
                        <a:t>Malachan (balaats’adt)</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178</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830286711"/>
                  </a:ext>
                </a:extLst>
              </a:tr>
              <a:tr h="185420">
                <a:tc>
                  <a:txBody>
                    <a:bodyPr/>
                    <a:lstStyle/>
                    <a:p>
                      <a:pPr algn="l" fontAlgn="b"/>
                      <a:r>
                        <a:rPr lang="en-CA" sz="1100" u="none" strike="noStrike" dirty="0">
                          <a:effectLst/>
                        </a:rPr>
                        <a:t>Ka:’</a:t>
                      </a:r>
                      <a:r>
                        <a:rPr lang="en-CA" sz="1100" u="none" strike="noStrike" dirty="0" err="1">
                          <a:effectLst/>
                        </a:rPr>
                        <a:t>yu</a:t>
                      </a:r>
                      <a:r>
                        <a:rPr lang="en-CA" sz="1100" u="none" strike="noStrike" dirty="0">
                          <a:effectLst/>
                        </a:rPr>
                        <a:t>:’</a:t>
                      </a:r>
                      <a:r>
                        <a:rPr lang="en-CA" sz="1100" u="none" strike="noStrike" dirty="0" err="1">
                          <a:effectLst/>
                        </a:rPr>
                        <a:t>k’t’h</a:t>
                      </a:r>
                      <a:r>
                        <a:rPr lang="en-CA" sz="1100" u="none" strike="noStrike" dirty="0">
                          <a:effectLst/>
                        </a:rPr>
                        <a:t>’/ Che:k’tles7et’h’</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err="1">
                          <a:effectLst/>
                        </a:rPr>
                        <a:t>Houpsitas</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157</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2125752536"/>
                  </a:ext>
                </a:extLst>
              </a:tr>
              <a:tr h="185420">
                <a:tc>
                  <a:txBody>
                    <a:bodyPr/>
                    <a:lstStyle/>
                    <a:p>
                      <a:pPr algn="l" fontAlgn="b"/>
                      <a:r>
                        <a:rPr lang="en-CA" sz="1100" u="none" strike="noStrike">
                          <a:effectLst/>
                        </a:rPr>
                        <a:t>N'Quatqua</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a:effectLst/>
                        </a:rPr>
                        <a:t>N'Quatqua</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155</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775901077"/>
                  </a:ext>
                </a:extLst>
              </a:tr>
              <a:tr h="185420">
                <a:tc>
                  <a:txBody>
                    <a:bodyPr/>
                    <a:lstStyle/>
                    <a:p>
                      <a:pPr algn="l" fontAlgn="b"/>
                      <a:r>
                        <a:rPr lang="en-CA" sz="1100" u="none" strike="noStrike">
                          <a:effectLst/>
                        </a:rPr>
                        <a:t>Dzawada̱ʼenux̱w</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err="1">
                          <a:effectLst/>
                        </a:rPr>
                        <a:t>Gwayi</a:t>
                      </a:r>
                      <a:r>
                        <a:rPr lang="en-CA" sz="1100" u="none" strike="noStrike" dirty="0">
                          <a:effectLst/>
                        </a:rPr>
                        <a:t> (</a:t>
                      </a:r>
                      <a:r>
                        <a:rPr lang="en-CA" sz="1100" u="none" strike="noStrike" dirty="0" err="1">
                          <a:effectLst/>
                        </a:rPr>
                        <a:t>Kingcome</a:t>
                      </a:r>
                      <a:r>
                        <a:rPr lang="en-CA" sz="1100" u="none" strike="noStrike" dirty="0">
                          <a:effectLst/>
                        </a:rPr>
                        <a:t> Inlet)</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111</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377942767"/>
                  </a:ext>
                </a:extLst>
              </a:tr>
              <a:tr h="185420">
                <a:tc>
                  <a:txBody>
                    <a:bodyPr/>
                    <a:lstStyle/>
                    <a:p>
                      <a:pPr algn="l" fontAlgn="b"/>
                      <a:r>
                        <a:rPr lang="en-CA" sz="1100" u="none" strike="noStrike">
                          <a:effectLst/>
                        </a:rPr>
                        <a:t>Ts'kw'aylaxw</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97</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81450150"/>
                  </a:ext>
                </a:extLst>
              </a:tr>
              <a:tr h="185420">
                <a:tc>
                  <a:txBody>
                    <a:bodyPr/>
                    <a:lstStyle/>
                    <a:p>
                      <a:pPr algn="l" fontAlgn="b"/>
                      <a:r>
                        <a:rPr lang="en-CA" sz="1100" u="none" strike="noStrike">
                          <a:effectLst/>
                        </a:rPr>
                        <a:t>Ehattesaht</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err="1">
                          <a:effectLst/>
                        </a:rPr>
                        <a:t>Ehatis</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91</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1996154519"/>
                  </a:ext>
                </a:extLst>
              </a:tr>
              <a:tr h="185420">
                <a:tc>
                  <a:txBody>
                    <a:bodyPr/>
                    <a:lstStyle/>
                    <a:p>
                      <a:pPr algn="l" fontAlgn="b"/>
                      <a:r>
                        <a:rPr lang="en-CA" sz="1100" u="none" strike="noStrike">
                          <a:effectLst/>
                        </a:rPr>
                        <a:t>Pacheedaht</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79</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1556529412"/>
                  </a:ext>
                </a:extLst>
              </a:tr>
              <a:tr h="185420">
                <a:tc>
                  <a:txBody>
                    <a:bodyPr/>
                    <a:lstStyle/>
                    <a:p>
                      <a:pPr algn="l" fontAlgn="b"/>
                      <a:r>
                        <a:rPr lang="en-CA" sz="1100" u="none" strike="noStrike">
                          <a:effectLst/>
                        </a:rPr>
                        <a:t>Wuikinuxv</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a:effectLst/>
                        </a:rPr>
                        <a:t>Wuikinuxv Village (</a:t>
                      </a:r>
                      <a:r>
                        <a:rPr lang="en-CA" sz="1100" u="none" strike="noStrike" dirty="0" err="1">
                          <a:effectLst/>
                        </a:rPr>
                        <a:t>Katit</a:t>
                      </a:r>
                      <a:r>
                        <a:rPr lang="en-CA" sz="1100" u="none" strike="noStrike" dirty="0">
                          <a:effectLst/>
                        </a:rPr>
                        <a:t>)</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77</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1540537469"/>
                  </a:ext>
                </a:extLst>
              </a:tr>
              <a:tr h="185420">
                <a:tc>
                  <a:txBody>
                    <a:bodyPr/>
                    <a:lstStyle/>
                    <a:p>
                      <a:pPr algn="l" fontAlgn="b"/>
                      <a:r>
                        <a:rPr lang="en-CA" sz="1100" u="none" strike="noStrike">
                          <a:effectLst/>
                        </a:rPr>
                        <a:t>Xa'xtsa</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a:effectLst/>
                        </a:rPr>
                        <a:t>Port Douglas</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66</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282336368"/>
                  </a:ext>
                </a:extLst>
              </a:tr>
              <a:tr h="185420">
                <a:tc>
                  <a:txBody>
                    <a:bodyPr/>
                    <a:lstStyle/>
                    <a:p>
                      <a:pPr algn="l" fontAlgn="b"/>
                      <a:r>
                        <a:rPr lang="en-CA" sz="1100" u="none" strike="noStrike">
                          <a:effectLst/>
                        </a:rPr>
                        <a:t>Samahquam</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50</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910388734"/>
                  </a:ext>
                </a:extLst>
              </a:tr>
              <a:tr h="185420">
                <a:tc>
                  <a:txBody>
                    <a:bodyPr/>
                    <a:lstStyle/>
                    <a:p>
                      <a:pPr algn="l" fontAlgn="b"/>
                      <a:r>
                        <a:rPr lang="en-CA" sz="1100" u="none" strike="noStrike">
                          <a:effectLst/>
                        </a:rPr>
                        <a:t>Ts'kw'aylaxw</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48</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1891212520"/>
                  </a:ext>
                </a:extLst>
              </a:tr>
              <a:tr h="185420">
                <a:tc>
                  <a:txBody>
                    <a:bodyPr/>
                    <a:lstStyle/>
                    <a:p>
                      <a:pPr algn="l" fontAlgn="b"/>
                      <a:r>
                        <a:rPr lang="en-CA" sz="1100" u="none" strike="noStrike">
                          <a:effectLst/>
                        </a:rPr>
                        <a:t>Skatin</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a:effectLst/>
                        </a:rPr>
                        <a:t>Skatin (</a:t>
                      </a:r>
                      <a:r>
                        <a:rPr lang="en-CA" sz="1100" u="none" strike="noStrike" dirty="0" err="1">
                          <a:effectLst/>
                        </a:rPr>
                        <a:t>Skookumchuck</a:t>
                      </a:r>
                      <a:r>
                        <a:rPr lang="en-CA" sz="1100" u="none" strike="noStrike" dirty="0">
                          <a:effectLst/>
                        </a:rPr>
                        <a:t>)</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30</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824299347"/>
                  </a:ext>
                </a:extLst>
              </a:tr>
              <a:tr h="185420">
                <a:tc>
                  <a:txBody>
                    <a:bodyPr/>
                    <a:lstStyle/>
                    <a:p>
                      <a:pPr algn="l" fontAlgn="b"/>
                      <a:r>
                        <a:rPr lang="en-CA" sz="1100" u="none" strike="noStrike">
                          <a:effectLst/>
                        </a:rPr>
                        <a:t>Nuchatlaht</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err="1">
                          <a:effectLst/>
                        </a:rPr>
                        <a:t>Oclucje</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29</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2984386215"/>
                  </a:ext>
                </a:extLst>
              </a:tr>
              <a:tr h="185420">
                <a:tc>
                  <a:txBody>
                    <a:bodyPr/>
                    <a:lstStyle/>
                    <a:p>
                      <a:pPr algn="l" fontAlgn="b"/>
                      <a:r>
                        <a:rPr lang="en-CA" sz="1100" u="none" strike="noStrike">
                          <a:effectLst/>
                        </a:rPr>
                        <a:t>shíshálh</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21</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2731425879"/>
                  </a:ext>
                </a:extLst>
              </a:tr>
              <a:tr h="185420">
                <a:tc>
                  <a:txBody>
                    <a:bodyPr/>
                    <a:lstStyle/>
                    <a:p>
                      <a:pPr algn="l" fontAlgn="b"/>
                      <a:r>
                        <a:rPr lang="en-CA" sz="1100" u="none" strike="noStrike">
                          <a:effectLst/>
                        </a:rPr>
                        <a:t>Tsal'alh</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19</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770004152"/>
                  </a:ext>
                </a:extLst>
              </a:tr>
              <a:tr h="185420">
                <a:tc>
                  <a:txBody>
                    <a:bodyPr/>
                    <a:lstStyle/>
                    <a:p>
                      <a:pPr algn="l" fontAlgn="b"/>
                      <a:r>
                        <a:rPr lang="en-CA" sz="1100" u="none" strike="noStrike">
                          <a:effectLst/>
                        </a:rPr>
                        <a:t>Xaxli’p</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u="none" strike="noStrike" dirty="0" err="1">
                          <a:effectLst/>
                        </a:rPr>
                        <a:t>Xaxli'p</a:t>
                      </a:r>
                      <a:r>
                        <a:rPr lang="en-CA" sz="1100" u="none" strike="noStrike" dirty="0">
                          <a:effectLst/>
                        </a:rPr>
                        <a:t> (Fountain Valley)</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10</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2648098144"/>
                  </a:ext>
                </a:extLst>
              </a:tr>
              <a:tr h="185420">
                <a:tc>
                  <a:txBody>
                    <a:bodyPr/>
                    <a:lstStyle/>
                    <a:p>
                      <a:pPr algn="l" fontAlgn="b"/>
                      <a:r>
                        <a:rPr lang="en-CA" sz="1100" u="none" strike="noStrike">
                          <a:effectLst/>
                        </a:rPr>
                        <a:t>Lytton</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10</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889931677"/>
                  </a:ext>
                </a:extLst>
              </a:tr>
              <a:tr h="185420">
                <a:tc>
                  <a:txBody>
                    <a:bodyPr/>
                    <a:lstStyle/>
                    <a:p>
                      <a:pPr algn="l" fontAlgn="b"/>
                      <a:r>
                        <a:rPr lang="en-CA" sz="1100" u="none" strike="noStrike">
                          <a:effectLst/>
                        </a:rPr>
                        <a:t>Tsal'alh</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a:effectLst/>
                        </a:rPr>
                        <a:t>5</a:t>
                      </a:r>
                      <a:endParaRPr lang="en-CA" sz="1100" b="0" i="0" u="none" strike="noStrike">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3724293905"/>
                  </a:ext>
                </a:extLst>
              </a:tr>
              <a:tr h="185420">
                <a:tc>
                  <a:txBody>
                    <a:bodyPr/>
                    <a:lstStyle/>
                    <a:p>
                      <a:pPr algn="l" fontAlgn="b"/>
                      <a:r>
                        <a:rPr lang="en-CA" sz="1100" u="none" strike="noStrike">
                          <a:effectLst/>
                        </a:rPr>
                        <a:t>Samahquam</a:t>
                      </a:r>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5443" marR="5443" marT="5443" marB="0" anchor="b">
                    <a:noFill/>
                  </a:tcPr>
                </a:tc>
                <a:tc>
                  <a:txBody>
                    <a:bodyPr/>
                    <a:lstStyle/>
                    <a:p>
                      <a:pPr algn="r" fontAlgn="b"/>
                      <a:r>
                        <a:rPr lang="en-CA" sz="1100" u="none" strike="noStrike" dirty="0">
                          <a:effectLst/>
                        </a:rPr>
                        <a:t>5</a:t>
                      </a:r>
                      <a:endParaRPr lang="en-CA" sz="1100" b="0" i="0" u="none" strike="noStrike" dirty="0">
                        <a:solidFill>
                          <a:srgbClr val="000000"/>
                        </a:solidFill>
                        <a:effectLst/>
                        <a:latin typeface="Calibri" panose="020F0502020204030204" pitchFamily="34" charset="0"/>
                      </a:endParaRPr>
                    </a:p>
                  </a:txBody>
                  <a:tcPr marL="5443" marR="5443" marT="5443" marB="0" anchor="b">
                    <a:noFill/>
                  </a:tcPr>
                </a:tc>
                <a:extLst>
                  <a:ext uri="{0D108BD9-81ED-4DB2-BD59-A6C34878D82A}">
                    <a16:rowId xmlns:a16="http://schemas.microsoft.com/office/drawing/2014/main" val="270951973"/>
                  </a:ext>
                </a:extLst>
              </a:tr>
              <a:tr h="185420">
                <a:tc>
                  <a:txBody>
                    <a:bodyPr/>
                    <a:lstStyle/>
                    <a:p>
                      <a:pPr algn="l" fontAlgn="b"/>
                      <a:endParaRPr lang="en-CA" sz="1100" b="0" i="0" u="none" strike="noStrike">
                        <a:solidFill>
                          <a:srgbClr val="000000"/>
                        </a:solidFill>
                        <a:effectLst/>
                        <a:latin typeface="Calibri" panose="020F0502020204030204" pitchFamily="34" charset="0"/>
                      </a:endParaRPr>
                    </a:p>
                  </a:txBody>
                  <a:tcPr marL="5443" marR="5443" marT="5443" marB="0" anchor="b">
                    <a:noFill/>
                  </a:tcPr>
                </a:tc>
                <a:tc>
                  <a:txBody>
                    <a:bodyPr/>
                    <a:lstStyle/>
                    <a:p>
                      <a:pPr algn="l" fontAlgn="b"/>
                      <a:r>
                        <a:rPr lang="en-CA" sz="1100" b="1" i="0" u="none" strike="noStrike" dirty="0">
                          <a:solidFill>
                            <a:srgbClr val="000000"/>
                          </a:solidFill>
                          <a:effectLst/>
                          <a:latin typeface="Calibri" panose="020F0502020204030204" pitchFamily="34" charset="0"/>
                        </a:rPr>
                        <a:t>Total</a:t>
                      </a:r>
                    </a:p>
                  </a:txBody>
                  <a:tcPr marL="5443" marR="5443" marT="5443" marB="0" anchor="b">
                    <a:noFill/>
                  </a:tcPr>
                </a:tc>
                <a:tc>
                  <a:txBody>
                    <a:bodyPr/>
                    <a:lstStyle/>
                    <a:p>
                      <a:pPr algn="r" fontAlgn="b"/>
                      <a:r>
                        <a:rPr lang="en-CA" sz="1100" b="1" i="0" u="none" strike="noStrike" dirty="0">
                          <a:solidFill>
                            <a:srgbClr val="000000"/>
                          </a:solidFill>
                          <a:effectLst/>
                          <a:latin typeface="Calibri" panose="020F0502020204030204" pitchFamily="34" charset="0"/>
                        </a:rPr>
                        <a:t>1,748</a:t>
                      </a:r>
                    </a:p>
                  </a:txBody>
                  <a:tcPr marL="5443" marR="5443" marT="5443" marB="0" anchor="b">
                    <a:noFill/>
                  </a:tcPr>
                </a:tc>
                <a:extLst>
                  <a:ext uri="{0D108BD9-81ED-4DB2-BD59-A6C34878D82A}">
                    <a16:rowId xmlns:a16="http://schemas.microsoft.com/office/drawing/2014/main" val="1763763539"/>
                  </a:ext>
                </a:extLst>
              </a:tr>
            </a:tbl>
          </a:graphicData>
        </a:graphic>
      </p:graphicFrame>
    </p:spTree>
    <p:extLst>
      <p:ext uri="{BB962C8B-B14F-4D97-AF65-F5344CB8AC3E}">
        <p14:creationId xmlns:p14="http://schemas.microsoft.com/office/powerpoint/2010/main" val="4266319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31793"/>
            <a:ext cx="11145040" cy="1325563"/>
          </a:xfrm>
        </p:spPr>
        <p:txBody>
          <a:bodyPr>
            <a:normAutofit/>
          </a:bodyPr>
          <a:lstStyle/>
          <a:p>
            <a:r>
              <a:rPr lang="en-CA" sz="4800" b="0" dirty="0">
                <a:solidFill>
                  <a:schemeClr val="tx2">
                    <a:lumMod val="50000"/>
                  </a:schemeClr>
                </a:solidFill>
                <a:latin typeface="Avenir Next LT Pro Light" panose="020B0304020202020204" pitchFamily="34" charset="0"/>
                <a:ea typeface="ADLaM Display" panose="020F0502020204030204" pitchFamily="2" charset="0"/>
                <a:cs typeface="Aharoni" panose="020F0502020204030204" pitchFamily="2" charset="-79"/>
              </a:rPr>
              <a:t>Alerting within eastern EEW Coverage</a:t>
            </a:r>
          </a:p>
        </p:txBody>
      </p:sp>
      <p:sp>
        <p:nvSpPr>
          <p:cNvPr id="26" name="Content Placeholder 2">
            <a:extLst>
              <a:ext uri="{FF2B5EF4-FFF2-40B4-BE49-F238E27FC236}">
                <a16:creationId xmlns:a16="http://schemas.microsoft.com/office/drawing/2014/main" id="{57469EF5-A17C-43AE-E8AD-E612318DFF15}"/>
              </a:ext>
            </a:extLst>
          </p:cNvPr>
          <p:cNvSpPr txBox="1">
            <a:spLocks/>
          </p:cNvSpPr>
          <p:nvPr/>
        </p:nvSpPr>
        <p:spPr>
          <a:xfrm>
            <a:off x="7914934" y="1157288"/>
            <a:ext cx="4068306"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solidFill>
                  <a:schemeClr val="accent5">
                    <a:lumMod val="50000"/>
                  </a:schemeClr>
                </a:solidFill>
              </a:rPr>
              <a:t>In eastern Canada there are no communities within the alert area and outside LTE coverage. </a:t>
            </a:r>
          </a:p>
          <a:p>
            <a:pPr marL="0" indent="0">
              <a:buNone/>
            </a:pPr>
            <a:endParaRPr lang="en-CA" sz="2400" dirty="0">
              <a:solidFill>
                <a:schemeClr val="accent5">
                  <a:lumMod val="50000"/>
                </a:schemeClr>
              </a:solidFill>
            </a:endParaRPr>
          </a:p>
          <a:p>
            <a:pPr marL="0" indent="0">
              <a:buNone/>
            </a:pPr>
            <a:r>
              <a:rPr lang="en-CA" sz="2400" dirty="0">
                <a:solidFill>
                  <a:schemeClr val="accent5">
                    <a:lumMod val="50000"/>
                  </a:schemeClr>
                </a:solidFill>
              </a:rPr>
              <a:t>There are, however, 5 communities in Quebec without coverage that are near the alert area. </a:t>
            </a:r>
          </a:p>
        </p:txBody>
      </p:sp>
      <p:pic>
        <p:nvPicPr>
          <p:cNvPr id="7" name="Content Placeholder 4">
            <a:extLst>
              <a:ext uri="{FF2B5EF4-FFF2-40B4-BE49-F238E27FC236}">
                <a16:creationId xmlns:a16="http://schemas.microsoft.com/office/drawing/2014/main" id="{9138186C-D093-E57F-F42C-F7E919A17BF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8760" y="1157288"/>
            <a:ext cx="7596755" cy="5372100"/>
          </a:xfrm>
        </p:spPr>
      </p:pic>
    </p:spTree>
    <p:extLst>
      <p:ext uri="{BB962C8B-B14F-4D97-AF65-F5344CB8AC3E}">
        <p14:creationId xmlns:p14="http://schemas.microsoft.com/office/powerpoint/2010/main" val="1736368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32615"/>
            <a:ext cx="10515600" cy="1325563"/>
          </a:xfrm>
        </p:spPr>
        <p:txBody>
          <a:bodyPr>
            <a:normAutofit/>
          </a:bodyPr>
          <a:lstStyle/>
          <a:p>
            <a:r>
              <a:rPr lang="en-CA" sz="4800" dirty="0">
                <a:solidFill>
                  <a:schemeClr val="tx2">
                    <a:lumMod val="50000"/>
                  </a:schemeClr>
                </a:solidFill>
                <a:latin typeface="Avenir Next LT Pro Light" panose="020B0304020202020204" pitchFamily="34" charset="0"/>
                <a:ea typeface="ADLaM Display" panose="020F0502020204030204" pitchFamily="2" charset="0"/>
                <a:cs typeface="Aharoni" panose="020F0502020204030204" pitchFamily="2" charset="-79"/>
              </a:rPr>
              <a:t>Reducing Earthquake Risks</a:t>
            </a:r>
          </a:p>
        </p:txBody>
      </p:sp>
      <p:sp>
        <p:nvSpPr>
          <p:cNvPr id="4" name="Content Placeholder 2">
            <a:extLst>
              <a:ext uri="{FF2B5EF4-FFF2-40B4-BE49-F238E27FC236}">
                <a16:creationId xmlns:a16="http://schemas.microsoft.com/office/drawing/2014/main" id="{A844F55B-7E0D-883B-4BC5-72C6D6B7EBF6}"/>
              </a:ext>
            </a:extLst>
          </p:cNvPr>
          <p:cNvSpPr>
            <a:spLocks noGrp="1"/>
          </p:cNvSpPr>
          <p:nvPr>
            <p:ph idx="1"/>
          </p:nvPr>
        </p:nvSpPr>
        <p:spPr>
          <a:xfrm>
            <a:off x="838200" y="1358178"/>
            <a:ext cx="10328238" cy="5134698"/>
          </a:xfrm>
        </p:spPr>
        <p:txBody>
          <a:bodyPr>
            <a:normAutofit/>
          </a:bodyPr>
          <a:lstStyle/>
          <a:p>
            <a:r>
              <a:rPr lang="en-CA" dirty="0">
                <a:solidFill>
                  <a:schemeClr val="accent5">
                    <a:lumMod val="50000"/>
                  </a:schemeClr>
                </a:solidFill>
                <a:latin typeface="Calibri" panose="020F0502020204030204" pitchFamily="34" charset="0"/>
                <a:ea typeface="Times New Roman" panose="02020603050405020304" pitchFamily="18" charset="0"/>
              </a:rPr>
              <a:t>Insurance Board of Canada study* shows large, plausible earthquakes could result in total direct losses of $62 billion in the west and $49 billion in the east</a:t>
            </a:r>
          </a:p>
          <a:p>
            <a:r>
              <a:rPr lang="en-CA" dirty="0">
                <a:solidFill>
                  <a:schemeClr val="accent5">
                    <a:lumMod val="50000"/>
                  </a:schemeClr>
                </a:solidFill>
                <a:latin typeface="Calibri" panose="020F0502020204030204" pitchFamily="34" charset="0"/>
                <a:ea typeface="Times New Roman" panose="02020603050405020304" pitchFamily="18" charset="0"/>
              </a:rPr>
              <a:t>EEW operating successfully in other countries, including western U.S. (California, Oregon, &amp; Washington)</a:t>
            </a:r>
          </a:p>
          <a:p>
            <a:r>
              <a:rPr lang="en-CA" dirty="0">
                <a:solidFill>
                  <a:schemeClr val="accent5">
                    <a:lumMod val="50000"/>
                  </a:schemeClr>
                </a:solidFill>
                <a:latin typeface="Calibri" panose="020F0502020204030204" pitchFamily="34" charset="0"/>
                <a:ea typeface="Times New Roman" panose="02020603050405020304" pitchFamily="18" charset="0"/>
              </a:rPr>
              <a:t>EEW in Canada:</a:t>
            </a:r>
          </a:p>
          <a:p>
            <a:pPr lvl="1"/>
            <a:r>
              <a:rPr lang="en-CA" dirty="0">
                <a:solidFill>
                  <a:schemeClr val="accent5">
                    <a:lumMod val="50000"/>
                  </a:schemeClr>
                </a:solidFill>
                <a:latin typeface="Calibri" panose="020F0502020204030204" pitchFamily="34" charset="0"/>
                <a:ea typeface="Times New Roman" panose="02020603050405020304" pitchFamily="18" charset="0"/>
              </a:rPr>
              <a:t>Will enter operation in west - spring 2024; east - autumn 2024</a:t>
            </a:r>
          </a:p>
          <a:p>
            <a:pPr lvl="1"/>
            <a:r>
              <a:rPr lang="en-CA" dirty="0">
                <a:solidFill>
                  <a:schemeClr val="accent5">
                    <a:lumMod val="50000"/>
                  </a:schemeClr>
                </a:solidFill>
                <a:latin typeface="Calibri" panose="020F0502020204030204" pitchFamily="34" charset="0"/>
                <a:ea typeface="Times New Roman" panose="02020603050405020304" pitchFamily="18" charset="0"/>
              </a:rPr>
              <a:t>In partnership with all levels of government and Indigenous groups</a:t>
            </a:r>
          </a:p>
          <a:p>
            <a:pPr marL="0" indent="0">
              <a:buNone/>
            </a:pPr>
            <a:endParaRPr lang="en-US" dirty="0">
              <a:solidFill>
                <a:schemeClr val="accent5">
                  <a:lumMod val="50000"/>
                </a:schemeClr>
              </a:solidFill>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C9D49CB6-63A4-E5D7-AEB6-8A4EAF71C96D}"/>
              </a:ext>
            </a:extLst>
          </p:cNvPr>
          <p:cNvSpPr txBox="1"/>
          <p:nvPr/>
        </p:nvSpPr>
        <p:spPr>
          <a:xfrm>
            <a:off x="2147481" y="5240423"/>
            <a:ext cx="7919357" cy="646331"/>
          </a:xfrm>
          <a:prstGeom prst="rect">
            <a:avLst/>
          </a:prstGeom>
          <a:noFill/>
        </p:spPr>
        <p:txBody>
          <a:bodyPr wrap="square" rtlCol="0">
            <a:spAutoFit/>
          </a:bodyPr>
          <a:lstStyle/>
          <a:p>
            <a:r>
              <a:rPr lang="en-CA" sz="1800" b="0" i="0" u="none" strike="noStrike" baseline="0" dirty="0">
                <a:latin typeface="Calibri" panose="020F0502020204030204" pitchFamily="34" charset="0"/>
              </a:rPr>
              <a:t>*Insurance Bureau of Canada, </a:t>
            </a:r>
            <a:r>
              <a:rPr lang="en-CA" sz="1800" b="0" i="1" u="none" strike="noStrike" baseline="0" dirty="0">
                <a:latin typeface="Calibri" panose="020F0502020204030204" pitchFamily="34" charset="0"/>
              </a:rPr>
              <a:t>Study of Impact and the Insurance and Economic Cost of a Major Earthquake in British Columbia and Ontario/Québec, 2013</a:t>
            </a:r>
            <a:endParaRPr lang="en-CA" dirty="0"/>
          </a:p>
        </p:txBody>
      </p:sp>
    </p:spTree>
    <p:extLst>
      <p:ext uri="{BB962C8B-B14F-4D97-AF65-F5344CB8AC3E}">
        <p14:creationId xmlns:p14="http://schemas.microsoft.com/office/powerpoint/2010/main" val="350450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0"/>
            <a:ext cx="10515600" cy="1325563"/>
          </a:xfrm>
        </p:spPr>
        <p:txBody>
          <a:bodyPr>
            <a:normAutofit/>
          </a:bodyPr>
          <a:lstStyle/>
          <a:p>
            <a:r>
              <a:rPr lang="en-CA" sz="4800" b="0" dirty="0">
                <a:solidFill>
                  <a:schemeClr val="tx2">
                    <a:lumMod val="50000"/>
                  </a:schemeClr>
                </a:solidFill>
                <a:latin typeface="Avenir Next LT Pro" panose="020B0504020202020204" pitchFamily="34" charset="0"/>
                <a:ea typeface="ADLaM Display" panose="020F0502020204030204" pitchFamily="2" charset="0"/>
                <a:cs typeface="Aharoni" panose="020F0502020204030204" pitchFamily="2" charset="-79"/>
              </a:rPr>
              <a:t>Earthquakes in Canada</a:t>
            </a:r>
          </a:p>
        </p:txBody>
      </p:sp>
      <p:sp>
        <p:nvSpPr>
          <p:cNvPr id="3" name="Content Placeholder 2">
            <a:extLst>
              <a:ext uri="{FF2B5EF4-FFF2-40B4-BE49-F238E27FC236}">
                <a16:creationId xmlns:a16="http://schemas.microsoft.com/office/drawing/2014/main" id="{E4F4A046-8541-3719-DDEB-9F6640E98845}"/>
              </a:ext>
            </a:extLst>
          </p:cNvPr>
          <p:cNvSpPr>
            <a:spLocks noGrp="1"/>
          </p:cNvSpPr>
          <p:nvPr>
            <p:ph idx="1"/>
          </p:nvPr>
        </p:nvSpPr>
        <p:spPr>
          <a:xfrm>
            <a:off x="7691845" y="1264396"/>
            <a:ext cx="3816531" cy="5062222"/>
          </a:xfrm>
        </p:spPr>
        <p:txBody>
          <a:bodyPr>
            <a:normAutofit lnSpcReduction="10000"/>
          </a:bodyPr>
          <a:lstStyle/>
          <a:p>
            <a:r>
              <a:rPr lang="en-US" sz="2800" dirty="0"/>
              <a:t>Indigenous histories of earthquakes over past centuries</a:t>
            </a:r>
          </a:p>
          <a:p>
            <a:r>
              <a:rPr lang="en-US" sz="2800" dirty="0"/>
              <a:t>Seismic monitoring since 1898</a:t>
            </a:r>
          </a:p>
          <a:p>
            <a:r>
              <a:rPr lang="en-US" sz="2800" dirty="0"/>
              <a:t>~5,000 earthquakes located each year in Canada</a:t>
            </a:r>
          </a:p>
          <a:p>
            <a:r>
              <a:rPr lang="en-US" sz="2800" dirty="0"/>
              <a:t>Largest earthquakes occur along west coast of BC</a:t>
            </a:r>
          </a:p>
          <a:p>
            <a:r>
              <a:rPr lang="en-US" sz="2800" dirty="0"/>
              <a:t>Significant earthquakes also in ON, QC, &amp; YT</a:t>
            </a:r>
          </a:p>
        </p:txBody>
      </p:sp>
      <p:pic>
        <p:nvPicPr>
          <p:cNvPr id="6" name="Picture 5">
            <a:extLst>
              <a:ext uri="{FF2B5EF4-FFF2-40B4-BE49-F238E27FC236}">
                <a16:creationId xmlns:a16="http://schemas.microsoft.com/office/drawing/2014/main" id="{F01ECC1A-0102-62A7-9500-39E595E865C2}"/>
              </a:ext>
            </a:extLst>
          </p:cNvPr>
          <p:cNvPicPr>
            <a:picLocks noChangeAspect="1"/>
          </p:cNvPicPr>
          <p:nvPr/>
        </p:nvPicPr>
        <p:blipFill>
          <a:blip r:embed="rId3"/>
          <a:stretch>
            <a:fillRect/>
          </a:stretch>
        </p:blipFill>
        <p:spPr>
          <a:xfrm>
            <a:off x="992776" y="1264397"/>
            <a:ext cx="6544493" cy="5062222"/>
          </a:xfrm>
          <a:prstGeom prst="rect">
            <a:avLst/>
          </a:prstGeom>
        </p:spPr>
      </p:pic>
    </p:spTree>
    <p:extLst>
      <p:ext uri="{BB962C8B-B14F-4D97-AF65-F5344CB8AC3E}">
        <p14:creationId xmlns:p14="http://schemas.microsoft.com/office/powerpoint/2010/main" val="3760695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9E90-0C4D-09B8-C6A6-35CACBAB24CC}"/>
              </a:ext>
            </a:extLst>
          </p:cNvPr>
          <p:cNvSpPr>
            <a:spLocks noGrp="1"/>
          </p:cNvSpPr>
          <p:nvPr>
            <p:ph type="title"/>
          </p:nvPr>
        </p:nvSpPr>
        <p:spPr>
          <a:xfrm>
            <a:off x="839787" y="21154"/>
            <a:ext cx="5844791" cy="1325563"/>
          </a:xfrm>
        </p:spPr>
        <p:txBody>
          <a:bodyPr>
            <a:normAutofit/>
          </a:bodyPr>
          <a:lstStyle/>
          <a:p>
            <a:r>
              <a:rPr lang="en-CA" sz="4800" dirty="0">
                <a:latin typeface="Candara Light" panose="020E0502030303020204" pitchFamily="34" charset="0"/>
              </a:rPr>
              <a:t>EEW station</a:t>
            </a:r>
          </a:p>
        </p:txBody>
      </p:sp>
      <p:sp>
        <p:nvSpPr>
          <p:cNvPr id="3" name="Text Placeholder 2">
            <a:extLst>
              <a:ext uri="{FF2B5EF4-FFF2-40B4-BE49-F238E27FC236}">
                <a16:creationId xmlns:a16="http://schemas.microsoft.com/office/drawing/2014/main" id="{0411650A-5A14-58DC-8625-B4EE1FFDFCA7}"/>
              </a:ext>
            </a:extLst>
          </p:cNvPr>
          <p:cNvSpPr>
            <a:spLocks noGrp="1"/>
          </p:cNvSpPr>
          <p:nvPr>
            <p:ph type="body" idx="1"/>
          </p:nvPr>
        </p:nvSpPr>
        <p:spPr>
          <a:xfrm>
            <a:off x="839787" y="1183479"/>
            <a:ext cx="5844791" cy="637954"/>
          </a:xfrm>
        </p:spPr>
        <p:txBody>
          <a:bodyPr/>
          <a:lstStyle/>
          <a:p>
            <a:r>
              <a:rPr lang="en-CA" dirty="0"/>
              <a:t>Indoor &amp; Outdoor Installations</a:t>
            </a:r>
          </a:p>
        </p:txBody>
      </p:sp>
      <p:sp>
        <p:nvSpPr>
          <p:cNvPr id="6" name="Content Placeholder 5">
            <a:extLst>
              <a:ext uri="{FF2B5EF4-FFF2-40B4-BE49-F238E27FC236}">
                <a16:creationId xmlns:a16="http://schemas.microsoft.com/office/drawing/2014/main" id="{38552AC6-B44F-40BE-29E9-71AA91F1F0DC}"/>
              </a:ext>
            </a:extLst>
          </p:cNvPr>
          <p:cNvSpPr>
            <a:spLocks noGrp="1"/>
          </p:cNvSpPr>
          <p:nvPr>
            <p:ph sz="quarter" idx="4"/>
          </p:nvPr>
        </p:nvSpPr>
        <p:spPr>
          <a:xfrm>
            <a:off x="7206976" y="1275906"/>
            <a:ext cx="4648325" cy="4924389"/>
          </a:xfrm>
        </p:spPr>
        <p:txBody>
          <a:bodyPr/>
          <a:lstStyle/>
          <a:p>
            <a:r>
              <a:rPr lang="en-CA" dirty="0"/>
              <a:t>Strong motion sensors with digitiser</a:t>
            </a:r>
          </a:p>
          <a:p>
            <a:r>
              <a:rPr lang="en-CA" dirty="0"/>
              <a:t>Power with back-up</a:t>
            </a:r>
          </a:p>
          <a:p>
            <a:r>
              <a:rPr lang="en-CA" dirty="0"/>
              <a:t>High-speed communications: Internet, cellular, satellite</a:t>
            </a:r>
          </a:p>
          <a:p>
            <a:r>
              <a:rPr lang="en-CA" dirty="0"/>
              <a:t>Cyber and physical security</a:t>
            </a:r>
          </a:p>
        </p:txBody>
      </p:sp>
      <p:pic>
        <p:nvPicPr>
          <p:cNvPr id="7" name="Picture 6">
            <a:extLst>
              <a:ext uri="{FF2B5EF4-FFF2-40B4-BE49-F238E27FC236}">
                <a16:creationId xmlns:a16="http://schemas.microsoft.com/office/drawing/2014/main" id="{49700AF3-897C-EC98-72CA-DB52FDBB2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972" y="1903228"/>
            <a:ext cx="2329490" cy="2651830"/>
          </a:xfrm>
          <a:prstGeom prst="rect">
            <a:avLst/>
          </a:prstGeom>
        </p:spPr>
      </p:pic>
      <p:pic>
        <p:nvPicPr>
          <p:cNvPr id="10" name="Picture 9">
            <a:extLst>
              <a:ext uri="{FF2B5EF4-FFF2-40B4-BE49-F238E27FC236}">
                <a16:creationId xmlns:a16="http://schemas.microsoft.com/office/drawing/2014/main" id="{9E1161A2-4B38-CB56-2506-28553F977360}"/>
              </a:ext>
            </a:extLst>
          </p:cNvPr>
          <p:cNvPicPr>
            <a:picLocks noChangeAspect="1"/>
          </p:cNvPicPr>
          <p:nvPr/>
        </p:nvPicPr>
        <p:blipFill>
          <a:blip r:embed="rId4"/>
          <a:stretch>
            <a:fillRect/>
          </a:stretch>
        </p:blipFill>
        <p:spPr>
          <a:xfrm>
            <a:off x="1004354" y="4593489"/>
            <a:ext cx="1198850" cy="1328846"/>
          </a:xfrm>
          <a:prstGeom prst="rect">
            <a:avLst/>
          </a:prstGeom>
        </p:spPr>
      </p:pic>
      <p:pic>
        <p:nvPicPr>
          <p:cNvPr id="11" name="Picture 10">
            <a:extLst>
              <a:ext uri="{FF2B5EF4-FFF2-40B4-BE49-F238E27FC236}">
                <a16:creationId xmlns:a16="http://schemas.microsoft.com/office/drawing/2014/main" id="{D47DC680-9EE5-668E-FFDF-9D16554DC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7002" y="1903228"/>
            <a:ext cx="3003194" cy="2002131"/>
          </a:xfrm>
          <a:prstGeom prst="rect">
            <a:avLst/>
          </a:prstGeom>
          <a:solidFill>
            <a:schemeClr val="bg1"/>
          </a:solidFill>
          <a:ln w="19050">
            <a:solidFill>
              <a:schemeClr val="bg1"/>
            </a:solidFill>
          </a:ln>
        </p:spPr>
      </p:pic>
      <p:pic>
        <p:nvPicPr>
          <p:cNvPr id="12" name="Picture 11">
            <a:extLst>
              <a:ext uri="{FF2B5EF4-FFF2-40B4-BE49-F238E27FC236}">
                <a16:creationId xmlns:a16="http://schemas.microsoft.com/office/drawing/2014/main" id="{C8BF608A-FF61-56FC-B5BB-A38D2F984D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8598" y="4017971"/>
            <a:ext cx="1501598" cy="2002131"/>
          </a:xfrm>
          <a:prstGeom prst="rect">
            <a:avLst/>
          </a:prstGeom>
        </p:spPr>
      </p:pic>
      <p:pic>
        <p:nvPicPr>
          <p:cNvPr id="8" name="Picture 7">
            <a:extLst>
              <a:ext uri="{FF2B5EF4-FFF2-40B4-BE49-F238E27FC236}">
                <a16:creationId xmlns:a16="http://schemas.microsoft.com/office/drawing/2014/main" id="{1ECF0C2C-CA6D-6811-80A5-DFB59059AA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03204" y="4767598"/>
            <a:ext cx="1082258" cy="906923"/>
          </a:xfrm>
          <a:prstGeom prst="rect">
            <a:avLst/>
          </a:prstGeom>
        </p:spPr>
      </p:pic>
      <p:pic>
        <p:nvPicPr>
          <p:cNvPr id="13" name="Picture 12">
            <a:extLst>
              <a:ext uri="{FF2B5EF4-FFF2-40B4-BE49-F238E27FC236}">
                <a16:creationId xmlns:a16="http://schemas.microsoft.com/office/drawing/2014/main" id="{2A53855C-907E-9459-7B81-448D506CA27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89742" y="4017971"/>
            <a:ext cx="1281098" cy="1106922"/>
          </a:xfrm>
          <a:prstGeom prst="rect">
            <a:avLst/>
          </a:prstGeom>
          <a:ln w="19050">
            <a:solidFill>
              <a:schemeClr val="bg1"/>
            </a:solidFill>
          </a:ln>
        </p:spPr>
      </p:pic>
    </p:spTree>
    <p:extLst>
      <p:ext uri="{BB962C8B-B14F-4D97-AF65-F5344CB8AC3E}">
        <p14:creationId xmlns:p14="http://schemas.microsoft.com/office/powerpoint/2010/main" val="2846042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18255"/>
            <a:ext cx="10515600" cy="1325563"/>
          </a:xfrm>
        </p:spPr>
        <p:txBody>
          <a:bodyPr>
            <a:normAutofit/>
          </a:bodyPr>
          <a:lstStyle/>
          <a:p>
            <a:r>
              <a:rPr lang="en-CA" sz="5400" dirty="0">
                <a:solidFill>
                  <a:schemeClr val="tx2">
                    <a:lumMod val="50000"/>
                  </a:schemeClr>
                </a:solidFill>
                <a:latin typeface="Candara Light" panose="020E0502030303020204" pitchFamily="34" charset="0"/>
                <a:ea typeface="ADLaM Display" panose="020F0502020204030204" pitchFamily="2" charset="0"/>
                <a:cs typeface="Aharoni" panose="020F0502020204030204" pitchFamily="2" charset="-79"/>
              </a:rPr>
              <a:t>EEW Network</a:t>
            </a:r>
          </a:p>
        </p:txBody>
      </p:sp>
      <p:pic>
        <p:nvPicPr>
          <p:cNvPr id="1026" name="Picture 2">
            <a:extLst>
              <a:ext uri="{FF2B5EF4-FFF2-40B4-BE49-F238E27FC236}">
                <a16:creationId xmlns:a16="http://schemas.microsoft.com/office/drawing/2014/main" id="{45B2CD56-341A-76B6-38A6-1450454182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1" y="1464696"/>
            <a:ext cx="6662350" cy="4711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2B75910-9603-0355-7B7C-260F7B8EA4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681653" y="458614"/>
            <a:ext cx="6149098" cy="434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062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200" y="18255"/>
            <a:ext cx="10515600" cy="1325563"/>
          </a:xfrm>
        </p:spPr>
        <p:txBody>
          <a:bodyPr>
            <a:normAutofit/>
          </a:bodyPr>
          <a:lstStyle/>
          <a:p>
            <a:r>
              <a:rPr lang="en-CA" sz="5400" dirty="0">
                <a:solidFill>
                  <a:schemeClr val="tx2">
                    <a:lumMod val="50000"/>
                  </a:schemeClr>
                </a:solidFill>
                <a:latin typeface="Candara Light" panose="020E0502030303020204" pitchFamily="34" charset="0"/>
                <a:ea typeface="ADLaM Display" panose="020F0502020204030204" pitchFamily="2" charset="0"/>
                <a:cs typeface="Aharoni" panose="020F0502020204030204" pitchFamily="2" charset="-79"/>
              </a:rPr>
              <a:t>EEW Network</a:t>
            </a:r>
          </a:p>
        </p:txBody>
      </p:sp>
      <p:pic>
        <p:nvPicPr>
          <p:cNvPr id="1026" name="Picture 2">
            <a:extLst>
              <a:ext uri="{FF2B5EF4-FFF2-40B4-BE49-F238E27FC236}">
                <a16:creationId xmlns:a16="http://schemas.microsoft.com/office/drawing/2014/main" id="{45B2CD56-341A-76B6-38A6-1450454182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1" y="1464696"/>
            <a:ext cx="6662349" cy="4711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2B75910-9603-0355-7B7C-260F7B8EA4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681653" y="458614"/>
            <a:ext cx="6149098" cy="434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413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BE091964-7E88-A3EC-C589-19272BB964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65" y="1770879"/>
            <a:ext cx="12244729" cy="4780638"/>
          </a:xfrm>
          <a:prstGeom prst="rect">
            <a:avLst/>
          </a:prstGeom>
        </p:spPr>
      </p:pic>
      <p:sp>
        <p:nvSpPr>
          <p:cNvPr id="4" name="TextBox 3">
            <a:extLst>
              <a:ext uri="{FF2B5EF4-FFF2-40B4-BE49-F238E27FC236}">
                <a16:creationId xmlns:a16="http://schemas.microsoft.com/office/drawing/2014/main" id="{64358BB0-940C-CE3E-F1B8-EA6001291351}"/>
              </a:ext>
            </a:extLst>
          </p:cNvPr>
          <p:cNvSpPr txBox="1"/>
          <p:nvPr/>
        </p:nvSpPr>
        <p:spPr>
          <a:xfrm>
            <a:off x="7557643" y="3062572"/>
            <a:ext cx="2929007" cy="369332"/>
          </a:xfrm>
          <a:prstGeom prst="rect">
            <a:avLst/>
          </a:prstGeom>
          <a:solidFill>
            <a:srgbClr val="FFC000"/>
          </a:solidFill>
        </p:spPr>
        <p:txBody>
          <a:bodyPr wrap="none" rtlCol="0">
            <a:spAutoFit/>
          </a:bodyPr>
          <a:lstStyle/>
          <a:p>
            <a:r>
              <a:rPr lang="en-CA" b="1" dirty="0">
                <a:latin typeface="+mj-lt"/>
              </a:rPr>
              <a:t>M4.6, 2013 Shawville, QC</a:t>
            </a:r>
          </a:p>
        </p:txBody>
      </p:sp>
      <p:sp>
        <p:nvSpPr>
          <p:cNvPr id="5" name="TextBox 4">
            <a:extLst>
              <a:ext uri="{FF2B5EF4-FFF2-40B4-BE49-F238E27FC236}">
                <a16:creationId xmlns:a16="http://schemas.microsoft.com/office/drawing/2014/main" id="{E9593E3F-1BD0-5098-3F7F-D664B55894B6}"/>
              </a:ext>
            </a:extLst>
          </p:cNvPr>
          <p:cNvSpPr txBox="1"/>
          <p:nvPr/>
        </p:nvSpPr>
        <p:spPr>
          <a:xfrm>
            <a:off x="1695636" y="2152619"/>
            <a:ext cx="2601156" cy="369332"/>
          </a:xfrm>
          <a:prstGeom prst="rect">
            <a:avLst/>
          </a:prstGeom>
          <a:solidFill>
            <a:srgbClr val="92D050"/>
          </a:solidFill>
        </p:spPr>
        <p:txBody>
          <a:bodyPr wrap="square" rtlCol="0">
            <a:spAutoFit/>
          </a:bodyPr>
          <a:lstStyle/>
          <a:p>
            <a:r>
              <a:rPr lang="en-CA" b="1" dirty="0">
                <a:latin typeface="+mj-lt"/>
              </a:rPr>
              <a:t>M4.7, 2015 Sidney, BC</a:t>
            </a:r>
          </a:p>
        </p:txBody>
      </p:sp>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38199" y="-13493"/>
            <a:ext cx="10515600" cy="1325563"/>
          </a:xfrm>
        </p:spPr>
        <p:txBody>
          <a:bodyPr>
            <a:normAutofit/>
          </a:bodyPr>
          <a:lstStyle/>
          <a:p>
            <a:r>
              <a:rPr lang="en-CA" sz="4800" dirty="0">
                <a:solidFill>
                  <a:schemeClr val="tx2">
                    <a:lumMod val="50000"/>
                  </a:schemeClr>
                </a:solidFill>
                <a:latin typeface="Candara Light" panose="020E0502030303020204" pitchFamily="34" charset="0"/>
                <a:ea typeface="ADLaM Display" panose="020F0502020204030204" pitchFamily="2" charset="0"/>
                <a:cs typeface="Aharoni" panose="020F0502020204030204" pitchFamily="2" charset="-79"/>
              </a:rPr>
              <a:t>East versus West</a:t>
            </a:r>
          </a:p>
        </p:txBody>
      </p:sp>
      <p:sp>
        <p:nvSpPr>
          <p:cNvPr id="7" name="Content Placeholder 2">
            <a:extLst>
              <a:ext uri="{FF2B5EF4-FFF2-40B4-BE49-F238E27FC236}">
                <a16:creationId xmlns:a16="http://schemas.microsoft.com/office/drawing/2014/main" id="{0CD91E19-1C11-09B8-487C-7DAF3BD9D858}"/>
              </a:ext>
            </a:extLst>
          </p:cNvPr>
          <p:cNvSpPr txBox="1">
            <a:spLocks/>
          </p:cNvSpPr>
          <p:nvPr/>
        </p:nvSpPr>
        <p:spPr>
          <a:xfrm>
            <a:off x="1038017" y="1249880"/>
            <a:ext cx="10315783" cy="520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latin typeface="Calibri" panose="020F0502020204030204" pitchFamily="34" charset="0"/>
                <a:ea typeface="Times New Roman" panose="02020603050405020304" pitchFamily="18" charset="0"/>
              </a:rPr>
              <a:t>Earthquakes are felt more strongly in eastern than in western Canada</a:t>
            </a:r>
            <a:endParaRPr lang="en-CA" sz="4000" dirty="0"/>
          </a:p>
        </p:txBody>
      </p:sp>
    </p:spTree>
    <p:extLst>
      <p:ext uri="{BB962C8B-B14F-4D97-AF65-F5344CB8AC3E}">
        <p14:creationId xmlns:p14="http://schemas.microsoft.com/office/powerpoint/2010/main" val="1885749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80A2-5BF1-C306-03C2-113D6768F035}"/>
              </a:ext>
            </a:extLst>
          </p:cNvPr>
          <p:cNvSpPr>
            <a:spLocks noGrp="1"/>
          </p:cNvSpPr>
          <p:nvPr>
            <p:ph type="title"/>
          </p:nvPr>
        </p:nvSpPr>
        <p:spPr>
          <a:xfrm>
            <a:off x="840758" y="-8397"/>
            <a:ext cx="10515600" cy="1325563"/>
          </a:xfrm>
        </p:spPr>
        <p:txBody>
          <a:bodyPr>
            <a:normAutofit/>
          </a:bodyPr>
          <a:lstStyle/>
          <a:p>
            <a:r>
              <a:rPr lang="en-CA" sz="4800" dirty="0">
                <a:solidFill>
                  <a:schemeClr val="tx2">
                    <a:lumMod val="50000"/>
                  </a:schemeClr>
                </a:solidFill>
                <a:latin typeface="Candara Light" panose="020E0502030303020204" pitchFamily="34" charset="0"/>
                <a:ea typeface="ADLaM Display" panose="020F0502020204030204" pitchFamily="2" charset="0"/>
                <a:cs typeface="Aharoni" panose="020F0502020204030204" pitchFamily="2" charset="-79"/>
              </a:rPr>
              <a:t>Coming Earthquake Products</a:t>
            </a:r>
          </a:p>
        </p:txBody>
      </p:sp>
      <p:grpSp>
        <p:nvGrpSpPr>
          <p:cNvPr id="3" name="Group 2">
            <a:extLst>
              <a:ext uri="{FF2B5EF4-FFF2-40B4-BE49-F238E27FC236}">
                <a16:creationId xmlns:a16="http://schemas.microsoft.com/office/drawing/2014/main" id="{FEB090FD-8277-407D-2CD2-1F727552B269}"/>
              </a:ext>
            </a:extLst>
          </p:cNvPr>
          <p:cNvGrpSpPr/>
          <p:nvPr/>
        </p:nvGrpSpPr>
        <p:grpSpPr>
          <a:xfrm>
            <a:off x="3181161" y="3237014"/>
            <a:ext cx="8706039" cy="3244081"/>
            <a:chOff x="593410" y="1224058"/>
            <a:chExt cx="9294331" cy="3737482"/>
          </a:xfrm>
        </p:grpSpPr>
        <p:sp>
          <p:nvSpPr>
            <p:cNvPr id="4" name="Hexagon 3">
              <a:extLst>
                <a:ext uri="{FF2B5EF4-FFF2-40B4-BE49-F238E27FC236}">
                  <a16:creationId xmlns:a16="http://schemas.microsoft.com/office/drawing/2014/main" id="{87791AA7-E6B4-59C3-A723-569F391A41D7}"/>
                </a:ext>
              </a:extLst>
            </p:cNvPr>
            <p:cNvSpPr/>
            <p:nvPr>
              <p:custDataLst>
                <p:tags r:id="rId10"/>
              </p:custDataLst>
            </p:nvPr>
          </p:nvSpPr>
          <p:spPr>
            <a:xfrm>
              <a:off x="3093011" y="2186640"/>
              <a:ext cx="2066475" cy="168555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mj-lt"/>
                </a:rPr>
                <a:t>Prompt Notification</a:t>
              </a:r>
            </a:p>
            <a:p>
              <a:pPr algn="ctr"/>
              <a:r>
                <a:rPr lang="en-US" b="1" dirty="0">
                  <a:latin typeface="+mj-lt"/>
                </a:rPr>
                <a:t>(minutes)</a:t>
              </a:r>
            </a:p>
          </p:txBody>
        </p:sp>
        <p:cxnSp>
          <p:nvCxnSpPr>
            <p:cNvPr id="5" name="Straight Connector 4">
              <a:extLst>
                <a:ext uri="{FF2B5EF4-FFF2-40B4-BE49-F238E27FC236}">
                  <a16:creationId xmlns:a16="http://schemas.microsoft.com/office/drawing/2014/main" id="{6B259F63-B874-421C-F402-D0B87E635063}"/>
                </a:ext>
              </a:extLst>
            </p:cNvPr>
            <p:cNvCxnSpPr>
              <a:cxnSpLocks/>
              <a:stCxn id="4" idx="4"/>
            </p:cNvCxnSpPr>
            <p:nvPr>
              <p:custDataLst>
                <p:tags r:id="rId11"/>
              </p:custDataLst>
            </p:nvPr>
          </p:nvCxnSpPr>
          <p:spPr>
            <a:xfrm flipH="1" flipV="1">
              <a:off x="3036718" y="1598540"/>
              <a:ext cx="427785" cy="588099"/>
            </a:xfrm>
            <a:prstGeom prst="line">
              <a:avLst/>
            </a:prstGeom>
            <a:ln w="571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785A214-D820-CF54-8EA4-2AF9FC8D98A4}"/>
                </a:ext>
              </a:extLst>
            </p:cNvPr>
            <p:cNvSpPr/>
            <p:nvPr>
              <p:custDataLst>
                <p:tags r:id="rId12"/>
              </p:custDataLst>
            </p:nvPr>
          </p:nvSpPr>
          <p:spPr>
            <a:xfrm>
              <a:off x="820363" y="2739538"/>
              <a:ext cx="235542" cy="2355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mj-lt"/>
                </a:rPr>
                <a:t>3</a:t>
              </a:r>
            </a:p>
          </p:txBody>
        </p:sp>
        <p:sp>
          <p:nvSpPr>
            <p:cNvPr id="33" name="TextBox 100">
              <a:extLst>
                <a:ext uri="{FF2B5EF4-FFF2-40B4-BE49-F238E27FC236}">
                  <a16:creationId xmlns:a16="http://schemas.microsoft.com/office/drawing/2014/main" id="{01D086F1-6092-FADE-AB77-8102CA3A21A7}"/>
                </a:ext>
              </a:extLst>
            </p:cNvPr>
            <p:cNvSpPr txBox="1"/>
            <p:nvPr/>
          </p:nvSpPr>
          <p:spPr>
            <a:xfrm>
              <a:off x="1125163" y="2725536"/>
              <a:ext cx="3318460" cy="402746"/>
            </a:xfrm>
            <a:prstGeom prst="rect">
              <a:avLst/>
            </a:prstGeom>
            <a:noFill/>
          </p:spPr>
          <p:txBody>
            <a:bodyPr wrap="none" lIns="0"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mj-lt"/>
                </a:rPr>
                <a:t>Accelerograph Data</a:t>
              </a:r>
            </a:p>
          </p:txBody>
        </p:sp>
        <p:sp>
          <p:nvSpPr>
            <p:cNvPr id="34" name="TextBox 101">
              <a:extLst>
                <a:ext uri="{FF2B5EF4-FFF2-40B4-BE49-F238E27FC236}">
                  <a16:creationId xmlns:a16="http://schemas.microsoft.com/office/drawing/2014/main" id="{C2BDCD7D-0358-3265-7FE2-8F7FB399E7EA}"/>
                </a:ext>
              </a:extLst>
            </p:cNvPr>
            <p:cNvSpPr txBox="1"/>
            <p:nvPr/>
          </p:nvSpPr>
          <p:spPr>
            <a:xfrm>
              <a:off x="885245" y="3067111"/>
              <a:ext cx="2280402" cy="1661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996" indent="-89996">
                <a:buFont typeface="Wingdings" pitchFamily="2" charset="2"/>
                <a:buChar char="§"/>
              </a:pPr>
              <a:r>
                <a:rPr lang="en-US" sz="1200" dirty="0">
                  <a:latin typeface="+mj-lt"/>
                </a:rPr>
                <a:t>Actual ground motion at stations</a:t>
              </a:r>
            </a:p>
            <a:p>
              <a:pPr marL="89996" indent="-89996">
                <a:buFont typeface="Wingdings" pitchFamily="2" charset="2"/>
                <a:buChar char="§"/>
              </a:pPr>
              <a:r>
                <a:rPr lang="en-US" sz="1200" dirty="0">
                  <a:latin typeface="+mj-lt"/>
                </a:rPr>
                <a:t>FDSN web services</a:t>
              </a:r>
            </a:p>
          </p:txBody>
        </p:sp>
        <p:cxnSp>
          <p:nvCxnSpPr>
            <p:cNvPr id="35" name="Straight Connector 34">
              <a:extLst>
                <a:ext uri="{FF2B5EF4-FFF2-40B4-BE49-F238E27FC236}">
                  <a16:creationId xmlns:a16="http://schemas.microsoft.com/office/drawing/2014/main" id="{D2B584A6-A601-194F-BB40-8E92842C8DF2}"/>
                </a:ext>
              </a:extLst>
            </p:cNvPr>
            <p:cNvCxnSpPr/>
            <p:nvPr>
              <p:custDataLst>
                <p:tags r:id="rId13"/>
              </p:custDataLst>
            </p:nvPr>
          </p:nvCxnSpPr>
          <p:spPr>
            <a:xfrm flipH="1">
              <a:off x="746547" y="3057143"/>
              <a:ext cx="2361902" cy="0"/>
            </a:xfrm>
            <a:prstGeom prst="line">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AD67620-9228-B015-BD32-5D6BED7710E0}"/>
                </a:ext>
              </a:extLst>
            </p:cNvPr>
            <p:cNvSpPr/>
            <p:nvPr>
              <p:custDataLst>
                <p:tags r:id="rId14"/>
              </p:custDataLst>
            </p:nvPr>
          </p:nvSpPr>
          <p:spPr>
            <a:xfrm>
              <a:off x="593410" y="4013132"/>
              <a:ext cx="235542" cy="2355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mj-lt"/>
                </a:rPr>
                <a:t>4</a:t>
              </a:r>
            </a:p>
          </p:txBody>
        </p:sp>
        <p:sp>
          <p:nvSpPr>
            <p:cNvPr id="37" name="TextBox 104">
              <a:extLst>
                <a:ext uri="{FF2B5EF4-FFF2-40B4-BE49-F238E27FC236}">
                  <a16:creationId xmlns:a16="http://schemas.microsoft.com/office/drawing/2014/main" id="{722AB304-2143-7E48-5F1F-5A12171E0BA0}"/>
                </a:ext>
              </a:extLst>
            </p:cNvPr>
            <p:cNvSpPr txBox="1"/>
            <p:nvPr/>
          </p:nvSpPr>
          <p:spPr>
            <a:xfrm>
              <a:off x="839171" y="4429659"/>
              <a:ext cx="2352588" cy="5318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996" indent="-89996">
                <a:buFont typeface="Wingdings" pitchFamily="2" charset="2"/>
                <a:buChar char="§"/>
              </a:pPr>
              <a:r>
                <a:rPr lang="en-US" sz="1200" dirty="0">
                  <a:latin typeface="+mj-lt"/>
                </a:rPr>
                <a:t>Peak acceleration, velocity and spectral accelerations</a:t>
              </a:r>
            </a:p>
          </p:txBody>
        </p:sp>
        <p:grpSp>
          <p:nvGrpSpPr>
            <p:cNvPr id="38" name="Group 37">
              <a:extLst>
                <a:ext uri="{FF2B5EF4-FFF2-40B4-BE49-F238E27FC236}">
                  <a16:creationId xmlns:a16="http://schemas.microsoft.com/office/drawing/2014/main" id="{6AFBF396-AEE9-9E01-A699-05591102DF27}"/>
                </a:ext>
              </a:extLst>
            </p:cNvPr>
            <p:cNvGrpSpPr/>
            <p:nvPr/>
          </p:nvGrpSpPr>
          <p:grpSpPr>
            <a:xfrm>
              <a:off x="815533" y="3854115"/>
              <a:ext cx="2682562" cy="533400"/>
              <a:chOff x="637293" y="4099361"/>
              <a:chExt cx="2682562" cy="533400"/>
            </a:xfrm>
          </p:grpSpPr>
          <p:cxnSp>
            <p:nvCxnSpPr>
              <p:cNvPr id="50" name="Straight Connector 49">
                <a:extLst>
                  <a:ext uri="{FF2B5EF4-FFF2-40B4-BE49-F238E27FC236}">
                    <a16:creationId xmlns:a16="http://schemas.microsoft.com/office/drawing/2014/main" id="{0D059E92-69AB-1024-CE9C-F8EFFFEA1BCC}"/>
                  </a:ext>
                </a:extLst>
              </p:cNvPr>
              <p:cNvCxnSpPr/>
              <p:nvPr>
                <p:custDataLst>
                  <p:tags r:id="rId20"/>
                </p:custDataLst>
              </p:nvPr>
            </p:nvCxnSpPr>
            <p:spPr>
              <a:xfrm flipV="1">
                <a:off x="2871191" y="4099361"/>
                <a:ext cx="448664" cy="533400"/>
              </a:xfrm>
              <a:prstGeom prst="line">
                <a:avLst/>
              </a:prstGeom>
              <a:ln w="571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6971A6-DBC2-C1FA-F435-A0B9B8F8D586}"/>
                  </a:ext>
                </a:extLst>
              </p:cNvPr>
              <p:cNvCxnSpPr/>
              <p:nvPr>
                <p:custDataLst>
                  <p:tags r:id="rId21"/>
                </p:custDataLst>
              </p:nvPr>
            </p:nvCxnSpPr>
            <p:spPr>
              <a:xfrm>
                <a:off x="637293" y="4632761"/>
                <a:ext cx="2241579" cy="0"/>
              </a:xfrm>
              <a:prstGeom prst="line">
                <a:avLst/>
              </a:prstGeom>
              <a:ln w="57150">
                <a:solidFill>
                  <a:schemeClr val="accent2"/>
                </a:solidFill>
                <a:headEnd type="triangle"/>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F81BB62A-F0A8-293F-CDD5-F61C58ED4628}"/>
                </a:ext>
              </a:extLst>
            </p:cNvPr>
            <p:cNvSpPr/>
            <p:nvPr>
              <p:custDataLst>
                <p:tags r:id="rId15"/>
              </p:custDataLst>
            </p:nvPr>
          </p:nvSpPr>
          <p:spPr>
            <a:xfrm>
              <a:off x="5269545" y="1224058"/>
              <a:ext cx="235542" cy="291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mj-lt"/>
                </a:rPr>
                <a:t>5</a:t>
              </a:r>
            </a:p>
          </p:txBody>
        </p:sp>
        <p:sp>
          <p:nvSpPr>
            <p:cNvPr id="40" name="TextBox 106">
              <a:extLst>
                <a:ext uri="{FF2B5EF4-FFF2-40B4-BE49-F238E27FC236}">
                  <a16:creationId xmlns:a16="http://schemas.microsoft.com/office/drawing/2014/main" id="{E6B55955-D437-797E-5DBD-CD924034827C}"/>
                </a:ext>
              </a:extLst>
            </p:cNvPr>
            <p:cNvSpPr txBox="1"/>
            <p:nvPr/>
          </p:nvSpPr>
          <p:spPr>
            <a:xfrm>
              <a:off x="5560668" y="1293270"/>
              <a:ext cx="3045766" cy="352404"/>
            </a:xfrm>
            <a:prstGeom prst="rect">
              <a:avLst/>
            </a:prstGeom>
            <a:noFill/>
          </p:spPr>
          <p:txBody>
            <a:bodyPr wrap="none" lIns="0"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mj-lt"/>
                </a:rPr>
                <a:t>Earthquakes Canada</a:t>
              </a:r>
            </a:p>
          </p:txBody>
        </p:sp>
        <p:sp>
          <p:nvSpPr>
            <p:cNvPr id="41" name="TextBox 107">
              <a:extLst>
                <a:ext uri="{FF2B5EF4-FFF2-40B4-BE49-F238E27FC236}">
                  <a16:creationId xmlns:a16="http://schemas.microsoft.com/office/drawing/2014/main" id="{4597E992-D15B-682B-D401-C1F56BF8D4F8}"/>
                </a:ext>
              </a:extLst>
            </p:cNvPr>
            <p:cNvSpPr txBox="1"/>
            <p:nvPr/>
          </p:nvSpPr>
          <p:spPr>
            <a:xfrm>
              <a:off x="5239951" y="1713279"/>
              <a:ext cx="3087240" cy="13592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996" indent="-89996">
                <a:buFont typeface="Wingdings" pitchFamily="2" charset="2"/>
                <a:buChar char="§"/>
              </a:pPr>
              <a:r>
                <a:rPr lang="en-US" sz="1200" dirty="0">
                  <a:latin typeface="+mj-lt"/>
                </a:rPr>
                <a:t>Event information, felt reports, Twitter</a:t>
              </a:r>
            </a:p>
            <a:p>
              <a:pPr marL="89996" indent="-89996">
                <a:buFont typeface="Wingdings" pitchFamily="2" charset="2"/>
                <a:buChar char="§"/>
              </a:pPr>
              <a:r>
                <a:rPr lang="en-US" sz="1200" dirty="0">
                  <a:latin typeface="+mj-lt"/>
                </a:rPr>
                <a:t>ShakeMap; Interpolated shaking intensities</a:t>
              </a:r>
            </a:p>
          </p:txBody>
        </p:sp>
        <p:grpSp>
          <p:nvGrpSpPr>
            <p:cNvPr id="42" name="Group 41">
              <a:extLst>
                <a:ext uri="{FF2B5EF4-FFF2-40B4-BE49-F238E27FC236}">
                  <a16:creationId xmlns:a16="http://schemas.microsoft.com/office/drawing/2014/main" id="{2DD1B809-09B4-2F54-FFA3-8F162C53DF2E}"/>
                </a:ext>
              </a:extLst>
            </p:cNvPr>
            <p:cNvGrpSpPr/>
            <p:nvPr/>
          </p:nvGrpSpPr>
          <p:grpSpPr>
            <a:xfrm>
              <a:off x="4787993" y="1629063"/>
              <a:ext cx="2716363" cy="557577"/>
              <a:chOff x="4609753" y="1874309"/>
              <a:chExt cx="2716363" cy="557577"/>
            </a:xfrm>
          </p:grpSpPr>
          <p:cxnSp>
            <p:nvCxnSpPr>
              <p:cNvPr id="48" name="Straight Connector 47">
                <a:extLst>
                  <a:ext uri="{FF2B5EF4-FFF2-40B4-BE49-F238E27FC236}">
                    <a16:creationId xmlns:a16="http://schemas.microsoft.com/office/drawing/2014/main" id="{4CB5A7E7-A140-74CB-68FB-5F1A58487A9B}"/>
                  </a:ext>
                </a:extLst>
              </p:cNvPr>
              <p:cNvCxnSpPr>
                <a:cxnSpLocks/>
                <a:stCxn id="4" idx="5"/>
              </p:cNvCxnSpPr>
              <p:nvPr>
                <p:custDataLst>
                  <p:tags r:id="rId18"/>
                </p:custDataLst>
              </p:nvPr>
            </p:nvCxnSpPr>
            <p:spPr>
              <a:xfrm flipV="1">
                <a:off x="4609753" y="1874309"/>
                <a:ext cx="493564" cy="557577"/>
              </a:xfrm>
              <a:prstGeom prst="line">
                <a:avLst/>
              </a:prstGeom>
              <a:ln w="571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12D5577-09D2-5C11-66F4-31298F95561C}"/>
                  </a:ext>
                </a:extLst>
              </p:cNvPr>
              <p:cNvCxnSpPr/>
              <p:nvPr>
                <p:custDataLst>
                  <p:tags r:id="rId19"/>
                </p:custDataLst>
              </p:nvPr>
            </p:nvCxnSpPr>
            <p:spPr>
              <a:xfrm>
                <a:off x="5091603" y="1877450"/>
                <a:ext cx="2234513" cy="0"/>
              </a:xfrm>
              <a:prstGeom prst="line">
                <a:avLst/>
              </a:prstGeom>
              <a:ln w="5715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30C2C16E-E3F7-6737-1869-F0BBFAA32FF8}"/>
                </a:ext>
              </a:extLst>
            </p:cNvPr>
            <p:cNvSpPr/>
            <p:nvPr>
              <p:custDataLst>
                <p:tags r:id="rId16"/>
              </p:custDataLst>
            </p:nvPr>
          </p:nvSpPr>
          <p:spPr>
            <a:xfrm>
              <a:off x="5285829" y="2710566"/>
              <a:ext cx="235542" cy="2355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mj-lt"/>
                </a:rPr>
                <a:t>6</a:t>
              </a:r>
            </a:p>
          </p:txBody>
        </p:sp>
        <p:sp>
          <p:nvSpPr>
            <p:cNvPr id="44" name="TextBox 109">
              <a:extLst>
                <a:ext uri="{FF2B5EF4-FFF2-40B4-BE49-F238E27FC236}">
                  <a16:creationId xmlns:a16="http://schemas.microsoft.com/office/drawing/2014/main" id="{2A725776-B600-26CE-01B4-FBD6820A1AB9}"/>
                </a:ext>
              </a:extLst>
            </p:cNvPr>
            <p:cNvSpPr txBox="1"/>
            <p:nvPr/>
          </p:nvSpPr>
          <p:spPr>
            <a:xfrm>
              <a:off x="5590629" y="2696563"/>
              <a:ext cx="4297112" cy="402746"/>
            </a:xfrm>
            <a:prstGeom prst="rect">
              <a:avLst/>
            </a:prstGeom>
            <a:noFill/>
          </p:spPr>
          <p:txBody>
            <a:bodyPr wrap="none" lIns="0"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mj-lt"/>
                </a:rPr>
                <a:t>Asset Impact Assessment</a:t>
              </a:r>
            </a:p>
          </p:txBody>
        </p:sp>
        <p:sp>
          <p:nvSpPr>
            <p:cNvPr id="45" name="TextBox 110">
              <a:extLst>
                <a:ext uri="{FF2B5EF4-FFF2-40B4-BE49-F238E27FC236}">
                  <a16:creationId xmlns:a16="http://schemas.microsoft.com/office/drawing/2014/main" id="{E98A83DD-264F-7F97-F7EF-C7C61045B7CC}"/>
                </a:ext>
              </a:extLst>
            </p:cNvPr>
            <p:cNvSpPr txBox="1"/>
            <p:nvPr/>
          </p:nvSpPr>
          <p:spPr>
            <a:xfrm>
              <a:off x="5285828" y="3061088"/>
              <a:ext cx="2941900" cy="13592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996" indent="-89996">
                <a:buFont typeface="Wingdings" pitchFamily="2" charset="2"/>
                <a:buChar char="§"/>
              </a:pPr>
              <a:r>
                <a:rPr lang="en-US" sz="1200" dirty="0">
                  <a:latin typeface="+mj-lt"/>
                </a:rPr>
                <a:t>Estimation of impact on client assets</a:t>
              </a:r>
            </a:p>
            <a:p>
              <a:pPr marL="89996" indent="-89996">
                <a:buFont typeface="Wingdings" pitchFamily="2" charset="2"/>
                <a:buChar char="§"/>
              </a:pPr>
              <a:r>
                <a:rPr lang="en-US" sz="1200" dirty="0">
                  <a:latin typeface="+mj-lt"/>
                </a:rPr>
                <a:t>Various types of client notifications</a:t>
              </a:r>
            </a:p>
          </p:txBody>
        </p:sp>
        <p:cxnSp>
          <p:nvCxnSpPr>
            <p:cNvPr id="46" name="Straight Connector 45">
              <a:extLst>
                <a:ext uri="{FF2B5EF4-FFF2-40B4-BE49-F238E27FC236}">
                  <a16:creationId xmlns:a16="http://schemas.microsoft.com/office/drawing/2014/main" id="{CB553586-F648-EA45-266A-FF8C8FB71D52}"/>
                </a:ext>
              </a:extLst>
            </p:cNvPr>
            <p:cNvCxnSpPr/>
            <p:nvPr>
              <p:custDataLst>
                <p:tags r:id="rId17"/>
              </p:custDataLst>
            </p:nvPr>
          </p:nvCxnSpPr>
          <p:spPr>
            <a:xfrm>
              <a:off x="5142156" y="3030162"/>
              <a:ext cx="2362200" cy="17217"/>
            </a:xfrm>
            <a:prstGeom prst="line">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103">
              <a:extLst>
                <a:ext uri="{FF2B5EF4-FFF2-40B4-BE49-F238E27FC236}">
                  <a16:creationId xmlns:a16="http://schemas.microsoft.com/office/drawing/2014/main" id="{8A1D3E6C-09E0-F64A-D95E-06D7238A10A5}"/>
                </a:ext>
              </a:extLst>
            </p:cNvPr>
            <p:cNvSpPr txBox="1"/>
            <p:nvPr/>
          </p:nvSpPr>
          <p:spPr>
            <a:xfrm>
              <a:off x="895428" y="4011270"/>
              <a:ext cx="3601641" cy="402746"/>
            </a:xfrm>
            <a:prstGeom prst="rect">
              <a:avLst/>
            </a:prstGeom>
            <a:noFill/>
          </p:spPr>
          <p:txBody>
            <a:bodyPr wrap="none" lIns="0"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mj-lt"/>
                </a:rPr>
                <a:t>Processed Intensities</a:t>
              </a:r>
            </a:p>
          </p:txBody>
        </p:sp>
      </p:grpSp>
      <p:grpSp>
        <p:nvGrpSpPr>
          <p:cNvPr id="52" name="Group 51">
            <a:extLst>
              <a:ext uri="{FF2B5EF4-FFF2-40B4-BE49-F238E27FC236}">
                <a16:creationId xmlns:a16="http://schemas.microsoft.com/office/drawing/2014/main" id="{684AD6C6-0AED-50F3-575C-878E5A780075}"/>
              </a:ext>
            </a:extLst>
          </p:cNvPr>
          <p:cNvGrpSpPr/>
          <p:nvPr/>
        </p:nvGrpSpPr>
        <p:grpSpPr>
          <a:xfrm>
            <a:off x="1479917" y="1644953"/>
            <a:ext cx="7159757" cy="3812081"/>
            <a:chOff x="990034" y="1765582"/>
            <a:chExt cx="7271981" cy="4391870"/>
          </a:xfrm>
        </p:grpSpPr>
        <p:sp>
          <p:nvSpPr>
            <p:cNvPr id="53" name="Rectangle 52">
              <a:extLst>
                <a:ext uri="{FF2B5EF4-FFF2-40B4-BE49-F238E27FC236}">
                  <a16:creationId xmlns:a16="http://schemas.microsoft.com/office/drawing/2014/main" id="{E46BC9DC-4C3C-48D3-3DA6-4375A001EC7F}"/>
                </a:ext>
              </a:extLst>
            </p:cNvPr>
            <p:cNvSpPr/>
            <p:nvPr>
              <p:custDataLst>
                <p:tags r:id="rId1"/>
              </p:custDataLst>
            </p:nvPr>
          </p:nvSpPr>
          <p:spPr>
            <a:xfrm>
              <a:off x="3693647" y="2507249"/>
              <a:ext cx="1567198" cy="15252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mj-lt"/>
                </a:rPr>
                <a:t>Early Warning</a:t>
              </a:r>
            </a:p>
            <a:p>
              <a:pPr algn="ctr"/>
              <a:r>
                <a:rPr lang="en-US" b="1" dirty="0">
                  <a:latin typeface="+mj-lt"/>
                </a:rPr>
                <a:t>(seconds)</a:t>
              </a:r>
            </a:p>
          </p:txBody>
        </p:sp>
        <p:sp>
          <p:nvSpPr>
            <p:cNvPr id="54" name="TextBox 89">
              <a:extLst>
                <a:ext uri="{FF2B5EF4-FFF2-40B4-BE49-F238E27FC236}">
                  <a16:creationId xmlns:a16="http://schemas.microsoft.com/office/drawing/2014/main" id="{88CF2727-AA06-B9DB-BDBA-E4214451F1E6}"/>
                </a:ext>
              </a:extLst>
            </p:cNvPr>
            <p:cNvSpPr txBox="1"/>
            <p:nvPr/>
          </p:nvSpPr>
          <p:spPr>
            <a:xfrm>
              <a:off x="1107334" y="1785945"/>
              <a:ext cx="1975973" cy="402746"/>
            </a:xfrm>
            <a:prstGeom prst="rect">
              <a:avLst/>
            </a:prstGeom>
            <a:noFill/>
          </p:spPr>
          <p:txBody>
            <a:bodyPr wrap="none" lIns="0"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mj-lt"/>
                </a:rPr>
                <a:t>Earthquake</a:t>
              </a:r>
            </a:p>
          </p:txBody>
        </p:sp>
        <p:sp>
          <p:nvSpPr>
            <p:cNvPr id="55" name="TextBox 91">
              <a:extLst>
                <a:ext uri="{FF2B5EF4-FFF2-40B4-BE49-F238E27FC236}">
                  <a16:creationId xmlns:a16="http://schemas.microsoft.com/office/drawing/2014/main" id="{914E3315-D0BF-1E74-69D2-33E9244F3C89}"/>
                </a:ext>
              </a:extLst>
            </p:cNvPr>
            <p:cNvSpPr txBox="1"/>
            <p:nvPr/>
          </p:nvSpPr>
          <p:spPr>
            <a:xfrm>
              <a:off x="990034" y="2139793"/>
              <a:ext cx="2285700" cy="6027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996" indent="-89996">
                <a:buFont typeface="Wingdings" pitchFamily="2" charset="2"/>
                <a:buChar char="§"/>
              </a:pPr>
              <a:r>
                <a:rPr lang="en-US" sz="1400" dirty="0">
                  <a:latin typeface="+mj-lt"/>
                </a:rPr>
                <a:t>Location</a:t>
              </a:r>
            </a:p>
            <a:p>
              <a:pPr marL="89996" indent="-89996">
                <a:buFont typeface="Wingdings" pitchFamily="2" charset="2"/>
                <a:buChar char="§"/>
              </a:pPr>
              <a:r>
                <a:rPr lang="en-US" sz="1400" dirty="0">
                  <a:latin typeface="+mj-lt"/>
                </a:rPr>
                <a:t>Magnitude</a:t>
              </a:r>
            </a:p>
          </p:txBody>
        </p:sp>
        <p:grpSp>
          <p:nvGrpSpPr>
            <p:cNvPr id="56" name="Group 55">
              <a:extLst>
                <a:ext uri="{FF2B5EF4-FFF2-40B4-BE49-F238E27FC236}">
                  <a16:creationId xmlns:a16="http://schemas.microsoft.com/office/drawing/2014/main" id="{77033DEF-1C9B-105B-1B4B-6A0B80CDEB69}"/>
                </a:ext>
              </a:extLst>
            </p:cNvPr>
            <p:cNvGrpSpPr/>
            <p:nvPr/>
          </p:nvGrpSpPr>
          <p:grpSpPr>
            <a:xfrm rot="10800000">
              <a:off x="1040921" y="2156710"/>
              <a:ext cx="2671465" cy="365760"/>
              <a:chOff x="4907682" y="4065710"/>
              <a:chExt cx="2671465" cy="533400"/>
            </a:xfrm>
          </p:grpSpPr>
          <p:cxnSp>
            <p:nvCxnSpPr>
              <p:cNvPr id="69" name="Straight Connector 68">
                <a:extLst>
                  <a:ext uri="{FF2B5EF4-FFF2-40B4-BE49-F238E27FC236}">
                    <a16:creationId xmlns:a16="http://schemas.microsoft.com/office/drawing/2014/main" id="{6459094E-789E-CA5D-FE5B-66E60BA9B436}"/>
                  </a:ext>
                </a:extLst>
              </p:cNvPr>
              <p:cNvCxnSpPr/>
              <p:nvPr>
                <p:custDataLst>
                  <p:tags r:id="rId8"/>
                </p:custDataLst>
              </p:nvPr>
            </p:nvCxnSpPr>
            <p:spPr>
              <a:xfrm>
                <a:off x="4907682" y="4065710"/>
                <a:ext cx="448664" cy="533400"/>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0482035-606F-59CD-E573-4A7FB321FC3A}"/>
                  </a:ext>
                </a:extLst>
              </p:cNvPr>
              <p:cNvCxnSpPr/>
              <p:nvPr>
                <p:custDataLst>
                  <p:tags r:id="rId9"/>
                </p:custDataLst>
              </p:nvPr>
            </p:nvCxnSpPr>
            <p:spPr>
              <a:xfrm>
                <a:off x="5344335" y="4592162"/>
                <a:ext cx="22348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314DD943-6BDB-716B-7FE8-F94557E6CFD9}"/>
                </a:ext>
              </a:extLst>
            </p:cNvPr>
            <p:cNvSpPr/>
            <p:nvPr>
              <p:custDataLst>
                <p:tags r:id="rId2"/>
              </p:custDataLst>
            </p:nvPr>
          </p:nvSpPr>
          <p:spPr>
            <a:xfrm>
              <a:off x="5816420" y="1788223"/>
              <a:ext cx="235542" cy="235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mj-lt"/>
                </a:rPr>
                <a:t>2</a:t>
              </a:r>
            </a:p>
          </p:txBody>
        </p:sp>
        <p:sp>
          <p:nvSpPr>
            <p:cNvPr id="58" name="TextBox 106">
              <a:extLst>
                <a:ext uri="{FF2B5EF4-FFF2-40B4-BE49-F238E27FC236}">
                  <a16:creationId xmlns:a16="http://schemas.microsoft.com/office/drawing/2014/main" id="{6A64F2D2-84BA-43B3-9ADC-A7657FA69CE7}"/>
                </a:ext>
              </a:extLst>
            </p:cNvPr>
            <p:cNvSpPr txBox="1"/>
            <p:nvPr/>
          </p:nvSpPr>
          <p:spPr>
            <a:xfrm>
              <a:off x="6121218" y="1765582"/>
              <a:ext cx="2005445" cy="402746"/>
            </a:xfrm>
            <a:prstGeom prst="rect">
              <a:avLst/>
            </a:prstGeom>
            <a:noFill/>
          </p:spPr>
          <p:txBody>
            <a:bodyPr wrap="none" lIns="0"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mj-lt"/>
                </a:rPr>
                <a:t>Public Alert</a:t>
              </a:r>
            </a:p>
          </p:txBody>
        </p:sp>
        <p:sp>
          <p:nvSpPr>
            <p:cNvPr id="59" name="TextBox 107">
              <a:extLst>
                <a:ext uri="{FF2B5EF4-FFF2-40B4-BE49-F238E27FC236}">
                  <a16:creationId xmlns:a16="http://schemas.microsoft.com/office/drawing/2014/main" id="{58DE62C7-BC9D-5115-7D74-0341860D2623}"/>
                </a:ext>
              </a:extLst>
            </p:cNvPr>
            <p:cNvSpPr txBox="1"/>
            <p:nvPr/>
          </p:nvSpPr>
          <p:spPr>
            <a:xfrm>
              <a:off x="5672032" y="2132732"/>
              <a:ext cx="2589983" cy="5318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996" indent="-89996">
                <a:buFont typeface="Wingdings" pitchFamily="2" charset="2"/>
                <a:buChar char="§"/>
              </a:pPr>
              <a:r>
                <a:rPr lang="en-US" sz="1200" dirty="0">
                  <a:latin typeface="+mj-lt"/>
                </a:rPr>
                <a:t>“Drop, Cover and Hold On!”</a:t>
              </a:r>
            </a:p>
            <a:p>
              <a:pPr marL="89996" indent="-89996">
                <a:buFont typeface="Wingdings" pitchFamily="2" charset="2"/>
                <a:buChar char="§"/>
              </a:pPr>
              <a:r>
                <a:rPr lang="en-US" sz="1200" dirty="0">
                  <a:latin typeface="+mj-lt"/>
                </a:rPr>
                <a:t>NPAS</a:t>
              </a:r>
            </a:p>
          </p:txBody>
        </p:sp>
        <p:grpSp>
          <p:nvGrpSpPr>
            <p:cNvPr id="60" name="Group 59">
              <a:extLst>
                <a:ext uri="{FF2B5EF4-FFF2-40B4-BE49-F238E27FC236}">
                  <a16:creationId xmlns:a16="http://schemas.microsoft.com/office/drawing/2014/main" id="{39304839-64AE-6433-56FA-B7F654E0EE92}"/>
                </a:ext>
              </a:extLst>
            </p:cNvPr>
            <p:cNvGrpSpPr/>
            <p:nvPr/>
          </p:nvGrpSpPr>
          <p:grpSpPr>
            <a:xfrm>
              <a:off x="5111735" y="2105686"/>
              <a:ext cx="2794812" cy="480671"/>
              <a:chOff x="5031127" y="2258056"/>
              <a:chExt cx="2794812" cy="700979"/>
            </a:xfrm>
          </p:grpSpPr>
          <p:cxnSp>
            <p:nvCxnSpPr>
              <p:cNvPr id="67" name="Straight Connector 66">
                <a:extLst>
                  <a:ext uri="{FF2B5EF4-FFF2-40B4-BE49-F238E27FC236}">
                    <a16:creationId xmlns:a16="http://schemas.microsoft.com/office/drawing/2014/main" id="{B042151F-18A3-3104-06CB-CCD84E71250D}"/>
                  </a:ext>
                </a:extLst>
              </p:cNvPr>
              <p:cNvCxnSpPr/>
              <p:nvPr>
                <p:custDataLst>
                  <p:tags r:id="rId6"/>
                </p:custDataLst>
              </p:nvPr>
            </p:nvCxnSpPr>
            <p:spPr>
              <a:xfrm flipV="1">
                <a:off x="5031127" y="2258056"/>
                <a:ext cx="569334" cy="700979"/>
              </a:xfrm>
              <a:prstGeom prst="line">
                <a:avLst/>
              </a:prstGeom>
              <a:ln w="5715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C3B5F1D-EA40-C20E-704A-FABCD6BA0828}"/>
                  </a:ext>
                </a:extLst>
              </p:cNvPr>
              <p:cNvCxnSpPr/>
              <p:nvPr>
                <p:custDataLst>
                  <p:tags r:id="rId7"/>
                </p:custDataLst>
              </p:nvPr>
            </p:nvCxnSpPr>
            <p:spPr>
              <a:xfrm>
                <a:off x="5591425" y="2265002"/>
                <a:ext cx="2234514" cy="0"/>
              </a:xfrm>
              <a:prstGeom prst="line">
                <a:avLst/>
              </a:prstGeom>
              <a:ln w="5715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3436A76E-1DA5-7D08-9AE4-6D1A3867D78E}"/>
                </a:ext>
              </a:extLst>
            </p:cNvPr>
            <p:cNvSpPr/>
            <p:nvPr>
              <p:custDataLst>
                <p:tags r:id="rId3"/>
              </p:custDataLst>
            </p:nvPr>
          </p:nvSpPr>
          <p:spPr>
            <a:xfrm>
              <a:off x="1291570" y="3831729"/>
              <a:ext cx="235542" cy="235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mj-lt"/>
                </a:rPr>
                <a:t>1</a:t>
              </a:r>
            </a:p>
          </p:txBody>
        </p:sp>
        <p:sp>
          <p:nvSpPr>
            <p:cNvPr id="62" name="TextBox 103">
              <a:extLst>
                <a:ext uri="{FF2B5EF4-FFF2-40B4-BE49-F238E27FC236}">
                  <a16:creationId xmlns:a16="http://schemas.microsoft.com/office/drawing/2014/main" id="{F54613FB-852B-B143-E88C-05145A59B352}"/>
                </a:ext>
              </a:extLst>
            </p:cNvPr>
            <p:cNvSpPr txBox="1"/>
            <p:nvPr/>
          </p:nvSpPr>
          <p:spPr>
            <a:xfrm>
              <a:off x="1596369" y="3817725"/>
              <a:ext cx="3359678" cy="402746"/>
            </a:xfrm>
            <a:prstGeom prst="rect">
              <a:avLst/>
            </a:prstGeom>
            <a:noFill/>
          </p:spPr>
          <p:txBody>
            <a:bodyPr wrap="none" lIns="0"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mj-lt"/>
                </a:rPr>
                <a:t>Technical User Alert</a:t>
              </a:r>
            </a:p>
          </p:txBody>
        </p:sp>
        <p:sp>
          <p:nvSpPr>
            <p:cNvPr id="63" name="TextBox 104">
              <a:extLst>
                <a:ext uri="{FF2B5EF4-FFF2-40B4-BE49-F238E27FC236}">
                  <a16:creationId xmlns:a16="http://schemas.microsoft.com/office/drawing/2014/main" id="{D36C5D77-E3FA-57B4-BC14-55C4FE241E53}"/>
                </a:ext>
              </a:extLst>
            </p:cNvPr>
            <p:cNvSpPr txBox="1"/>
            <p:nvPr/>
          </p:nvSpPr>
          <p:spPr>
            <a:xfrm>
              <a:off x="1286407" y="4194064"/>
              <a:ext cx="2285700" cy="1963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996" indent="-89996">
                <a:buFont typeface="Wingdings" pitchFamily="2" charset="2"/>
                <a:buChar char="§"/>
              </a:pPr>
              <a:r>
                <a:rPr lang="en-US" sz="1200" dirty="0">
                  <a:latin typeface="+mj-lt"/>
                </a:rPr>
                <a:t>Estimated shaking level and area affected</a:t>
              </a:r>
            </a:p>
            <a:p>
              <a:pPr marL="89996" indent="-89996">
                <a:buFont typeface="Wingdings" pitchFamily="2" charset="2"/>
                <a:buChar char="§"/>
              </a:pPr>
              <a:r>
                <a:rPr lang="en-US" sz="1200" dirty="0">
                  <a:latin typeface="+mj-lt"/>
                </a:rPr>
                <a:t>Secure communications</a:t>
              </a:r>
            </a:p>
          </p:txBody>
        </p:sp>
        <p:grpSp>
          <p:nvGrpSpPr>
            <p:cNvPr id="64" name="Group 63">
              <a:extLst>
                <a:ext uri="{FF2B5EF4-FFF2-40B4-BE49-F238E27FC236}">
                  <a16:creationId xmlns:a16="http://schemas.microsoft.com/office/drawing/2014/main" id="{58A78BA5-55A1-6D1F-1C1F-0ACD00D30FA8}"/>
                </a:ext>
              </a:extLst>
            </p:cNvPr>
            <p:cNvGrpSpPr/>
            <p:nvPr/>
          </p:nvGrpSpPr>
          <p:grpSpPr>
            <a:xfrm>
              <a:off x="1230751" y="3746357"/>
              <a:ext cx="2748916" cy="434102"/>
              <a:chOff x="1150143" y="4009534"/>
              <a:chExt cx="2748916" cy="633065"/>
            </a:xfrm>
          </p:grpSpPr>
          <p:cxnSp>
            <p:nvCxnSpPr>
              <p:cNvPr id="65" name="Straight Connector 64">
                <a:extLst>
                  <a:ext uri="{FF2B5EF4-FFF2-40B4-BE49-F238E27FC236}">
                    <a16:creationId xmlns:a16="http://schemas.microsoft.com/office/drawing/2014/main" id="{A38CD969-ADEB-AA7C-38AF-D7E8667C2093}"/>
                  </a:ext>
                </a:extLst>
              </p:cNvPr>
              <p:cNvCxnSpPr/>
              <p:nvPr>
                <p:custDataLst>
                  <p:tags r:id="rId4"/>
                </p:custDataLst>
              </p:nvPr>
            </p:nvCxnSpPr>
            <p:spPr>
              <a:xfrm flipV="1">
                <a:off x="3379571" y="4009534"/>
                <a:ext cx="519488" cy="633065"/>
              </a:xfrm>
              <a:prstGeom prst="line">
                <a:avLst/>
              </a:prstGeom>
              <a:ln w="5715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33D54D6-8B13-325F-13B7-F1580C0079C3}"/>
                  </a:ext>
                </a:extLst>
              </p:cNvPr>
              <p:cNvCxnSpPr/>
              <p:nvPr>
                <p:custDataLst>
                  <p:tags r:id="rId5"/>
                </p:custDataLst>
              </p:nvPr>
            </p:nvCxnSpPr>
            <p:spPr>
              <a:xfrm>
                <a:off x="1150143" y="4639127"/>
                <a:ext cx="2241578" cy="0"/>
              </a:xfrm>
              <a:prstGeom prst="line">
                <a:avLst/>
              </a:prstGeom>
              <a:ln w="57150">
                <a:solidFill>
                  <a:schemeClr val="accent4"/>
                </a:solidFill>
                <a:head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41095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4DAA-8985-06B0-840D-7FD4197263D5}"/>
              </a:ext>
            </a:extLst>
          </p:cNvPr>
          <p:cNvSpPr>
            <a:spLocks noGrp="1"/>
          </p:cNvSpPr>
          <p:nvPr>
            <p:ph type="title"/>
          </p:nvPr>
        </p:nvSpPr>
        <p:spPr>
          <a:xfrm>
            <a:off x="472594" y="379514"/>
            <a:ext cx="11269133" cy="562610"/>
          </a:xfrm>
        </p:spPr>
        <p:txBody>
          <a:bodyPr>
            <a:noAutofit/>
          </a:bodyPr>
          <a:lstStyle/>
          <a:p>
            <a:r>
              <a:rPr lang="en-CA" sz="4800" b="0" dirty="0">
                <a:solidFill>
                  <a:schemeClr val="tx2">
                    <a:lumMod val="50000"/>
                  </a:schemeClr>
                </a:solidFill>
                <a:latin typeface="Avenir Next LT Pro Light" panose="020B0304020202020204" pitchFamily="34" charset="0"/>
              </a:rPr>
              <a:t>Damaging Canadian Earthquakes</a:t>
            </a:r>
          </a:p>
        </p:txBody>
      </p:sp>
      <p:sp>
        <p:nvSpPr>
          <p:cNvPr id="4" name="Slide Number Placeholder 3">
            <a:extLst>
              <a:ext uri="{FF2B5EF4-FFF2-40B4-BE49-F238E27FC236}">
                <a16:creationId xmlns:a16="http://schemas.microsoft.com/office/drawing/2014/main" id="{E5B776FD-A42C-D829-BE14-6B256AF618B5}"/>
              </a:ext>
            </a:extLst>
          </p:cNvPr>
          <p:cNvSpPr>
            <a:spLocks noGrp="1"/>
          </p:cNvSpPr>
          <p:nvPr>
            <p:ph type="sldNum" sz="quarter" idx="12"/>
          </p:nvPr>
        </p:nvSpPr>
        <p:spPr/>
        <p:txBody>
          <a:bodyPr/>
          <a:lstStyle/>
          <a:p>
            <a:fld id="{8395A67B-D0FE-F448-80B1-1191BC67A3E6}" type="slidenum">
              <a:rPr lang="en-US" smtClean="0">
                <a:latin typeface="+mj-lt"/>
              </a:rPr>
              <a:pPr/>
              <a:t>4</a:t>
            </a:fld>
            <a:endParaRPr lang="en-US" dirty="0">
              <a:latin typeface="+mj-lt"/>
            </a:endParaRPr>
          </a:p>
        </p:txBody>
      </p:sp>
      <p:pic>
        <p:nvPicPr>
          <p:cNvPr id="1026" name="Picture 2">
            <a:extLst>
              <a:ext uri="{FF2B5EF4-FFF2-40B4-BE49-F238E27FC236}">
                <a16:creationId xmlns:a16="http://schemas.microsoft.com/office/drawing/2014/main" id="{65B9AD34-EC85-D31C-BE94-06C7F61C29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32759" y="1074963"/>
            <a:ext cx="4346924" cy="24447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building, clothing, person, outdoor&#10;&#10;Description automatically generated">
            <a:extLst>
              <a:ext uri="{FF2B5EF4-FFF2-40B4-BE49-F238E27FC236}">
                <a16:creationId xmlns:a16="http://schemas.microsoft.com/office/drawing/2014/main" id="{8E086948-D102-93C5-69EB-5D3999E7F6E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65232" y="1542979"/>
            <a:ext cx="3056784" cy="1857787"/>
          </a:xfrm>
          <a:prstGeom prst="rect">
            <a:avLst/>
          </a:prstGeom>
          <a:noFill/>
        </p:spPr>
      </p:pic>
      <p:sp>
        <p:nvSpPr>
          <p:cNvPr id="6" name="Text Box 2">
            <a:extLst>
              <a:ext uri="{FF2B5EF4-FFF2-40B4-BE49-F238E27FC236}">
                <a16:creationId xmlns:a16="http://schemas.microsoft.com/office/drawing/2014/main" id="{6F88B082-DC48-CAD5-106B-8105D2446523}"/>
              </a:ext>
            </a:extLst>
          </p:cNvPr>
          <p:cNvSpPr txBox="1">
            <a:spLocks noChangeAspect="1" noChangeArrowheads="1"/>
          </p:cNvSpPr>
          <p:nvPr/>
        </p:nvSpPr>
        <p:spPr bwMode="auto">
          <a:xfrm>
            <a:off x="1490662" y="4347845"/>
            <a:ext cx="1343025" cy="28067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CA" sz="1100" dirty="0">
                <a:ln w="9525" cap="rnd" cmpd="sng" algn="ctr">
                  <a:solidFill>
                    <a:srgbClr val="FFFFFF"/>
                  </a:solidFill>
                  <a:prstDash val="solid"/>
                  <a:bevel/>
                </a:ln>
                <a:solidFill>
                  <a:srgbClr val="FFFFFF"/>
                </a:solidFill>
                <a:effectLst/>
                <a:latin typeface="+mj-lt"/>
                <a:ea typeface="Calibri" panose="020F0502020204030204" pitchFamily="34" charset="0"/>
                <a:cs typeface="Times New Roman" panose="02020603050405020304" pitchFamily="18" charset="0"/>
              </a:rPr>
              <a:t>Greg Brooks, NRCan</a:t>
            </a:r>
            <a:endParaRPr lang="en-CA" sz="1100" dirty="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6B53AFE2-44EE-8BC1-C48A-FA0FA48062D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97406" y="3553209"/>
            <a:ext cx="2107509" cy="3000346"/>
          </a:xfrm>
          <a:prstGeom prst="rect">
            <a:avLst/>
          </a:prstGeom>
          <a:noFill/>
        </p:spPr>
      </p:pic>
      <p:pic>
        <p:nvPicPr>
          <p:cNvPr id="11" name="Picture 10" descr="A picture containing outdoor, tree, building, bridge&#10;&#10;Description automatically generated">
            <a:extLst>
              <a:ext uri="{FF2B5EF4-FFF2-40B4-BE49-F238E27FC236}">
                <a16:creationId xmlns:a16="http://schemas.microsoft.com/office/drawing/2014/main" id="{F880598B-5E06-54E9-4871-8229C87AD18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65232" y="3783802"/>
            <a:ext cx="3056784" cy="1971692"/>
          </a:xfrm>
          <a:prstGeom prst="rect">
            <a:avLst/>
          </a:prstGeom>
          <a:noFill/>
        </p:spPr>
      </p:pic>
      <p:sp>
        <p:nvSpPr>
          <p:cNvPr id="12" name="TextBox 11">
            <a:extLst>
              <a:ext uri="{FF2B5EF4-FFF2-40B4-BE49-F238E27FC236}">
                <a16:creationId xmlns:a16="http://schemas.microsoft.com/office/drawing/2014/main" id="{90825273-E380-FEB0-CF2A-1A33218AB62E}"/>
              </a:ext>
            </a:extLst>
          </p:cNvPr>
          <p:cNvSpPr txBox="1"/>
          <p:nvPr/>
        </p:nvSpPr>
        <p:spPr>
          <a:xfrm>
            <a:off x="9193992" y="3422749"/>
            <a:ext cx="2604111" cy="369332"/>
          </a:xfrm>
          <a:prstGeom prst="rect">
            <a:avLst/>
          </a:prstGeom>
          <a:noFill/>
        </p:spPr>
        <p:txBody>
          <a:bodyPr wrap="none" rtlCol="0">
            <a:spAutoFit/>
          </a:bodyPr>
          <a:lstStyle/>
          <a:p>
            <a:r>
              <a:rPr lang="en-CA" dirty="0">
                <a:latin typeface="+mj-lt"/>
              </a:rPr>
              <a:t>Val des Bois 2010 M5.0</a:t>
            </a:r>
          </a:p>
        </p:txBody>
      </p:sp>
      <p:sp>
        <p:nvSpPr>
          <p:cNvPr id="13" name="TextBox 12">
            <a:extLst>
              <a:ext uri="{FF2B5EF4-FFF2-40B4-BE49-F238E27FC236}">
                <a16:creationId xmlns:a16="http://schemas.microsoft.com/office/drawing/2014/main" id="{56FB86EE-1A4F-81BD-474B-06D650CEB3E5}"/>
              </a:ext>
            </a:extLst>
          </p:cNvPr>
          <p:cNvSpPr txBox="1"/>
          <p:nvPr/>
        </p:nvSpPr>
        <p:spPr>
          <a:xfrm>
            <a:off x="7377775" y="1758453"/>
            <a:ext cx="1274708" cy="646331"/>
          </a:xfrm>
          <a:prstGeom prst="rect">
            <a:avLst/>
          </a:prstGeom>
          <a:noFill/>
        </p:spPr>
        <p:txBody>
          <a:bodyPr wrap="none" rtlCol="0">
            <a:spAutoFit/>
          </a:bodyPr>
          <a:lstStyle/>
          <a:p>
            <a:r>
              <a:rPr lang="en-CA" dirty="0">
                <a:latin typeface="+mj-lt"/>
              </a:rPr>
              <a:t>Saguenay</a:t>
            </a:r>
          </a:p>
          <a:p>
            <a:r>
              <a:rPr lang="en-CA" dirty="0">
                <a:latin typeface="+mj-lt"/>
              </a:rPr>
              <a:t>1988 M5.9</a:t>
            </a:r>
          </a:p>
        </p:txBody>
      </p:sp>
      <p:sp>
        <p:nvSpPr>
          <p:cNvPr id="14" name="TextBox 13">
            <a:extLst>
              <a:ext uri="{FF2B5EF4-FFF2-40B4-BE49-F238E27FC236}">
                <a16:creationId xmlns:a16="http://schemas.microsoft.com/office/drawing/2014/main" id="{AF02C302-FAA0-EF19-6507-756891E5FBB9}"/>
              </a:ext>
            </a:extLst>
          </p:cNvPr>
          <p:cNvSpPr txBox="1"/>
          <p:nvPr/>
        </p:nvSpPr>
        <p:spPr>
          <a:xfrm>
            <a:off x="7149982" y="4730216"/>
            <a:ext cx="1287532" cy="646331"/>
          </a:xfrm>
          <a:prstGeom prst="rect">
            <a:avLst/>
          </a:prstGeom>
          <a:noFill/>
        </p:spPr>
        <p:txBody>
          <a:bodyPr wrap="none" rtlCol="0">
            <a:spAutoFit/>
          </a:bodyPr>
          <a:lstStyle/>
          <a:p>
            <a:r>
              <a:rPr lang="en-CA" dirty="0">
                <a:latin typeface="+mj-lt"/>
              </a:rPr>
              <a:t>Charlevoix</a:t>
            </a:r>
          </a:p>
          <a:p>
            <a:r>
              <a:rPr lang="en-CA" dirty="0">
                <a:latin typeface="+mj-lt"/>
              </a:rPr>
              <a:t>1925 M6.2</a:t>
            </a:r>
          </a:p>
        </p:txBody>
      </p:sp>
      <p:pic>
        <p:nvPicPr>
          <p:cNvPr id="15" name="Picture 4" descr="1946bank">
            <a:extLst>
              <a:ext uri="{FF2B5EF4-FFF2-40B4-BE49-F238E27FC236}">
                <a16:creationId xmlns:a16="http://schemas.microsoft.com/office/drawing/2014/main" id="{3D0E4504-B19D-235C-6825-D967CCBD136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9984" y="1348481"/>
            <a:ext cx="4183683" cy="29510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4231D18-B0E4-F778-9ABB-03E58347962B}"/>
              </a:ext>
            </a:extLst>
          </p:cNvPr>
          <p:cNvSpPr txBox="1"/>
          <p:nvPr/>
        </p:nvSpPr>
        <p:spPr>
          <a:xfrm>
            <a:off x="641991" y="1320298"/>
            <a:ext cx="3104248" cy="369332"/>
          </a:xfrm>
          <a:prstGeom prst="rect">
            <a:avLst/>
          </a:prstGeom>
          <a:noFill/>
          <a:ln>
            <a:noFill/>
          </a:ln>
        </p:spPr>
        <p:txBody>
          <a:bodyPr wrap="none" rtlCol="0">
            <a:spAutoFit/>
          </a:bodyPr>
          <a:lstStyle/>
          <a:p>
            <a:r>
              <a:rPr lang="en-CA" dirty="0">
                <a:latin typeface="+mj-lt"/>
              </a:rPr>
              <a:t>Vancouver Island 1946 M7.3</a:t>
            </a:r>
          </a:p>
        </p:txBody>
      </p:sp>
      <p:pic>
        <p:nvPicPr>
          <p:cNvPr id="7" name="Picture 6" descr="A car parked next to a large rock&#10;&#10;Description automatically generated with medium confidence">
            <a:extLst>
              <a:ext uri="{FF2B5EF4-FFF2-40B4-BE49-F238E27FC236}">
                <a16:creationId xmlns:a16="http://schemas.microsoft.com/office/drawing/2014/main" id="{9BCE7644-909A-9F09-B533-06E897BB58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0458" y="4347845"/>
            <a:ext cx="3308565" cy="2205710"/>
          </a:xfrm>
          <a:prstGeom prst="rect">
            <a:avLst/>
          </a:prstGeom>
        </p:spPr>
      </p:pic>
      <p:sp>
        <p:nvSpPr>
          <p:cNvPr id="16" name="TextBox 15">
            <a:extLst>
              <a:ext uri="{FF2B5EF4-FFF2-40B4-BE49-F238E27FC236}">
                <a16:creationId xmlns:a16="http://schemas.microsoft.com/office/drawing/2014/main" id="{B7AC5210-D1BC-F4BB-993E-377B44F2A62D}"/>
              </a:ext>
            </a:extLst>
          </p:cNvPr>
          <p:cNvSpPr txBox="1"/>
          <p:nvPr/>
        </p:nvSpPr>
        <p:spPr>
          <a:xfrm>
            <a:off x="936976" y="6184223"/>
            <a:ext cx="2646878" cy="369332"/>
          </a:xfrm>
          <a:prstGeom prst="rect">
            <a:avLst/>
          </a:prstGeom>
          <a:noFill/>
        </p:spPr>
        <p:txBody>
          <a:bodyPr wrap="none" rtlCol="0">
            <a:spAutoFit/>
          </a:bodyPr>
          <a:lstStyle/>
          <a:p>
            <a:r>
              <a:rPr lang="en-CA" dirty="0">
                <a:latin typeface="+mj-lt"/>
              </a:rPr>
              <a:t>Haida Gwaii 2012 M7.8</a:t>
            </a:r>
          </a:p>
        </p:txBody>
      </p:sp>
      <p:sp>
        <p:nvSpPr>
          <p:cNvPr id="10" name="Text Box 2">
            <a:extLst>
              <a:ext uri="{FF2B5EF4-FFF2-40B4-BE49-F238E27FC236}">
                <a16:creationId xmlns:a16="http://schemas.microsoft.com/office/drawing/2014/main" id="{7A2F6714-E361-3941-B55B-2CC6F0B1F749}"/>
              </a:ext>
            </a:extLst>
          </p:cNvPr>
          <p:cNvSpPr txBox="1">
            <a:spLocks noChangeArrowheads="1"/>
          </p:cNvSpPr>
          <p:nvPr/>
        </p:nvSpPr>
        <p:spPr bwMode="auto">
          <a:xfrm>
            <a:off x="9775693" y="5494437"/>
            <a:ext cx="2246323" cy="243840"/>
          </a:xfrm>
          <a:prstGeom prst="rect">
            <a:avLst/>
          </a:prstGeom>
          <a:noFill/>
          <a:ln w="9525">
            <a:noFill/>
            <a:miter lim="800000"/>
            <a:headEnd/>
            <a:tailEnd/>
          </a:ln>
        </p:spPr>
        <p:txBody>
          <a:bodyPr rot="0" vert="horz" wrap="square" lIns="91440" tIns="45720" rIns="91440" bIns="45720" anchor="t" anchorCtr="0">
            <a:noAutofit/>
          </a:bodyPr>
          <a:lstStyle/>
          <a:p>
            <a:pPr algn="r">
              <a:lnSpc>
                <a:spcPct val="107000"/>
              </a:lnSpc>
              <a:spcAft>
                <a:spcPts val="800"/>
              </a:spcAft>
            </a:pPr>
            <a:r>
              <a:rPr lang="en-CA" sz="1100" dirty="0">
                <a:ln w="9525" cap="rnd" cmpd="sng" algn="ctr">
                  <a:noFill/>
                  <a:prstDash val="solid"/>
                  <a:bevel/>
                </a:ln>
                <a:solidFill>
                  <a:srgbClr val="FFC000"/>
                </a:solidFill>
                <a:effectLst/>
                <a:latin typeface="+mj-lt"/>
                <a:ea typeface="Calibri" panose="020F0502020204030204" pitchFamily="34" charset="0"/>
                <a:cs typeface="Times New Roman" panose="02020603050405020304" pitchFamily="18" charset="0"/>
              </a:rPr>
              <a:t>Jean </a:t>
            </a:r>
            <a:r>
              <a:rPr lang="en-CA" sz="1100" dirty="0" err="1">
                <a:ln w="9525" cap="rnd" cmpd="sng" algn="ctr">
                  <a:noFill/>
                  <a:prstDash val="solid"/>
                  <a:bevel/>
                </a:ln>
                <a:solidFill>
                  <a:srgbClr val="FFC000"/>
                </a:solidFill>
                <a:effectLst/>
                <a:latin typeface="+mj-lt"/>
                <a:ea typeface="Calibri" panose="020F0502020204030204" pitchFamily="34" charset="0"/>
                <a:cs typeface="Times New Roman" panose="02020603050405020304" pitchFamily="18" charset="0"/>
              </a:rPr>
              <a:t>Levac</a:t>
            </a:r>
            <a:r>
              <a:rPr lang="en-CA" sz="1100" dirty="0">
                <a:ln w="9525" cap="rnd" cmpd="sng" algn="ctr">
                  <a:noFill/>
                  <a:prstDash val="solid"/>
                  <a:bevel/>
                </a:ln>
                <a:solidFill>
                  <a:srgbClr val="FFC000"/>
                </a:solidFill>
                <a:effectLst/>
                <a:latin typeface="+mj-lt"/>
                <a:ea typeface="Calibri" panose="020F0502020204030204" pitchFamily="34" charset="0"/>
                <a:cs typeface="Times New Roman" panose="02020603050405020304" pitchFamily="18" charset="0"/>
              </a:rPr>
              <a:t>, Ottawa Citizen</a:t>
            </a:r>
            <a:endParaRPr lang="en-CA" sz="1100" dirty="0">
              <a:solidFill>
                <a:srgbClr val="FFC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0494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C4E9-A121-EB42-BF39-31051E050964}"/>
              </a:ext>
            </a:extLst>
          </p:cNvPr>
          <p:cNvSpPr>
            <a:spLocks noGrp="1"/>
          </p:cNvSpPr>
          <p:nvPr>
            <p:ph type="title"/>
          </p:nvPr>
        </p:nvSpPr>
        <p:spPr>
          <a:xfrm>
            <a:off x="472594" y="171450"/>
            <a:ext cx="11269133" cy="990600"/>
          </a:xfrm>
        </p:spPr>
        <p:txBody>
          <a:bodyPr>
            <a:normAutofit/>
          </a:bodyPr>
          <a:lstStyle/>
          <a:p>
            <a:r>
              <a:rPr lang="en-US" sz="4800" b="0" dirty="0">
                <a:solidFill>
                  <a:schemeClr val="tx2">
                    <a:lumMod val="50000"/>
                  </a:schemeClr>
                </a:solidFill>
                <a:latin typeface="Avenir Next LT Pro" panose="020B0504020202020204" pitchFamily="34" charset="0"/>
              </a:rPr>
              <a:t>Landslides &amp; Liquefaction</a:t>
            </a:r>
          </a:p>
        </p:txBody>
      </p:sp>
      <p:sp>
        <p:nvSpPr>
          <p:cNvPr id="4" name="Slide Number Placeholder 3">
            <a:extLst>
              <a:ext uri="{FF2B5EF4-FFF2-40B4-BE49-F238E27FC236}">
                <a16:creationId xmlns:a16="http://schemas.microsoft.com/office/drawing/2014/main" id="{C05BAE37-CEA2-A54C-B554-681621E6FFB3}"/>
              </a:ext>
            </a:extLst>
          </p:cNvPr>
          <p:cNvSpPr>
            <a:spLocks noGrp="1"/>
          </p:cNvSpPr>
          <p:nvPr>
            <p:ph type="sldNum" sz="quarter" idx="12"/>
          </p:nvPr>
        </p:nvSpPr>
        <p:spPr/>
        <p:txBody>
          <a:bodyPr/>
          <a:lstStyle/>
          <a:p>
            <a:fld id="{8395A67B-D0FE-F448-80B1-1191BC67A3E6}" type="slidenum">
              <a:rPr lang="en-US" smtClean="0"/>
              <a:pPr/>
              <a:t>5</a:t>
            </a:fld>
            <a:endParaRPr lang="en-US" dirty="0"/>
          </a:p>
        </p:txBody>
      </p:sp>
      <p:pic>
        <p:nvPicPr>
          <p:cNvPr id="5" name="Picture 15" descr="Picture 15">
            <a:extLst>
              <a:ext uri="{FF2B5EF4-FFF2-40B4-BE49-F238E27FC236}">
                <a16:creationId xmlns:a16="http://schemas.microsoft.com/office/drawing/2014/main" id="{32A7A0E0-0679-76D4-B5E7-60302FB34372}"/>
              </a:ext>
            </a:extLst>
          </p:cNvPr>
          <p:cNvPicPr>
            <a:picLocks noChangeAspect="1"/>
          </p:cNvPicPr>
          <p:nvPr/>
        </p:nvPicPr>
        <p:blipFill>
          <a:blip r:embed="rId3"/>
          <a:stretch>
            <a:fillRect/>
          </a:stretch>
        </p:blipFill>
        <p:spPr>
          <a:xfrm>
            <a:off x="8720430" y="3273527"/>
            <a:ext cx="3021297" cy="3021297"/>
          </a:xfrm>
          <a:prstGeom prst="rect">
            <a:avLst/>
          </a:prstGeom>
          <a:ln w="12700">
            <a:miter lim="400000"/>
          </a:ln>
        </p:spPr>
      </p:pic>
      <p:pic>
        <p:nvPicPr>
          <p:cNvPr id="6" name="Picture 3" descr="Picture 3">
            <a:extLst>
              <a:ext uri="{FF2B5EF4-FFF2-40B4-BE49-F238E27FC236}">
                <a16:creationId xmlns:a16="http://schemas.microsoft.com/office/drawing/2014/main" id="{6CBE72E4-06A1-0B26-FE22-CFDA680B89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3146" y="964156"/>
            <a:ext cx="2287421" cy="3452167"/>
          </a:xfrm>
          <a:prstGeom prst="rect">
            <a:avLst/>
          </a:prstGeom>
          <a:ln w="12700">
            <a:miter lim="400000"/>
          </a:ln>
        </p:spPr>
      </p:pic>
      <p:sp>
        <p:nvSpPr>
          <p:cNvPr id="7" name="Text Box 2">
            <a:extLst>
              <a:ext uri="{FF2B5EF4-FFF2-40B4-BE49-F238E27FC236}">
                <a16:creationId xmlns:a16="http://schemas.microsoft.com/office/drawing/2014/main" id="{77D6CFA1-49F1-9C9A-C4ED-42853C5E3190}"/>
              </a:ext>
            </a:extLst>
          </p:cNvPr>
          <p:cNvSpPr txBox="1"/>
          <p:nvPr/>
        </p:nvSpPr>
        <p:spPr>
          <a:xfrm>
            <a:off x="5359182" y="5941260"/>
            <a:ext cx="1495956" cy="2863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100" tIns="35100" rIns="35100" bIns="35100">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300">
                <a:solidFill>
                  <a:srgbClr val="486879"/>
                </a:solidFill>
              </a:defRPr>
            </a:lvl1pPr>
          </a:lstStyle>
          <a:p>
            <a:r>
              <a:rPr sz="1400" dirty="0">
                <a:solidFill>
                  <a:schemeClr val="accent5">
                    <a:lumMod val="50000"/>
                  </a:schemeClr>
                </a:solidFill>
                <a:latin typeface="+mj-lt"/>
              </a:rPr>
              <a:t>USGS; Boulanger</a:t>
            </a:r>
          </a:p>
        </p:txBody>
      </p:sp>
      <p:pic>
        <p:nvPicPr>
          <p:cNvPr id="8" name="Picture 7">
            <a:extLst>
              <a:ext uri="{FF2B5EF4-FFF2-40B4-BE49-F238E27FC236}">
                <a16:creationId xmlns:a16="http://schemas.microsoft.com/office/drawing/2014/main" id="{CF837E3D-4FB6-6738-9D4E-09551E71D1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4435" y="3600450"/>
            <a:ext cx="3431115" cy="2283501"/>
          </a:xfrm>
          <a:prstGeom prst="rect">
            <a:avLst/>
          </a:prstGeom>
        </p:spPr>
      </p:pic>
      <p:pic>
        <p:nvPicPr>
          <p:cNvPr id="9" name="Picture 3" descr="Picture 3">
            <a:extLst>
              <a:ext uri="{FF2B5EF4-FFF2-40B4-BE49-F238E27FC236}">
                <a16:creationId xmlns:a16="http://schemas.microsoft.com/office/drawing/2014/main" id="{864A8DE8-61E6-8767-98E0-DD33C561CE9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17586" y="1162050"/>
            <a:ext cx="3097559" cy="3324255"/>
          </a:xfrm>
          <a:prstGeom prst="rect">
            <a:avLst/>
          </a:prstGeom>
          <a:ln w="12700">
            <a:miter lim="400000"/>
          </a:ln>
        </p:spPr>
      </p:pic>
    </p:spTree>
    <p:extLst>
      <p:ext uri="{BB962C8B-B14F-4D97-AF65-F5344CB8AC3E}">
        <p14:creationId xmlns:p14="http://schemas.microsoft.com/office/powerpoint/2010/main" val="27774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a:extLst>
              <a:ext uri="{FF2B5EF4-FFF2-40B4-BE49-F238E27FC236}">
                <a16:creationId xmlns:a16="http://schemas.microsoft.com/office/drawing/2014/main" id="{E30E0CD6-ED78-70E8-90B8-1C8448DF427D}"/>
              </a:ext>
            </a:extLst>
          </p:cNvPr>
          <p:cNvSpPr txBox="1"/>
          <p:nvPr/>
        </p:nvSpPr>
        <p:spPr>
          <a:xfrm>
            <a:off x="472594" y="1126978"/>
            <a:ext cx="8580275" cy="381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00" tIns="35100" rIns="35100" bIns="35100">
            <a:spAutoFit/>
          </a:bodyPr>
          <a:lstStyle/>
          <a:p>
            <a:pPr marL="258763" indent="-174626" defTabSz="457200" hangingPunct="0">
              <a:spcBef>
                <a:spcPts val="500"/>
              </a:spcBef>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r>
              <a:rPr sz="2000" kern="0" dirty="0">
                <a:solidFill>
                  <a:schemeClr val="tx1">
                    <a:lumMod val="75000"/>
                    <a:lumOff val="25000"/>
                  </a:schemeClr>
                </a:solidFill>
                <a:latin typeface="+mj-lt"/>
                <a:ea typeface="Verdana"/>
                <a:cs typeface="Verdana"/>
                <a:sym typeface="Verdana"/>
              </a:rPr>
              <a:t>a </a:t>
            </a:r>
            <a:r>
              <a:rPr sz="2000" b="1" u="sng" kern="0" dirty="0">
                <a:solidFill>
                  <a:schemeClr val="tx1">
                    <a:lumMod val="75000"/>
                    <a:lumOff val="25000"/>
                  </a:schemeClr>
                </a:solidFill>
                <a:latin typeface="+mj-lt"/>
                <a:ea typeface="Verdana"/>
                <a:cs typeface="Verdana"/>
                <a:sym typeface="Verdana"/>
              </a:rPr>
              <a:t>series</a:t>
            </a:r>
            <a:r>
              <a:rPr sz="2000" kern="0" dirty="0">
                <a:solidFill>
                  <a:schemeClr val="tx1">
                    <a:lumMod val="75000"/>
                    <a:lumOff val="25000"/>
                  </a:schemeClr>
                </a:solidFill>
                <a:latin typeface="+mj-lt"/>
                <a:ea typeface="Verdana"/>
                <a:cs typeface="Verdana"/>
                <a:sym typeface="Verdana"/>
              </a:rPr>
              <a:t> of ocean waves generated by:</a:t>
            </a:r>
          </a:p>
          <a:p>
            <a:pPr marL="369886" indent="-285750" defTabSz="457200" hangingPunct="0">
              <a:spcBef>
                <a:spcPts val="5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r>
              <a:rPr sz="2000" kern="0" dirty="0">
                <a:solidFill>
                  <a:schemeClr val="tx1">
                    <a:lumMod val="75000"/>
                    <a:lumOff val="25000"/>
                  </a:schemeClr>
                </a:solidFill>
                <a:latin typeface="+mj-lt"/>
                <a:ea typeface="Verdana"/>
                <a:cs typeface="Verdana"/>
                <a:sym typeface="Verdana"/>
              </a:rPr>
              <a:t>subduction style earthquake (~90%),</a:t>
            </a:r>
            <a:endParaRPr lang="en-CA" sz="2000" kern="0" dirty="0">
              <a:solidFill>
                <a:schemeClr val="tx1">
                  <a:lumMod val="75000"/>
                  <a:lumOff val="25000"/>
                </a:schemeClr>
              </a:solidFill>
              <a:latin typeface="+mj-lt"/>
              <a:ea typeface="Verdana"/>
              <a:cs typeface="Verdana"/>
              <a:sym typeface="Verdana"/>
            </a:endParaRPr>
          </a:p>
          <a:p>
            <a:pPr marL="369886" indent="-285750" defTabSz="457200" hangingPunct="0">
              <a:spcBef>
                <a:spcPts val="5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endParaRPr lang="en-CA" sz="2000" kern="0" dirty="0">
              <a:solidFill>
                <a:schemeClr val="tx1">
                  <a:lumMod val="75000"/>
                  <a:lumOff val="25000"/>
                </a:schemeClr>
              </a:solidFill>
              <a:latin typeface="+mj-lt"/>
              <a:ea typeface="Verdana"/>
              <a:cs typeface="Verdana"/>
              <a:sym typeface="Verdana"/>
            </a:endParaRPr>
          </a:p>
          <a:p>
            <a:pPr marL="369886" indent="-285750" defTabSz="457200" hangingPunct="0">
              <a:spcBef>
                <a:spcPts val="5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endParaRPr lang="en-CA" sz="2000" kern="0" dirty="0">
              <a:solidFill>
                <a:schemeClr val="tx1">
                  <a:lumMod val="75000"/>
                  <a:lumOff val="25000"/>
                </a:schemeClr>
              </a:solidFill>
              <a:latin typeface="+mj-lt"/>
              <a:ea typeface="Verdana"/>
              <a:cs typeface="Verdana"/>
              <a:sym typeface="Verdana"/>
            </a:endParaRPr>
          </a:p>
          <a:p>
            <a:pPr marL="369886" indent="-285750" defTabSz="457200" hangingPunct="0">
              <a:spcBef>
                <a:spcPts val="5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endParaRPr lang="en-CA" sz="2000" kern="0" dirty="0">
              <a:solidFill>
                <a:schemeClr val="tx1">
                  <a:lumMod val="75000"/>
                  <a:lumOff val="25000"/>
                </a:schemeClr>
              </a:solidFill>
              <a:latin typeface="+mj-lt"/>
              <a:ea typeface="Verdana"/>
              <a:cs typeface="Verdana"/>
              <a:sym typeface="Verdana"/>
            </a:endParaRPr>
          </a:p>
          <a:p>
            <a:pPr marL="369886" indent="-285750" defTabSz="457200" hangingPunct="0">
              <a:spcBef>
                <a:spcPts val="5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endParaRPr lang="en-CA" sz="2000" kern="0" dirty="0">
              <a:solidFill>
                <a:schemeClr val="tx1">
                  <a:lumMod val="75000"/>
                  <a:lumOff val="25000"/>
                </a:schemeClr>
              </a:solidFill>
              <a:latin typeface="+mj-lt"/>
              <a:ea typeface="Verdana"/>
              <a:cs typeface="Verdana"/>
              <a:sym typeface="Verdana"/>
            </a:endParaRPr>
          </a:p>
          <a:p>
            <a:pPr marL="369886" indent="-285750" defTabSz="457200" hangingPunct="0">
              <a:spcBef>
                <a:spcPts val="5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endParaRPr lang="en-CA" sz="2000" kern="0" dirty="0">
              <a:solidFill>
                <a:schemeClr val="tx1">
                  <a:lumMod val="75000"/>
                  <a:lumOff val="25000"/>
                </a:schemeClr>
              </a:solidFill>
              <a:latin typeface="+mj-lt"/>
              <a:ea typeface="Verdana"/>
              <a:cs typeface="Verdana"/>
              <a:sym typeface="Verdana"/>
            </a:endParaRPr>
          </a:p>
          <a:p>
            <a:pPr marL="369886" indent="-285750" defTabSz="457200" hangingPunct="0">
              <a:spcBef>
                <a:spcPts val="5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endParaRPr sz="2000" kern="0" dirty="0">
              <a:solidFill>
                <a:schemeClr val="tx1">
                  <a:lumMod val="75000"/>
                  <a:lumOff val="25000"/>
                </a:schemeClr>
              </a:solidFill>
              <a:latin typeface="+mj-lt"/>
              <a:ea typeface="Verdana"/>
              <a:cs typeface="Verdana"/>
              <a:sym typeface="Verdana"/>
            </a:endParaRPr>
          </a:p>
          <a:p>
            <a:pPr marL="369886" indent="-285750" defTabSz="457200" hangingPunct="0">
              <a:spcBef>
                <a:spcPts val="12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r>
              <a:rPr sz="2000" kern="0" dirty="0">
                <a:solidFill>
                  <a:schemeClr val="tx1">
                    <a:lumMod val="75000"/>
                    <a:lumOff val="25000"/>
                  </a:schemeClr>
                </a:solidFill>
                <a:latin typeface="+mj-lt"/>
                <a:ea typeface="Verdana"/>
                <a:cs typeface="Verdana"/>
                <a:sym typeface="Verdana"/>
              </a:rPr>
              <a:t>landslide (coastal or submarine</a:t>
            </a:r>
            <a:r>
              <a:rPr lang="en-CA" sz="2000" kern="0" dirty="0">
                <a:solidFill>
                  <a:schemeClr val="tx1">
                    <a:lumMod val="75000"/>
                    <a:lumOff val="25000"/>
                  </a:schemeClr>
                </a:solidFill>
                <a:latin typeface="+mj-lt"/>
                <a:ea typeface="Verdana"/>
                <a:cs typeface="Verdana"/>
                <a:sym typeface="Verdana"/>
              </a:rPr>
              <a:t> – occasionally triggered by earthquake</a:t>
            </a:r>
            <a:r>
              <a:rPr sz="2000" kern="0" dirty="0">
                <a:solidFill>
                  <a:schemeClr val="tx1">
                    <a:lumMod val="75000"/>
                    <a:lumOff val="25000"/>
                  </a:schemeClr>
                </a:solidFill>
                <a:latin typeface="+mj-lt"/>
                <a:ea typeface="Verdana"/>
                <a:cs typeface="Verdana"/>
                <a:sym typeface="Verdana"/>
              </a:rPr>
              <a:t>),</a:t>
            </a:r>
          </a:p>
          <a:p>
            <a:pPr marL="369886" indent="-285750" defTabSz="457200" hangingPunct="0">
              <a:spcBef>
                <a:spcPts val="500"/>
              </a:spcBef>
              <a:buSzPct val="100000"/>
              <a:buFont typeface="Arial"/>
              <a:buChar char="•"/>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254555"/>
                </a:solidFill>
                <a:latin typeface="Verdana"/>
                <a:ea typeface="Verdana"/>
                <a:cs typeface="Verdana"/>
                <a:sym typeface="Verdana"/>
              </a:defRPr>
            </a:pPr>
            <a:r>
              <a:rPr lang="en-CA" sz="2000" kern="0" dirty="0">
                <a:solidFill>
                  <a:schemeClr val="tx1">
                    <a:lumMod val="75000"/>
                    <a:lumOff val="25000"/>
                  </a:schemeClr>
                </a:solidFill>
                <a:latin typeface="+mj-lt"/>
                <a:ea typeface="Verdana"/>
                <a:cs typeface="Verdana"/>
                <a:sym typeface="Verdana"/>
              </a:rPr>
              <a:t>other</a:t>
            </a:r>
            <a:r>
              <a:rPr sz="2000" kern="0" dirty="0">
                <a:solidFill>
                  <a:schemeClr val="tx1">
                    <a:lumMod val="75000"/>
                    <a:lumOff val="25000"/>
                  </a:schemeClr>
                </a:solidFill>
                <a:latin typeface="+mj-lt"/>
                <a:ea typeface="Verdana"/>
                <a:cs typeface="Verdana"/>
                <a:sym typeface="Verdana"/>
              </a:rPr>
              <a:t> phenomena</a:t>
            </a:r>
            <a:r>
              <a:rPr lang="en-US" sz="2000" kern="0" dirty="0">
                <a:solidFill>
                  <a:schemeClr val="tx1">
                    <a:lumMod val="75000"/>
                    <a:lumOff val="25000"/>
                  </a:schemeClr>
                </a:solidFill>
                <a:latin typeface="+mj-lt"/>
                <a:ea typeface="Verdana"/>
                <a:cs typeface="Verdana"/>
                <a:sym typeface="Verdana"/>
              </a:rPr>
              <a:t> (e.g., volcanic eruption, meteor impact)</a:t>
            </a:r>
            <a:endParaRPr sz="2000" kern="0" dirty="0">
              <a:solidFill>
                <a:schemeClr val="tx1">
                  <a:lumMod val="75000"/>
                  <a:lumOff val="25000"/>
                </a:schemeClr>
              </a:solidFill>
              <a:latin typeface="+mj-lt"/>
              <a:ea typeface="Verdana"/>
              <a:cs typeface="Verdana"/>
              <a:sym typeface="Verdana"/>
            </a:endParaRPr>
          </a:p>
        </p:txBody>
      </p:sp>
      <p:sp>
        <p:nvSpPr>
          <p:cNvPr id="2" name="Title 1">
            <a:extLst>
              <a:ext uri="{FF2B5EF4-FFF2-40B4-BE49-F238E27FC236}">
                <a16:creationId xmlns:a16="http://schemas.microsoft.com/office/drawing/2014/main" id="{358CC4E9-A121-EB42-BF39-31051E050964}"/>
              </a:ext>
            </a:extLst>
          </p:cNvPr>
          <p:cNvSpPr>
            <a:spLocks noGrp="1"/>
          </p:cNvSpPr>
          <p:nvPr>
            <p:ph type="title"/>
          </p:nvPr>
        </p:nvSpPr>
        <p:spPr>
          <a:xfrm>
            <a:off x="472594" y="209550"/>
            <a:ext cx="11269133" cy="990600"/>
          </a:xfrm>
        </p:spPr>
        <p:txBody>
          <a:bodyPr>
            <a:normAutofit/>
          </a:bodyPr>
          <a:lstStyle/>
          <a:p>
            <a:r>
              <a:rPr lang="en-US" sz="4800" b="0" dirty="0">
                <a:solidFill>
                  <a:schemeClr val="tx2">
                    <a:lumMod val="50000"/>
                  </a:schemeClr>
                </a:solidFill>
                <a:latin typeface="Avenir Next LT Pro" panose="020B0504020202020204" pitchFamily="34" charset="0"/>
              </a:rPr>
              <a:t>Tsunami</a:t>
            </a:r>
          </a:p>
        </p:txBody>
      </p:sp>
      <p:sp>
        <p:nvSpPr>
          <p:cNvPr id="4" name="Slide Number Placeholder 3">
            <a:extLst>
              <a:ext uri="{FF2B5EF4-FFF2-40B4-BE49-F238E27FC236}">
                <a16:creationId xmlns:a16="http://schemas.microsoft.com/office/drawing/2014/main" id="{C05BAE37-CEA2-A54C-B554-681621E6FFB3}"/>
              </a:ext>
            </a:extLst>
          </p:cNvPr>
          <p:cNvSpPr>
            <a:spLocks noGrp="1"/>
          </p:cNvSpPr>
          <p:nvPr>
            <p:ph type="sldNum" sz="quarter" idx="12"/>
          </p:nvPr>
        </p:nvSpPr>
        <p:spPr/>
        <p:txBody>
          <a:bodyPr/>
          <a:lstStyle/>
          <a:p>
            <a:fld id="{8395A67B-D0FE-F448-80B1-1191BC67A3E6}" type="slidenum">
              <a:rPr lang="en-US" smtClean="0"/>
              <a:pPr/>
              <a:t>6</a:t>
            </a:fld>
            <a:endParaRPr lang="en-US" dirty="0"/>
          </a:p>
        </p:txBody>
      </p:sp>
      <p:pic>
        <p:nvPicPr>
          <p:cNvPr id="12" name="a02_aa_6fps.avi" descr="a02_aa_6fps.avi">
            <a:extLst>
              <a:ext uri="{FF2B5EF4-FFF2-40B4-BE49-F238E27FC236}">
                <a16:creationId xmlns:a16="http://schemas.microsoft.com/office/drawing/2014/main" id="{9E2991B7-254E-87DB-1C6E-D8A828A91240}"/>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9086832" y="1197729"/>
            <a:ext cx="2632574" cy="3699246"/>
          </a:xfrm>
          <a:prstGeom prst="rect">
            <a:avLst/>
          </a:prstGeom>
          <a:ln w="12700">
            <a:miter lim="400000"/>
          </a:ln>
        </p:spPr>
      </p:pic>
      <p:sp>
        <p:nvSpPr>
          <p:cNvPr id="13" name="Text Box 2">
            <a:extLst>
              <a:ext uri="{FF2B5EF4-FFF2-40B4-BE49-F238E27FC236}">
                <a16:creationId xmlns:a16="http://schemas.microsoft.com/office/drawing/2014/main" id="{05F900EE-BA74-604C-27D4-E6C591DF3A22}"/>
              </a:ext>
            </a:extLst>
          </p:cNvPr>
          <p:cNvSpPr txBox="1"/>
          <p:nvPr/>
        </p:nvSpPr>
        <p:spPr>
          <a:xfrm>
            <a:off x="10903353" y="4732928"/>
            <a:ext cx="1183778" cy="28632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00" tIns="35100" rIns="35100" bIns="35100">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300">
                <a:solidFill>
                  <a:srgbClr val="486879"/>
                </a:solidFill>
              </a:defRPr>
            </a:lvl1pPr>
          </a:lstStyle>
          <a:p>
            <a:pPr defTabSz="457200" hangingPunct="0"/>
            <a:r>
              <a:rPr sz="1400" kern="0" dirty="0">
                <a:latin typeface="+mj-lt"/>
                <a:cs typeface="Calibri"/>
                <a:sym typeface="Calibri"/>
              </a:rPr>
              <a:t>CHS</a:t>
            </a:r>
          </a:p>
        </p:txBody>
      </p:sp>
      <p:sp>
        <p:nvSpPr>
          <p:cNvPr id="14" name="Text Box 3">
            <a:extLst>
              <a:ext uri="{FF2B5EF4-FFF2-40B4-BE49-F238E27FC236}">
                <a16:creationId xmlns:a16="http://schemas.microsoft.com/office/drawing/2014/main" id="{FDC23D5B-3E2E-5345-889D-E445BECF1FE4}"/>
              </a:ext>
            </a:extLst>
          </p:cNvPr>
          <p:cNvSpPr txBox="1"/>
          <p:nvPr/>
        </p:nvSpPr>
        <p:spPr>
          <a:xfrm>
            <a:off x="2215440" y="4942478"/>
            <a:ext cx="6805105" cy="1058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00" tIns="35100" rIns="35100" bIns="35100">
            <a:spAutoFit/>
          </a:bodyPr>
          <a:lstStyle/>
          <a:p>
            <a:pPr marL="250825" indent="-158750" algn="r" defTabSz="457200" hangingPunct="0">
              <a:spcBef>
                <a:spcPts val="500"/>
              </a:spcBef>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004586"/>
                </a:solidFill>
                <a:latin typeface="Verdana"/>
                <a:ea typeface="Verdana"/>
                <a:cs typeface="Verdana"/>
                <a:sym typeface="Verdana"/>
              </a:defRPr>
            </a:pPr>
            <a:r>
              <a:rPr lang="en-US" sz="2000" kern="0" dirty="0">
                <a:solidFill>
                  <a:schemeClr val="tx1">
                    <a:lumMod val="75000"/>
                    <a:lumOff val="25000"/>
                  </a:schemeClr>
                </a:solidFill>
                <a:latin typeface="+mj-lt"/>
                <a:ea typeface="Verdana"/>
                <a:cs typeface="Verdana"/>
                <a:sym typeface="Verdana"/>
              </a:rPr>
              <a:t>Department of Fisheries and Ocean’s </a:t>
            </a:r>
            <a:r>
              <a:rPr sz="2000" kern="0" dirty="0">
                <a:solidFill>
                  <a:schemeClr val="tx1">
                    <a:lumMod val="75000"/>
                    <a:lumOff val="25000"/>
                  </a:schemeClr>
                </a:solidFill>
                <a:latin typeface="+mj-lt"/>
                <a:ea typeface="Verdana"/>
                <a:cs typeface="Verdana"/>
                <a:sym typeface="Verdana"/>
              </a:rPr>
              <a:t>CSZ model does </a:t>
            </a:r>
            <a:r>
              <a:rPr sz="2000" u="sng" kern="0" dirty="0">
                <a:solidFill>
                  <a:schemeClr val="tx1">
                    <a:lumMod val="75000"/>
                    <a:lumOff val="25000"/>
                  </a:schemeClr>
                </a:solidFill>
                <a:latin typeface="+mj-lt"/>
                <a:ea typeface="Verdana"/>
                <a:cs typeface="Verdana"/>
                <a:sym typeface="Verdana"/>
              </a:rPr>
              <a:t>not</a:t>
            </a:r>
            <a:r>
              <a:rPr sz="2000" kern="0" dirty="0">
                <a:solidFill>
                  <a:schemeClr val="tx1">
                    <a:lumMod val="75000"/>
                    <a:lumOff val="25000"/>
                  </a:schemeClr>
                </a:solidFill>
                <a:latin typeface="+mj-lt"/>
                <a:ea typeface="Verdana"/>
                <a:cs typeface="Verdana"/>
                <a:sym typeface="Verdana"/>
              </a:rPr>
              <a:t> show how far inland waves travel</a:t>
            </a:r>
            <a:endParaRPr lang="en-CA" sz="2000" kern="0" dirty="0">
              <a:solidFill>
                <a:schemeClr val="tx1">
                  <a:lumMod val="75000"/>
                  <a:lumOff val="25000"/>
                </a:schemeClr>
              </a:solidFill>
              <a:latin typeface="+mj-lt"/>
              <a:ea typeface="Verdana"/>
              <a:cs typeface="Verdana"/>
              <a:sym typeface="Verdana"/>
            </a:endParaRPr>
          </a:p>
          <a:p>
            <a:pPr marL="250825" indent="-158750" algn="r" defTabSz="457200" hangingPunct="0">
              <a:spcBef>
                <a:spcPts val="500"/>
              </a:spcBef>
              <a:tabLst>
                <a:tab pos="342900" algn="l"/>
                <a:tab pos="787400" algn="l"/>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Lst>
              <a:defRPr sz="1600">
                <a:solidFill>
                  <a:srgbClr val="004586"/>
                </a:solidFill>
                <a:latin typeface="Verdana"/>
                <a:ea typeface="Verdana"/>
                <a:cs typeface="Verdana"/>
                <a:sym typeface="Verdana"/>
              </a:defRPr>
            </a:pPr>
            <a:r>
              <a:rPr lang="en-CA" sz="2000" kern="0" dirty="0">
                <a:solidFill>
                  <a:srgbClr val="FF2600"/>
                </a:solidFill>
                <a:latin typeface="Arial" panose="020B0604020202020204" pitchFamily="34" charset="0"/>
                <a:ea typeface="Verdana"/>
                <a:cs typeface="Arial" panose="020B0604020202020204" pitchFamily="34" charset="0"/>
                <a:sym typeface="Verdana"/>
              </a:rPr>
              <a:t>the first wave is usually not the highest</a:t>
            </a:r>
          </a:p>
        </p:txBody>
      </p:sp>
      <p:grpSp>
        <p:nvGrpSpPr>
          <p:cNvPr id="16" name="Group 1">
            <a:extLst>
              <a:ext uri="{FF2B5EF4-FFF2-40B4-BE49-F238E27FC236}">
                <a16:creationId xmlns:a16="http://schemas.microsoft.com/office/drawing/2014/main" id="{264915D7-47EB-BF95-1E45-42ADF5FD34D0}"/>
              </a:ext>
            </a:extLst>
          </p:cNvPr>
          <p:cNvGrpSpPr>
            <a:grpSpLocks noChangeAspect="1"/>
          </p:cNvGrpSpPr>
          <p:nvPr/>
        </p:nvGrpSpPr>
        <p:grpSpPr>
          <a:xfrm>
            <a:off x="940633" y="1916440"/>
            <a:ext cx="7531839" cy="2230022"/>
            <a:chOff x="0" y="0"/>
            <a:chExt cx="5505532" cy="1630074"/>
          </a:xfrm>
        </p:grpSpPr>
        <p:pic>
          <p:nvPicPr>
            <p:cNvPr id="17" name="Picture 4" descr="Picture 4">
              <a:extLst>
                <a:ext uri="{FF2B5EF4-FFF2-40B4-BE49-F238E27FC236}">
                  <a16:creationId xmlns:a16="http://schemas.microsoft.com/office/drawing/2014/main" id="{2931C0F2-2851-4347-992D-A4E20538EE91}"/>
                </a:ext>
              </a:extLst>
            </p:cNvPr>
            <p:cNvPicPr>
              <a:picLocks noChangeAspect="1"/>
            </p:cNvPicPr>
            <p:nvPr/>
          </p:nvPicPr>
          <p:blipFill>
            <a:blip r:embed="rId6"/>
            <a:stretch>
              <a:fillRect/>
            </a:stretch>
          </p:blipFill>
          <p:spPr>
            <a:xfrm>
              <a:off x="-1" y="-1"/>
              <a:ext cx="2746296" cy="1627247"/>
            </a:xfrm>
            <a:prstGeom prst="rect">
              <a:avLst/>
            </a:prstGeom>
            <a:ln w="12700" cap="flat">
              <a:noFill/>
              <a:miter lim="400000"/>
            </a:ln>
            <a:effectLst/>
          </p:spPr>
        </p:pic>
        <p:pic>
          <p:nvPicPr>
            <p:cNvPr id="18" name="Picture 5" descr="Picture 5">
              <a:extLst>
                <a:ext uri="{FF2B5EF4-FFF2-40B4-BE49-F238E27FC236}">
                  <a16:creationId xmlns:a16="http://schemas.microsoft.com/office/drawing/2014/main" id="{BB35F7C2-7F5E-5C41-1649-D60F9FDFEA79}"/>
                </a:ext>
              </a:extLst>
            </p:cNvPr>
            <p:cNvPicPr>
              <a:picLocks noChangeAspect="1"/>
            </p:cNvPicPr>
            <p:nvPr/>
          </p:nvPicPr>
          <p:blipFill>
            <a:blip r:embed="rId7"/>
            <a:stretch>
              <a:fillRect/>
            </a:stretch>
          </p:blipFill>
          <p:spPr>
            <a:xfrm>
              <a:off x="2701484" y="0"/>
              <a:ext cx="2804049" cy="1630074"/>
            </a:xfrm>
            <a:prstGeom prst="rect">
              <a:avLst/>
            </a:prstGeom>
            <a:ln w="12700" cap="flat">
              <a:noFill/>
              <a:miter lim="400000"/>
            </a:ln>
            <a:effectLst/>
          </p:spPr>
        </p:pic>
      </p:grpSp>
      <p:sp>
        <p:nvSpPr>
          <p:cNvPr id="20" name="TextBox 19">
            <a:extLst>
              <a:ext uri="{FF2B5EF4-FFF2-40B4-BE49-F238E27FC236}">
                <a16:creationId xmlns:a16="http://schemas.microsoft.com/office/drawing/2014/main" id="{C5CBF34E-EBCE-C546-B8B4-2B3E9AF7F68A}"/>
              </a:ext>
            </a:extLst>
          </p:cNvPr>
          <p:cNvSpPr txBox="1"/>
          <p:nvPr/>
        </p:nvSpPr>
        <p:spPr>
          <a:xfrm>
            <a:off x="434807" y="3826109"/>
            <a:ext cx="853632" cy="307777"/>
          </a:xfrm>
          <a:prstGeom prst="rect">
            <a:avLst/>
          </a:prstGeom>
          <a:noFill/>
        </p:spPr>
        <p:txBody>
          <a:bodyPr wrap="square">
            <a:spAutoFit/>
          </a:bodyPr>
          <a:lstStyle/>
          <a:p>
            <a:pPr algn="r"/>
            <a:r>
              <a:rPr lang="en-CA" sz="1400" dirty="0">
                <a:solidFill>
                  <a:schemeClr val="accent5">
                    <a:lumMod val="50000"/>
                  </a:schemeClr>
                </a:solidFill>
                <a:latin typeface="+mj-lt"/>
              </a:rPr>
              <a:t>USGS</a:t>
            </a:r>
          </a:p>
        </p:txBody>
      </p:sp>
    </p:spTree>
    <p:extLst>
      <p:ext uri="{BB962C8B-B14F-4D97-AF65-F5344CB8AC3E}">
        <p14:creationId xmlns:p14="http://schemas.microsoft.com/office/powerpoint/2010/main" val="19513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5">
                                            <p:txEl>
                                              <p:pRg st="8" end="8"/>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15">
                                            <p:txEl>
                                              <p:pRg st="9" end="9"/>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12"/>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p:cTn id="29" dur="119333" fill="hold"/>
                                        <p:tgtEl>
                                          <p:spTgt spid="12"/>
                                        </p:tgtEl>
                                      </p:cBhvr>
                                    </p:cmd>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2"/>
                </p:tgtEl>
              </p:cMediaNode>
            </p:video>
          </p:childTnLst>
        </p:cTn>
      </p:par>
    </p:tnLst>
    <p:bldLst>
      <p:bldP spid="15" grpId="0" uiExpand="1" build="p" bldLvl="5" animBg="1" advAuto="0"/>
      <p:bldP spid="12" grpId="0" animBg="1" advAuto="0"/>
      <p:bldP spid="13" grpId="0" animBg="1"/>
      <p:bldP spid="14" grpId="0" animBg="1" advAuto="0"/>
      <p:bldP spid="16" grpId="0" animBg="1" advAuto="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B8A8-D9F4-C7FD-73AC-03FE170CEE56}"/>
              </a:ext>
            </a:extLst>
          </p:cNvPr>
          <p:cNvSpPr>
            <a:spLocks noGrp="1"/>
          </p:cNvSpPr>
          <p:nvPr>
            <p:ph type="title"/>
          </p:nvPr>
        </p:nvSpPr>
        <p:spPr>
          <a:xfrm>
            <a:off x="461433" y="3815111"/>
            <a:ext cx="11269133" cy="990600"/>
          </a:xfrm>
        </p:spPr>
        <p:txBody>
          <a:bodyPr>
            <a:noAutofit/>
          </a:bodyPr>
          <a:lstStyle/>
          <a:p>
            <a:pPr>
              <a:lnSpc>
                <a:spcPct val="150000"/>
              </a:lnSpc>
            </a:pPr>
            <a:r>
              <a:rPr lang="en-CA" sz="4800" b="0" dirty="0">
                <a:solidFill>
                  <a:schemeClr val="bg1">
                    <a:lumMod val="65000"/>
                  </a:schemeClr>
                </a:solidFill>
                <a:latin typeface="Avenir Next LT Pro" panose="020B0504020202020204" pitchFamily="34" charset="0"/>
              </a:rPr>
              <a:t>Earthquake Background</a:t>
            </a:r>
            <a:br>
              <a:rPr lang="en-CA" sz="4800" b="0" dirty="0">
                <a:latin typeface="Avenir Next LT Pro" panose="020B0504020202020204" pitchFamily="34" charset="0"/>
              </a:rPr>
            </a:br>
            <a:r>
              <a:rPr lang="en-CA" sz="4800" b="0" dirty="0">
                <a:latin typeface="Avenir Next LT Pro" panose="020B0504020202020204" pitchFamily="34" charset="0"/>
              </a:rPr>
              <a:t>How to prepare and respond</a:t>
            </a:r>
            <a:br>
              <a:rPr lang="en-CA" sz="4800" b="0" dirty="0">
                <a:solidFill>
                  <a:schemeClr val="bg1">
                    <a:lumMod val="65000"/>
                  </a:schemeClr>
                </a:solidFill>
                <a:latin typeface="Avenir Next LT Pro" panose="020B0504020202020204" pitchFamily="34" charset="0"/>
              </a:rPr>
            </a:br>
            <a:r>
              <a:rPr lang="en-CA" sz="4800" b="0" dirty="0">
                <a:solidFill>
                  <a:schemeClr val="bg1">
                    <a:lumMod val="65000"/>
                  </a:schemeClr>
                </a:solidFill>
                <a:latin typeface="Avenir Next LT Pro" panose="020B0504020202020204" pitchFamily="34" charset="0"/>
              </a:rPr>
              <a:t>Earthquake Early Warning</a:t>
            </a:r>
            <a:br>
              <a:rPr lang="en-CA" sz="4800" b="0" dirty="0">
                <a:solidFill>
                  <a:schemeClr val="bg1">
                    <a:lumMod val="65000"/>
                  </a:schemeClr>
                </a:solidFill>
                <a:latin typeface="Avenir Next LT Pro" panose="020B0504020202020204" pitchFamily="34" charset="0"/>
              </a:rPr>
            </a:br>
            <a:endParaRPr lang="en-CA" sz="4800" b="0" dirty="0">
              <a:solidFill>
                <a:schemeClr val="bg1">
                  <a:lumMod val="65000"/>
                </a:schemeClr>
              </a:solidFill>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568D0111-B21D-807C-318D-1526AF09CFCF}"/>
              </a:ext>
            </a:extLst>
          </p:cNvPr>
          <p:cNvSpPr>
            <a:spLocks noGrp="1"/>
          </p:cNvSpPr>
          <p:nvPr>
            <p:ph type="sldNum" sz="quarter" idx="12"/>
          </p:nvPr>
        </p:nvSpPr>
        <p:spPr/>
        <p:txBody>
          <a:bodyPr/>
          <a:lstStyle/>
          <a:p>
            <a:fld id="{C42B287D-A570-4776-A551-CB8BD8145842}" type="slidenum">
              <a:rPr lang="en-US" smtClean="0"/>
              <a:pPr/>
              <a:t>7</a:t>
            </a:fld>
            <a:endParaRPr lang="en-US" dirty="0"/>
          </a:p>
        </p:txBody>
      </p:sp>
    </p:spTree>
    <p:extLst>
      <p:ext uri="{BB962C8B-B14F-4D97-AF65-F5344CB8AC3E}">
        <p14:creationId xmlns:p14="http://schemas.microsoft.com/office/powerpoint/2010/main" val="527541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C4E9-A121-EB42-BF39-31051E050964}"/>
              </a:ext>
            </a:extLst>
          </p:cNvPr>
          <p:cNvSpPr>
            <a:spLocks noGrp="1"/>
          </p:cNvSpPr>
          <p:nvPr>
            <p:ph type="title"/>
          </p:nvPr>
        </p:nvSpPr>
        <p:spPr>
          <a:xfrm>
            <a:off x="472594" y="0"/>
            <a:ext cx="11269133" cy="990600"/>
          </a:xfrm>
        </p:spPr>
        <p:txBody>
          <a:bodyPr>
            <a:normAutofit/>
          </a:bodyPr>
          <a:lstStyle/>
          <a:p>
            <a:r>
              <a:rPr lang="en-US" sz="4800" b="0" dirty="0">
                <a:solidFill>
                  <a:schemeClr val="tx2">
                    <a:lumMod val="50000"/>
                  </a:schemeClr>
                </a:solidFill>
                <a:latin typeface="Avenir Next LT Pro" panose="020B0504020202020204" pitchFamily="34" charset="0"/>
              </a:rPr>
              <a:t>Before: Prepare</a:t>
            </a:r>
          </a:p>
        </p:txBody>
      </p:sp>
      <p:sp>
        <p:nvSpPr>
          <p:cNvPr id="3" name="Content Placeholder 2">
            <a:extLst>
              <a:ext uri="{FF2B5EF4-FFF2-40B4-BE49-F238E27FC236}">
                <a16:creationId xmlns:a16="http://schemas.microsoft.com/office/drawing/2014/main" id="{D528CE8F-81CC-2B4E-917E-BC2B9DB72521}"/>
              </a:ext>
            </a:extLst>
          </p:cNvPr>
          <p:cNvSpPr>
            <a:spLocks noGrp="1"/>
          </p:cNvSpPr>
          <p:nvPr>
            <p:ph idx="1"/>
          </p:nvPr>
        </p:nvSpPr>
        <p:spPr>
          <a:xfrm>
            <a:off x="461433" y="1195754"/>
            <a:ext cx="11269133" cy="4229100"/>
          </a:xfrm>
        </p:spPr>
        <p:txBody>
          <a:bodyP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2000" b="1" i="0" u="none" strike="noStrike" kern="0" cap="none" spc="0" normalizeH="0" baseline="0" noProof="0" dirty="0">
                <a:ln>
                  <a:noFill/>
                </a:ln>
                <a:effectLst/>
                <a:uLnTx/>
                <a:uFillTx/>
                <a:latin typeface="+mj-lt"/>
                <a:cs typeface="Calibri"/>
                <a:sym typeface="Calibri"/>
              </a:rPr>
              <a:t>kit</a:t>
            </a:r>
            <a:r>
              <a:rPr kumimoji="0" lang="en-GB" altLang="en-US" sz="2000" b="0" i="0" u="none" strike="noStrike" kern="0" cap="none" spc="0" normalizeH="0" baseline="0" noProof="0" dirty="0">
                <a:ln>
                  <a:noFill/>
                </a:ln>
                <a:effectLst/>
                <a:uLnTx/>
                <a:uFillTx/>
                <a:latin typeface="+mj-lt"/>
                <a:cs typeface="Calibri"/>
                <a:sym typeface="Calibri"/>
              </a:rPr>
              <a:t> + </a:t>
            </a:r>
            <a:r>
              <a:rPr kumimoji="0" lang="en-GB" altLang="en-US" sz="2000" b="1" i="0" u="none" strike="noStrike" kern="0" cap="none" spc="0" normalizeH="0" baseline="0" noProof="0" dirty="0">
                <a:ln>
                  <a:noFill/>
                </a:ln>
                <a:effectLst/>
                <a:uLnTx/>
                <a:uFillTx/>
                <a:latin typeface="+mj-lt"/>
                <a:cs typeface="Calibri"/>
                <a:sym typeface="Calibri"/>
              </a:rPr>
              <a:t>plan</a:t>
            </a:r>
            <a:r>
              <a:rPr kumimoji="0" lang="en-GB" altLang="en-US" sz="2000" b="0" i="0" u="none" strike="noStrike" kern="0" cap="none" spc="0" normalizeH="0" baseline="0" noProof="0" dirty="0">
                <a:ln>
                  <a:noFill/>
                </a:ln>
                <a:effectLst/>
                <a:uLnTx/>
                <a:uFillTx/>
                <a:latin typeface="+mj-lt"/>
                <a:cs typeface="Calibri"/>
                <a:sym typeface="Calibri"/>
              </a:rPr>
              <a:t> (for </a:t>
            </a:r>
            <a:r>
              <a:rPr kumimoji="0" lang="en-GB" altLang="en-US" sz="2000" b="1" i="0" u="none" strike="noStrike" kern="0" cap="none" spc="0" normalizeH="0" baseline="0" noProof="0" dirty="0">
                <a:ln>
                  <a:noFill/>
                </a:ln>
                <a:effectLst/>
                <a:uLnTx/>
                <a:uFillTx/>
                <a:latin typeface="+mj-lt"/>
                <a:cs typeface="Calibri"/>
                <a:sym typeface="Calibri"/>
              </a:rPr>
              <a:t>two weeks</a:t>
            </a:r>
            <a:r>
              <a:rPr kumimoji="0" lang="en-GB" altLang="en-US" sz="2000" i="0" u="none" strike="noStrike" kern="0" cap="none" spc="0" normalizeH="0" baseline="0" noProof="0" dirty="0">
                <a:ln>
                  <a:noFill/>
                </a:ln>
                <a:effectLst/>
                <a:uLnTx/>
                <a:uFillTx/>
                <a:latin typeface="+mj-lt"/>
                <a:cs typeface="Calibri"/>
                <a:sym typeface="Calibri"/>
              </a:rPr>
              <a:t>)</a:t>
            </a:r>
            <a:endParaRPr kumimoji="0" lang="en-GB" altLang="en-US" sz="2000" b="1" i="0" u="none" strike="noStrike" kern="0" cap="none" spc="0" normalizeH="0" baseline="0" noProof="0" dirty="0">
              <a:ln>
                <a:noFill/>
              </a:ln>
              <a:effectLst/>
              <a:uLnTx/>
              <a:uFillTx/>
              <a:latin typeface="+mj-lt"/>
              <a:cs typeface="Calibri"/>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effectLst/>
                <a:uLnTx/>
                <a:uFillTx/>
                <a:latin typeface="+mj-lt"/>
                <a:cs typeface="Calibri"/>
                <a:sym typeface="Calibri"/>
              </a:rPr>
              <a:t>	www.getprepared.gc.ca</a:t>
            </a:r>
          </a:p>
          <a:p>
            <a:endParaRPr lang="en-US" sz="2600" dirty="0"/>
          </a:p>
        </p:txBody>
      </p:sp>
      <p:sp>
        <p:nvSpPr>
          <p:cNvPr id="4" name="Slide Number Placeholder 3">
            <a:extLst>
              <a:ext uri="{FF2B5EF4-FFF2-40B4-BE49-F238E27FC236}">
                <a16:creationId xmlns:a16="http://schemas.microsoft.com/office/drawing/2014/main" id="{C05BAE37-CEA2-A54C-B554-681621E6FFB3}"/>
              </a:ext>
            </a:extLst>
          </p:cNvPr>
          <p:cNvSpPr>
            <a:spLocks noGrp="1"/>
          </p:cNvSpPr>
          <p:nvPr>
            <p:ph type="sldNum" sz="quarter" idx="12"/>
          </p:nvPr>
        </p:nvSpPr>
        <p:spPr/>
        <p:txBody>
          <a:bodyPr/>
          <a:lstStyle/>
          <a:p>
            <a:fld id="{8395A67B-D0FE-F448-80B1-1191BC67A3E6}" type="slidenum">
              <a:rPr lang="en-US" smtClean="0"/>
              <a:pPr/>
              <a:t>8</a:t>
            </a:fld>
            <a:endParaRPr lang="en-US" dirty="0"/>
          </a:p>
        </p:txBody>
      </p:sp>
      <p:pic>
        <p:nvPicPr>
          <p:cNvPr id="5" name="Picture 1">
            <a:extLst>
              <a:ext uri="{FF2B5EF4-FFF2-40B4-BE49-F238E27FC236}">
                <a16:creationId xmlns:a16="http://schemas.microsoft.com/office/drawing/2014/main" id="{7BA627E9-25F5-C3F3-3EF9-38B3A84565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86215" y="1287843"/>
            <a:ext cx="3496085" cy="23074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a:extLst>
              <a:ext uri="{FF2B5EF4-FFF2-40B4-BE49-F238E27FC236}">
                <a16:creationId xmlns:a16="http://schemas.microsoft.com/office/drawing/2014/main" id="{053BFEA7-DBEB-DDDB-B112-DFFB5B2307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55030" y="990600"/>
            <a:ext cx="1830921" cy="23375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a:extLst>
              <a:ext uri="{FF2B5EF4-FFF2-40B4-BE49-F238E27FC236}">
                <a16:creationId xmlns:a16="http://schemas.microsoft.com/office/drawing/2014/main" id="{482F8F12-1CC0-BD7F-1B2E-CE35DEA5372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9061" y="2364315"/>
            <a:ext cx="1038225" cy="7703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a:extLst>
              <a:ext uri="{FF2B5EF4-FFF2-40B4-BE49-F238E27FC236}">
                <a16:creationId xmlns:a16="http://schemas.microsoft.com/office/drawing/2014/main" id="{A61AA5BE-4717-691D-30A3-739E321ADFE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69173" y="2918550"/>
            <a:ext cx="741760" cy="4321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a:extLst>
              <a:ext uri="{FF2B5EF4-FFF2-40B4-BE49-F238E27FC236}">
                <a16:creationId xmlns:a16="http://schemas.microsoft.com/office/drawing/2014/main" id="{E1EE4134-5AE6-82BC-8286-76C9FED1E7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2364" y="3507254"/>
            <a:ext cx="2501220" cy="11816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4">
            <a:extLst>
              <a:ext uri="{FF2B5EF4-FFF2-40B4-BE49-F238E27FC236}">
                <a16:creationId xmlns:a16="http://schemas.microsoft.com/office/drawing/2014/main" id="{6F07D3CC-3C70-95BC-B973-FA5E3A8D37D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97789" y="3939450"/>
            <a:ext cx="3496086" cy="16802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Oval 11">
            <a:extLst>
              <a:ext uri="{FF2B5EF4-FFF2-40B4-BE49-F238E27FC236}">
                <a16:creationId xmlns:a16="http://schemas.microsoft.com/office/drawing/2014/main" id="{786CEA9C-9450-892B-97A3-96C602A0EAA4}"/>
              </a:ext>
            </a:extLst>
          </p:cNvPr>
          <p:cNvSpPr/>
          <p:nvPr/>
        </p:nvSpPr>
        <p:spPr>
          <a:xfrm>
            <a:off x="4243463" y="5122907"/>
            <a:ext cx="633887" cy="426234"/>
          </a:xfrm>
          <a:prstGeom prst="ellipse">
            <a:avLst/>
          </a:prstGeom>
          <a:no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latin typeface="+mn-lt"/>
              <a:ea typeface="+mn-ea"/>
              <a:cs typeface="+mn-cs"/>
              <a:sym typeface="Calibri"/>
            </a:endParaRPr>
          </a:p>
        </p:txBody>
      </p:sp>
      <p:sp>
        <p:nvSpPr>
          <p:cNvPr id="13" name="TextBox 12">
            <a:extLst>
              <a:ext uri="{FF2B5EF4-FFF2-40B4-BE49-F238E27FC236}">
                <a16:creationId xmlns:a16="http://schemas.microsoft.com/office/drawing/2014/main" id="{F7112D0C-16E6-5E40-0DB9-1085AFBE9530}"/>
              </a:ext>
            </a:extLst>
          </p:cNvPr>
          <p:cNvSpPr txBox="1"/>
          <p:nvPr/>
        </p:nvSpPr>
        <p:spPr>
          <a:xfrm>
            <a:off x="4033992" y="5516953"/>
            <a:ext cx="118718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CA" sz="1600" dirty="0">
                <a:solidFill>
                  <a:srgbClr val="C00000"/>
                </a:solidFill>
                <a:latin typeface="+mj-lt"/>
              </a:rPr>
              <a:t>h</a:t>
            </a:r>
            <a:r>
              <a:rPr kumimoji="0" lang="en-CA" sz="1600" b="0" i="0" u="none" strike="noStrike" cap="none" spc="0" normalizeH="0" baseline="0" dirty="0">
                <a:ln>
                  <a:noFill/>
                </a:ln>
                <a:solidFill>
                  <a:srgbClr val="C00000"/>
                </a:solidFill>
                <a:effectLst/>
                <a:uFillTx/>
                <a:latin typeface="+mj-lt"/>
                <a:sym typeface="Calibri"/>
              </a:rPr>
              <a:t>eavy</a:t>
            </a:r>
            <a:r>
              <a:rPr kumimoji="0" lang="en-CA" sz="1600" b="0" i="0" u="none" strike="noStrike" cap="none" spc="0" normalizeH="0" dirty="0">
                <a:ln>
                  <a:noFill/>
                </a:ln>
                <a:solidFill>
                  <a:srgbClr val="C00000"/>
                </a:solidFill>
                <a:effectLst/>
                <a:uFillTx/>
                <a:latin typeface="+mj-lt"/>
                <a:sym typeface="Calibri"/>
              </a:rPr>
              <a:t> </a:t>
            </a:r>
            <a:r>
              <a:rPr kumimoji="0" lang="en-CA" sz="1600" b="0" i="0" u="none" strike="noStrike" cap="none" spc="0" normalizeH="0" baseline="0" dirty="0">
                <a:ln>
                  <a:noFill/>
                </a:ln>
                <a:solidFill>
                  <a:srgbClr val="C00000"/>
                </a:solidFill>
                <a:effectLst/>
                <a:uFillTx/>
                <a:latin typeface="+mj-lt"/>
                <a:sym typeface="Calibri"/>
              </a:rPr>
              <a:t>items</a:t>
            </a:r>
          </a:p>
          <a:p>
            <a:pPr marL="0" marR="0" indent="0" algn="ctr" defTabSz="457200" rtl="0" fontAlgn="auto" latinLnBrk="0" hangingPunct="0">
              <a:lnSpc>
                <a:spcPct val="100000"/>
              </a:lnSpc>
              <a:spcBef>
                <a:spcPts val="0"/>
              </a:spcBef>
              <a:spcAft>
                <a:spcPts val="0"/>
              </a:spcAft>
              <a:buClrTx/>
              <a:buSzTx/>
              <a:buFontTx/>
              <a:buNone/>
              <a:tabLst/>
            </a:pPr>
            <a:r>
              <a:rPr lang="en-CA" sz="1600" dirty="0">
                <a:solidFill>
                  <a:srgbClr val="C00000"/>
                </a:solidFill>
                <a:latin typeface="+mj-lt"/>
              </a:rPr>
              <a:t>stored </a:t>
            </a:r>
            <a:r>
              <a:rPr kumimoji="0" lang="en-CA" sz="1600" b="0" i="0" u="none" strike="noStrike" cap="none" spc="0" normalizeH="0" baseline="0" dirty="0">
                <a:ln>
                  <a:noFill/>
                </a:ln>
                <a:solidFill>
                  <a:srgbClr val="C00000"/>
                </a:solidFill>
                <a:effectLst/>
                <a:uFillTx/>
                <a:latin typeface="+mj-lt"/>
                <a:sym typeface="Calibri"/>
              </a:rPr>
              <a:t>low</a:t>
            </a:r>
          </a:p>
        </p:txBody>
      </p:sp>
      <p:pic>
        <p:nvPicPr>
          <p:cNvPr id="14" name="Picture 5">
            <a:extLst>
              <a:ext uri="{FF2B5EF4-FFF2-40B4-BE49-F238E27FC236}">
                <a16:creationId xmlns:a16="http://schemas.microsoft.com/office/drawing/2014/main" id="{0CD2ED37-CA10-AE09-02F3-31318E1F272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82000" y="990601"/>
            <a:ext cx="1517645" cy="2332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a:extLst>
              <a:ext uri="{FF2B5EF4-FFF2-40B4-BE49-F238E27FC236}">
                <a16:creationId xmlns:a16="http://schemas.microsoft.com/office/drawing/2014/main" id="{2E1AE8D5-8BAE-A9A3-4B46-43F6B46E1C6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94073" y="3792282"/>
            <a:ext cx="4791878" cy="182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15">
            <a:extLst>
              <a:ext uri="{FF2B5EF4-FFF2-40B4-BE49-F238E27FC236}">
                <a16:creationId xmlns:a16="http://schemas.microsoft.com/office/drawing/2014/main" id="{02AFD4A2-F21E-248B-532A-6296E837C023}"/>
              </a:ext>
            </a:extLst>
          </p:cNvPr>
          <p:cNvSpPr txBox="1"/>
          <p:nvPr/>
        </p:nvSpPr>
        <p:spPr>
          <a:xfrm>
            <a:off x="8782126" y="5619740"/>
            <a:ext cx="1415772" cy="369332"/>
          </a:xfrm>
          <a:prstGeom prst="rect">
            <a:avLst/>
          </a:prstGeom>
          <a:noFill/>
        </p:spPr>
        <p:txBody>
          <a:bodyPr wrap="none" rtlCol="0">
            <a:spAutoFit/>
          </a:bodyPr>
          <a:lstStyle/>
          <a:p>
            <a:r>
              <a:rPr lang="en-CA" dirty="0">
                <a:solidFill>
                  <a:schemeClr val="tx1">
                    <a:lumMod val="75000"/>
                    <a:lumOff val="25000"/>
                  </a:schemeClr>
                </a:solidFill>
                <a:latin typeface="+mj-lt"/>
              </a:rPr>
              <a:t>N-95 masks</a:t>
            </a:r>
          </a:p>
        </p:txBody>
      </p:sp>
      <p:sp>
        <p:nvSpPr>
          <p:cNvPr id="6" name="TextBox 5">
            <a:extLst>
              <a:ext uri="{FF2B5EF4-FFF2-40B4-BE49-F238E27FC236}">
                <a16:creationId xmlns:a16="http://schemas.microsoft.com/office/drawing/2014/main" id="{3F0C4D7B-B6FC-FB73-1422-ED036AC60224}"/>
              </a:ext>
            </a:extLst>
          </p:cNvPr>
          <p:cNvSpPr txBox="1"/>
          <p:nvPr/>
        </p:nvSpPr>
        <p:spPr>
          <a:xfrm>
            <a:off x="72041" y="2482945"/>
            <a:ext cx="1997020" cy="6977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hangingPunct="0"/>
            <a:r>
              <a:rPr lang="en-CA" sz="1867" dirty="0">
                <a:solidFill>
                  <a:srgbClr val="C00000"/>
                </a:solidFill>
                <a:latin typeface="Arial" panose="020B0604020202020204" pitchFamily="34" charset="0"/>
                <a:cs typeface="Arial" panose="020B0604020202020204" pitchFamily="34" charset="0"/>
              </a:rPr>
              <a:t>s</a:t>
            </a:r>
            <a:r>
              <a:rPr lang="en-CA" sz="1867" dirty="0">
                <a:solidFill>
                  <a:srgbClr val="C00000"/>
                </a:solidFill>
                <a:latin typeface="Arial" panose="020B0604020202020204" pitchFamily="34" charset="0"/>
                <a:cs typeface="Arial" panose="020B0604020202020204" pitchFamily="34" charset="0"/>
                <a:sym typeface="Calibri"/>
              </a:rPr>
              <a:t>hoes &amp; flashlight</a:t>
            </a:r>
            <a:endParaRPr lang="en-CA" sz="1867" dirty="0">
              <a:solidFill>
                <a:srgbClr val="C00000"/>
              </a:solidFill>
              <a:latin typeface="Arial" panose="020B0604020202020204" pitchFamily="34" charset="0"/>
              <a:cs typeface="Arial" panose="020B0604020202020204" pitchFamily="34" charset="0"/>
            </a:endParaRPr>
          </a:p>
          <a:p>
            <a:pPr algn="ctr" defTabSz="609585" hangingPunct="0"/>
            <a:r>
              <a:rPr lang="en-CA" sz="1867" dirty="0">
                <a:solidFill>
                  <a:srgbClr val="C00000"/>
                </a:solidFill>
                <a:latin typeface="Arial" panose="020B0604020202020204" pitchFamily="34" charset="0"/>
                <a:cs typeface="Arial" panose="020B0604020202020204" pitchFamily="34" charset="0"/>
                <a:sym typeface="Calibri"/>
              </a:rPr>
              <a:t>under bed</a:t>
            </a:r>
          </a:p>
        </p:txBody>
      </p:sp>
      <p:sp>
        <p:nvSpPr>
          <p:cNvPr id="18" name="TextBox 17">
            <a:extLst>
              <a:ext uri="{FF2B5EF4-FFF2-40B4-BE49-F238E27FC236}">
                <a16:creationId xmlns:a16="http://schemas.microsoft.com/office/drawing/2014/main" id="{C974BC79-9151-0119-6B69-4303315A78AC}"/>
              </a:ext>
            </a:extLst>
          </p:cNvPr>
          <p:cNvSpPr txBox="1"/>
          <p:nvPr/>
        </p:nvSpPr>
        <p:spPr>
          <a:xfrm>
            <a:off x="4105644" y="3587066"/>
            <a:ext cx="2080376" cy="410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hangingPunct="0"/>
            <a:r>
              <a:rPr lang="en-CA" sz="1867" dirty="0">
                <a:solidFill>
                  <a:srgbClr val="C00000"/>
                </a:solidFill>
                <a:latin typeface="Arial" panose="020B0604020202020204" pitchFamily="34" charset="0"/>
                <a:cs typeface="Arial" panose="020B0604020202020204" pitchFamily="34" charset="0"/>
              </a:rPr>
              <a:t>secure your space</a:t>
            </a:r>
            <a:endParaRPr lang="en-CA" sz="1867" dirty="0">
              <a:solidFill>
                <a:srgbClr val="C00000"/>
              </a:solidFill>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61664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additive="repl">
                                        <p:cTn id="12" dur="1" fill="hold">
                                          <p:stCondLst>
                                            <p:cond delay="0"/>
                                          </p:stCondLst>
                                        </p:cTn>
                                        <p:tgtEl>
                                          <p:spTgt spid="8"/>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additive="repl">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p:bldP spid="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F63B17-B5E4-3A3C-B5B5-63428FE2D271}"/>
              </a:ext>
            </a:extLst>
          </p:cNvPr>
          <p:cNvSpPr txBox="1">
            <a:spLocks/>
          </p:cNvSpPr>
          <p:nvPr/>
        </p:nvSpPr>
        <p:spPr>
          <a:xfrm>
            <a:off x="472594" y="0"/>
            <a:ext cx="11269133" cy="990600"/>
          </a:xfrm>
          <a:prstGeom prst="rect">
            <a:avLst/>
          </a:prstGeom>
        </p:spPr>
        <p:txBody>
          <a:bodyPr vert="horz" lIns="0" tIns="45720" rIns="91440" bIns="45720" rtlCol="0" anchor="b" anchorCtr="0">
            <a:normAutofit/>
          </a:bodyPr>
          <a:lstStyle>
            <a:lvl1pPr algn="l" defTabSz="914400" rtl="0" eaLnBrk="1" latinLnBrk="0" hangingPunct="1">
              <a:lnSpc>
                <a:spcPct val="90000"/>
              </a:lnSpc>
              <a:spcBef>
                <a:spcPct val="0"/>
              </a:spcBef>
              <a:buNone/>
              <a:defRPr sz="4500" kern="1200">
                <a:solidFill>
                  <a:schemeClr val="accent1">
                    <a:lumMod val="50000"/>
                  </a:schemeClr>
                </a:solidFill>
                <a:latin typeface="+mj-lt"/>
                <a:ea typeface="+mj-ea"/>
                <a:cs typeface="+mj-cs"/>
              </a:defRPr>
            </a:lvl1pPr>
          </a:lstStyle>
          <a:p>
            <a:r>
              <a:rPr lang="en-US" sz="4800" dirty="0">
                <a:solidFill>
                  <a:schemeClr val="tx2">
                    <a:lumMod val="50000"/>
                  </a:schemeClr>
                </a:solidFill>
                <a:latin typeface="Avenir Next LT Pro" panose="020B0504020202020204" pitchFamily="34" charset="0"/>
              </a:rPr>
              <a:t>During: Protect Yourself</a:t>
            </a:r>
          </a:p>
        </p:txBody>
      </p:sp>
      <p:sp>
        <p:nvSpPr>
          <p:cNvPr id="5" name="Slide Number Placeholder 4"/>
          <p:cNvSpPr>
            <a:spLocks noGrp="1"/>
          </p:cNvSpPr>
          <p:nvPr>
            <p:ph type="sldNum" sz="quarter" idx="12"/>
          </p:nvPr>
        </p:nvSpPr>
        <p:spPr/>
        <p:txBody>
          <a:bodyPr/>
          <a:lstStyle/>
          <a:p>
            <a:fld id="{DBD5CCB8-540A-4711-A426-71E875E24A51}" type="slidenum">
              <a:rPr lang="en-CA" smtClean="0"/>
              <a:t>9</a:t>
            </a:fld>
            <a:endParaRPr lang="en-CA"/>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273" y="1823623"/>
            <a:ext cx="7659844" cy="4214936"/>
          </a:xfrm>
          <a:prstGeom prst="rect">
            <a:avLst/>
          </a:prstGeom>
        </p:spPr>
      </p:pic>
      <p:sp>
        <p:nvSpPr>
          <p:cNvPr id="11" name="Text Box 4">
            <a:extLst>
              <a:ext uri="{FF2B5EF4-FFF2-40B4-BE49-F238E27FC236}">
                <a16:creationId xmlns:a16="http://schemas.microsoft.com/office/drawing/2014/main" id="{53B45060-69E4-7F7D-4807-A925B9745D42}"/>
              </a:ext>
            </a:extLst>
          </p:cNvPr>
          <p:cNvSpPr txBox="1">
            <a:spLocks noChangeArrowheads="1"/>
          </p:cNvSpPr>
          <p:nvPr/>
        </p:nvSpPr>
        <p:spPr bwMode="auto">
          <a:xfrm flipH="1">
            <a:off x="8468750" y="4225694"/>
            <a:ext cx="3496588" cy="1917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Myriad Pro" charset="0"/>
                <a:cs typeface="Myriad Pro"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Myriad Pro" charset="0"/>
                <a:cs typeface="Myriad Pro"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Myriad Pro" charset="0"/>
                <a:cs typeface="Myriad Pro"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Myriad Pro" charset="0"/>
                <a:cs typeface="Myriad Pro" charset="0"/>
              </a:defRPr>
            </a:lvl9pPr>
          </a:lstStyle>
          <a:p>
            <a:pPr marL="342900" indent="-342900" eaLnBrk="1" hangingPunct="1">
              <a:spcBef>
                <a:spcPct val="0"/>
              </a:spcBef>
              <a:buClrTx/>
              <a:buFont typeface="Arial" panose="020B0604020202020204" pitchFamily="34" charset="0"/>
              <a:buChar char="•"/>
            </a:pPr>
            <a:r>
              <a:rPr lang="en-CA" altLang="en-US" sz="2000" dirty="0">
                <a:solidFill>
                  <a:schemeClr val="tx1">
                    <a:lumMod val="75000"/>
                    <a:lumOff val="25000"/>
                  </a:schemeClr>
                </a:solidFill>
                <a:latin typeface="Arial" panose="020B0604020202020204" pitchFamily="34" charset="0"/>
                <a:cs typeface="Arial" panose="020B0604020202020204" pitchFamily="34" charset="0"/>
              </a:rPr>
              <a:t>if inside, under sturdy tables or desks, or in corners of rooms</a:t>
            </a:r>
          </a:p>
          <a:p>
            <a:pPr marL="342900" indent="-342900" eaLnBrk="1" hangingPunct="1">
              <a:spcBef>
                <a:spcPct val="0"/>
              </a:spcBef>
              <a:buClrTx/>
              <a:buFont typeface="Arial" panose="020B0604020202020204" pitchFamily="34" charset="0"/>
              <a:buChar char="•"/>
            </a:pPr>
            <a:r>
              <a:rPr lang="en-CA" altLang="en-US" sz="2000" b="1" dirty="0">
                <a:solidFill>
                  <a:schemeClr val="tx1">
                    <a:lumMod val="75000"/>
                    <a:lumOff val="25000"/>
                  </a:schemeClr>
                </a:solidFill>
                <a:latin typeface="Arial" panose="020B0604020202020204" pitchFamily="34" charset="0"/>
                <a:cs typeface="Arial" panose="020B0604020202020204" pitchFamily="34" charset="0"/>
              </a:rPr>
              <a:t>practise</a:t>
            </a:r>
            <a:r>
              <a:rPr lang="en-CA" altLang="en-US" sz="2000" dirty="0">
                <a:solidFill>
                  <a:schemeClr val="tx1">
                    <a:lumMod val="75000"/>
                    <a:lumOff val="25000"/>
                  </a:schemeClr>
                </a:solidFill>
                <a:latin typeface="Arial" panose="020B0604020202020204" pitchFamily="34" charset="0"/>
                <a:cs typeface="Arial" panose="020B0604020202020204" pitchFamily="34" charset="0"/>
              </a:rPr>
              <a:t> what to do at work, at school, and in each room of your home</a:t>
            </a:r>
          </a:p>
        </p:txBody>
      </p:sp>
      <p:sp>
        <p:nvSpPr>
          <p:cNvPr id="12" name="Oval 11">
            <a:extLst>
              <a:ext uri="{FF2B5EF4-FFF2-40B4-BE49-F238E27FC236}">
                <a16:creationId xmlns:a16="http://schemas.microsoft.com/office/drawing/2014/main" id="{6AAB57FD-BECB-4A7E-414C-777E8517AF8C}"/>
              </a:ext>
            </a:extLst>
          </p:cNvPr>
          <p:cNvSpPr/>
          <p:nvPr/>
        </p:nvSpPr>
        <p:spPr>
          <a:xfrm>
            <a:off x="226662" y="1959217"/>
            <a:ext cx="8122236" cy="227166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3">
            <a:extLst>
              <a:ext uri="{FF2B5EF4-FFF2-40B4-BE49-F238E27FC236}">
                <a16:creationId xmlns:a16="http://schemas.microsoft.com/office/drawing/2014/main" id="{792240A2-E004-2A74-5859-F7F606FC17B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76016" y="538166"/>
            <a:ext cx="2707077" cy="36083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ontent Placeholder 3">
            <a:extLst>
              <a:ext uri="{FF2B5EF4-FFF2-40B4-BE49-F238E27FC236}">
                <a16:creationId xmlns:a16="http://schemas.microsoft.com/office/drawing/2014/main" id="{1085458E-B055-6411-0485-D1663DA77FEC}"/>
              </a:ext>
            </a:extLst>
          </p:cNvPr>
          <p:cNvSpPr txBox="1">
            <a:spLocks/>
          </p:cNvSpPr>
          <p:nvPr/>
        </p:nvSpPr>
        <p:spPr>
          <a:xfrm>
            <a:off x="450273" y="1142589"/>
            <a:ext cx="8612187" cy="2031325"/>
          </a:xfrm>
          <a:prstGeom prst="rect">
            <a:avLst/>
          </a:prstGeom>
        </p:spPr>
        <p:txBody>
          <a:bodyPr vert="horz" lIns="91440" tIns="45720" rIns="91440" bIns="45720" rtlCol="0">
            <a:normAutofit/>
          </a:bodyPr>
          <a:lstStyle>
            <a:lvl1pPr marL="287338" indent="-287338" algn="l" defTabSz="914400" rtl="0" eaLnBrk="1" latinLnBrk="0" hangingPunct="1">
              <a:lnSpc>
                <a:spcPct val="90000"/>
              </a:lnSpc>
              <a:spcBef>
                <a:spcPts val="1000"/>
              </a:spcBef>
              <a:buSzPct val="70000"/>
              <a:buFont typeface="Arial" panose="020B0604020202020204" pitchFamily="34" charset="0"/>
              <a:buChar char="•"/>
              <a:tabLst/>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65138" indent="-177800" algn="l" defTabSz="914400" rtl="0" eaLnBrk="1" latinLnBrk="0" hangingPunct="1">
              <a:lnSpc>
                <a:spcPct val="90000"/>
              </a:lnSpc>
              <a:spcBef>
                <a:spcPts val="500"/>
              </a:spcBef>
              <a:buSzPct val="65000"/>
              <a:buFont typeface="Arial" panose="020B0604020202020204" pitchFamily="34" charset="0"/>
              <a:buChar char="•"/>
              <a:tabLst/>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744538" indent="-169863" algn="l" defTabSz="914400" rtl="0" eaLnBrk="1" latinLnBrk="0" hangingPunct="1">
              <a:lnSpc>
                <a:spcPct val="90000"/>
              </a:lnSpc>
              <a:spcBef>
                <a:spcPts val="500"/>
              </a:spcBef>
              <a:buSzPct val="55000"/>
              <a:buFont typeface="Arial" panose="020B0604020202020204" pitchFamily="34" charset="0"/>
              <a:buChar char="•"/>
              <a:tabLst/>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973138" indent="-169863" algn="l" defTabSz="914400" rtl="0" eaLnBrk="1" latinLnBrk="0" hangingPunct="1">
              <a:lnSpc>
                <a:spcPct val="90000"/>
              </a:lnSpc>
              <a:spcBef>
                <a:spcPts val="500"/>
              </a:spcBef>
              <a:buClr>
                <a:srgbClr val="5B86AD"/>
              </a:buClr>
              <a:buSzPct val="110000"/>
              <a:buFont typeface="Arial" panose="020B0604020202020204" pitchFamily="34" charset="0"/>
              <a:buChar char="•"/>
              <a:tabLst/>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201738" indent="-169863" algn="l" defTabSz="914400" rtl="0" eaLnBrk="1" latinLnBrk="0" hangingPunct="1">
              <a:lnSpc>
                <a:spcPct val="90000"/>
              </a:lnSpc>
              <a:spcBef>
                <a:spcPts val="500"/>
              </a:spcBef>
              <a:buClr>
                <a:srgbClr val="5B86AD"/>
              </a:buClr>
              <a:buFont typeface="Arial" panose="020B0604020202020204" pitchFamily="34" charset="0"/>
              <a:buChar char="•"/>
              <a:tabLst/>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400" b="1" dirty="0">
                <a:solidFill>
                  <a:srgbClr val="0070C0"/>
                </a:solidFill>
              </a:rPr>
              <a:t>Annual </a:t>
            </a:r>
            <a:r>
              <a:rPr lang="en-CA" sz="2400" b="1" dirty="0" err="1">
                <a:solidFill>
                  <a:srgbClr val="0070C0"/>
                </a:solidFill>
              </a:rPr>
              <a:t>ShakeOut</a:t>
            </a:r>
            <a:r>
              <a:rPr lang="en-CA" sz="2400" dirty="0">
                <a:solidFill>
                  <a:srgbClr val="0070C0"/>
                </a:solidFill>
              </a:rPr>
              <a:t> earthquake drill – practice the safe response to earthquakes</a:t>
            </a:r>
          </a:p>
          <a:p>
            <a:endParaRPr lang="en-CA" sz="2400" dirty="0"/>
          </a:p>
          <a:p>
            <a:endParaRPr lang="en-CA" sz="2200" dirty="0"/>
          </a:p>
          <a:p>
            <a:endParaRPr lang="en-CA" sz="2400" dirty="0"/>
          </a:p>
        </p:txBody>
      </p:sp>
    </p:spTree>
    <p:extLst>
      <p:ext uri="{BB962C8B-B14F-4D97-AF65-F5344CB8AC3E}">
        <p14:creationId xmlns:p14="http://schemas.microsoft.com/office/powerpoint/2010/main" val="105347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5e729f73330444d24d81c1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1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4.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18.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1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2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21.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22.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6.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7.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8.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606F53-2FD7-4F8D-B4CA-DE873CBF772C}"/>
</file>

<file path=customXml/itemProps2.xml><?xml version="1.0" encoding="utf-8"?>
<ds:datastoreItem xmlns:ds="http://schemas.openxmlformats.org/officeDocument/2006/customXml" ds:itemID="{7E0624DC-2745-4D55-9F4E-69CF6328DC9D}"/>
</file>

<file path=docMetadata/LabelInfo.xml><?xml version="1.0" encoding="utf-8"?>
<clbl:labelList xmlns:clbl="http://schemas.microsoft.com/office/2020/mipLabelMetadata">
  <clbl:label id="{219619fd-75dc-48cb-820d-8f683a95dd8b}" enabled="1" method="Privileged" siteId="{05c95b33-90ca-49d5-b644-288b930b912b}" removed="0"/>
</clbl:labelList>
</file>

<file path=docProps/app.xml><?xml version="1.0" encoding="utf-8"?>
<Properties xmlns="http://schemas.openxmlformats.org/officeDocument/2006/extended-properties" xmlns:vt="http://schemas.openxmlformats.org/officeDocument/2006/docPropsVTypes">
  <TotalTime>592</TotalTime>
  <Words>2735</Words>
  <Application>Microsoft Macintosh PowerPoint</Application>
  <PresentationFormat>Widescreen</PresentationFormat>
  <Paragraphs>394</Paragraphs>
  <Slides>34</Slides>
  <Notes>28</Notes>
  <HiddenSlides>9</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Arial Unicode MS</vt:lpstr>
      <vt:lpstr>Arial</vt:lpstr>
      <vt:lpstr>Avenir Next LT Pro</vt:lpstr>
      <vt:lpstr>Avenir Next LT Pro Light</vt:lpstr>
      <vt:lpstr>Calibri</vt:lpstr>
      <vt:lpstr>Candara Light</vt:lpstr>
      <vt:lpstr>Gill Sans Nova Cond</vt:lpstr>
      <vt:lpstr>Times New Roman</vt:lpstr>
      <vt:lpstr>Verdana</vt:lpstr>
      <vt:lpstr>Verdana Pro Semibold</vt:lpstr>
      <vt:lpstr>Wingdings</vt:lpstr>
      <vt:lpstr>Office Theme</vt:lpstr>
      <vt:lpstr>1_Office Theme</vt:lpstr>
      <vt:lpstr>Canadian Earthquake Early Warning System</vt:lpstr>
      <vt:lpstr>Earthquakes Background How to prepare and respond Earthquake Early Warning </vt:lpstr>
      <vt:lpstr>Earthquakes in Canada</vt:lpstr>
      <vt:lpstr>Damaging Canadian Earthquakes</vt:lpstr>
      <vt:lpstr>Landslides &amp; Liquefaction</vt:lpstr>
      <vt:lpstr>Tsunami</vt:lpstr>
      <vt:lpstr>Earthquake Background How to prepare and respond Earthquake Early Warning </vt:lpstr>
      <vt:lpstr>Before: Prepare</vt:lpstr>
      <vt:lpstr>PowerPoint Presentation</vt:lpstr>
      <vt:lpstr>PowerPoint Presentation</vt:lpstr>
      <vt:lpstr>Earthquake Background How to prepare and respond Earthquake Early Warning </vt:lpstr>
      <vt:lpstr>Earthquake Early Warning</vt:lpstr>
      <vt:lpstr>EEW System Considerations</vt:lpstr>
      <vt:lpstr>EEW Network</vt:lpstr>
      <vt:lpstr>EEW Coverage</vt:lpstr>
      <vt:lpstr>EEW Alerts</vt:lpstr>
      <vt:lpstr>Public Alerting</vt:lpstr>
      <vt:lpstr>Earthquake and EEW Awareness</vt:lpstr>
      <vt:lpstr>Alerting to Technical Partners</vt:lpstr>
      <vt:lpstr>TP Alerting: Automated Responses</vt:lpstr>
      <vt:lpstr>Southwestern BC</vt:lpstr>
      <vt:lpstr>Southern Quebec</vt:lpstr>
      <vt:lpstr>EEW Considerations</vt:lpstr>
      <vt:lpstr>Summary</vt:lpstr>
      <vt:lpstr>SUPPLEMENTAL SLIDES</vt:lpstr>
      <vt:lpstr>Earthquake Early Warning</vt:lpstr>
      <vt:lpstr>Alerting within western EEW Coverage</vt:lpstr>
      <vt:lpstr>Alerting within eastern EEW Coverage</vt:lpstr>
      <vt:lpstr>Reducing Earthquake Risks</vt:lpstr>
      <vt:lpstr>EEW station</vt:lpstr>
      <vt:lpstr>EEW Network</vt:lpstr>
      <vt:lpstr>EEW Network</vt:lpstr>
      <vt:lpstr>East versus West</vt:lpstr>
      <vt:lpstr>Coming Earthquake Products</vt:lpstr>
    </vt:vector>
  </TitlesOfParts>
  <Company>NRCan - 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Gosselin, Myriam</dc:creator>
  <cp:lastModifiedBy>Sharon Visitor</cp:lastModifiedBy>
  <cp:revision>13</cp:revision>
  <dcterms:created xsi:type="dcterms:W3CDTF">2023-12-07T15:39:28Z</dcterms:created>
  <dcterms:modified xsi:type="dcterms:W3CDTF">2024-03-05T16:42:29Z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Theme:8\1_Office Theme:8</vt:lpwstr>
  </property>
  <property fmtid="{D5CDD505-2E9C-101B-9397-08002B2CF9AE}" pid="3" name="ClassificationContentMarkingHeaderText">
    <vt:lpwstr>UNCLASSIFIED - NON CLASSIFIÉ</vt:lpwstr>
  </property>
</Properties>
</file>