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87" r:id="rId4"/>
    <p:sldId id="295" r:id="rId5"/>
    <p:sldId id="288" r:id="rId6"/>
    <p:sldId id="291" r:id="rId7"/>
    <p:sldId id="289" r:id="rId8"/>
    <p:sldId id="290" r:id="rId9"/>
    <p:sldId id="294" r:id="rId10"/>
    <p:sldId id="293" r:id="rId11"/>
    <p:sldId id="292" r:id="rId12"/>
    <p:sldId id="296" r:id="rId13"/>
    <p:sldId id="280" r:id="rId14"/>
    <p:sldId id="298" r:id="rId15"/>
    <p:sldId id="281" r:id="rId16"/>
    <p:sldId id="282" r:id="rId17"/>
    <p:sldId id="299" r:id="rId18"/>
    <p:sldId id="284" r:id="rId19"/>
    <p:sldId id="285" r:id="rId20"/>
    <p:sldId id="268" r:id="rId21"/>
    <p:sldId id="286" r:id="rId22"/>
    <p:sldId id="27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3DDA5-FBE9-49AE-9521-D4718965A7A6}" v="4" dt="2024-05-24T18:39:15.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0" autoAdjust="0"/>
    <p:restoredTop sz="94654"/>
  </p:normalViewPr>
  <p:slideViewPr>
    <p:cSldViewPr snapToGrid="0">
      <p:cViewPr varScale="1">
        <p:scale>
          <a:sx n="100" d="100"/>
          <a:sy n="100" d="100"/>
        </p:scale>
        <p:origin x="176" y="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Fowler" userId="93bf2368-32e1-434e-8ff6-997dfc91164c" providerId="ADAL" clId="{2C13DDA5-FBE9-49AE-9521-D4718965A7A6}"/>
    <pc:docChg chg="undo custSel addSld delSld modSld sldOrd">
      <pc:chgData name="Megan Fowler" userId="93bf2368-32e1-434e-8ff6-997dfc91164c" providerId="ADAL" clId="{2C13DDA5-FBE9-49AE-9521-D4718965A7A6}" dt="2024-05-24T18:40:33.651" v="1833" actId="2711"/>
      <pc:docMkLst>
        <pc:docMk/>
      </pc:docMkLst>
      <pc:sldChg chg="modSp mod">
        <pc:chgData name="Megan Fowler" userId="93bf2368-32e1-434e-8ff6-997dfc91164c" providerId="ADAL" clId="{2C13DDA5-FBE9-49AE-9521-D4718965A7A6}" dt="2024-05-24T16:48:32.578" v="118" actId="114"/>
        <pc:sldMkLst>
          <pc:docMk/>
          <pc:sldMk cId="2157921743" sldId="256"/>
        </pc:sldMkLst>
        <pc:spChg chg="mod">
          <ac:chgData name="Megan Fowler" userId="93bf2368-32e1-434e-8ff6-997dfc91164c" providerId="ADAL" clId="{2C13DDA5-FBE9-49AE-9521-D4718965A7A6}" dt="2024-05-24T16:48:10.187" v="105" actId="403"/>
          <ac:spMkLst>
            <pc:docMk/>
            <pc:sldMk cId="2157921743" sldId="256"/>
            <ac:spMk id="2" creationId="{8923D07E-D288-3EF1-ED60-7818820DF622}"/>
          </ac:spMkLst>
        </pc:spChg>
        <pc:spChg chg="mod">
          <ac:chgData name="Megan Fowler" userId="93bf2368-32e1-434e-8ff6-997dfc91164c" providerId="ADAL" clId="{2C13DDA5-FBE9-49AE-9521-D4718965A7A6}" dt="2024-05-24T16:48:32.578" v="118" actId="114"/>
          <ac:spMkLst>
            <pc:docMk/>
            <pc:sldMk cId="2157921743" sldId="256"/>
            <ac:spMk id="3" creationId="{740DDE90-3B9C-F2A7-55A1-CB4B53299AB2}"/>
          </ac:spMkLst>
        </pc:spChg>
      </pc:sldChg>
      <pc:sldChg chg="modSp add del mod">
        <pc:chgData name="Megan Fowler" userId="93bf2368-32e1-434e-8ff6-997dfc91164c" providerId="ADAL" clId="{2C13DDA5-FBE9-49AE-9521-D4718965A7A6}" dt="2024-05-24T16:49:38.817" v="133" actId="2696"/>
        <pc:sldMkLst>
          <pc:docMk/>
          <pc:sldMk cId="2588767534" sldId="257"/>
        </pc:sldMkLst>
        <pc:spChg chg="mod">
          <ac:chgData name="Megan Fowler" userId="93bf2368-32e1-434e-8ff6-997dfc91164c" providerId="ADAL" clId="{2C13DDA5-FBE9-49AE-9521-D4718965A7A6}" dt="2024-05-24T16:49:23.253" v="131" actId="20577"/>
          <ac:spMkLst>
            <pc:docMk/>
            <pc:sldMk cId="2588767534" sldId="257"/>
            <ac:spMk id="3" creationId="{51CD0247-851C-AD0A-641B-AE904C6CA7D3}"/>
          </ac:spMkLst>
        </pc:spChg>
      </pc:sldChg>
      <pc:sldChg chg="del">
        <pc:chgData name="Megan Fowler" userId="93bf2368-32e1-434e-8ff6-997dfc91164c" providerId="ADAL" clId="{2C13DDA5-FBE9-49AE-9521-D4718965A7A6}" dt="2024-05-24T16:49:36.670" v="132" actId="2696"/>
        <pc:sldMkLst>
          <pc:docMk/>
          <pc:sldMk cId="260300071" sldId="258"/>
        </pc:sldMkLst>
      </pc:sldChg>
      <pc:sldChg chg="del">
        <pc:chgData name="Megan Fowler" userId="93bf2368-32e1-434e-8ff6-997dfc91164c" providerId="ADAL" clId="{2C13DDA5-FBE9-49AE-9521-D4718965A7A6}" dt="2024-05-24T17:19:31.098" v="661" actId="2696"/>
        <pc:sldMkLst>
          <pc:docMk/>
          <pc:sldMk cId="822610381" sldId="259"/>
        </pc:sldMkLst>
      </pc:sldChg>
      <pc:sldChg chg="modSp mod ord">
        <pc:chgData name="Megan Fowler" userId="93bf2368-32e1-434e-8ff6-997dfc91164c" providerId="ADAL" clId="{2C13DDA5-FBE9-49AE-9521-D4718965A7A6}" dt="2024-05-24T18:01:33.835" v="1741" actId="20577"/>
        <pc:sldMkLst>
          <pc:docMk/>
          <pc:sldMk cId="2609552879" sldId="260"/>
        </pc:sldMkLst>
        <pc:spChg chg="mod">
          <ac:chgData name="Megan Fowler" userId="93bf2368-32e1-434e-8ff6-997dfc91164c" providerId="ADAL" clId="{2C13DDA5-FBE9-49AE-9521-D4718965A7A6}" dt="2024-05-24T18:01:17.933" v="1735" actId="1076"/>
          <ac:spMkLst>
            <pc:docMk/>
            <pc:sldMk cId="2609552879" sldId="260"/>
            <ac:spMk id="2" creationId="{0F53ECC8-CA8F-AA16-9739-35AD5B19C2FF}"/>
          </ac:spMkLst>
        </pc:spChg>
        <pc:spChg chg="mod">
          <ac:chgData name="Megan Fowler" userId="93bf2368-32e1-434e-8ff6-997dfc91164c" providerId="ADAL" clId="{2C13DDA5-FBE9-49AE-9521-D4718965A7A6}" dt="2024-05-24T18:01:33.835" v="1741" actId="20577"/>
          <ac:spMkLst>
            <pc:docMk/>
            <pc:sldMk cId="2609552879" sldId="260"/>
            <ac:spMk id="3" creationId="{2A6A014D-089A-3B7F-D27D-D15FDCCB2198}"/>
          </ac:spMkLst>
        </pc:spChg>
      </pc:sldChg>
      <pc:sldChg chg="del">
        <pc:chgData name="Megan Fowler" userId="93bf2368-32e1-434e-8ff6-997dfc91164c" providerId="ADAL" clId="{2C13DDA5-FBE9-49AE-9521-D4718965A7A6}" dt="2024-05-24T17:31:24.465" v="993" actId="2696"/>
        <pc:sldMkLst>
          <pc:docMk/>
          <pc:sldMk cId="3747533253" sldId="261"/>
        </pc:sldMkLst>
      </pc:sldChg>
      <pc:sldChg chg="del">
        <pc:chgData name="Megan Fowler" userId="93bf2368-32e1-434e-8ff6-997dfc91164c" providerId="ADAL" clId="{2C13DDA5-FBE9-49AE-9521-D4718965A7A6}" dt="2024-05-24T16:50:50.153" v="206" actId="2696"/>
        <pc:sldMkLst>
          <pc:docMk/>
          <pc:sldMk cId="1369717754" sldId="262"/>
        </pc:sldMkLst>
      </pc:sldChg>
      <pc:sldChg chg="modSp mod">
        <pc:chgData name="Megan Fowler" userId="93bf2368-32e1-434e-8ff6-997dfc91164c" providerId="ADAL" clId="{2C13DDA5-FBE9-49AE-9521-D4718965A7A6}" dt="2024-05-24T18:05:06.778" v="1774" actId="20577"/>
        <pc:sldMkLst>
          <pc:docMk/>
          <pc:sldMk cId="646705832" sldId="263"/>
        </pc:sldMkLst>
        <pc:spChg chg="mod">
          <ac:chgData name="Megan Fowler" userId="93bf2368-32e1-434e-8ff6-997dfc91164c" providerId="ADAL" clId="{2C13DDA5-FBE9-49AE-9521-D4718965A7A6}" dt="2024-05-24T17:17:49.390" v="616" actId="1076"/>
          <ac:spMkLst>
            <pc:docMk/>
            <pc:sldMk cId="646705832" sldId="263"/>
            <ac:spMk id="2" creationId="{2A904553-FB13-1EAB-5B0A-8DA118B222C4}"/>
          </ac:spMkLst>
        </pc:spChg>
        <pc:spChg chg="mod">
          <ac:chgData name="Megan Fowler" userId="93bf2368-32e1-434e-8ff6-997dfc91164c" providerId="ADAL" clId="{2C13DDA5-FBE9-49AE-9521-D4718965A7A6}" dt="2024-05-24T18:05:06.778" v="1774" actId="20577"/>
          <ac:spMkLst>
            <pc:docMk/>
            <pc:sldMk cId="646705832" sldId="263"/>
            <ac:spMk id="3" creationId="{67F1FEA2-8440-6EDB-2810-989ABD296165}"/>
          </ac:spMkLst>
        </pc:spChg>
      </pc:sldChg>
      <pc:sldChg chg="modSp mod">
        <pc:chgData name="Megan Fowler" userId="93bf2368-32e1-434e-8ff6-997dfc91164c" providerId="ADAL" clId="{2C13DDA5-FBE9-49AE-9521-D4718965A7A6}" dt="2024-05-24T18:40:18.497" v="1832" actId="20577"/>
        <pc:sldMkLst>
          <pc:docMk/>
          <pc:sldMk cId="776667202" sldId="264"/>
        </pc:sldMkLst>
        <pc:spChg chg="mod">
          <ac:chgData name="Megan Fowler" userId="93bf2368-32e1-434e-8ff6-997dfc91164c" providerId="ADAL" clId="{2C13DDA5-FBE9-49AE-9521-D4718965A7A6}" dt="2024-05-24T18:40:18.497" v="1832" actId="20577"/>
          <ac:spMkLst>
            <pc:docMk/>
            <pc:sldMk cId="776667202" sldId="264"/>
            <ac:spMk id="2" creationId="{06A4F457-5A0E-1B2B-4BC2-F083538B3FD5}"/>
          </ac:spMkLst>
        </pc:spChg>
      </pc:sldChg>
      <pc:sldChg chg="del">
        <pc:chgData name="Megan Fowler" userId="93bf2368-32e1-434e-8ff6-997dfc91164c" providerId="ADAL" clId="{2C13DDA5-FBE9-49AE-9521-D4718965A7A6}" dt="2024-05-24T18:22:49.924" v="1792" actId="2696"/>
        <pc:sldMkLst>
          <pc:docMk/>
          <pc:sldMk cId="234251230" sldId="265"/>
        </pc:sldMkLst>
      </pc:sldChg>
      <pc:sldChg chg="modSp del mod">
        <pc:chgData name="Megan Fowler" userId="93bf2368-32e1-434e-8ff6-997dfc91164c" providerId="ADAL" clId="{2C13DDA5-FBE9-49AE-9521-D4718965A7A6}" dt="2024-05-24T17:49:44.571" v="1406" actId="2696"/>
        <pc:sldMkLst>
          <pc:docMk/>
          <pc:sldMk cId="679117585" sldId="266"/>
        </pc:sldMkLst>
        <pc:spChg chg="mod">
          <ac:chgData name="Megan Fowler" userId="93bf2368-32e1-434e-8ff6-997dfc91164c" providerId="ADAL" clId="{2C13DDA5-FBE9-49AE-9521-D4718965A7A6}" dt="2024-05-24T17:49:38.172" v="1405" actId="20577"/>
          <ac:spMkLst>
            <pc:docMk/>
            <pc:sldMk cId="679117585" sldId="266"/>
            <ac:spMk id="2" creationId="{25BDEF94-D859-5371-C286-E01A0A245E65}"/>
          </ac:spMkLst>
        </pc:spChg>
      </pc:sldChg>
      <pc:sldChg chg="del">
        <pc:chgData name="Megan Fowler" userId="93bf2368-32e1-434e-8ff6-997dfc91164c" providerId="ADAL" clId="{2C13DDA5-FBE9-49AE-9521-D4718965A7A6}" dt="2024-05-24T17:31:11.191" v="992" actId="2696"/>
        <pc:sldMkLst>
          <pc:docMk/>
          <pc:sldMk cId="3890189160" sldId="267"/>
        </pc:sldMkLst>
      </pc:sldChg>
      <pc:sldChg chg="modSp new mod">
        <pc:chgData name="Megan Fowler" userId="93bf2368-32e1-434e-8ff6-997dfc91164c" providerId="ADAL" clId="{2C13DDA5-FBE9-49AE-9521-D4718965A7A6}" dt="2024-05-24T18:04:57.034" v="1773" actId="20577"/>
        <pc:sldMkLst>
          <pc:docMk/>
          <pc:sldMk cId="2429063841" sldId="268"/>
        </pc:sldMkLst>
        <pc:spChg chg="mod">
          <ac:chgData name="Megan Fowler" userId="93bf2368-32e1-434e-8ff6-997dfc91164c" providerId="ADAL" clId="{2C13DDA5-FBE9-49AE-9521-D4718965A7A6}" dt="2024-05-24T17:45:29.835" v="1271" actId="20577"/>
          <ac:spMkLst>
            <pc:docMk/>
            <pc:sldMk cId="2429063841" sldId="268"/>
            <ac:spMk id="2" creationId="{67D5F842-BA63-7586-108D-7B01AA4F293A}"/>
          </ac:spMkLst>
        </pc:spChg>
        <pc:spChg chg="mod">
          <ac:chgData name="Megan Fowler" userId="93bf2368-32e1-434e-8ff6-997dfc91164c" providerId="ADAL" clId="{2C13DDA5-FBE9-49AE-9521-D4718965A7A6}" dt="2024-05-24T18:04:57.034" v="1773" actId="20577"/>
          <ac:spMkLst>
            <pc:docMk/>
            <pc:sldMk cId="2429063841" sldId="268"/>
            <ac:spMk id="3" creationId="{82DCCDDF-6942-1868-B6DE-AB92AFE5465D}"/>
          </ac:spMkLst>
        </pc:spChg>
      </pc:sldChg>
      <pc:sldChg chg="modSp new mod">
        <pc:chgData name="Megan Fowler" userId="93bf2368-32e1-434e-8ff6-997dfc91164c" providerId="ADAL" clId="{2C13DDA5-FBE9-49AE-9521-D4718965A7A6}" dt="2024-05-24T18:35:00.117" v="1793" actId="20577"/>
        <pc:sldMkLst>
          <pc:docMk/>
          <pc:sldMk cId="785845139" sldId="269"/>
        </pc:sldMkLst>
        <pc:spChg chg="mod">
          <ac:chgData name="Megan Fowler" userId="93bf2368-32e1-434e-8ff6-997dfc91164c" providerId="ADAL" clId="{2C13DDA5-FBE9-49AE-9521-D4718965A7A6}" dt="2024-05-24T17:55:03.187" v="1727" actId="20577"/>
          <ac:spMkLst>
            <pc:docMk/>
            <pc:sldMk cId="785845139" sldId="269"/>
            <ac:spMk id="2" creationId="{5D8E827D-6FB2-13AF-C30B-1A8CFE1B0628}"/>
          </ac:spMkLst>
        </pc:spChg>
        <pc:spChg chg="mod">
          <ac:chgData name="Megan Fowler" userId="93bf2368-32e1-434e-8ff6-997dfc91164c" providerId="ADAL" clId="{2C13DDA5-FBE9-49AE-9521-D4718965A7A6}" dt="2024-05-24T18:35:00.117" v="1793" actId="20577"/>
          <ac:spMkLst>
            <pc:docMk/>
            <pc:sldMk cId="785845139" sldId="269"/>
            <ac:spMk id="3" creationId="{1B705271-364E-43E4-D3CA-A4ADF293C736}"/>
          </ac:spMkLst>
        </pc:spChg>
      </pc:sldChg>
      <pc:sldChg chg="modSp new mod">
        <pc:chgData name="Megan Fowler" userId="93bf2368-32e1-434e-8ff6-997dfc91164c" providerId="ADAL" clId="{2C13DDA5-FBE9-49AE-9521-D4718965A7A6}" dt="2024-05-24T18:02:16.395" v="1744" actId="20577"/>
        <pc:sldMkLst>
          <pc:docMk/>
          <pc:sldMk cId="1290355876" sldId="270"/>
        </pc:sldMkLst>
        <pc:spChg chg="mod">
          <ac:chgData name="Megan Fowler" userId="93bf2368-32e1-434e-8ff6-997dfc91164c" providerId="ADAL" clId="{2C13DDA5-FBE9-49AE-9521-D4718965A7A6}" dt="2024-05-24T17:56:06.545" v="1729" actId="1076"/>
          <ac:spMkLst>
            <pc:docMk/>
            <pc:sldMk cId="1290355876" sldId="270"/>
            <ac:spMk id="2" creationId="{A084F72B-A586-5397-DC19-DAEDEB46AD74}"/>
          </ac:spMkLst>
        </pc:spChg>
        <pc:spChg chg="mod">
          <ac:chgData name="Megan Fowler" userId="93bf2368-32e1-434e-8ff6-997dfc91164c" providerId="ADAL" clId="{2C13DDA5-FBE9-49AE-9521-D4718965A7A6}" dt="2024-05-24T18:02:16.395" v="1744" actId="20577"/>
          <ac:spMkLst>
            <pc:docMk/>
            <pc:sldMk cId="1290355876" sldId="270"/>
            <ac:spMk id="3" creationId="{E9069229-9856-74EF-1BE3-B54C9C015305}"/>
          </ac:spMkLst>
        </pc:spChg>
      </pc:sldChg>
      <pc:sldChg chg="modSp new mod ord">
        <pc:chgData name="Megan Fowler" userId="93bf2368-32e1-434e-8ff6-997dfc91164c" providerId="ADAL" clId="{2C13DDA5-FBE9-49AE-9521-D4718965A7A6}" dt="2024-05-24T18:40:33.651" v="1833" actId="2711"/>
        <pc:sldMkLst>
          <pc:docMk/>
          <pc:sldMk cId="2733734992" sldId="271"/>
        </pc:sldMkLst>
        <pc:spChg chg="mod">
          <ac:chgData name="Megan Fowler" userId="93bf2368-32e1-434e-8ff6-997dfc91164c" providerId="ADAL" clId="{2C13DDA5-FBE9-49AE-9521-D4718965A7A6}" dt="2024-05-24T17:53:39.070" v="1687" actId="1076"/>
          <ac:spMkLst>
            <pc:docMk/>
            <pc:sldMk cId="2733734992" sldId="271"/>
            <ac:spMk id="2" creationId="{41A3C5AC-A061-6453-5A35-7FF3E512D652}"/>
          </ac:spMkLst>
        </pc:spChg>
        <pc:spChg chg="mod">
          <ac:chgData name="Megan Fowler" userId="93bf2368-32e1-434e-8ff6-997dfc91164c" providerId="ADAL" clId="{2C13DDA5-FBE9-49AE-9521-D4718965A7A6}" dt="2024-05-24T18:40:33.651" v="1833" actId="2711"/>
          <ac:spMkLst>
            <pc:docMk/>
            <pc:sldMk cId="2733734992" sldId="271"/>
            <ac:spMk id="3" creationId="{16FFAEE1-0F5F-7C53-5BC1-2FFCB4CEF253}"/>
          </ac:spMkLst>
        </pc:spChg>
      </pc:sldChg>
      <pc:sldChg chg="modSp new mod">
        <pc:chgData name="Megan Fowler" userId="93bf2368-32e1-434e-8ff6-997dfc91164c" providerId="ADAL" clId="{2C13DDA5-FBE9-49AE-9521-D4718965A7A6}" dt="2024-05-24T17:51:52.062" v="1629" actId="2711"/>
        <pc:sldMkLst>
          <pc:docMk/>
          <pc:sldMk cId="3928399228" sldId="272"/>
        </pc:sldMkLst>
        <pc:spChg chg="mod">
          <ac:chgData name="Megan Fowler" userId="93bf2368-32e1-434e-8ff6-997dfc91164c" providerId="ADAL" clId="{2C13DDA5-FBE9-49AE-9521-D4718965A7A6}" dt="2024-05-24T17:51:47.754" v="1628" actId="1076"/>
          <ac:spMkLst>
            <pc:docMk/>
            <pc:sldMk cId="3928399228" sldId="272"/>
            <ac:spMk id="2" creationId="{87A9041E-9C77-631E-2B76-A994B00249FA}"/>
          </ac:spMkLst>
        </pc:spChg>
        <pc:spChg chg="mod">
          <ac:chgData name="Megan Fowler" userId="93bf2368-32e1-434e-8ff6-997dfc91164c" providerId="ADAL" clId="{2C13DDA5-FBE9-49AE-9521-D4718965A7A6}" dt="2024-05-24T17:51:52.062" v="1629" actId="2711"/>
          <ac:spMkLst>
            <pc:docMk/>
            <pc:sldMk cId="3928399228" sldId="272"/>
            <ac:spMk id="3" creationId="{EFF94562-BDD4-96B5-3BE4-7B31407F5B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C085C-7475-41A9-8D13-DCA85C043E1C}" type="datetimeFigureOut">
              <a:rPr lang="en-US" smtClean="0"/>
              <a:t>7/5/24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FA32E-E5A5-4BE2-A625-CBAFCD1C51E2}" type="slidenum">
              <a:rPr lang="en-US" smtClean="0"/>
              <a:t>‹#›</a:t>
            </a:fld>
            <a:endParaRPr lang="en-US"/>
          </a:p>
        </p:txBody>
      </p:sp>
    </p:spTree>
    <p:extLst>
      <p:ext uri="{BB962C8B-B14F-4D97-AF65-F5344CB8AC3E}">
        <p14:creationId xmlns:p14="http://schemas.microsoft.com/office/powerpoint/2010/main" val="46672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FA32E-E5A5-4BE2-A625-CBAFCD1C51E2}" type="slidenum">
              <a:rPr lang="en-US" smtClean="0"/>
              <a:t>1</a:t>
            </a:fld>
            <a:endParaRPr lang="en-US" dirty="0"/>
          </a:p>
        </p:txBody>
      </p:sp>
    </p:spTree>
    <p:extLst>
      <p:ext uri="{BB962C8B-B14F-4D97-AF65-F5344CB8AC3E}">
        <p14:creationId xmlns:p14="http://schemas.microsoft.com/office/powerpoint/2010/main" val="34313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20</a:t>
            </a:fld>
            <a:endParaRPr lang="en-US"/>
          </a:p>
        </p:txBody>
      </p:sp>
    </p:spTree>
    <p:extLst>
      <p:ext uri="{BB962C8B-B14F-4D97-AF65-F5344CB8AC3E}">
        <p14:creationId xmlns:p14="http://schemas.microsoft.com/office/powerpoint/2010/main" val="354481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21</a:t>
            </a:fld>
            <a:endParaRPr lang="en-US"/>
          </a:p>
        </p:txBody>
      </p:sp>
    </p:spTree>
    <p:extLst>
      <p:ext uri="{BB962C8B-B14F-4D97-AF65-F5344CB8AC3E}">
        <p14:creationId xmlns:p14="http://schemas.microsoft.com/office/powerpoint/2010/main" val="312375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22</a:t>
            </a:fld>
            <a:endParaRPr lang="en-US"/>
          </a:p>
        </p:txBody>
      </p:sp>
    </p:spTree>
    <p:extLst>
      <p:ext uri="{BB962C8B-B14F-4D97-AF65-F5344CB8AC3E}">
        <p14:creationId xmlns:p14="http://schemas.microsoft.com/office/powerpoint/2010/main" val="339803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23</a:t>
            </a:fld>
            <a:endParaRPr lang="en-US"/>
          </a:p>
        </p:txBody>
      </p:sp>
    </p:spTree>
    <p:extLst>
      <p:ext uri="{BB962C8B-B14F-4D97-AF65-F5344CB8AC3E}">
        <p14:creationId xmlns:p14="http://schemas.microsoft.com/office/powerpoint/2010/main" val="37775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FA32E-E5A5-4BE2-A625-CBAFCD1C51E2}" type="slidenum">
              <a:rPr lang="en-US" smtClean="0"/>
              <a:t>2</a:t>
            </a:fld>
            <a:endParaRPr lang="en-US" dirty="0"/>
          </a:p>
        </p:txBody>
      </p:sp>
    </p:spTree>
    <p:extLst>
      <p:ext uri="{BB962C8B-B14F-4D97-AF65-F5344CB8AC3E}">
        <p14:creationId xmlns:p14="http://schemas.microsoft.com/office/powerpoint/2010/main" val="166131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12</a:t>
            </a:fld>
            <a:endParaRPr lang="en-US"/>
          </a:p>
        </p:txBody>
      </p:sp>
    </p:spTree>
    <p:extLst>
      <p:ext uri="{BB962C8B-B14F-4D97-AF65-F5344CB8AC3E}">
        <p14:creationId xmlns:p14="http://schemas.microsoft.com/office/powerpoint/2010/main" val="40720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13</a:t>
            </a:fld>
            <a:endParaRPr lang="en-US"/>
          </a:p>
        </p:txBody>
      </p:sp>
    </p:spTree>
    <p:extLst>
      <p:ext uri="{BB962C8B-B14F-4D97-AF65-F5344CB8AC3E}">
        <p14:creationId xmlns:p14="http://schemas.microsoft.com/office/powerpoint/2010/main" val="25373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14</a:t>
            </a:fld>
            <a:endParaRPr lang="en-US"/>
          </a:p>
        </p:txBody>
      </p:sp>
    </p:spTree>
    <p:extLst>
      <p:ext uri="{BB962C8B-B14F-4D97-AF65-F5344CB8AC3E}">
        <p14:creationId xmlns:p14="http://schemas.microsoft.com/office/powerpoint/2010/main" val="421344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15</a:t>
            </a:fld>
            <a:endParaRPr lang="en-US"/>
          </a:p>
        </p:txBody>
      </p:sp>
    </p:spTree>
    <p:extLst>
      <p:ext uri="{BB962C8B-B14F-4D97-AF65-F5344CB8AC3E}">
        <p14:creationId xmlns:p14="http://schemas.microsoft.com/office/powerpoint/2010/main" val="258988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16</a:t>
            </a:fld>
            <a:endParaRPr lang="en-US"/>
          </a:p>
        </p:txBody>
      </p:sp>
    </p:spTree>
    <p:extLst>
      <p:ext uri="{BB962C8B-B14F-4D97-AF65-F5344CB8AC3E}">
        <p14:creationId xmlns:p14="http://schemas.microsoft.com/office/powerpoint/2010/main" val="135867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18</a:t>
            </a:fld>
            <a:endParaRPr lang="en-US"/>
          </a:p>
        </p:txBody>
      </p:sp>
    </p:spTree>
    <p:extLst>
      <p:ext uri="{BB962C8B-B14F-4D97-AF65-F5344CB8AC3E}">
        <p14:creationId xmlns:p14="http://schemas.microsoft.com/office/powerpoint/2010/main" val="146528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19</a:t>
            </a:fld>
            <a:endParaRPr lang="en-US"/>
          </a:p>
        </p:txBody>
      </p:sp>
    </p:spTree>
    <p:extLst>
      <p:ext uri="{BB962C8B-B14F-4D97-AF65-F5344CB8AC3E}">
        <p14:creationId xmlns:p14="http://schemas.microsoft.com/office/powerpoint/2010/main" val="251262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DC56-B454-3EA9-FD4F-EF08AB198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47FA3-228D-DBA5-4B1A-B88BD640B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47FCF-00C2-E0FB-DEEA-82A5258E2602}"/>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2DE2CD92-4257-5C43-6E47-B7B564534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5E3A5-7B49-B273-82B2-214628AF9A38}"/>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06514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30F5-DECA-60CE-96FD-7F379D5D9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6370C-BD74-B00A-58CF-8CD44ECB6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8D75A-228C-07CF-241E-FD1745F58495}"/>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E0E1E73E-5C2A-1353-0BCB-767AB074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C32D3-F5D9-5F51-ACE2-2ACD8FC1CE81}"/>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428582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FAFDF-2308-8FB8-DC7B-40A7E28BD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B60835-DED8-2B1B-8D0F-A1F9584D6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650FA-A038-9167-8978-966AB68B1A39}"/>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9D6822C5-BC29-EF7D-B856-FB3909F5D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E261F-44A2-FAC0-3005-FA0C9E84EB01}"/>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94893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2F35-B945-518A-FC7C-0C193D2CE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3E2FA-5FBF-60D8-9909-9454DB381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EAAAE-DEEF-A3E0-F0C6-71D692D27E95}"/>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349C7E52-1D98-6AC7-109B-EC87538A5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88AC-1260-EC7A-F372-A6EBF5F95009}"/>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25179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ED71-8132-DC24-91A8-316D05F9D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D8EF2-2A38-BF33-4904-065F65486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DA155-942B-1124-C1F6-D76B9A77ED2A}"/>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BFC7B1DF-30F7-B482-9BA8-E263E776A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8D327-0BAB-B23F-C8E4-F900612D46A0}"/>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82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7EEE-0FBB-D473-CFA3-58705B29B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D87C0-521C-6223-1C0B-5CE16CBD7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EC7DF-D620-5AF7-7B58-9C22EC841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309BF-4050-B57D-BA93-B11B8D426322}"/>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35EA909B-2893-910C-A68C-03239A5CA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8C6CD-2D85-2589-B0A5-41197CC3608E}"/>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219222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4BA5-210A-3A4A-3733-883C6972B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B5754B-8491-F049-A5A1-2CAE17588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96893-2ED9-92CE-D7E9-49D083E25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AC579-7072-7A18-E8B7-E49826BD8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70786C-458E-5077-DF52-113C2DB93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7021C-8C91-8924-6063-DED8AD36AA2A}"/>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8" name="Footer Placeholder 7">
            <a:extLst>
              <a:ext uri="{FF2B5EF4-FFF2-40B4-BE49-F238E27FC236}">
                <a16:creationId xmlns:a16="http://schemas.microsoft.com/office/drawing/2014/main" id="{B75B64CC-D1B8-8A27-3FDF-5D1FD7506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2F5AC1-8C5F-1D33-54F4-AFC67EFBEADC}"/>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69945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9367-2F12-6447-CFBC-12655C622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4C3C6-BE74-F51D-05C3-2F9156B6DACD}"/>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4" name="Footer Placeholder 3">
            <a:extLst>
              <a:ext uri="{FF2B5EF4-FFF2-40B4-BE49-F238E27FC236}">
                <a16:creationId xmlns:a16="http://schemas.microsoft.com/office/drawing/2014/main" id="{E8165843-F1AB-436B-E44D-65BA75532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56CAA-E08A-BE19-4EB2-9A846F925836}"/>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28528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93BA4-D00F-E3A5-FBB6-E890359712C3}"/>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3" name="Footer Placeholder 2">
            <a:extLst>
              <a:ext uri="{FF2B5EF4-FFF2-40B4-BE49-F238E27FC236}">
                <a16:creationId xmlns:a16="http://schemas.microsoft.com/office/drawing/2014/main" id="{CAF8FDF0-B8E7-E52B-F21F-149DC3BE7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D3BD9D-05AA-1EBB-A4F4-E47265CC03ED}"/>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88770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AF1C-4051-E9CF-6312-3E1B4B15E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6CB130-B3D7-8101-B440-B596BC022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12FF6-1495-5766-9D88-4C03363F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EB2D8-0991-6A70-8388-4C9560CEDFCB}"/>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2CA77710-9FE9-C131-BDE6-AFE182B57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3AA92-62E5-A13F-C12A-242C60947400}"/>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298068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22F4-11B5-540E-2126-E6BE3C57F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D78A1-42CF-B676-C0E9-0FE5BEB90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8AAD71-D25B-57F8-2F8D-832BFB235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36C19-C010-25B0-4074-A494295F1A07}"/>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522A8597-ED57-5BE3-DABA-69FE3DF02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F9543-0591-5F24-6B35-56B8DA86C2C7}"/>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413111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F79A9-3070-5188-794C-BDAB3A470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3581CC5E-6461-CDA7-B653-035E0A5E6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11884902-1CA8-CB3F-D965-072E3249B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780F79EC-6063-BEC1-A743-875506BC4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22B81E-F0E1-BB13-2C3C-D5D6329E9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4B96C4-A865-4D1F-9089-F96D9FB39A90}" type="slidenum">
              <a:rPr lang="en-US" smtClean="0"/>
              <a:t>‹#›</a:t>
            </a:fld>
            <a:endParaRPr lang="en-US"/>
          </a:p>
        </p:txBody>
      </p:sp>
    </p:spTree>
    <p:extLst>
      <p:ext uri="{BB962C8B-B14F-4D97-AF65-F5344CB8AC3E}">
        <p14:creationId xmlns:p14="http://schemas.microsoft.com/office/powerpoint/2010/main" val="37909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beedie@afn.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jasinclair@afn.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D07E-D288-3EF1-ED60-7818820DF622}"/>
              </a:ext>
            </a:extLst>
          </p:cNvPr>
          <p:cNvSpPr>
            <a:spLocks noGrp="1"/>
          </p:cNvSpPr>
          <p:nvPr>
            <p:ph type="ctrTitle"/>
          </p:nvPr>
        </p:nvSpPr>
        <p:spPr>
          <a:xfrm>
            <a:off x="1524000" y="1731963"/>
            <a:ext cx="9144000" cy="2387600"/>
          </a:xfrm>
        </p:spPr>
        <p:txBody>
          <a:bodyPr>
            <a:normAutofit/>
          </a:bodyPr>
          <a:lstStyle/>
          <a:p>
            <a:r>
              <a:rPr lang="en-US" sz="4000" b="1" dirty="0" err="1">
                <a:solidFill>
                  <a:schemeClr val="bg1"/>
                </a:solidFill>
                <a:effectLst/>
                <a:latin typeface="Arial" panose="020B0604020202020204" pitchFamily="34" charset="0"/>
                <a:ea typeface="MS Mincho" panose="02020609040205080304" pitchFamily="49" charset="-128"/>
                <a:cs typeface="Arial" panose="020B0604020202020204" pitchFamily="34" charset="0"/>
              </a:rPr>
              <a:t>Identité</a:t>
            </a:r>
            <a: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droits et citoyenneté des Premières Nations </a:t>
            </a:r>
            <a:b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Séance de dialogue</a:t>
            </a:r>
            <a:b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0DDE90-3B9C-F2A7-55A1-CB4B53299AB2}"/>
              </a:ext>
            </a:extLst>
          </p:cNvPr>
          <p:cNvSpPr>
            <a:spLocks noGrp="1"/>
          </p:cNvSpPr>
          <p:nvPr>
            <p:ph type="subTitle" idx="1"/>
          </p:nvPr>
        </p:nvSpPr>
        <p:spPr/>
        <p:txBody>
          <a:bodyPr>
            <a:normAutofit/>
          </a:bodyPr>
          <a:lstStyle/>
          <a:p>
            <a:pPr>
              <a:lnSpc>
                <a:spcPct val="100000"/>
              </a:lnSpc>
            </a:pPr>
            <a:endParaRPr lang="en-US" sz="20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Assemblée des Premières Nations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Assemblée générale annuelle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Montréal</a:t>
            </a:r>
            <a:r>
              <a:rPr lang="en-US" sz="2000" dirty="0">
                <a:solidFill>
                  <a:schemeClr val="bg1"/>
                </a:solidFill>
                <a:latin typeface="Arial" panose="020B0604020202020204" pitchFamily="34" charset="0"/>
                <a:cs typeface="Arial" panose="020B0604020202020204" pitchFamily="34" charset="0"/>
              </a:rPr>
              <a:t> (Québec)</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Du 9 au 11 juillet 2024</a:t>
            </a:r>
            <a:endParaRPr kumimoji="0" lang="en-CA"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92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7113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Processus consultatif autochtone</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73200" y="2943225"/>
            <a:ext cx="90551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Officiellement lancé le 20 novembre 2023, le Processus consultatif autochtone (PCA) rassemble des organisations régionales et nationales des Premières Nations dans le but de conseiller SAC sur la façon de consulter les Premières Nations et de coopérer avec elles pour examiner la question des seuils d’exclusion après la deuxième génération.  </a:t>
            </a:r>
          </a:p>
          <a:p>
            <a:pPr>
              <a:lnSpc>
                <a:spcPct val="100000"/>
              </a:lnSpc>
            </a:pPr>
            <a:r>
              <a:rPr lang="fr-CA" sz="1900" dirty="0">
                <a:latin typeface="Arial" panose="020B0604020202020204" pitchFamily="34" charset="0"/>
                <a:cs typeface="Arial" panose="020B0604020202020204" pitchFamily="34" charset="0"/>
              </a:rPr>
              <a:t>L’APN cherche, en collaboration avec SAC, des moyens d’aider les Premières Nations à s’engager dans la réforme d’éléments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(l’émancipation, la radiation, les seuils d’exclusion après la deuxième génération) et de promouvoir les droits des Premières Nations à l’autodétermination plutôt qu’à la citoyenneté.. </a:t>
            </a:r>
          </a:p>
        </p:txBody>
      </p:sp>
    </p:spTree>
    <p:extLst>
      <p:ext uri="{BB962C8B-B14F-4D97-AF65-F5344CB8AC3E}">
        <p14:creationId xmlns:p14="http://schemas.microsoft.com/office/powerpoint/2010/main" val="149376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71926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Prochaines étapes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73200" y="2955925"/>
            <a:ext cx="95123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L’APN continue de suivre l’évolution du projet de loi C-38. Elle a demandé au gouvernement du Canada de fournir des ressources adéquates à toutes les Premières Nations pour qu’elles puissent entreprendre une mobilisation auprès de leurs citoyens.</a:t>
            </a:r>
          </a:p>
          <a:p>
            <a:pPr>
              <a:lnSpc>
                <a:spcPct val="100000"/>
              </a:lnSpc>
            </a:pPr>
            <a:r>
              <a:rPr lang="fr-CA" sz="1900" dirty="0">
                <a:latin typeface="Arial" panose="020B0604020202020204" pitchFamily="34" charset="0"/>
                <a:cs typeface="Arial" panose="020B0604020202020204" pitchFamily="34" charset="0"/>
              </a:rPr>
              <a:t>L'APN participe également au PCA, le processus d'engagement multipartenaires sur la question des seuils d’exclusion après la deuxième génération dans la </a:t>
            </a:r>
            <a:r>
              <a:rPr lang="fr-CA" sz="1900" i="1" dirty="0">
                <a:latin typeface="Arial" panose="020B0604020202020204" pitchFamily="34" charset="0"/>
                <a:cs typeface="Arial" panose="020B0604020202020204" pitchFamily="34" charset="0"/>
              </a:rPr>
              <a:t>Loi sur les Indiens</a:t>
            </a: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908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698625"/>
            <a:ext cx="10515600" cy="1325563"/>
          </a:xfrm>
        </p:spPr>
        <p:txBody>
          <a:bodyPr>
            <a:normAutofit/>
          </a:bodyPr>
          <a:lstStyle/>
          <a:p>
            <a:r>
              <a:rPr lang="en-US" sz="2800" b="1" dirty="0" err="1">
                <a:solidFill>
                  <a:srgbClr val="016DAF"/>
                </a:solidFill>
                <a:latin typeface="Arial" panose="020B0604020202020204" pitchFamily="34" charset="0"/>
                <a:cs typeface="Arial" panose="020B0604020202020204" pitchFamily="34" charset="0"/>
              </a:rPr>
              <a:t>Contexte</a:t>
            </a:r>
            <a:r>
              <a:rPr lang="en-US" sz="2800" b="1" dirty="0">
                <a:solidFill>
                  <a:srgbClr val="016DAF"/>
                </a:solidFill>
                <a:latin typeface="Arial" panose="020B0604020202020204" pitchFamily="34" charset="0"/>
                <a:cs typeface="Arial" panose="020B0604020202020204" pitchFamily="34" charset="0"/>
              </a:rPr>
              <a:t> – </a:t>
            </a:r>
            <a:r>
              <a:rPr lang="en-US" sz="2800" b="1" dirty="0" err="1">
                <a:solidFill>
                  <a:srgbClr val="016DAF"/>
                </a:solidFill>
                <a:latin typeface="Arial" panose="020B0604020202020204" pitchFamily="34" charset="0"/>
                <a:cs typeface="Arial" panose="020B0604020202020204" pitchFamily="34" charset="0"/>
              </a:rPr>
              <a:t>Revendications</a:t>
            </a:r>
            <a:r>
              <a:rPr lang="en-US" sz="2800" b="1" dirty="0">
                <a:solidFill>
                  <a:srgbClr val="016DAF"/>
                </a:solidFill>
                <a:latin typeface="Arial" panose="020B0604020202020204" pitchFamily="34" charset="0"/>
                <a:cs typeface="Arial" panose="020B0604020202020204" pitchFamily="34" charset="0"/>
              </a:rPr>
              <a:t> relatives à l'identité</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250950" y="2879725"/>
            <a:ext cx="9690100" cy="4351338"/>
          </a:xfrm>
        </p:spPr>
        <p:txBody>
          <a:bodyPr>
            <a:normAutofit/>
          </a:bodyPr>
          <a:lstStyle/>
          <a:p>
            <a:pPr marL="342900" lvl="0" indent="-342900" algn="l" rtl="0">
              <a:lnSpc>
                <a:spcPct val="100000"/>
              </a:lnSpc>
              <a:spcBef>
                <a:spcPts val="0"/>
              </a:spcBef>
              <a:spcAft>
                <a:spcPts val="0"/>
              </a:spcAft>
              <a:buFont typeface="Arial" panose="020B0604020202020204" pitchFamily="34" charset="0"/>
              <a:buChar char="•"/>
            </a:pPr>
            <a:r>
              <a:rPr lang="fr-CA" sz="1900" b="0" i="0" dirty="0">
                <a:solidFill>
                  <a:srgbClr val="202124"/>
                </a:solidFill>
                <a:effectLst/>
                <a:latin typeface="Arial" panose="020B0604020202020204" pitchFamily="34" charset="0"/>
                <a:cs typeface="Arial" panose="020B0604020202020204" pitchFamily="34" charset="0"/>
              </a:rPr>
              <a:t>Les personnes et les communautés faisant de fausses déclarations d’</a:t>
            </a:r>
            <a:r>
              <a:rPr lang="fr-CA" sz="1900" b="0" i="0" dirty="0" err="1">
                <a:solidFill>
                  <a:srgbClr val="202124"/>
                </a:solidFill>
                <a:effectLst/>
                <a:latin typeface="Arial" panose="020B0604020202020204" pitchFamily="34" charset="0"/>
                <a:cs typeface="Arial" panose="020B0604020202020204" pitchFamily="34" charset="0"/>
              </a:rPr>
              <a:t>autochtonité</a:t>
            </a:r>
            <a:r>
              <a:rPr lang="fr-CA" sz="1900" b="0" i="0" dirty="0">
                <a:solidFill>
                  <a:srgbClr val="202124"/>
                </a:solidFill>
                <a:effectLst/>
                <a:latin typeface="Arial" panose="020B0604020202020204" pitchFamily="34" charset="0"/>
                <a:cs typeface="Arial" panose="020B0604020202020204" pitchFamily="34" charset="0"/>
              </a:rPr>
              <a:t>, qui leur permettent de revendiquer des droits et d'obtenir des ressources ou avantages, constituent un problème de plus en plus répandu. </a:t>
            </a:r>
          </a:p>
          <a:p>
            <a:pPr marL="342900" lvl="0" indent="-342900">
              <a:lnSpc>
                <a:spcPct val="100000"/>
              </a:lnSpc>
              <a:spcBef>
                <a:spcPts val="0"/>
              </a:spcBef>
            </a:pPr>
            <a:r>
              <a:rPr lang="fr-CA" sz="1900" b="0" i="0" dirty="0">
                <a:solidFill>
                  <a:srgbClr val="202124"/>
                </a:solidFill>
                <a:effectLst/>
                <a:latin typeface="Arial" panose="020B0604020202020204" pitchFamily="34" charset="0"/>
                <a:cs typeface="Arial" panose="020B0604020202020204" pitchFamily="34" charset="0"/>
              </a:rPr>
              <a:t>Les droits inhérents et issus de traités des Premières Nations sont menacés par des groupes, des organisations et </a:t>
            </a:r>
            <a:r>
              <a:rPr lang="fr-CA" sz="1900" dirty="0">
                <a:solidFill>
                  <a:srgbClr val="202124"/>
                </a:solidFill>
                <a:latin typeface="Arial" panose="020B0604020202020204" pitchFamily="34" charset="0"/>
                <a:cs typeface="Arial" panose="020B0604020202020204" pitchFamily="34" charset="0"/>
              </a:rPr>
              <a:t>des personnes qui </a:t>
            </a:r>
            <a:r>
              <a:rPr lang="fr-CA" sz="1900" b="0" i="0" dirty="0">
                <a:solidFill>
                  <a:srgbClr val="202124"/>
                </a:solidFill>
                <a:effectLst/>
                <a:latin typeface="Arial" panose="020B0604020202020204" pitchFamily="34" charset="0"/>
                <a:cs typeface="Arial" panose="020B0604020202020204" pitchFamily="34" charset="0"/>
              </a:rPr>
              <a:t>revendiquent des droits illégitimes ou infondés sur les territoires traditionnels et visés par des traités des Premières Nations. </a:t>
            </a:r>
          </a:p>
          <a:p>
            <a:pPr marL="342900" lvl="0" indent="-342900">
              <a:lnSpc>
                <a:spcPct val="100000"/>
              </a:lnSpc>
              <a:spcBef>
                <a:spcPts val="0"/>
              </a:spcBef>
            </a:pPr>
            <a:r>
              <a:rPr lang="fr-CA" sz="1900" b="0" i="0" dirty="0">
                <a:solidFill>
                  <a:srgbClr val="202124"/>
                </a:solidFill>
                <a:effectLst/>
                <a:latin typeface="Arial" panose="020B0604020202020204" pitchFamily="34" charset="0"/>
                <a:cs typeface="Arial" panose="020B0604020202020204" pitchFamily="34" charset="0"/>
              </a:rPr>
              <a:t>Ces revendications de droits, </a:t>
            </a:r>
            <a:r>
              <a:rPr lang="fr-CA" sz="1900" dirty="0">
                <a:solidFill>
                  <a:srgbClr val="202124"/>
                </a:solidFill>
                <a:latin typeface="Arial" panose="020B0604020202020204" pitchFamily="34" charset="0"/>
                <a:cs typeface="Arial" panose="020B0604020202020204" pitchFamily="34" charset="0"/>
              </a:rPr>
              <a:t>qui sont légitimées dans de nombreux cas </a:t>
            </a:r>
            <a:r>
              <a:rPr lang="fr-CA" sz="1900" b="0" i="0" dirty="0">
                <a:solidFill>
                  <a:srgbClr val="202124"/>
                </a:solidFill>
                <a:effectLst/>
                <a:latin typeface="Arial" panose="020B0604020202020204" pitchFamily="34" charset="0"/>
                <a:cs typeface="Arial" panose="020B0604020202020204" pitchFamily="34" charset="0"/>
              </a:rPr>
              <a:t>par le gouvernement du Canada, sapent les droits inhérents et issus des traités des Premières Nations et sont contraires à la réconciliation.</a:t>
            </a: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42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8510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Augmentation des </a:t>
            </a:r>
            <a:r>
              <a:rPr lang="en-US" sz="2800" b="1" dirty="0" err="1">
                <a:solidFill>
                  <a:srgbClr val="016DAF"/>
                </a:solidFill>
                <a:latin typeface="Arial" panose="020B0604020202020204" pitchFamily="34" charset="0"/>
                <a:cs typeface="Arial" panose="020B0604020202020204" pitchFamily="34" charset="0"/>
              </a:rPr>
              <a:t>revendications</a:t>
            </a:r>
            <a:r>
              <a:rPr lang="en-US" sz="2800" b="1" dirty="0">
                <a:solidFill>
                  <a:srgbClr val="016DAF"/>
                </a:solidFill>
                <a:latin typeface="Arial" panose="020B0604020202020204" pitchFamily="34" charset="0"/>
                <a:cs typeface="Arial" panose="020B0604020202020204" pitchFamily="34" charset="0"/>
              </a:rPr>
              <a:t> de </a:t>
            </a:r>
            <a:r>
              <a:rPr lang="en-US" sz="2800" b="1" dirty="0" err="1">
                <a:solidFill>
                  <a:srgbClr val="016DAF"/>
                </a:solidFill>
                <a:latin typeface="Arial" panose="020B0604020202020204" pitchFamily="34" charset="0"/>
                <a:cs typeface="Arial" panose="020B0604020202020204" pitchFamily="34" charset="0"/>
              </a:rPr>
              <a:t>droits</a:t>
            </a:r>
            <a:r>
              <a:rPr lang="en-US" sz="2800" b="1" dirty="0">
                <a:solidFill>
                  <a:srgbClr val="016DAF"/>
                </a:solidFill>
                <a:latin typeface="Arial" panose="020B0604020202020204" pitchFamily="34" charset="0"/>
                <a:cs typeface="Arial" panose="020B0604020202020204" pitchFamily="34" charset="0"/>
              </a:rPr>
              <a:t> </a:t>
            </a:r>
            <a:r>
              <a:rPr lang="en-US" sz="2800" b="1" dirty="0" err="1">
                <a:solidFill>
                  <a:srgbClr val="016DAF"/>
                </a:solidFill>
                <a:latin typeface="Arial" panose="020B0604020202020204" pitchFamily="34" charset="0"/>
                <a:cs typeface="Arial" panose="020B0604020202020204" pitchFamily="34" charset="0"/>
              </a:rPr>
              <a:t>infondées</a:t>
            </a:r>
            <a:endParaRPr lang="en-US"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460500" y="3020453"/>
            <a:ext cx="10363200" cy="4351338"/>
          </a:xfrm>
        </p:spPr>
        <p:txBody>
          <a:bodyPr>
            <a:normAutofit/>
          </a:bodyPr>
          <a:lstStyle/>
          <a:p>
            <a:pPr>
              <a:lnSpc>
                <a:spcPct val="100000"/>
              </a:lnSpc>
              <a:spcAft>
                <a:spcPts val="1200"/>
              </a:spcAft>
            </a:pPr>
            <a:r>
              <a:rPr lang="fr-CA" sz="1900" b="0" i="0" dirty="0">
                <a:solidFill>
                  <a:srgbClr val="202124"/>
                </a:solidFill>
                <a:effectLst/>
                <a:latin typeface="Arial" panose="020B0604020202020204" pitchFamily="34" charset="0"/>
                <a:cs typeface="Arial" panose="020B0604020202020204" pitchFamily="34" charset="0"/>
              </a:rPr>
              <a:t>L'article 35 de la </a:t>
            </a:r>
            <a:r>
              <a:rPr lang="fr-CA" sz="1900" i="1" dirty="0">
                <a:solidFill>
                  <a:srgbClr val="202124"/>
                </a:solidFill>
                <a:latin typeface="Arial" panose="020B0604020202020204" pitchFamily="34" charset="0"/>
                <a:cs typeface="Arial" panose="020B0604020202020204" pitchFamily="34" charset="0"/>
              </a:rPr>
              <a:t>L</a:t>
            </a:r>
            <a:r>
              <a:rPr lang="fr-CA" sz="1900" b="0" i="1" dirty="0">
                <a:solidFill>
                  <a:srgbClr val="202124"/>
                </a:solidFill>
                <a:effectLst/>
                <a:latin typeface="Arial" panose="020B0604020202020204" pitchFamily="34" charset="0"/>
                <a:cs typeface="Arial" panose="020B0604020202020204" pitchFamily="34" charset="0"/>
              </a:rPr>
              <a:t>oi constitutionnelle de 1982</a:t>
            </a:r>
            <a:r>
              <a:rPr lang="fr-CA" sz="1900" b="0" i="0" dirty="0">
                <a:solidFill>
                  <a:srgbClr val="202124"/>
                </a:solidFill>
                <a:effectLst/>
                <a:latin typeface="Arial" panose="020B0604020202020204" pitchFamily="34" charset="0"/>
                <a:cs typeface="Arial" panose="020B0604020202020204" pitchFamily="34" charset="0"/>
              </a:rPr>
              <a:t> </a:t>
            </a:r>
            <a:r>
              <a:rPr lang="fr-CA" sz="1900" dirty="0">
                <a:solidFill>
                  <a:srgbClr val="040C28"/>
                </a:solidFill>
                <a:latin typeface="Arial" panose="020B0604020202020204" pitchFamily="34" charset="0"/>
                <a:cs typeface="Arial" panose="020B0604020202020204" pitchFamily="34" charset="0"/>
              </a:rPr>
              <a:t>reconnaît et affirme les </a:t>
            </a:r>
            <a:r>
              <a:rPr lang="fr-CA" sz="1900" b="0" i="0" dirty="0">
                <a:solidFill>
                  <a:srgbClr val="040C28"/>
                </a:solidFill>
                <a:effectLst/>
                <a:latin typeface="Arial" panose="020B0604020202020204" pitchFamily="34" charset="0"/>
                <a:cs typeface="Arial" panose="020B0604020202020204" pitchFamily="34" charset="0"/>
              </a:rPr>
              <a:t>droits ancestraux et issus de traités des peuples autochtones du Canada, c’est-à-dire </a:t>
            </a:r>
            <a:r>
              <a:rPr lang="fr-CA" sz="1900" b="0" i="0" dirty="0">
                <a:solidFill>
                  <a:srgbClr val="202124"/>
                </a:solidFill>
                <a:effectLst/>
                <a:latin typeface="Arial" panose="020B0604020202020204" pitchFamily="34" charset="0"/>
                <a:cs typeface="Arial" panose="020B0604020202020204" pitchFamily="34" charset="0"/>
              </a:rPr>
              <a:t>« </a:t>
            </a:r>
            <a:r>
              <a:rPr lang="fr-CA" sz="1900" dirty="0">
                <a:solidFill>
                  <a:srgbClr val="202124"/>
                </a:solidFill>
                <a:latin typeface="Arial" panose="020B0604020202020204" pitchFamily="34" charset="0"/>
                <a:cs typeface="Arial" panose="020B0604020202020204" pitchFamily="34" charset="0"/>
              </a:rPr>
              <a:t>les Indiens, les Inuit et les Métis du Canada ».</a:t>
            </a:r>
            <a:endParaRPr lang="fr-CA" sz="1900" b="0" i="0" dirty="0">
              <a:solidFill>
                <a:srgbClr val="202124"/>
              </a:solidFill>
              <a:effectLst/>
              <a:latin typeface="Arial" panose="020B0604020202020204" pitchFamily="34" charset="0"/>
              <a:cs typeface="Arial" panose="020B0604020202020204" pitchFamily="34" charset="0"/>
            </a:endParaRPr>
          </a:p>
          <a:p>
            <a:pPr>
              <a:lnSpc>
                <a:spcPct val="100000"/>
              </a:lnSpc>
              <a:spcAft>
                <a:spcPts val="1200"/>
              </a:spcAft>
            </a:pPr>
            <a:r>
              <a:rPr lang="fr-CA" sz="1900" dirty="0">
                <a:latin typeface="Arial" panose="020B0604020202020204" pitchFamily="34" charset="0"/>
                <a:cs typeface="Arial" panose="020B0604020202020204" pitchFamily="34" charset="0"/>
              </a:rPr>
              <a:t>En 2003, la Cour suprême du Canada (CSC) a défini le critère permettant d'établir les droits des Métis au titre de l'article 35 dans l'affaire </a:t>
            </a:r>
            <a:r>
              <a:rPr lang="fr-CA" sz="1900" i="1" dirty="0">
                <a:latin typeface="Arial" panose="020B0604020202020204" pitchFamily="34" charset="0"/>
                <a:cs typeface="Arial" panose="020B0604020202020204" pitchFamily="34" charset="0"/>
              </a:rPr>
              <a:t>R. c. </a:t>
            </a:r>
            <a:r>
              <a:rPr lang="fr-CA" sz="1900" i="1" dirty="0" err="1">
                <a:latin typeface="Arial" panose="020B0604020202020204" pitchFamily="34" charset="0"/>
                <a:cs typeface="Arial" panose="020B0604020202020204" pitchFamily="34" charset="0"/>
              </a:rPr>
              <a:t>Powley</a:t>
            </a:r>
            <a:r>
              <a:rPr lang="fr-CA" sz="1900" dirty="0">
                <a:latin typeface="Arial" panose="020B0604020202020204" pitchFamily="34" charset="0"/>
                <a:cs typeface="Arial" panose="020B0604020202020204" pitchFamily="34" charset="0"/>
              </a:rPr>
              <a:t>, 2003 CSC 43. </a:t>
            </a:r>
          </a:p>
          <a:p>
            <a:pPr>
              <a:lnSpc>
                <a:spcPct val="100000"/>
              </a:lnSpc>
              <a:spcAft>
                <a:spcPts val="1200"/>
              </a:spcAft>
            </a:pPr>
            <a:r>
              <a:rPr lang="fr-CA" sz="1900" dirty="0">
                <a:latin typeface="Arial" panose="020B0604020202020204" pitchFamily="34" charset="0"/>
                <a:cs typeface="Arial" panose="020B0604020202020204" pitchFamily="34" charset="0"/>
              </a:rPr>
              <a:t>Les Premières Nations ont à maintes reprises rejeté les revendications frauduleuses et condamné l’augmentation de l'auto-</a:t>
            </a:r>
            <a:r>
              <a:rPr lang="fr-CA" sz="1900" dirty="0" err="1">
                <a:latin typeface="Arial" panose="020B0604020202020204" pitchFamily="34" charset="0"/>
                <a:cs typeface="Arial" panose="020B0604020202020204" pitchFamily="34" charset="0"/>
              </a:rPr>
              <a:t>autochtonisation</a:t>
            </a:r>
            <a:r>
              <a:rPr lang="fr-CA" sz="1900" dirty="0">
                <a:latin typeface="Arial" panose="020B0604020202020204" pitchFamily="34" charset="0"/>
                <a:cs typeface="Arial" panose="020B0604020202020204" pitchFamily="34" charset="0"/>
              </a:rPr>
              <a:t> des colons.</a:t>
            </a:r>
          </a:p>
        </p:txBody>
      </p:sp>
    </p:spTree>
    <p:extLst>
      <p:ext uri="{BB962C8B-B14F-4D97-AF65-F5344CB8AC3E}">
        <p14:creationId xmlns:p14="http://schemas.microsoft.com/office/powerpoint/2010/main" val="283016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8129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Obligation de consulter</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511300" y="3009900"/>
            <a:ext cx="9702800" cy="4351338"/>
          </a:xfrm>
        </p:spPr>
        <p:txBody>
          <a:bodyPr>
            <a:normAutofit/>
          </a:bodyPr>
          <a:lstStyle/>
          <a:p>
            <a:pPr>
              <a:lnSpc>
                <a:spcPct val="100000"/>
              </a:lnSpc>
              <a:spcAft>
                <a:spcPts val="1200"/>
              </a:spcAft>
            </a:pPr>
            <a:r>
              <a:rPr lang="fr-CA" sz="1900" dirty="0">
                <a:latin typeface="Arial" panose="020B0604020202020204" pitchFamily="34" charset="0"/>
                <a:cs typeface="Arial" panose="020B0604020202020204" pitchFamily="34" charset="0"/>
              </a:rPr>
              <a:t>L'obligation de consulter est un aspect fondamental de la relation entre la Couronne et les Premières Nations, qui montre l'importance de respecter et protéger les droits ancestraux et issus des traités dans le cadre juridique et constitutionnel du Canada.</a:t>
            </a:r>
          </a:p>
          <a:p>
            <a:pPr>
              <a:lnSpc>
                <a:spcPct val="100000"/>
              </a:lnSpc>
              <a:spcAft>
                <a:spcPts val="1200"/>
              </a:spcAft>
            </a:pPr>
            <a:r>
              <a:rPr lang="fr-CA" sz="1900" b="0" i="0" dirty="0">
                <a:solidFill>
                  <a:srgbClr val="202124"/>
                </a:solidFill>
                <a:effectLst/>
                <a:latin typeface="Arial" panose="020B0604020202020204" pitchFamily="34" charset="0"/>
                <a:cs typeface="Arial" panose="020B0604020202020204" pitchFamily="34" charset="0"/>
              </a:rPr>
              <a:t>Les Premières Nations ont à maintes reprises souligné l'absence de consultation adéquate dans les processus dirigés par le Canada. </a:t>
            </a:r>
          </a:p>
          <a:p>
            <a:pPr marL="0" indent="0">
              <a:lnSpc>
                <a:spcPct val="100000"/>
              </a:lnSpc>
              <a:spcAft>
                <a:spcPts val="1200"/>
              </a:spcAft>
              <a:buNone/>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8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816100" y="18510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Projet de loi C-53, </a:t>
            </a:r>
            <a:r>
              <a:rPr lang="en-US" sz="2800" b="1" dirty="0" err="1">
                <a:solidFill>
                  <a:srgbClr val="016DAF"/>
                </a:solidFill>
                <a:latin typeface="Arial" panose="020B0604020202020204" pitchFamily="34" charset="0"/>
                <a:cs typeface="Arial" panose="020B0604020202020204" pitchFamily="34" charset="0"/>
              </a:rPr>
              <a:t>vue</a:t>
            </a:r>
            <a:r>
              <a:rPr lang="en-US" sz="2800" b="1" dirty="0">
                <a:solidFill>
                  <a:srgbClr val="016DAF"/>
                </a:solidFill>
                <a:latin typeface="Arial" panose="020B0604020202020204" pitchFamily="34" charset="0"/>
                <a:cs typeface="Arial" panose="020B0604020202020204" pitchFamily="34" charset="0"/>
              </a:rPr>
              <a:t> </a:t>
            </a:r>
            <a:r>
              <a:rPr lang="en-US" sz="2800" b="1" dirty="0" err="1">
                <a:solidFill>
                  <a:srgbClr val="016DAF"/>
                </a:solidFill>
                <a:latin typeface="Arial" panose="020B0604020202020204" pitchFamily="34" charset="0"/>
                <a:cs typeface="Arial" panose="020B0604020202020204" pitchFamily="34" charset="0"/>
              </a:rPr>
              <a:t>d'ensemble</a:t>
            </a:r>
            <a:endParaRPr lang="en-US"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644650" y="3176588"/>
            <a:ext cx="9232900" cy="4351338"/>
          </a:xfrm>
        </p:spPr>
        <p:txBody>
          <a:bodyPr>
            <a:normAutofit/>
          </a:bodyPr>
          <a:lstStyle/>
          <a:p>
            <a:pPr>
              <a:lnSpc>
                <a:spcPct val="100000"/>
              </a:lnSpc>
              <a:spcAft>
                <a:spcPts val="1200"/>
              </a:spcAft>
            </a:pPr>
            <a:r>
              <a:rPr lang="fr-CA" sz="1900" dirty="0">
                <a:latin typeface="Arial" panose="020B0604020202020204" pitchFamily="34" charset="0"/>
                <a:cs typeface="Arial" panose="020B0604020202020204" pitchFamily="34" charset="0"/>
              </a:rPr>
              <a:t>Le projet de loi C-53 prévoit la reconnaissance des NMA, NMS et NMO en tant que corps dirigeants autochtones ayant droit à l'autonomie gouvernementale en vertu de l'article 35 de la </a:t>
            </a:r>
            <a:r>
              <a:rPr lang="fr-CA" sz="1900" i="1" dirty="0">
                <a:latin typeface="Arial" panose="020B0604020202020204" pitchFamily="34" charset="0"/>
                <a:cs typeface="Arial" panose="020B0604020202020204" pitchFamily="34" charset="0"/>
              </a:rPr>
              <a:t>Loi constitutionnelle de 1982</a:t>
            </a:r>
            <a:r>
              <a:rPr lang="fr-CA" sz="1900" dirty="0">
                <a:latin typeface="Arial" panose="020B0604020202020204" pitchFamily="34" charset="0"/>
                <a:cs typeface="Arial" panose="020B0604020202020204" pitchFamily="34" charset="0"/>
              </a:rPr>
              <a:t>. </a:t>
            </a:r>
          </a:p>
          <a:p>
            <a:pPr>
              <a:lnSpc>
                <a:spcPct val="100000"/>
              </a:lnSpc>
              <a:spcAft>
                <a:spcPts val="1200"/>
              </a:spcAft>
            </a:pPr>
            <a:r>
              <a:rPr lang="fr-CA" sz="1900" dirty="0">
                <a:latin typeface="Arial" panose="020B0604020202020204" pitchFamily="34" charset="0"/>
                <a:cs typeface="Arial" panose="020B0604020202020204" pitchFamily="34" charset="0"/>
              </a:rPr>
              <a:t>Le projet de loi C-53 prévoit également un cadre pour la mise en œuvre des traités conclus entre ces gouvernements métis et le Canada.</a:t>
            </a:r>
          </a:p>
          <a:p>
            <a:pPr>
              <a:lnSpc>
                <a:spcPct val="100000"/>
              </a:lnSpc>
              <a:spcAft>
                <a:spcPts val="1200"/>
              </a:spcAft>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8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828800" y="16732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Développements récents</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581150" y="2868053"/>
            <a:ext cx="90297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Plusieurs événements récents ont créé une incertitude quant à l'avenir du projet de loi C-53.</a:t>
            </a:r>
          </a:p>
          <a:p>
            <a:pPr lvl="1">
              <a:lnSpc>
                <a:spcPct val="100000"/>
              </a:lnSpc>
            </a:pPr>
            <a:r>
              <a:rPr lang="fr-CA" sz="1900" dirty="0">
                <a:latin typeface="Arial" panose="020B0604020202020204" pitchFamily="34" charset="0"/>
                <a:cs typeface="Arial" panose="020B0604020202020204" pitchFamily="34" charset="0"/>
              </a:rPr>
              <a:t>Le 28 mars, la Cour fédérale a jugé que l'accord avec la NMA était trop large et qu’il devait être révisé. </a:t>
            </a:r>
          </a:p>
          <a:p>
            <a:pPr lvl="1">
              <a:lnSpc>
                <a:spcPct val="100000"/>
              </a:lnSpc>
            </a:pPr>
            <a:r>
              <a:rPr lang="fr-CA" sz="1900" dirty="0">
                <a:latin typeface="Arial" panose="020B0604020202020204" pitchFamily="34" charset="0"/>
                <a:cs typeface="Arial" panose="020B0604020202020204" pitchFamily="34" charset="0"/>
              </a:rPr>
              <a:t>Le 17 avril, la NMS a retiré son soutien au projet de loi C-53.</a:t>
            </a:r>
          </a:p>
          <a:p>
            <a:pPr>
              <a:lnSpc>
                <a:spcPct val="100000"/>
              </a:lnSpc>
            </a:pPr>
            <a:r>
              <a:rPr lang="fr-CA" sz="1900" dirty="0">
                <a:latin typeface="Arial" panose="020B0604020202020204" pitchFamily="34" charset="0"/>
                <a:cs typeface="Arial" panose="020B0604020202020204" pitchFamily="34" charset="0"/>
              </a:rPr>
              <a:t>Bien que ces développements soient les bienvenus, la question plus générale des revendications de droits infondées demeure en suspens et est susceptible de se manifester sous différentes formes.</a:t>
            </a:r>
          </a:p>
          <a:p>
            <a:pPr>
              <a:lnSpc>
                <a:spcPct val="100000"/>
              </a:lnSpc>
              <a:spcAft>
                <a:spcPts val="1200"/>
              </a:spcAft>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A430-8BC5-9B87-4283-2209D1FA831F}"/>
              </a:ext>
            </a:extLst>
          </p:cNvPr>
          <p:cNvSpPr>
            <a:spLocks noGrp="1"/>
          </p:cNvSpPr>
          <p:nvPr>
            <p:ph type="title"/>
          </p:nvPr>
        </p:nvSpPr>
        <p:spPr>
          <a:xfrm>
            <a:off x="1790700" y="17240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Projet de loi S-14, vue d'ensemble</a:t>
            </a:r>
            <a:endParaRPr lang="fr-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0AA9FE-F748-4F3F-2887-197A892FB64E}"/>
              </a:ext>
            </a:extLst>
          </p:cNvPr>
          <p:cNvSpPr>
            <a:spLocks noGrp="1"/>
          </p:cNvSpPr>
          <p:nvPr>
            <p:ph idx="1"/>
          </p:nvPr>
        </p:nvSpPr>
        <p:spPr>
          <a:xfrm>
            <a:off x="1574800" y="2841625"/>
            <a:ext cx="97790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Le projet de loi S-14, </a:t>
            </a:r>
            <a:r>
              <a:rPr lang="fr-CA" sz="1900" i="1" dirty="0">
                <a:latin typeface="Arial" panose="020B0604020202020204" pitchFamily="34" charset="0"/>
                <a:cs typeface="Arial" panose="020B0604020202020204" pitchFamily="34" charset="0"/>
              </a:rPr>
              <a:t>Loi modifiant la Loi sur les parcs nationaux du Canada, </a:t>
            </a:r>
            <a:r>
              <a:rPr lang="fr-CA" sz="1900" dirty="0">
                <a:latin typeface="Arial" panose="020B0604020202020204" pitchFamily="34" charset="0"/>
                <a:cs typeface="Arial" panose="020B0604020202020204" pitchFamily="34" charset="0"/>
              </a:rPr>
              <a:t>reconnaîtrait les membres du </a:t>
            </a:r>
            <a:r>
              <a:rPr lang="fr-CA" sz="1900" dirty="0" err="1">
                <a:latin typeface="Arial" panose="020B0604020202020204" pitchFamily="34" charset="0"/>
                <a:cs typeface="Arial" panose="020B0604020202020204" pitchFamily="34" charset="0"/>
              </a:rPr>
              <a:t>NunatuKavut</a:t>
            </a:r>
            <a:r>
              <a:rPr lang="fr-CA" sz="1900" dirty="0">
                <a:latin typeface="Arial" panose="020B0604020202020204" pitchFamily="34" charset="0"/>
                <a:cs typeface="Arial" panose="020B0604020202020204" pitchFamily="34" charset="0"/>
              </a:rPr>
              <a:t> </a:t>
            </a:r>
            <a:r>
              <a:rPr lang="fr-CA" sz="1900" dirty="0" err="1">
                <a:latin typeface="Arial" panose="020B0604020202020204" pitchFamily="34" charset="0"/>
                <a:cs typeface="Arial" panose="020B0604020202020204" pitchFamily="34" charset="0"/>
              </a:rPr>
              <a:t>Community</a:t>
            </a:r>
            <a:r>
              <a:rPr lang="fr-CA" sz="1900" dirty="0">
                <a:latin typeface="Arial" panose="020B0604020202020204" pitchFamily="34" charset="0"/>
                <a:cs typeface="Arial" panose="020B0604020202020204" pitchFamily="34" charset="0"/>
              </a:rPr>
              <a:t> Council (NCC) comme des « utilisateurs traditionnels des terres » ayant le droit statutaire d’exercer des activités traditionnelles dans l'</a:t>
            </a:r>
            <a:r>
              <a:rPr lang="fr-CA" sz="1900" dirty="0" err="1">
                <a:latin typeface="Arial" panose="020B0604020202020204" pitchFamily="34" charset="0"/>
                <a:cs typeface="Arial" panose="020B0604020202020204" pitchFamily="34" charset="0"/>
              </a:rPr>
              <a:t>Akami-Uapishk</a:t>
            </a:r>
            <a:r>
              <a:rPr lang="fr-CA" sz="1900" dirty="0">
                <a:latin typeface="Arial" panose="020B0604020202020204" pitchFamily="34" charset="0"/>
                <a:cs typeface="Arial" panose="020B0604020202020204" pitchFamily="34" charset="0"/>
              </a:rPr>
              <a:t>ᵁ, une réserve à vocation de parc national créée en vertu d'un traité entre le Canada et la nation </a:t>
            </a:r>
            <a:r>
              <a:rPr lang="fr-CA" sz="1900" dirty="0" err="1">
                <a:latin typeface="Arial" panose="020B0604020202020204" pitchFamily="34" charset="0"/>
                <a:cs typeface="Arial" panose="020B0604020202020204" pitchFamily="34" charset="0"/>
              </a:rPr>
              <a:t>innu</a:t>
            </a:r>
            <a:r>
              <a:rPr lang="fr-CA" sz="1900" dirty="0">
                <a:latin typeface="Arial" panose="020B0604020202020204" pitchFamily="34" charset="0"/>
                <a:cs typeface="Arial" panose="020B0604020202020204" pitchFamily="34" charset="0"/>
              </a:rPr>
              <a:t>. </a:t>
            </a:r>
          </a:p>
          <a:p>
            <a:pPr>
              <a:lnSpc>
                <a:spcPct val="100000"/>
              </a:lnSpc>
            </a:pPr>
            <a:r>
              <a:rPr lang="fr-CA" sz="1900" dirty="0">
                <a:latin typeface="Arial" panose="020B0604020202020204" pitchFamily="34" charset="0"/>
                <a:cs typeface="Arial" panose="020B0604020202020204" pitchFamily="34" charset="0"/>
              </a:rPr>
              <a:t>Le projet de loi S-14 a été présenté au Sénat en octobre 2023 et a été adopté en troisième lecture en décembre 2023.</a:t>
            </a:r>
          </a:p>
          <a:p>
            <a:pPr>
              <a:lnSpc>
                <a:spcPct val="100000"/>
              </a:lnSpc>
            </a:pPr>
            <a:r>
              <a:rPr lang="fr-CA" sz="1900" dirty="0">
                <a:latin typeface="Arial" panose="020B0604020202020204" pitchFamily="34" charset="0"/>
                <a:cs typeface="Arial" panose="020B0604020202020204" pitchFamily="34" charset="0"/>
              </a:rPr>
              <a:t>Le projet de loi S-14 est un exemple frappant d’une législation menée à terme par le gouvernement du Canada sans une consultation adéquate, qui facilite les revendications de droits illégitimes.</a:t>
            </a:r>
          </a:p>
        </p:txBody>
      </p:sp>
    </p:spTree>
    <p:extLst>
      <p:ext uri="{BB962C8B-B14F-4D97-AF65-F5344CB8AC3E}">
        <p14:creationId xmlns:p14="http://schemas.microsoft.com/office/powerpoint/2010/main" val="36435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8129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Mandats de l'APN</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473200" y="3138488"/>
            <a:ext cx="89027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Résolution 44/2023 – elle amplifie au niveau national l'opposition des Premières Nations aux revendications infondées des droits des Métis et au rôle des gouvernements dans la reconnaissance de ces revendications infondées.</a:t>
            </a:r>
          </a:p>
          <a:p>
            <a:pPr>
              <a:lnSpc>
                <a:spcPct val="100000"/>
              </a:lnSpc>
            </a:pPr>
            <a:r>
              <a:rPr lang="fr-CA" sz="1900" dirty="0">
                <a:latin typeface="Arial" panose="020B0604020202020204" pitchFamily="34" charset="0"/>
                <a:cs typeface="Arial" panose="020B0604020202020204" pitchFamily="34" charset="0"/>
              </a:rPr>
              <a:t>Résolution 81/2023 – elle demande de discuter avec les Premières Nations sur la façon d’amender le projet de loi C-53 pour s’assurer que les droits inhérents et issus de traités des Premières Nations sont adéquatement protégés.</a:t>
            </a:r>
          </a:p>
          <a:p>
            <a:pPr marL="0" indent="0">
              <a:lnSpc>
                <a:spcPct val="100000"/>
              </a:lnSpc>
              <a:buNone/>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63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828800" y="1707590"/>
            <a:ext cx="10515600" cy="1325563"/>
          </a:xfrm>
        </p:spPr>
        <p:txBody>
          <a:bodyPr>
            <a:normAutofit/>
          </a:bodyPr>
          <a:lstStyle/>
          <a:p>
            <a:r>
              <a:rPr lang="en-US" sz="2800" b="1" dirty="0" err="1">
                <a:solidFill>
                  <a:srgbClr val="016DAF"/>
                </a:solidFill>
                <a:latin typeface="Arial" panose="020B0604020202020204" pitchFamily="34" charset="0"/>
                <a:cs typeface="Arial" panose="020B0604020202020204" pitchFamily="34" charset="0"/>
              </a:rPr>
              <a:t>Plaidoyer</a:t>
            </a:r>
            <a:r>
              <a:rPr lang="en-US" sz="2800" b="1" dirty="0">
                <a:solidFill>
                  <a:srgbClr val="016DAF"/>
                </a:solidFill>
                <a:latin typeface="Arial" panose="020B0604020202020204" pitchFamily="34" charset="0"/>
                <a:cs typeface="Arial" panose="020B0604020202020204" pitchFamily="34" charset="0"/>
              </a:rPr>
              <a:t> de l'APN</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549400" y="2974741"/>
            <a:ext cx="96520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Tout au long de l'automne 2023, les efforts de plaidoyer de l'APN ont été centrés sur le projet de loi C-53, notamment en soutenant une journée de manifestation sur la Colline du Parlement dirigée par les Chefs de l’Ontario, en témoignant devant le Parlement et en sensibilisant l’opinion sur les médias sociaux. </a:t>
            </a:r>
          </a:p>
          <a:p>
            <a:pPr>
              <a:lnSpc>
                <a:spcPct val="100000"/>
              </a:lnSpc>
            </a:pPr>
            <a:r>
              <a:rPr lang="fr-CA" sz="1900" dirty="0">
                <a:latin typeface="Arial" panose="020B0604020202020204" pitchFamily="34" charset="0"/>
                <a:cs typeface="Arial" panose="020B0604020202020204" pitchFamily="34" charset="0"/>
              </a:rPr>
              <a:t>Au printemps 2024, l'APN a organisé des séances de mobilisation régionales en format virtuel pour discuter de ces nouvelles questions avec les dirigeants des Premières Nations.</a:t>
            </a:r>
          </a:p>
          <a:p>
            <a:pPr>
              <a:lnSpc>
                <a:spcPct val="100000"/>
              </a:lnSpc>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17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B46F-7DB9-109D-4306-C360A83C8692}"/>
              </a:ext>
            </a:extLst>
          </p:cNvPr>
          <p:cNvSpPr>
            <a:spLocks noGrp="1"/>
          </p:cNvSpPr>
          <p:nvPr>
            <p:ph type="title"/>
          </p:nvPr>
        </p:nvSpPr>
        <p:spPr>
          <a:xfrm>
            <a:off x="1803400" y="1647825"/>
            <a:ext cx="10515600" cy="1325563"/>
          </a:xfrm>
        </p:spPr>
        <p:txBody>
          <a:bodyPr/>
          <a:lstStyle/>
          <a:p>
            <a:r>
              <a:rPr lang="en-US" sz="2800" b="1" dirty="0">
                <a:solidFill>
                  <a:srgbClr val="016DAF"/>
                </a:solidFill>
                <a:latin typeface="Arial" panose="020B0604020202020204" pitchFamily="34" charset="0"/>
                <a:cs typeface="Arial" panose="020B0604020202020204" pitchFamily="34" charset="0"/>
              </a:rPr>
              <a:t>Aperçu</a:t>
            </a:r>
            <a:r>
              <a:rPr lang="en-US" dirty="0"/>
              <a:t> </a:t>
            </a:r>
          </a:p>
        </p:txBody>
      </p:sp>
      <p:sp>
        <p:nvSpPr>
          <p:cNvPr id="3" name="Content Placeholder 2">
            <a:extLst>
              <a:ext uri="{FF2B5EF4-FFF2-40B4-BE49-F238E27FC236}">
                <a16:creationId xmlns:a16="http://schemas.microsoft.com/office/drawing/2014/main" id="{3511F742-F4D8-3339-8689-39F5E40963A0}"/>
              </a:ext>
            </a:extLst>
          </p:cNvPr>
          <p:cNvSpPr>
            <a:spLocks noGrp="1"/>
          </p:cNvSpPr>
          <p:nvPr>
            <p:ph idx="1"/>
          </p:nvPr>
        </p:nvSpPr>
        <p:spPr>
          <a:xfrm>
            <a:off x="1879600" y="2752725"/>
            <a:ext cx="10515600" cy="4351338"/>
          </a:xfrm>
        </p:spPr>
        <p:txBody>
          <a:bodyPr>
            <a:normAutofit/>
          </a:bodyPr>
          <a:lstStyle/>
          <a:p>
            <a:pPr marL="0" indent="0">
              <a:buNone/>
            </a:pPr>
            <a:r>
              <a:rPr lang="en-US" sz="1900" b="1" dirty="0">
                <a:latin typeface="Arial" panose="020B0604020202020204" pitchFamily="34" charset="0"/>
                <a:cs typeface="Arial" panose="020B0604020202020204" pitchFamily="34" charset="0"/>
              </a:rPr>
              <a:t>Citoyenneté des Premières Nations</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Contexte</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Mandats de l'APN</a:t>
            </a:r>
          </a:p>
          <a:p>
            <a:pPr marL="0" indent="0">
              <a:buNone/>
            </a:pPr>
            <a:r>
              <a:rPr lang="en-US" sz="1900" b="1" dirty="0">
                <a:latin typeface="Arial" panose="020B0604020202020204" pitchFamily="34" charset="0"/>
                <a:cs typeface="Arial" panose="020B0604020202020204" pitchFamily="34" charset="0"/>
              </a:rPr>
              <a:t>Projet de loi C-53</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Contexte</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Mandats de l'APN</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Plaidoyer</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Prochaines étapes</a:t>
            </a:r>
            <a:endParaRPr lang="en"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8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CCDDF-6942-1868-B6DE-AB92AFE5465D}"/>
              </a:ext>
            </a:extLst>
          </p:cNvPr>
          <p:cNvSpPr>
            <a:spLocks noGrp="1"/>
          </p:cNvSpPr>
          <p:nvPr>
            <p:ph idx="1"/>
          </p:nvPr>
        </p:nvSpPr>
        <p:spPr>
          <a:xfrm>
            <a:off x="1467633" y="2995044"/>
            <a:ext cx="9256734" cy="4329868"/>
          </a:xfrm>
        </p:spPr>
        <p:txBody>
          <a:bodyPr>
            <a:noAutofit/>
          </a:bodyPr>
          <a:lstStyle/>
          <a:p>
            <a:pPr>
              <a:lnSpc>
                <a:spcPct val="100000"/>
              </a:lnSpc>
            </a:pPr>
            <a:r>
              <a:rPr lang="fr-CA" sz="1900" dirty="0">
                <a:effectLst/>
                <a:latin typeface="Arial" panose="020B0604020202020204" pitchFamily="34" charset="0"/>
                <a:ea typeface="Calibri" panose="020F0502020204030204" pitchFamily="34" charset="0"/>
                <a:cs typeface="Arial" panose="020B0604020202020204" pitchFamily="34" charset="0"/>
              </a:rPr>
              <a:t>Les Premières Nations et l'APN continuent de demander des moyens de protéger les droits des Premières Nations contre toute violation potentielle.</a:t>
            </a:r>
          </a:p>
          <a:p>
            <a:pPr>
              <a:lnSpc>
                <a:spcPct val="100000"/>
              </a:lnSpc>
            </a:pPr>
            <a:r>
              <a:rPr lang="fr-CA" sz="1900" dirty="0">
                <a:latin typeface="Arial" panose="020B0604020202020204" pitchFamily="34" charset="0"/>
                <a:ea typeface="Calibri" panose="020F0502020204030204" pitchFamily="34" charset="0"/>
                <a:cs typeface="Arial" panose="020B0604020202020204" pitchFamily="34" charset="0"/>
              </a:rPr>
              <a:t>Celle-ci comprend notamment l'absence </a:t>
            </a:r>
            <a:r>
              <a:rPr lang="fr-CA" sz="1900" dirty="0">
                <a:effectLst/>
                <a:latin typeface="Arial" panose="020B0604020202020204" pitchFamily="34" charset="0"/>
                <a:ea typeface="Calibri" panose="020F0502020204030204" pitchFamily="34" charset="0"/>
                <a:cs typeface="Arial" panose="020B0604020202020204" pitchFamily="34" charset="0"/>
              </a:rPr>
              <a:t>d’une consultation adéquate, la non obtention du consentement libre, préalable et éclairé des Premières Nations et le fardeau constant de prouver les droits inhérents </a:t>
            </a:r>
            <a:r>
              <a:rPr lang="fr-CA" sz="1900" dirty="0">
                <a:latin typeface="Arial" panose="020B0604020202020204" pitchFamily="34" charset="0"/>
                <a:ea typeface="Calibri" panose="020F0502020204030204" pitchFamily="34" charset="0"/>
                <a:cs typeface="Arial" panose="020B0604020202020204" pitchFamily="34" charset="0"/>
              </a:rPr>
              <a:t>et issus des traités et le titre.</a:t>
            </a: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fr-CA" sz="19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4401BECB-7306-5795-1B31-2C9EEC4C3308}"/>
              </a:ext>
            </a:extLst>
          </p:cNvPr>
          <p:cNvSpPr>
            <a:spLocks noGrp="1"/>
          </p:cNvSpPr>
          <p:nvPr>
            <p:ph type="title"/>
          </p:nvPr>
        </p:nvSpPr>
        <p:spPr>
          <a:xfrm>
            <a:off x="1828800" y="1707590"/>
            <a:ext cx="10515600" cy="1325563"/>
          </a:xfrm>
        </p:spPr>
        <p:txBody>
          <a:bodyPr>
            <a:normAutofit/>
          </a:bodyPr>
          <a:lstStyle/>
          <a:p>
            <a:r>
              <a:rPr lang="en-US" sz="2800" b="1" dirty="0" err="1">
                <a:solidFill>
                  <a:srgbClr val="016DAF"/>
                </a:solidFill>
                <a:latin typeface="Arial" panose="020B0604020202020204" pitchFamily="34" charset="0"/>
                <a:cs typeface="Arial" panose="020B0604020202020204" pitchFamily="34" charset="0"/>
              </a:rPr>
              <a:t>Plaidoyer</a:t>
            </a:r>
            <a:r>
              <a:rPr lang="en-US" sz="2800" b="1" dirty="0">
                <a:solidFill>
                  <a:srgbClr val="016DAF"/>
                </a:solidFill>
                <a:latin typeface="Arial" panose="020B0604020202020204" pitchFamily="34" charset="0"/>
                <a:cs typeface="Arial" panose="020B0604020202020204" pitchFamily="34" charset="0"/>
              </a:rPr>
              <a:t> de l'APN</a:t>
            </a:r>
          </a:p>
        </p:txBody>
      </p:sp>
    </p:spTree>
    <p:extLst>
      <p:ext uri="{BB962C8B-B14F-4D97-AF65-F5344CB8AC3E}">
        <p14:creationId xmlns:p14="http://schemas.microsoft.com/office/powerpoint/2010/main" val="242906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F842-BA63-7586-108D-7B01AA4F293A}"/>
              </a:ext>
            </a:extLst>
          </p:cNvPr>
          <p:cNvSpPr>
            <a:spLocks noGrp="1"/>
          </p:cNvSpPr>
          <p:nvPr>
            <p:ph type="title"/>
          </p:nvPr>
        </p:nvSpPr>
        <p:spPr>
          <a:xfrm>
            <a:off x="1925989" y="1644081"/>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Prochaines étapes</a:t>
            </a:r>
          </a:p>
        </p:txBody>
      </p:sp>
      <p:sp>
        <p:nvSpPr>
          <p:cNvPr id="3" name="Content Placeholder 2">
            <a:extLst>
              <a:ext uri="{FF2B5EF4-FFF2-40B4-BE49-F238E27FC236}">
                <a16:creationId xmlns:a16="http://schemas.microsoft.com/office/drawing/2014/main" id="{82DCCDDF-6942-1868-B6DE-AB92AFE5465D}"/>
              </a:ext>
            </a:extLst>
          </p:cNvPr>
          <p:cNvSpPr>
            <a:spLocks noGrp="1"/>
          </p:cNvSpPr>
          <p:nvPr>
            <p:ph idx="1"/>
          </p:nvPr>
        </p:nvSpPr>
        <p:spPr>
          <a:xfrm>
            <a:off x="1754166" y="2705932"/>
            <a:ext cx="9637734" cy="4329868"/>
          </a:xfrm>
        </p:spPr>
        <p:txBody>
          <a:bodyPr>
            <a:noAutofit/>
          </a:bodyPr>
          <a:lstStyle/>
          <a:p>
            <a:pPr>
              <a:lnSpc>
                <a:spcPct val="100000"/>
              </a:lnSpc>
            </a:pPr>
            <a:r>
              <a:rPr lang="fr-CA" sz="1900" dirty="0">
                <a:latin typeface="Arial" panose="020B0604020202020204" pitchFamily="34" charset="0"/>
                <a:cs typeface="Arial" panose="020B0604020202020204" pitchFamily="34" charset="0"/>
              </a:rPr>
              <a:t>L'APN continuera ses activités de plaidoyer politique afin d'obtenir le retrait du projet de loi C-53 et la création d'un processus national de consultation. Elle continuera aussi de travailler avec les régions à l'élaboration d'une stratégie nationale pour s'opposer aux revendications de droits infondées.</a:t>
            </a:r>
          </a:p>
          <a:p>
            <a:pPr>
              <a:lnSpc>
                <a:spcPct val="100000"/>
              </a:lnSpc>
            </a:pPr>
            <a:r>
              <a:rPr lang="fr-CA" sz="1900" dirty="0">
                <a:latin typeface="Arial" panose="020B0604020202020204" pitchFamily="34" charset="0"/>
                <a:cs typeface="Arial" panose="020B0604020202020204" pitchFamily="34" charset="0"/>
              </a:rPr>
              <a:t>Relations Couronne-Autochtones et Affaires du Nord Canada s'engage avec les Premières Nations, tout au long de 2024-2025, à mettre à jour les Lignes directrices fédérales sur la consultation et l'accommodement. </a:t>
            </a:r>
          </a:p>
          <a:p>
            <a:pPr>
              <a:lnSpc>
                <a:spcPct val="100000"/>
              </a:lnSpc>
            </a:pPr>
            <a:r>
              <a:rPr lang="fr-CA" sz="1900" dirty="0">
                <a:latin typeface="Arial" panose="020B0604020202020204" pitchFamily="34" charset="0"/>
                <a:cs typeface="Arial" panose="020B0604020202020204" pitchFamily="34" charset="0"/>
              </a:rPr>
              <a:t>L'APN envisage d’aider les Premières Nations à s’assurer que l'approche fédérale en matière de consultation et d'accommodement respecte l'obligation de consulter du Canada, qu’elle est alignée sur les droits inhérents et issus de traités des Premières Nations ainsi que les droits de l'article 35 et qu’elle est conforme à la DNUDPA. </a:t>
            </a:r>
          </a:p>
          <a:p>
            <a:pPr>
              <a:lnSpc>
                <a:spcPct val="100000"/>
              </a:lnSpc>
            </a:pPr>
            <a:endParaRPr lang="fr-CA" sz="1900" dirty="0">
              <a:latin typeface="Arial" panose="020B0604020202020204" pitchFamily="34" charset="0"/>
              <a:cs typeface="Arial" panose="020B0604020202020204" pitchFamily="34" charset="0"/>
            </a:endParaRPr>
          </a:p>
          <a:p>
            <a:pPr>
              <a:lnSpc>
                <a:spcPct val="100000"/>
              </a:lnSpc>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fr-CA"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440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4DB1-579A-454E-709A-0C83F0F4738D}"/>
              </a:ext>
            </a:extLst>
          </p:cNvPr>
          <p:cNvSpPr>
            <a:spLocks noGrp="1"/>
          </p:cNvSpPr>
          <p:nvPr>
            <p:ph type="title"/>
          </p:nvPr>
        </p:nvSpPr>
        <p:spPr>
          <a:xfrm>
            <a:off x="2827481" y="2766218"/>
            <a:ext cx="10515600" cy="1325563"/>
          </a:xfrm>
        </p:spPr>
        <p:txBody>
          <a:bodyPr>
            <a:normAutofit/>
          </a:bodyPr>
          <a:lstStyle/>
          <a:p>
            <a:r>
              <a:rPr lang="en-US" sz="4000" b="1" dirty="0">
                <a:solidFill>
                  <a:srgbClr val="016DAF"/>
                </a:solidFill>
                <a:latin typeface="Arial" panose="020B0604020202020204" pitchFamily="34" charset="0"/>
                <a:cs typeface="Arial" panose="020B0604020202020204" pitchFamily="34" charset="0"/>
              </a:rPr>
              <a:t>Questions et discussion</a:t>
            </a:r>
          </a:p>
        </p:txBody>
      </p:sp>
    </p:spTree>
    <p:extLst>
      <p:ext uri="{BB962C8B-B14F-4D97-AF65-F5344CB8AC3E}">
        <p14:creationId xmlns:p14="http://schemas.microsoft.com/office/powerpoint/2010/main" val="189226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41E-9C77-631E-2B76-A994B00249FA}"/>
              </a:ext>
            </a:extLst>
          </p:cNvPr>
          <p:cNvSpPr>
            <a:spLocks noGrp="1"/>
          </p:cNvSpPr>
          <p:nvPr>
            <p:ph type="title"/>
          </p:nvPr>
        </p:nvSpPr>
        <p:spPr>
          <a:xfrm>
            <a:off x="1781735" y="1786417"/>
            <a:ext cx="10515600" cy="1325563"/>
          </a:xfrm>
        </p:spPr>
        <p:txBody>
          <a:bodyPr>
            <a:normAutofit/>
          </a:bodyPr>
          <a:lstStyle/>
          <a:p>
            <a:r>
              <a:rPr lang="en-US" sz="2800" b="1" dirty="0" err="1">
                <a:solidFill>
                  <a:srgbClr val="016DAF"/>
                </a:solidFill>
                <a:latin typeface="Arial" panose="020B0604020202020204" pitchFamily="34" charset="0"/>
                <a:cs typeface="Arial" panose="020B0604020202020204" pitchFamily="34" charset="0"/>
              </a:rPr>
              <a:t>Personnes-ressources</a:t>
            </a:r>
            <a:endParaRPr lang="en-US"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F94562-BDD4-96B5-3BE4-7B31407F5B95}"/>
              </a:ext>
            </a:extLst>
          </p:cNvPr>
          <p:cNvSpPr>
            <a:spLocks noGrp="1"/>
          </p:cNvSpPr>
          <p:nvPr>
            <p:ph idx="1"/>
          </p:nvPr>
        </p:nvSpPr>
        <p:spPr>
          <a:xfrm>
            <a:off x="1879600" y="3112460"/>
            <a:ext cx="10515600" cy="2727124"/>
          </a:xfrm>
        </p:spPr>
        <p:txBody>
          <a:bodyPr>
            <a:normAutofit/>
          </a:bodyPr>
          <a:lstStyle/>
          <a:p>
            <a:pPr marL="0" indent="0">
              <a:buNone/>
            </a:pPr>
            <a:r>
              <a:rPr lang="fr-CA" sz="1900" dirty="0">
                <a:latin typeface="Arial" panose="020B0604020202020204" pitchFamily="34" charset="0"/>
                <a:cs typeface="Arial" panose="020B0604020202020204" pitchFamily="34" charset="0"/>
              </a:rPr>
              <a:t>Pour obtenir plus de renseignements, veuillez communiquer avec:</a:t>
            </a:r>
          </a:p>
          <a:p>
            <a:pPr marL="0" indent="0">
              <a:buNone/>
            </a:pPr>
            <a:endParaRPr lang="fr-CA" sz="1900" dirty="0">
              <a:latin typeface="Arial" panose="020B0604020202020204" pitchFamily="34" charset="0"/>
              <a:cs typeface="Arial" panose="020B0604020202020204" pitchFamily="34" charset="0"/>
            </a:endParaRPr>
          </a:p>
          <a:p>
            <a:pPr marL="0" indent="0">
              <a:buNone/>
            </a:pPr>
            <a:r>
              <a:rPr lang="fr-CA" sz="1900" dirty="0">
                <a:latin typeface="Arial" panose="020B0604020202020204" pitchFamily="34" charset="0"/>
                <a:cs typeface="Arial" panose="020B0604020202020204" pitchFamily="34" charset="0"/>
              </a:rPr>
              <a:t>Natasha </a:t>
            </a:r>
            <a:r>
              <a:rPr lang="fr-CA" sz="1900" dirty="0" err="1">
                <a:latin typeface="Arial" panose="020B0604020202020204" pitchFamily="34" charset="0"/>
                <a:cs typeface="Arial" panose="020B0604020202020204" pitchFamily="34" charset="0"/>
              </a:rPr>
              <a:t>Beedie</a:t>
            </a:r>
            <a:r>
              <a:rPr lang="fr-CA" sz="1900" dirty="0">
                <a:latin typeface="Arial" panose="020B0604020202020204" pitchFamily="34" charset="0"/>
                <a:cs typeface="Arial" panose="020B0604020202020204" pitchFamily="34" charset="0"/>
              </a:rPr>
              <a:t>, </a:t>
            </a:r>
            <a:r>
              <a:rPr lang="fr-CA" sz="1900" dirty="0">
                <a:solidFill>
                  <a:srgbClr val="016DA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nbeedie@afn.ca </a:t>
            </a:r>
            <a:r>
              <a:rPr lang="fr-CA" sz="1900" dirty="0">
                <a:latin typeface="Arial" panose="020B0604020202020204" pitchFamily="34" charset="0"/>
                <a:cs typeface="Arial" panose="020B0604020202020204" pitchFamily="34" charset="0"/>
              </a:rPr>
              <a:t>(directrice, Droits et gouvernance)</a:t>
            </a:r>
          </a:p>
          <a:p>
            <a:pPr marL="0" indent="0">
              <a:buNone/>
            </a:pPr>
            <a:r>
              <a:rPr lang="fr-CA" sz="1900" dirty="0">
                <a:latin typeface="Arial" panose="020B0604020202020204" pitchFamily="34" charset="0"/>
                <a:cs typeface="Arial" panose="020B0604020202020204" pitchFamily="34" charset="0"/>
              </a:rPr>
              <a:t>Jordan Ames-Sinclair, </a:t>
            </a:r>
            <a:r>
              <a:rPr lang="fr-CA" sz="1900" dirty="0">
                <a:solidFill>
                  <a:srgbClr val="016DA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jasinclair@afn.ca </a:t>
            </a:r>
            <a:r>
              <a:rPr lang="fr-CA" sz="1900" dirty="0">
                <a:latin typeface="Arial" panose="020B0604020202020204" pitchFamily="34" charset="0"/>
                <a:cs typeface="Arial" panose="020B0604020202020204" pitchFamily="34" charset="0"/>
              </a:rPr>
              <a:t>(directeur associé, Droits et gouvernance) </a:t>
            </a:r>
          </a:p>
        </p:txBody>
      </p:sp>
    </p:spTree>
    <p:extLst>
      <p:ext uri="{BB962C8B-B14F-4D97-AF65-F5344CB8AC3E}">
        <p14:creationId xmlns:p14="http://schemas.microsoft.com/office/powerpoint/2010/main" val="39283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536700" y="2714625"/>
            <a:ext cx="102235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Depuis la publication du rapport de la Commission royale sur les peuples autochtones en 1996, les Premières Nations soutiennent invariablement qu'elles possèdent un droit inhérent à contrôler leur citoyenneté. Ce droit est dit « inhérent » parce qu’il ne découle pas de la Constitution ou du droit canadien, mais de l'existence des Premières Nations en tant qu'entités culturelles, sociales et politiques indépendantes, dotées de leurs propres lois et systèmes de gouvernement, qui étaient présentes en Amérique du Nord avant la colonisation européenne.</a:t>
            </a:r>
          </a:p>
          <a:p>
            <a:pPr>
              <a:lnSpc>
                <a:spcPct val="100000"/>
              </a:lnSpc>
            </a:pPr>
            <a:r>
              <a:rPr lang="fr-CA" sz="1900" dirty="0">
                <a:latin typeface="Arial" panose="020B0604020202020204" pitchFamily="34" charset="0"/>
                <a:cs typeface="Arial" panose="020B0604020202020204" pitchFamily="34" charset="0"/>
              </a:rPr>
              <a:t>Ce droit est également reconnu dans le droit international, aux articles 9 et 33 de la Déclaration des Nations Unies sur les droits des peuples autochtones.</a:t>
            </a:r>
          </a:p>
        </p:txBody>
      </p:sp>
      <p:sp>
        <p:nvSpPr>
          <p:cNvPr id="6" name="Title 1">
            <a:extLst>
              <a:ext uri="{FF2B5EF4-FFF2-40B4-BE49-F238E27FC236}">
                <a16:creationId xmlns:a16="http://schemas.microsoft.com/office/drawing/2014/main" id="{D247034A-746D-D201-DC3F-921E0592FE2D}"/>
              </a:ext>
            </a:extLst>
          </p:cNvPr>
          <p:cNvSpPr txBox="1">
            <a:spLocks/>
          </p:cNvSpPr>
          <p:nvPr/>
        </p:nvSpPr>
        <p:spPr>
          <a:xfrm>
            <a:off x="1676400" y="17240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16DAF"/>
                </a:solidFill>
                <a:latin typeface="Arial" panose="020B0604020202020204" pitchFamily="34" charset="0"/>
                <a:cs typeface="Arial" panose="020B0604020202020204" pitchFamily="34" charset="0"/>
              </a:rPr>
              <a:t>Contexte</a:t>
            </a:r>
            <a:endParaRPr lang="en-US" sz="2800" b="1" dirty="0">
              <a:solidFill>
                <a:srgbClr val="016D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73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7240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Contexte</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35100" y="2943225"/>
            <a:ext cx="105156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Le Canada a progressivement supprimé certains éléments discriminatoires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au moyen de mesures politiques, réglementaires et législatives. </a:t>
            </a:r>
          </a:p>
          <a:p>
            <a:pPr>
              <a:lnSpc>
                <a:spcPct val="100000"/>
              </a:lnSpc>
            </a:pPr>
            <a:r>
              <a:rPr lang="fr-CA" sz="1900" dirty="0">
                <a:latin typeface="Arial" panose="020B0604020202020204" pitchFamily="34" charset="0"/>
                <a:cs typeface="Arial" panose="020B0604020202020204" pitchFamily="34" charset="0"/>
              </a:rPr>
              <a:t>En 2017, le gouvernement du Canada a présenté le projet de loi S-3, </a:t>
            </a:r>
            <a:r>
              <a:rPr lang="fr-CA" sz="1900" i="1" dirty="0">
                <a:latin typeface="Arial" panose="020B0604020202020204" pitchFamily="34" charset="0"/>
                <a:cs typeface="Arial" panose="020B0604020202020204" pitchFamily="34" charset="0"/>
              </a:rPr>
              <a:t>Loi modifiant la Loi sur les Indiens pour donner suite à la décision de la Cour supérieure du Québec dans l'affaire Descheneaux c. Canada (Procureur général)</a:t>
            </a:r>
            <a:r>
              <a:rPr lang="fr-CA" sz="1900" dirty="0">
                <a:latin typeface="Arial" panose="020B0604020202020204" pitchFamily="34" charset="0"/>
                <a:cs typeface="Arial" panose="020B0604020202020204" pitchFamily="34" charset="0"/>
              </a:rPr>
              <a:t>. </a:t>
            </a:r>
          </a:p>
          <a:p>
            <a:pPr>
              <a:lnSpc>
                <a:spcPct val="100000"/>
              </a:lnSpc>
            </a:pPr>
            <a:r>
              <a:rPr lang="fr-CA" sz="1900" dirty="0">
                <a:latin typeface="Arial" panose="020B0604020202020204" pitchFamily="34" charset="0"/>
                <a:cs typeface="Arial" panose="020B0604020202020204" pitchFamily="34" charset="0"/>
              </a:rPr>
              <a:t>Le projet de loi S-3, qui visait à supprimer toute discrimination fondée sur le sexe dans la </a:t>
            </a:r>
            <a:r>
              <a:rPr lang="fr-CA" sz="1900" i="1" dirty="0">
                <a:latin typeface="Arial" panose="020B0604020202020204" pitchFamily="34" charset="0"/>
                <a:cs typeface="Arial" panose="020B0604020202020204" pitchFamily="34" charset="0"/>
              </a:rPr>
              <a:t>Loi sur les Indiens</a:t>
            </a:r>
            <a:r>
              <a:rPr lang="fr-CA" sz="1900" dirty="0">
                <a:latin typeface="Arial" panose="020B0604020202020204" pitchFamily="34" charset="0"/>
                <a:cs typeface="Arial" panose="020B0604020202020204" pitchFamily="34" charset="0"/>
              </a:rPr>
              <a:t>, est entré en vigueur en 2019. Il n'aborde pas le déni plus large de l'autodétermination dans les dispositions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relatives à l'inscription. </a:t>
            </a:r>
          </a:p>
        </p:txBody>
      </p:sp>
    </p:spTree>
    <p:extLst>
      <p:ext uri="{BB962C8B-B14F-4D97-AF65-F5344CB8AC3E}">
        <p14:creationId xmlns:p14="http://schemas.microsoft.com/office/powerpoint/2010/main" val="28216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612900" y="2803525"/>
            <a:ext cx="100076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En 2019 et 2020, l'APN a diffusé un ensemble de documents de travail sur la transition vers le contrôle de la citoyenneté par les Premières Nations, ainsi qu'un guide sur l'établissement de codes d'appartenance. </a:t>
            </a:r>
          </a:p>
          <a:p>
            <a:pPr>
              <a:lnSpc>
                <a:spcPct val="100000"/>
              </a:lnSpc>
            </a:pPr>
            <a:r>
              <a:rPr lang="fr-CA" sz="1900" dirty="0">
                <a:latin typeface="Arial" panose="020B0604020202020204" pitchFamily="34" charset="0"/>
                <a:cs typeface="Arial" panose="020B0604020202020204" pitchFamily="34" charset="0"/>
              </a:rPr>
              <a:t>En 2021, un groupe de plaignants a lancé une contestation constitutionnelle (</a:t>
            </a:r>
            <a:r>
              <a:rPr lang="fr-CA" sz="1900" i="1" dirty="0">
                <a:latin typeface="Arial" panose="020B0604020202020204" pitchFamily="34" charset="0"/>
                <a:cs typeface="Arial" panose="020B0604020202020204" pitchFamily="34" charset="0"/>
              </a:rPr>
              <a:t>Nicholas c. AGC</a:t>
            </a:r>
            <a:r>
              <a:rPr lang="fr-CA" sz="1900" dirty="0">
                <a:latin typeface="Arial" panose="020B0604020202020204" pitchFamily="34" charset="0"/>
                <a:cs typeface="Arial" panose="020B0604020202020204" pitchFamily="34" charset="0"/>
              </a:rPr>
              <a:t>) pour remédier aux inégalités persistantes auxquelles sont confrontées les personnes ayant des antécédents familiaux d’émancipation en vertu de la </a:t>
            </a:r>
            <a:r>
              <a:rPr lang="fr-CA" sz="1900" i="1" dirty="0">
                <a:latin typeface="Arial" panose="020B0604020202020204" pitchFamily="34" charset="0"/>
                <a:cs typeface="Arial" panose="020B0604020202020204" pitchFamily="34" charset="0"/>
              </a:rPr>
              <a:t>Loi sur les Indiens</a:t>
            </a:r>
            <a:r>
              <a:rPr lang="fr-CA" sz="1900" dirty="0">
                <a:latin typeface="Arial" panose="020B0604020202020204" pitchFamily="34" charset="0"/>
                <a:cs typeface="Arial" panose="020B0604020202020204" pitchFamily="34" charset="0"/>
              </a:rPr>
              <a:t>. </a:t>
            </a:r>
          </a:p>
          <a:p>
            <a:pPr>
              <a:lnSpc>
                <a:spcPct val="100000"/>
              </a:lnSpc>
            </a:pPr>
            <a:r>
              <a:rPr lang="fr-CA" sz="1900" dirty="0">
                <a:latin typeface="Arial" panose="020B0604020202020204" pitchFamily="34" charset="0"/>
                <a:cs typeface="Arial" panose="020B0604020202020204" pitchFamily="34" charset="0"/>
              </a:rPr>
              <a:t>Après une brève période de mobilisation, la ministre des Services aux Autochtones Canada a présenté au Parlement le projet de loi C-38, </a:t>
            </a:r>
            <a:r>
              <a:rPr lang="fr-CA" sz="1900" i="1" dirty="0">
                <a:latin typeface="Arial" panose="020B0604020202020204" pitchFamily="34" charset="0"/>
                <a:cs typeface="Arial" panose="020B0604020202020204" pitchFamily="34" charset="0"/>
              </a:rPr>
              <a:t>Loi modifiant la Loi sur les Indiens (nouveaux droits à l’inscription)</a:t>
            </a:r>
            <a:r>
              <a:rPr lang="fr-CA" sz="1900" dirty="0">
                <a:latin typeface="Arial" panose="020B0604020202020204" pitchFamily="34" charset="0"/>
                <a:cs typeface="Arial" panose="020B0604020202020204" pitchFamily="34" charset="0"/>
              </a:rPr>
              <a:t>, afin de remédier aux conséquences de l’émancipation historique. </a:t>
            </a:r>
          </a:p>
        </p:txBody>
      </p:sp>
      <p:sp>
        <p:nvSpPr>
          <p:cNvPr id="6" name="Title 1">
            <a:extLst>
              <a:ext uri="{FF2B5EF4-FFF2-40B4-BE49-F238E27FC236}">
                <a16:creationId xmlns:a16="http://schemas.microsoft.com/office/drawing/2014/main" id="{AF201664-FE24-22BC-AC9D-965A94127570}"/>
              </a:ext>
            </a:extLst>
          </p:cNvPr>
          <p:cNvSpPr>
            <a:spLocks noGrp="1"/>
          </p:cNvSpPr>
          <p:nvPr>
            <p:ph type="title"/>
          </p:nvPr>
        </p:nvSpPr>
        <p:spPr>
          <a:xfrm>
            <a:off x="1676400" y="17240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Contexte</a:t>
            </a:r>
          </a:p>
        </p:txBody>
      </p:sp>
    </p:spTree>
    <p:extLst>
      <p:ext uri="{BB962C8B-B14F-4D97-AF65-F5344CB8AC3E}">
        <p14:creationId xmlns:p14="http://schemas.microsoft.com/office/powerpoint/2010/main" val="44905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9526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Mandats de l'APN</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41450" y="3073400"/>
            <a:ext cx="93091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La résolution 42/2022 de l’APN, </a:t>
            </a:r>
            <a:r>
              <a:rPr lang="fr-CA" sz="1900" i="1" dirty="0">
                <a:latin typeface="Arial" panose="020B0604020202020204" pitchFamily="34" charset="0"/>
                <a:cs typeface="Arial" panose="020B0604020202020204" pitchFamily="34" charset="0"/>
              </a:rPr>
              <a:t>Demande de consultation sur les modifications de la Loi sur les Indiens (1985)</a:t>
            </a:r>
            <a:r>
              <a:rPr lang="fr-CA" sz="1900" dirty="0">
                <a:latin typeface="Arial" panose="020B0604020202020204" pitchFamily="34" charset="0"/>
                <a:cs typeface="Arial" panose="020B0604020202020204" pitchFamily="34" charset="0"/>
              </a:rPr>
              <a:t>, demande au gouvernement du Canada de ne pas présenter de modifications législatives avant d’avoir adéquatement consulté les Premières Nations et fourni les ressources nécessaires pour la participation des communautés. </a:t>
            </a:r>
          </a:p>
          <a:p>
            <a:pPr>
              <a:lnSpc>
                <a:spcPct val="100000"/>
              </a:lnSpc>
            </a:pPr>
            <a:r>
              <a:rPr lang="fr-CA" sz="1900" dirty="0">
                <a:latin typeface="Arial" panose="020B0604020202020204" pitchFamily="34" charset="0"/>
                <a:cs typeface="Arial" panose="020B0604020202020204" pitchFamily="34" charset="0"/>
              </a:rPr>
              <a:t>En mars 2023, l’ancienne Cheffe nationale de l'APN, M</a:t>
            </a:r>
            <a:r>
              <a:rPr lang="fr-CA" sz="1900" baseline="30000" dirty="0">
                <a:latin typeface="Arial" panose="020B0604020202020204" pitchFamily="34" charset="0"/>
                <a:cs typeface="Arial" panose="020B0604020202020204" pitchFamily="34" charset="0"/>
              </a:rPr>
              <a:t>me</a:t>
            </a:r>
            <a:r>
              <a:rPr lang="fr-CA" sz="1900" dirty="0">
                <a:latin typeface="Arial" panose="020B0604020202020204" pitchFamily="34" charset="0"/>
                <a:cs typeface="Arial" panose="020B0604020202020204" pitchFamily="34" charset="0"/>
              </a:rPr>
              <a:t> Archibald, a envoyé une lettre à la ministre </a:t>
            </a:r>
            <a:r>
              <a:rPr lang="fr-CA" sz="1900" dirty="0" err="1">
                <a:latin typeface="Arial" panose="020B0604020202020204" pitchFamily="34" charset="0"/>
                <a:cs typeface="Arial" panose="020B0604020202020204" pitchFamily="34" charset="0"/>
              </a:rPr>
              <a:t>Hajdu</a:t>
            </a:r>
            <a:r>
              <a:rPr lang="fr-CA" sz="1900" dirty="0">
                <a:latin typeface="Arial" panose="020B0604020202020204" pitchFamily="34" charset="0"/>
                <a:cs typeface="Arial" panose="020B0604020202020204" pitchFamily="34" charset="0"/>
              </a:rPr>
              <a:t> pour lui demander de retirer immédiatement le projet de loi C-38.</a:t>
            </a:r>
          </a:p>
        </p:txBody>
      </p:sp>
    </p:spTree>
    <p:extLst>
      <p:ext uri="{BB962C8B-B14F-4D97-AF65-F5344CB8AC3E}">
        <p14:creationId xmlns:p14="http://schemas.microsoft.com/office/powerpoint/2010/main" val="187340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803400" y="1698625"/>
            <a:ext cx="10515600" cy="1325563"/>
          </a:xfrm>
        </p:spPr>
        <p:txBody>
          <a:bodyPr>
            <a:normAutofit/>
          </a:bodyPr>
          <a:lstStyle/>
          <a:p>
            <a:r>
              <a:rPr lang="en-US" sz="2900" b="1" dirty="0">
                <a:solidFill>
                  <a:srgbClr val="016DAF"/>
                </a:solidFill>
                <a:latin typeface="Arial" panose="020B0604020202020204" pitchFamily="34" charset="0"/>
                <a:cs typeface="Arial" panose="020B0604020202020204" pitchFamily="34" charset="0"/>
              </a:rPr>
              <a:t>Projet de loi C-38</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625600" y="2803525"/>
            <a:ext cx="85217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Les amendements apportés au projet de loi signifient que les personnes dont le statut a été rétabli, en vertu de la </a:t>
            </a:r>
            <a:r>
              <a:rPr lang="fr-CA" sz="1900" i="1" dirty="0">
                <a:latin typeface="Arial" panose="020B0604020202020204" pitchFamily="34" charset="0"/>
                <a:cs typeface="Arial" panose="020B0604020202020204" pitchFamily="34" charset="0"/>
              </a:rPr>
              <a:t>Loi,</a:t>
            </a:r>
            <a:r>
              <a:rPr lang="fr-CA" sz="1900" dirty="0">
                <a:latin typeface="Arial" panose="020B0604020202020204" pitchFamily="34" charset="0"/>
                <a:cs typeface="Arial" panose="020B0604020202020204" pitchFamily="34" charset="0"/>
              </a:rPr>
              <a:t> après l'émancipation peuvent dorénavant transmettre leur statut à leurs descendants directs de la même façon que les personnes qui n'ont jamais fait l’objet d’une émancipation. </a:t>
            </a:r>
          </a:p>
          <a:p>
            <a:pPr>
              <a:lnSpc>
                <a:spcPct val="100000"/>
              </a:lnSpc>
            </a:pPr>
            <a:r>
              <a:rPr lang="fr-CA" sz="1900" dirty="0">
                <a:latin typeface="Arial" panose="020B0604020202020204" pitchFamily="34" charset="0"/>
                <a:cs typeface="Arial" panose="020B0604020202020204" pitchFamily="34" charset="0"/>
              </a:rPr>
              <a:t>Actuellement, seules les femmes dont le statut a été rétabli après leur émancipation à cause de leur mariage avec un homme sans statut peuvent dorénavant transmettre leur statut à leurs descendants directs de la même façon que les personnes qui n'ont jamais fait l’objet d’une émancipation. </a:t>
            </a:r>
          </a:p>
        </p:txBody>
      </p:sp>
    </p:spTree>
    <p:extLst>
      <p:ext uri="{BB962C8B-B14F-4D97-AF65-F5344CB8AC3E}">
        <p14:creationId xmlns:p14="http://schemas.microsoft.com/office/powerpoint/2010/main" val="188394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778000" y="174466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Projet de loi C-38</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397000" y="2917825"/>
            <a:ext cx="98933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Le projet de loi prévoit également</a:t>
            </a:r>
          </a:p>
          <a:p>
            <a:pPr lvl="1">
              <a:lnSpc>
                <a:spcPct val="100000"/>
              </a:lnSpc>
            </a:pPr>
            <a:r>
              <a:rPr lang="fr-CA" sz="1900" dirty="0">
                <a:latin typeface="Arial" panose="020B0604020202020204" pitchFamily="34" charset="0"/>
                <a:cs typeface="Arial" panose="020B0604020202020204" pitchFamily="34" charset="0"/>
              </a:rPr>
              <a:t>annule l'expression « Indien mentalement incapable » de la section Définition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pour la remplacer par « personne dépendante »;</a:t>
            </a:r>
          </a:p>
          <a:p>
            <a:pPr lvl="1">
              <a:lnSpc>
                <a:spcPct val="100000"/>
              </a:lnSpc>
            </a:pPr>
            <a:r>
              <a:rPr lang="fr-CA" sz="1900" dirty="0">
                <a:latin typeface="Arial" panose="020B0604020202020204" pitchFamily="34" charset="0"/>
                <a:cs typeface="Arial" panose="020B0604020202020204" pitchFamily="34" charset="0"/>
              </a:rPr>
              <a:t>permet aux personnes de demander la radiation de leur nom du Registre des Indiens; </a:t>
            </a:r>
          </a:p>
          <a:p>
            <a:pPr lvl="1">
              <a:lnSpc>
                <a:spcPct val="100000"/>
              </a:lnSpc>
            </a:pPr>
            <a:r>
              <a:rPr lang="fr-CA" sz="1900" dirty="0">
                <a:latin typeface="Arial" panose="020B0604020202020204" pitchFamily="34" charset="0"/>
                <a:cs typeface="Arial" panose="020B0604020202020204" pitchFamily="34" charset="0"/>
              </a:rPr>
              <a:t>permet à une personne de voir son nom consigné dans la liste de bande tenue à Services aux Autochtones (la bande dans laquelle elle est née, si elle a cessé d'être membre de cette bande à la suite de son mariage avec une personne qui n'était pas membre de cette bande).</a:t>
            </a:r>
          </a:p>
        </p:txBody>
      </p:sp>
    </p:spTree>
    <p:extLst>
      <p:ext uri="{BB962C8B-B14F-4D97-AF65-F5344CB8AC3E}">
        <p14:creationId xmlns:p14="http://schemas.microsoft.com/office/powerpoint/2010/main" val="359005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816100" y="17875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Implications pour les Premières Nations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85900" y="3006725"/>
            <a:ext cx="10033000" cy="4351338"/>
          </a:xfrm>
        </p:spPr>
        <p:txBody>
          <a:bodyPr>
            <a:normAutofit/>
          </a:bodyPr>
          <a:lstStyle/>
          <a:p>
            <a:pPr>
              <a:lnSpc>
                <a:spcPct val="100000"/>
              </a:lnSpc>
            </a:pPr>
            <a:r>
              <a:rPr lang="fr-CA" sz="1900" dirty="0">
                <a:latin typeface="Arial" panose="020B0604020202020204" pitchFamily="34" charset="0"/>
                <a:cs typeface="Arial" panose="020B0604020202020204" pitchFamily="34" charset="0"/>
              </a:rPr>
              <a:t>Statistique Canada a estimé que l'élimination des inégalités connues fondées sur le sexe dans les dispositions relatives à l'inscription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depuis les modifications législatives de 2017 et 2019, pourrait entraîner l'inscription de près de 256 000 nouvelles personnes d'ici 2041.</a:t>
            </a:r>
          </a:p>
          <a:p>
            <a:pPr>
              <a:lnSpc>
                <a:spcPct val="100000"/>
              </a:lnSpc>
            </a:pPr>
            <a:r>
              <a:rPr lang="fr-CA" sz="1900" dirty="0">
                <a:latin typeface="Arial" panose="020B0604020202020204" pitchFamily="34" charset="0"/>
                <a:cs typeface="Arial" panose="020B0604020202020204" pitchFamily="34" charset="0"/>
              </a:rPr>
              <a:t>Actuellement, les Premières Nations peuvent étudier des moyens de contrôler l’appartenance en vertu de l'article 10 de la </a:t>
            </a:r>
            <a:r>
              <a:rPr lang="fr-CA" sz="1900" i="1" dirty="0">
                <a:latin typeface="Arial" panose="020B0604020202020204" pitchFamily="34" charset="0"/>
                <a:cs typeface="Arial" panose="020B0604020202020204" pitchFamily="34" charset="0"/>
              </a:rPr>
              <a:t>Loi sur les Indiens </a:t>
            </a:r>
            <a:r>
              <a:rPr lang="fr-CA" sz="1900" dirty="0">
                <a:latin typeface="Arial" panose="020B0604020202020204" pitchFamily="34" charset="0"/>
                <a:cs typeface="Arial" panose="020B0604020202020204" pitchFamily="34" charset="0"/>
              </a:rPr>
              <a:t>ou en négociant des ententes d'autonomie gouvernementale et des traités modernes avec le ministère des Relations Couronne-Autochtones et Affaires du Nord Canada.</a:t>
            </a:r>
          </a:p>
        </p:txBody>
      </p:sp>
    </p:spTree>
    <p:extLst>
      <p:ext uri="{BB962C8B-B14F-4D97-AF65-F5344CB8AC3E}">
        <p14:creationId xmlns:p14="http://schemas.microsoft.com/office/powerpoint/2010/main" val="353555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807</TotalTime>
  <Words>1968</Words>
  <Application>Microsoft Macintosh PowerPoint</Application>
  <PresentationFormat>Widescreen</PresentationFormat>
  <Paragraphs>106</Paragraphs>
  <Slides>23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Identité, droits et citoyenneté des Premières Nations  - Séance de dialogue </vt:lpstr>
      <vt:lpstr>Aperçu </vt:lpstr>
      <vt:lpstr>PowerPoint Presentation</vt:lpstr>
      <vt:lpstr>Contexte</vt:lpstr>
      <vt:lpstr>Contexte</vt:lpstr>
      <vt:lpstr>Mandats de l'APN</vt:lpstr>
      <vt:lpstr>Projet de loi C-38</vt:lpstr>
      <vt:lpstr>Projet de loi C-38</vt:lpstr>
      <vt:lpstr>Implications pour les Premières Nations</vt:lpstr>
      <vt:lpstr>Processus consultatif autochtone</vt:lpstr>
      <vt:lpstr>Prochaines étapes</vt:lpstr>
      <vt:lpstr>Contexte – Revendications relatives à l'identité</vt:lpstr>
      <vt:lpstr>Augmentation des revendications de droits infondées</vt:lpstr>
      <vt:lpstr>Obligation de consulter</vt:lpstr>
      <vt:lpstr>Projet de loi C-53, vue d'ensemble</vt:lpstr>
      <vt:lpstr>Développements récents</vt:lpstr>
      <vt:lpstr>Projet de loi S-14, vue d'ensemble</vt:lpstr>
      <vt:lpstr>Mandats de l'APN</vt:lpstr>
      <vt:lpstr>Plaidoyer de l'APN</vt:lpstr>
      <vt:lpstr>Plaidoyer de l'APN</vt:lpstr>
      <vt:lpstr>Prochaines étapes</vt:lpstr>
      <vt:lpstr>Questions et discussion</vt:lpstr>
      <vt:lpstr>Personnes-ressources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Rights and Citizenship </dc:title>
  <dc:creator>Lilian Shams-Amiri</dc:creator>
  <cp:keywords>, docId:2ADB0A9F2C67C6E9A2FEABFC048F27AF</cp:keywords>
  <cp:lastModifiedBy>Hollie King</cp:lastModifiedBy>
  <cp:revision>40</cp:revision>
  <dcterms:created xsi:type="dcterms:W3CDTF">2024-05-16T19:52:14Z</dcterms:created>
  <dcterms:modified xsi:type="dcterms:W3CDTF">2024-07-05T22:47:11Z</dcterms:modified>
</cp:coreProperties>
</file>