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5"/>
  </p:notesMasterIdLst>
  <p:sldIdLst>
    <p:sldId id="256" r:id="rId5"/>
    <p:sldId id="384" r:id="rId6"/>
    <p:sldId id="385" r:id="rId7"/>
    <p:sldId id="386" r:id="rId8"/>
    <p:sldId id="387" r:id="rId9"/>
    <p:sldId id="388" r:id="rId10"/>
    <p:sldId id="389" r:id="rId11"/>
    <p:sldId id="390" r:id="rId12"/>
    <p:sldId id="391" r:id="rId13"/>
    <p:sldId id="392" r:id="rId14"/>
    <p:sldId id="393" r:id="rId15"/>
    <p:sldId id="394" r:id="rId16"/>
    <p:sldId id="262" r:id="rId17"/>
    <p:sldId id="331" r:id="rId18"/>
    <p:sldId id="361" r:id="rId19"/>
    <p:sldId id="382" r:id="rId20"/>
    <p:sldId id="381" r:id="rId21"/>
    <p:sldId id="383" r:id="rId22"/>
    <p:sldId id="378" r:id="rId23"/>
    <p:sldId id="377" r:id="rId24"/>
  </p:sldIdLst>
  <p:sldSz cx="12192000" cy="6858000"/>
  <p:notesSz cx="6735763" cy="9866313"/>
  <p:embeddedFontLst>
    <p:embeddedFont>
      <p:font typeface="Arial Narrow" panose="020B0604020202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54F5C5-1337-844E-B00A-574A86EB1D6A}" name="Kathleen Lickers" initials="KL" userId="S::klickers@lickersbs.onmicrosoft.com::4abad943-2745-4c1f-b0a4-40bb67e5d1a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aron Asselstine" initials="AA" lastIdx="4" clrIdx="0">
    <p:extLst>
      <p:ext uri="{19B8F6BF-5375-455C-9EA6-DF929625EA0E}">
        <p15:presenceInfo xmlns:p15="http://schemas.microsoft.com/office/powerpoint/2012/main" userId="S::aasselstine@afn.ca::00b66097-8711-47ba-92de-d0d6de2292a3" providerId="AD"/>
      </p:ext>
    </p:extLst>
  </p:cmAuthor>
  <p:cmAuthor id="2" name="Jesse Donovan" initials="JD" lastIdx="3" clrIdx="1">
    <p:extLst>
      <p:ext uri="{19B8F6BF-5375-455C-9EA6-DF929625EA0E}">
        <p15:presenceInfo xmlns:p15="http://schemas.microsoft.com/office/powerpoint/2012/main" userId="S::JDonovan@afn.ca::3afa3826-c884-4ff4-8862-b6ec06e6ce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68" autoAdjust="0"/>
    <p:restoredTop sz="95669" autoAdjust="0"/>
  </p:normalViewPr>
  <p:slideViewPr>
    <p:cSldViewPr snapToGrid="0" snapToObjects="1">
      <p:cViewPr varScale="1">
        <p:scale>
          <a:sx n="117" d="100"/>
          <a:sy n="117" d="100"/>
        </p:scale>
        <p:origin x="176" y="1424"/>
      </p:cViewPr>
      <p:guideLst>
        <p:guide orient="horz" pos="2160"/>
        <p:guide pos="3840"/>
      </p:guideLst>
    </p:cSldViewPr>
  </p:slideViewPr>
  <p:notesTextViewPr>
    <p:cViewPr>
      <p:scale>
        <a:sx n="3" d="2"/>
        <a:sy n="3" d="2"/>
      </p:scale>
      <p:origin x="0" y="0"/>
    </p:cViewPr>
  </p:notesTextViewPr>
  <p:notesViewPr>
    <p:cSldViewPr snapToGrid="0" snapToObjects="1">
      <p:cViewPr varScale="1">
        <p:scale>
          <a:sx n="58" d="100"/>
          <a:sy n="58" d="100"/>
        </p:scale>
        <p:origin x="3341" y="6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9441" cy="4953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4798" y="1"/>
            <a:ext cx="2919441" cy="495337"/>
          </a:xfrm>
          <a:prstGeom prst="rect">
            <a:avLst/>
          </a:prstGeom>
        </p:spPr>
        <p:txBody>
          <a:bodyPr vert="horz" lIns="91440" tIns="45720" rIns="91440" bIns="45720" rtlCol="0"/>
          <a:lstStyle>
            <a:lvl1pPr algn="r">
              <a:defRPr sz="1200"/>
            </a:lvl1pPr>
          </a:lstStyle>
          <a:p>
            <a:fld id="{FD31A545-B768-4D20-9EE1-F9D7C31A8F40}" type="datetimeFigureOut">
              <a:rPr lang="en-US" smtClean="0"/>
              <a:pPr/>
              <a:t>12/1/24</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187" y="4747827"/>
            <a:ext cx="5387390" cy="388519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0976"/>
            <a:ext cx="2919441" cy="4953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4798" y="9370976"/>
            <a:ext cx="2919441" cy="495337"/>
          </a:xfrm>
          <a:prstGeom prst="rect">
            <a:avLst/>
          </a:prstGeom>
        </p:spPr>
        <p:txBody>
          <a:bodyPr vert="horz" lIns="91440" tIns="45720" rIns="91440" bIns="45720" rtlCol="0" anchor="b"/>
          <a:lstStyle>
            <a:lvl1pPr algn="r">
              <a:defRPr sz="1200"/>
            </a:lvl1pPr>
          </a:lstStyle>
          <a:p>
            <a:fld id="{BE2BBFF0-C69A-41F3-A00E-F2DBB36B45A6}" type="slidenum">
              <a:rPr lang="en-US" smtClean="0"/>
              <a:pPr/>
              <a:t>‹#›</a:t>
            </a:fld>
            <a:endParaRPr lang="en-US"/>
          </a:p>
        </p:txBody>
      </p:sp>
    </p:spTree>
    <p:extLst>
      <p:ext uri="{BB962C8B-B14F-4D97-AF65-F5344CB8AC3E}">
        <p14:creationId xmlns:p14="http://schemas.microsoft.com/office/powerpoint/2010/main" val="1672427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2BBFF0-C69A-41F3-A00E-F2DBB36B45A6}" type="slidenum">
              <a:rPr lang="en-US" smtClean="0"/>
              <a:pPr/>
              <a:t>1</a:t>
            </a:fld>
            <a:endParaRPr lang="en-US"/>
          </a:p>
        </p:txBody>
      </p:sp>
    </p:spTree>
    <p:extLst>
      <p:ext uri="{BB962C8B-B14F-4D97-AF65-F5344CB8AC3E}">
        <p14:creationId xmlns:p14="http://schemas.microsoft.com/office/powerpoint/2010/main" val="2652359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A44C1-E9AA-23B2-9265-22FC82AE3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BA8C30-4907-92FF-1E48-4DC8FB2263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D3FFB8-1B8F-5A47-48A6-3F5E8F329A33}"/>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A4EFAC69-DEA9-DA33-3FB4-46C292A08C4E}"/>
              </a:ext>
            </a:extLst>
          </p:cNvPr>
          <p:cNvSpPr>
            <a:spLocks noGrp="1"/>
          </p:cNvSpPr>
          <p:nvPr>
            <p:ph type="sldNum" sz="quarter" idx="5"/>
          </p:nvPr>
        </p:nvSpPr>
        <p:spPr/>
        <p:txBody>
          <a:bodyPr/>
          <a:lstStyle/>
          <a:p>
            <a:fld id="{BE2BBFF0-C69A-41F3-A00E-F2DBB36B45A6}" type="slidenum">
              <a:rPr lang="en-US" smtClean="0"/>
              <a:pPr/>
              <a:t>10</a:t>
            </a:fld>
            <a:endParaRPr lang="en-US"/>
          </a:p>
        </p:txBody>
      </p:sp>
    </p:spTree>
    <p:extLst>
      <p:ext uri="{BB962C8B-B14F-4D97-AF65-F5344CB8AC3E}">
        <p14:creationId xmlns:p14="http://schemas.microsoft.com/office/powerpoint/2010/main" val="2824806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CF6AE-EC53-8FAD-7B59-B576C1A187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F29342-4120-E904-3F9F-8C794C0C32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D2BEF2-41CE-6091-6DA7-2ED2B4720DBB}"/>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A2D8B3AA-FA24-109F-A24C-7FE2D8D6C63D}"/>
              </a:ext>
            </a:extLst>
          </p:cNvPr>
          <p:cNvSpPr>
            <a:spLocks noGrp="1"/>
          </p:cNvSpPr>
          <p:nvPr>
            <p:ph type="sldNum" sz="quarter" idx="5"/>
          </p:nvPr>
        </p:nvSpPr>
        <p:spPr/>
        <p:txBody>
          <a:bodyPr/>
          <a:lstStyle/>
          <a:p>
            <a:fld id="{BE2BBFF0-C69A-41F3-A00E-F2DBB36B45A6}" type="slidenum">
              <a:rPr lang="en-US" smtClean="0"/>
              <a:pPr/>
              <a:t>11</a:t>
            </a:fld>
            <a:endParaRPr lang="en-US"/>
          </a:p>
        </p:txBody>
      </p:sp>
    </p:spTree>
    <p:extLst>
      <p:ext uri="{BB962C8B-B14F-4D97-AF65-F5344CB8AC3E}">
        <p14:creationId xmlns:p14="http://schemas.microsoft.com/office/powerpoint/2010/main" val="2057676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C65EB-1BC3-77D0-E795-09020D4ABD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5DA2E0-29F2-3A81-CB8A-D4CFE5DD20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53343A-E267-AEC9-7DA5-089F26ED7645}"/>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5CD395AA-333A-7751-03B6-196A697784F9}"/>
              </a:ext>
            </a:extLst>
          </p:cNvPr>
          <p:cNvSpPr>
            <a:spLocks noGrp="1"/>
          </p:cNvSpPr>
          <p:nvPr>
            <p:ph type="sldNum" sz="quarter" idx="5"/>
          </p:nvPr>
        </p:nvSpPr>
        <p:spPr/>
        <p:txBody>
          <a:bodyPr/>
          <a:lstStyle/>
          <a:p>
            <a:fld id="{BE2BBFF0-C69A-41F3-A00E-F2DBB36B45A6}" type="slidenum">
              <a:rPr lang="en-US" smtClean="0"/>
              <a:pPr/>
              <a:t>12</a:t>
            </a:fld>
            <a:endParaRPr lang="en-US"/>
          </a:p>
        </p:txBody>
      </p:sp>
    </p:spTree>
    <p:extLst>
      <p:ext uri="{BB962C8B-B14F-4D97-AF65-F5344CB8AC3E}">
        <p14:creationId xmlns:p14="http://schemas.microsoft.com/office/powerpoint/2010/main" val="2380750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pPr/>
              <a:t>13</a:t>
            </a:fld>
            <a:endParaRPr lang="en-US"/>
          </a:p>
        </p:txBody>
      </p:sp>
    </p:spTree>
    <p:extLst>
      <p:ext uri="{BB962C8B-B14F-4D97-AF65-F5344CB8AC3E}">
        <p14:creationId xmlns:p14="http://schemas.microsoft.com/office/powerpoint/2010/main" val="2526280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pPr/>
              <a:t>14</a:t>
            </a:fld>
            <a:endParaRPr lang="en-US"/>
          </a:p>
        </p:txBody>
      </p:sp>
    </p:spTree>
    <p:extLst>
      <p:ext uri="{BB962C8B-B14F-4D97-AF65-F5344CB8AC3E}">
        <p14:creationId xmlns:p14="http://schemas.microsoft.com/office/powerpoint/2010/main" val="82762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Moving to AFN Mandates:</a:t>
            </a:r>
          </a:p>
          <a:p>
            <a:endParaRPr lang="en-CA" dirty="0"/>
          </a:p>
          <a:p>
            <a:pPr marL="171450" indent="-171450">
              <a:buFont typeface="Arial" panose="020B0604020202020204" pitchFamily="34" charset="0"/>
              <a:buChar char="•"/>
            </a:pPr>
            <a:r>
              <a:rPr lang="en-CA" dirty="0"/>
              <a:t>Our most recent mandate is from the 2023 – AFN Resolution 37/2023 </a:t>
            </a:r>
            <a:r>
              <a:rPr lang="en-CA" i="1" dirty="0"/>
              <a:t>Returning First Nations Lands through ATR Reform</a:t>
            </a:r>
            <a:r>
              <a:rPr lang="en-CA" dirty="0"/>
              <a:t>.</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I want to highlight two clauses from that resolution:  </a:t>
            </a:r>
          </a:p>
          <a:p>
            <a:pPr marL="171450" indent="-171450">
              <a:buFont typeface="Arial" panose="020B0604020202020204" pitchFamily="34" charset="0"/>
              <a:buChar char="•"/>
            </a:pPr>
            <a:endParaRPr lang="en-CA" dirty="0"/>
          </a:p>
          <a:p>
            <a:pPr marL="228600" indent="-228600">
              <a:buFont typeface="+mj-lt"/>
              <a:buAutoNum type="arabicPeriod"/>
            </a:pPr>
            <a:r>
              <a:rPr lang="en-CA" dirty="0"/>
              <a:t>First Nations In Assembly call on the Government of Canada to co-develop with First Nations a clear, effective, and transparent process to retore, reacquire, and/or remedy the historic dispossession of reserve lands.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That mandate speaks to the need to ensure any new policy or process on ATR is responding to First Nations goals and objectives in alignment with international and domestic law. </a:t>
            </a:r>
          </a:p>
          <a:p>
            <a:pPr marL="171450" indent="-171450">
              <a:buFont typeface="Arial" panose="020B0604020202020204" pitchFamily="34" charset="0"/>
              <a:buChar char="•"/>
            </a:pPr>
            <a:endParaRPr lang="en-CA" dirty="0"/>
          </a:p>
          <a:p>
            <a:pPr marL="228600" indent="-228600">
              <a:buFont typeface="+mj-lt"/>
              <a:buAutoNum type="arabicPeriod" startAt="2"/>
            </a:pPr>
            <a:r>
              <a:rPr lang="en-CA" dirty="0"/>
              <a:t>The resolution also calls on the AFN to engage with First Nations on the review and redesign of the ATR process – our objective is to identify the many priorities First Nations have respecting ATR and to potentially propose policy or legislative solutions. </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BE2BBFF0-C69A-41F3-A00E-F2DBB36B45A6}" type="slidenum">
              <a:rPr lang="en-US" smtClean="0"/>
              <a:pPr/>
              <a:t>15</a:t>
            </a:fld>
            <a:endParaRPr lang="en-US"/>
          </a:p>
        </p:txBody>
      </p:sp>
    </p:spTree>
    <p:extLst>
      <p:ext uri="{BB962C8B-B14F-4D97-AF65-F5344CB8AC3E}">
        <p14:creationId xmlns:p14="http://schemas.microsoft.com/office/powerpoint/2010/main" val="3296314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F7DBE-BDD9-EEB9-BA68-853B3F2E82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8F4B1-243A-36B4-8B42-B4BF5C62CF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452ADD-7FAC-BA33-9EAC-4E1223D91E2D}"/>
              </a:ext>
            </a:extLst>
          </p:cNvPr>
          <p:cNvSpPr>
            <a:spLocks noGrp="1"/>
          </p:cNvSpPr>
          <p:nvPr>
            <p:ph type="body" idx="1"/>
          </p:nvPr>
        </p:nvSpPr>
        <p:spPr/>
        <p:txBody>
          <a:bodyPr/>
          <a:lstStyle/>
          <a:p>
            <a:r>
              <a:rPr lang="en-CA" dirty="0"/>
              <a:t>Moving to AFN Mandates:</a:t>
            </a:r>
          </a:p>
          <a:p>
            <a:endParaRPr lang="en-CA" dirty="0"/>
          </a:p>
          <a:p>
            <a:pPr marL="171450" indent="-171450">
              <a:buFont typeface="Arial" panose="020B0604020202020204" pitchFamily="34" charset="0"/>
              <a:buChar char="•"/>
            </a:pPr>
            <a:r>
              <a:rPr lang="en-CA" dirty="0"/>
              <a:t>Our most recent mandate is from the 2023 – AFN Resolution 37/2023 </a:t>
            </a:r>
            <a:r>
              <a:rPr lang="en-CA" i="1" dirty="0"/>
              <a:t>Returning First Nations Lands through ATR Reform</a:t>
            </a:r>
            <a:r>
              <a:rPr lang="en-CA" dirty="0"/>
              <a:t>.</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I want to highlight two clauses from that resolution:  </a:t>
            </a:r>
          </a:p>
          <a:p>
            <a:pPr marL="171450" indent="-171450">
              <a:buFont typeface="Arial" panose="020B0604020202020204" pitchFamily="34" charset="0"/>
              <a:buChar char="•"/>
            </a:pPr>
            <a:endParaRPr lang="en-CA" dirty="0"/>
          </a:p>
          <a:p>
            <a:pPr marL="228600" indent="-228600">
              <a:buFont typeface="+mj-lt"/>
              <a:buAutoNum type="arabicPeriod"/>
            </a:pPr>
            <a:r>
              <a:rPr lang="en-CA" dirty="0"/>
              <a:t>First Nations In Assembly call on the Government of Canada to co-develop with First Nations a clear, effective, and transparent process to retore, reacquire, and/or remedy the historic dispossession of reserve lands.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That mandate speaks to the need to ensure any new policy or process on ATR is responding to First Nations goals and objectives in alignment with international and domestic law. </a:t>
            </a:r>
          </a:p>
          <a:p>
            <a:pPr marL="171450" indent="-171450">
              <a:buFont typeface="Arial" panose="020B0604020202020204" pitchFamily="34" charset="0"/>
              <a:buChar char="•"/>
            </a:pPr>
            <a:endParaRPr lang="en-CA" dirty="0"/>
          </a:p>
          <a:p>
            <a:pPr marL="228600" indent="-228600">
              <a:buFont typeface="+mj-lt"/>
              <a:buAutoNum type="arabicPeriod" startAt="2"/>
            </a:pPr>
            <a:r>
              <a:rPr lang="en-CA" dirty="0"/>
              <a:t>The resolution also calls on the AFN to engage with First Nations on the review and redesign of the ATR process – our objective is to identify the many priorities First Nations have respecting ATR and to potentially propose policy or legislative solutions. </a:t>
            </a:r>
          </a:p>
          <a:p>
            <a:pPr marL="171450" indent="-171450">
              <a:buFont typeface="Arial" panose="020B0604020202020204" pitchFamily="34" charset="0"/>
              <a:buChar char="•"/>
            </a:pPr>
            <a:endParaRPr lang="en-CA" dirty="0"/>
          </a:p>
        </p:txBody>
      </p:sp>
      <p:sp>
        <p:nvSpPr>
          <p:cNvPr id="4" name="Slide Number Placeholder 3">
            <a:extLst>
              <a:ext uri="{FF2B5EF4-FFF2-40B4-BE49-F238E27FC236}">
                <a16:creationId xmlns:a16="http://schemas.microsoft.com/office/drawing/2014/main" id="{8B6C1C71-4A5B-1733-8DD0-55616B61F3B7}"/>
              </a:ext>
            </a:extLst>
          </p:cNvPr>
          <p:cNvSpPr>
            <a:spLocks noGrp="1"/>
          </p:cNvSpPr>
          <p:nvPr>
            <p:ph type="sldNum" sz="quarter" idx="5"/>
          </p:nvPr>
        </p:nvSpPr>
        <p:spPr/>
        <p:txBody>
          <a:bodyPr/>
          <a:lstStyle/>
          <a:p>
            <a:fld id="{BE2BBFF0-C69A-41F3-A00E-F2DBB36B45A6}" type="slidenum">
              <a:rPr lang="en-US" smtClean="0"/>
              <a:pPr/>
              <a:t>16</a:t>
            </a:fld>
            <a:endParaRPr lang="en-US"/>
          </a:p>
        </p:txBody>
      </p:sp>
    </p:spTree>
    <p:extLst>
      <p:ext uri="{BB962C8B-B14F-4D97-AF65-F5344CB8AC3E}">
        <p14:creationId xmlns:p14="http://schemas.microsoft.com/office/powerpoint/2010/main" val="673939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058CB-DA2E-33F8-9B1B-27DBB62A9F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ECA172-CB38-3ACB-4EFD-4387F391BC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F5E0DC-3225-EB58-D3DB-00E0D7E5F5D6}"/>
              </a:ext>
            </a:extLst>
          </p:cNvPr>
          <p:cNvSpPr>
            <a:spLocks noGrp="1"/>
          </p:cNvSpPr>
          <p:nvPr>
            <p:ph type="body" idx="1"/>
          </p:nvPr>
        </p:nvSpPr>
        <p:spPr/>
        <p:txBody>
          <a:bodyPr/>
          <a:lstStyle/>
          <a:p>
            <a:r>
              <a:rPr lang="en-CA" dirty="0"/>
              <a:t>Moving to AFN Mandates:</a:t>
            </a:r>
          </a:p>
          <a:p>
            <a:endParaRPr lang="en-CA" dirty="0"/>
          </a:p>
          <a:p>
            <a:pPr marL="171450" indent="-171450">
              <a:buFont typeface="Arial" panose="020B0604020202020204" pitchFamily="34" charset="0"/>
              <a:buChar char="•"/>
            </a:pPr>
            <a:r>
              <a:rPr lang="en-CA" dirty="0"/>
              <a:t>Our most recent mandate is from the 2023 – AFN Resolution 37/2023 </a:t>
            </a:r>
            <a:r>
              <a:rPr lang="en-CA" i="1" dirty="0"/>
              <a:t>Returning First Nations Lands through ATR Reform</a:t>
            </a:r>
            <a:r>
              <a:rPr lang="en-CA" dirty="0"/>
              <a:t>.</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I want to highlight two clauses from that resolution:  </a:t>
            </a:r>
          </a:p>
          <a:p>
            <a:pPr marL="171450" indent="-171450">
              <a:buFont typeface="Arial" panose="020B0604020202020204" pitchFamily="34" charset="0"/>
              <a:buChar char="•"/>
            </a:pPr>
            <a:endParaRPr lang="en-CA" dirty="0"/>
          </a:p>
          <a:p>
            <a:pPr marL="228600" indent="-228600">
              <a:buFont typeface="+mj-lt"/>
              <a:buAutoNum type="arabicPeriod"/>
            </a:pPr>
            <a:r>
              <a:rPr lang="en-CA" dirty="0"/>
              <a:t>First Nations In Assembly call on the Government of Canada to co-develop with First Nations a clear, effective, and transparent process to retore, reacquire, and/or remedy the historic dispossession of reserve lands.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That mandate speaks to the need to ensure any new policy or process on ATR is responding to First Nations goals and objectives in alignment with international and domestic law. </a:t>
            </a:r>
          </a:p>
          <a:p>
            <a:pPr marL="171450" indent="-171450">
              <a:buFont typeface="Arial" panose="020B0604020202020204" pitchFamily="34" charset="0"/>
              <a:buChar char="•"/>
            </a:pPr>
            <a:endParaRPr lang="en-CA" dirty="0"/>
          </a:p>
          <a:p>
            <a:pPr marL="228600" indent="-228600">
              <a:buFont typeface="+mj-lt"/>
              <a:buAutoNum type="arabicPeriod" startAt="2"/>
            </a:pPr>
            <a:r>
              <a:rPr lang="en-CA" dirty="0"/>
              <a:t>The resolution also calls on the AFN to engage with First Nations on the review and redesign of the ATR process – our objective is to identify the many priorities First Nations have respecting ATR and to potentially propose policy or legislative solutions. </a:t>
            </a:r>
          </a:p>
          <a:p>
            <a:pPr marL="171450" indent="-171450">
              <a:buFont typeface="Arial" panose="020B0604020202020204" pitchFamily="34" charset="0"/>
              <a:buChar char="•"/>
            </a:pPr>
            <a:endParaRPr lang="en-CA" dirty="0"/>
          </a:p>
        </p:txBody>
      </p:sp>
      <p:sp>
        <p:nvSpPr>
          <p:cNvPr id="4" name="Slide Number Placeholder 3">
            <a:extLst>
              <a:ext uri="{FF2B5EF4-FFF2-40B4-BE49-F238E27FC236}">
                <a16:creationId xmlns:a16="http://schemas.microsoft.com/office/drawing/2014/main" id="{07C0DE8D-CA2A-E801-815B-8A9F24B15B26}"/>
              </a:ext>
            </a:extLst>
          </p:cNvPr>
          <p:cNvSpPr>
            <a:spLocks noGrp="1"/>
          </p:cNvSpPr>
          <p:nvPr>
            <p:ph type="sldNum" sz="quarter" idx="5"/>
          </p:nvPr>
        </p:nvSpPr>
        <p:spPr/>
        <p:txBody>
          <a:bodyPr/>
          <a:lstStyle/>
          <a:p>
            <a:fld id="{BE2BBFF0-C69A-41F3-A00E-F2DBB36B45A6}" type="slidenum">
              <a:rPr lang="en-US" smtClean="0"/>
              <a:pPr/>
              <a:t>17</a:t>
            </a:fld>
            <a:endParaRPr lang="en-US"/>
          </a:p>
        </p:txBody>
      </p:sp>
    </p:spTree>
    <p:extLst>
      <p:ext uri="{BB962C8B-B14F-4D97-AF65-F5344CB8AC3E}">
        <p14:creationId xmlns:p14="http://schemas.microsoft.com/office/powerpoint/2010/main" val="3016825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D9BBB-64AF-A0AA-02B3-FBA5C8A6ED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9F134A-3DBE-1E21-F622-5C948F61A1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95E0D6-1DED-8998-9B49-A375431AC9E4}"/>
              </a:ext>
            </a:extLst>
          </p:cNvPr>
          <p:cNvSpPr>
            <a:spLocks noGrp="1"/>
          </p:cNvSpPr>
          <p:nvPr>
            <p:ph type="body" idx="1"/>
          </p:nvPr>
        </p:nvSpPr>
        <p:spPr/>
        <p:txBody>
          <a:bodyPr/>
          <a:lstStyle/>
          <a:p>
            <a:r>
              <a:rPr lang="en-CA" dirty="0"/>
              <a:t>Moving to AFN Mandates:</a:t>
            </a:r>
          </a:p>
          <a:p>
            <a:endParaRPr lang="en-CA" dirty="0"/>
          </a:p>
          <a:p>
            <a:pPr marL="171450" indent="-171450">
              <a:buFont typeface="Arial" panose="020B0604020202020204" pitchFamily="34" charset="0"/>
              <a:buChar char="•"/>
            </a:pPr>
            <a:r>
              <a:rPr lang="en-CA" dirty="0"/>
              <a:t>Our most recent mandate is from the 2023 – AFN Resolution 37/2023 </a:t>
            </a:r>
            <a:r>
              <a:rPr lang="en-CA" i="1" dirty="0"/>
              <a:t>Returning First Nations Lands through ATR Reform</a:t>
            </a:r>
            <a:r>
              <a:rPr lang="en-CA" dirty="0"/>
              <a:t>.</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I want to highlight two clauses from that resolution:  </a:t>
            </a:r>
          </a:p>
          <a:p>
            <a:pPr marL="171450" indent="-171450">
              <a:buFont typeface="Arial" panose="020B0604020202020204" pitchFamily="34" charset="0"/>
              <a:buChar char="•"/>
            </a:pPr>
            <a:endParaRPr lang="en-CA" dirty="0"/>
          </a:p>
          <a:p>
            <a:pPr marL="228600" indent="-228600">
              <a:buFont typeface="+mj-lt"/>
              <a:buAutoNum type="arabicPeriod"/>
            </a:pPr>
            <a:r>
              <a:rPr lang="en-CA" dirty="0"/>
              <a:t>First Nations In Assembly call on the Government of Canada to co-develop with First Nations a clear, effective, and transparent process to retore, reacquire, and/or remedy the historic dispossession of reserve lands.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That mandate speaks to the need to ensure any new policy or process on ATR is responding to First Nations goals and objectives in alignment with international and domestic law. </a:t>
            </a:r>
          </a:p>
          <a:p>
            <a:pPr marL="171450" indent="-171450">
              <a:buFont typeface="Arial" panose="020B0604020202020204" pitchFamily="34" charset="0"/>
              <a:buChar char="•"/>
            </a:pPr>
            <a:endParaRPr lang="en-CA" dirty="0"/>
          </a:p>
          <a:p>
            <a:pPr marL="228600" indent="-228600">
              <a:buFont typeface="+mj-lt"/>
              <a:buAutoNum type="arabicPeriod" startAt="2"/>
            </a:pPr>
            <a:r>
              <a:rPr lang="en-CA" dirty="0"/>
              <a:t>The resolution also calls on the AFN to engage with First Nations on the review and redesign of the ATR process – our objective is to identify the many priorities First Nations have respecting ATR and to potentially propose policy or legislative solutions. </a:t>
            </a:r>
          </a:p>
          <a:p>
            <a:pPr marL="171450" indent="-171450">
              <a:buFont typeface="Arial" panose="020B0604020202020204" pitchFamily="34" charset="0"/>
              <a:buChar char="•"/>
            </a:pPr>
            <a:endParaRPr lang="en-CA" dirty="0"/>
          </a:p>
        </p:txBody>
      </p:sp>
      <p:sp>
        <p:nvSpPr>
          <p:cNvPr id="4" name="Slide Number Placeholder 3">
            <a:extLst>
              <a:ext uri="{FF2B5EF4-FFF2-40B4-BE49-F238E27FC236}">
                <a16:creationId xmlns:a16="http://schemas.microsoft.com/office/drawing/2014/main" id="{306161B1-3986-D33B-9DCA-FE448EA9DEF3}"/>
              </a:ext>
            </a:extLst>
          </p:cNvPr>
          <p:cNvSpPr>
            <a:spLocks noGrp="1"/>
          </p:cNvSpPr>
          <p:nvPr>
            <p:ph type="sldNum" sz="quarter" idx="5"/>
          </p:nvPr>
        </p:nvSpPr>
        <p:spPr/>
        <p:txBody>
          <a:bodyPr/>
          <a:lstStyle/>
          <a:p>
            <a:fld id="{BE2BBFF0-C69A-41F3-A00E-F2DBB36B45A6}" type="slidenum">
              <a:rPr lang="en-US" smtClean="0"/>
              <a:pPr/>
              <a:t>18</a:t>
            </a:fld>
            <a:endParaRPr lang="en-US"/>
          </a:p>
        </p:txBody>
      </p:sp>
    </p:spTree>
    <p:extLst>
      <p:ext uri="{BB962C8B-B14F-4D97-AF65-F5344CB8AC3E}">
        <p14:creationId xmlns:p14="http://schemas.microsoft.com/office/powerpoint/2010/main" val="4029694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Moving to AFN Mandates:</a:t>
            </a:r>
          </a:p>
          <a:p>
            <a:endParaRPr lang="en-CA" dirty="0"/>
          </a:p>
          <a:p>
            <a:pPr marL="171450" indent="-171450">
              <a:buFont typeface="Arial" panose="020B0604020202020204" pitchFamily="34" charset="0"/>
              <a:buChar char="•"/>
            </a:pPr>
            <a:r>
              <a:rPr lang="en-CA" dirty="0"/>
              <a:t>Our most recent mandate is from the 2023 – AFN Resolution 37/2023 </a:t>
            </a:r>
            <a:r>
              <a:rPr lang="en-CA" i="1" dirty="0"/>
              <a:t>Returning First Nations Lands through ATR Reform</a:t>
            </a:r>
            <a:r>
              <a:rPr lang="en-CA" dirty="0"/>
              <a:t>.</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I want to highlight two clauses from that resolution:  </a:t>
            </a:r>
          </a:p>
          <a:p>
            <a:pPr marL="171450" indent="-171450">
              <a:buFont typeface="Arial" panose="020B0604020202020204" pitchFamily="34" charset="0"/>
              <a:buChar char="•"/>
            </a:pPr>
            <a:endParaRPr lang="en-CA" dirty="0"/>
          </a:p>
          <a:p>
            <a:pPr marL="228600" indent="-228600">
              <a:buFont typeface="+mj-lt"/>
              <a:buAutoNum type="arabicPeriod"/>
            </a:pPr>
            <a:r>
              <a:rPr lang="en-CA" dirty="0"/>
              <a:t>First Nations In Assembly call on the Government of Canada to co-develop with First Nations a clear, effective, and transparent process to retore, reacquire, and/or remedy the historic dispossession of reserve lands.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That mandate speaks to the need to ensure any new policy or process on ATR is responding to First Nations goals and objectives in alignment with international and domestic law. </a:t>
            </a:r>
          </a:p>
          <a:p>
            <a:pPr marL="171450" indent="-171450">
              <a:buFont typeface="Arial" panose="020B0604020202020204" pitchFamily="34" charset="0"/>
              <a:buChar char="•"/>
            </a:pPr>
            <a:endParaRPr lang="en-CA" dirty="0"/>
          </a:p>
          <a:p>
            <a:pPr marL="228600" indent="-228600">
              <a:buFont typeface="+mj-lt"/>
              <a:buAutoNum type="arabicPeriod" startAt="2"/>
            </a:pPr>
            <a:r>
              <a:rPr lang="en-CA" dirty="0"/>
              <a:t>The resolution also calls on the AFN to engage with First Nations on the review and redesign of the ATR process – our objective is to identify the many priorities First Nations have respecting ATR and to potentially propose policy or legislative solutions. </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BE2BBFF0-C69A-41F3-A00E-F2DBB36B45A6}" type="slidenum">
              <a:rPr lang="en-US" smtClean="0"/>
              <a:pPr/>
              <a:t>19</a:t>
            </a:fld>
            <a:endParaRPr lang="en-US"/>
          </a:p>
        </p:txBody>
      </p:sp>
    </p:spTree>
    <p:extLst>
      <p:ext uri="{BB962C8B-B14F-4D97-AF65-F5344CB8AC3E}">
        <p14:creationId xmlns:p14="http://schemas.microsoft.com/office/powerpoint/2010/main" val="4167568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D215D-8754-74F9-36A1-72FB100D35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DF63FE-8453-44B5-0483-24445AB410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405EC1-11CE-AF0B-631D-8492660FABA1}"/>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F4152F1B-5694-9740-DB74-7A0717BA3F07}"/>
              </a:ext>
            </a:extLst>
          </p:cNvPr>
          <p:cNvSpPr>
            <a:spLocks noGrp="1"/>
          </p:cNvSpPr>
          <p:nvPr>
            <p:ph type="sldNum" sz="quarter" idx="5"/>
          </p:nvPr>
        </p:nvSpPr>
        <p:spPr/>
        <p:txBody>
          <a:bodyPr/>
          <a:lstStyle/>
          <a:p>
            <a:fld id="{BE2BBFF0-C69A-41F3-A00E-F2DBB36B45A6}" type="slidenum">
              <a:rPr lang="en-US" smtClean="0"/>
              <a:pPr/>
              <a:t>2</a:t>
            </a:fld>
            <a:endParaRPr lang="en-US"/>
          </a:p>
        </p:txBody>
      </p:sp>
    </p:spTree>
    <p:extLst>
      <p:ext uri="{BB962C8B-B14F-4D97-AF65-F5344CB8AC3E}">
        <p14:creationId xmlns:p14="http://schemas.microsoft.com/office/powerpoint/2010/main" val="1992141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E2BBFF0-C69A-41F3-A00E-F2DBB36B45A6}" type="slidenum">
              <a:rPr lang="en-US" smtClean="0"/>
              <a:pPr/>
              <a:t>20</a:t>
            </a:fld>
            <a:endParaRPr lang="en-US"/>
          </a:p>
        </p:txBody>
      </p:sp>
    </p:spTree>
    <p:extLst>
      <p:ext uri="{BB962C8B-B14F-4D97-AF65-F5344CB8AC3E}">
        <p14:creationId xmlns:p14="http://schemas.microsoft.com/office/powerpoint/2010/main" val="100742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9BB65-88F9-6BF1-BDDE-972F77A626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F1B4D-7D0D-A65C-277E-A3029BC188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55B03-B737-F6ED-65BE-73DEFB12E0E7}"/>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D9A58A91-73CE-A1D3-4189-8961D95C7EC9}"/>
              </a:ext>
            </a:extLst>
          </p:cNvPr>
          <p:cNvSpPr>
            <a:spLocks noGrp="1"/>
          </p:cNvSpPr>
          <p:nvPr>
            <p:ph type="sldNum" sz="quarter" idx="5"/>
          </p:nvPr>
        </p:nvSpPr>
        <p:spPr/>
        <p:txBody>
          <a:bodyPr/>
          <a:lstStyle/>
          <a:p>
            <a:fld id="{BE2BBFF0-C69A-41F3-A00E-F2DBB36B45A6}" type="slidenum">
              <a:rPr lang="en-US" smtClean="0"/>
              <a:pPr/>
              <a:t>3</a:t>
            </a:fld>
            <a:endParaRPr lang="en-US"/>
          </a:p>
        </p:txBody>
      </p:sp>
    </p:spTree>
    <p:extLst>
      <p:ext uri="{BB962C8B-B14F-4D97-AF65-F5344CB8AC3E}">
        <p14:creationId xmlns:p14="http://schemas.microsoft.com/office/powerpoint/2010/main" val="2512211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59B21-9677-46A4-01B8-A3594CF153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B83D28-3D1B-F585-DA11-F6DE6B1E4E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2C1022-537B-FE3F-5DA3-F07EF07665B7}"/>
              </a:ext>
            </a:extLst>
          </p:cNvPr>
          <p:cNvSpPr>
            <a:spLocks noGrp="1"/>
          </p:cNvSpPr>
          <p:nvPr>
            <p:ph type="body" idx="1"/>
          </p:nvPr>
        </p:nvSpPr>
        <p:spPr/>
        <p:txBody>
          <a:bodyPr/>
          <a:lstStyle/>
          <a:p>
            <a:r>
              <a:rPr lang="en-CA" dirty="0"/>
              <a:t>Moving to AFN Mandates:</a:t>
            </a:r>
          </a:p>
          <a:p>
            <a:endParaRPr lang="en-CA" dirty="0"/>
          </a:p>
          <a:p>
            <a:pPr marL="171450" indent="-171450">
              <a:buFont typeface="Arial" panose="020B0604020202020204" pitchFamily="34" charset="0"/>
              <a:buChar char="•"/>
            </a:pPr>
            <a:r>
              <a:rPr lang="en-CA" dirty="0"/>
              <a:t>Our most recent mandate is from the 2023 – AFN Resolution 37/2023 </a:t>
            </a:r>
            <a:r>
              <a:rPr lang="en-CA" i="1" dirty="0"/>
              <a:t>Returning First Nations Lands through ATR Reform</a:t>
            </a:r>
            <a:r>
              <a:rPr lang="en-CA" dirty="0"/>
              <a:t>.</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I want to highlight two clauses from that resolution:  </a:t>
            </a:r>
          </a:p>
          <a:p>
            <a:pPr marL="171450" indent="-171450">
              <a:buFont typeface="Arial" panose="020B0604020202020204" pitchFamily="34" charset="0"/>
              <a:buChar char="•"/>
            </a:pPr>
            <a:endParaRPr lang="en-CA" dirty="0"/>
          </a:p>
          <a:p>
            <a:pPr marL="228600" indent="-228600">
              <a:buFont typeface="+mj-lt"/>
              <a:buAutoNum type="arabicPeriod"/>
            </a:pPr>
            <a:r>
              <a:rPr lang="en-CA" dirty="0"/>
              <a:t>First Nations In Assembly call on the Government of Canada to co-develop with First Nations a clear, effective, and transparent process to retore, reacquire, and/or remedy the historic dispossession of reserve lands.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That mandate speaks to the need to ensure any new policy or process on ATR is responding to First Nations goals and objectives in alignment with international and domestic law. </a:t>
            </a:r>
          </a:p>
          <a:p>
            <a:pPr marL="171450" indent="-171450">
              <a:buFont typeface="Arial" panose="020B0604020202020204" pitchFamily="34" charset="0"/>
              <a:buChar char="•"/>
            </a:pPr>
            <a:endParaRPr lang="en-CA" dirty="0"/>
          </a:p>
          <a:p>
            <a:pPr marL="228600" indent="-228600">
              <a:buFont typeface="+mj-lt"/>
              <a:buAutoNum type="arabicPeriod" startAt="2"/>
            </a:pPr>
            <a:r>
              <a:rPr lang="en-CA" dirty="0"/>
              <a:t>The resolution also calls on the AFN to engage with First Nations on the review and redesign of the ATR process – our objective is to identify the many priorities First Nations have respecting ATR and to potentially propose policy or legislative solutions. </a:t>
            </a:r>
          </a:p>
          <a:p>
            <a:pPr marL="171450" indent="-171450">
              <a:buFont typeface="Arial" panose="020B0604020202020204" pitchFamily="34" charset="0"/>
              <a:buChar char="•"/>
            </a:pPr>
            <a:endParaRPr lang="en-CA" dirty="0"/>
          </a:p>
        </p:txBody>
      </p:sp>
      <p:sp>
        <p:nvSpPr>
          <p:cNvPr id="4" name="Slide Number Placeholder 3">
            <a:extLst>
              <a:ext uri="{FF2B5EF4-FFF2-40B4-BE49-F238E27FC236}">
                <a16:creationId xmlns:a16="http://schemas.microsoft.com/office/drawing/2014/main" id="{957944BA-FF5F-62FA-9637-D0FA75A67A10}"/>
              </a:ext>
            </a:extLst>
          </p:cNvPr>
          <p:cNvSpPr>
            <a:spLocks noGrp="1"/>
          </p:cNvSpPr>
          <p:nvPr>
            <p:ph type="sldNum" sz="quarter" idx="5"/>
          </p:nvPr>
        </p:nvSpPr>
        <p:spPr/>
        <p:txBody>
          <a:bodyPr/>
          <a:lstStyle/>
          <a:p>
            <a:fld id="{BE2BBFF0-C69A-41F3-A00E-F2DBB36B45A6}" type="slidenum">
              <a:rPr lang="en-US" smtClean="0"/>
              <a:pPr/>
              <a:t>4</a:t>
            </a:fld>
            <a:endParaRPr lang="en-US"/>
          </a:p>
        </p:txBody>
      </p:sp>
    </p:spTree>
    <p:extLst>
      <p:ext uri="{BB962C8B-B14F-4D97-AF65-F5344CB8AC3E}">
        <p14:creationId xmlns:p14="http://schemas.microsoft.com/office/powerpoint/2010/main" val="3823169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EFD17-DA42-BE6D-D32E-A6CD9995A9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E6C5A7-1777-8A52-61CE-AB303E8748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D42495-A647-614A-BF62-6439B98093D7}"/>
              </a:ext>
            </a:extLst>
          </p:cNvPr>
          <p:cNvSpPr>
            <a:spLocks noGrp="1"/>
          </p:cNvSpPr>
          <p:nvPr>
            <p:ph type="body" idx="1"/>
          </p:nvPr>
        </p:nvSpPr>
        <p:spPr/>
        <p:txBody>
          <a:bodyPr/>
          <a:lstStyle/>
          <a:p>
            <a:r>
              <a:rPr lang="en-CA" dirty="0"/>
              <a:t>Moving to AFN Mandates:</a:t>
            </a:r>
          </a:p>
          <a:p>
            <a:endParaRPr lang="en-CA" dirty="0"/>
          </a:p>
          <a:p>
            <a:pPr marL="171450" indent="-171450">
              <a:buFont typeface="Arial" panose="020B0604020202020204" pitchFamily="34" charset="0"/>
              <a:buChar char="•"/>
            </a:pPr>
            <a:r>
              <a:rPr lang="en-CA" dirty="0"/>
              <a:t>Our most recent mandate is from the 2023 – AFN Resolution 37/2023 </a:t>
            </a:r>
            <a:r>
              <a:rPr lang="en-CA" i="1" dirty="0"/>
              <a:t>Returning First Nations Lands through ATR Reform</a:t>
            </a:r>
            <a:r>
              <a:rPr lang="en-CA" dirty="0"/>
              <a:t>.</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I want to highlight two clauses from that resolution:  </a:t>
            </a:r>
          </a:p>
          <a:p>
            <a:pPr marL="171450" indent="-171450">
              <a:buFont typeface="Arial" panose="020B0604020202020204" pitchFamily="34" charset="0"/>
              <a:buChar char="•"/>
            </a:pPr>
            <a:endParaRPr lang="en-CA" dirty="0"/>
          </a:p>
          <a:p>
            <a:pPr marL="228600" indent="-228600">
              <a:buFont typeface="+mj-lt"/>
              <a:buAutoNum type="arabicPeriod"/>
            </a:pPr>
            <a:r>
              <a:rPr lang="en-CA" dirty="0"/>
              <a:t>First Nations In Assembly call on the Government of Canada to co-develop with First Nations a clear, effective, and transparent process to retore, reacquire, and/or remedy the historic dispossession of reserve lands.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That mandate speaks to the need to ensure any new policy or process on ATR is responding to First Nations goals and objectives in alignment with international and domestic law. </a:t>
            </a:r>
          </a:p>
          <a:p>
            <a:pPr marL="171450" indent="-171450">
              <a:buFont typeface="Arial" panose="020B0604020202020204" pitchFamily="34" charset="0"/>
              <a:buChar char="•"/>
            </a:pPr>
            <a:endParaRPr lang="en-CA" dirty="0"/>
          </a:p>
          <a:p>
            <a:pPr marL="228600" indent="-228600">
              <a:buFont typeface="+mj-lt"/>
              <a:buAutoNum type="arabicPeriod" startAt="2"/>
            </a:pPr>
            <a:r>
              <a:rPr lang="en-CA" dirty="0"/>
              <a:t>The resolution also calls on the AFN to engage with First Nations on the review and redesign of the ATR process – our objective is to identify the many priorities First Nations have respecting ATR and to potentially propose policy or legislative solutions. </a:t>
            </a:r>
          </a:p>
          <a:p>
            <a:pPr marL="171450" indent="-171450">
              <a:buFont typeface="Arial" panose="020B0604020202020204" pitchFamily="34" charset="0"/>
              <a:buChar char="•"/>
            </a:pPr>
            <a:endParaRPr lang="en-CA" dirty="0"/>
          </a:p>
        </p:txBody>
      </p:sp>
      <p:sp>
        <p:nvSpPr>
          <p:cNvPr id="4" name="Slide Number Placeholder 3">
            <a:extLst>
              <a:ext uri="{FF2B5EF4-FFF2-40B4-BE49-F238E27FC236}">
                <a16:creationId xmlns:a16="http://schemas.microsoft.com/office/drawing/2014/main" id="{7D3D06F0-9762-4A4B-9875-C9E336288433}"/>
              </a:ext>
            </a:extLst>
          </p:cNvPr>
          <p:cNvSpPr>
            <a:spLocks noGrp="1"/>
          </p:cNvSpPr>
          <p:nvPr>
            <p:ph type="sldNum" sz="quarter" idx="5"/>
          </p:nvPr>
        </p:nvSpPr>
        <p:spPr/>
        <p:txBody>
          <a:bodyPr/>
          <a:lstStyle/>
          <a:p>
            <a:fld id="{BE2BBFF0-C69A-41F3-A00E-F2DBB36B45A6}" type="slidenum">
              <a:rPr lang="en-US" smtClean="0"/>
              <a:pPr/>
              <a:t>5</a:t>
            </a:fld>
            <a:endParaRPr lang="en-US"/>
          </a:p>
        </p:txBody>
      </p:sp>
    </p:spTree>
    <p:extLst>
      <p:ext uri="{BB962C8B-B14F-4D97-AF65-F5344CB8AC3E}">
        <p14:creationId xmlns:p14="http://schemas.microsoft.com/office/powerpoint/2010/main" val="2375125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DFE6B-DD60-1523-2963-708CCBDF0D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C7690C-D019-B5E1-C976-CB8989D08F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69A066-DFE8-AEED-34B9-7300A069CE86}"/>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83EC054F-603B-9E82-256C-C127F5226DB1}"/>
              </a:ext>
            </a:extLst>
          </p:cNvPr>
          <p:cNvSpPr>
            <a:spLocks noGrp="1"/>
          </p:cNvSpPr>
          <p:nvPr>
            <p:ph type="sldNum" sz="quarter" idx="5"/>
          </p:nvPr>
        </p:nvSpPr>
        <p:spPr/>
        <p:txBody>
          <a:bodyPr/>
          <a:lstStyle/>
          <a:p>
            <a:fld id="{BE2BBFF0-C69A-41F3-A00E-F2DBB36B45A6}" type="slidenum">
              <a:rPr lang="en-US" smtClean="0"/>
              <a:pPr/>
              <a:t>6</a:t>
            </a:fld>
            <a:endParaRPr lang="en-US"/>
          </a:p>
        </p:txBody>
      </p:sp>
    </p:spTree>
    <p:extLst>
      <p:ext uri="{BB962C8B-B14F-4D97-AF65-F5344CB8AC3E}">
        <p14:creationId xmlns:p14="http://schemas.microsoft.com/office/powerpoint/2010/main" val="2911012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BA071-60D7-B734-4841-2D2243359F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91D10D-2F9D-EC49-B9B6-28D17D6D32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65BAB4-5BE4-8A56-2DA2-E9A7E09C32E3}"/>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5EE7FDE5-E60B-74FB-7942-0BBD5A131033}"/>
              </a:ext>
            </a:extLst>
          </p:cNvPr>
          <p:cNvSpPr>
            <a:spLocks noGrp="1"/>
          </p:cNvSpPr>
          <p:nvPr>
            <p:ph type="sldNum" sz="quarter" idx="5"/>
          </p:nvPr>
        </p:nvSpPr>
        <p:spPr/>
        <p:txBody>
          <a:bodyPr/>
          <a:lstStyle/>
          <a:p>
            <a:fld id="{BE2BBFF0-C69A-41F3-A00E-F2DBB36B45A6}" type="slidenum">
              <a:rPr lang="en-US" smtClean="0"/>
              <a:pPr/>
              <a:t>7</a:t>
            </a:fld>
            <a:endParaRPr lang="en-US"/>
          </a:p>
        </p:txBody>
      </p:sp>
    </p:spTree>
    <p:extLst>
      <p:ext uri="{BB962C8B-B14F-4D97-AF65-F5344CB8AC3E}">
        <p14:creationId xmlns:p14="http://schemas.microsoft.com/office/powerpoint/2010/main" val="1081529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99B37-C332-3036-B974-FADEDFBF4E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5D4917-BBCC-BB30-4F1E-05AB9873E4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DEBAF8-8EEE-EE30-D543-9421289A862B}"/>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9B64717F-A0BB-ED4B-FA78-B22F52775E79}"/>
              </a:ext>
            </a:extLst>
          </p:cNvPr>
          <p:cNvSpPr>
            <a:spLocks noGrp="1"/>
          </p:cNvSpPr>
          <p:nvPr>
            <p:ph type="sldNum" sz="quarter" idx="5"/>
          </p:nvPr>
        </p:nvSpPr>
        <p:spPr/>
        <p:txBody>
          <a:bodyPr/>
          <a:lstStyle/>
          <a:p>
            <a:fld id="{BE2BBFF0-C69A-41F3-A00E-F2DBB36B45A6}" type="slidenum">
              <a:rPr lang="en-US" smtClean="0"/>
              <a:pPr/>
              <a:t>8</a:t>
            </a:fld>
            <a:endParaRPr lang="en-US"/>
          </a:p>
        </p:txBody>
      </p:sp>
    </p:spTree>
    <p:extLst>
      <p:ext uri="{BB962C8B-B14F-4D97-AF65-F5344CB8AC3E}">
        <p14:creationId xmlns:p14="http://schemas.microsoft.com/office/powerpoint/2010/main" val="1846969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36BF0-6914-AA90-2F76-0DB3A4C102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3CF46A-DC25-40DA-038D-D304C3B41C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366D91-5932-A891-5815-DC7D5488BF52}"/>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A4BAE8B6-8C33-1853-2E9D-41DADC009DDD}"/>
              </a:ext>
            </a:extLst>
          </p:cNvPr>
          <p:cNvSpPr>
            <a:spLocks noGrp="1"/>
          </p:cNvSpPr>
          <p:nvPr>
            <p:ph type="sldNum" sz="quarter" idx="5"/>
          </p:nvPr>
        </p:nvSpPr>
        <p:spPr/>
        <p:txBody>
          <a:bodyPr/>
          <a:lstStyle/>
          <a:p>
            <a:fld id="{BE2BBFF0-C69A-41F3-A00E-F2DBB36B45A6}" type="slidenum">
              <a:rPr lang="en-US" smtClean="0"/>
              <a:pPr/>
              <a:t>9</a:t>
            </a:fld>
            <a:endParaRPr lang="en-US"/>
          </a:p>
        </p:txBody>
      </p:sp>
    </p:spTree>
    <p:extLst>
      <p:ext uri="{BB962C8B-B14F-4D97-AF65-F5344CB8AC3E}">
        <p14:creationId xmlns:p14="http://schemas.microsoft.com/office/powerpoint/2010/main" val="1317918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D98A5-2886-2440-9C53-8FB9D29AE371}"/>
              </a:ext>
            </a:extLst>
          </p:cNvPr>
          <p:cNvSpPr>
            <a:spLocks noGrp="1"/>
          </p:cNvSpPr>
          <p:nvPr>
            <p:ph type="ctrTitle"/>
          </p:nvPr>
        </p:nvSpPr>
        <p:spPr>
          <a:xfrm>
            <a:off x="1524000" y="1764915"/>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AA09B2-9CD8-9249-8A23-510F96BB396B}"/>
              </a:ext>
            </a:extLst>
          </p:cNvPr>
          <p:cNvSpPr>
            <a:spLocks noGrp="1"/>
          </p:cNvSpPr>
          <p:nvPr>
            <p:ph type="subTitle" idx="1"/>
          </p:nvPr>
        </p:nvSpPr>
        <p:spPr>
          <a:xfrm>
            <a:off x="1524000" y="424459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7D241BBA-58B3-EB49-BEC0-0DEA5BCD6F5A}"/>
              </a:ext>
            </a:extLst>
          </p:cNvPr>
          <p:cNvSpPr>
            <a:spLocks noGrp="1"/>
          </p:cNvSpPr>
          <p:nvPr>
            <p:ph type="sldNum" sz="quarter" idx="12"/>
          </p:nvPr>
        </p:nvSpPr>
        <p:spPr>
          <a:xfrm>
            <a:off x="8610600" y="6356350"/>
            <a:ext cx="2743200" cy="316299"/>
          </a:xfrm>
        </p:spPr>
        <p:txBody>
          <a:bodyPr/>
          <a:lstStyle/>
          <a:p>
            <a:fld id="{8BB57D23-4374-FC43-8A8F-8D82E02D34FD}" type="slidenum">
              <a:rPr lang="en-US" smtClean="0"/>
              <a:pPr/>
              <a:t>‹#›</a:t>
            </a:fld>
            <a:endParaRPr lang="en-US"/>
          </a:p>
        </p:txBody>
      </p:sp>
    </p:spTree>
    <p:extLst>
      <p:ext uri="{BB962C8B-B14F-4D97-AF65-F5344CB8AC3E}">
        <p14:creationId xmlns:p14="http://schemas.microsoft.com/office/powerpoint/2010/main" val="39172036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267D43-D489-1A4F-BE8A-36BCE698D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AE69892-4861-DF41-AAFA-3000ECCCC028}"/>
              </a:ext>
            </a:extLst>
          </p:cNvPr>
          <p:cNvSpPr>
            <a:spLocks noGrp="1"/>
          </p:cNvSpPr>
          <p:nvPr>
            <p:ph type="sldNum" sz="quarter" idx="4"/>
          </p:nvPr>
        </p:nvSpPr>
        <p:spPr>
          <a:xfrm>
            <a:off x="8610600" y="6356351"/>
            <a:ext cx="2743200" cy="341012"/>
          </a:xfrm>
          <a:prstGeom prst="rect">
            <a:avLst/>
          </a:prstGeom>
        </p:spPr>
        <p:txBody>
          <a:bodyPr vert="horz" lIns="91440" tIns="45720" rIns="91440" bIns="45720" rtlCol="0" anchor="ctr"/>
          <a:lstStyle>
            <a:lvl1pPr algn="r">
              <a:defRPr sz="1200">
                <a:solidFill>
                  <a:schemeClr val="tx1">
                    <a:tint val="75000"/>
                  </a:schemeClr>
                </a:solidFill>
              </a:defRPr>
            </a:lvl1pPr>
          </a:lstStyle>
          <a:p>
            <a:fld id="{8BB57D23-4374-FC43-8A8F-8D82E02D34FD}" type="slidenum">
              <a:rPr lang="en-US" smtClean="0"/>
              <a:pPr/>
              <a:t>‹#›</a:t>
            </a:fld>
            <a:endParaRPr lang="en-US"/>
          </a:p>
        </p:txBody>
      </p:sp>
    </p:spTree>
    <p:extLst>
      <p:ext uri="{BB962C8B-B14F-4D97-AF65-F5344CB8AC3E}">
        <p14:creationId xmlns:p14="http://schemas.microsoft.com/office/powerpoint/2010/main" val="2097833502"/>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afn.ca/environment/land-rights-jurisdiction/specific-claims-policy-refor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0BE8B-4D6B-C641-9601-186F1D58F17C}"/>
              </a:ext>
            </a:extLst>
          </p:cNvPr>
          <p:cNvSpPr>
            <a:spLocks noGrp="1"/>
          </p:cNvSpPr>
          <p:nvPr>
            <p:ph type="ctrTitle"/>
          </p:nvPr>
        </p:nvSpPr>
        <p:spPr>
          <a:xfrm>
            <a:off x="1633945" y="1802439"/>
            <a:ext cx="9721410" cy="3590656"/>
          </a:xfrm>
        </p:spPr>
        <p:txBody>
          <a:bodyPr/>
          <a:lstStyle/>
          <a:p>
            <a:br>
              <a:rPr lang="en-CA" dirty="0">
                <a:solidFill>
                  <a:schemeClr val="bg1"/>
                </a:solidFill>
              </a:rPr>
            </a:br>
            <a:br>
              <a:rPr lang="en-CA" dirty="0">
                <a:solidFill>
                  <a:schemeClr val="bg1"/>
                </a:solidFill>
              </a:rPr>
            </a:br>
            <a:br>
              <a:rPr lang="en-CA" dirty="0">
                <a:solidFill>
                  <a:schemeClr val="bg1"/>
                </a:solidFill>
              </a:rPr>
            </a:br>
            <a:br>
              <a:rPr lang="en-CA" dirty="0">
                <a:solidFill>
                  <a:schemeClr val="bg1"/>
                </a:solidFill>
              </a:rPr>
            </a:br>
            <a:br>
              <a:rPr lang="en-CA" dirty="0">
                <a:solidFill>
                  <a:schemeClr val="bg1"/>
                </a:solidFill>
              </a:rPr>
            </a:br>
            <a:br>
              <a:rPr lang="en-CA" dirty="0">
                <a:solidFill>
                  <a:schemeClr val="bg1"/>
                </a:solidFill>
              </a:rPr>
            </a:br>
            <a:br>
              <a:rPr lang="en-CA" dirty="0">
                <a:solidFill>
                  <a:schemeClr val="bg1"/>
                </a:solidFill>
              </a:rPr>
            </a:br>
            <a:br>
              <a:rPr lang="en-CA" dirty="0">
                <a:solidFill>
                  <a:schemeClr val="bg1"/>
                </a:solidFill>
              </a:rPr>
            </a:br>
            <a:br>
              <a:rPr lang="en-CA" dirty="0">
                <a:solidFill>
                  <a:schemeClr val="bg1"/>
                </a:solidFill>
              </a:rPr>
            </a:br>
            <a:br>
              <a:rPr lang="en-CA" dirty="0">
                <a:solidFill>
                  <a:schemeClr val="bg1"/>
                </a:solidFill>
              </a:rPr>
            </a:br>
            <a:r>
              <a:rPr lang="en-US" b="1" dirty="0">
                <a:solidFill>
                  <a:schemeClr val="bg1"/>
                </a:solidFill>
              </a:rPr>
              <a:t>Additions to Reserve and Specific Claims Re-design</a:t>
            </a:r>
            <a:br>
              <a:rPr lang="en-CA" b="1" dirty="0">
                <a:solidFill>
                  <a:schemeClr val="bg1"/>
                </a:solidFill>
              </a:rPr>
            </a:br>
            <a:r>
              <a:rPr lang="en-CA" sz="2800" b="1" dirty="0">
                <a:solidFill>
                  <a:schemeClr val="bg1"/>
                </a:solidFill>
              </a:rPr>
              <a:t>Advancing First Nations Priorities</a:t>
            </a:r>
            <a:br>
              <a:rPr lang="en-CA" dirty="0">
                <a:solidFill>
                  <a:schemeClr val="bg1"/>
                </a:solidFill>
              </a:rPr>
            </a:br>
            <a:endParaRPr lang="en-US" dirty="0">
              <a:solidFill>
                <a:schemeClr val="bg1"/>
              </a:solidFill>
            </a:endParaRPr>
          </a:p>
        </p:txBody>
      </p:sp>
      <p:sp>
        <p:nvSpPr>
          <p:cNvPr id="4" name="TextBox 3">
            <a:extLst>
              <a:ext uri="{FF2B5EF4-FFF2-40B4-BE49-F238E27FC236}">
                <a16:creationId xmlns:a16="http://schemas.microsoft.com/office/drawing/2014/main" id="{33C1C396-FFD3-E884-9298-35E4BCE24830}"/>
              </a:ext>
            </a:extLst>
          </p:cNvPr>
          <p:cNvSpPr txBox="1"/>
          <p:nvPr/>
        </p:nvSpPr>
        <p:spPr>
          <a:xfrm>
            <a:off x="2939142" y="5607698"/>
            <a:ext cx="7156580" cy="646331"/>
          </a:xfrm>
          <a:prstGeom prst="rect">
            <a:avLst/>
          </a:prstGeom>
          <a:noFill/>
        </p:spPr>
        <p:txBody>
          <a:bodyPr wrap="square" rtlCol="0">
            <a:spAutoFit/>
          </a:bodyPr>
          <a:lstStyle/>
          <a:p>
            <a:pPr algn="ctr"/>
            <a:r>
              <a:rPr lang="en-US" dirty="0">
                <a:solidFill>
                  <a:schemeClr val="bg1"/>
                </a:solidFill>
              </a:rPr>
              <a:t>AFN Special Chiefs Assembly</a:t>
            </a:r>
          </a:p>
          <a:p>
            <a:pPr algn="ctr"/>
            <a:r>
              <a:rPr lang="en-US" dirty="0">
                <a:solidFill>
                  <a:schemeClr val="bg1"/>
                </a:solidFill>
              </a:rPr>
              <a:t>December 2, 2024</a:t>
            </a:r>
            <a:endParaRPr lang="en-CA" dirty="0">
              <a:solidFill>
                <a:schemeClr val="bg1"/>
              </a:solidFill>
            </a:endParaRPr>
          </a:p>
        </p:txBody>
      </p:sp>
    </p:spTree>
    <p:extLst>
      <p:ext uri="{BB962C8B-B14F-4D97-AF65-F5344CB8AC3E}">
        <p14:creationId xmlns:p14="http://schemas.microsoft.com/office/powerpoint/2010/main" val="3545162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271AE-0ECC-13F5-2B74-9D93BFB339F9}"/>
            </a:ext>
          </a:extLst>
        </p:cNvPr>
        <p:cNvGrpSpPr/>
        <p:nvPr/>
      </p:nvGrpSpPr>
      <p:grpSpPr>
        <a:xfrm>
          <a:off x="0" y="0"/>
          <a:ext cx="0" cy="0"/>
          <a:chOff x="0" y="0"/>
          <a:chExt cx="0" cy="0"/>
        </a:xfrm>
      </p:grpSpPr>
      <p:sp>
        <p:nvSpPr>
          <p:cNvPr id="6" name="Rectangle 1">
            <a:extLst>
              <a:ext uri="{FF2B5EF4-FFF2-40B4-BE49-F238E27FC236}">
                <a16:creationId xmlns:a16="http://schemas.microsoft.com/office/drawing/2014/main" id="{B5E5306D-F273-4C77-97EE-AA79494FD6CC}"/>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r>
              <a:rPr lang="en-US" altLang="en-US" sz="4400" b="1" u="sng" dirty="0">
                <a:solidFill>
                  <a:srgbClr val="C00000"/>
                </a:solidFill>
              </a:rPr>
              <a:t>Key Challenges</a:t>
            </a: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7E3F745D-330E-64FF-5B0E-85DE329C15F9}"/>
              </a:ext>
            </a:extLst>
          </p:cNvPr>
          <p:cNvSpPr txBox="1"/>
          <p:nvPr/>
        </p:nvSpPr>
        <p:spPr>
          <a:xfrm>
            <a:off x="5250351" y="1753584"/>
            <a:ext cx="6377769" cy="4930246"/>
          </a:xfrm>
          <a:prstGeom prst="rect">
            <a:avLst/>
          </a:prstGeom>
        </p:spPr>
        <p:txBody>
          <a:bodyPr vert="horz" lIns="91440" tIns="45720" rIns="91440" bIns="45720" rtlCol="0" anchor="ctr">
            <a:normAutofit/>
          </a:bodyPr>
          <a:lstStyle/>
          <a:p>
            <a:pPr marL="571500" indent="-571500">
              <a:buFont typeface="Arial" panose="020B0604020202020204" pitchFamily="34" charset="0"/>
              <a:buChar char="•"/>
            </a:pPr>
            <a:r>
              <a:rPr lang="en-US" sz="2000" dirty="0"/>
              <a:t>Legislative, and policy reform requiring federal decision making remains exceedingly difficult to achieve in this Government's mandate.​</a:t>
            </a:r>
          </a:p>
          <a:p>
            <a:pPr marL="571500" indent="-571500">
              <a:buFont typeface="Arial" panose="020B0604020202020204" pitchFamily="34" charset="0"/>
              <a:buChar char="•"/>
            </a:pPr>
            <a:endParaRPr lang="en-US" sz="2000" dirty="0"/>
          </a:p>
          <a:p>
            <a:pPr marL="571500" indent="-571500">
              <a:buFont typeface="Arial" panose="020B0604020202020204" pitchFamily="34" charset="0"/>
              <a:buChar char="•"/>
            </a:pPr>
            <a:r>
              <a:rPr lang="en-US" sz="2000" dirty="0"/>
              <a:t>Policy reforms called for by First Nations-in-Assembly are in the initial stages of joint discussion, with recognized areas needing further discussion that both the AFN and the Government of Canada are committed to addressing collaboratively.​</a:t>
            </a:r>
          </a:p>
          <a:p>
            <a:pPr marL="571500" indent="-571500">
              <a:buFont typeface="Arial" panose="020B0604020202020204" pitchFamily="34" charset="0"/>
              <a:buChar char="•"/>
            </a:pPr>
            <a:endParaRPr lang="en-US" sz="2000" dirty="0"/>
          </a:p>
          <a:p>
            <a:pPr marL="571500" indent="-571500">
              <a:buFont typeface="Arial" panose="020B0604020202020204" pitchFamily="34" charset="0"/>
              <a:buChar char="•"/>
            </a:pPr>
            <a:r>
              <a:rPr lang="en-US" sz="2000" dirty="0"/>
              <a:t>Areas and opportunities for engagement remain difficult due to the lack of co-developed options for consideration by First Nations. The AFN remains committed and available to meet with First Nations to advance our shared goals in reform. </a:t>
            </a:r>
          </a:p>
        </p:txBody>
      </p:sp>
      <p:cxnSp>
        <p:nvCxnSpPr>
          <p:cNvPr id="12" name="Straight Connector 11">
            <a:extLst>
              <a:ext uri="{FF2B5EF4-FFF2-40B4-BE49-F238E27FC236}">
                <a16:creationId xmlns:a16="http://schemas.microsoft.com/office/drawing/2014/main" id="{D505C407-453A-E7A7-3463-52EE2D3A29D3}"/>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79694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0719E-BEDB-1F25-284A-8CC77D7FD432}"/>
            </a:ext>
          </a:extLst>
        </p:cNvPr>
        <p:cNvGrpSpPr/>
        <p:nvPr/>
      </p:nvGrpSpPr>
      <p:grpSpPr>
        <a:xfrm>
          <a:off x="0" y="0"/>
          <a:ext cx="0" cy="0"/>
          <a:chOff x="0" y="0"/>
          <a:chExt cx="0" cy="0"/>
        </a:xfrm>
      </p:grpSpPr>
      <p:sp>
        <p:nvSpPr>
          <p:cNvPr id="6" name="Rectangle 1">
            <a:extLst>
              <a:ext uri="{FF2B5EF4-FFF2-40B4-BE49-F238E27FC236}">
                <a16:creationId xmlns:a16="http://schemas.microsoft.com/office/drawing/2014/main" id="{F247A3F5-8AA5-F16F-1AE3-1C29F9C14693}"/>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r>
              <a:rPr lang="en-US" altLang="en-US" sz="4400" b="1" u="sng" dirty="0">
                <a:solidFill>
                  <a:srgbClr val="C00000"/>
                </a:solidFill>
              </a:rPr>
              <a:t>Next Steps</a:t>
            </a: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FD604769-AED6-20F0-EF38-C1A9846ED297}"/>
              </a:ext>
            </a:extLst>
          </p:cNvPr>
          <p:cNvSpPr txBox="1"/>
          <p:nvPr/>
        </p:nvSpPr>
        <p:spPr>
          <a:xfrm>
            <a:off x="5250351" y="1753584"/>
            <a:ext cx="6377769" cy="4930246"/>
          </a:xfrm>
          <a:prstGeom prst="rect">
            <a:avLst/>
          </a:prstGeom>
        </p:spPr>
        <p:txBody>
          <a:bodyPr vert="horz" lIns="91440" tIns="45720" rIns="91440" bIns="45720" rtlCol="0" anchor="ctr">
            <a:normAutofit lnSpcReduction="10000"/>
          </a:bodyPr>
          <a:lstStyle/>
          <a:p>
            <a:pPr marL="571500" indent="-571500">
              <a:buFont typeface="Arial" panose="020B0604020202020204" pitchFamily="34" charset="0"/>
              <a:buChar char="•"/>
            </a:pPr>
            <a:r>
              <a:rPr lang="en-US" sz="2000" dirty="0"/>
              <a:t>Legislative path is unclear, however, work and dialogue on the Independent Centre and policy reform continues as mandated by First-Nations-in-Assembly. ​</a:t>
            </a:r>
          </a:p>
          <a:p>
            <a:pPr marL="571500" indent="-571500">
              <a:buFont typeface="Arial" panose="020B0604020202020204" pitchFamily="34" charset="0"/>
              <a:buChar char="•"/>
            </a:pPr>
            <a:endParaRPr lang="en-US" sz="2000" dirty="0"/>
          </a:p>
          <a:p>
            <a:pPr marL="571500" indent="-571500">
              <a:buFont typeface="Arial" panose="020B0604020202020204" pitchFamily="34" charset="0"/>
              <a:buChar char="•"/>
            </a:pPr>
            <a:r>
              <a:rPr lang="en-US" sz="2000" dirty="0"/>
              <a:t>The AFN will continue to report back to First Nations as these efforts progress and continue to advocate for transformative changes. ​</a:t>
            </a:r>
          </a:p>
          <a:p>
            <a:pPr marL="571500" indent="-571500">
              <a:buFont typeface="Arial" panose="020B0604020202020204" pitchFamily="34" charset="0"/>
              <a:buChar char="•"/>
            </a:pPr>
            <a:endParaRPr lang="en-US" sz="2000" dirty="0"/>
          </a:p>
          <a:p>
            <a:pPr marL="571500" indent="-571500">
              <a:buFont typeface="Arial" panose="020B0604020202020204" pitchFamily="34" charset="0"/>
              <a:buChar char="•"/>
            </a:pPr>
            <a:r>
              <a:rPr lang="en-US" sz="2000" dirty="0"/>
              <a:t>The AFN has heard the need for greater transparency from the Specific Claims Implementation Working Group regarding ongoing policy discussions and timelines. ​</a:t>
            </a:r>
          </a:p>
          <a:p>
            <a:pPr marL="571500" indent="-571500">
              <a:buFont typeface="Arial" panose="020B0604020202020204" pitchFamily="34" charset="0"/>
              <a:buChar char="•"/>
            </a:pPr>
            <a:endParaRPr lang="en-US" sz="2000" dirty="0"/>
          </a:p>
          <a:p>
            <a:pPr marL="571500" indent="-571500">
              <a:buFont typeface="Arial" panose="020B0604020202020204" pitchFamily="34" charset="0"/>
              <a:buChar char="•"/>
            </a:pPr>
            <a:r>
              <a:rPr lang="en-US" sz="2000" dirty="0"/>
              <a:t>Specific claims reform remains a generational effort, the AFN will attempt to secure reforms within this Government’s mandate with a continued goal of a fully independent specific claims process. </a:t>
            </a:r>
          </a:p>
        </p:txBody>
      </p:sp>
      <p:cxnSp>
        <p:nvCxnSpPr>
          <p:cNvPr id="12" name="Straight Connector 11">
            <a:extLst>
              <a:ext uri="{FF2B5EF4-FFF2-40B4-BE49-F238E27FC236}">
                <a16:creationId xmlns:a16="http://schemas.microsoft.com/office/drawing/2014/main" id="{4CCC8BD5-4DD8-60BE-774A-A3D49BCF4F9D}"/>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94193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E5D14-F6FA-AB16-0AEE-947EB3FB28D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BCF0B2F-036D-A41C-B540-2F0AFC20F04C}"/>
              </a:ext>
            </a:extLst>
          </p:cNvPr>
          <p:cNvSpPr>
            <a:spLocks noGrp="1"/>
          </p:cNvSpPr>
          <p:nvPr>
            <p:ph type="subTitle" idx="1"/>
          </p:nvPr>
        </p:nvSpPr>
        <p:spPr>
          <a:xfrm>
            <a:off x="1524000" y="2688921"/>
            <a:ext cx="9144000" cy="1655762"/>
          </a:xfrm>
        </p:spPr>
        <p:txBody>
          <a:bodyPr anchor="b">
            <a:normAutofit/>
          </a:bodyPr>
          <a:lstStyle/>
          <a:p>
            <a:r>
              <a:rPr lang="en-CA" sz="4000" b="1" dirty="0">
                <a:solidFill>
                  <a:srgbClr val="C00000"/>
                </a:solidFill>
              </a:rPr>
              <a:t>Additions to Reserve Reform</a:t>
            </a:r>
          </a:p>
        </p:txBody>
      </p:sp>
    </p:spTree>
    <p:extLst>
      <p:ext uri="{BB962C8B-B14F-4D97-AF65-F5344CB8AC3E}">
        <p14:creationId xmlns:p14="http://schemas.microsoft.com/office/powerpoint/2010/main" val="3582879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r>
              <a:rPr lang="en-US" altLang="en-US" sz="4400" b="1" u="sng" kern="1200" dirty="0">
                <a:solidFill>
                  <a:srgbClr val="C00000"/>
                </a:solidFill>
                <a:latin typeface="+mj-lt"/>
                <a:ea typeface="+mj-ea"/>
                <a:cs typeface="+mj-cs"/>
              </a:rPr>
              <a:t>Additions to Reserve </a:t>
            </a:r>
            <a:br>
              <a:rPr lang="en-US" altLang="en-US" sz="4400" b="1" u="sng" kern="1200" dirty="0">
                <a:solidFill>
                  <a:srgbClr val="C00000"/>
                </a:solidFill>
                <a:latin typeface="+mj-lt"/>
                <a:ea typeface="+mj-ea"/>
                <a:cs typeface="+mj-cs"/>
              </a:rPr>
            </a:br>
            <a:br>
              <a:rPr lang="en-US" altLang="en-US" sz="4400" b="1" u="sng" kern="1200" dirty="0">
                <a:solidFill>
                  <a:srgbClr val="C00000"/>
                </a:solidFill>
                <a:latin typeface="+mj-lt"/>
                <a:ea typeface="+mj-ea"/>
                <a:cs typeface="+mj-cs"/>
              </a:rPr>
            </a:br>
            <a:r>
              <a:rPr lang="en-US" altLang="en-US" sz="4400" b="1" u="sng" kern="1200" dirty="0">
                <a:solidFill>
                  <a:srgbClr val="C00000"/>
                </a:solidFill>
                <a:latin typeface="+mj-lt"/>
                <a:ea typeface="+mj-ea"/>
                <a:cs typeface="+mj-cs"/>
              </a:rPr>
              <a:t>Overview</a:t>
            </a: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5250351" y="1466485"/>
            <a:ext cx="6377769" cy="4930246"/>
          </a:xfrm>
          <a:prstGeom prst="rect">
            <a:avLst/>
          </a:prstGeom>
        </p:spPr>
        <p:txBody>
          <a:bodyPr vert="horz" lIns="91440" tIns="45720" rIns="91440" bIns="45720" rtlCol="0" anchor="ctr">
            <a:normAutofit fontScale="25000" lnSpcReduction="20000"/>
          </a:bodyPr>
          <a:lstStyle/>
          <a:p>
            <a:pPr lvl="0">
              <a:lnSpc>
                <a:spcPct val="120000"/>
              </a:lnSpc>
            </a:pPr>
            <a:endParaRPr lang="en-US" sz="8800" b="1" u="sng" dirty="0">
              <a:effectLst/>
              <a:ea typeface="Calibri" panose="020F0502020204030204" pitchFamily="34" charset="0"/>
            </a:endParaRPr>
          </a:p>
          <a:p>
            <a:pPr lvl="0">
              <a:lnSpc>
                <a:spcPct val="120000"/>
              </a:lnSpc>
              <a:spcAft>
                <a:spcPts val="600"/>
              </a:spcAft>
            </a:pPr>
            <a:endParaRPr lang="en-US" sz="8800" b="1" u="sng" dirty="0">
              <a:effectLst/>
              <a:ea typeface="Calibri" panose="020F0502020204030204" pitchFamily="34"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endParaRPr kumimoji="0" lang="en-US" sz="8800" b="1" i="0" u="sng"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8000" b="1" i="0" u="sng" strike="noStrike" kern="1200" cap="none" spc="0" normalizeH="0" baseline="0" noProof="0" dirty="0">
                <a:ln>
                  <a:noFill/>
                </a:ln>
                <a:solidFill>
                  <a:prstClr val="black"/>
                </a:solidFill>
                <a:effectLst/>
                <a:uLnTx/>
                <a:uFillTx/>
                <a:latin typeface="Calibri"/>
                <a:ea typeface="Calibri" panose="020F0502020204030204" pitchFamily="34" charset="0"/>
                <a:cs typeface="+mn-cs"/>
              </a:rPr>
              <a:t>Introduction</a:t>
            </a:r>
            <a:endParaRPr lang="en-US" sz="8000" dirty="0">
              <a:ea typeface="Calibri" panose="020F0502020204030204" pitchFamily="34" charset="0"/>
            </a:endParaRPr>
          </a:p>
          <a:p>
            <a:pPr marL="342900" lvl="0" indent="-342900">
              <a:lnSpc>
                <a:spcPct val="120000"/>
              </a:lnSpc>
              <a:buFont typeface="Symbol" panose="05050102010706020507" pitchFamily="18" charset="2"/>
              <a:buChar char=""/>
            </a:pPr>
            <a:r>
              <a:rPr lang="en-US" sz="8000" dirty="0">
                <a:ea typeface="Calibri" panose="020F0502020204030204" pitchFamily="34" charset="0"/>
              </a:rPr>
              <a:t>Background</a:t>
            </a:r>
          </a:p>
          <a:p>
            <a:pPr marL="342900" lvl="0" indent="-342900">
              <a:lnSpc>
                <a:spcPct val="120000"/>
              </a:lnSpc>
              <a:buFont typeface="Symbol" panose="05050102010706020507" pitchFamily="18" charset="2"/>
              <a:buChar char=""/>
            </a:pPr>
            <a:r>
              <a:rPr lang="en-US" sz="8000" dirty="0">
                <a:ea typeface="Calibri" panose="020F0502020204030204" pitchFamily="34" charset="0"/>
              </a:rPr>
              <a:t>Mandates</a:t>
            </a:r>
          </a:p>
          <a:p>
            <a:pPr lvl="0">
              <a:lnSpc>
                <a:spcPct val="120000"/>
              </a:lnSpc>
            </a:pPr>
            <a:endParaRPr lang="en-US" sz="8000" b="1" u="sng" dirty="0">
              <a:effectLst/>
              <a:ea typeface="Calibri" panose="020F0502020204030204" pitchFamily="34" charset="0"/>
            </a:endParaRPr>
          </a:p>
          <a:p>
            <a:pPr lvl="0">
              <a:lnSpc>
                <a:spcPct val="120000"/>
              </a:lnSpc>
              <a:spcAft>
                <a:spcPts val="600"/>
              </a:spcAft>
            </a:pPr>
            <a:r>
              <a:rPr lang="en-US" sz="8000" b="1" u="sng" dirty="0">
                <a:effectLst/>
                <a:ea typeface="Calibri" panose="020F0502020204030204" pitchFamily="34" charset="0"/>
              </a:rPr>
              <a:t>Policy Re-Design</a:t>
            </a:r>
          </a:p>
          <a:p>
            <a:pPr marL="342900" indent="-342900">
              <a:lnSpc>
                <a:spcPct val="120000"/>
              </a:lnSpc>
              <a:buFont typeface="Symbol" panose="05050102010706020507" pitchFamily="18" charset="2"/>
              <a:buChar char=""/>
            </a:pPr>
            <a:r>
              <a:rPr lang="en-US" sz="8000" dirty="0">
                <a:ea typeface="Calibri" panose="020F0502020204030204" pitchFamily="34" charset="0"/>
              </a:rPr>
              <a:t>Technical Advisory Committee</a:t>
            </a:r>
          </a:p>
          <a:p>
            <a:pPr marL="342900" indent="-342900">
              <a:lnSpc>
                <a:spcPct val="120000"/>
              </a:lnSpc>
              <a:buFont typeface="Symbol" panose="05050102010706020507" pitchFamily="18" charset="2"/>
              <a:buChar char=""/>
            </a:pPr>
            <a:r>
              <a:rPr lang="en-US" sz="8000" dirty="0">
                <a:ea typeface="Calibri" panose="020F0502020204030204" pitchFamily="34" charset="0"/>
              </a:rPr>
              <a:t>Interim Changes</a:t>
            </a:r>
          </a:p>
          <a:p>
            <a:pPr marL="342900" indent="-342900">
              <a:lnSpc>
                <a:spcPct val="120000"/>
              </a:lnSpc>
              <a:buFont typeface="Symbol" panose="05050102010706020507" pitchFamily="18" charset="2"/>
              <a:buChar char=""/>
            </a:pPr>
            <a:r>
              <a:rPr lang="en-US" sz="8000" dirty="0">
                <a:ea typeface="Calibri" panose="020F0502020204030204" pitchFamily="34" charset="0"/>
              </a:rPr>
              <a:t>Next Steps</a:t>
            </a:r>
            <a:endParaRPr lang="en-CA" sz="2400" dirty="0"/>
          </a:p>
          <a:p>
            <a:pPr marL="342900" indent="-342900" fontAlgn="b">
              <a:lnSpc>
                <a:spcPct val="90000"/>
              </a:lnSpc>
              <a:spcAft>
                <a:spcPts val="600"/>
              </a:spcAft>
              <a:buFont typeface="Arial" panose="020B0604020202020204" pitchFamily="34" charset="0"/>
              <a:buChar char="•"/>
            </a:pPr>
            <a:endParaRPr lang="en-CA" sz="2000" dirty="0"/>
          </a:p>
          <a:p>
            <a:pPr fontAlgn="b">
              <a:lnSpc>
                <a:spcPct val="90000"/>
              </a:lnSpc>
              <a:spcAft>
                <a:spcPts val="600"/>
              </a:spcAft>
            </a:pPr>
            <a:endParaRPr lang="en-CA" sz="2000" dirty="0"/>
          </a:p>
          <a:p>
            <a:pPr fontAlgn="b">
              <a:lnSpc>
                <a:spcPct val="90000"/>
              </a:lnSpc>
              <a:spcAft>
                <a:spcPts val="600"/>
              </a:spcAft>
            </a:pPr>
            <a:endParaRPr lang="en-US" sz="2000" i="1" dirty="0"/>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                                       </a:t>
            </a:r>
          </a:p>
        </p:txBody>
      </p:sp>
      <p:cxnSp>
        <p:nvCxnSpPr>
          <p:cNvPr id="12" name="Straight Connector 11">
            <a:extLst>
              <a:ext uri="{FF2B5EF4-FFF2-40B4-BE49-F238E27FC236}">
                <a16:creationId xmlns:a16="http://schemas.microsoft.com/office/drawing/2014/main" id="{020402C5-C961-4411-A1DB-F023368B16FB}"/>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54109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br>
              <a:rPr lang="en-US" altLang="en-US" sz="4400" b="1" u="sng" dirty="0">
                <a:solidFill>
                  <a:srgbClr val="C00000"/>
                </a:solidFill>
              </a:rPr>
            </a:br>
            <a:br>
              <a:rPr lang="en-US" altLang="en-US" sz="4400" b="1" u="sng" dirty="0">
                <a:solidFill>
                  <a:srgbClr val="C00000"/>
                </a:solidFill>
              </a:rPr>
            </a:br>
            <a:r>
              <a:rPr lang="en-US" altLang="en-US" sz="4400" b="1" u="sng" dirty="0">
                <a:solidFill>
                  <a:srgbClr val="C00000"/>
                </a:solidFill>
              </a:rPr>
              <a:t>Background</a:t>
            </a:r>
            <a:br>
              <a:rPr lang="en-US" altLang="en-US" sz="4400" b="1" u="sng" dirty="0">
                <a:solidFill>
                  <a:srgbClr val="C00000"/>
                </a:solidFill>
              </a:rPr>
            </a:br>
            <a:br>
              <a:rPr lang="en-US" altLang="en-US" sz="4400" b="1" u="sng" dirty="0">
                <a:solidFill>
                  <a:srgbClr val="C00000"/>
                </a:solidFill>
              </a:rPr>
            </a:br>
            <a:br>
              <a:rPr lang="en-US" altLang="en-US" sz="4400" b="1" u="sng" kern="1200" dirty="0">
                <a:solidFill>
                  <a:srgbClr val="C00000"/>
                </a:solidFill>
                <a:latin typeface="+mj-lt"/>
                <a:ea typeface="+mj-ea"/>
                <a:cs typeface="+mj-cs"/>
              </a:rPr>
            </a:b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5250351" y="1753584"/>
            <a:ext cx="6377769" cy="4930246"/>
          </a:xfrm>
          <a:prstGeom prst="rect">
            <a:avLst/>
          </a:prstGeom>
        </p:spPr>
        <p:txBody>
          <a:bodyPr vert="horz" lIns="91440" tIns="45720" rIns="91440" bIns="45720" rtlCol="0" anchor="ctr">
            <a:normAutofit fontScale="25000" lnSpcReduction="20000"/>
          </a:bodyPr>
          <a:lstStyle/>
          <a:p>
            <a:pPr indent="-228600">
              <a:lnSpc>
                <a:spcPct val="90000"/>
              </a:lnSpc>
              <a:spcAft>
                <a:spcPts val="600"/>
              </a:spcAft>
              <a:buFont typeface="Arial" panose="020B0604020202020204" pitchFamily="34" charset="0"/>
              <a:buChar char="•"/>
            </a:pPr>
            <a:endParaRPr lang="en-US" sz="2000" dirty="0"/>
          </a:p>
          <a:p>
            <a:pPr marL="800100" lvl="1" indent="-342900">
              <a:buFont typeface="Arial" panose="020B0604020202020204" pitchFamily="34" charset="0"/>
              <a:buChar char="•"/>
            </a:pPr>
            <a:endParaRPr lang="en-US" sz="7200" dirty="0"/>
          </a:p>
          <a:p>
            <a:pPr marL="342900" indent="-342900">
              <a:buFont typeface="Arial" panose="020B0604020202020204" pitchFamily="34" charset="0"/>
              <a:buChar char="•"/>
            </a:pPr>
            <a:r>
              <a:rPr lang="en-US" sz="7200" dirty="0"/>
              <a:t>The Government of Canada has existing legal obligations to return lands to First Nations to fulfil commitments made in Treaties and other agreements.</a:t>
            </a:r>
          </a:p>
          <a:p>
            <a:endParaRPr lang="en-US" sz="7200" dirty="0"/>
          </a:p>
          <a:p>
            <a:pPr marL="342900" lvl="0" indent="-342900" algn="l" rtl="0">
              <a:spcBef>
                <a:spcPts val="0"/>
              </a:spcBef>
              <a:spcAft>
                <a:spcPts val="0"/>
              </a:spcAft>
              <a:buFont typeface="Arial" panose="020B0604020202020204" pitchFamily="34" charset="0"/>
              <a:buChar char="•"/>
            </a:pPr>
            <a:r>
              <a:rPr lang="en-US" sz="7200" dirty="0"/>
              <a:t>Article 26 of the </a:t>
            </a:r>
            <a:r>
              <a:rPr lang="en-US" sz="7200" i="1" dirty="0"/>
              <a:t>United Nations Declaration on the Rights of Indigenous Peoples </a:t>
            </a:r>
            <a:r>
              <a:rPr lang="en-US" sz="7200" dirty="0"/>
              <a:t>states that: </a:t>
            </a:r>
          </a:p>
          <a:p>
            <a:pPr marL="800100" lvl="1" indent="-342900">
              <a:buFont typeface="Arial" panose="020B0604020202020204" pitchFamily="34" charset="0"/>
              <a:buChar char="•"/>
            </a:pPr>
            <a:r>
              <a:rPr lang="en-US" sz="7200" dirty="0"/>
              <a:t>(2) Indigenous people have </a:t>
            </a:r>
            <a:r>
              <a:rPr lang="en-US" sz="7200" b="1" dirty="0"/>
              <a:t>the right to own, use, develop and control</a:t>
            </a:r>
            <a:r>
              <a:rPr lang="en-US" sz="7200" dirty="0"/>
              <a:t> lands, territories and resources that they possess by reason of traditional ownership/occupation or otherwise acquired.</a:t>
            </a:r>
          </a:p>
          <a:p>
            <a:pPr marL="800100" lvl="1" indent="-342900">
              <a:buFont typeface="Arial" panose="020B0604020202020204" pitchFamily="34" charset="0"/>
              <a:buChar char="•"/>
            </a:pPr>
            <a:r>
              <a:rPr lang="en-US" sz="7200" dirty="0"/>
              <a:t>(3) States </a:t>
            </a:r>
            <a:r>
              <a:rPr lang="en-US" sz="7200" b="1" dirty="0"/>
              <a:t>shall give legal recognition and protection</a:t>
            </a:r>
            <a:r>
              <a:rPr lang="en-US" sz="7200" dirty="0"/>
              <a:t> to these lands, territories and resources. </a:t>
            </a:r>
          </a:p>
          <a:p>
            <a:pPr lvl="1"/>
            <a:endParaRPr lang="en-US" sz="7200" dirty="0"/>
          </a:p>
          <a:p>
            <a:pPr marL="342900" lvl="0" indent="-342900" algn="l" rtl="0">
              <a:spcBef>
                <a:spcPts val="0"/>
              </a:spcBef>
              <a:spcAft>
                <a:spcPts val="0"/>
              </a:spcAft>
              <a:buFont typeface="Arial" panose="020B0604020202020204" pitchFamily="34" charset="0"/>
              <a:buChar char="•"/>
            </a:pPr>
            <a:r>
              <a:rPr lang="en-US" sz="7200" dirty="0"/>
              <a:t>The Government of Canada relies upon its Additions to Reserve (ATR) policy and process as the primary tool available for First Nations to add lands to their reserves. </a:t>
            </a:r>
          </a:p>
          <a:p>
            <a:pPr lvl="1"/>
            <a:endParaRPr lang="en-US" sz="7200" dirty="0"/>
          </a:p>
          <a:p>
            <a:pPr lvl="1"/>
            <a:endParaRPr lang="en-US" sz="4800" dirty="0"/>
          </a:p>
          <a:p>
            <a:pPr lvl="1"/>
            <a:endParaRPr lang="en-US" sz="2000" dirty="0"/>
          </a:p>
          <a:p>
            <a:pPr lvl="1"/>
            <a:endParaRPr lang="en-CA" dirty="0"/>
          </a:p>
          <a:p>
            <a:pPr fontAlgn="b">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                                       </a:t>
            </a:r>
          </a:p>
        </p:txBody>
      </p:sp>
      <p:cxnSp>
        <p:nvCxnSpPr>
          <p:cNvPr id="12" name="Straight Connector 11">
            <a:extLst>
              <a:ext uri="{FF2B5EF4-FFF2-40B4-BE49-F238E27FC236}">
                <a16:creationId xmlns:a16="http://schemas.microsoft.com/office/drawing/2014/main" id="{020402C5-C961-4411-A1DB-F023368B16FB}"/>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11394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r>
              <a:rPr lang="en-US" altLang="en-US" sz="4400" b="1" u="sng" dirty="0">
                <a:solidFill>
                  <a:srgbClr val="C00000"/>
                </a:solidFill>
              </a:rPr>
              <a:t>AFN Mandates</a:t>
            </a: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5250351" y="1753584"/>
            <a:ext cx="6377769" cy="4930246"/>
          </a:xfrm>
          <a:prstGeom prst="rect">
            <a:avLst/>
          </a:prstGeom>
        </p:spPr>
        <p:txBody>
          <a:bodyPr vert="horz" lIns="91440" tIns="45720" rIns="91440" bIns="45720" rtlCol="0" anchor="ctr">
            <a:normAutofit/>
          </a:bodyPr>
          <a:lstStyle/>
          <a:p>
            <a:r>
              <a:rPr lang="en-US" b="1" dirty="0">
                <a:solidFill>
                  <a:srgbClr val="C00000"/>
                </a:solidFill>
              </a:rPr>
              <a:t>AFN Resolution 37/2023</a:t>
            </a:r>
            <a:r>
              <a:rPr lang="en-US" b="1" dirty="0"/>
              <a:t>, </a:t>
            </a:r>
            <a:r>
              <a:rPr lang="en-US" i="1" dirty="0"/>
              <a:t>Returning First Nations Lands through Additions to Reserve Reform</a:t>
            </a:r>
            <a:r>
              <a:rPr lang="en-US" dirty="0"/>
              <a:t>:</a:t>
            </a:r>
          </a:p>
          <a:p>
            <a:pPr marL="800100" lvl="1" indent="-342900">
              <a:buFont typeface="Arial" panose="020B0604020202020204" pitchFamily="34" charset="0"/>
              <a:buChar char="•"/>
            </a:pPr>
            <a:endParaRPr lang="en-US" dirty="0"/>
          </a:p>
          <a:p>
            <a:pPr marL="1257300" lvl="2" indent="-342900">
              <a:buFont typeface="Arial" panose="020B0604020202020204" pitchFamily="34" charset="0"/>
              <a:buChar char="•"/>
            </a:pPr>
            <a:r>
              <a:rPr lang="en-US" dirty="0"/>
              <a:t>Call on the Government of Canada to co-develop with First Nations a clear, effective, and transparent process to restore, reacquire, and/or remedy the historic dispossession of reserve lands. </a:t>
            </a:r>
          </a:p>
          <a:p>
            <a:pPr marL="800100" lvl="1" indent="-342900">
              <a:buFont typeface="Arial" panose="020B0604020202020204" pitchFamily="34" charset="0"/>
              <a:buChar char="•"/>
            </a:pPr>
            <a:endParaRPr lang="en-US" dirty="0"/>
          </a:p>
          <a:p>
            <a:pPr marL="1257300" lvl="2" indent="-342900">
              <a:buFont typeface="Arial" panose="020B0604020202020204" pitchFamily="34" charset="0"/>
              <a:buChar char="•"/>
            </a:pPr>
            <a:r>
              <a:rPr lang="en-US" dirty="0"/>
              <a:t>Engage with First Nations on the review and redesign of the ATR process and develop a comprehensive report that identifies the many priorities First Nations have respecting ATR and proposes potential policy and legislative solutions for consideration.</a:t>
            </a:r>
          </a:p>
        </p:txBody>
      </p:sp>
      <p:cxnSp>
        <p:nvCxnSpPr>
          <p:cNvPr id="12" name="Straight Connector 11">
            <a:extLst>
              <a:ext uri="{FF2B5EF4-FFF2-40B4-BE49-F238E27FC236}">
                <a16:creationId xmlns:a16="http://schemas.microsoft.com/office/drawing/2014/main" id="{020402C5-C961-4411-A1DB-F023368B16FB}"/>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06088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EA9E4-101E-72B2-4135-B2A5A789E063}"/>
            </a:ext>
          </a:extLst>
        </p:cNvPr>
        <p:cNvGrpSpPr/>
        <p:nvPr/>
      </p:nvGrpSpPr>
      <p:grpSpPr>
        <a:xfrm>
          <a:off x="0" y="0"/>
          <a:ext cx="0" cy="0"/>
          <a:chOff x="0" y="0"/>
          <a:chExt cx="0" cy="0"/>
        </a:xfrm>
      </p:grpSpPr>
      <p:sp>
        <p:nvSpPr>
          <p:cNvPr id="6" name="Rectangle 1">
            <a:extLst>
              <a:ext uri="{FF2B5EF4-FFF2-40B4-BE49-F238E27FC236}">
                <a16:creationId xmlns:a16="http://schemas.microsoft.com/office/drawing/2014/main" id="{248993EF-4C90-7DD5-7DA8-F3A6CEA6E2E1}"/>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r>
              <a:rPr kumimoji="0" lang="en-US" altLang="en-US" sz="4400" b="1" i="0" u="sng" strike="noStrike" kern="1200" cap="none" normalizeH="0" baseline="0" dirty="0">
                <a:ln>
                  <a:noFill/>
                </a:ln>
                <a:solidFill>
                  <a:srgbClr val="C00000"/>
                </a:solidFill>
                <a:effectLst/>
                <a:latin typeface="+mj-lt"/>
                <a:ea typeface="+mj-ea"/>
                <a:cs typeface="+mj-cs"/>
              </a:rPr>
              <a:t>Interim Changes</a:t>
            </a: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61CBDF59-D059-5840-A990-8187344BAFAE}"/>
              </a:ext>
            </a:extLst>
          </p:cNvPr>
          <p:cNvSpPr txBox="1"/>
          <p:nvPr/>
        </p:nvSpPr>
        <p:spPr>
          <a:xfrm>
            <a:off x="5250351" y="1753584"/>
            <a:ext cx="6377769" cy="4930246"/>
          </a:xfrm>
          <a:prstGeom prst="rect">
            <a:avLst/>
          </a:prstGeom>
        </p:spPr>
        <p:txBody>
          <a:bodyPr vert="horz" lIns="91440" tIns="45720" rIns="91440" bIns="45720" rtlCol="0" anchor="ctr">
            <a:normAutofit/>
          </a:bodyPr>
          <a:lstStyle/>
          <a:p>
            <a:pPr marR="0" lvl="0" algn="l">
              <a:spcBef>
                <a:spcPts val="600"/>
              </a:spcBef>
              <a:spcAft>
                <a:spcPts val="0"/>
              </a:spcAft>
            </a:pPr>
            <a:r>
              <a:rPr lang="en-US" sz="1800" b="1" dirty="0">
                <a:effectLst/>
                <a:ea typeface="Times New Roman" panose="02020603050405020304" pitchFamily="18" charset="0"/>
                <a:cs typeface="Times New Roman" panose="02020603050405020304" pitchFamily="18" charset="0"/>
              </a:rPr>
              <a:t>May 2024 </a:t>
            </a:r>
            <a:r>
              <a:rPr lang="en-US" sz="1800" dirty="0">
                <a:effectLst/>
                <a:ea typeface="Times New Roman" panose="02020603050405020304" pitchFamily="18" charset="0"/>
                <a:cs typeface="Times New Roman" panose="02020603050405020304" pitchFamily="18" charset="0"/>
              </a:rPr>
              <a:t>- The Lands Advisory Board (LAB) recommended to the Minister of Crown-Indigenous Relations nine interim changes to the operations of the current ATR Policy</a:t>
            </a:r>
          </a:p>
          <a:p>
            <a:pPr marR="0" lvl="0" algn="l">
              <a:spcBef>
                <a:spcPts val="600"/>
              </a:spcBef>
              <a:spcAft>
                <a:spcPts val="0"/>
              </a:spcAft>
            </a:pPr>
            <a:endParaRPr lang="en-US" sz="1800" dirty="0">
              <a:effectLst/>
              <a:ea typeface="Times New Roman" panose="02020603050405020304" pitchFamily="18" charset="0"/>
              <a:cs typeface="Times New Roman" panose="02020603050405020304" pitchFamily="18" charset="0"/>
            </a:endParaRPr>
          </a:p>
          <a:p>
            <a:pPr marR="0" lvl="0" algn="l">
              <a:spcBef>
                <a:spcPts val="600"/>
              </a:spcBef>
              <a:spcAft>
                <a:spcPts val="0"/>
              </a:spcAft>
            </a:pPr>
            <a:r>
              <a:rPr lang="en-US" sz="1800" b="1" dirty="0">
                <a:effectLst/>
                <a:ea typeface="Times New Roman" panose="02020603050405020304" pitchFamily="18" charset="0"/>
                <a:cs typeface="Times New Roman" panose="02020603050405020304" pitchFamily="18" charset="0"/>
              </a:rPr>
              <a:t>June 2024 </a:t>
            </a:r>
            <a:r>
              <a:rPr lang="en-US" sz="1800" dirty="0">
                <a:effectLst/>
                <a:ea typeface="Times New Roman" panose="02020603050405020304" pitchFamily="18" charset="0"/>
                <a:cs typeface="Times New Roman" panose="02020603050405020304" pitchFamily="18" charset="0"/>
              </a:rPr>
              <a:t>– Through a secretariat to support reform, CIR created a Technical Advisory Committee that includes AFN, LAB, the National Aboriginal Land Managers Association (NALMA), Westbank First Nation, CIR and ISC.</a:t>
            </a:r>
          </a:p>
          <a:p>
            <a:pPr marR="0" lvl="0" algn="l">
              <a:spcBef>
                <a:spcPts val="600"/>
              </a:spcBef>
              <a:spcAft>
                <a:spcPts val="0"/>
              </a:spcAft>
            </a:pPr>
            <a:endParaRPr lang="en-US" sz="1800" dirty="0">
              <a:effectLst/>
              <a:ea typeface="Times New Roman" panose="02020603050405020304" pitchFamily="18" charset="0"/>
              <a:cs typeface="Times New Roman" panose="02020603050405020304" pitchFamily="18" charset="0"/>
            </a:endParaRPr>
          </a:p>
          <a:p>
            <a:pPr marR="0" lvl="0" algn="l">
              <a:spcBef>
                <a:spcPts val="600"/>
              </a:spcBef>
              <a:spcAft>
                <a:spcPts val="0"/>
              </a:spcAft>
            </a:pPr>
            <a:r>
              <a:rPr lang="en-US" sz="1800" b="1" dirty="0">
                <a:effectLst/>
                <a:ea typeface="Times New Roman" panose="02020603050405020304" pitchFamily="18" charset="0"/>
                <a:cs typeface="Times New Roman" panose="02020603050405020304" pitchFamily="18" charset="0"/>
              </a:rPr>
              <a:t>August 2024</a:t>
            </a:r>
            <a:r>
              <a:rPr lang="en-US" b="1" dirty="0">
                <a:ea typeface="Times New Roman" panose="02020603050405020304" pitchFamily="18" charset="0"/>
                <a:cs typeface="Times New Roman" panose="02020603050405020304" pitchFamily="18" charset="0"/>
              </a:rPr>
              <a:t> </a:t>
            </a:r>
            <a:r>
              <a:rPr lang="en-US" dirty="0">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Minister of Crown-Indigenous Relations announced the approval of two interim changes to the ATR Policy:</a:t>
            </a:r>
          </a:p>
          <a:p>
            <a:pPr marL="342900" marR="0" lvl="0" indent="-342900" algn="l">
              <a:spcBef>
                <a:spcPts val="600"/>
              </a:spcBef>
              <a:spcAft>
                <a:spcPts val="0"/>
              </a:spcAft>
              <a:buAutoNum type="arabicPeriod"/>
            </a:pPr>
            <a:r>
              <a:rPr lang="en-US" sz="1800" dirty="0">
                <a:effectLst/>
                <a:ea typeface="Times New Roman" panose="02020603050405020304" pitchFamily="18" charset="0"/>
                <a:cs typeface="Times New Roman" panose="02020603050405020304" pitchFamily="18" charset="0"/>
              </a:rPr>
              <a:t>First Nations are no longer required to justify their need for land</a:t>
            </a:r>
          </a:p>
          <a:p>
            <a:pPr marL="342900" marR="0" lvl="0" indent="-342900" algn="l">
              <a:spcBef>
                <a:spcPts val="600"/>
              </a:spcBef>
              <a:spcAft>
                <a:spcPts val="0"/>
              </a:spcAft>
              <a:buAutoNum type="arabicPeriod"/>
            </a:pPr>
            <a:r>
              <a:rPr lang="en-US" sz="1800" dirty="0">
                <a:effectLst/>
                <a:ea typeface="Times New Roman" panose="02020603050405020304" pitchFamily="18" charset="0"/>
                <a:cs typeface="Times New Roman" panose="02020603050405020304" pitchFamily="18" charset="0"/>
              </a:rPr>
              <a:t>First Nations are no longer required to fit their ATR proposals into narrow categories of reserve creation.</a:t>
            </a:r>
            <a:endParaRPr lang="en-CA" sz="1800" dirty="0">
              <a:effectLst/>
              <a:ea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D7B99DFB-729C-0789-F422-B3AAA66A8942}"/>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36937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1F5F6-2CFA-A65B-525A-57280EFD2E30}"/>
            </a:ext>
          </a:extLst>
        </p:cNvPr>
        <p:cNvGrpSpPr/>
        <p:nvPr/>
      </p:nvGrpSpPr>
      <p:grpSpPr>
        <a:xfrm>
          <a:off x="0" y="0"/>
          <a:ext cx="0" cy="0"/>
          <a:chOff x="0" y="0"/>
          <a:chExt cx="0" cy="0"/>
        </a:xfrm>
      </p:grpSpPr>
      <p:sp>
        <p:nvSpPr>
          <p:cNvPr id="6" name="Rectangle 1">
            <a:extLst>
              <a:ext uri="{FF2B5EF4-FFF2-40B4-BE49-F238E27FC236}">
                <a16:creationId xmlns:a16="http://schemas.microsoft.com/office/drawing/2014/main" id="{617AC192-1858-4C35-6A79-24C08831D525}"/>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r>
              <a:rPr kumimoji="0" lang="en-US" altLang="en-US" sz="4400" b="1" i="0" u="sng" strike="noStrike" kern="1200" cap="none" normalizeH="0" baseline="0" dirty="0">
                <a:ln>
                  <a:noFill/>
                </a:ln>
                <a:solidFill>
                  <a:srgbClr val="C00000"/>
                </a:solidFill>
                <a:effectLst/>
                <a:latin typeface="+mj-lt"/>
                <a:ea typeface="+mj-ea"/>
                <a:cs typeface="+mj-cs"/>
              </a:rPr>
              <a:t>Interim Changes</a:t>
            </a: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89BDC73C-2F39-F043-2261-C0525A675B8E}"/>
              </a:ext>
            </a:extLst>
          </p:cNvPr>
          <p:cNvSpPr txBox="1"/>
          <p:nvPr/>
        </p:nvSpPr>
        <p:spPr>
          <a:xfrm>
            <a:off x="5250351" y="1753584"/>
            <a:ext cx="6377769" cy="4930246"/>
          </a:xfrm>
          <a:prstGeom prst="rect">
            <a:avLst/>
          </a:prstGeom>
        </p:spPr>
        <p:txBody>
          <a:bodyPr vert="horz" lIns="91440" tIns="45720" rIns="91440" bIns="45720" rtlCol="0" anchor="ctr">
            <a:normAutofit/>
          </a:bodyPr>
          <a:lstStyle/>
          <a:p>
            <a:pPr marR="0" lvl="0" algn="l">
              <a:spcBef>
                <a:spcPts val="600"/>
              </a:spcBef>
              <a:spcAft>
                <a:spcPts val="0"/>
              </a:spcAft>
            </a:pPr>
            <a:r>
              <a:rPr lang="en-US" sz="1600" dirty="0">
                <a:effectLst/>
                <a:ea typeface="Times New Roman" panose="02020603050405020304" pitchFamily="18" charset="0"/>
                <a:cs typeface="Times New Roman" panose="02020603050405020304" pitchFamily="18" charset="0"/>
              </a:rPr>
              <a:t>Throughout the summer and fall of 2024, the TAC discussed and agreed upon the remaining seven additional interim changes to the ATR Policy. These interim changes include:</a:t>
            </a:r>
            <a:endParaRPr lang="en-CA" sz="1400" dirty="0">
              <a:effectLst/>
              <a:ea typeface="Times New Roman" panose="02020603050405020304" pitchFamily="18" charset="0"/>
              <a:cs typeface="Times New Roman" panose="02020603050405020304" pitchFamily="18" charset="0"/>
            </a:endParaRPr>
          </a:p>
          <a:p>
            <a:pPr marL="742950" marR="0" lvl="1" indent="-285750" algn="l">
              <a:spcBef>
                <a:spcPts val="600"/>
              </a:spcBef>
              <a:spcAft>
                <a:spcPts val="0"/>
              </a:spcAft>
              <a:buFont typeface="+mj-lt"/>
              <a:buAutoNum type="romanLcPeriod"/>
            </a:pPr>
            <a:r>
              <a:rPr lang="en-US" sz="1600" dirty="0">
                <a:effectLst/>
                <a:ea typeface="Times New Roman" panose="02020603050405020304" pitchFamily="18" charset="0"/>
                <a:cs typeface="Times New Roman" panose="02020603050405020304" pitchFamily="18" charset="0"/>
              </a:rPr>
              <a:t>Making environmental requirements more flexible</a:t>
            </a:r>
            <a:r>
              <a:rPr lang="en-US" sz="1600" dirty="0">
                <a:ea typeface="Times New Roman" panose="02020603050405020304" pitchFamily="18" charset="0"/>
                <a:cs typeface="Times New Roman" panose="02020603050405020304" pitchFamily="18" charset="0"/>
              </a:rPr>
              <a:t>.</a:t>
            </a:r>
          </a:p>
          <a:p>
            <a:pPr marL="742950" marR="0" lvl="1" indent="-285750" algn="l">
              <a:spcBef>
                <a:spcPts val="600"/>
              </a:spcBef>
              <a:spcAft>
                <a:spcPts val="0"/>
              </a:spcAft>
              <a:buFont typeface="+mj-lt"/>
              <a:buAutoNum type="romanLcPeriod"/>
            </a:pPr>
            <a:r>
              <a:rPr lang="en-US" sz="1600" dirty="0">
                <a:effectLst/>
                <a:ea typeface="Times New Roman" panose="02020603050405020304" pitchFamily="18" charset="0"/>
                <a:cs typeface="Times New Roman" panose="02020603050405020304" pitchFamily="18" charset="0"/>
              </a:rPr>
              <a:t>Clarifying the mandatory 3-month waiting period for other government departments, provinces and territories to provide their comments on ATR proposals.</a:t>
            </a:r>
            <a:endParaRPr lang="en-CA" sz="1400" dirty="0">
              <a:effectLst/>
              <a:ea typeface="Times New Roman" panose="02020603050405020304" pitchFamily="18" charset="0"/>
              <a:cs typeface="Times New Roman" panose="02020603050405020304" pitchFamily="18" charset="0"/>
            </a:endParaRPr>
          </a:p>
          <a:p>
            <a:pPr marL="742950" marR="0" lvl="1" indent="-285750" algn="l">
              <a:spcBef>
                <a:spcPts val="600"/>
              </a:spcBef>
              <a:spcAft>
                <a:spcPts val="0"/>
              </a:spcAft>
              <a:buFont typeface="+mj-lt"/>
              <a:buAutoNum type="romanLcPeriod"/>
            </a:pPr>
            <a:r>
              <a:rPr lang="en-US" sz="1600" dirty="0">
                <a:effectLst/>
                <a:ea typeface="Times New Roman" panose="02020603050405020304" pitchFamily="18" charset="0"/>
                <a:cs typeface="Times New Roman" panose="02020603050405020304" pitchFamily="18" charset="0"/>
              </a:rPr>
              <a:t>Removing the need for municipal service agreements (MSAs) to be finalized before the approval of an ATR proposal. </a:t>
            </a:r>
            <a:endParaRPr lang="en-CA" sz="1400" dirty="0">
              <a:effectLst/>
              <a:ea typeface="Times New Roman" panose="02020603050405020304" pitchFamily="18" charset="0"/>
              <a:cs typeface="Times New Roman" panose="02020603050405020304" pitchFamily="18" charset="0"/>
            </a:endParaRPr>
          </a:p>
          <a:p>
            <a:pPr marL="742950" marR="0" lvl="1" indent="-285750" algn="l">
              <a:spcBef>
                <a:spcPts val="600"/>
              </a:spcBef>
              <a:spcAft>
                <a:spcPts val="0"/>
              </a:spcAft>
              <a:buFont typeface="+mj-lt"/>
              <a:buAutoNum type="romanLcPeriod"/>
            </a:pPr>
            <a:r>
              <a:rPr lang="en-US" sz="1600" dirty="0">
                <a:effectLst/>
                <a:ea typeface="Times New Roman" panose="02020603050405020304" pitchFamily="18" charset="0"/>
                <a:cs typeface="Times New Roman" panose="02020603050405020304" pitchFamily="18" charset="0"/>
              </a:rPr>
              <a:t>Simplifying the dispute resolution section of the Policy. </a:t>
            </a:r>
            <a:endParaRPr lang="en-CA" sz="1400" dirty="0">
              <a:effectLst/>
              <a:ea typeface="Times New Roman" panose="02020603050405020304" pitchFamily="18" charset="0"/>
              <a:cs typeface="Times New Roman" panose="02020603050405020304" pitchFamily="18" charset="0"/>
            </a:endParaRPr>
          </a:p>
          <a:p>
            <a:pPr marL="742950" marR="0" lvl="1" indent="-285750" algn="l">
              <a:spcBef>
                <a:spcPts val="600"/>
              </a:spcBef>
              <a:spcAft>
                <a:spcPts val="0"/>
              </a:spcAft>
              <a:buFont typeface="+mj-lt"/>
              <a:buAutoNum type="romanLcPeriod"/>
            </a:pPr>
            <a:r>
              <a:rPr lang="en-US" sz="1600" dirty="0">
                <a:effectLst/>
                <a:ea typeface="Times New Roman" panose="02020603050405020304" pitchFamily="18" charset="0"/>
                <a:cs typeface="Times New Roman" panose="02020603050405020304" pitchFamily="18" charset="0"/>
              </a:rPr>
              <a:t>Reducing the onerous requirements for the creation of joint reserves. </a:t>
            </a:r>
            <a:endParaRPr lang="en-CA" sz="1400" dirty="0">
              <a:effectLst/>
              <a:ea typeface="Times New Roman" panose="02020603050405020304" pitchFamily="18" charset="0"/>
              <a:cs typeface="Times New Roman" panose="02020603050405020304" pitchFamily="18" charset="0"/>
            </a:endParaRPr>
          </a:p>
          <a:p>
            <a:pPr marL="742950" marR="0" lvl="1" indent="-285750" algn="l">
              <a:spcBef>
                <a:spcPts val="600"/>
              </a:spcBef>
              <a:spcAft>
                <a:spcPts val="0"/>
              </a:spcAft>
              <a:buFont typeface="+mj-lt"/>
              <a:buAutoNum type="romanLcPeriod"/>
            </a:pPr>
            <a:r>
              <a:rPr lang="en-US" sz="1600" dirty="0">
                <a:effectLst/>
                <a:ea typeface="Times New Roman" panose="02020603050405020304" pitchFamily="18" charset="0"/>
                <a:cs typeface="Times New Roman" panose="02020603050405020304" pitchFamily="18" charset="0"/>
              </a:rPr>
              <a:t>Removing the restrictions on improvements to proposed Reserve Lands.</a:t>
            </a:r>
            <a:endParaRPr lang="en-CA" sz="1400" dirty="0">
              <a:effectLst/>
              <a:ea typeface="Times New Roman" panose="02020603050405020304" pitchFamily="18" charset="0"/>
              <a:cs typeface="Times New Roman" panose="02020603050405020304" pitchFamily="18" charset="0"/>
            </a:endParaRPr>
          </a:p>
          <a:p>
            <a:pPr marL="742950" marR="0" lvl="1" indent="-285750" algn="l">
              <a:spcBef>
                <a:spcPts val="600"/>
              </a:spcBef>
              <a:spcAft>
                <a:spcPts val="0"/>
              </a:spcAft>
              <a:buFont typeface="+mj-lt"/>
              <a:buAutoNum type="romanLcPeriod"/>
            </a:pPr>
            <a:r>
              <a:rPr lang="en-US" sz="1600" dirty="0">
                <a:effectLst/>
                <a:ea typeface="Times New Roman" panose="02020603050405020304" pitchFamily="18" charset="0"/>
                <a:cs typeface="Times New Roman" panose="02020603050405020304" pitchFamily="18" charset="0"/>
              </a:rPr>
              <a:t>Simplifying the application process to submit ATR proposals.</a:t>
            </a:r>
            <a:endParaRPr lang="en-CA" sz="1400" dirty="0">
              <a:effectLst/>
              <a:ea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ED94F9EC-801F-1877-0F51-CC13CB88988F}"/>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19660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21FFD-0C4F-5C4C-0005-D1C53244F3FC}"/>
            </a:ext>
          </a:extLst>
        </p:cNvPr>
        <p:cNvGrpSpPr/>
        <p:nvPr/>
      </p:nvGrpSpPr>
      <p:grpSpPr>
        <a:xfrm>
          <a:off x="0" y="0"/>
          <a:ext cx="0" cy="0"/>
          <a:chOff x="0" y="0"/>
          <a:chExt cx="0" cy="0"/>
        </a:xfrm>
      </p:grpSpPr>
      <p:sp>
        <p:nvSpPr>
          <p:cNvPr id="6" name="Rectangle 1">
            <a:extLst>
              <a:ext uri="{FF2B5EF4-FFF2-40B4-BE49-F238E27FC236}">
                <a16:creationId xmlns:a16="http://schemas.microsoft.com/office/drawing/2014/main" id="{2C5B23DD-F31C-13B5-5A7A-DEC9CBAFE79C}"/>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r>
              <a:rPr kumimoji="0" lang="en-US" altLang="en-US" sz="4400" b="1" i="0" u="sng" strike="noStrike" kern="1200" cap="none" normalizeH="0" baseline="0" dirty="0">
                <a:ln>
                  <a:noFill/>
                </a:ln>
                <a:solidFill>
                  <a:srgbClr val="C00000"/>
                </a:solidFill>
                <a:effectLst/>
                <a:latin typeface="+mj-lt"/>
                <a:ea typeface="+mj-ea"/>
                <a:cs typeface="+mj-cs"/>
              </a:rPr>
              <a:t>Broader ATR Policy Re-Design</a:t>
            </a: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ABA9532B-304B-1762-B220-97805BE4E60B}"/>
              </a:ext>
            </a:extLst>
          </p:cNvPr>
          <p:cNvSpPr txBox="1"/>
          <p:nvPr/>
        </p:nvSpPr>
        <p:spPr>
          <a:xfrm>
            <a:off x="5250351" y="1753584"/>
            <a:ext cx="6377769" cy="4930246"/>
          </a:xfrm>
          <a:prstGeom prst="rect">
            <a:avLst/>
          </a:prstGeom>
        </p:spPr>
        <p:txBody>
          <a:bodyPr vert="horz" lIns="91440" tIns="45720" rIns="91440" bIns="45720" rtlCol="0" anchor="ctr">
            <a:normAutofit/>
          </a:bodyPr>
          <a:lstStyle/>
          <a:p>
            <a:pPr marL="285750" marR="0" lvl="0" indent="-285750" algn="l">
              <a:spcBef>
                <a:spcPts val="600"/>
              </a:spcBef>
              <a:spcAft>
                <a:spcPts val="0"/>
              </a:spcAft>
              <a:buFont typeface="Arial" panose="020B0604020202020204" pitchFamily="34" charset="0"/>
              <a:buChar char="•"/>
            </a:pPr>
            <a:endParaRPr lang="en-CA" sz="1400" dirty="0">
              <a:effectLst/>
              <a:ea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808B8C49-8471-D4AE-B8E5-3EE00AE91DCD}"/>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D58E6922-E68A-0CD0-F51D-434229520723}"/>
              </a:ext>
            </a:extLst>
          </p:cNvPr>
          <p:cNvSpPr txBox="1"/>
          <p:nvPr/>
        </p:nvSpPr>
        <p:spPr>
          <a:xfrm>
            <a:off x="4980215" y="2616045"/>
            <a:ext cx="6097554" cy="3046988"/>
          </a:xfrm>
          <a:prstGeom prst="rect">
            <a:avLst/>
          </a:prstGeom>
          <a:noFill/>
        </p:spPr>
        <p:txBody>
          <a:bodyPr wrap="square">
            <a:spAutoFit/>
          </a:bodyPr>
          <a:lstStyle/>
          <a:p>
            <a:pPr algn="l"/>
            <a:endParaRPr lang="en-CA" sz="1200" b="0" i="0" u="none" strike="noStrike" baseline="0" dirty="0">
              <a:solidFill>
                <a:srgbClr val="000000"/>
              </a:solidFill>
              <a:latin typeface="Arial Narrow" panose="020B0606020202030204" pitchFamily="34" charset="0"/>
            </a:endParaRPr>
          </a:p>
          <a:p>
            <a:pPr marL="285750" indent="-285750">
              <a:buFont typeface="Arial" panose="020B0604020202020204" pitchFamily="34" charset="0"/>
              <a:buChar char="•"/>
            </a:pPr>
            <a:r>
              <a:rPr lang="en-US" sz="2000" dirty="0">
                <a:effectLst/>
              </a:rPr>
              <a:t>Whether the interim changes are improvements to the existing ATR policy and significantly expedite stalled proposals will depend upon the Government of Canada’s investment in capacity building and implementation as set out in the AFN’s pre-budget submission.</a:t>
            </a:r>
          </a:p>
          <a:p>
            <a:endParaRPr lang="en-US" sz="2000" b="0" i="0" u="none" strike="noStrike" baseline="0" dirty="0">
              <a:solidFill>
                <a:srgbClr val="000000"/>
              </a:solidFill>
            </a:endParaRPr>
          </a:p>
          <a:p>
            <a:pPr marL="285750" indent="-285750">
              <a:buFont typeface="Arial" panose="020B0604020202020204" pitchFamily="34" charset="0"/>
              <a:buChar char="•"/>
            </a:pPr>
            <a:r>
              <a:rPr lang="en-US" sz="2000" b="0" i="0" u="none" strike="noStrike" baseline="0" dirty="0">
                <a:solidFill>
                  <a:srgbClr val="000000"/>
                </a:solidFill>
              </a:rPr>
              <a:t>The ATR Policy requires a full re-design to ensure that it meets First Nations’ priorities. </a:t>
            </a:r>
          </a:p>
        </p:txBody>
      </p:sp>
    </p:spTree>
    <p:extLst>
      <p:ext uri="{BB962C8B-B14F-4D97-AF65-F5344CB8AC3E}">
        <p14:creationId xmlns:p14="http://schemas.microsoft.com/office/powerpoint/2010/main" val="2621014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r>
              <a:rPr kumimoji="0" lang="en-US" altLang="en-US" sz="4400" b="1" i="0" u="sng" strike="noStrike" kern="1200" cap="none" normalizeH="0" baseline="0" dirty="0">
                <a:ln>
                  <a:noFill/>
                </a:ln>
                <a:solidFill>
                  <a:srgbClr val="C00000"/>
                </a:solidFill>
                <a:effectLst/>
                <a:latin typeface="+mj-lt"/>
                <a:ea typeface="+mj-ea"/>
                <a:cs typeface="+mj-cs"/>
              </a:rPr>
              <a:t>Draft Resolution </a:t>
            </a: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5250351" y="1753584"/>
            <a:ext cx="6377769" cy="4930246"/>
          </a:xfrm>
          <a:prstGeom prst="rect">
            <a:avLst/>
          </a:prstGeom>
        </p:spPr>
        <p:txBody>
          <a:bodyPr vert="horz" lIns="91440" tIns="45720" rIns="91440" bIns="45720" rtlCol="0" anchor="ctr">
            <a:normAutofit/>
          </a:bodyPr>
          <a:lstStyle/>
          <a:p>
            <a:r>
              <a:rPr lang="en-US" b="1" dirty="0">
                <a:solidFill>
                  <a:srgbClr val="C00000"/>
                </a:solidFill>
              </a:rPr>
              <a:t>AFN Draft Resolution</a:t>
            </a:r>
            <a:r>
              <a:rPr lang="en-US" b="1" dirty="0"/>
              <a:t>, </a:t>
            </a:r>
            <a:r>
              <a:rPr lang="en-US" i="1" dirty="0"/>
              <a:t>Full Involvement of First Nations in Additions to Reserve Re-Design</a:t>
            </a:r>
            <a:endParaRPr lang="en-US" dirty="0"/>
          </a:p>
          <a:p>
            <a:pPr marL="800100" lvl="1" indent="-342900">
              <a:buFont typeface="Arial" panose="020B0604020202020204" pitchFamily="34" charset="0"/>
              <a:buChar char="•"/>
            </a:pPr>
            <a:endParaRPr lang="en-US" dirty="0"/>
          </a:p>
          <a:p>
            <a:pPr marL="342900" indent="-342900" algn="l">
              <a:spcBef>
                <a:spcPts val="600"/>
              </a:spcBef>
              <a:buFont typeface="+mj-lt"/>
              <a:buAutoNum type="arabicPeriod"/>
            </a:pPr>
            <a:r>
              <a:rPr lang="en-US" sz="1800" b="0" i="0" u="none" strike="noStrike" baseline="0" dirty="0"/>
              <a:t>Direct the Assembly of First Nations (AFN) to continue participating in the Technical Advisory Committee (TAC) and advocate for changes to the Additions to Reserve (ATR) Policy to facilitate the timely and efficient conversion of lands to reserve.</a:t>
            </a:r>
          </a:p>
          <a:p>
            <a:pPr marL="342900" indent="-342900" algn="l">
              <a:spcBef>
                <a:spcPts val="600"/>
              </a:spcBef>
              <a:buFont typeface="+mj-lt"/>
              <a:buAutoNum type="arabicPeriod"/>
            </a:pPr>
            <a:r>
              <a:rPr lang="en-US" sz="1800" b="0" i="0" u="none" strike="noStrike" baseline="0" dirty="0"/>
              <a:t>Call on the Government of Canada to adequately resource the ATR process, including by providing capacity funding to First Nations to develop ATR proposals.</a:t>
            </a:r>
          </a:p>
          <a:p>
            <a:pPr marL="342900" indent="-342900" algn="l">
              <a:spcBef>
                <a:spcPts val="600"/>
              </a:spcBef>
              <a:buFont typeface="+mj-lt"/>
              <a:buAutoNum type="arabicPeriod"/>
            </a:pPr>
            <a:r>
              <a:rPr lang="en-US" sz="1800" b="0" i="0" u="none" strike="noStrike" baseline="0" dirty="0"/>
              <a:t>Call on the Government of Canada to work collaboratively with First Nations to identify and implement broader reforms to the ATR Policy to ensure that it meets First Nations’ needs and priorities.</a:t>
            </a:r>
          </a:p>
        </p:txBody>
      </p:sp>
      <p:cxnSp>
        <p:nvCxnSpPr>
          <p:cNvPr id="12" name="Straight Connector 11">
            <a:extLst>
              <a:ext uri="{FF2B5EF4-FFF2-40B4-BE49-F238E27FC236}">
                <a16:creationId xmlns:a16="http://schemas.microsoft.com/office/drawing/2014/main" id="{020402C5-C961-4411-A1DB-F023368B16FB}"/>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42321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524EF-73E7-5AC7-4CB4-9C2DCEC69F03}"/>
            </a:ext>
          </a:extLst>
        </p:cNvPr>
        <p:cNvGrpSpPr/>
        <p:nvPr/>
      </p:nvGrpSpPr>
      <p:grpSpPr>
        <a:xfrm>
          <a:off x="0" y="0"/>
          <a:ext cx="0" cy="0"/>
          <a:chOff x="0" y="0"/>
          <a:chExt cx="0" cy="0"/>
        </a:xfrm>
      </p:grpSpPr>
      <p:sp>
        <p:nvSpPr>
          <p:cNvPr id="6" name="Rectangle 1">
            <a:extLst>
              <a:ext uri="{FF2B5EF4-FFF2-40B4-BE49-F238E27FC236}">
                <a16:creationId xmlns:a16="http://schemas.microsoft.com/office/drawing/2014/main" id="{6C9D3C13-0347-C924-C32F-A47715C6B8EC}"/>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r>
              <a:rPr lang="en-US" altLang="en-US" sz="4400" b="1" u="sng" kern="1200" dirty="0">
                <a:solidFill>
                  <a:srgbClr val="C00000"/>
                </a:solidFill>
                <a:latin typeface="+mj-lt"/>
                <a:ea typeface="+mj-ea"/>
                <a:cs typeface="+mj-cs"/>
              </a:rPr>
              <a:t>Specific Claims Reform</a:t>
            </a:r>
            <a:br>
              <a:rPr lang="en-US" altLang="en-US" sz="4400" b="1" u="sng" kern="1200" dirty="0">
                <a:solidFill>
                  <a:srgbClr val="C00000"/>
                </a:solidFill>
                <a:latin typeface="+mj-lt"/>
                <a:ea typeface="+mj-ea"/>
                <a:cs typeface="+mj-cs"/>
              </a:rPr>
            </a:br>
            <a:br>
              <a:rPr lang="en-US" altLang="en-US" sz="4400" b="1" u="sng" kern="1200" dirty="0">
                <a:solidFill>
                  <a:srgbClr val="C00000"/>
                </a:solidFill>
                <a:latin typeface="+mj-lt"/>
                <a:ea typeface="+mj-ea"/>
                <a:cs typeface="+mj-cs"/>
              </a:rPr>
            </a:br>
            <a:r>
              <a:rPr lang="en-US" altLang="en-US" sz="4400" b="1" u="sng" kern="1200" dirty="0">
                <a:solidFill>
                  <a:srgbClr val="C00000"/>
                </a:solidFill>
                <a:latin typeface="+mj-lt"/>
                <a:ea typeface="+mj-ea"/>
                <a:cs typeface="+mj-cs"/>
              </a:rPr>
              <a:t>Overview</a:t>
            </a: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501B7274-D658-C13C-5F86-CFC0DF8FAF41}"/>
              </a:ext>
            </a:extLst>
          </p:cNvPr>
          <p:cNvSpPr txBox="1"/>
          <p:nvPr/>
        </p:nvSpPr>
        <p:spPr>
          <a:xfrm>
            <a:off x="5250351" y="1645390"/>
            <a:ext cx="6377769" cy="493024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a:ea typeface="Calibri" panose="020F0502020204030204" pitchFamily="34" charset="0"/>
                <a:cs typeface="+mn-cs"/>
              </a:rPr>
              <a:t>Introduction</a:t>
            </a:r>
            <a:endParaRPr lang="en-US" sz="2000" dirty="0">
              <a:ea typeface="Calibri" panose="020F0502020204030204" pitchFamily="34" charset="0"/>
            </a:endParaRPr>
          </a:p>
          <a:p>
            <a:pPr marL="342900" lvl="0" indent="-342900">
              <a:lnSpc>
                <a:spcPct val="120000"/>
              </a:lnSpc>
              <a:buFont typeface="Symbol" panose="05050102010706020507" pitchFamily="18" charset="2"/>
              <a:buChar char=""/>
            </a:pPr>
            <a:r>
              <a:rPr lang="en-US" sz="2000" dirty="0">
                <a:ea typeface="Calibri" panose="020F0502020204030204" pitchFamily="34" charset="0"/>
              </a:rPr>
              <a:t>Background</a:t>
            </a:r>
          </a:p>
          <a:p>
            <a:pPr marL="342900" lvl="0" indent="-342900">
              <a:lnSpc>
                <a:spcPct val="120000"/>
              </a:lnSpc>
              <a:buFont typeface="Symbol" panose="05050102010706020507" pitchFamily="18" charset="2"/>
              <a:buChar char=""/>
            </a:pPr>
            <a:r>
              <a:rPr lang="en-US" sz="2000" dirty="0">
                <a:ea typeface="Calibri" panose="020F0502020204030204" pitchFamily="34" charset="0"/>
              </a:rPr>
              <a:t>Mandates</a:t>
            </a:r>
          </a:p>
          <a:p>
            <a:pPr lvl="0">
              <a:lnSpc>
                <a:spcPct val="120000"/>
              </a:lnSpc>
            </a:pPr>
            <a:endParaRPr lang="en-US" sz="2000" b="1" u="sng" dirty="0">
              <a:effectLst/>
              <a:ea typeface="Calibri" panose="020F0502020204030204" pitchFamily="34" charset="0"/>
            </a:endParaRPr>
          </a:p>
          <a:p>
            <a:pPr lvl="0">
              <a:lnSpc>
                <a:spcPct val="120000"/>
              </a:lnSpc>
              <a:spcAft>
                <a:spcPts val="600"/>
              </a:spcAft>
            </a:pPr>
            <a:r>
              <a:rPr lang="en-US" sz="2000" b="1" u="sng" dirty="0">
                <a:effectLst/>
                <a:ea typeface="Calibri" panose="020F0502020204030204" pitchFamily="34" charset="0"/>
              </a:rPr>
              <a:t>Current Status</a:t>
            </a:r>
          </a:p>
          <a:p>
            <a:pPr marL="342900" indent="-342900">
              <a:lnSpc>
                <a:spcPct val="120000"/>
              </a:lnSpc>
              <a:buFont typeface="Symbol" panose="05050102010706020507" pitchFamily="18" charset="2"/>
              <a:buChar char=""/>
            </a:pPr>
            <a:r>
              <a:rPr lang="en-CA" sz="2000" dirty="0">
                <a:ea typeface="Calibri" panose="020F0502020204030204" pitchFamily="34" charset="0"/>
              </a:rPr>
              <a:t>Co-development discussions </a:t>
            </a:r>
          </a:p>
          <a:p>
            <a:pPr marL="342900" indent="-342900">
              <a:lnSpc>
                <a:spcPct val="120000"/>
              </a:lnSpc>
              <a:buFont typeface="Symbol" panose="05050102010706020507" pitchFamily="18" charset="2"/>
              <a:buChar char=""/>
            </a:pPr>
            <a:r>
              <a:rPr lang="en-CA" sz="2000" dirty="0">
                <a:ea typeface="Calibri" panose="020F0502020204030204" pitchFamily="34" charset="0"/>
              </a:rPr>
              <a:t>Policy reforms</a:t>
            </a:r>
            <a:endParaRPr lang="en-US" sz="2000" dirty="0"/>
          </a:p>
          <a:p>
            <a:pPr>
              <a:lnSpc>
                <a:spcPct val="90000"/>
              </a:lnSpc>
              <a:spcAft>
                <a:spcPts val="600"/>
              </a:spcAft>
            </a:pPr>
            <a:r>
              <a:rPr lang="en-US" sz="2000" dirty="0"/>
              <a:t>                                       </a:t>
            </a:r>
          </a:p>
        </p:txBody>
      </p:sp>
      <p:cxnSp>
        <p:nvCxnSpPr>
          <p:cNvPr id="12" name="Straight Connector 11">
            <a:extLst>
              <a:ext uri="{FF2B5EF4-FFF2-40B4-BE49-F238E27FC236}">
                <a16:creationId xmlns:a16="http://schemas.microsoft.com/office/drawing/2014/main" id="{FA7D0CB8-E571-DD8C-4B2A-879D7882DC86}"/>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9472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45CF10-516C-76E1-8081-09DBD86520F6}"/>
              </a:ext>
            </a:extLst>
          </p:cNvPr>
          <p:cNvSpPr>
            <a:spLocks noGrp="1"/>
          </p:cNvSpPr>
          <p:nvPr>
            <p:ph type="subTitle" idx="1"/>
          </p:nvPr>
        </p:nvSpPr>
        <p:spPr>
          <a:xfrm>
            <a:off x="1337565" y="2728894"/>
            <a:ext cx="9144000" cy="1655762"/>
          </a:xfrm>
        </p:spPr>
        <p:txBody>
          <a:bodyPr anchor="b">
            <a:normAutofit/>
          </a:bodyPr>
          <a:lstStyle/>
          <a:p>
            <a:r>
              <a:rPr lang="en-CA" sz="4000" b="1" dirty="0">
                <a:solidFill>
                  <a:srgbClr val="C00000"/>
                </a:solidFill>
              </a:rPr>
              <a:t>Questions/Comments</a:t>
            </a:r>
            <a:endParaRPr lang="en-CA" sz="3600" b="1" dirty="0">
              <a:solidFill>
                <a:srgbClr val="C00000"/>
              </a:solidFill>
            </a:endParaRPr>
          </a:p>
        </p:txBody>
      </p:sp>
    </p:spTree>
    <p:extLst>
      <p:ext uri="{BB962C8B-B14F-4D97-AF65-F5344CB8AC3E}">
        <p14:creationId xmlns:p14="http://schemas.microsoft.com/office/powerpoint/2010/main" val="2371123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D5814-A914-C60D-76F2-3CA49FEB0A78}"/>
            </a:ext>
          </a:extLst>
        </p:cNvPr>
        <p:cNvGrpSpPr/>
        <p:nvPr/>
      </p:nvGrpSpPr>
      <p:grpSpPr>
        <a:xfrm>
          <a:off x="0" y="0"/>
          <a:ext cx="0" cy="0"/>
          <a:chOff x="0" y="0"/>
          <a:chExt cx="0" cy="0"/>
        </a:xfrm>
      </p:grpSpPr>
      <p:sp>
        <p:nvSpPr>
          <p:cNvPr id="6" name="Rectangle 1">
            <a:extLst>
              <a:ext uri="{FF2B5EF4-FFF2-40B4-BE49-F238E27FC236}">
                <a16:creationId xmlns:a16="http://schemas.microsoft.com/office/drawing/2014/main" id="{5FAAF564-C470-0C09-E7B4-9E930F7D36CB}"/>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br>
              <a:rPr lang="en-US" altLang="en-US" sz="4400" b="1" u="sng" dirty="0">
                <a:solidFill>
                  <a:srgbClr val="C00000"/>
                </a:solidFill>
              </a:rPr>
            </a:br>
            <a:br>
              <a:rPr lang="en-US" altLang="en-US" sz="4400" b="1" u="sng" dirty="0">
                <a:solidFill>
                  <a:srgbClr val="C00000"/>
                </a:solidFill>
              </a:rPr>
            </a:br>
            <a:r>
              <a:rPr lang="en-US" altLang="en-US" sz="4400" b="1" u="sng" dirty="0">
                <a:solidFill>
                  <a:srgbClr val="C00000"/>
                </a:solidFill>
              </a:rPr>
              <a:t>Background</a:t>
            </a:r>
            <a:br>
              <a:rPr lang="en-US" altLang="en-US" sz="4400" b="1" u="sng" dirty="0">
                <a:solidFill>
                  <a:srgbClr val="C00000"/>
                </a:solidFill>
              </a:rPr>
            </a:br>
            <a:br>
              <a:rPr lang="en-US" altLang="en-US" sz="4400" b="1" u="sng" dirty="0">
                <a:solidFill>
                  <a:srgbClr val="C00000"/>
                </a:solidFill>
              </a:rPr>
            </a:br>
            <a:br>
              <a:rPr lang="en-US" altLang="en-US" sz="4400" b="1" u="sng" kern="1200" dirty="0">
                <a:solidFill>
                  <a:srgbClr val="C00000"/>
                </a:solidFill>
                <a:latin typeface="+mj-lt"/>
                <a:ea typeface="+mj-ea"/>
                <a:cs typeface="+mj-cs"/>
              </a:rPr>
            </a:b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124516C6-36EB-1FE9-27A3-21840E125F4F}"/>
              </a:ext>
            </a:extLst>
          </p:cNvPr>
          <p:cNvSpPr txBox="1"/>
          <p:nvPr/>
        </p:nvSpPr>
        <p:spPr>
          <a:xfrm>
            <a:off x="5250351" y="1753584"/>
            <a:ext cx="6377769" cy="4930246"/>
          </a:xfrm>
          <a:prstGeom prst="rect">
            <a:avLst/>
          </a:prstGeom>
        </p:spPr>
        <p:txBody>
          <a:bodyPr vert="horz" lIns="91440" tIns="45720" rIns="91440" bIns="45720" rtlCol="0" anchor="ctr">
            <a:normAutofit fontScale="32500" lnSpcReduction="20000"/>
          </a:bodyPr>
          <a:lstStyle/>
          <a:p>
            <a:pPr marL="857250" indent="-857250">
              <a:buFont typeface="Arial" panose="020B0604020202020204" pitchFamily="34" charset="0"/>
              <a:buChar char="•"/>
            </a:pPr>
            <a:r>
              <a:rPr lang="en-CA" sz="7200" dirty="0"/>
              <a:t>The AFN conducted extensive engagement from 2019 – 2021 that resulted in the </a:t>
            </a:r>
            <a:r>
              <a:rPr lang="en-US" sz="7200" dirty="0">
                <a:hlinkClick r:id="rId3"/>
              </a:rPr>
              <a:t>AFN Specific Claims Reform Proposal</a:t>
            </a:r>
            <a:r>
              <a:rPr lang="en-US" sz="7200" dirty="0"/>
              <a:t> </a:t>
            </a:r>
            <a:r>
              <a:rPr lang="en-CA" sz="7200" dirty="0"/>
              <a:t>calling for the establishment of a fully independent specific claims process, including an Independent Centre for the Resolution of Specific Claims. </a:t>
            </a:r>
          </a:p>
          <a:p>
            <a:endParaRPr lang="en-CA" sz="7200" dirty="0"/>
          </a:p>
          <a:p>
            <a:pPr marL="857250" indent="-857250">
              <a:buFont typeface="Arial" panose="020B0604020202020204" pitchFamily="34" charset="0"/>
              <a:buChar char="•"/>
            </a:pPr>
            <a:r>
              <a:rPr lang="en-CA" sz="7200" dirty="0"/>
              <a:t>In November 2022, following continued advocacy by First Nations and technicians, former Regional Chief Paul Prosper and Minister Marc Miller launched the Specific Claims Implementation Working Group (SCIWG) which is mandated to jointly develop a proposal for an Independent Centre.</a:t>
            </a:r>
            <a:endParaRPr lang="en-US" sz="4800" dirty="0"/>
          </a:p>
        </p:txBody>
      </p:sp>
      <p:cxnSp>
        <p:nvCxnSpPr>
          <p:cNvPr id="12" name="Straight Connector 11">
            <a:extLst>
              <a:ext uri="{FF2B5EF4-FFF2-40B4-BE49-F238E27FC236}">
                <a16:creationId xmlns:a16="http://schemas.microsoft.com/office/drawing/2014/main" id="{F7375C43-92FC-A305-926C-CBB455545849}"/>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62618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A1A53-E3C5-DAE9-EB58-72FC31F08E4B}"/>
            </a:ext>
          </a:extLst>
        </p:cNvPr>
        <p:cNvGrpSpPr/>
        <p:nvPr/>
      </p:nvGrpSpPr>
      <p:grpSpPr>
        <a:xfrm>
          <a:off x="0" y="0"/>
          <a:ext cx="0" cy="0"/>
          <a:chOff x="0" y="0"/>
          <a:chExt cx="0" cy="0"/>
        </a:xfrm>
      </p:grpSpPr>
      <p:sp>
        <p:nvSpPr>
          <p:cNvPr id="6" name="Rectangle 1">
            <a:extLst>
              <a:ext uri="{FF2B5EF4-FFF2-40B4-BE49-F238E27FC236}">
                <a16:creationId xmlns:a16="http://schemas.microsoft.com/office/drawing/2014/main" id="{625519CF-1F86-AB8F-C50E-9AA2EB6BBA1D}"/>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r>
              <a:rPr lang="en-US" altLang="en-US" sz="4400" b="1" u="sng" dirty="0">
                <a:solidFill>
                  <a:srgbClr val="C00000"/>
                </a:solidFill>
              </a:rPr>
              <a:t>AFN Mandates</a:t>
            </a: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EB4E91FD-C3C4-5A41-A021-933F462E21F8}"/>
              </a:ext>
            </a:extLst>
          </p:cNvPr>
          <p:cNvSpPr txBox="1"/>
          <p:nvPr/>
        </p:nvSpPr>
        <p:spPr>
          <a:xfrm>
            <a:off x="5250351" y="1753584"/>
            <a:ext cx="6377769" cy="4930246"/>
          </a:xfrm>
          <a:prstGeom prst="rect">
            <a:avLst/>
          </a:prstGeom>
        </p:spPr>
        <p:txBody>
          <a:bodyPr vert="horz" lIns="91440" tIns="45720" rIns="91440" bIns="45720" rtlCol="0" anchor="ctr">
            <a:normAutofit/>
          </a:bodyPr>
          <a:lstStyle/>
          <a:p>
            <a:r>
              <a:rPr lang="en-US" b="1" dirty="0">
                <a:solidFill>
                  <a:srgbClr val="C00000"/>
                </a:solidFill>
              </a:rPr>
              <a:t>AFN Resolution 09/2020</a:t>
            </a:r>
            <a:r>
              <a:rPr lang="en-US" b="1" dirty="0"/>
              <a:t>, </a:t>
            </a:r>
            <a:r>
              <a:rPr lang="en-US" i="1" dirty="0"/>
              <a:t>Jointly Develop a Fully Independent Specific Claims process</a:t>
            </a:r>
            <a:r>
              <a:rPr lang="en-US" dirty="0"/>
              <a:t>:</a:t>
            </a:r>
          </a:p>
          <a:p>
            <a:pPr marL="80010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Directs the AFN to work jointly with Canada to develop a fully independent specific claims process consistent with the </a:t>
            </a:r>
            <a:r>
              <a:rPr lang="en-US" i="1" dirty="0"/>
              <a:t>United Nations Declaration on the Rights of Indigenous Peoples</a:t>
            </a:r>
            <a:r>
              <a:rPr lang="en-US" dirty="0"/>
              <a:t> and the following four principles:</a:t>
            </a:r>
          </a:p>
          <a:p>
            <a:r>
              <a:rPr lang="en-US" dirty="0"/>
              <a:t>	1) The </a:t>
            </a:r>
            <a:r>
              <a:rPr lang="en-US" dirty="0" err="1"/>
              <a:t>Honour</a:t>
            </a:r>
            <a:r>
              <a:rPr lang="en-US" dirty="0"/>
              <a:t> of the Crown</a:t>
            </a:r>
          </a:p>
          <a:p>
            <a:r>
              <a:rPr lang="en-US" dirty="0"/>
              <a:t>	2) Full Independence in all Aspects of Claims Resolution</a:t>
            </a:r>
          </a:p>
          <a:p>
            <a:r>
              <a:rPr lang="en-US" dirty="0"/>
              <a:t>	3) Recognition of Indigenous Laws </a:t>
            </a:r>
          </a:p>
          <a:p>
            <a:r>
              <a:rPr lang="en-US" dirty="0"/>
              <a:t>	4) No Arbitrary Limits on Financial Compensation</a:t>
            </a:r>
          </a:p>
        </p:txBody>
      </p:sp>
      <p:cxnSp>
        <p:nvCxnSpPr>
          <p:cNvPr id="12" name="Straight Connector 11">
            <a:extLst>
              <a:ext uri="{FF2B5EF4-FFF2-40B4-BE49-F238E27FC236}">
                <a16:creationId xmlns:a16="http://schemas.microsoft.com/office/drawing/2014/main" id="{6F59ED63-DFFC-FB2F-F6EF-FE9C14AA1AAF}"/>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543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8A201-2DAC-5F71-9308-CD5C487CA0DA}"/>
            </a:ext>
          </a:extLst>
        </p:cNvPr>
        <p:cNvGrpSpPr/>
        <p:nvPr/>
      </p:nvGrpSpPr>
      <p:grpSpPr>
        <a:xfrm>
          <a:off x="0" y="0"/>
          <a:ext cx="0" cy="0"/>
          <a:chOff x="0" y="0"/>
          <a:chExt cx="0" cy="0"/>
        </a:xfrm>
      </p:grpSpPr>
      <p:sp>
        <p:nvSpPr>
          <p:cNvPr id="6" name="Rectangle 1">
            <a:extLst>
              <a:ext uri="{FF2B5EF4-FFF2-40B4-BE49-F238E27FC236}">
                <a16:creationId xmlns:a16="http://schemas.microsoft.com/office/drawing/2014/main" id="{4CE1F63A-A460-BAC3-7B09-490B9D6931DA}"/>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r>
              <a:rPr lang="en-US" altLang="en-US" sz="4400" b="1" u="sng" dirty="0">
                <a:solidFill>
                  <a:srgbClr val="C00000"/>
                </a:solidFill>
              </a:rPr>
              <a:t>AFN Mandates</a:t>
            </a: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F7752257-F404-9DCB-2D26-85E4008D3A94}"/>
              </a:ext>
            </a:extLst>
          </p:cNvPr>
          <p:cNvSpPr txBox="1"/>
          <p:nvPr/>
        </p:nvSpPr>
        <p:spPr>
          <a:xfrm>
            <a:off x="5250351" y="1753584"/>
            <a:ext cx="6377769" cy="4930246"/>
          </a:xfrm>
          <a:prstGeom prst="rect">
            <a:avLst/>
          </a:prstGeom>
        </p:spPr>
        <p:txBody>
          <a:bodyPr vert="horz" lIns="91440" tIns="45720" rIns="91440" bIns="45720" rtlCol="0" anchor="ctr">
            <a:normAutofit/>
          </a:bodyPr>
          <a:lstStyle/>
          <a:p>
            <a:r>
              <a:rPr lang="en-US" b="1" dirty="0">
                <a:solidFill>
                  <a:srgbClr val="C00000"/>
                </a:solidFill>
              </a:rPr>
              <a:t>AFN Resolution 11/2024</a:t>
            </a:r>
            <a:r>
              <a:rPr lang="en-US" b="1" dirty="0"/>
              <a:t>, </a:t>
            </a:r>
            <a:r>
              <a:rPr lang="en-US" i="1" dirty="0"/>
              <a:t>Ensuring Access to Justice for Specific Claims through Policy Reform</a:t>
            </a:r>
            <a:r>
              <a:rPr lang="en-US" dirty="0"/>
              <a:t>:</a:t>
            </a:r>
          </a:p>
          <a:p>
            <a:pPr marL="80010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Directs the AFN, and calls upon the Government of Canada to prioritize policy reform as part of the AFN – Canada Specific claims co-development, </a:t>
            </a:r>
          </a:p>
          <a:p>
            <a:r>
              <a:rPr lang="en-US" dirty="0"/>
              <a:t> </a:t>
            </a:r>
          </a:p>
          <a:p>
            <a:pPr marL="342900" indent="-342900">
              <a:buFont typeface="Arial" panose="020B0604020202020204" pitchFamily="34" charset="0"/>
              <a:buChar char="•"/>
            </a:pPr>
            <a:r>
              <a:rPr lang="en-US" dirty="0"/>
              <a:t>Continue working jointly with Canada, and directly with First Nations to develop a fully independent specific claims process through the enactment of legislation that establishes an Independent Centre for the Resolution of Specific Claims, and to report back to First-Nations-in-Assembly on these efforts,</a:t>
            </a:r>
          </a:p>
          <a:p>
            <a:endParaRPr lang="en-US" dirty="0"/>
          </a:p>
          <a:p>
            <a:pPr marL="342900" indent="-342900">
              <a:buFont typeface="Arial" panose="020B0604020202020204" pitchFamily="34" charset="0"/>
              <a:buChar char="•"/>
            </a:pPr>
            <a:r>
              <a:rPr lang="en-US" dirty="0"/>
              <a:t>Ensure adequate funding is provided to enable all First Nations with specific claims to meaningfully research, develop, and resolve their specific claims. </a:t>
            </a:r>
          </a:p>
        </p:txBody>
      </p:sp>
      <p:cxnSp>
        <p:nvCxnSpPr>
          <p:cNvPr id="12" name="Straight Connector 11">
            <a:extLst>
              <a:ext uri="{FF2B5EF4-FFF2-40B4-BE49-F238E27FC236}">
                <a16:creationId xmlns:a16="http://schemas.microsoft.com/office/drawing/2014/main" id="{697E4027-BCFC-4656-6F04-BD5339EBA61F}"/>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7695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8461B-99F3-BE51-C4E2-BFF28F30E58F}"/>
            </a:ext>
          </a:extLst>
        </p:cNvPr>
        <p:cNvGrpSpPr/>
        <p:nvPr/>
      </p:nvGrpSpPr>
      <p:grpSpPr>
        <a:xfrm>
          <a:off x="0" y="0"/>
          <a:ext cx="0" cy="0"/>
          <a:chOff x="0" y="0"/>
          <a:chExt cx="0" cy="0"/>
        </a:xfrm>
      </p:grpSpPr>
      <p:sp>
        <p:nvSpPr>
          <p:cNvPr id="6" name="Rectangle 1">
            <a:extLst>
              <a:ext uri="{FF2B5EF4-FFF2-40B4-BE49-F238E27FC236}">
                <a16:creationId xmlns:a16="http://schemas.microsoft.com/office/drawing/2014/main" id="{AF6F5928-0A5E-EF3E-7224-13C80878D2E1}"/>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br>
              <a:rPr lang="en-US" altLang="en-US" sz="4400" b="1" u="sng" dirty="0">
                <a:solidFill>
                  <a:srgbClr val="C00000"/>
                </a:solidFill>
              </a:rPr>
            </a:br>
            <a:br>
              <a:rPr lang="en-US" altLang="en-US" sz="4400" b="1" u="sng" dirty="0">
                <a:solidFill>
                  <a:srgbClr val="C00000"/>
                </a:solidFill>
              </a:rPr>
            </a:br>
            <a:r>
              <a:rPr lang="en-US" altLang="en-US" sz="4400" b="1" u="sng" dirty="0">
                <a:solidFill>
                  <a:srgbClr val="C00000"/>
                </a:solidFill>
              </a:rPr>
              <a:t>Current Status</a:t>
            </a:r>
            <a:br>
              <a:rPr lang="en-US" altLang="en-US" sz="4400" b="1" u="sng" dirty="0">
                <a:solidFill>
                  <a:srgbClr val="C00000"/>
                </a:solidFill>
              </a:rPr>
            </a:br>
            <a:br>
              <a:rPr lang="en-US" altLang="en-US" sz="4400" b="1" u="sng" dirty="0">
                <a:solidFill>
                  <a:srgbClr val="C00000"/>
                </a:solidFill>
              </a:rPr>
            </a:br>
            <a:br>
              <a:rPr lang="en-US" altLang="en-US" sz="4400" b="1" u="sng" kern="1200" dirty="0">
                <a:solidFill>
                  <a:srgbClr val="C00000"/>
                </a:solidFill>
                <a:latin typeface="+mj-lt"/>
                <a:ea typeface="+mj-ea"/>
                <a:cs typeface="+mj-cs"/>
              </a:rPr>
            </a:b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1BC47A8E-6787-DABB-0DB0-DCF628CFD3B3}"/>
              </a:ext>
            </a:extLst>
          </p:cNvPr>
          <p:cNvSpPr txBox="1"/>
          <p:nvPr/>
        </p:nvSpPr>
        <p:spPr>
          <a:xfrm>
            <a:off x="5250351" y="1753584"/>
            <a:ext cx="6377769" cy="4930246"/>
          </a:xfrm>
          <a:prstGeom prst="rect">
            <a:avLst/>
          </a:prstGeom>
        </p:spPr>
        <p:txBody>
          <a:bodyPr vert="horz" lIns="91440" tIns="45720" rIns="91440" bIns="45720" rtlCol="0" anchor="ctr">
            <a:normAutofit fontScale="32500" lnSpcReduction="20000"/>
          </a:bodyPr>
          <a:lstStyle/>
          <a:p>
            <a:pPr indent="-228600">
              <a:lnSpc>
                <a:spcPct val="90000"/>
              </a:lnSpc>
              <a:spcAft>
                <a:spcPts val="600"/>
              </a:spcAft>
              <a:buFont typeface="Arial" panose="020B0604020202020204" pitchFamily="34" charset="0"/>
              <a:buChar char="•"/>
            </a:pPr>
            <a:endParaRPr lang="en-US" sz="2000" dirty="0"/>
          </a:p>
          <a:p>
            <a:pPr marL="800100" lvl="1" indent="-342900">
              <a:buFont typeface="Arial" panose="020B0604020202020204" pitchFamily="34" charset="0"/>
              <a:buChar char="•"/>
            </a:pPr>
            <a:endParaRPr lang="en-US" sz="7200" dirty="0"/>
          </a:p>
          <a:p>
            <a:pPr marL="342900" indent="-342900">
              <a:buFont typeface="Arial" panose="020B0604020202020204" pitchFamily="34" charset="0"/>
              <a:buChar char="•"/>
            </a:pPr>
            <a:r>
              <a:rPr lang="en-US" sz="7200" dirty="0"/>
              <a:t>Regular meetings between the AFN and Canada focus on advancing positions and building consensus on policy and process reform. </a:t>
            </a:r>
          </a:p>
          <a:p>
            <a:endParaRPr lang="en-US" sz="7200" dirty="0"/>
          </a:p>
          <a:p>
            <a:pPr marL="342900" indent="-342900">
              <a:buFont typeface="Arial" panose="020B0604020202020204" pitchFamily="34" charset="0"/>
              <a:buChar char="•"/>
            </a:pPr>
            <a:r>
              <a:rPr lang="en-US" sz="7200" dirty="0"/>
              <a:t>AFN and Canada have reached high level alignment on a structure for an Independent Centre for the Resolution of Specific Claims. </a:t>
            </a:r>
          </a:p>
          <a:p>
            <a:endParaRPr lang="en-US" sz="7200" dirty="0"/>
          </a:p>
          <a:p>
            <a:pPr marL="342900" indent="-342900">
              <a:buFont typeface="Arial" panose="020B0604020202020204" pitchFamily="34" charset="0"/>
              <a:buChar char="•"/>
            </a:pPr>
            <a:r>
              <a:rPr lang="en-US" sz="7200" dirty="0"/>
              <a:t>Divergence remains on key reform issues called for by First Nations, such as:</a:t>
            </a:r>
          </a:p>
          <a:p>
            <a:endParaRPr lang="en-US" sz="7200" dirty="0"/>
          </a:p>
          <a:p>
            <a:pPr marL="800100" lvl="1" indent="-342900">
              <a:buFont typeface="Arial" panose="020B0604020202020204" pitchFamily="34" charset="0"/>
              <a:buChar char="•"/>
            </a:pPr>
            <a:r>
              <a:rPr lang="en-US" sz="7200" dirty="0"/>
              <a:t>$150 million cap on compensation at the Specific Claims Tribunal</a:t>
            </a:r>
          </a:p>
          <a:p>
            <a:pPr marL="800100" lvl="1" indent="-342900">
              <a:buFont typeface="Arial" panose="020B0604020202020204" pitchFamily="34" charset="0"/>
              <a:buChar char="•"/>
            </a:pPr>
            <a:r>
              <a:rPr lang="en-US" sz="7200" dirty="0"/>
              <a:t>Claimant eligibility  </a:t>
            </a:r>
            <a:endParaRPr lang="en-US" sz="4800" dirty="0"/>
          </a:p>
        </p:txBody>
      </p:sp>
      <p:cxnSp>
        <p:nvCxnSpPr>
          <p:cNvPr id="12" name="Straight Connector 11">
            <a:extLst>
              <a:ext uri="{FF2B5EF4-FFF2-40B4-BE49-F238E27FC236}">
                <a16:creationId xmlns:a16="http://schemas.microsoft.com/office/drawing/2014/main" id="{FBC55AB9-8CFE-6BA2-B50B-B98DA9FC2ED9}"/>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71933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31792-C7C4-6083-B514-F8FD99E0733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6F44189-F505-6A16-5748-3561D82C6815}"/>
              </a:ext>
            </a:extLst>
          </p:cNvPr>
          <p:cNvSpPr>
            <a:spLocks noGrp="1"/>
          </p:cNvSpPr>
          <p:nvPr>
            <p:ph type="subTitle" idx="1"/>
          </p:nvPr>
        </p:nvSpPr>
        <p:spPr>
          <a:xfrm>
            <a:off x="1524000" y="2688921"/>
            <a:ext cx="9144000" cy="1655762"/>
          </a:xfrm>
        </p:spPr>
        <p:txBody>
          <a:bodyPr anchor="b">
            <a:normAutofit/>
          </a:bodyPr>
          <a:lstStyle/>
          <a:p>
            <a:r>
              <a:rPr lang="en-CA" sz="4000" b="1" dirty="0">
                <a:solidFill>
                  <a:srgbClr val="C00000"/>
                </a:solidFill>
              </a:rPr>
              <a:t>Specific Claims Policy Reform</a:t>
            </a:r>
          </a:p>
        </p:txBody>
      </p:sp>
    </p:spTree>
    <p:extLst>
      <p:ext uri="{BB962C8B-B14F-4D97-AF65-F5344CB8AC3E}">
        <p14:creationId xmlns:p14="http://schemas.microsoft.com/office/powerpoint/2010/main" val="965102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A57BD-A637-F180-CF18-845361E6BA75}"/>
            </a:ext>
          </a:extLst>
        </p:cNvPr>
        <p:cNvGrpSpPr/>
        <p:nvPr/>
      </p:nvGrpSpPr>
      <p:grpSpPr>
        <a:xfrm>
          <a:off x="0" y="0"/>
          <a:ext cx="0" cy="0"/>
          <a:chOff x="0" y="0"/>
          <a:chExt cx="0" cy="0"/>
        </a:xfrm>
      </p:grpSpPr>
      <p:sp>
        <p:nvSpPr>
          <p:cNvPr id="6" name="Rectangle 1">
            <a:extLst>
              <a:ext uri="{FF2B5EF4-FFF2-40B4-BE49-F238E27FC236}">
                <a16:creationId xmlns:a16="http://schemas.microsoft.com/office/drawing/2014/main" id="{9E8793BE-274C-A0D1-D217-ACC3B1699082}"/>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r>
              <a:rPr lang="en-US" altLang="en-US" sz="4400" b="1" u="sng" dirty="0">
                <a:solidFill>
                  <a:srgbClr val="C00000"/>
                </a:solidFill>
              </a:rPr>
              <a:t>Proposed Policy Reforms</a:t>
            </a: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1B1B93D9-2257-B91A-BD35-7A533B115E7C}"/>
              </a:ext>
            </a:extLst>
          </p:cNvPr>
          <p:cNvSpPr txBox="1"/>
          <p:nvPr/>
        </p:nvSpPr>
        <p:spPr>
          <a:xfrm>
            <a:off x="5250351" y="2634358"/>
            <a:ext cx="6377769" cy="2082920"/>
          </a:xfrm>
          <a:prstGeom prst="rect">
            <a:avLst/>
          </a:prstGeom>
        </p:spPr>
        <p:txBody>
          <a:bodyPr vert="horz" lIns="91440" tIns="45720" rIns="91440" bIns="45720" rtlCol="0" anchor="ctr">
            <a:normAutofit/>
          </a:bodyPr>
          <a:lstStyle/>
          <a:p>
            <a:pPr marL="571500" indent="-571500">
              <a:buFont typeface="Arial" panose="020B0604020202020204" pitchFamily="34" charset="0"/>
              <a:buChar char="•"/>
            </a:pPr>
            <a:r>
              <a:rPr lang="en-US" sz="2000" dirty="0"/>
              <a:t>The AFN is advancing policy reform discussions with Canada that aim to improve timelines, increase dialogue, and elevate Indigenous laws within the resolution process </a:t>
            </a:r>
          </a:p>
        </p:txBody>
      </p:sp>
      <p:cxnSp>
        <p:nvCxnSpPr>
          <p:cNvPr id="12" name="Straight Connector 11">
            <a:extLst>
              <a:ext uri="{FF2B5EF4-FFF2-40B4-BE49-F238E27FC236}">
                <a16:creationId xmlns:a16="http://schemas.microsoft.com/office/drawing/2014/main" id="{2BB34427-E384-00CE-19B9-B244E90DD149}"/>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FF242C14-6E2F-AB51-DF52-5D3C150F3F97}"/>
              </a:ext>
            </a:extLst>
          </p:cNvPr>
          <p:cNvPicPr>
            <a:picLocks noChangeAspect="1"/>
          </p:cNvPicPr>
          <p:nvPr/>
        </p:nvPicPr>
        <p:blipFill>
          <a:blip r:embed="rId3"/>
          <a:stretch>
            <a:fillRect/>
          </a:stretch>
        </p:blipFill>
        <p:spPr>
          <a:xfrm>
            <a:off x="5718107" y="4702766"/>
            <a:ext cx="5532988" cy="1257072"/>
          </a:xfrm>
          <a:prstGeom prst="rect">
            <a:avLst/>
          </a:prstGeom>
        </p:spPr>
      </p:pic>
    </p:spTree>
    <p:extLst>
      <p:ext uri="{BB962C8B-B14F-4D97-AF65-F5344CB8AC3E}">
        <p14:creationId xmlns:p14="http://schemas.microsoft.com/office/powerpoint/2010/main" val="2028874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E193D-1981-466C-1F19-0DCDB9B43106}"/>
            </a:ext>
          </a:extLst>
        </p:cNvPr>
        <p:cNvGrpSpPr/>
        <p:nvPr/>
      </p:nvGrpSpPr>
      <p:grpSpPr>
        <a:xfrm>
          <a:off x="0" y="0"/>
          <a:ext cx="0" cy="0"/>
          <a:chOff x="0" y="0"/>
          <a:chExt cx="0" cy="0"/>
        </a:xfrm>
      </p:grpSpPr>
      <p:sp>
        <p:nvSpPr>
          <p:cNvPr id="6" name="Rectangle 1">
            <a:extLst>
              <a:ext uri="{FF2B5EF4-FFF2-40B4-BE49-F238E27FC236}">
                <a16:creationId xmlns:a16="http://schemas.microsoft.com/office/drawing/2014/main" id="{0A555022-4123-22CC-7CE8-7CC14FF68A24}"/>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r>
              <a:rPr lang="en-US" altLang="en-US" sz="4400" b="1" u="sng" dirty="0">
                <a:solidFill>
                  <a:srgbClr val="C00000"/>
                </a:solidFill>
              </a:rPr>
              <a:t>Policy Reforms</a:t>
            </a: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956C355B-78D7-B674-77BE-E84F2D317D27}"/>
              </a:ext>
            </a:extLst>
          </p:cNvPr>
          <p:cNvSpPr txBox="1"/>
          <p:nvPr/>
        </p:nvSpPr>
        <p:spPr>
          <a:xfrm>
            <a:off x="5250351" y="1753584"/>
            <a:ext cx="6377769" cy="4930246"/>
          </a:xfrm>
          <a:prstGeom prst="rect">
            <a:avLst/>
          </a:prstGeom>
        </p:spPr>
        <p:txBody>
          <a:bodyPr vert="horz" lIns="91440" tIns="45720" rIns="91440" bIns="45720" rtlCol="0" anchor="ctr">
            <a:normAutofit/>
          </a:bodyPr>
          <a:lstStyle/>
          <a:p>
            <a:r>
              <a:rPr lang="en-US" sz="2000" dirty="0"/>
              <a:t>The AFN is mandated to advance policy reforms that include: </a:t>
            </a:r>
          </a:p>
          <a:p>
            <a:pPr marL="342900" indent="-342900">
              <a:buFont typeface="Arial" panose="020B0604020202020204" pitchFamily="34" charset="0"/>
              <a:buChar char="•"/>
            </a:pPr>
            <a:r>
              <a:rPr lang="en-US" sz="2000" dirty="0"/>
              <a:t>Formalize interim restitution measures pending final settlement, particularly for large claims, </a:t>
            </a:r>
          </a:p>
          <a:p>
            <a:pPr marL="342900" indent="-342900">
              <a:buFont typeface="Arial" panose="020B0604020202020204" pitchFamily="34" charset="0"/>
              <a:buChar char="•"/>
            </a:pPr>
            <a:r>
              <a:rPr lang="en-US" sz="2000" dirty="0"/>
              <a:t>Make available other forms of financial instruments as interim restitution measures pending the settlement of claims,</a:t>
            </a:r>
          </a:p>
          <a:p>
            <a:pPr marL="342900" indent="-342900">
              <a:buFont typeface="Arial" panose="020B0604020202020204" pitchFamily="34" charset="0"/>
              <a:buChar char="•"/>
            </a:pPr>
            <a:r>
              <a:rPr lang="en-US" sz="2000" dirty="0"/>
              <a:t>Remove obstacles to compensation for cultural losses and harms to First Nations unique connection to their traditional lands ,</a:t>
            </a:r>
          </a:p>
          <a:p>
            <a:pPr marL="342900" indent="-342900">
              <a:buFont typeface="Arial" panose="020B0604020202020204" pitchFamily="34" charset="0"/>
              <a:buChar char="•"/>
            </a:pPr>
            <a:r>
              <a:rPr lang="en-US" sz="2000" dirty="0"/>
              <a:t>Remove the arbitrary 10% financial cap on the reasonable acquisition costs of replacement lands that prevents the fair and just resolution of claims, </a:t>
            </a:r>
          </a:p>
          <a:p>
            <a:pPr marL="342900" indent="-342900">
              <a:buFont typeface="Arial" panose="020B0604020202020204" pitchFamily="34" charset="0"/>
              <a:buChar char="•"/>
            </a:pPr>
            <a:r>
              <a:rPr lang="en-US" sz="2000" dirty="0"/>
              <a:t>Identify and implement alternative approaches to indemnification and finality in settlement agreements.</a:t>
            </a:r>
          </a:p>
        </p:txBody>
      </p:sp>
      <p:cxnSp>
        <p:nvCxnSpPr>
          <p:cNvPr id="12" name="Straight Connector 11">
            <a:extLst>
              <a:ext uri="{FF2B5EF4-FFF2-40B4-BE49-F238E27FC236}">
                <a16:creationId xmlns:a16="http://schemas.microsoft.com/office/drawing/2014/main" id="{0E878E2F-5124-EF25-0ACE-8917466C1A1C}"/>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03690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23BF52E52ED84085903E78C95DD8DC" ma:contentTypeVersion="4" ma:contentTypeDescription="Create a new document." ma:contentTypeScope="" ma:versionID="3e88a8c63badaaa6974d9836c7c46fdd">
  <xsd:schema xmlns:xsd="http://www.w3.org/2001/XMLSchema" xmlns:xs="http://www.w3.org/2001/XMLSchema" xmlns:p="http://schemas.microsoft.com/office/2006/metadata/properties" xmlns:ns2="f42d49bc-039b-4d0e-a5ba-b408f74be964" targetNamespace="http://schemas.microsoft.com/office/2006/metadata/properties" ma:root="true" ma:fieldsID="fad3440a544a2da05396f2ac28ef67ce" ns2:_="">
    <xsd:import namespace="f42d49bc-039b-4d0e-a5ba-b408f74be96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d49bc-039b-4d0e-a5ba-b408f74be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92FE4C-A1A5-4890-890A-A22104233BF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65EE277-4930-4809-AD6C-5ADCD76BAC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d49bc-039b-4d0e-a5ba-b408f74be9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35A6D2-9A9C-4B8C-BD91-C72DB4B4DC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14049</TotalTime>
  <Words>2473</Words>
  <Application>Microsoft Macintosh PowerPoint</Application>
  <PresentationFormat>Widescreen</PresentationFormat>
  <Paragraphs>234</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Symbol</vt:lpstr>
      <vt:lpstr>Arial</vt:lpstr>
      <vt:lpstr>Times New Roman</vt:lpstr>
      <vt:lpstr>Arial Narrow</vt:lpstr>
      <vt:lpstr>Calibri</vt:lpstr>
      <vt:lpstr>Office Theme</vt:lpstr>
      <vt:lpstr>          Additions to Reserve and Specific Claims Re-design Advancing First Nations Priorities </vt:lpstr>
      <vt:lpstr>Specific Claims Reform  Overview</vt:lpstr>
      <vt:lpstr>  Background   </vt:lpstr>
      <vt:lpstr>AFN Mandates</vt:lpstr>
      <vt:lpstr>AFN Mandates</vt:lpstr>
      <vt:lpstr>  Current Status   </vt:lpstr>
      <vt:lpstr>PowerPoint Presentation</vt:lpstr>
      <vt:lpstr>Proposed Policy Reforms</vt:lpstr>
      <vt:lpstr>Policy Reforms</vt:lpstr>
      <vt:lpstr>Key Challenges</vt:lpstr>
      <vt:lpstr>Next Steps</vt:lpstr>
      <vt:lpstr>PowerPoint Presentation</vt:lpstr>
      <vt:lpstr>Additions to Reserve   Overview</vt:lpstr>
      <vt:lpstr>  Background   </vt:lpstr>
      <vt:lpstr>AFN Mandates</vt:lpstr>
      <vt:lpstr>Interim Changes</vt:lpstr>
      <vt:lpstr>Interim Changes</vt:lpstr>
      <vt:lpstr>Broader ATR Policy Re-Design</vt:lpstr>
      <vt:lpstr>Draft Resolution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current  IT Services Update</dc:title>
  <dc:creator>aturner</dc:creator>
  <cp:lastModifiedBy>Sid Lee</cp:lastModifiedBy>
  <cp:revision>223</cp:revision>
  <cp:lastPrinted>2019-04-08T14:59:14Z</cp:lastPrinted>
  <dcterms:created xsi:type="dcterms:W3CDTF">2019-03-20T01:12:53Z</dcterms:created>
  <dcterms:modified xsi:type="dcterms:W3CDTF">2024-12-01T17:22:30Z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0x010100FE23BF52E52ED84085903E78C95DD8DC</vt:lpwstr>
  </property>
</Properties>
</file>