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7"/>
  </p:notesMasterIdLst>
  <p:sldIdLst>
    <p:sldId id="256" r:id="rId5"/>
    <p:sldId id="262" r:id="rId6"/>
    <p:sldId id="331" r:id="rId7"/>
    <p:sldId id="339" r:id="rId8"/>
    <p:sldId id="357" r:id="rId9"/>
    <p:sldId id="352" r:id="rId10"/>
    <p:sldId id="353" r:id="rId11"/>
    <p:sldId id="354" r:id="rId12"/>
    <p:sldId id="355" r:id="rId13"/>
    <p:sldId id="356" r:id="rId14"/>
    <p:sldId id="358" r:id="rId15"/>
    <p:sldId id="340" r:id="rId16"/>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E5D115-D368-261D-9115-890C6D302F40}" name="Branden Trochymchuk" initials="BT" userId="S::BTrochymchuk@afn.ca::f8eeafb8-9b4f-4caa-bdab-3a36bb20d0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aron Asselstine" initials="AA" lastIdx="4" clrIdx="0">
    <p:extLst>
      <p:ext uri="{19B8F6BF-5375-455C-9EA6-DF929625EA0E}">
        <p15:presenceInfo xmlns:p15="http://schemas.microsoft.com/office/powerpoint/2012/main" userId="S::aasselstine@afn.ca::00b66097-8711-47ba-92de-d0d6de2292a3" providerId="AD"/>
      </p:ext>
    </p:extLst>
  </p:cmAuthor>
  <p:cmAuthor id="2" name="Jesse Donovan" initials="JD" lastIdx="3" clrIdx="1">
    <p:extLst>
      <p:ext uri="{19B8F6BF-5375-455C-9EA6-DF929625EA0E}">
        <p15:presenceInfo xmlns:p15="http://schemas.microsoft.com/office/powerpoint/2012/main" userId="S::JDonovan@afn.ca::3afa3826-c884-4ff4-8862-b6ec06e6ce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D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3" autoAdjust="0"/>
    <p:restoredTop sz="95669" autoAdjust="0"/>
  </p:normalViewPr>
  <p:slideViewPr>
    <p:cSldViewPr snapToGrid="0" snapToObjects="1">
      <p:cViewPr varScale="1">
        <p:scale>
          <a:sx n="95" d="100"/>
          <a:sy n="95" d="100"/>
        </p:scale>
        <p:origin x="208" y="504"/>
      </p:cViewPr>
      <p:guideLst>
        <p:guide orient="horz" pos="2160"/>
        <p:guide pos="3840"/>
      </p:guideLst>
    </p:cSldViewPr>
  </p:slideViewPr>
  <p:notesTextViewPr>
    <p:cViewPr>
      <p:scale>
        <a:sx n="3" d="2"/>
        <a:sy n="3" d="2"/>
      </p:scale>
      <p:origin x="0" y="0"/>
    </p:cViewPr>
  </p:notesTextViewPr>
  <p:notesViewPr>
    <p:cSldViewPr snapToGrid="0" snapToObjects="1">
      <p:cViewPr varScale="1">
        <p:scale>
          <a:sx n="58" d="100"/>
          <a:sy n="58" d="100"/>
        </p:scale>
        <p:origin x="3341" y="6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9441" cy="4953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98" y="1"/>
            <a:ext cx="2919441" cy="495337"/>
          </a:xfrm>
          <a:prstGeom prst="rect">
            <a:avLst/>
          </a:prstGeom>
        </p:spPr>
        <p:txBody>
          <a:bodyPr vert="horz" lIns="91440" tIns="45720" rIns="91440" bIns="45720" rtlCol="0"/>
          <a:lstStyle>
            <a:lvl1pPr algn="r">
              <a:defRPr sz="1200"/>
            </a:lvl1pPr>
          </a:lstStyle>
          <a:p>
            <a:fld id="{FD31A545-B768-4D20-9EE1-F9D7C31A8F40}" type="datetimeFigureOut">
              <a:rPr lang="en-US" smtClean="0"/>
              <a:t>7/5/24</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187" y="4747827"/>
            <a:ext cx="5387390" cy="3885198"/>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9370976"/>
            <a:ext cx="2919441" cy="4953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98" y="9370976"/>
            <a:ext cx="2919441" cy="495337"/>
          </a:xfrm>
          <a:prstGeom prst="rect">
            <a:avLst/>
          </a:prstGeom>
        </p:spPr>
        <p:txBody>
          <a:bodyPr vert="horz" lIns="91440" tIns="45720" rIns="91440" bIns="45720" rtlCol="0" anchor="b"/>
          <a:lstStyle>
            <a:lvl1pPr algn="r">
              <a:defRPr sz="1200"/>
            </a:lvl1pPr>
          </a:lstStyle>
          <a:p>
            <a:fld id="{BE2BBFF0-C69A-41F3-A00E-F2DBB36B45A6}" type="slidenum">
              <a:rPr lang="en-US" smtClean="0"/>
              <a:t>‹#›</a:t>
            </a:fld>
            <a:endParaRPr lang="en-US"/>
          </a:p>
        </p:txBody>
      </p:sp>
    </p:spTree>
    <p:extLst>
      <p:ext uri="{BB962C8B-B14F-4D97-AF65-F5344CB8AC3E}">
        <p14:creationId xmlns:p14="http://schemas.microsoft.com/office/powerpoint/2010/main" val="167242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1</a:t>
            </a:fld>
            <a:endParaRPr lang="en-US"/>
          </a:p>
        </p:txBody>
      </p:sp>
    </p:spTree>
    <p:extLst>
      <p:ext uri="{BB962C8B-B14F-4D97-AF65-F5344CB8AC3E}">
        <p14:creationId xmlns:p14="http://schemas.microsoft.com/office/powerpoint/2010/main" val="265235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10</a:t>
            </a:fld>
            <a:endParaRPr lang="en-US"/>
          </a:p>
        </p:txBody>
      </p:sp>
    </p:spTree>
    <p:extLst>
      <p:ext uri="{BB962C8B-B14F-4D97-AF65-F5344CB8AC3E}">
        <p14:creationId xmlns:p14="http://schemas.microsoft.com/office/powerpoint/2010/main" val="1285963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11</a:t>
            </a:fld>
            <a:endParaRPr lang="en-US"/>
          </a:p>
        </p:txBody>
      </p:sp>
    </p:spTree>
    <p:extLst>
      <p:ext uri="{BB962C8B-B14F-4D97-AF65-F5344CB8AC3E}">
        <p14:creationId xmlns:p14="http://schemas.microsoft.com/office/powerpoint/2010/main" val="9028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2BBFF0-C69A-41F3-A00E-F2DBB36B45A6}" type="slidenum">
              <a:rPr lang="en-US" smtClean="0"/>
              <a:t>12</a:t>
            </a:fld>
            <a:endParaRPr lang="en-US"/>
          </a:p>
        </p:txBody>
      </p:sp>
    </p:spTree>
    <p:extLst>
      <p:ext uri="{BB962C8B-B14F-4D97-AF65-F5344CB8AC3E}">
        <p14:creationId xmlns:p14="http://schemas.microsoft.com/office/powerpoint/2010/main" val="60696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2</a:t>
            </a:fld>
            <a:endParaRPr lang="en-US"/>
          </a:p>
        </p:txBody>
      </p:sp>
    </p:spTree>
    <p:extLst>
      <p:ext uri="{BB962C8B-B14F-4D97-AF65-F5344CB8AC3E}">
        <p14:creationId xmlns:p14="http://schemas.microsoft.com/office/powerpoint/2010/main" val="252628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3</a:t>
            </a:fld>
            <a:endParaRPr lang="en-US"/>
          </a:p>
        </p:txBody>
      </p:sp>
    </p:spTree>
    <p:extLst>
      <p:ext uri="{BB962C8B-B14F-4D97-AF65-F5344CB8AC3E}">
        <p14:creationId xmlns:p14="http://schemas.microsoft.com/office/powerpoint/2010/main" val="8276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4</a:t>
            </a:fld>
            <a:endParaRPr lang="en-US"/>
          </a:p>
        </p:txBody>
      </p:sp>
    </p:spTree>
    <p:extLst>
      <p:ext uri="{BB962C8B-B14F-4D97-AF65-F5344CB8AC3E}">
        <p14:creationId xmlns:p14="http://schemas.microsoft.com/office/powerpoint/2010/main" val="30744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5</a:t>
            </a:fld>
            <a:endParaRPr lang="en-US"/>
          </a:p>
        </p:txBody>
      </p:sp>
    </p:spTree>
    <p:extLst>
      <p:ext uri="{BB962C8B-B14F-4D97-AF65-F5344CB8AC3E}">
        <p14:creationId xmlns:p14="http://schemas.microsoft.com/office/powerpoint/2010/main" val="152837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6</a:t>
            </a:fld>
            <a:endParaRPr lang="en-US"/>
          </a:p>
        </p:txBody>
      </p:sp>
    </p:spTree>
    <p:extLst>
      <p:ext uri="{BB962C8B-B14F-4D97-AF65-F5344CB8AC3E}">
        <p14:creationId xmlns:p14="http://schemas.microsoft.com/office/powerpoint/2010/main" val="403697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7</a:t>
            </a:fld>
            <a:endParaRPr lang="en-US"/>
          </a:p>
        </p:txBody>
      </p:sp>
    </p:spTree>
    <p:extLst>
      <p:ext uri="{BB962C8B-B14F-4D97-AF65-F5344CB8AC3E}">
        <p14:creationId xmlns:p14="http://schemas.microsoft.com/office/powerpoint/2010/main" val="832823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8</a:t>
            </a:fld>
            <a:endParaRPr lang="en-US"/>
          </a:p>
        </p:txBody>
      </p:sp>
    </p:spTree>
    <p:extLst>
      <p:ext uri="{BB962C8B-B14F-4D97-AF65-F5344CB8AC3E}">
        <p14:creationId xmlns:p14="http://schemas.microsoft.com/office/powerpoint/2010/main" val="255296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9</a:t>
            </a:fld>
            <a:endParaRPr lang="en-US"/>
          </a:p>
        </p:txBody>
      </p:sp>
    </p:spTree>
    <p:extLst>
      <p:ext uri="{BB962C8B-B14F-4D97-AF65-F5344CB8AC3E}">
        <p14:creationId xmlns:p14="http://schemas.microsoft.com/office/powerpoint/2010/main" val="1720562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98A5-2886-2440-9C53-8FB9D29AE371}"/>
              </a:ext>
            </a:extLst>
          </p:cNvPr>
          <p:cNvSpPr>
            <a:spLocks noGrp="1"/>
          </p:cNvSpPr>
          <p:nvPr>
            <p:ph type="ctrTitle"/>
          </p:nvPr>
        </p:nvSpPr>
        <p:spPr>
          <a:xfrm>
            <a:off x="1524000" y="1764915"/>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AA09B2-9CD8-9249-8A23-510F96BB396B}"/>
              </a:ext>
            </a:extLst>
          </p:cNvPr>
          <p:cNvSpPr>
            <a:spLocks noGrp="1"/>
          </p:cNvSpPr>
          <p:nvPr>
            <p:ph type="subTitle" idx="1"/>
          </p:nvPr>
        </p:nvSpPr>
        <p:spPr>
          <a:xfrm>
            <a:off x="1524000" y="424459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7D241BBA-58B3-EB49-BEC0-0DEA5BCD6F5A}"/>
              </a:ext>
            </a:extLst>
          </p:cNvPr>
          <p:cNvSpPr>
            <a:spLocks noGrp="1"/>
          </p:cNvSpPr>
          <p:nvPr>
            <p:ph type="sldNum" sz="quarter" idx="12"/>
          </p:nvPr>
        </p:nvSpPr>
        <p:spPr>
          <a:xfrm>
            <a:off x="8610600" y="6356350"/>
            <a:ext cx="2743200" cy="316299"/>
          </a:xfrm>
        </p:spPr>
        <p:txBody>
          <a:bodyPr/>
          <a:lstStyle/>
          <a:p>
            <a:fld id="{8BB57D23-4374-FC43-8A8F-8D82E02D34FD}" type="slidenum">
              <a:rPr lang="en-US" smtClean="0"/>
              <a:pPr/>
              <a:t>‹#›</a:t>
            </a:fld>
            <a:endParaRPr lang="en-US"/>
          </a:p>
        </p:txBody>
      </p:sp>
    </p:spTree>
    <p:extLst>
      <p:ext uri="{BB962C8B-B14F-4D97-AF65-F5344CB8AC3E}">
        <p14:creationId xmlns:p14="http://schemas.microsoft.com/office/powerpoint/2010/main" val="39172036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267D43-D489-1A4F-BE8A-36BCE698D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Slide Number Placeholder 5">
            <a:extLst>
              <a:ext uri="{FF2B5EF4-FFF2-40B4-BE49-F238E27FC236}">
                <a16:creationId xmlns:a16="http://schemas.microsoft.com/office/drawing/2014/main" id="{CAE69892-4861-DF41-AAFA-3000ECCCC028}"/>
              </a:ext>
            </a:extLst>
          </p:cNvPr>
          <p:cNvSpPr>
            <a:spLocks noGrp="1"/>
          </p:cNvSpPr>
          <p:nvPr>
            <p:ph type="sldNum" sz="quarter" idx="4"/>
          </p:nvPr>
        </p:nvSpPr>
        <p:spPr>
          <a:xfrm>
            <a:off x="8610600" y="6356351"/>
            <a:ext cx="2743200" cy="341012"/>
          </a:xfrm>
          <a:prstGeom prst="rect">
            <a:avLst/>
          </a:prstGeom>
        </p:spPr>
        <p:txBody>
          <a:bodyPr vert="horz" lIns="91440" tIns="45720" rIns="91440" bIns="45720" rtlCol="0" anchor="ctr"/>
          <a:lstStyle>
            <a:lvl1pPr algn="r">
              <a:defRPr sz="1200">
                <a:solidFill>
                  <a:schemeClr val="tx1">
                    <a:tint val="75000"/>
                  </a:schemeClr>
                </a:solidFill>
              </a:defRPr>
            </a:lvl1pPr>
          </a:lstStyle>
          <a:p>
            <a:fld id="{8BB57D23-4374-FC43-8A8F-8D82E02D34FD}" type="slidenum">
              <a:rPr lang="en-US" smtClean="0"/>
              <a:t>‹#›</a:t>
            </a:fld>
            <a:endParaRPr lang="en-US"/>
          </a:p>
        </p:txBody>
      </p:sp>
    </p:spTree>
    <p:extLst>
      <p:ext uri="{BB962C8B-B14F-4D97-AF65-F5344CB8AC3E}">
        <p14:creationId xmlns:p14="http://schemas.microsoft.com/office/powerpoint/2010/main" val="209783350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BE8B-4D6B-C641-9601-186F1D58F17C}"/>
              </a:ext>
            </a:extLst>
          </p:cNvPr>
          <p:cNvSpPr>
            <a:spLocks noGrp="1"/>
          </p:cNvSpPr>
          <p:nvPr>
            <p:ph type="ctrTitle"/>
          </p:nvPr>
        </p:nvSpPr>
        <p:spPr>
          <a:xfrm>
            <a:off x="1452283" y="2434451"/>
            <a:ext cx="9668434" cy="2567855"/>
          </a:xfrm>
        </p:spPr>
        <p:txBody>
          <a:bodyPr/>
          <a:lstStyle/>
          <a:p>
            <a:pPr>
              <a:lnSpc>
                <a:spcPct val="150000"/>
              </a:lnSpc>
            </a:pPr>
            <a:br>
              <a:rPr lang="en-CA" dirty="0">
                <a:solidFill>
                  <a:schemeClr val="bg1"/>
                </a:solidFill>
                <a:latin typeface="Arial" panose="020B0604020202020204" pitchFamily="34" charset="0"/>
                <a:cs typeface="Arial" panose="020B0604020202020204" pitchFamily="34" charset="0"/>
              </a:rPr>
            </a:br>
            <a:br>
              <a:rPr lang="en-CA" dirty="0">
                <a:solidFill>
                  <a:schemeClr val="bg1"/>
                </a:solidFill>
                <a:latin typeface="Arial" panose="020B0604020202020204" pitchFamily="34" charset="0"/>
                <a:cs typeface="Arial" panose="020B0604020202020204" pitchFamily="34" charset="0"/>
              </a:rPr>
            </a:br>
            <a:br>
              <a:rPr lang="en-CA" dirty="0">
                <a:solidFill>
                  <a:schemeClr val="bg1"/>
                </a:solidFill>
                <a:latin typeface="Arial" panose="020B0604020202020204" pitchFamily="34" charset="0"/>
                <a:cs typeface="Arial" panose="020B0604020202020204" pitchFamily="34" charset="0"/>
              </a:rPr>
            </a:br>
            <a:br>
              <a:rPr lang="en-CA" dirty="0">
                <a:solidFill>
                  <a:schemeClr val="bg1"/>
                </a:solidFill>
                <a:latin typeface="Arial" panose="020B0604020202020204" pitchFamily="34" charset="0"/>
                <a:cs typeface="Arial" panose="020B0604020202020204" pitchFamily="34" charset="0"/>
              </a:rPr>
            </a:br>
            <a:br>
              <a:rPr lang="en-CA" dirty="0">
                <a:solidFill>
                  <a:schemeClr val="bg1"/>
                </a:solidFill>
                <a:latin typeface="Arial" panose="020B0604020202020204" pitchFamily="34" charset="0"/>
                <a:cs typeface="Arial" panose="020B0604020202020204" pitchFamily="34" charset="0"/>
              </a:rPr>
            </a:br>
            <a:br>
              <a:rPr lang="en-CA" dirty="0">
                <a:solidFill>
                  <a:schemeClr val="bg1"/>
                </a:solidFill>
                <a:latin typeface="Arial" panose="020B0604020202020204" pitchFamily="34" charset="0"/>
                <a:cs typeface="Arial" panose="020B0604020202020204" pitchFamily="34" charset="0"/>
              </a:rPr>
            </a:br>
            <a:br>
              <a:rPr lang="en-CA" dirty="0">
                <a:solidFill>
                  <a:schemeClr val="bg1"/>
                </a:solidFill>
                <a:latin typeface="Arial" panose="020B0604020202020204" pitchFamily="34" charset="0"/>
                <a:cs typeface="Arial" panose="020B0604020202020204" pitchFamily="34" charset="0"/>
              </a:rPr>
            </a:br>
            <a:r>
              <a:rPr lang="en-CA" sz="4000" b="1" dirty="0">
                <a:solidFill>
                  <a:schemeClr val="bg1"/>
                </a:solidFill>
                <a:latin typeface="Arial" panose="020B0604020202020204" pitchFamily="34" charset="0"/>
                <a:cs typeface="Arial" panose="020B0604020202020204" pitchFamily="34" charset="0"/>
              </a:rPr>
              <a:t>Analyse des AR de l'APN</a:t>
            </a:r>
            <a:br>
              <a:rPr lang="en-CA" sz="4000" b="1" dirty="0">
                <a:solidFill>
                  <a:schemeClr val="bg1"/>
                </a:solidFill>
                <a:latin typeface="Arial" panose="020B0604020202020204" pitchFamily="34" charset="0"/>
                <a:cs typeface="Arial" panose="020B0604020202020204" pitchFamily="34" charset="0"/>
              </a:rPr>
            </a:br>
            <a:r>
              <a:rPr lang="en-CA" sz="2800" b="1" dirty="0">
                <a:solidFill>
                  <a:schemeClr val="bg1"/>
                </a:solidFill>
                <a:latin typeface="Arial" panose="020B0604020202020204" pitchFamily="34" charset="0"/>
                <a:cs typeface="Arial" panose="020B0604020202020204" pitchFamily="34" charset="0"/>
              </a:rPr>
              <a:t>Faire progresser les priorités des Premières Nations</a:t>
            </a:r>
            <a:br>
              <a:rPr lang="en-CA"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3C1C396-FFD3-E884-9298-35E4BCE24830}"/>
              </a:ext>
            </a:extLst>
          </p:cNvPr>
          <p:cNvSpPr txBox="1"/>
          <p:nvPr/>
        </p:nvSpPr>
        <p:spPr>
          <a:xfrm>
            <a:off x="2517710" y="4355975"/>
            <a:ext cx="7156580" cy="769441"/>
          </a:xfrm>
          <a:prstGeom prst="rect">
            <a:avLst/>
          </a:prstGeom>
          <a:noFill/>
        </p:spPr>
        <p:txBody>
          <a:bodyPr wrap="square" rtlCol="0">
            <a:spAutoFit/>
          </a:bodyPr>
          <a:lstStyle/>
          <a:p>
            <a:pPr algn="ctr"/>
            <a:r>
              <a:rPr lang="en-US" sz="2200" dirty="0">
                <a:solidFill>
                  <a:schemeClr val="bg1"/>
                </a:solidFill>
                <a:latin typeface="Arial" panose="020B0604020202020204" pitchFamily="34" charset="0"/>
                <a:cs typeface="Arial" panose="020B0604020202020204" pitchFamily="34" charset="0"/>
              </a:rPr>
              <a:t>AGA de </a:t>
            </a:r>
            <a:r>
              <a:rPr lang="en-US" sz="2200" dirty="0" err="1">
                <a:solidFill>
                  <a:schemeClr val="bg1"/>
                </a:solidFill>
                <a:latin typeface="Arial" panose="020B0604020202020204" pitchFamily="34" charset="0"/>
                <a:cs typeface="Arial" panose="020B0604020202020204" pitchFamily="34" charset="0"/>
              </a:rPr>
              <a:t>l’APN</a:t>
            </a:r>
            <a:endParaRPr lang="en-US" sz="2200" dirty="0">
              <a:solidFill>
                <a:schemeClr val="bg1"/>
              </a:solidFill>
              <a:latin typeface="Arial" panose="020B0604020202020204" pitchFamily="34" charset="0"/>
              <a:cs typeface="Arial" panose="020B0604020202020204" pitchFamily="34" charset="0"/>
            </a:endParaRPr>
          </a:p>
          <a:p>
            <a:pPr algn="ctr"/>
            <a:r>
              <a:rPr lang="en-US" sz="2200" dirty="0">
                <a:solidFill>
                  <a:schemeClr val="bg1"/>
                </a:solidFill>
                <a:latin typeface="Arial" panose="020B0604020202020204" pitchFamily="34" charset="0"/>
                <a:cs typeface="Arial" panose="020B0604020202020204" pitchFamily="34" charset="0"/>
              </a:rPr>
              <a:t>8 juillet 2024</a:t>
            </a:r>
            <a:endParaRPr lang="en-CA"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5162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816413" y="887506"/>
            <a:ext cx="6776258" cy="33025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spcAft>
                <a:spcPct val="0"/>
              </a:spcAft>
            </a:pPr>
            <a:br>
              <a:rPr lang="en-US" altLang="en-US" sz="2800" b="1" dirty="0">
                <a:solidFill>
                  <a:srgbClr val="016DAF"/>
                </a:solidFill>
                <a:latin typeface="Arial" panose="020B0604020202020204" pitchFamily="34" charset="0"/>
                <a:cs typeface="Arial" panose="020B0604020202020204" pitchFamily="34" charset="0"/>
              </a:rPr>
            </a:br>
            <a:r>
              <a:rPr lang="en-US" altLang="en-US" sz="2800" b="1" dirty="0">
                <a:solidFill>
                  <a:srgbClr val="016DAF"/>
                </a:solidFill>
                <a:latin typeface="Arial" panose="020B0604020202020204" pitchFamily="34" charset="0"/>
                <a:cs typeface="Arial" panose="020B0604020202020204" pitchFamily="34" charset="0"/>
              </a:rPr>
              <a:t>Autres considérations</a:t>
            </a:r>
            <a:br>
              <a:rPr lang="en-US" altLang="en-US" sz="2800" b="1" dirty="0">
                <a:solidFill>
                  <a:srgbClr val="016DAF"/>
                </a:solidFill>
                <a:latin typeface="Arial" panose="020B0604020202020204" pitchFamily="34" charset="0"/>
                <a:cs typeface="Arial" panose="020B0604020202020204" pitchFamily="34" charset="0"/>
              </a:rPr>
            </a:br>
            <a:br>
              <a:rPr lang="en-US" altLang="en-US" sz="2800" b="1" kern="1200" dirty="0">
                <a:solidFill>
                  <a:srgbClr val="016DAF"/>
                </a:solidFill>
                <a:latin typeface="Arial" panose="020B0604020202020204" pitchFamily="34" charset="0"/>
                <a:cs typeface="Arial" panose="020B0604020202020204" pitchFamily="34" charset="0"/>
              </a:rPr>
            </a:b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1331260" y="2789008"/>
            <a:ext cx="10148944" cy="4930246"/>
          </a:xfrm>
          <a:prstGeom prst="rect">
            <a:avLst/>
          </a:prstGeom>
        </p:spPr>
        <p:txBody>
          <a:bodyPr vert="horz" lIns="91440" tIns="45720" rIns="91440" bIns="45720" rtlCol="0" anchor="ctr">
            <a:noAutofit/>
          </a:bodyPr>
          <a:lstStyle/>
          <a:p>
            <a:pPr marL="800100" lvl="1" indent="-342900">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lvl="1">
              <a:lnSpc>
                <a:spcPct val="90000"/>
              </a:lnSpc>
              <a:spcAft>
                <a:spcPts val="600"/>
              </a:spcAft>
            </a:pPr>
            <a:r>
              <a:rPr lang="fr-CA" sz="1900" b="1" dirty="0">
                <a:latin typeface="Arial" panose="020B0604020202020204" pitchFamily="34" charset="0"/>
                <a:ea typeface="Times New Roman" panose="02020603050405020304" pitchFamily="18" charset="0"/>
                <a:cs typeface="Arial" panose="020B0604020202020204" pitchFamily="34" charset="0"/>
              </a:rPr>
              <a:t>Questions transversales sur les AR </a:t>
            </a:r>
          </a:p>
          <a:p>
            <a:pPr marL="1200150" lvl="2"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Calibri" panose="020F0502020204030204" pitchFamily="34" charset="0"/>
                <a:cs typeface="Arial" panose="020B0604020202020204" pitchFamily="34" charset="0"/>
              </a:rPr>
              <a:t>Pour les Premières Nations, l</a:t>
            </a:r>
            <a:r>
              <a:rPr lang="fr-CA" sz="1900" dirty="0">
                <a:effectLst/>
                <a:latin typeface="Arial" panose="020B0604020202020204" pitchFamily="34" charset="0"/>
                <a:ea typeface="Calibri" panose="020F0502020204030204" pitchFamily="34" charset="0"/>
                <a:cs typeface="Arial" panose="020B0604020202020204" pitchFamily="34" charset="0"/>
              </a:rPr>
              <a:t>es terres de réserve ont un large éventail d'applications et d'implications, notamment dans les domaines du </a:t>
            </a:r>
            <a:r>
              <a:rPr lang="fr-CA" sz="1900" dirty="0">
                <a:latin typeface="Arial" panose="020B0604020202020204" pitchFamily="34" charset="0"/>
                <a:ea typeface="Calibri" panose="020F0502020204030204" pitchFamily="34" charset="0"/>
                <a:cs typeface="Arial" panose="020B0604020202020204" pitchFamily="34" charset="0"/>
              </a:rPr>
              <a:t>développement </a:t>
            </a:r>
            <a:r>
              <a:rPr lang="fr-CA" sz="1900" dirty="0">
                <a:effectLst/>
                <a:latin typeface="Arial" panose="020B0604020202020204" pitchFamily="34" charset="0"/>
                <a:ea typeface="Calibri" panose="020F0502020204030204" pitchFamily="34" charset="0"/>
                <a:cs typeface="Arial" panose="020B0604020202020204" pitchFamily="34" charset="0"/>
              </a:rPr>
              <a:t>économique</a:t>
            </a:r>
            <a:r>
              <a:rPr lang="fr-CA" sz="1900" dirty="0">
                <a:latin typeface="Arial" panose="020B0604020202020204" pitchFamily="34" charset="0"/>
                <a:ea typeface="Calibri" panose="020F0502020204030204" pitchFamily="34" charset="0"/>
                <a:cs typeface="Arial" panose="020B0604020202020204" pitchFamily="34" charset="0"/>
              </a:rPr>
              <a:t>, du logement et des infrastructures et de la résilience climatique. </a:t>
            </a:r>
          </a:p>
          <a:p>
            <a:pPr marL="742950" lvl="1" indent="-285750">
              <a:lnSpc>
                <a:spcPct val="90000"/>
              </a:lnSpc>
              <a:spcAft>
                <a:spcPts val="600"/>
              </a:spcAft>
              <a:buFont typeface="Arial" panose="020B0604020202020204" pitchFamily="34" charset="0"/>
              <a:buChar char="•"/>
            </a:pPr>
            <a:endParaRPr lang="fr-CA" sz="19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Pour favoriser la discussion et la rétroaction, l'APN a élaboré un tableau synthèse mettant en évidence chacun de ces domaines et leurs liens avec les AR. </a:t>
            </a:r>
          </a:p>
          <a:p>
            <a:pPr marL="1200150" lvl="2"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marL="1200150" lvl="2" indent="-285750">
              <a:lnSpc>
                <a:spcPct val="90000"/>
              </a:lnSpc>
              <a:spcAft>
                <a:spcPts val="600"/>
              </a:spcAft>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fontAlgn="b">
              <a:lnSpc>
                <a:spcPct val="90000"/>
              </a:lnSpc>
              <a:spcAft>
                <a:spcPts val="600"/>
              </a:spcAft>
            </a:pPr>
            <a:endParaRPr lang="fr-CA" sz="19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a:lnSpc>
                <a:spcPct val="90000"/>
              </a:lnSpc>
              <a:spcAft>
                <a:spcPts val="600"/>
              </a:spcAft>
            </a:pPr>
            <a:r>
              <a:rPr lang="fr-CA" sz="1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46034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734670" y="1573607"/>
            <a:ext cx="10317629" cy="135512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lnSpc>
                <a:spcPct val="150000"/>
              </a:lnSpc>
              <a:spcAft>
                <a:spcPct val="0"/>
              </a:spcAft>
            </a:pPr>
            <a:r>
              <a:rPr lang="fr-CA" altLang="en-US" sz="2800" b="1" dirty="0">
                <a:solidFill>
                  <a:srgbClr val="016DAF"/>
                </a:solidFill>
                <a:latin typeface="Arial" panose="020B0604020202020204" pitchFamily="34" charset="0"/>
                <a:cs typeface="Arial" panose="020B0604020202020204" pitchFamily="34" charset="0"/>
              </a:rPr>
              <a:t>Documents d’une page  sur la réforme de la Politique sur les AR</a:t>
            </a: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F019060-B5B2-89CD-DA14-7EC824FE7EFA}"/>
              </a:ext>
            </a:extLst>
          </p:cNvPr>
          <p:cNvSpPr txBox="1"/>
          <p:nvPr/>
        </p:nvSpPr>
        <p:spPr>
          <a:xfrm>
            <a:off x="377687" y="3034747"/>
            <a:ext cx="4717774" cy="3693319"/>
          </a:xfrm>
          <a:prstGeom prst="rect">
            <a:avLst/>
          </a:prstGeom>
          <a:noFill/>
        </p:spPr>
        <p:txBody>
          <a:bodyPr wrap="square" rtlCol="0">
            <a:spAutoFit/>
          </a:bodyPr>
          <a:lstStyle/>
          <a:p>
            <a:r>
              <a:rPr lang="fr-CA" sz="1800" b="1" dirty="0">
                <a:solidFill>
                  <a:srgbClr val="016DAF"/>
                </a:solidFill>
                <a:effectLst/>
                <a:latin typeface="Arial" panose="020B0604020202020204" pitchFamily="34" charset="0"/>
                <a:ea typeface="Calibri" panose="020F0502020204030204" pitchFamily="34" charset="0"/>
                <a:cs typeface="Arial" panose="020B0604020202020204" pitchFamily="34" charset="0"/>
              </a:rPr>
              <a:t>Objectif </a:t>
            </a:r>
            <a:r>
              <a:rPr lang="fr-CA" sz="1800" dirty="0">
                <a:effectLst/>
                <a:latin typeface="Arial" panose="020B0604020202020204" pitchFamily="34" charset="0"/>
                <a:ea typeface="Calibri" panose="020F0502020204030204" pitchFamily="34" charset="0"/>
                <a:cs typeface="Arial" panose="020B0604020202020204" pitchFamily="34" charset="0"/>
              </a:rPr>
              <a:t>: </a:t>
            </a:r>
            <a:r>
              <a:rPr lang="fr-CA" dirty="0">
                <a:latin typeface="Arial" panose="020B0604020202020204" pitchFamily="34" charset="0"/>
                <a:ea typeface="Calibri" panose="020F0502020204030204" pitchFamily="34" charset="0"/>
                <a:cs typeface="Arial" panose="020B0604020202020204" pitchFamily="34" charset="0"/>
              </a:rPr>
              <a:t>S</a:t>
            </a:r>
            <a:r>
              <a:rPr lang="fr-CA" sz="1800" dirty="0">
                <a:effectLst/>
                <a:latin typeface="Arial" panose="020B0604020202020204" pitchFamily="34" charset="0"/>
                <a:ea typeface="Calibri" panose="020F0502020204030204" pitchFamily="34" charset="0"/>
                <a:cs typeface="Arial" panose="020B0604020202020204" pitchFamily="34" charset="0"/>
              </a:rPr>
              <a:t>ur votre</a:t>
            </a:r>
            <a:r>
              <a:rPr lang="fr-CA" dirty="0">
                <a:latin typeface="Arial" panose="020B0604020202020204" pitchFamily="34" charset="0"/>
                <a:ea typeface="Calibri" panose="020F0502020204030204" pitchFamily="34" charset="0"/>
                <a:cs typeface="Arial" panose="020B0604020202020204" pitchFamily="34" charset="0"/>
              </a:rPr>
              <a:t> table, vous trouverez </a:t>
            </a:r>
            <a:r>
              <a:rPr lang="fr-CA" sz="1800" dirty="0">
                <a:effectLst/>
                <a:latin typeface="Arial" panose="020B0604020202020204" pitchFamily="34" charset="0"/>
                <a:ea typeface="Calibri" panose="020F0502020204030204" pitchFamily="34" charset="0"/>
                <a:cs typeface="Arial" panose="020B0604020202020204" pitchFamily="34" charset="0"/>
              </a:rPr>
              <a:t>quatre documents d’une page sur la réforme de la </a:t>
            </a:r>
            <a:r>
              <a:rPr lang="fr-CA" dirty="0">
                <a:latin typeface="Arial" panose="020B0604020202020204" pitchFamily="34" charset="0"/>
                <a:ea typeface="Calibri" panose="020F0502020204030204" pitchFamily="34" charset="0"/>
                <a:cs typeface="Arial" panose="020B0604020202020204" pitchFamily="34" charset="0"/>
              </a:rPr>
              <a:t>P</a:t>
            </a:r>
            <a:r>
              <a:rPr lang="fr-CA" sz="1800" dirty="0">
                <a:effectLst/>
                <a:latin typeface="Arial" panose="020B0604020202020204" pitchFamily="34" charset="0"/>
                <a:ea typeface="Calibri" panose="020F0502020204030204" pitchFamily="34" charset="0"/>
                <a:cs typeface="Arial" panose="020B0604020202020204" pitchFamily="34" charset="0"/>
              </a:rPr>
              <a:t>olitique sur les AR, qui ont été </a:t>
            </a:r>
            <a:r>
              <a:rPr lang="fr-CA" dirty="0">
                <a:latin typeface="Arial" panose="020B0604020202020204" pitchFamily="34" charset="0"/>
                <a:ea typeface="Calibri" panose="020F0502020204030204" pitchFamily="34" charset="0"/>
                <a:cs typeface="Arial" panose="020B0604020202020204" pitchFamily="34" charset="0"/>
              </a:rPr>
              <a:t>rédigés en s’appuyant </a:t>
            </a:r>
            <a:r>
              <a:rPr lang="fr-CA" sz="1800" dirty="0">
                <a:effectLst/>
                <a:latin typeface="Arial" panose="020B0604020202020204" pitchFamily="34" charset="0"/>
                <a:ea typeface="Calibri" panose="020F0502020204030204" pitchFamily="34" charset="0"/>
                <a:cs typeface="Arial" panose="020B0604020202020204" pitchFamily="34" charset="0"/>
              </a:rPr>
              <a:t>sur l'analyse des renseignements obtenus à ce jour par l'APN à l’issue des initiatives suivantes :</a:t>
            </a:r>
          </a:p>
          <a:p>
            <a:pPr marL="342900" marR="0" indent="-342900">
              <a:spcBef>
                <a:spcPts val="0"/>
              </a:spcBef>
              <a:spcAft>
                <a:spcPts val="0"/>
              </a:spcAft>
              <a:buFont typeface="+mj-lt"/>
              <a:buAutoNum type="arabicParenR"/>
            </a:pPr>
            <a:r>
              <a:rPr lang="fr-CA" sz="1800" dirty="0">
                <a:solidFill>
                  <a:srgbClr val="016DAF"/>
                </a:solidFill>
                <a:effectLst/>
                <a:latin typeface="Arial" panose="020B0604020202020204" pitchFamily="34" charset="0"/>
                <a:ea typeface="Calibri" panose="020F0502020204030204" pitchFamily="34" charset="0"/>
                <a:cs typeface="Arial" panose="020B0604020202020204" pitchFamily="34" charset="0"/>
              </a:rPr>
              <a:t>Sondage national de l'APN sur les AR</a:t>
            </a:r>
          </a:p>
          <a:p>
            <a:pPr marL="342900" marR="0" indent="-342900">
              <a:spcBef>
                <a:spcPts val="0"/>
              </a:spcBef>
              <a:spcAft>
                <a:spcPts val="0"/>
              </a:spcAft>
              <a:buFont typeface="+mj-lt"/>
              <a:buAutoNum type="arabicParenR"/>
            </a:pPr>
            <a:r>
              <a:rPr lang="fr-CA" sz="1800" dirty="0">
                <a:solidFill>
                  <a:srgbClr val="016DAF"/>
                </a:solidFill>
                <a:effectLst/>
                <a:latin typeface="Arial" panose="020B0604020202020204" pitchFamily="34" charset="0"/>
                <a:ea typeface="Calibri" panose="020F0502020204030204" pitchFamily="34" charset="0"/>
                <a:cs typeface="Arial" panose="020B0604020202020204" pitchFamily="34" charset="0"/>
              </a:rPr>
              <a:t>Études de cas communautaires de l'APN </a:t>
            </a:r>
          </a:p>
          <a:p>
            <a:pPr marL="342900" marR="0" indent="-342900">
              <a:spcBef>
                <a:spcPts val="0"/>
              </a:spcBef>
              <a:spcAft>
                <a:spcPts val="0"/>
              </a:spcAft>
              <a:buFont typeface="+mj-lt"/>
              <a:buAutoNum type="arabicParenR"/>
            </a:pPr>
            <a:r>
              <a:rPr lang="fr-CA" sz="1800" dirty="0">
                <a:solidFill>
                  <a:srgbClr val="016DAF"/>
                </a:solidFill>
                <a:effectLst/>
                <a:latin typeface="Arial" panose="020B0604020202020204" pitchFamily="34" charset="0"/>
                <a:ea typeface="Calibri" panose="020F0502020204030204" pitchFamily="34" charset="0"/>
                <a:cs typeface="Arial" panose="020B0604020202020204" pitchFamily="34" charset="0"/>
              </a:rPr>
              <a:t>Rapport d’un comité de la Chambre des communes sur la restitution des terres </a:t>
            </a:r>
          </a:p>
          <a:p>
            <a:pPr marL="342900" marR="0" indent="-342900">
              <a:spcBef>
                <a:spcPts val="0"/>
              </a:spcBef>
              <a:spcAft>
                <a:spcPts val="0"/>
              </a:spcAft>
              <a:buFont typeface="+mj-lt"/>
              <a:buAutoNum type="arabicParenR"/>
            </a:pPr>
            <a:r>
              <a:rPr lang="fr-CA" sz="1800" dirty="0">
                <a:solidFill>
                  <a:srgbClr val="016DAF"/>
                </a:solidFill>
                <a:effectLst/>
                <a:latin typeface="Arial" panose="020B0604020202020204" pitchFamily="34" charset="0"/>
                <a:ea typeface="Calibri" panose="020F0502020204030204" pitchFamily="34" charset="0"/>
                <a:cs typeface="Arial" panose="020B0604020202020204" pitchFamily="34" charset="0"/>
              </a:rPr>
              <a:t>Entretiens de l'APN avec Services aux Autochtones Canada</a:t>
            </a:r>
          </a:p>
          <a:p>
            <a:endParaRPr lang="fr-CA" dirty="0"/>
          </a:p>
        </p:txBody>
      </p:sp>
      <p:sp>
        <p:nvSpPr>
          <p:cNvPr id="3" name="TextBox 2">
            <a:extLst>
              <a:ext uri="{FF2B5EF4-FFF2-40B4-BE49-F238E27FC236}">
                <a16:creationId xmlns:a16="http://schemas.microsoft.com/office/drawing/2014/main" id="{337678DD-BA1F-D177-C229-8E6B03066C83}"/>
              </a:ext>
            </a:extLst>
          </p:cNvPr>
          <p:cNvSpPr txBox="1"/>
          <p:nvPr/>
        </p:nvSpPr>
        <p:spPr>
          <a:xfrm>
            <a:off x="6950765" y="3420786"/>
            <a:ext cx="4717774" cy="2308324"/>
          </a:xfrm>
          <a:prstGeom prst="rect">
            <a:avLst/>
          </a:prstGeom>
          <a:noFill/>
        </p:spPr>
        <p:txBody>
          <a:bodyPr wrap="square" rtlCol="0">
            <a:spAutoFit/>
          </a:bodyPr>
          <a:lstStyle/>
          <a:p>
            <a:r>
              <a:rPr lang="fr-CA" sz="1800" b="1" dirty="0">
                <a:solidFill>
                  <a:srgbClr val="016DAF"/>
                </a:solidFill>
                <a:effectLst/>
                <a:latin typeface="Arial" panose="020B0604020202020204" pitchFamily="34" charset="0"/>
                <a:ea typeface="Calibri" panose="020F0502020204030204" pitchFamily="34" charset="0"/>
                <a:cs typeface="Arial" panose="020B0604020202020204" pitchFamily="34" charset="0"/>
              </a:rPr>
              <a:t>Objectif </a:t>
            </a:r>
            <a:r>
              <a:rPr lang="fr-CA" sz="1800" dirty="0">
                <a:solidFill>
                  <a:srgbClr val="016DAF"/>
                </a:solidFill>
                <a:effectLst/>
                <a:latin typeface="Arial" panose="020B0604020202020204" pitchFamily="34" charset="0"/>
                <a:ea typeface="Calibri" panose="020F0502020204030204" pitchFamily="34" charset="0"/>
                <a:cs typeface="Arial" panose="020B0604020202020204" pitchFamily="34" charset="0"/>
              </a:rPr>
              <a:t>: </a:t>
            </a:r>
            <a:r>
              <a:rPr lang="fr-CA" sz="1800" dirty="0">
                <a:effectLst/>
                <a:latin typeface="Arial" panose="020B0604020202020204" pitchFamily="34" charset="0"/>
                <a:ea typeface="Calibri" panose="020F0502020204030204" pitchFamily="34" charset="0"/>
                <a:cs typeface="Arial" panose="020B0604020202020204" pitchFamily="34" charset="0"/>
              </a:rPr>
              <a:t>Au cours de la séance de dialogue, nous invitons les participants à engager une </a:t>
            </a:r>
            <a:r>
              <a:rPr lang="fr-CA" dirty="0">
                <a:latin typeface="Arial" panose="020B0604020202020204" pitchFamily="34" charset="0"/>
                <a:ea typeface="Calibri" panose="020F0502020204030204" pitchFamily="34" charset="0"/>
                <a:cs typeface="Arial" panose="020B0604020202020204" pitchFamily="34" charset="0"/>
              </a:rPr>
              <a:t>discussion avec le personnel de l'APN sur </a:t>
            </a:r>
            <a:r>
              <a:rPr lang="fr-CA" sz="1800" dirty="0">
                <a:effectLst/>
                <a:latin typeface="Arial" panose="020B0604020202020204" pitchFamily="34" charset="0"/>
                <a:ea typeface="Calibri" panose="020F0502020204030204" pitchFamily="34" charset="0"/>
                <a:cs typeface="Arial" panose="020B0604020202020204" pitchFamily="34" charset="0"/>
              </a:rPr>
              <a:t>les éléments de chacun des quatre </a:t>
            </a:r>
            <a:r>
              <a:rPr lang="fr-CA" dirty="0">
                <a:latin typeface="Arial" panose="020B0604020202020204" pitchFamily="34" charset="0"/>
                <a:ea typeface="Calibri" panose="020F0502020204030204" pitchFamily="34" charset="0"/>
                <a:cs typeface="Arial" panose="020B0604020202020204" pitchFamily="34" charset="0"/>
              </a:rPr>
              <a:t>documents de politique d’une page </a:t>
            </a:r>
            <a:r>
              <a:rPr lang="fr-CA" sz="1800" dirty="0">
                <a:effectLst/>
                <a:latin typeface="Arial" panose="020B0604020202020204" pitchFamily="34" charset="0"/>
                <a:ea typeface="Calibri" panose="020F0502020204030204" pitchFamily="34" charset="0"/>
                <a:cs typeface="Arial" panose="020B0604020202020204" pitchFamily="34" charset="0"/>
              </a:rPr>
              <a:t>afin de valider l'analyse, de cerner les lacunes et d</a:t>
            </a:r>
            <a:r>
              <a:rPr lang="fr-CA" dirty="0">
                <a:latin typeface="Arial" panose="020B0604020202020204" pitchFamily="34" charset="0"/>
                <a:ea typeface="Calibri" panose="020F0502020204030204" pitchFamily="34" charset="0"/>
                <a:cs typeface="Arial" panose="020B0604020202020204" pitchFamily="34" charset="0"/>
              </a:rPr>
              <a:t>’</a:t>
            </a:r>
            <a:r>
              <a:rPr lang="fr-CA" sz="1800" dirty="0">
                <a:effectLst/>
                <a:latin typeface="Arial" panose="020B0604020202020204" pitchFamily="34" charset="0"/>
                <a:ea typeface="Calibri" panose="020F0502020204030204" pitchFamily="34" charset="0"/>
                <a:cs typeface="Arial" panose="020B0604020202020204" pitchFamily="34" charset="0"/>
              </a:rPr>
              <a:t>élaborer de nouvelles solutions.</a:t>
            </a:r>
          </a:p>
          <a:p>
            <a:endParaRPr lang="fr-CA" dirty="0"/>
          </a:p>
        </p:txBody>
      </p:sp>
      <p:sp>
        <p:nvSpPr>
          <p:cNvPr id="4" name="Arrow: Chevron 3">
            <a:extLst>
              <a:ext uri="{FF2B5EF4-FFF2-40B4-BE49-F238E27FC236}">
                <a16:creationId xmlns:a16="http://schemas.microsoft.com/office/drawing/2014/main" id="{695F63A6-FB48-D8AC-3FDD-87A93D7C7E8A}"/>
              </a:ext>
            </a:extLst>
          </p:cNvPr>
          <p:cNvSpPr/>
          <p:nvPr/>
        </p:nvSpPr>
        <p:spPr>
          <a:xfrm>
            <a:off x="5168348" y="3127513"/>
            <a:ext cx="1398105" cy="2345635"/>
          </a:xfrm>
          <a:prstGeom prst="chevron">
            <a:avLst/>
          </a:prstGeom>
          <a:solidFill>
            <a:srgbClr val="016DAF"/>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620632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520576" y="1002506"/>
            <a:ext cx="7677211" cy="325027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spcAft>
                <a:spcPct val="0"/>
              </a:spcAft>
            </a:pPr>
            <a:br>
              <a:rPr lang="en-US" altLang="en-US" sz="2800" b="1" dirty="0">
                <a:solidFill>
                  <a:srgbClr val="016DAF"/>
                </a:solidFill>
                <a:latin typeface="Arial" panose="020B0604020202020204" pitchFamily="34" charset="0"/>
                <a:cs typeface="Arial" panose="020B0604020202020204" pitchFamily="34" charset="0"/>
              </a:rPr>
            </a:br>
            <a:br>
              <a:rPr lang="en-US" altLang="en-US" sz="2800" b="1" dirty="0">
                <a:solidFill>
                  <a:srgbClr val="016DAF"/>
                </a:solidFill>
                <a:latin typeface="Arial" panose="020B0604020202020204" pitchFamily="34" charset="0"/>
                <a:cs typeface="Arial" panose="020B0604020202020204" pitchFamily="34" charset="0"/>
              </a:rPr>
            </a:br>
            <a:r>
              <a:rPr lang="en-US" altLang="en-US" sz="2800" b="1" dirty="0">
                <a:solidFill>
                  <a:srgbClr val="016DAF"/>
                </a:solidFill>
                <a:latin typeface="Arial" panose="020B0604020202020204" pitchFamily="34" charset="0"/>
                <a:cs typeface="Arial" panose="020B0604020202020204" pitchFamily="34" charset="0"/>
              </a:rPr>
              <a:t>Prochaines étapes : Demander l'avis des Premières Nations</a:t>
            </a:r>
            <a:br>
              <a:rPr lang="en-US" altLang="en-US" sz="2800" b="1" dirty="0">
                <a:solidFill>
                  <a:srgbClr val="016DAF"/>
                </a:solidFill>
                <a:latin typeface="Arial" panose="020B0604020202020204" pitchFamily="34" charset="0"/>
                <a:cs typeface="Arial" panose="020B0604020202020204" pitchFamily="34" charset="0"/>
              </a:rPr>
            </a:br>
            <a:br>
              <a:rPr lang="en-US" altLang="en-US" sz="2800" b="1" dirty="0">
                <a:solidFill>
                  <a:srgbClr val="016DAF"/>
                </a:solidFill>
                <a:latin typeface="Arial" panose="020B0604020202020204" pitchFamily="34" charset="0"/>
                <a:cs typeface="Arial" panose="020B0604020202020204" pitchFamily="34" charset="0"/>
              </a:rPr>
            </a:br>
            <a:br>
              <a:rPr lang="en-US" altLang="en-US" sz="2800" b="1" kern="1200" dirty="0">
                <a:solidFill>
                  <a:srgbClr val="016DAF"/>
                </a:solidFill>
                <a:latin typeface="Arial" panose="020B0604020202020204" pitchFamily="34" charset="0"/>
                <a:cs typeface="Arial" panose="020B0604020202020204" pitchFamily="34" charset="0"/>
              </a:rPr>
            </a:b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1223683" y="1753584"/>
            <a:ext cx="9265023" cy="4930246"/>
          </a:xfrm>
          <a:prstGeom prst="rect">
            <a:avLst/>
          </a:prstGeom>
        </p:spPr>
        <p:txBody>
          <a:bodyPr vert="horz" lIns="91440" tIns="45720" rIns="91440" bIns="45720" rtlCol="0" anchor="ctr">
            <a:normAutofit/>
          </a:bodyPr>
          <a:lstStyle/>
          <a:p>
            <a:pPr marL="133350" lvl="0" algn="l" rtl="0">
              <a:spcBef>
                <a:spcPts val="0"/>
              </a:spcBef>
              <a:spcAft>
                <a:spcPts val="0"/>
              </a:spcAft>
              <a:buSzPts val="1500"/>
            </a:pPr>
            <a:endParaRPr lang="fr-CA" sz="2400" dirty="0"/>
          </a:p>
          <a:p>
            <a:pPr marL="457200" lvl="0" indent="-323850" algn="l" rtl="0">
              <a:spcBef>
                <a:spcPts val="0"/>
              </a:spcBef>
              <a:spcAft>
                <a:spcPts val="0"/>
              </a:spcAft>
              <a:buSzPts val="1500"/>
              <a:buChar char="●"/>
            </a:pPr>
            <a:r>
              <a:rPr lang="fr-CA" sz="1900" dirty="0">
                <a:latin typeface="Arial" panose="020B0604020202020204" pitchFamily="34" charset="0"/>
                <a:cs typeface="Arial" panose="020B0604020202020204" pitchFamily="34" charset="0"/>
              </a:rPr>
              <a:t>Nous vous invitons à nous faire part de vos commentaires sur le type de réformes des AR que l'APN devrait préconiser dans le cadre d’une élaboration conjointe et d’un plaidoyer. </a:t>
            </a:r>
          </a:p>
          <a:p>
            <a:pPr marL="457200" lvl="0" indent="-323850" algn="l" rtl="0">
              <a:spcBef>
                <a:spcPts val="0"/>
              </a:spcBef>
              <a:spcAft>
                <a:spcPts val="0"/>
              </a:spcAft>
              <a:buSzPts val="1500"/>
              <a:buChar char="●"/>
            </a:pPr>
            <a:endParaRPr lang="fr-CA" sz="2400" dirty="0"/>
          </a:p>
          <a:p>
            <a:pPr lvl="1"/>
            <a:endParaRPr lang="fr-CA" dirty="0"/>
          </a:p>
          <a:p>
            <a:pPr fontAlgn="b">
              <a:lnSpc>
                <a:spcPct val="90000"/>
              </a:lnSpc>
              <a:spcAft>
                <a:spcPts val="600"/>
              </a:spcAft>
            </a:pPr>
            <a:endParaRPr lang="fr-CA" sz="2000" dirty="0"/>
          </a:p>
          <a:p>
            <a:pPr indent="-228600">
              <a:lnSpc>
                <a:spcPct val="90000"/>
              </a:lnSpc>
              <a:spcAft>
                <a:spcPts val="600"/>
              </a:spcAft>
              <a:buFont typeface="Arial" panose="020B0604020202020204" pitchFamily="34" charset="0"/>
              <a:buChar char="•"/>
            </a:pPr>
            <a:endParaRPr lang="fr-CA" sz="2000" dirty="0"/>
          </a:p>
          <a:p>
            <a:pPr>
              <a:lnSpc>
                <a:spcPct val="90000"/>
              </a:lnSpc>
              <a:spcAft>
                <a:spcPts val="600"/>
              </a:spcAft>
            </a:pPr>
            <a:r>
              <a:rPr lang="fr-CA" sz="2000" dirty="0"/>
              <a:t>                                       </a:t>
            </a:r>
          </a:p>
        </p:txBody>
      </p:sp>
    </p:spTree>
    <p:extLst>
      <p:ext uri="{BB962C8B-B14F-4D97-AF65-F5344CB8AC3E}">
        <p14:creationId xmlns:p14="http://schemas.microsoft.com/office/powerpoint/2010/main" val="80133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830269" y="1363333"/>
            <a:ext cx="5498787" cy="18619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spcAft>
                <a:spcPct val="0"/>
              </a:spcAft>
            </a:pPr>
            <a:r>
              <a:rPr lang="en-US" altLang="en-US" sz="2800" b="1" kern="1200" dirty="0">
                <a:solidFill>
                  <a:srgbClr val="016DAF"/>
                </a:solidFill>
                <a:latin typeface="Arial" panose="020B0604020202020204" pitchFamily="34" charset="0"/>
                <a:cs typeface="Arial" panose="020B0604020202020204" pitchFamily="34" charset="0"/>
              </a:rPr>
              <a:t>Vue d'ensemble</a:t>
            </a: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1830269" y="1927754"/>
            <a:ext cx="6377769" cy="4930246"/>
          </a:xfrm>
          <a:prstGeom prst="rect">
            <a:avLst/>
          </a:prstGeom>
        </p:spPr>
        <p:txBody>
          <a:bodyPr vert="horz" lIns="91440" tIns="45720" rIns="91440" bIns="45720" rtlCol="0" anchor="ctr">
            <a:normAutofit/>
          </a:bodyPr>
          <a:lstStyle/>
          <a:p>
            <a:pPr lvl="0">
              <a:lnSpc>
                <a:spcPct val="120000"/>
              </a:lnSpc>
            </a:pPr>
            <a:endParaRPr lang="en-US" sz="1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US" sz="1900" dirty="0">
                <a:latin typeface="Arial" panose="020B0604020202020204" pitchFamily="34" charset="0"/>
                <a:ea typeface="Calibri" panose="020F0502020204030204" pitchFamily="34" charset="0"/>
                <a:cs typeface="Arial" panose="020B0604020202020204" pitchFamily="34" charset="0"/>
              </a:rPr>
              <a:t>Mandat</a:t>
            </a:r>
          </a:p>
          <a:p>
            <a:pPr marL="342900" lvl="0" indent="-342900">
              <a:lnSpc>
                <a:spcPct val="120000"/>
              </a:lnSpc>
              <a:buFont typeface="Symbol" panose="05050102010706020507" pitchFamily="18" charset="2"/>
              <a:buChar char=""/>
            </a:pPr>
            <a:r>
              <a:rPr lang="en-US" sz="1900" dirty="0">
                <a:latin typeface="Arial" panose="020B0604020202020204" pitchFamily="34" charset="0"/>
                <a:ea typeface="Calibri" panose="020F0502020204030204" pitchFamily="34" charset="0"/>
                <a:cs typeface="Arial" panose="020B0604020202020204" pitchFamily="34" charset="0"/>
              </a:rPr>
              <a:t>Initiatives de </a:t>
            </a:r>
            <a:r>
              <a:rPr lang="en-US" sz="1900" dirty="0" err="1">
                <a:latin typeface="Arial" panose="020B0604020202020204" pitchFamily="34" charset="0"/>
                <a:ea typeface="Calibri" panose="020F0502020204030204" pitchFamily="34" charset="0"/>
                <a:cs typeface="Arial" panose="020B0604020202020204" pitchFamily="34" charset="0"/>
              </a:rPr>
              <a:t>mobilisation</a:t>
            </a:r>
            <a:r>
              <a:rPr lang="en-US" sz="1900" dirty="0">
                <a:latin typeface="Arial" panose="020B0604020202020204" pitchFamily="34" charset="0"/>
                <a:ea typeface="Calibri" panose="020F0502020204030204" pitchFamily="34" charset="0"/>
                <a:cs typeface="Arial" panose="020B0604020202020204" pitchFamily="34" charset="0"/>
              </a:rPr>
              <a:t> de l'APN</a:t>
            </a:r>
          </a:p>
          <a:p>
            <a:pPr marL="342900" lvl="0" indent="-342900">
              <a:lnSpc>
                <a:spcPct val="120000"/>
              </a:lnSpc>
              <a:buFont typeface="Symbol" panose="05050102010706020507" pitchFamily="18" charset="2"/>
              <a:buChar char=""/>
            </a:pPr>
            <a:r>
              <a:rPr lang="en-US" sz="1900" dirty="0">
                <a:latin typeface="Arial" panose="020B0604020202020204" pitchFamily="34" charset="0"/>
                <a:ea typeface="Calibri" panose="020F0502020204030204" pitchFamily="34" charset="0"/>
                <a:cs typeface="Arial" panose="020B0604020202020204" pitchFamily="34" charset="0"/>
              </a:rPr>
              <a:t>Objectif de la séance de dialogue  </a:t>
            </a:r>
            <a:endParaRPr lang="en-US" sz="1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CA" sz="1900" dirty="0">
                <a:latin typeface="Arial" panose="020B0604020202020204" pitchFamily="34" charset="0"/>
                <a:ea typeface="Calibri" panose="020F0502020204030204" pitchFamily="34" charset="0"/>
                <a:cs typeface="Arial" panose="020B0604020202020204" pitchFamily="34" charset="0"/>
              </a:rPr>
              <a:t>Documents </a:t>
            </a:r>
            <a:r>
              <a:rPr lang="en-CA" sz="1900" dirty="0" err="1">
                <a:latin typeface="Arial" panose="020B0604020202020204" pitchFamily="34" charset="0"/>
                <a:ea typeface="Calibri" panose="020F0502020204030204" pitchFamily="34" charset="0"/>
                <a:cs typeface="Arial" panose="020B0604020202020204" pitchFamily="34" charset="0"/>
              </a:rPr>
              <a:t>d’une</a:t>
            </a:r>
            <a:r>
              <a:rPr lang="en-CA" sz="1900" dirty="0">
                <a:latin typeface="Arial" panose="020B0604020202020204" pitchFamily="34" charset="0"/>
                <a:ea typeface="Calibri" panose="020F0502020204030204" pitchFamily="34" charset="0"/>
                <a:cs typeface="Arial" panose="020B0604020202020204" pitchFamily="34" charset="0"/>
              </a:rPr>
              <a:t> page de </a:t>
            </a:r>
            <a:r>
              <a:rPr lang="en-CA" sz="1900" dirty="0" err="1">
                <a:latin typeface="Arial" panose="020B0604020202020204" pitchFamily="34" charset="0"/>
                <a:ea typeface="Calibri" panose="020F0502020204030204" pitchFamily="34" charset="0"/>
                <a:cs typeface="Arial" panose="020B0604020202020204" pitchFamily="34" charset="0"/>
              </a:rPr>
              <a:t>l’APN</a:t>
            </a:r>
            <a:r>
              <a:rPr lang="en-CA" sz="1900" dirty="0">
                <a:latin typeface="Arial" panose="020B0604020202020204" pitchFamily="34" charset="0"/>
                <a:ea typeface="Calibri" panose="020F0502020204030204" pitchFamily="34" charset="0"/>
                <a:cs typeface="Arial" panose="020B0604020202020204" pitchFamily="34" charset="0"/>
              </a:rPr>
              <a:t> sur les AR</a:t>
            </a:r>
            <a:endParaRPr lang="en-CA" sz="1900" dirty="0">
              <a:effectLst/>
              <a:latin typeface="Arial" panose="020B0604020202020204" pitchFamily="34" charset="0"/>
              <a:ea typeface="Calibri" panose="020F0502020204030204" pitchFamily="34" charset="0"/>
              <a:cs typeface="Arial" panose="020B0604020202020204" pitchFamily="34" charset="0"/>
            </a:endParaRPr>
          </a:p>
          <a:p>
            <a:pPr fontAlgn="b">
              <a:lnSpc>
                <a:spcPct val="90000"/>
              </a:lnSpc>
              <a:spcAft>
                <a:spcPts val="600"/>
              </a:spcAft>
            </a:pPr>
            <a:endParaRPr lang="en-CA" sz="1900" dirty="0">
              <a:latin typeface="Arial" panose="020B0604020202020204" pitchFamily="34" charset="0"/>
              <a:cs typeface="Arial" panose="020B0604020202020204" pitchFamily="34" charset="0"/>
            </a:endParaRPr>
          </a:p>
          <a:p>
            <a:pPr marL="342900" indent="-342900" fontAlgn="b">
              <a:lnSpc>
                <a:spcPct val="90000"/>
              </a:lnSpc>
              <a:spcAft>
                <a:spcPts val="600"/>
              </a:spcAft>
              <a:buFont typeface="Arial" panose="020B0604020202020204" pitchFamily="34" charset="0"/>
              <a:buChar char="•"/>
            </a:pPr>
            <a:endParaRPr lang="en-CA" sz="1900" dirty="0">
              <a:latin typeface="Arial" panose="020B0604020202020204" pitchFamily="34" charset="0"/>
              <a:cs typeface="Arial" panose="020B0604020202020204" pitchFamily="34" charset="0"/>
            </a:endParaRPr>
          </a:p>
          <a:p>
            <a:pPr fontAlgn="b">
              <a:lnSpc>
                <a:spcPct val="90000"/>
              </a:lnSpc>
              <a:spcAft>
                <a:spcPts val="600"/>
              </a:spcAft>
            </a:pPr>
            <a:endParaRPr lang="en-CA" sz="1900" dirty="0">
              <a:latin typeface="Arial" panose="020B0604020202020204" pitchFamily="34" charset="0"/>
              <a:cs typeface="Arial" panose="020B0604020202020204" pitchFamily="34" charset="0"/>
            </a:endParaRPr>
          </a:p>
          <a:p>
            <a:pPr fontAlgn="b">
              <a:lnSpc>
                <a:spcPct val="90000"/>
              </a:lnSpc>
              <a:spcAft>
                <a:spcPts val="600"/>
              </a:spcAft>
            </a:pPr>
            <a:endParaRPr lang="en-US" sz="1900" i="1"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a:lnSpc>
                <a:spcPct val="90000"/>
              </a:lnSpc>
              <a:spcAft>
                <a:spcPts val="600"/>
              </a:spcAft>
            </a:pPr>
            <a:r>
              <a:rPr lang="en-US" sz="1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5410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856754" y="1392228"/>
            <a:ext cx="5902199" cy="22788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0000"/>
          </a:bodyPr>
          <a:lstStyle/>
          <a:p>
            <a:pPr lvl="0" algn="l" fontAlgn="base">
              <a:spcAft>
                <a:spcPct val="0"/>
              </a:spcAft>
            </a:pPr>
            <a:br>
              <a:rPr lang="en-US" altLang="en-US" sz="2800" b="1" dirty="0">
                <a:solidFill>
                  <a:srgbClr val="016DAF"/>
                </a:solidFill>
                <a:latin typeface="Arial" panose="020B0604020202020204" pitchFamily="34" charset="0"/>
                <a:cs typeface="Arial" panose="020B0604020202020204" pitchFamily="34" charset="0"/>
              </a:rPr>
            </a:br>
            <a:br>
              <a:rPr lang="en-US" altLang="en-US" sz="2800" b="1" dirty="0">
                <a:solidFill>
                  <a:srgbClr val="016DAF"/>
                </a:solidFill>
                <a:latin typeface="Arial" panose="020B0604020202020204" pitchFamily="34" charset="0"/>
                <a:cs typeface="Arial" panose="020B0604020202020204" pitchFamily="34" charset="0"/>
              </a:rPr>
            </a:br>
            <a:r>
              <a:rPr lang="en-US" altLang="en-US" sz="2800" b="1" dirty="0">
                <a:solidFill>
                  <a:srgbClr val="016DAF"/>
                </a:solidFill>
                <a:latin typeface="Arial" panose="020B0604020202020204" pitchFamily="34" charset="0"/>
                <a:cs typeface="Arial" panose="020B0604020202020204" pitchFamily="34" charset="0"/>
              </a:rPr>
              <a:t>Mandat</a:t>
            </a:r>
            <a:br>
              <a:rPr lang="en-US" altLang="en-US" sz="2800" b="1" dirty="0">
                <a:solidFill>
                  <a:srgbClr val="016DAF"/>
                </a:solidFill>
                <a:latin typeface="Arial" panose="020B0604020202020204" pitchFamily="34" charset="0"/>
                <a:cs typeface="Arial" panose="020B0604020202020204" pitchFamily="34" charset="0"/>
              </a:rPr>
            </a:br>
            <a:br>
              <a:rPr lang="en-US" altLang="en-US" sz="2800" b="1" dirty="0">
                <a:solidFill>
                  <a:srgbClr val="016DAF"/>
                </a:solidFill>
                <a:latin typeface="Arial" panose="020B0604020202020204" pitchFamily="34" charset="0"/>
                <a:cs typeface="Arial" panose="020B0604020202020204" pitchFamily="34" charset="0"/>
              </a:rPr>
            </a:br>
            <a:br>
              <a:rPr lang="en-US" altLang="en-US" sz="2800" b="1" kern="1200" dirty="0">
                <a:solidFill>
                  <a:srgbClr val="016DAF"/>
                </a:solidFill>
                <a:latin typeface="Arial" panose="020B0604020202020204" pitchFamily="34" charset="0"/>
                <a:cs typeface="Arial" panose="020B0604020202020204" pitchFamily="34" charset="0"/>
              </a:rPr>
            </a:b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940398" y="2224231"/>
            <a:ext cx="10631978" cy="4930246"/>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dirty="0" err="1">
                <a:latin typeface="Arial" panose="020B0604020202020204" pitchFamily="34" charset="0"/>
                <a:cs typeface="Arial" panose="020B0604020202020204" pitchFamily="34" charset="0"/>
              </a:rPr>
              <a:t>Résolution</a:t>
            </a:r>
            <a:r>
              <a:rPr lang="en-US" dirty="0">
                <a:latin typeface="Arial" panose="020B0604020202020204" pitchFamily="34" charset="0"/>
                <a:cs typeface="Arial" panose="020B0604020202020204" pitchFamily="34" charset="0"/>
              </a:rPr>
              <a:t> 37/2023 de </a:t>
            </a:r>
            <a:r>
              <a:rPr lang="en-US" dirty="0" err="1">
                <a:latin typeface="Arial" panose="020B0604020202020204" pitchFamily="34" charset="0"/>
                <a:cs typeface="Arial" panose="020B0604020202020204" pitchFamily="34" charset="0"/>
              </a:rPr>
              <a:t>l'APN</a:t>
            </a:r>
            <a:r>
              <a:rPr lang="en-US" dirty="0">
                <a:latin typeface="Arial" panose="020B0604020202020204" pitchFamily="34" charset="0"/>
                <a:cs typeface="Arial" panose="020B0604020202020204" pitchFamily="34" charset="0"/>
              </a:rPr>
              <a:t>, </a:t>
            </a:r>
            <a:r>
              <a:rPr lang="fr-CA" i="1" dirty="0">
                <a:latin typeface="Arial" panose="020B0604020202020204" pitchFamily="34" charset="0"/>
                <a:cs typeface="Arial" panose="020B0604020202020204" pitchFamily="34" charset="0"/>
              </a:rPr>
              <a:t>Restitution des terres des Premières Nations par l’intermédiaire de la réforme des ajouts aux réserves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fr-CA" dirty="0">
                <a:latin typeface="Arial" panose="020B0604020202020204" pitchFamily="34" charset="0"/>
                <a:cs typeface="Arial" panose="020B0604020202020204" pitchFamily="34" charset="0"/>
              </a:rPr>
              <a:t>Demander au gouvernement du Canada d’élaborer, en collaboration avec les Premières Nations, un processus clair, efficace et transparent pour </a:t>
            </a:r>
            <a:r>
              <a:rPr lang="fr-CA" b="1" dirty="0">
                <a:latin typeface="Arial" panose="020B0604020202020204" pitchFamily="34" charset="0"/>
                <a:cs typeface="Arial" panose="020B0604020202020204" pitchFamily="34" charset="0"/>
              </a:rPr>
              <a:t>restituer et/ou se réapproprier des terres de réserve et/ou remédier à la dépossession historique de terres</a:t>
            </a:r>
            <a:r>
              <a:rPr lang="en-US" dirty="0">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fr-CA" dirty="0">
                <a:latin typeface="Arial" panose="020B0604020202020204" pitchFamily="34" charset="0"/>
                <a:cs typeface="Arial" panose="020B0604020202020204" pitchFamily="34" charset="0"/>
              </a:rPr>
              <a:t>Engager des discussions avec les Premières Nations sur un examen et une refonte du processus d’AR, et de préparer un rapport complet qui </a:t>
            </a:r>
            <a:r>
              <a:rPr lang="fr-CA" b="1" dirty="0">
                <a:latin typeface="Arial" panose="020B0604020202020204" pitchFamily="34" charset="0"/>
                <a:cs typeface="Arial" panose="020B0604020202020204" pitchFamily="34" charset="0"/>
              </a:rPr>
              <a:t>décrit les nombreuses priorités des Premières Nations relatives aux AR </a:t>
            </a:r>
            <a:r>
              <a:rPr lang="fr-CA" dirty="0">
                <a:latin typeface="Arial" panose="020B0604020202020204" pitchFamily="34" charset="0"/>
                <a:cs typeface="Arial" panose="020B0604020202020204" pitchFamily="34" charset="0"/>
              </a:rPr>
              <a:t>et qui propose des solutions sur le plan des politiques et de la législation aux fins d’examen</a:t>
            </a:r>
            <a:r>
              <a:rPr lang="en-US" dirty="0">
                <a:latin typeface="Arial" panose="020B0604020202020204" pitchFamily="34" charset="0"/>
                <a:cs typeface="Arial" panose="020B0604020202020204" pitchFamily="34" charset="0"/>
              </a:rPr>
              <a:t>.</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CA" dirty="0">
              <a:latin typeface="Arial" panose="020B0604020202020204" pitchFamily="34" charset="0"/>
              <a:cs typeface="Arial" panose="020B0604020202020204" pitchFamily="34" charset="0"/>
            </a:endParaRPr>
          </a:p>
          <a:p>
            <a:pPr fontAlgn="b">
              <a:lnSpc>
                <a:spcPct val="90000"/>
              </a:lnSpc>
              <a:spcAft>
                <a:spcPts val="600"/>
              </a:spcAft>
            </a:pPr>
            <a:endParaRPr lang="en-US"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nSpc>
                <a:spcPct val="90000"/>
              </a:lnSpc>
              <a:spcAft>
                <a:spcPts val="600"/>
              </a:spcAft>
            </a:pP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11394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738175" y="7181"/>
            <a:ext cx="886055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spcAft>
                <a:spcPct val="0"/>
              </a:spcAft>
            </a:pPr>
            <a:br>
              <a:rPr lang="en-US" altLang="en-US" sz="2800" b="1" dirty="0">
                <a:solidFill>
                  <a:srgbClr val="016DAF"/>
                </a:solidFill>
                <a:latin typeface="Arial" panose="020B0604020202020204" pitchFamily="34" charset="0"/>
                <a:cs typeface="Arial" panose="020B0604020202020204" pitchFamily="34" charset="0"/>
              </a:rPr>
            </a:br>
            <a:r>
              <a:rPr lang="en-US" altLang="en-US" sz="2800" b="1" dirty="0">
                <a:solidFill>
                  <a:srgbClr val="016DAF"/>
                </a:solidFill>
                <a:latin typeface="Arial" panose="020B0604020202020204" pitchFamily="34" charset="0"/>
                <a:cs typeface="Arial" panose="020B0604020202020204" pitchFamily="34" charset="0"/>
              </a:rPr>
              <a:t>Initiatives de </a:t>
            </a:r>
            <a:r>
              <a:rPr lang="en-US" altLang="en-US" sz="2800" b="1" dirty="0" err="1">
                <a:solidFill>
                  <a:srgbClr val="016DAF"/>
                </a:solidFill>
                <a:latin typeface="Arial" panose="020B0604020202020204" pitchFamily="34" charset="0"/>
                <a:cs typeface="Arial" panose="020B0604020202020204" pitchFamily="34" charset="0"/>
              </a:rPr>
              <a:t>mobilisation</a:t>
            </a:r>
            <a:r>
              <a:rPr lang="en-US" altLang="en-US" sz="2800" b="1" dirty="0">
                <a:solidFill>
                  <a:srgbClr val="016DAF"/>
                </a:solidFill>
                <a:latin typeface="Arial" panose="020B0604020202020204" pitchFamily="34" charset="0"/>
                <a:cs typeface="Arial" panose="020B0604020202020204" pitchFamily="34" charset="0"/>
              </a:rPr>
              <a:t> de l'APN </a:t>
            </a:r>
            <a:br>
              <a:rPr lang="en-US" altLang="en-US" sz="2800" b="1" dirty="0">
                <a:solidFill>
                  <a:srgbClr val="016DAF"/>
                </a:solidFill>
                <a:latin typeface="Arial" panose="020B0604020202020204" pitchFamily="34" charset="0"/>
                <a:cs typeface="Arial" panose="020B0604020202020204" pitchFamily="34" charset="0"/>
              </a:rPr>
            </a:br>
            <a:br>
              <a:rPr lang="en-US" altLang="en-US" sz="2800" b="1" kern="1200" dirty="0">
                <a:solidFill>
                  <a:srgbClr val="016DAF"/>
                </a:solidFill>
                <a:latin typeface="Arial" panose="020B0604020202020204" pitchFamily="34" charset="0"/>
                <a:cs typeface="Arial" panose="020B0604020202020204" pitchFamily="34" charset="0"/>
              </a:rPr>
            </a:br>
            <a:endParaRPr kumimoji="0" lang="en-US" altLang="en-US" sz="2800" b="1"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1141044" y="2089760"/>
            <a:ext cx="10054814" cy="4930246"/>
          </a:xfrm>
          <a:prstGeom prst="rect">
            <a:avLst/>
          </a:prstGeom>
        </p:spPr>
        <p:txBody>
          <a:bodyPr vert="horz" lIns="91440" tIns="45720" rIns="91440" bIns="45720" rtlCol="0" anchor="ctr">
            <a:noAutofit/>
          </a:bodyPr>
          <a:lstStyle/>
          <a:p>
            <a:pPr marL="800100" lvl="1" indent="-342900">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Pour faire progresser son mandat visant à déterminer les priorités des Premières Nations concernant la réforme des AR, l'APN a lancé plusieurs initiatives de mobilisation durant 2022-2024. </a:t>
            </a:r>
          </a:p>
          <a:p>
            <a:pPr marL="742950" lvl="1"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S'appuyer sur les expériences de l'APN et des Premières Nations – l'APN souhaite obtenir l'avis des Premières Nations sur les réformes nécessaires des AR.</a:t>
            </a:r>
          </a:p>
          <a:p>
            <a:pPr marL="742950" lvl="1" indent="-285750">
              <a:lnSpc>
                <a:spcPct val="90000"/>
              </a:lnSpc>
              <a:spcAft>
                <a:spcPts val="600"/>
              </a:spcAft>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fr-CA" sz="1900" dirty="0">
                <a:latin typeface="Arial" panose="020B0604020202020204" pitchFamily="34" charset="0"/>
                <a:cs typeface="Arial" panose="020B0604020202020204" pitchFamily="34" charset="0"/>
              </a:rPr>
              <a:t>L'APN fera progresser les recommandations des Premières Nations dans le cadre du processus de refonte. </a:t>
            </a:r>
          </a:p>
          <a:p>
            <a:pPr lvl="1"/>
            <a:endParaRPr lang="fr-CA" sz="1900" dirty="0">
              <a:latin typeface="Arial" panose="020B0604020202020204" pitchFamily="34"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fontAlgn="b">
              <a:lnSpc>
                <a:spcPct val="90000"/>
              </a:lnSpc>
              <a:spcAft>
                <a:spcPts val="600"/>
              </a:spcAft>
            </a:pPr>
            <a:endParaRPr lang="fr-CA" sz="19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a:lnSpc>
                <a:spcPct val="90000"/>
              </a:lnSpc>
              <a:spcAft>
                <a:spcPts val="600"/>
              </a:spcAft>
            </a:pPr>
            <a:r>
              <a:rPr lang="fr-CA" sz="1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8162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813902" y="206230"/>
            <a:ext cx="9831250"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spcAft>
                <a:spcPct val="0"/>
              </a:spcAft>
            </a:pPr>
            <a:br>
              <a:rPr lang="en-US" altLang="en-US" sz="2800" b="1" dirty="0">
                <a:solidFill>
                  <a:srgbClr val="016DAF"/>
                </a:solidFill>
                <a:latin typeface="Arial" panose="020B0604020202020204" pitchFamily="34" charset="0"/>
                <a:cs typeface="Arial" panose="020B0604020202020204" pitchFamily="34" charset="0"/>
              </a:rPr>
            </a:br>
            <a:r>
              <a:rPr lang="en-US" altLang="en-US" sz="2800" b="1" dirty="0">
                <a:solidFill>
                  <a:srgbClr val="016DAF"/>
                </a:solidFill>
                <a:latin typeface="Arial" panose="020B0604020202020204" pitchFamily="34" charset="0"/>
                <a:cs typeface="Arial" panose="020B0604020202020204" pitchFamily="34" charset="0"/>
              </a:rPr>
              <a:t>Séance de dialogue : Documents </a:t>
            </a:r>
            <a:r>
              <a:rPr lang="en-US" altLang="en-US" sz="2800" b="1" dirty="0" err="1">
                <a:solidFill>
                  <a:srgbClr val="016DAF"/>
                </a:solidFill>
                <a:latin typeface="Arial" panose="020B0604020202020204" pitchFamily="34" charset="0"/>
                <a:cs typeface="Arial" panose="020B0604020202020204" pitchFamily="34" charset="0"/>
              </a:rPr>
              <a:t>d’une</a:t>
            </a:r>
            <a:r>
              <a:rPr lang="en-US" altLang="en-US" sz="2800" b="1" dirty="0">
                <a:solidFill>
                  <a:srgbClr val="016DAF"/>
                </a:solidFill>
                <a:latin typeface="Arial" panose="020B0604020202020204" pitchFamily="34" charset="0"/>
                <a:cs typeface="Arial" panose="020B0604020202020204" pitchFamily="34" charset="0"/>
              </a:rPr>
              <a:t> page sur la </a:t>
            </a:r>
            <a:r>
              <a:rPr lang="en-US" altLang="en-US" sz="2800" b="1" dirty="0" err="1">
                <a:solidFill>
                  <a:srgbClr val="016DAF"/>
                </a:solidFill>
                <a:latin typeface="Arial" panose="020B0604020202020204" pitchFamily="34" charset="0"/>
                <a:cs typeface="Arial" panose="020B0604020202020204" pitchFamily="34" charset="0"/>
              </a:rPr>
              <a:t>réforme</a:t>
            </a:r>
            <a:r>
              <a:rPr lang="en-US" altLang="en-US" sz="2800" b="1" dirty="0">
                <a:solidFill>
                  <a:srgbClr val="016DAF"/>
                </a:solidFill>
                <a:latin typeface="Arial" panose="020B0604020202020204" pitchFamily="34" charset="0"/>
                <a:cs typeface="Arial" panose="020B0604020202020204" pitchFamily="34" charset="0"/>
              </a:rPr>
              <a:t> de la Politique sur les AJ</a:t>
            </a:r>
            <a:br>
              <a:rPr lang="en-US" altLang="en-US" sz="2800" b="1" dirty="0">
                <a:solidFill>
                  <a:srgbClr val="016DAF"/>
                </a:solidFill>
                <a:latin typeface="Arial" panose="020B0604020202020204" pitchFamily="34" charset="0"/>
                <a:cs typeface="Arial" panose="020B0604020202020204" pitchFamily="34" charset="0"/>
              </a:rPr>
            </a:br>
            <a:br>
              <a:rPr lang="en-US" altLang="en-US" sz="2800" b="1" kern="1200" dirty="0">
                <a:solidFill>
                  <a:srgbClr val="016DAF"/>
                </a:solidFill>
                <a:latin typeface="Arial" panose="020B0604020202020204" pitchFamily="34" charset="0"/>
                <a:cs typeface="Arial" panose="020B0604020202020204" pitchFamily="34" charset="0"/>
              </a:rPr>
            </a:b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1034975" y="3182341"/>
            <a:ext cx="10122049" cy="4930246"/>
          </a:xfrm>
          <a:prstGeom prst="rect">
            <a:avLst/>
          </a:prstGeom>
        </p:spPr>
        <p:txBody>
          <a:bodyPr vert="horz" lIns="91440" tIns="45720" rIns="91440" bIns="45720" rtlCol="0" anchor="ctr">
            <a:noAutofit/>
          </a:bodyPr>
          <a:lstStyle/>
          <a:p>
            <a:pPr lvl="1"/>
            <a:endParaRPr lang="fr-CA" sz="19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lvl="2">
              <a:lnSpc>
                <a:spcPct val="90000"/>
              </a:lnSpc>
              <a:spcAft>
                <a:spcPts val="600"/>
              </a:spcAft>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L'APN a analysé les résultats de diverses activités de mobilisation menées auprès des Premières Nations pour rédiger les documents d’une page sur la réforme de la Politique sur les AR – qui ont été distribués à tous les participants. </a:t>
            </a:r>
          </a:p>
          <a:p>
            <a:pPr lvl="1">
              <a:lnSpc>
                <a:spcPct val="90000"/>
              </a:lnSpc>
              <a:spcAft>
                <a:spcPts val="600"/>
              </a:spcAft>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Les quatre documents d’une page sur la réforme de la Politique sur les AR ont pour objectif de susciter la discussion durant la séance de dialogue d'aujourd'hui, tout en s'appuyant sur les suggestions des Premières Nations.</a:t>
            </a:r>
          </a:p>
          <a:p>
            <a:pPr marL="742950" lvl="1"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marL="1200150" lvl="2" indent="-285750">
              <a:lnSpc>
                <a:spcPct val="90000"/>
              </a:lnSpc>
              <a:spcAft>
                <a:spcPts val="600"/>
              </a:spcAft>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fontAlgn="b">
              <a:lnSpc>
                <a:spcPct val="90000"/>
              </a:lnSpc>
              <a:spcAft>
                <a:spcPts val="600"/>
              </a:spcAft>
            </a:pPr>
            <a:endParaRPr lang="fr-CA" sz="19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a:lnSpc>
                <a:spcPct val="90000"/>
              </a:lnSpc>
              <a:spcAft>
                <a:spcPts val="600"/>
              </a:spcAft>
            </a:pPr>
            <a:r>
              <a:rPr lang="fr-CA" sz="1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72148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762625" y="1501760"/>
            <a:ext cx="8403352" cy="26668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spcAft>
                <a:spcPct val="0"/>
              </a:spcAft>
            </a:pPr>
            <a:r>
              <a:rPr lang="en-US" altLang="en-US" sz="3100" b="1" dirty="0">
                <a:solidFill>
                  <a:srgbClr val="016DAF"/>
                </a:solidFill>
                <a:latin typeface="Arial" panose="020B0604020202020204" pitchFamily="34" charset="0"/>
                <a:cs typeface="Arial" panose="020B0604020202020204" pitchFamily="34" charset="0"/>
              </a:rPr>
              <a:t>Documents </a:t>
            </a:r>
            <a:r>
              <a:rPr lang="en-US" altLang="en-US" sz="3100" b="1" dirty="0" err="1">
                <a:solidFill>
                  <a:srgbClr val="016DAF"/>
                </a:solidFill>
                <a:latin typeface="Arial" panose="020B0604020202020204" pitchFamily="34" charset="0"/>
                <a:cs typeface="Arial" panose="020B0604020202020204" pitchFamily="34" charset="0"/>
              </a:rPr>
              <a:t>d’une</a:t>
            </a:r>
            <a:r>
              <a:rPr lang="en-US" altLang="en-US" sz="3100" b="1" dirty="0">
                <a:solidFill>
                  <a:srgbClr val="016DAF"/>
                </a:solidFill>
                <a:latin typeface="Arial" panose="020B0604020202020204" pitchFamily="34" charset="0"/>
                <a:cs typeface="Arial" panose="020B0604020202020204" pitchFamily="34" charset="0"/>
              </a:rPr>
              <a:t> page sur les AR</a:t>
            </a:r>
            <a:br>
              <a:rPr lang="en-US" altLang="en-US" sz="3100" b="1" dirty="0">
                <a:solidFill>
                  <a:srgbClr val="016DAF"/>
                </a:solidFill>
                <a:latin typeface="Arial" panose="020B0604020202020204" pitchFamily="34" charset="0"/>
                <a:cs typeface="Arial" panose="020B0604020202020204" pitchFamily="34" charset="0"/>
              </a:rPr>
            </a:br>
            <a:r>
              <a:rPr lang="en-US" altLang="en-US" sz="3100" b="1" dirty="0">
                <a:solidFill>
                  <a:srgbClr val="016DAF"/>
                </a:solidFill>
                <a:latin typeface="Arial" panose="020B0604020202020204" pitchFamily="34" charset="0"/>
                <a:cs typeface="Arial" panose="020B0604020202020204" pitchFamily="34" charset="0"/>
              </a:rPr>
              <a:t>Sondage sur les AR</a:t>
            </a:r>
            <a:br>
              <a:rPr lang="en-US" altLang="en-US" sz="3100" b="1" dirty="0">
                <a:solidFill>
                  <a:srgbClr val="016DAF"/>
                </a:solidFill>
                <a:latin typeface="Arial" panose="020B0604020202020204" pitchFamily="34" charset="0"/>
                <a:cs typeface="Arial" panose="020B0604020202020204" pitchFamily="34" charset="0"/>
              </a:rPr>
            </a:br>
            <a:br>
              <a:rPr lang="en-US" altLang="en-US" sz="4400" b="1" u="sng" kern="1200" dirty="0">
                <a:solidFill>
                  <a:srgbClr val="C00000"/>
                </a:solidFill>
                <a:latin typeface="+mj-lt"/>
                <a:ea typeface="+mj-ea"/>
                <a:cs typeface="+mj-cs"/>
              </a:rPr>
            </a:b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1264023" y="3561516"/>
            <a:ext cx="10001026" cy="4930246"/>
          </a:xfrm>
          <a:prstGeom prst="rect">
            <a:avLst/>
          </a:prstGeom>
        </p:spPr>
        <p:txBody>
          <a:bodyPr vert="horz" lIns="91440" tIns="45720" rIns="91440" bIns="45720" rtlCol="0" anchor="ctr">
            <a:noAutofit/>
          </a:bodyPr>
          <a:lstStyle/>
          <a:p>
            <a:pPr lvl="1">
              <a:lnSpc>
                <a:spcPct val="90000"/>
              </a:lnSpc>
              <a:spcAft>
                <a:spcPts val="600"/>
              </a:spcAft>
            </a:pPr>
            <a:r>
              <a:rPr lang="fr-CA" sz="2100" b="1" dirty="0">
                <a:latin typeface="Arial" panose="020B0604020202020204" pitchFamily="34" charset="0"/>
                <a:ea typeface="Times New Roman" panose="02020603050405020304" pitchFamily="18" charset="0"/>
                <a:cs typeface="Arial" panose="020B0604020202020204" pitchFamily="34" charset="0"/>
              </a:rPr>
              <a:t>Sondage sur les AR 2022 mené auprès des Premières Nations</a:t>
            </a:r>
          </a:p>
          <a:p>
            <a:pPr lvl="2">
              <a:lnSpc>
                <a:spcPct val="90000"/>
              </a:lnSpc>
              <a:spcAft>
                <a:spcPts val="600"/>
              </a:spcAft>
            </a:pPr>
            <a:endParaRPr lang="fr-CA" sz="21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fr-CA" sz="2100" dirty="0">
                <a:latin typeface="Arial" panose="020B0604020202020204" pitchFamily="34" charset="0"/>
                <a:ea typeface="Times New Roman" panose="02020603050405020304" pitchFamily="18" charset="0"/>
                <a:cs typeface="Arial" panose="020B0604020202020204" pitchFamily="34" charset="0"/>
              </a:rPr>
              <a:t>En 2023, l'APN a finalisé un rapport qui résume les expériences vécues par les Premières Nations en ayant recours à la politique et au processus des AR.</a:t>
            </a:r>
          </a:p>
          <a:p>
            <a:pPr marL="1200150" lvl="2" indent="-285750">
              <a:lnSpc>
                <a:spcPct val="90000"/>
              </a:lnSpc>
              <a:spcAft>
                <a:spcPts val="600"/>
              </a:spcAft>
              <a:buFont typeface="Arial" panose="020B0604020202020204" pitchFamily="34" charset="0"/>
              <a:buChar char="•"/>
            </a:pPr>
            <a:r>
              <a:rPr lang="fr-CA" sz="2100" dirty="0">
                <a:latin typeface="Arial" panose="020B0604020202020204" pitchFamily="34" charset="0"/>
                <a:ea typeface="Times New Roman" panose="02020603050405020304" pitchFamily="18" charset="0"/>
                <a:cs typeface="Arial" panose="020B0604020202020204" pitchFamily="34" charset="0"/>
              </a:rPr>
              <a:t>322 réponses au total </a:t>
            </a:r>
          </a:p>
          <a:p>
            <a:pPr marL="1200150" lvl="2" indent="-285750">
              <a:lnSpc>
                <a:spcPct val="90000"/>
              </a:lnSpc>
              <a:spcAft>
                <a:spcPts val="600"/>
              </a:spcAft>
              <a:buFont typeface="Arial" panose="020B0604020202020204" pitchFamily="34" charset="0"/>
              <a:buChar char="•"/>
            </a:pPr>
            <a:r>
              <a:rPr lang="fr-CA" sz="2100" dirty="0">
                <a:latin typeface="Arial" panose="020B0604020202020204" pitchFamily="34" charset="0"/>
                <a:ea typeface="Times New Roman" panose="02020603050405020304" pitchFamily="18" charset="0"/>
                <a:cs typeface="Arial" panose="020B0604020202020204" pitchFamily="34" charset="0"/>
              </a:rPr>
              <a:t>45 à 50 réponses complètes </a:t>
            </a:r>
          </a:p>
          <a:p>
            <a:pPr marL="1200150" lvl="2" indent="-285750">
              <a:lnSpc>
                <a:spcPct val="90000"/>
              </a:lnSpc>
              <a:spcAft>
                <a:spcPts val="600"/>
              </a:spcAft>
              <a:buFont typeface="Arial" panose="020B0604020202020204" pitchFamily="34" charset="0"/>
              <a:buChar char="•"/>
            </a:pPr>
            <a:endParaRPr lang="fr-CA" sz="21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fr-CA" sz="2100" dirty="0">
                <a:latin typeface="Arial" panose="020B0604020202020204" pitchFamily="34" charset="0"/>
                <a:ea typeface="Times New Roman" panose="02020603050405020304" pitchFamily="18" charset="0"/>
                <a:cs typeface="Arial" panose="020B0604020202020204" pitchFamily="34" charset="0"/>
              </a:rPr>
              <a:t>Les conclusions ont notamment souligné la nécessité de renforcer les capacités communautaires et d'accroître l’autorité dans le processus.  </a:t>
            </a:r>
          </a:p>
          <a:p>
            <a:pPr marL="1200150" lvl="2" indent="-285750">
              <a:lnSpc>
                <a:spcPct val="90000"/>
              </a:lnSpc>
              <a:spcAft>
                <a:spcPts val="600"/>
              </a:spcAft>
              <a:buFont typeface="Arial" panose="020B0604020202020204" pitchFamily="34" charset="0"/>
              <a:buChar char="•"/>
            </a:pPr>
            <a:endParaRPr lang="fr-CA" sz="1100" dirty="0">
              <a:latin typeface="Arial" panose="020B0604020202020204" pitchFamily="34"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endParaRPr lang="fr-CA" sz="2200" dirty="0">
              <a:latin typeface="Arial" panose="020B0604020202020204" pitchFamily="34" charset="0"/>
              <a:ea typeface="Times New Roman" panose="02020603050405020304" pitchFamily="18" charset="0"/>
              <a:cs typeface="Arial" panose="020B0604020202020204" pitchFamily="34" charset="0"/>
            </a:endParaRPr>
          </a:p>
          <a:p>
            <a:pPr lvl="1"/>
            <a:endParaRPr lang="fr-CA" sz="2000" dirty="0">
              <a:latin typeface="Arial" panose="020B0604020202020204" pitchFamily="34" charset="0"/>
              <a:cs typeface="Arial" panose="020B0604020202020204" pitchFamily="34" charset="0"/>
            </a:endParaRPr>
          </a:p>
          <a:p>
            <a:pPr lvl="1"/>
            <a:endParaRPr lang="fr-CA" sz="2000" dirty="0">
              <a:latin typeface="Arial" panose="020B0604020202020204" pitchFamily="34" charset="0"/>
              <a:cs typeface="Arial" panose="020B0604020202020204" pitchFamily="34" charset="0"/>
            </a:endParaRPr>
          </a:p>
          <a:p>
            <a:pPr lvl="1"/>
            <a:endParaRPr lang="fr-CA" sz="2000" dirty="0">
              <a:latin typeface="Arial" panose="020B0604020202020204" pitchFamily="34" charset="0"/>
              <a:cs typeface="Arial" panose="020B0604020202020204" pitchFamily="34" charset="0"/>
            </a:endParaRPr>
          </a:p>
          <a:p>
            <a:pPr fontAlgn="b">
              <a:lnSpc>
                <a:spcPct val="90000"/>
              </a:lnSpc>
              <a:spcAft>
                <a:spcPts val="600"/>
              </a:spcAft>
            </a:pPr>
            <a:endParaRPr lang="fr-CA" sz="20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fr-CA" sz="2000" dirty="0">
              <a:latin typeface="Arial" panose="020B0604020202020204" pitchFamily="34" charset="0"/>
              <a:cs typeface="Arial" panose="020B0604020202020204" pitchFamily="34" charset="0"/>
            </a:endParaRPr>
          </a:p>
          <a:p>
            <a:pPr>
              <a:lnSpc>
                <a:spcPct val="90000"/>
              </a:lnSpc>
              <a:spcAft>
                <a:spcPts val="600"/>
              </a:spcAft>
            </a:pPr>
            <a:r>
              <a:rPr lang="fr-CA"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5450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749177" y="383699"/>
            <a:ext cx="7798234"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spcAft>
                <a:spcPct val="0"/>
              </a:spcAft>
            </a:pPr>
            <a:r>
              <a:rPr lang="en-US" altLang="en-US" sz="2800" b="1" dirty="0">
                <a:solidFill>
                  <a:srgbClr val="016DAF"/>
                </a:solidFill>
                <a:latin typeface="Arial" panose="020B0604020202020204" pitchFamily="34" charset="0"/>
                <a:cs typeface="Arial" panose="020B0604020202020204" pitchFamily="34" charset="0"/>
              </a:rPr>
              <a:t>Documents </a:t>
            </a:r>
            <a:r>
              <a:rPr lang="en-US" altLang="en-US" sz="2800" b="1" dirty="0" err="1">
                <a:solidFill>
                  <a:srgbClr val="016DAF"/>
                </a:solidFill>
                <a:latin typeface="Arial" panose="020B0604020202020204" pitchFamily="34" charset="0"/>
                <a:cs typeface="Arial" panose="020B0604020202020204" pitchFamily="34" charset="0"/>
              </a:rPr>
              <a:t>d’une</a:t>
            </a:r>
            <a:r>
              <a:rPr lang="en-US" altLang="en-US" sz="2800" b="1" dirty="0">
                <a:solidFill>
                  <a:srgbClr val="016DAF"/>
                </a:solidFill>
                <a:latin typeface="Arial" panose="020B0604020202020204" pitchFamily="34" charset="0"/>
                <a:cs typeface="Arial" panose="020B0604020202020204" pitchFamily="34" charset="0"/>
              </a:rPr>
              <a:t> page sur les AR</a:t>
            </a:r>
            <a:br>
              <a:rPr lang="en-US" altLang="en-US" sz="2800" b="1" dirty="0">
                <a:solidFill>
                  <a:srgbClr val="016DAF"/>
                </a:solidFill>
                <a:latin typeface="Arial" panose="020B0604020202020204" pitchFamily="34" charset="0"/>
                <a:cs typeface="Arial" panose="020B0604020202020204" pitchFamily="34" charset="0"/>
              </a:rPr>
            </a:br>
            <a:r>
              <a:rPr lang="en-US" altLang="en-US" sz="2800" b="1" dirty="0" err="1">
                <a:solidFill>
                  <a:srgbClr val="016DAF"/>
                </a:solidFill>
                <a:latin typeface="Arial" panose="020B0604020202020204" pitchFamily="34" charset="0"/>
                <a:cs typeface="Arial" panose="020B0604020202020204" pitchFamily="34" charset="0"/>
              </a:rPr>
              <a:t>Entretiens</a:t>
            </a:r>
            <a:r>
              <a:rPr lang="en-US" altLang="en-US" sz="2800" b="1" dirty="0">
                <a:solidFill>
                  <a:srgbClr val="016DAF"/>
                </a:solidFill>
                <a:latin typeface="Arial" panose="020B0604020202020204" pitchFamily="34" charset="0"/>
                <a:cs typeface="Arial" panose="020B0604020202020204" pitchFamily="34" charset="0"/>
              </a:rPr>
              <a:t> de SAC</a:t>
            </a:r>
            <a:br>
              <a:rPr lang="en-US" altLang="en-US" sz="2800" b="1" dirty="0">
                <a:solidFill>
                  <a:srgbClr val="016DAF"/>
                </a:solidFill>
                <a:latin typeface="Arial" panose="020B0604020202020204" pitchFamily="34" charset="0"/>
                <a:cs typeface="Arial" panose="020B0604020202020204" pitchFamily="34" charset="0"/>
              </a:rPr>
            </a:br>
            <a:br>
              <a:rPr lang="en-US" altLang="en-US" sz="2800" b="1" kern="1200" dirty="0">
                <a:solidFill>
                  <a:srgbClr val="016DAF"/>
                </a:solidFill>
                <a:latin typeface="Arial" panose="020B0604020202020204" pitchFamily="34" charset="0"/>
                <a:cs typeface="Arial" panose="020B0604020202020204" pitchFamily="34" charset="0"/>
              </a:rPr>
            </a:b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1331259" y="3232761"/>
            <a:ext cx="9893449" cy="4930246"/>
          </a:xfrm>
          <a:prstGeom prst="rect">
            <a:avLst/>
          </a:prstGeom>
        </p:spPr>
        <p:txBody>
          <a:bodyPr vert="horz" lIns="91440" tIns="45720" rIns="91440" bIns="45720" rtlCol="0" anchor="ctr">
            <a:noAutofit/>
          </a:bodyPr>
          <a:lstStyle/>
          <a:p>
            <a:pPr lvl="1">
              <a:lnSpc>
                <a:spcPct val="90000"/>
              </a:lnSpc>
              <a:spcAft>
                <a:spcPts val="600"/>
              </a:spcAft>
            </a:pPr>
            <a:r>
              <a:rPr lang="fr-CA" sz="1900" b="1" dirty="0">
                <a:latin typeface="Arial" panose="020B0604020202020204" pitchFamily="34" charset="0"/>
                <a:ea typeface="Times New Roman" panose="02020603050405020304" pitchFamily="18" charset="0"/>
                <a:cs typeface="Arial" panose="020B0604020202020204" pitchFamily="34" charset="0"/>
              </a:rPr>
              <a:t>Entretiens régionaux 2023-2024 de SAC</a:t>
            </a:r>
          </a:p>
          <a:p>
            <a:pPr marL="1200150" lvl="2"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L'APN a mené des entretiens avec les bureaux régionaux des terres de SAC: </a:t>
            </a:r>
          </a:p>
          <a:p>
            <a:pPr marL="1200150" lvl="2"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Comprendre et évaluer l'application régionale de l’actuelle politique sur les AR. </a:t>
            </a:r>
          </a:p>
          <a:p>
            <a:pPr marL="1200150" lvl="2"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Déterminer les défis et les améliorations liés au processus depuis les réformes des AR de 2016.</a:t>
            </a:r>
          </a:p>
          <a:p>
            <a:pPr lvl="2">
              <a:lnSpc>
                <a:spcPct val="90000"/>
              </a:lnSpc>
              <a:spcAft>
                <a:spcPts val="600"/>
              </a:spcAft>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marL="1200150" lvl="2" indent="-285750">
              <a:lnSpc>
                <a:spcPct val="90000"/>
              </a:lnSpc>
              <a:spcAft>
                <a:spcPts val="600"/>
              </a:spcAft>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fontAlgn="b">
              <a:lnSpc>
                <a:spcPct val="90000"/>
              </a:lnSpc>
              <a:spcAft>
                <a:spcPts val="600"/>
              </a:spcAft>
            </a:pPr>
            <a:endParaRPr lang="fr-CA" sz="19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a:lnSpc>
                <a:spcPct val="90000"/>
              </a:lnSpc>
              <a:spcAft>
                <a:spcPts val="600"/>
              </a:spcAft>
            </a:pPr>
            <a:r>
              <a:rPr lang="fr-CA" sz="1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55579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776070" y="746769"/>
            <a:ext cx="7730999" cy="36504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spcAft>
                <a:spcPct val="0"/>
              </a:spcAft>
            </a:pPr>
            <a:br>
              <a:rPr lang="en-US" altLang="en-US" sz="2800" b="1" dirty="0">
                <a:solidFill>
                  <a:srgbClr val="016DAF"/>
                </a:solidFill>
                <a:latin typeface="Arial" panose="020B0604020202020204" pitchFamily="34" charset="0"/>
                <a:cs typeface="Arial" panose="020B0604020202020204" pitchFamily="34" charset="0"/>
              </a:rPr>
            </a:br>
            <a:r>
              <a:rPr lang="en-US" altLang="en-US" sz="2800" b="1" dirty="0">
                <a:solidFill>
                  <a:srgbClr val="016DAF"/>
                </a:solidFill>
                <a:latin typeface="Arial" panose="020B0604020202020204" pitchFamily="34" charset="0"/>
                <a:cs typeface="Arial" panose="020B0604020202020204" pitchFamily="34" charset="0"/>
              </a:rPr>
              <a:t>Documents </a:t>
            </a:r>
            <a:r>
              <a:rPr lang="en-US" altLang="en-US" sz="2800" b="1" dirty="0" err="1">
                <a:solidFill>
                  <a:srgbClr val="016DAF"/>
                </a:solidFill>
                <a:latin typeface="Arial" panose="020B0604020202020204" pitchFamily="34" charset="0"/>
                <a:cs typeface="Arial" panose="020B0604020202020204" pitchFamily="34" charset="0"/>
              </a:rPr>
              <a:t>d’unepage</a:t>
            </a:r>
            <a:r>
              <a:rPr lang="en-US" altLang="en-US" sz="2800" b="1" dirty="0">
                <a:solidFill>
                  <a:srgbClr val="016DAF"/>
                </a:solidFill>
                <a:latin typeface="Arial" panose="020B0604020202020204" pitchFamily="34" charset="0"/>
                <a:cs typeface="Arial" panose="020B0604020202020204" pitchFamily="34" charset="0"/>
              </a:rPr>
              <a:t> sur les AR</a:t>
            </a:r>
            <a:br>
              <a:rPr lang="en-US" altLang="en-US" sz="2800" b="1" dirty="0">
                <a:solidFill>
                  <a:srgbClr val="016DAF"/>
                </a:solidFill>
                <a:latin typeface="Arial" panose="020B0604020202020204" pitchFamily="34" charset="0"/>
                <a:cs typeface="Arial" panose="020B0604020202020204" pitchFamily="34" charset="0"/>
              </a:rPr>
            </a:br>
            <a:r>
              <a:rPr lang="en-US" altLang="en-US" sz="2800" b="1" dirty="0">
                <a:solidFill>
                  <a:srgbClr val="016DAF"/>
                </a:solidFill>
                <a:latin typeface="Arial" panose="020B0604020202020204" pitchFamily="34" charset="0"/>
                <a:cs typeface="Arial" panose="020B0604020202020204" pitchFamily="34" charset="0"/>
              </a:rPr>
              <a:t>Études de cas</a:t>
            </a:r>
            <a:br>
              <a:rPr lang="en-US" altLang="en-US" sz="2800" b="1" dirty="0">
                <a:solidFill>
                  <a:srgbClr val="016DAF"/>
                </a:solidFill>
                <a:latin typeface="Arial" panose="020B0604020202020204" pitchFamily="34" charset="0"/>
                <a:cs typeface="Arial" panose="020B0604020202020204" pitchFamily="34" charset="0"/>
              </a:rPr>
            </a:br>
            <a:br>
              <a:rPr lang="en-US" altLang="en-US" sz="2800" b="1" kern="1200" dirty="0">
                <a:solidFill>
                  <a:srgbClr val="016DAF"/>
                </a:solidFill>
                <a:latin typeface="Arial" panose="020B0604020202020204" pitchFamily="34" charset="0"/>
                <a:cs typeface="Arial" panose="020B0604020202020204" pitchFamily="34" charset="0"/>
              </a:rPr>
            </a:b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1290918" y="2977266"/>
            <a:ext cx="11628120" cy="4930246"/>
          </a:xfrm>
          <a:prstGeom prst="rect">
            <a:avLst/>
          </a:prstGeom>
        </p:spPr>
        <p:txBody>
          <a:bodyPr vert="horz" lIns="91440" tIns="45720" rIns="91440" bIns="45720" rtlCol="0" anchor="ctr">
            <a:noAutofit/>
          </a:bodyPr>
          <a:lstStyle/>
          <a:p>
            <a:pPr lvl="1"/>
            <a:endParaRPr lang="fr-CA" sz="19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lvl="1">
              <a:lnSpc>
                <a:spcPct val="90000"/>
              </a:lnSpc>
              <a:spcAft>
                <a:spcPts val="600"/>
              </a:spcAft>
            </a:pPr>
            <a:r>
              <a:rPr lang="fr-CA" sz="1900" b="1" dirty="0">
                <a:latin typeface="Arial" panose="020B0604020202020204" pitchFamily="34" charset="0"/>
                <a:ea typeface="Times New Roman" panose="02020603050405020304" pitchFamily="18" charset="0"/>
                <a:cs typeface="Arial" panose="020B0604020202020204" pitchFamily="34" charset="0"/>
              </a:rPr>
              <a:t>Études de cas sur les AR 2023-2024 de l’APN </a:t>
            </a:r>
          </a:p>
          <a:p>
            <a:pPr marL="1200150" lvl="2"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L'APN a réalisé cinq études de cas sur les AR auprès d'un groupe diversifié de Premières Nations dans l’objectif de :  </a:t>
            </a:r>
          </a:p>
          <a:p>
            <a:pPr marL="1200150" lvl="2"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Mettre en évidence les différentes priorités communautaires et cerner les obstacles liés à la politique, à la législation et au processus des AR. </a:t>
            </a:r>
          </a:p>
          <a:p>
            <a:pPr marL="1200150" lvl="2"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Soutenir le plaidoyer en cours sur la réforme des AR.</a:t>
            </a:r>
          </a:p>
          <a:p>
            <a:pPr lvl="2">
              <a:lnSpc>
                <a:spcPct val="90000"/>
              </a:lnSpc>
              <a:spcAft>
                <a:spcPts val="600"/>
              </a:spcAft>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marL="1200150" lvl="2" indent="-285750">
              <a:lnSpc>
                <a:spcPct val="90000"/>
              </a:lnSpc>
              <a:spcAft>
                <a:spcPts val="600"/>
              </a:spcAft>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fontAlgn="b">
              <a:lnSpc>
                <a:spcPct val="90000"/>
              </a:lnSpc>
              <a:spcAft>
                <a:spcPts val="600"/>
              </a:spcAft>
            </a:pPr>
            <a:endParaRPr lang="fr-CA" sz="19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a:lnSpc>
                <a:spcPct val="90000"/>
              </a:lnSpc>
              <a:spcAft>
                <a:spcPts val="600"/>
              </a:spcAft>
            </a:pPr>
            <a:r>
              <a:rPr lang="fr-CA" sz="1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1228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681941" y="1324992"/>
            <a:ext cx="6641787" cy="21040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lnSpc>
                <a:spcPct val="100000"/>
              </a:lnSpc>
              <a:spcAft>
                <a:spcPct val="0"/>
              </a:spcAft>
            </a:pPr>
            <a:r>
              <a:rPr lang="en-US" altLang="en-US" sz="2800" b="1" dirty="0">
                <a:solidFill>
                  <a:srgbClr val="016DAF"/>
                </a:solidFill>
                <a:latin typeface="Arial" panose="020B0604020202020204" pitchFamily="34" charset="0"/>
                <a:cs typeface="Arial" panose="020B0604020202020204" pitchFamily="34" charset="0"/>
              </a:rPr>
              <a:t>Documents </a:t>
            </a:r>
            <a:r>
              <a:rPr lang="en-US" altLang="en-US" sz="2800" b="1" dirty="0" err="1">
                <a:solidFill>
                  <a:srgbClr val="016DAF"/>
                </a:solidFill>
                <a:latin typeface="Arial" panose="020B0604020202020204" pitchFamily="34" charset="0"/>
                <a:cs typeface="Arial" panose="020B0604020202020204" pitchFamily="34" charset="0"/>
              </a:rPr>
              <a:t>d’une</a:t>
            </a:r>
            <a:r>
              <a:rPr lang="en-US" altLang="en-US" sz="2800" b="1" dirty="0">
                <a:solidFill>
                  <a:srgbClr val="016DAF"/>
                </a:solidFill>
                <a:latin typeface="Arial" panose="020B0604020202020204" pitchFamily="34" charset="0"/>
                <a:cs typeface="Arial" panose="020B0604020202020204" pitchFamily="34" charset="0"/>
              </a:rPr>
              <a:t> page sur les AR</a:t>
            </a:r>
            <a:br>
              <a:rPr lang="en-US" altLang="en-US" sz="2800" b="1" dirty="0">
                <a:solidFill>
                  <a:srgbClr val="016DAF"/>
                </a:solidFill>
                <a:latin typeface="Arial" panose="020B0604020202020204" pitchFamily="34" charset="0"/>
                <a:cs typeface="Arial" panose="020B0604020202020204" pitchFamily="34" charset="0"/>
              </a:rPr>
            </a:br>
            <a:r>
              <a:rPr lang="en-US" altLang="en-US" sz="2800" b="1" dirty="0">
                <a:solidFill>
                  <a:srgbClr val="016DAF"/>
                </a:solidFill>
                <a:latin typeface="Arial" panose="020B0604020202020204" pitchFamily="34" charset="0"/>
                <a:cs typeface="Arial" panose="020B0604020202020204" pitchFamily="34" charset="0"/>
              </a:rPr>
              <a:t>Rapport </a:t>
            </a:r>
            <a:r>
              <a:rPr lang="en-US" altLang="en-US" sz="2800" b="1" dirty="0" err="1">
                <a:solidFill>
                  <a:srgbClr val="016DAF"/>
                </a:solidFill>
                <a:latin typeface="Arial" panose="020B0604020202020204" pitchFamily="34" charset="0"/>
                <a:cs typeface="Arial" panose="020B0604020202020204" pitchFamily="34" charset="0"/>
              </a:rPr>
              <a:t>d’INAN</a:t>
            </a:r>
            <a:endParaRPr kumimoji="0" lang="en-US" altLang="en-US" sz="1800" b="0" i="0" strike="noStrike" kern="1200" cap="none" normalizeH="0" baseline="0" dirty="0">
              <a:ln>
                <a:noFill/>
              </a:ln>
              <a:solidFill>
                <a:schemeClr val="accent1"/>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1250576" y="2514220"/>
            <a:ext cx="10500357" cy="4930246"/>
          </a:xfrm>
          <a:prstGeom prst="rect">
            <a:avLst/>
          </a:prstGeom>
        </p:spPr>
        <p:txBody>
          <a:bodyPr vert="horz" lIns="91440" tIns="45720" rIns="91440" bIns="45720" rtlCol="0" anchor="ctr">
            <a:noAutofit/>
          </a:bodyPr>
          <a:lstStyle/>
          <a:p>
            <a:pPr marL="800100" lvl="1" indent="-342900">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endParaRPr lang="fr-CA"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fr-CA"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fr-CA" b="1"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fr-CA" b="1"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fr-CA" b="1"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r>
              <a:rPr lang="fr-CA" b="1" dirty="0">
                <a:latin typeface="Arial" panose="020B0604020202020204" pitchFamily="34" charset="0"/>
                <a:ea typeface="Times New Roman" panose="02020603050405020304" pitchFamily="18" charset="0"/>
                <a:cs typeface="Arial" panose="020B0604020202020204" pitchFamily="34" charset="0"/>
              </a:rPr>
              <a:t>Rapport d'INAN sur la restitution des terres 2023-2024</a:t>
            </a:r>
          </a:p>
          <a:p>
            <a:pPr marL="1200150" lvl="2" indent="-285750">
              <a:lnSpc>
                <a:spcPct val="90000"/>
              </a:lnSpc>
              <a:spcAft>
                <a:spcPts val="600"/>
              </a:spcAft>
              <a:buFont typeface="Arial" panose="020B0604020202020204" pitchFamily="34" charset="0"/>
              <a:buChar char="•"/>
            </a:pPr>
            <a:endParaRPr lang="fr-CA"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fr-CA" dirty="0">
                <a:latin typeface="Arial" panose="020B0604020202020204" pitchFamily="34" charset="0"/>
                <a:ea typeface="Calibri" panose="020F0502020204030204" pitchFamily="34" charset="0"/>
                <a:cs typeface="Arial" panose="020B0604020202020204" pitchFamily="34" charset="0"/>
              </a:rPr>
              <a:t>Le 8 mai 2024, l</a:t>
            </a:r>
            <a:r>
              <a:rPr lang="fr-CA" dirty="0">
                <a:latin typeface="Arial" panose="020B0604020202020204" pitchFamily="34" charset="0"/>
                <a:ea typeface="Times New Roman" panose="02020603050405020304" pitchFamily="18" charset="0"/>
                <a:cs typeface="Arial" panose="020B0604020202020204" pitchFamily="34" charset="0"/>
              </a:rPr>
              <a:t>e Comité INAN a publié un rapport intitulé </a:t>
            </a:r>
            <a:r>
              <a:rPr lang="fr-CA" dirty="0">
                <a:latin typeface="Arial" panose="020B0604020202020204" pitchFamily="34" charset="0"/>
                <a:ea typeface="Calibri" panose="020F0502020204030204" pitchFamily="34" charset="0"/>
                <a:cs typeface="Arial" panose="020B0604020202020204" pitchFamily="34" charset="0"/>
              </a:rPr>
              <a:t>« Nous appartenons à la terre » : La restitution des terres aux nations autochtones</a:t>
            </a:r>
            <a:r>
              <a:rPr lang="fr-CA" dirty="0">
                <a:effectLst/>
                <a:latin typeface="Arial" panose="020B0604020202020204" pitchFamily="34" charset="0"/>
                <a:ea typeface="Calibri" panose="020F0502020204030204" pitchFamily="34" charset="0"/>
                <a:cs typeface="Arial" panose="020B0604020202020204" pitchFamily="34" charset="0"/>
              </a:rPr>
              <a:t>. </a:t>
            </a:r>
          </a:p>
          <a:p>
            <a:pPr marL="1200150" lvl="2" indent="-285750">
              <a:lnSpc>
                <a:spcPct val="90000"/>
              </a:lnSpc>
              <a:spcAft>
                <a:spcPts val="600"/>
              </a:spcAft>
              <a:buFont typeface="Arial" panose="020B0604020202020204" pitchFamily="34" charset="0"/>
              <a:buChar char="•"/>
            </a:pPr>
            <a:r>
              <a:rPr lang="fr-CA" dirty="0">
                <a:latin typeface="Arial" panose="020B0604020202020204" pitchFamily="34" charset="0"/>
                <a:ea typeface="Times New Roman" panose="02020603050405020304" pitchFamily="18" charset="0"/>
                <a:cs typeface="Arial" panose="020B0604020202020204" pitchFamily="34" charset="0"/>
              </a:rPr>
              <a:t>Le rapport comprend 22 recommandations, dont un grand nombre aboutissent à une réforme de politique significative.</a:t>
            </a:r>
          </a:p>
          <a:p>
            <a:pPr marL="1200150" lvl="2" indent="-285750">
              <a:lnSpc>
                <a:spcPct val="90000"/>
              </a:lnSpc>
              <a:spcAft>
                <a:spcPts val="600"/>
              </a:spcAft>
              <a:buFont typeface="Arial" panose="020B0604020202020204" pitchFamily="34" charset="0"/>
              <a:buChar char="•"/>
            </a:pPr>
            <a:r>
              <a:rPr lang="fr-CA" dirty="0">
                <a:latin typeface="Arial" panose="020B0604020202020204" pitchFamily="34" charset="0"/>
                <a:ea typeface="Times New Roman" panose="02020603050405020304" pitchFamily="18" charset="0"/>
                <a:cs typeface="Arial" panose="020B0604020202020204" pitchFamily="34" charset="0"/>
              </a:rPr>
              <a:t>Le Comité a demandé au gouvernement du Canada de continuer de l'informer sur son processus de refonte des AR. </a:t>
            </a:r>
          </a:p>
          <a:p>
            <a:pPr marL="742950" lvl="1" indent="-285750">
              <a:lnSpc>
                <a:spcPct val="90000"/>
              </a:lnSpc>
              <a:spcAft>
                <a:spcPts val="600"/>
              </a:spcAft>
              <a:buFont typeface="Arial" panose="020B0604020202020204" pitchFamily="34" charset="0"/>
              <a:buChar char="•"/>
            </a:pPr>
            <a:r>
              <a:rPr lang="fr-CA" dirty="0">
                <a:latin typeface="Arial" panose="020B0604020202020204" pitchFamily="34" charset="0"/>
                <a:ea typeface="Times New Roman" panose="02020603050405020304" pitchFamily="18" charset="0"/>
                <a:cs typeface="Arial" panose="020B0604020202020204" pitchFamily="34" charset="0"/>
              </a:rPr>
              <a:t>Le gouvernement du Canada doit répondre aux recommandations du Comité d'ici septembre 2024. </a:t>
            </a:r>
          </a:p>
          <a:p>
            <a:pPr marL="742950" lvl="1" indent="-285750">
              <a:lnSpc>
                <a:spcPct val="90000"/>
              </a:lnSpc>
              <a:spcAft>
                <a:spcPts val="600"/>
              </a:spcAft>
              <a:buFont typeface="Arial" panose="020B0604020202020204" pitchFamily="34" charset="0"/>
              <a:buChar char="•"/>
            </a:pPr>
            <a:endParaRPr lang="fr-CA" dirty="0">
              <a:latin typeface="Arial" panose="020B0604020202020204" pitchFamily="34" charset="0"/>
              <a:ea typeface="Times New Roman" panose="02020603050405020304" pitchFamily="18" charset="0"/>
              <a:cs typeface="Arial" panose="020B0604020202020204" pitchFamily="34" charset="0"/>
            </a:endParaRPr>
          </a:p>
          <a:p>
            <a:pPr lvl="2">
              <a:lnSpc>
                <a:spcPct val="90000"/>
              </a:lnSpc>
              <a:spcAft>
                <a:spcPts val="600"/>
              </a:spcAft>
            </a:pPr>
            <a:endParaRPr lang="fr-CA"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fr-CA" dirty="0">
              <a:latin typeface="Arial" panose="020B0604020202020204" pitchFamily="34" charset="0"/>
              <a:ea typeface="Times New Roman" panose="02020603050405020304" pitchFamily="18" charset="0"/>
              <a:cs typeface="Arial" panose="020B0604020202020204" pitchFamily="34" charset="0"/>
            </a:endParaRPr>
          </a:p>
          <a:p>
            <a:pPr marL="1200150" lvl="2" indent="-285750">
              <a:lnSpc>
                <a:spcPct val="90000"/>
              </a:lnSpc>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endParaRPr lang="fr-CA" dirty="0">
              <a:latin typeface="Arial" panose="020B0604020202020204" pitchFamily="34" charset="0"/>
              <a:ea typeface="Times New Roman" panose="02020603050405020304" pitchFamily="18" charset="0"/>
              <a:cs typeface="Arial" panose="020B0604020202020204" pitchFamily="34" charset="0"/>
            </a:endParaRPr>
          </a:p>
          <a:p>
            <a:pPr lvl="1"/>
            <a:endParaRPr lang="fr-CA" dirty="0">
              <a:latin typeface="Arial" panose="020B0604020202020204" pitchFamily="34" charset="0"/>
              <a:cs typeface="Arial" panose="020B0604020202020204" pitchFamily="34" charset="0"/>
            </a:endParaRPr>
          </a:p>
          <a:p>
            <a:pPr lvl="1"/>
            <a:endParaRPr lang="fr-CA" dirty="0">
              <a:latin typeface="Arial" panose="020B0604020202020204" pitchFamily="34" charset="0"/>
              <a:cs typeface="Arial" panose="020B0604020202020204" pitchFamily="34" charset="0"/>
            </a:endParaRPr>
          </a:p>
          <a:p>
            <a:pPr lvl="1"/>
            <a:endParaRPr lang="fr-CA" dirty="0">
              <a:latin typeface="Arial" panose="020B0604020202020204" pitchFamily="34" charset="0"/>
              <a:cs typeface="Arial" panose="020B0604020202020204" pitchFamily="34" charset="0"/>
            </a:endParaRPr>
          </a:p>
          <a:p>
            <a:pPr fontAlgn="b">
              <a:lnSpc>
                <a:spcPct val="90000"/>
              </a:lnSpc>
              <a:spcAft>
                <a:spcPts val="600"/>
              </a:spcAft>
            </a:pPr>
            <a:endParaRPr lang="fr-CA"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a:lnSpc>
                <a:spcPct val="90000"/>
              </a:lnSpc>
              <a:spcAft>
                <a:spcPts val="600"/>
              </a:spcAft>
            </a:pPr>
            <a:r>
              <a:rPr lang="fr-CA"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94949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23BF52E52ED84085903E78C95DD8DC" ma:contentTypeVersion="4" ma:contentTypeDescription="Create a new document." ma:contentTypeScope="" ma:versionID="3e88a8c63badaaa6974d9836c7c46fdd">
  <xsd:schema xmlns:xsd="http://www.w3.org/2001/XMLSchema" xmlns:xs="http://www.w3.org/2001/XMLSchema" xmlns:p="http://schemas.microsoft.com/office/2006/metadata/properties" xmlns:ns2="f42d49bc-039b-4d0e-a5ba-b408f74be964" targetNamespace="http://schemas.microsoft.com/office/2006/metadata/properties" ma:root="true" ma:fieldsID="fad3440a544a2da05396f2ac28ef67ce" ns2:_="">
    <xsd:import namespace="f42d49bc-039b-4d0e-a5ba-b408f74be9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d49bc-039b-4d0e-a5ba-b408f74be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35A6D2-9A9C-4B8C-BD91-C72DB4B4DCE4}">
  <ds:schemaRefs>
    <ds:schemaRef ds:uri="http://schemas.microsoft.com/sharepoint/v3/contenttype/forms"/>
  </ds:schemaRefs>
</ds:datastoreItem>
</file>

<file path=customXml/itemProps2.xml><?xml version="1.0" encoding="utf-8"?>
<ds:datastoreItem xmlns:ds="http://schemas.openxmlformats.org/officeDocument/2006/customXml" ds:itemID="{765EE277-4930-4809-AD6C-5ADCD76BAC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d49bc-039b-4d0e-a5ba-b408f74be9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92FE4C-A1A5-4890-890A-A22104233BF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13473</TotalTime>
  <Words>942</Words>
  <Application>Microsoft Macintosh PowerPoint</Application>
  <PresentationFormat>Widescreen</PresentationFormat>
  <Paragraphs>192</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Symbol</vt:lpstr>
      <vt:lpstr>Arial</vt:lpstr>
      <vt:lpstr>Office Theme</vt:lpstr>
      <vt:lpstr>       Analyse des AR de l'APN Faire progresser les priorités des Premières Nations </vt:lpstr>
      <vt:lpstr>Vue d'ensemble</vt:lpstr>
      <vt:lpstr>  Mandat   </vt:lpstr>
      <vt:lpstr> Initiatives de mobilisation de l'APN   </vt:lpstr>
      <vt:lpstr> Séance de dialogue : Documents d’une page sur la réforme de la Politique sur les AJ  </vt:lpstr>
      <vt:lpstr>Documents d’une page sur les AR Sondage sur les AR  </vt:lpstr>
      <vt:lpstr>Documents d’une page sur les AR Entretiens de SAC  </vt:lpstr>
      <vt:lpstr> Documents d’unepage sur les AR Études de cas  </vt:lpstr>
      <vt:lpstr>Documents d’une page sur les AR Rapport d’INAN</vt:lpstr>
      <vt:lpstr> Autres considérations  </vt:lpstr>
      <vt:lpstr>Documents d’une page  sur la réforme de la Politique sur les AR</vt:lpstr>
      <vt:lpstr>  Prochaines étapes : Demander l'avis des Premières Nations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current  IT Services Update</dc:title>
  <dc:creator>aturner</dc:creator>
  <cp:keywords>, docId:16A593A5661EC62CB00526AEB517270B</cp:keywords>
  <cp:lastModifiedBy>Hollie King</cp:lastModifiedBy>
  <cp:revision>228</cp:revision>
  <cp:lastPrinted>2019-04-08T14:59:14Z</cp:lastPrinted>
  <dcterms:created xsi:type="dcterms:W3CDTF">2019-03-20T01:12:53Z</dcterms:created>
  <dcterms:modified xsi:type="dcterms:W3CDTF">2024-07-05T23:49:57Z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0x010100FE23BF52E52ED84085903E78C95DD8DC</vt:lpwstr>
  </property>
</Properties>
</file>