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9"/>
  </p:notesMasterIdLst>
  <p:handoutMasterIdLst>
    <p:handoutMasterId r:id="rId20"/>
  </p:handoutMasterIdLst>
  <p:sldIdLst>
    <p:sldId id="263" r:id="rId2"/>
    <p:sldId id="264" r:id="rId3"/>
    <p:sldId id="279" r:id="rId4"/>
    <p:sldId id="277" r:id="rId5"/>
    <p:sldId id="278" r:id="rId6"/>
    <p:sldId id="276" r:id="rId7"/>
    <p:sldId id="266" r:id="rId8"/>
    <p:sldId id="267" r:id="rId9"/>
    <p:sldId id="260" r:id="rId10"/>
    <p:sldId id="268" r:id="rId11"/>
    <p:sldId id="269" r:id="rId12"/>
    <p:sldId id="271" r:id="rId13"/>
    <p:sldId id="272" r:id="rId14"/>
    <p:sldId id="273" r:id="rId15"/>
    <p:sldId id="281" r:id="rId16"/>
    <p:sldId id="274"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7" autoAdjust="0"/>
    <p:restoredTop sz="78936" autoAdjust="0"/>
  </p:normalViewPr>
  <p:slideViewPr>
    <p:cSldViewPr snapToGrid="0" snapToObjects="1">
      <p:cViewPr varScale="1">
        <p:scale>
          <a:sx n="52" d="100"/>
          <a:sy n="52" d="100"/>
        </p:scale>
        <p:origin x="936" y="60"/>
      </p:cViewPr>
      <p:guideLst/>
    </p:cSldViewPr>
  </p:slideViewPr>
  <p:notesTextViewPr>
    <p:cViewPr>
      <p:scale>
        <a:sx n="1" d="1"/>
        <a:sy n="1" d="1"/>
      </p:scale>
      <p:origin x="0" y="0"/>
    </p:cViewPr>
  </p:notesTextViewPr>
  <p:notesViewPr>
    <p:cSldViewPr snapToGrid="0" snapToObjects="1">
      <p:cViewPr varScale="1">
        <p:scale>
          <a:sx n="94" d="100"/>
          <a:sy n="94" d="100"/>
        </p:scale>
        <p:origin x="25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CFA4EB-2D87-4CC8-A254-629336D3D3E2}" type="doc">
      <dgm:prSet loTypeId="urn:microsoft.com/office/officeart/2005/8/layout/hProcess11" loCatId="process" qsTypeId="urn:microsoft.com/office/officeart/2005/8/quickstyle/simple3" qsCatId="simple" csTypeId="urn:microsoft.com/office/officeart/2005/8/colors/accent0_3" csCatId="mainScheme" phldr="1"/>
      <dgm:spPr/>
    </dgm:pt>
    <dgm:pt modelId="{74FEE472-2515-4DEB-A820-A135FF278450}">
      <dgm:prSet phldrT="[Text]" custT="1"/>
      <dgm:spPr/>
      <dgm:t>
        <a:bodyPr/>
        <a:lstStyle/>
        <a:p>
          <a:r>
            <a:rPr lang="en-US" sz="1600" dirty="0">
              <a:solidFill>
                <a:schemeClr val="bg1"/>
              </a:solidFill>
            </a:rPr>
            <a:t>Release of K-MGBF</a:t>
          </a:r>
        </a:p>
        <a:p>
          <a:r>
            <a:rPr lang="en-US" sz="1600" dirty="0">
              <a:solidFill>
                <a:schemeClr val="bg1"/>
              </a:solidFill>
            </a:rPr>
            <a:t>(COP CBD 15) </a:t>
          </a:r>
        </a:p>
        <a:p>
          <a:r>
            <a:rPr lang="en-US" sz="1600" dirty="0">
              <a:solidFill>
                <a:schemeClr val="bg1"/>
              </a:solidFill>
            </a:rPr>
            <a:t>December 2022</a:t>
          </a:r>
          <a:endParaRPr lang="en-CA" sz="1600" dirty="0">
            <a:solidFill>
              <a:schemeClr val="bg1"/>
            </a:solidFill>
          </a:endParaRPr>
        </a:p>
      </dgm:t>
    </dgm:pt>
    <dgm:pt modelId="{BBC073EC-1617-4C76-8955-3F0B71778335}" type="parTrans" cxnId="{D82D54F0-DBEE-4E8C-842D-5DBF385A58A5}">
      <dgm:prSet/>
      <dgm:spPr/>
      <dgm:t>
        <a:bodyPr/>
        <a:lstStyle/>
        <a:p>
          <a:endParaRPr lang="en-CA"/>
        </a:p>
      </dgm:t>
    </dgm:pt>
    <dgm:pt modelId="{F38F25A8-2F28-4E6B-99A0-B3CD91ECC150}" type="sibTrans" cxnId="{D82D54F0-DBEE-4E8C-842D-5DBF385A58A5}">
      <dgm:prSet/>
      <dgm:spPr/>
      <dgm:t>
        <a:bodyPr/>
        <a:lstStyle/>
        <a:p>
          <a:endParaRPr lang="en-CA"/>
        </a:p>
      </dgm:t>
    </dgm:pt>
    <dgm:pt modelId="{38D57AD2-C4DE-4A31-9243-BB7C1A828ABF}">
      <dgm:prSet phldrT="[Text]" custT="1"/>
      <dgm:spPr/>
      <dgm:t>
        <a:bodyPr/>
        <a:lstStyle/>
        <a:p>
          <a:r>
            <a:rPr lang="en-US" sz="1600" dirty="0">
              <a:solidFill>
                <a:schemeClr val="bg1"/>
              </a:solidFill>
            </a:rPr>
            <a:t>National Biodiversity Plan Strategic Action Plan released</a:t>
          </a:r>
        </a:p>
        <a:p>
          <a:r>
            <a:rPr lang="en-US" sz="1600" dirty="0">
              <a:solidFill>
                <a:schemeClr val="bg1"/>
              </a:solidFill>
            </a:rPr>
            <a:t>March 2023</a:t>
          </a:r>
          <a:endParaRPr lang="en-CA" sz="1600" dirty="0">
            <a:solidFill>
              <a:schemeClr val="bg1"/>
            </a:solidFill>
          </a:endParaRPr>
        </a:p>
      </dgm:t>
    </dgm:pt>
    <dgm:pt modelId="{E6A1E433-3A7B-4F40-87A1-6459E43B5674}" type="parTrans" cxnId="{05C45FFA-24A3-4408-B1FE-34019B195C7D}">
      <dgm:prSet/>
      <dgm:spPr/>
      <dgm:t>
        <a:bodyPr/>
        <a:lstStyle/>
        <a:p>
          <a:endParaRPr lang="en-CA"/>
        </a:p>
      </dgm:t>
    </dgm:pt>
    <dgm:pt modelId="{19FF23F7-7761-43FC-86C3-51DC8664DB31}" type="sibTrans" cxnId="{05C45FFA-24A3-4408-B1FE-34019B195C7D}">
      <dgm:prSet/>
      <dgm:spPr/>
      <dgm:t>
        <a:bodyPr/>
        <a:lstStyle/>
        <a:p>
          <a:endParaRPr lang="en-CA"/>
        </a:p>
      </dgm:t>
    </dgm:pt>
    <dgm:pt modelId="{68CEA93C-7314-4603-90A1-F7D289631F07}">
      <dgm:prSet phldrT="[Text]" custT="1"/>
      <dgm:spPr/>
      <dgm:t>
        <a:bodyPr/>
        <a:lstStyle/>
        <a:p>
          <a:r>
            <a:rPr lang="en-US" sz="1600" dirty="0">
              <a:solidFill>
                <a:schemeClr val="bg1"/>
              </a:solidFill>
            </a:rPr>
            <a:t>FNNT representative appointment</a:t>
          </a:r>
        </a:p>
        <a:p>
          <a:r>
            <a:rPr lang="en-US" sz="1600" dirty="0">
              <a:solidFill>
                <a:schemeClr val="bg1"/>
              </a:solidFill>
            </a:rPr>
            <a:t>Summer 2023</a:t>
          </a:r>
          <a:endParaRPr lang="en-CA" sz="1600" dirty="0">
            <a:solidFill>
              <a:schemeClr val="bg1"/>
            </a:solidFill>
          </a:endParaRPr>
        </a:p>
      </dgm:t>
    </dgm:pt>
    <dgm:pt modelId="{DB065494-E56B-44E7-8FA3-1628B739F535}" type="parTrans" cxnId="{F5574FF7-0200-4B37-959D-9BBF508318E8}">
      <dgm:prSet/>
      <dgm:spPr/>
      <dgm:t>
        <a:bodyPr/>
        <a:lstStyle/>
        <a:p>
          <a:endParaRPr lang="en-CA"/>
        </a:p>
      </dgm:t>
    </dgm:pt>
    <dgm:pt modelId="{D450AA86-4738-4CAA-92D1-DCFC248DECEE}" type="sibTrans" cxnId="{F5574FF7-0200-4B37-959D-9BBF508318E8}">
      <dgm:prSet/>
      <dgm:spPr/>
      <dgm:t>
        <a:bodyPr/>
        <a:lstStyle/>
        <a:p>
          <a:endParaRPr lang="en-CA"/>
        </a:p>
      </dgm:t>
    </dgm:pt>
    <dgm:pt modelId="{4FC8EE37-45B1-479D-A1C7-7DC38EAA25E9}">
      <dgm:prSet phldrT="[Text]" custT="1"/>
      <dgm:spPr/>
      <dgm:t>
        <a:bodyPr/>
        <a:lstStyle/>
        <a:p>
          <a:r>
            <a:rPr lang="en-US" sz="1600" dirty="0">
              <a:solidFill>
                <a:schemeClr val="bg1"/>
              </a:solidFill>
            </a:rPr>
            <a:t>Fall 2023</a:t>
          </a:r>
        </a:p>
        <a:p>
          <a:r>
            <a:rPr lang="en-US" sz="1600" dirty="0">
              <a:solidFill>
                <a:schemeClr val="bg1"/>
              </a:solidFill>
            </a:rPr>
            <a:t>FNNT Inaugural meeting</a:t>
          </a:r>
          <a:endParaRPr lang="en-CA" sz="1600" dirty="0">
            <a:solidFill>
              <a:schemeClr val="bg1"/>
            </a:solidFill>
          </a:endParaRPr>
        </a:p>
      </dgm:t>
    </dgm:pt>
    <dgm:pt modelId="{C6AAC209-5F1D-4C9E-A6FB-FC584BB0B5D5}" type="parTrans" cxnId="{EC0826E3-C70F-4DDC-AB1C-88A58CFDE158}">
      <dgm:prSet/>
      <dgm:spPr/>
      <dgm:t>
        <a:bodyPr/>
        <a:lstStyle/>
        <a:p>
          <a:endParaRPr lang="en-CA"/>
        </a:p>
      </dgm:t>
    </dgm:pt>
    <dgm:pt modelId="{DE6A5ADF-F681-4DBD-8B0B-E3087E62B31F}" type="sibTrans" cxnId="{EC0826E3-C70F-4DDC-AB1C-88A58CFDE158}">
      <dgm:prSet/>
      <dgm:spPr/>
      <dgm:t>
        <a:bodyPr/>
        <a:lstStyle/>
        <a:p>
          <a:endParaRPr lang="en-CA"/>
        </a:p>
      </dgm:t>
    </dgm:pt>
    <dgm:pt modelId="{1E77CDC8-4653-45D4-95AB-0181C9523C76}">
      <dgm:prSet phldrT="[Text]" custT="1"/>
      <dgm:spPr/>
      <dgm:t>
        <a:bodyPr/>
        <a:lstStyle/>
        <a:p>
          <a:r>
            <a:rPr lang="en-US" sz="1600" dirty="0">
              <a:solidFill>
                <a:schemeClr val="bg1"/>
              </a:solidFill>
            </a:rPr>
            <a:t>NBSAP and K-MGBF advising, reporting, adjustment</a:t>
          </a:r>
          <a:endParaRPr lang="en-CA" sz="1600" dirty="0">
            <a:solidFill>
              <a:schemeClr val="bg1"/>
            </a:solidFill>
          </a:endParaRPr>
        </a:p>
      </dgm:t>
    </dgm:pt>
    <dgm:pt modelId="{5E67230D-B233-41D0-9B2D-71E01BCCAADE}" type="parTrans" cxnId="{620DC956-E11B-4F4C-AEE7-53825D7CEF13}">
      <dgm:prSet/>
      <dgm:spPr/>
      <dgm:t>
        <a:bodyPr/>
        <a:lstStyle/>
        <a:p>
          <a:endParaRPr lang="en-CA"/>
        </a:p>
      </dgm:t>
    </dgm:pt>
    <dgm:pt modelId="{0290A296-B2BD-44B1-8BCD-8B50A8A186CF}" type="sibTrans" cxnId="{620DC956-E11B-4F4C-AEE7-53825D7CEF13}">
      <dgm:prSet/>
      <dgm:spPr/>
      <dgm:t>
        <a:bodyPr/>
        <a:lstStyle/>
        <a:p>
          <a:endParaRPr lang="en-CA"/>
        </a:p>
      </dgm:t>
    </dgm:pt>
    <dgm:pt modelId="{B3F985B5-466B-4554-AF0B-7822583FDBD2}">
      <dgm:prSet phldrT="[Text]" custT="1"/>
      <dgm:spPr/>
      <dgm:t>
        <a:bodyPr/>
        <a:lstStyle/>
        <a:p>
          <a:r>
            <a:rPr lang="en-US" sz="1600" dirty="0">
              <a:solidFill>
                <a:schemeClr val="bg1"/>
              </a:solidFill>
            </a:rPr>
            <a:t>AFN AGA 2023</a:t>
          </a:r>
        </a:p>
        <a:p>
          <a:r>
            <a:rPr lang="en-US" sz="1600" dirty="0">
              <a:solidFill>
                <a:schemeClr val="bg1"/>
              </a:solidFill>
            </a:rPr>
            <a:t>Representative identification</a:t>
          </a:r>
        </a:p>
      </dgm:t>
    </dgm:pt>
    <dgm:pt modelId="{59AD825B-77D1-488A-AD7A-B47687DB929C}" type="parTrans" cxnId="{57863308-6983-40EE-ABDD-FDB19728B179}">
      <dgm:prSet/>
      <dgm:spPr/>
      <dgm:t>
        <a:bodyPr/>
        <a:lstStyle/>
        <a:p>
          <a:endParaRPr lang="en-CA"/>
        </a:p>
      </dgm:t>
    </dgm:pt>
    <dgm:pt modelId="{FBD35756-5CFE-4C29-A953-79C1E1CEFD79}" type="sibTrans" cxnId="{57863308-6983-40EE-ABDD-FDB19728B179}">
      <dgm:prSet/>
      <dgm:spPr/>
      <dgm:t>
        <a:bodyPr/>
        <a:lstStyle/>
        <a:p>
          <a:endParaRPr lang="en-CA"/>
        </a:p>
      </dgm:t>
    </dgm:pt>
    <dgm:pt modelId="{86A37A20-50C2-49DC-B11B-0680E623CA8A}">
      <dgm:prSet phldrT="[Text]" custT="1"/>
      <dgm:spPr/>
      <dgm:t>
        <a:bodyPr/>
        <a:lstStyle/>
        <a:p>
          <a:r>
            <a:rPr lang="en-US" sz="1600" dirty="0">
              <a:solidFill>
                <a:schemeClr val="bg1"/>
              </a:solidFill>
            </a:rPr>
            <a:t>Terms of Reference Drafting </a:t>
          </a:r>
          <a:endParaRPr lang="en-CA" sz="1600" dirty="0">
            <a:solidFill>
              <a:schemeClr val="bg1"/>
            </a:solidFill>
          </a:endParaRPr>
        </a:p>
      </dgm:t>
    </dgm:pt>
    <dgm:pt modelId="{1A7E99D9-F360-4C14-9C81-06140B142E08}" type="parTrans" cxnId="{5510FC4B-6EED-40A5-9B63-311A63001044}">
      <dgm:prSet/>
      <dgm:spPr/>
      <dgm:t>
        <a:bodyPr/>
        <a:lstStyle/>
        <a:p>
          <a:endParaRPr lang="en-CA"/>
        </a:p>
      </dgm:t>
    </dgm:pt>
    <dgm:pt modelId="{98592478-85EB-4665-BFA8-5A74F881E4CE}" type="sibTrans" cxnId="{5510FC4B-6EED-40A5-9B63-311A63001044}">
      <dgm:prSet/>
      <dgm:spPr/>
      <dgm:t>
        <a:bodyPr/>
        <a:lstStyle/>
        <a:p>
          <a:endParaRPr lang="en-CA"/>
        </a:p>
      </dgm:t>
    </dgm:pt>
    <dgm:pt modelId="{4C583B40-01B0-40EE-9B61-95FA43064661}">
      <dgm:prSet phldrT="[Text]" custT="1"/>
      <dgm:spPr/>
      <dgm:t>
        <a:bodyPr/>
        <a:lstStyle/>
        <a:p>
          <a:r>
            <a:rPr lang="en-US" sz="1600" dirty="0">
              <a:solidFill>
                <a:schemeClr val="bg1"/>
              </a:solidFill>
            </a:rPr>
            <a:t>Spring 2023</a:t>
          </a:r>
        </a:p>
        <a:p>
          <a:r>
            <a:rPr lang="en-US" sz="1600" dirty="0">
              <a:solidFill>
                <a:schemeClr val="bg1"/>
              </a:solidFill>
            </a:rPr>
            <a:t>First Nations Nature Table Pre-engagements</a:t>
          </a:r>
          <a:endParaRPr lang="en-CA" sz="1600" dirty="0">
            <a:solidFill>
              <a:schemeClr val="bg1"/>
            </a:solidFill>
          </a:endParaRPr>
        </a:p>
      </dgm:t>
    </dgm:pt>
    <dgm:pt modelId="{C5691830-8459-47D8-B1A4-8BDF6FD50CE0}" type="sibTrans" cxnId="{D588BF8D-7D86-45D1-AD73-84430A882176}">
      <dgm:prSet/>
      <dgm:spPr/>
      <dgm:t>
        <a:bodyPr/>
        <a:lstStyle/>
        <a:p>
          <a:endParaRPr lang="en-CA"/>
        </a:p>
      </dgm:t>
    </dgm:pt>
    <dgm:pt modelId="{E90CD779-8F69-4A10-BBAA-6CC1009C5909}" type="parTrans" cxnId="{D588BF8D-7D86-45D1-AD73-84430A882176}">
      <dgm:prSet/>
      <dgm:spPr/>
      <dgm:t>
        <a:bodyPr/>
        <a:lstStyle/>
        <a:p>
          <a:endParaRPr lang="en-CA"/>
        </a:p>
      </dgm:t>
    </dgm:pt>
    <dgm:pt modelId="{24185FC3-D537-4740-AE17-94BF2F01CD9B}">
      <dgm:prSet phldrT="[Text]" custT="1"/>
      <dgm:spPr/>
      <dgm:t>
        <a:bodyPr/>
        <a:lstStyle/>
        <a:p>
          <a:endParaRPr lang="en-CA" sz="1600" dirty="0">
            <a:solidFill>
              <a:schemeClr val="bg1"/>
            </a:solidFill>
          </a:endParaRPr>
        </a:p>
      </dgm:t>
    </dgm:pt>
    <dgm:pt modelId="{4BD9E20D-D515-4834-B895-FD4E01CC212C}" type="parTrans" cxnId="{E73F658C-222C-4143-88B5-143EFDB463D7}">
      <dgm:prSet/>
      <dgm:spPr/>
      <dgm:t>
        <a:bodyPr/>
        <a:lstStyle/>
        <a:p>
          <a:endParaRPr lang="en-CA"/>
        </a:p>
      </dgm:t>
    </dgm:pt>
    <dgm:pt modelId="{B6D8D9BD-95C6-4C50-95C6-55E56BD194A6}" type="sibTrans" cxnId="{E73F658C-222C-4143-88B5-143EFDB463D7}">
      <dgm:prSet/>
      <dgm:spPr/>
      <dgm:t>
        <a:bodyPr/>
        <a:lstStyle/>
        <a:p>
          <a:endParaRPr lang="en-CA"/>
        </a:p>
      </dgm:t>
    </dgm:pt>
    <dgm:pt modelId="{8B60AC00-3ED2-4914-B2B3-29DD2F71F0E3}" type="pres">
      <dgm:prSet presAssocID="{48CFA4EB-2D87-4CC8-A254-629336D3D3E2}" presName="Name0" presStyleCnt="0">
        <dgm:presLayoutVars>
          <dgm:dir/>
          <dgm:resizeHandles val="exact"/>
        </dgm:presLayoutVars>
      </dgm:prSet>
      <dgm:spPr/>
    </dgm:pt>
    <dgm:pt modelId="{106A752B-C3C7-4897-9BAA-48B3CA4836A4}" type="pres">
      <dgm:prSet presAssocID="{48CFA4EB-2D87-4CC8-A254-629336D3D3E2}" presName="arrow" presStyleLbl="bgShp" presStyleIdx="0" presStyleCnt="1" custScaleY="45447" custLinFactNeighborX="-53"/>
      <dgm:spPr/>
    </dgm:pt>
    <dgm:pt modelId="{379DFEB4-7C8E-4FDA-8D81-2186B6D5E45B}" type="pres">
      <dgm:prSet presAssocID="{48CFA4EB-2D87-4CC8-A254-629336D3D3E2}" presName="points" presStyleCnt="0"/>
      <dgm:spPr/>
    </dgm:pt>
    <dgm:pt modelId="{4AA07D26-56AC-445E-B3B0-70AA7829CA5B}" type="pres">
      <dgm:prSet presAssocID="{74FEE472-2515-4DEB-A820-A135FF278450}" presName="compositeA" presStyleCnt="0"/>
      <dgm:spPr/>
    </dgm:pt>
    <dgm:pt modelId="{D5E89130-EABC-4940-8517-109F775221E0}" type="pres">
      <dgm:prSet presAssocID="{74FEE472-2515-4DEB-A820-A135FF278450}" presName="textA" presStyleLbl="revTx" presStyleIdx="0" presStyleCnt="9" custScaleX="169208">
        <dgm:presLayoutVars>
          <dgm:bulletEnabled val="1"/>
        </dgm:presLayoutVars>
      </dgm:prSet>
      <dgm:spPr/>
    </dgm:pt>
    <dgm:pt modelId="{7513F90C-85E2-4D92-9B4F-553AF1FA394E}" type="pres">
      <dgm:prSet presAssocID="{74FEE472-2515-4DEB-A820-A135FF278450}" presName="circleA" presStyleLbl="node1" presStyleIdx="0" presStyleCnt="9" custScaleX="64241" custScaleY="64241" custLinFactX="-7811" custLinFactNeighborX="-100000" custLinFactNeighborY="1003"/>
      <dgm:spPr/>
    </dgm:pt>
    <dgm:pt modelId="{88408FE5-7194-4047-9F7C-74AFBFDD99E9}" type="pres">
      <dgm:prSet presAssocID="{74FEE472-2515-4DEB-A820-A135FF278450}" presName="spaceA" presStyleCnt="0"/>
      <dgm:spPr/>
    </dgm:pt>
    <dgm:pt modelId="{2A9C2705-6B89-4341-82F7-D88C4FC21659}" type="pres">
      <dgm:prSet presAssocID="{F38F25A8-2F28-4E6B-99A0-B3CD91ECC150}" presName="space" presStyleCnt="0"/>
      <dgm:spPr/>
    </dgm:pt>
    <dgm:pt modelId="{8DC9BA4C-5C5C-4086-A39F-C8358B156F3B}" type="pres">
      <dgm:prSet presAssocID="{4C583B40-01B0-40EE-9B61-95FA43064661}" presName="compositeB" presStyleCnt="0"/>
      <dgm:spPr/>
    </dgm:pt>
    <dgm:pt modelId="{B4580B5D-08F7-43EB-B937-4B099BBC8AC8}" type="pres">
      <dgm:prSet presAssocID="{4C583B40-01B0-40EE-9B61-95FA43064661}" presName="textB" presStyleLbl="revTx" presStyleIdx="1" presStyleCnt="9" custScaleX="212548" custLinFactNeighborX="18026" custLinFactNeighborY="0">
        <dgm:presLayoutVars>
          <dgm:bulletEnabled val="1"/>
        </dgm:presLayoutVars>
      </dgm:prSet>
      <dgm:spPr/>
    </dgm:pt>
    <dgm:pt modelId="{A645C2B0-FF6E-4C40-A598-781D523A996D}" type="pres">
      <dgm:prSet presAssocID="{4C583B40-01B0-40EE-9B61-95FA43064661}" presName="circleB" presStyleLbl="node1" presStyleIdx="1" presStyleCnt="9" custScaleX="63358" custScaleY="64241" custLinFactX="-100000" custLinFactNeighborX="-187936" custLinFactNeighborY="361"/>
      <dgm:spPr/>
    </dgm:pt>
    <dgm:pt modelId="{80D610AF-E312-4642-ABA5-E7AE753F064F}" type="pres">
      <dgm:prSet presAssocID="{4C583B40-01B0-40EE-9B61-95FA43064661}" presName="spaceB" presStyleCnt="0"/>
      <dgm:spPr/>
    </dgm:pt>
    <dgm:pt modelId="{3B5CD99E-37E5-4265-A428-2AC6AAA67948}" type="pres">
      <dgm:prSet presAssocID="{C5691830-8459-47D8-B1A4-8BDF6FD50CE0}" presName="space" presStyleCnt="0"/>
      <dgm:spPr/>
    </dgm:pt>
    <dgm:pt modelId="{8C343FCA-2089-4BDE-9A93-D56A650EC78A}" type="pres">
      <dgm:prSet presAssocID="{24185FC3-D537-4740-AE17-94BF2F01CD9B}" presName="compositeA" presStyleCnt="0"/>
      <dgm:spPr/>
    </dgm:pt>
    <dgm:pt modelId="{1EE4BE0C-F11A-41F9-A4D6-F7BBF03F761D}" type="pres">
      <dgm:prSet presAssocID="{24185FC3-D537-4740-AE17-94BF2F01CD9B}" presName="textA" presStyleLbl="revTx" presStyleIdx="2" presStyleCnt="9">
        <dgm:presLayoutVars>
          <dgm:bulletEnabled val="1"/>
        </dgm:presLayoutVars>
      </dgm:prSet>
      <dgm:spPr/>
    </dgm:pt>
    <dgm:pt modelId="{CEC84F78-43AA-4A37-A31F-0FA570B5CB6D}" type="pres">
      <dgm:prSet presAssocID="{24185FC3-D537-4740-AE17-94BF2F01CD9B}" presName="circleA" presStyleLbl="node1" presStyleIdx="2" presStyleCnt="9" custScaleX="64241" custScaleY="64241" custLinFactX="-117415" custLinFactNeighborX="-200000" custLinFactNeighborY="77"/>
      <dgm:spPr/>
    </dgm:pt>
    <dgm:pt modelId="{8E31A9D2-4911-4B37-BC58-B0C2472C9659}" type="pres">
      <dgm:prSet presAssocID="{24185FC3-D537-4740-AE17-94BF2F01CD9B}" presName="spaceA" presStyleCnt="0"/>
      <dgm:spPr/>
    </dgm:pt>
    <dgm:pt modelId="{07D725DD-B1D5-4DA0-93B8-115F334DFE3E}" type="pres">
      <dgm:prSet presAssocID="{B6D8D9BD-95C6-4C50-95C6-55E56BD194A6}" presName="space" presStyleCnt="0"/>
      <dgm:spPr/>
    </dgm:pt>
    <dgm:pt modelId="{B8E7CFB1-6D0B-4ACF-B136-31CAE7A1032E}" type="pres">
      <dgm:prSet presAssocID="{38D57AD2-C4DE-4A31-9243-BB7C1A828ABF}" presName="compositeB" presStyleCnt="0"/>
      <dgm:spPr/>
    </dgm:pt>
    <dgm:pt modelId="{B3EEC91C-5DC9-4564-BB3F-0B7F6E6F7795}" type="pres">
      <dgm:prSet presAssocID="{38D57AD2-C4DE-4A31-9243-BB7C1A828ABF}" presName="textB" presStyleLbl="revTx" presStyleIdx="3" presStyleCnt="9">
        <dgm:presLayoutVars>
          <dgm:bulletEnabled val="1"/>
        </dgm:presLayoutVars>
      </dgm:prSet>
      <dgm:spPr/>
    </dgm:pt>
    <dgm:pt modelId="{F3FE35D5-E6C3-49CD-8591-79AB51D8AE6D}" type="pres">
      <dgm:prSet presAssocID="{38D57AD2-C4DE-4A31-9243-BB7C1A828ABF}" presName="circleB" presStyleLbl="node1" presStyleIdx="3" presStyleCnt="9" custScaleX="64241" custScaleY="64241" custLinFactX="-100000" custLinFactNeighborX="-118904" custLinFactNeighborY="577"/>
      <dgm:spPr/>
    </dgm:pt>
    <dgm:pt modelId="{C53F9D24-7609-4099-AA94-14BEED25ED18}" type="pres">
      <dgm:prSet presAssocID="{38D57AD2-C4DE-4A31-9243-BB7C1A828ABF}" presName="spaceB" presStyleCnt="0"/>
      <dgm:spPr/>
    </dgm:pt>
    <dgm:pt modelId="{FDB6156C-7D48-42A9-89E1-099097222D7E}" type="pres">
      <dgm:prSet presAssocID="{19FF23F7-7761-43FC-86C3-51DC8664DB31}" presName="space" presStyleCnt="0"/>
      <dgm:spPr/>
    </dgm:pt>
    <dgm:pt modelId="{B058227A-3E6D-46C5-914C-E36849D9F4F8}" type="pres">
      <dgm:prSet presAssocID="{86A37A20-50C2-49DC-B11B-0680E623CA8A}" presName="compositeA" presStyleCnt="0"/>
      <dgm:spPr/>
    </dgm:pt>
    <dgm:pt modelId="{4B0C590A-0334-4438-90DB-D80D4DAAEF2B}" type="pres">
      <dgm:prSet presAssocID="{86A37A20-50C2-49DC-B11B-0680E623CA8A}" presName="textA" presStyleLbl="revTx" presStyleIdx="4" presStyleCnt="9">
        <dgm:presLayoutVars>
          <dgm:bulletEnabled val="1"/>
        </dgm:presLayoutVars>
      </dgm:prSet>
      <dgm:spPr/>
    </dgm:pt>
    <dgm:pt modelId="{A45CBD66-6D4D-4326-8487-50380A8BB6E9}" type="pres">
      <dgm:prSet presAssocID="{86A37A20-50C2-49DC-B11B-0680E623CA8A}" presName="circleA" presStyleLbl="node1" presStyleIdx="4" presStyleCnt="9" custScaleX="64241" custScaleY="64241" custLinFactX="-18428" custLinFactNeighborX="-100000"/>
      <dgm:spPr/>
    </dgm:pt>
    <dgm:pt modelId="{2AC43BBC-9DDE-4D24-9A64-18645BEDDCD4}" type="pres">
      <dgm:prSet presAssocID="{86A37A20-50C2-49DC-B11B-0680E623CA8A}" presName="spaceA" presStyleCnt="0"/>
      <dgm:spPr/>
    </dgm:pt>
    <dgm:pt modelId="{5C1CAC7E-0B4F-4908-8EAA-E280E8CC1120}" type="pres">
      <dgm:prSet presAssocID="{98592478-85EB-4665-BFA8-5A74F881E4CE}" presName="space" presStyleCnt="0"/>
      <dgm:spPr/>
    </dgm:pt>
    <dgm:pt modelId="{C186285C-D13C-4501-9234-E4B2E4497A30}" type="pres">
      <dgm:prSet presAssocID="{B3F985B5-466B-4554-AF0B-7822583FDBD2}" presName="compositeB" presStyleCnt="0"/>
      <dgm:spPr/>
    </dgm:pt>
    <dgm:pt modelId="{60619078-8807-4505-9F05-5C2D7A904D52}" type="pres">
      <dgm:prSet presAssocID="{B3F985B5-466B-4554-AF0B-7822583FDBD2}" presName="textB" presStyleLbl="revTx" presStyleIdx="5" presStyleCnt="9">
        <dgm:presLayoutVars>
          <dgm:bulletEnabled val="1"/>
        </dgm:presLayoutVars>
      </dgm:prSet>
      <dgm:spPr/>
    </dgm:pt>
    <dgm:pt modelId="{19DD2401-FD8B-4834-AD5B-DDA60D271805}" type="pres">
      <dgm:prSet presAssocID="{B3F985B5-466B-4554-AF0B-7822583FDBD2}" presName="circleB" presStyleLbl="node1" presStyleIdx="5" presStyleCnt="9" custScaleX="64241" custScaleY="64241" custLinFactNeighborX="-13842"/>
      <dgm:spPr/>
    </dgm:pt>
    <dgm:pt modelId="{19351537-63A8-46FD-BE6A-6ADE8D2913AF}" type="pres">
      <dgm:prSet presAssocID="{B3F985B5-466B-4554-AF0B-7822583FDBD2}" presName="spaceB" presStyleCnt="0"/>
      <dgm:spPr/>
    </dgm:pt>
    <dgm:pt modelId="{C1964482-4EA1-4CF7-B9CA-4029B9B7680A}" type="pres">
      <dgm:prSet presAssocID="{FBD35756-5CFE-4C29-A953-79C1E1CEFD79}" presName="space" presStyleCnt="0"/>
      <dgm:spPr/>
    </dgm:pt>
    <dgm:pt modelId="{A803DF89-8AF4-480C-BEF4-8E68FDDDFEC1}" type="pres">
      <dgm:prSet presAssocID="{68CEA93C-7314-4603-90A1-F7D289631F07}" presName="compositeA" presStyleCnt="0"/>
      <dgm:spPr/>
    </dgm:pt>
    <dgm:pt modelId="{9B43DC6F-0A93-494B-9021-3D21D7E51B3F}" type="pres">
      <dgm:prSet presAssocID="{68CEA93C-7314-4603-90A1-F7D289631F07}" presName="textA" presStyleLbl="revTx" presStyleIdx="6" presStyleCnt="9">
        <dgm:presLayoutVars>
          <dgm:bulletEnabled val="1"/>
        </dgm:presLayoutVars>
      </dgm:prSet>
      <dgm:spPr/>
    </dgm:pt>
    <dgm:pt modelId="{118B484B-E6AC-4D54-AE22-49859C20D1A7}" type="pres">
      <dgm:prSet presAssocID="{68CEA93C-7314-4603-90A1-F7D289631F07}" presName="circleA" presStyleLbl="node1" presStyleIdx="6" presStyleCnt="9" custScaleX="64241" custScaleY="64241" custLinFactNeighborX="78439"/>
      <dgm:spPr/>
    </dgm:pt>
    <dgm:pt modelId="{E506DB37-719C-4B27-BD5D-3704FE29ACE2}" type="pres">
      <dgm:prSet presAssocID="{68CEA93C-7314-4603-90A1-F7D289631F07}" presName="spaceA" presStyleCnt="0"/>
      <dgm:spPr/>
    </dgm:pt>
    <dgm:pt modelId="{347ABE22-75C5-4212-B2FA-D70571ED135C}" type="pres">
      <dgm:prSet presAssocID="{D450AA86-4738-4CAA-92D1-DCFC248DECEE}" presName="space" presStyleCnt="0"/>
      <dgm:spPr/>
    </dgm:pt>
    <dgm:pt modelId="{F1FA869D-1724-4B6E-95DB-91305B2FED0F}" type="pres">
      <dgm:prSet presAssocID="{4FC8EE37-45B1-479D-A1C7-7DC38EAA25E9}" presName="compositeB" presStyleCnt="0"/>
      <dgm:spPr/>
    </dgm:pt>
    <dgm:pt modelId="{BE4327CE-D6E8-4875-BC7F-97792A99D488}" type="pres">
      <dgm:prSet presAssocID="{4FC8EE37-45B1-479D-A1C7-7DC38EAA25E9}" presName="textB" presStyleLbl="revTx" presStyleIdx="7" presStyleCnt="9">
        <dgm:presLayoutVars>
          <dgm:bulletEnabled val="1"/>
        </dgm:presLayoutVars>
      </dgm:prSet>
      <dgm:spPr/>
    </dgm:pt>
    <dgm:pt modelId="{25C0E142-317D-4A39-BD88-3542FBAB61B8}" type="pres">
      <dgm:prSet presAssocID="{4FC8EE37-45B1-479D-A1C7-7DC38EAA25E9}" presName="circleB" presStyleLbl="node1" presStyleIdx="7" presStyleCnt="9" custScaleX="64241" custScaleY="64241" custLinFactX="87644" custLinFactNeighborX="100000"/>
      <dgm:spPr/>
    </dgm:pt>
    <dgm:pt modelId="{1A9B2D40-BEDE-4C3E-B38B-5AD89F0D4C97}" type="pres">
      <dgm:prSet presAssocID="{4FC8EE37-45B1-479D-A1C7-7DC38EAA25E9}" presName="spaceB" presStyleCnt="0"/>
      <dgm:spPr/>
    </dgm:pt>
    <dgm:pt modelId="{9088864B-176F-4C1D-9104-D95C77B0A710}" type="pres">
      <dgm:prSet presAssocID="{DE6A5ADF-F681-4DBD-8B0B-E3087E62B31F}" presName="space" presStyleCnt="0"/>
      <dgm:spPr/>
    </dgm:pt>
    <dgm:pt modelId="{0E45FA4C-A830-442F-B08C-42B0BB8195B1}" type="pres">
      <dgm:prSet presAssocID="{1E77CDC8-4653-45D4-95AB-0181C9523C76}" presName="compositeA" presStyleCnt="0"/>
      <dgm:spPr/>
    </dgm:pt>
    <dgm:pt modelId="{B5FFF4FB-E4BB-407F-B272-BA6BB40F16B4}" type="pres">
      <dgm:prSet presAssocID="{1E77CDC8-4653-45D4-95AB-0181C9523C76}" presName="textA" presStyleLbl="revTx" presStyleIdx="8" presStyleCnt="9">
        <dgm:presLayoutVars>
          <dgm:bulletEnabled val="1"/>
        </dgm:presLayoutVars>
      </dgm:prSet>
      <dgm:spPr/>
    </dgm:pt>
    <dgm:pt modelId="{19C74CC8-655C-4C25-9A43-15DC1398FBF3}" type="pres">
      <dgm:prSet presAssocID="{1E77CDC8-4653-45D4-95AB-0181C9523C76}" presName="circleA" presStyleLbl="node1" presStyleIdx="8" presStyleCnt="9" custScaleX="64241" custScaleY="64241" custLinFactX="100000" custLinFactNeighborX="155362"/>
      <dgm:spPr/>
    </dgm:pt>
    <dgm:pt modelId="{19E2091A-E4D1-40B1-948A-0A7F566392AF}" type="pres">
      <dgm:prSet presAssocID="{1E77CDC8-4653-45D4-95AB-0181C9523C76}" presName="spaceA" presStyleCnt="0"/>
      <dgm:spPr/>
    </dgm:pt>
  </dgm:ptLst>
  <dgm:cxnLst>
    <dgm:cxn modelId="{57863308-6983-40EE-ABDD-FDB19728B179}" srcId="{48CFA4EB-2D87-4CC8-A254-629336D3D3E2}" destId="{B3F985B5-466B-4554-AF0B-7822583FDBD2}" srcOrd="5" destOrd="0" parTransId="{59AD825B-77D1-488A-AD7A-B47687DB929C}" sibTransId="{FBD35756-5CFE-4C29-A953-79C1E1CEFD79}"/>
    <dgm:cxn modelId="{8F318B0B-F5A3-41D8-9065-03E3E16099FE}" type="presOf" srcId="{4C583B40-01B0-40EE-9B61-95FA43064661}" destId="{B4580B5D-08F7-43EB-B937-4B099BBC8AC8}" srcOrd="0" destOrd="0" presId="urn:microsoft.com/office/officeart/2005/8/layout/hProcess11"/>
    <dgm:cxn modelId="{6BBDDF40-97FA-4358-A62D-FF5D06DFE870}" type="presOf" srcId="{74FEE472-2515-4DEB-A820-A135FF278450}" destId="{D5E89130-EABC-4940-8517-109F775221E0}" srcOrd="0" destOrd="0" presId="urn:microsoft.com/office/officeart/2005/8/layout/hProcess11"/>
    <dgm:cxn modelId="{E41A7761-24AD-4A9C-9694-D7B752A6ABE9}" type="presOf" srcId="{48CFA4EB-2D87-4CC8-A254-629336D3D3E2}" destId="{8B60AC00-3ED2-4914-B2B3-29DD2F71F0E3}" srcOrd="0" destOrd="0" presId="urn:microsoft.com/office/officeart/2005/8/layout/hProcess11"/>
    <dgm:cxn modelId="{D4BD4067-9E4F-4B14-A69F-EEAC60890F72}" type="presOf" srcId="{68CEA93C-7314-4603-90A1-F7D289631F07}" destId="{9B43DC6F-0A93-494B-9021-3D21D7E51B3F}" srcOrd="0" destOrd="0" presId="urn:microsoft.com/office/officeart/2005/8/layout/hProcess11"/>
    <dgm:cxn modelId="{5510FC4B-6EED-40A5-9B63-311A63001044}" srcId="{48CFA4EB-2D87-4CC8-A254-629336D3D3E2}" destId="{86A37A20-50C2-49DC-B11B-0680E623CA8A}" srcOrd="4" destOrd="0" parTransId="{1A7E99D9-F360-4C14-9C81-06140B142E08}" sibTransId="{98592478-85EB-4665-BFA8-5A74F881E4CE}"/>
    <dgm:cxn modelId="{E7C6A172-3D57-4578-A0F6-51B950CD7265}" type="presOf" srcId="{4FC8EE37-45B1-479D-A1C7-7DC38EAA25E9}" destId="{BE4327CE-D6E8-4875-BC7F-97792A99D488}" srcOrd="0" destOrd="0" presId="urn:microsoft.com/office/officeart/2005/8/layout/hProcess11"/>
    <dgm:cxn modelId="{620DC956-E11B-4F4C-AEE7-53825D7CEF13}" srcId="{48CFA4EB-2D87-4CC8-A254-629336D3D3E2}" destId="{1E77CDC8-4653-45D4-95AB-0181C9523C76}" srcOrd="8" destOrd="0" parTransId="{5E67230D-B233-41D0-9B2D-71E01BCCAADE}" sibTransId="{0290A296-B2BD-44B1-8BCD-8B50A8A186CF}"/>
    <dgm:cxn modelId="{E73F658C-222C-4143-88B5-143EFDB463D7}" srcId="{48CFA4EB-2D87-4CC8-A254-629336D3D3E2}" destId="{24185FC3-D537-4740-AE17-94BF2F01CD9B}" srcOrd="2" destOrd="0" parTransId="{4BD9E20D-D515-4834-B895-FD4E01CC212C}" sibTransId="{B6D8D9BD-95C6-4C50-95C6-55E56BD194A6}"/>
    <dgm:cxn modelId="{D588BF8D-7D86-45D1-AD73-84430A882176}" srcId="{48CFA4EB-2D87-4CC8-A254-629336D3D3E2}" destId="{4C583B40-01B0-40EE-9B61-95FA43064661}" srcOrd="1" destOrd="0" parTransId="{E90CD779-8F69-4A10-BBAA-6CC1009C5909}" sibTransId="{C5691830-8459-47D8-B1A4-8BDF6FD50CE0}"/>
    <dgm:cxn modelId="{DF45628E-927C-4035-B9FE-465B8B4CFA8C}" type="presOf" srcId="{38D57AD2-C4DE-4A31-9243-BB7C1A828ABF}" destId="{B3EEC91C-5DC9-4564-BB3F-0B7F6E6F7795}" srcOrd="0" destOrd="0" presId="urn:microsoft.com/office/officeart/2005/8/layout/hProcess11"/>
    <dgm:cxn modelId="{35896192-1079-43FF-BD1C-2538F1268BC8}" type="presOf" srcId="{1E77CDC8-4653-45D4-95AB-0181C9523C76}" destId="{B5FFF4FB-E4BB-407F-B272-BA6BB40F16B4}" srcOrd="0" destOrd="0" presId="urn:microsoft.com/office/officeart/2005/8/layout/hProcess11"/>
    <dgm:cxn modelId="{7BFC12B0-0EF9-49CD-AD9A-F40360BA4135}" type="presOf" srcId="{86A37A20-50C2-49DC-B11B-0680E623CA8A}" destId="{4B0C590A-0334-4438-90DB-D80D4DAAEF2B}" srcOrd="0" destOrd="0" presId="urn:microsoft.com/office/officeart/2005/8/layout/hProcess11"/>
    <dgm:cxn modelId="{ACDB90B1-8D42-4712-BFD8-758E5D6EFDAA}" type="presOf" srcId="{B3F985B5-466B-4554-AF0B-7822583FDBD2}" destId="{60619078-8807-4505-9F05-5C2D7A904D52}" srcOrd="0" destOrd="0" presId="urn:microsoft.com/office/officeart/2005/8/layout/hProcess11"/>
    <dgm:cxn modelId="{3EB325D5-F178-432C-A9A4-A41C576D21FC}" type="presOf" srcId="{24185FC3-D537-4740-AE17-94BF2F01CD9B}" destId="{1EE4BE0C-F11A-41F9-A4D6-F7BBF03F761D}" srcOrd="0" destOrd="0" presId="urn:microsoft.com/office/officeart/2005/8/layout/hProcess11"/>
    <dgm:cxn modelId="{EC0826E3-C70F-4DDC-AB1C-88A58CFDE158}" srcId="{48CFA4EB-2D87-4CC8-A254-629336D3D3E2}" destId="{4FC8EE37-45B1-479D-A1C7-7DC38EAA25E9}" srcOrd="7" destOrd="0" parTransId="{C6AAC209-5F1D-4C9E-A6FB-FC584BB0B5D5}" sibTransId="{DE6A5ADF-F681-4DBD-8B0B-E3087E62B31F}"/>
    <dgm:cxn modelId="{D82D54F0-DBEE-4E8C-842D-5DBF385A58A5}" srcId="{48CFA4EB-2D87-4CC8-A254-629336D3D3E2}" destId="{74FEE472-2515-4DEB-A820-A135FF278450}" srcOrd="0" destOrd="0" parTransId="{BBC073EC-1617-4C76-8955-3F0B71778335}" sibTransId="{F38F25A8-2F28-4E6B-99A0-B3CD91ECC150}"/>
    <dgm:cxn modelId="{F5574FF7-0200-4B37-959D-9BBF508318E8}" srcId="{48CFA4EB-2D87-4CC8-A254-629336D3D3E2}" destId="{68CEA93C-7314-4603-90A1-F7D289631F07}" srcOrd="6" destOrd="0" parTransId="{DB065494-E56B-44E7-8FA3-1628B739F535}" sibTransId="{D450AA86-4738-4CAA-92D1-DCFC248DECEE}"/>
    <dgm:cxn modelId="{05C45FFA-24A3-4408-B1FE-34019B195C7D}" srcId="{48CFA4EB-2D87-4CC8-A254-629336D3D3E2}" destId="{38D57AD2-C4DE-4A31-9243-BB7C1A828ABF}" srcOrd="3" destOrd="0" parTransId="{E6A1E433-3A7B-4F40-87A1-6459E43B5674}" sibTransId="{19FF23F7-7761-43FC-86C3-51DC8664DB31}"/>
    <dgm:cxn modelId="{162AF541-AB31-4F89-A5EE-7D134DCBE77A}" type="presParOf" srcId="{8B60AC00-3ED2-4914-B2B3-29DD2F71F0E3}" destId="{106A752B-C3C7-4897-9BAA-48B3CA4836A4}" srcOrd="0" destOrd="0" presId="urn:microsoft.com/office/officeart/2005/8/layout/hProcess11"/>
    <dgm:cxn modelId="{6F4CB960-47CA-41AC-8278-E1816358A713}" type="presParOf" srcId="{8B60AC00-3ED2-4914-B2B3-29DD2F71F0E3}" destId="{379DFEB4-7C8E-4FDA-8D81-2186B6D5E45B}" srcOrd="1" destOrd="0" presId="urn:microsoft.com/office/officeart/2005/8/layout/hProcess11"/>
    <dgm:cxn modelId="{0A5CDD50-F1E8-4A7A-BC26-1F048233D8A1}" type="presParOf" srcId="{379DFEB4-7C8E-4FDA-8D81-2186B6D5E45B}" destId="{4AA07D26-56AC-445E-B3B0-70AA7829CA5B}" srcOrd="0" destOrd="0" presId="urn:microsoft.com/office/officeart/2005/8/layout/hProcess11"/>
    <dgm:cxn modelId="{45F5AF89-A932-4C9F-B370-CC30B522A044}" type="presParOf" srcId="{4AA07D26-56AC-445E-B3B0-70AA7829CA5B}" destId="{D5E89130-EABC-4940-8517-109F775221E0}" srcOrd="0" destOrd="0" presId="urn:microsoft.com/office/officeart/2005/8/layout/hProcess11"/>
    <dgm:cxn modelId="{6FE7A19E-FD1D-43A5-9B7D-1FFDA4DBDB23}" type="presParOf" srcId="{4AA07D26-56AC-445E-B3B0-70AA7829CA5B}" destId="{7513F90C-85E2-4D92-9B4F-553AF1FA394E}" srcOrd="1" destOrd="0" presId="urn:microsoft.com/office/officeart/2005/8/layout/hProcess11"/>
    <dgm:cxn modelId="{65BBE26B-18B2-47D4-934A-D696BD94D5C1}" type="presParOf" srcId="{4AA07D26-56AC-445E-B3B0-70AA7829CA5B}" destId="{88408FE5-7194-4047-9F7C-74AFBFDD99E9}" srcOrd="2" destOrd="0" presId="urn:microsoft.com/office/officeart/2005/8/layout/hProcess11"/>
    <dgm:cxn modelId="{E06AB994-01A0-4D3F-A0EA-2C65D61D73AE}" type="presParOf" srcId="{379DFEB4-7C8E-4FDA-8D81-2186B6D5E45B}" destId="{2A9C2705-6B89-4341-82F7-D88C4FC21659}" srcOrd="1" destOrd="0" presId="urn:microsoft.com/office/officeart/2005/8/layout/hProcess11"/>
    <dgm:cxn modelId="{82E09D55-1BD3-41AD-A1B7-ED9D0A7DD77B}" type="presParOf" srcId="{379DFEB4-7C8E-4FDA-8D81-2186B6D5E45B}" destId="{8DC9BA4C-5C5C-4086-A39F-C8358B156F3B}" srcOrd="2" destOrd="0" presId="urn:microsoft.com/office/officeart/2005/8/layout/hProcess11"/>
    <dgm:cxn modelId="{20A9488E-23BF-420D-96F2-7360DBDA57E0}" type="presParOf" srcId="{8DC9BA4C-5C5C-4086-A39F-C8358B156F3B}" destId="{B4580B5D-08F7-43EB-B937-4B099BBC8AC8}" srcOrd="0" destOrd="0" presId="urn:microsoft.com/office/officeart/2005/8/layout/hProcess11"/>
    <dgm:cxn modelId="{2D021B99-59A3-45E5-BCFE-C31D2EF4E018}" type="presParOf" srcId="{8DC9BA4C-5C5C-4086-A39F-C8358B156F3B}" destId="{A645C2B0-FF6E-4C40-A598-781D523A996D}" srcOrd="1" destOrd="0" presId="urn:microsoft.com/office/officeart/2005/8/layout/hProcess11"/>
    <dgm:cxn modelId="{909EC50C-62D6-4502-822B-C742BCF94B2B}" type="presParOf" srcId="{8DC9BA4C-5C5C-4086-A39F-C8358B156F3B}" destId="{80D610AF-E312-4642-ABA5-E7AE753F064F}" srcOrd="2" destOrd="0" presId="urn:microsoft.com/office/officeart/2005/8/layout/hProcess11"/>
    <dgm:cxn modelId="{7B759004-9F6D-488F-8358-EC04270926E5}" type="presParOf" srcId="{379DFEB4-7C8E-4FDA-8D81-2186B6D5E45B}" destId="{3B5CD99E-37E5-4265-A428-2AC6AAA67948}" srcOrd="3" destOrd="0" presId="urn:microsoft.com/office/officeart/2005/8/layout/hProcess11"/>
    <dgm:cxn modelId="{D7BDC085-6792-49E6-A106-1AA4013107EF}" type="presParOf" srcId="{379DFEB4-7C8E-4FDA-8D81-2186B6D5E45B}" destId="{8C343FCA-2089-4BDE-9A93-D56A650EC78A}" srcOrd="4" destOrd="0" presId="urn:microsoft.com/office/officeart/2005/8/layout/hProcess11"/>
    <dgm:cxn modelId="{C50726E4-FF79-432D-9108-091FBE8E5CDD}" type="presParOf" srcId="{8C343FCA-2089-4BDE-9A93-D56A650EC78A}" destId="{1EE4BE0C-F11A-41F9-A4D6-F7BBF03F761D}" srcOrd="0" destOrd="0" presId="urn:microsoft.com/office/officeart/2005/8/layout/hProcess11"/>
    <dgm:cxn modelId="{B8D88110-2823-4D9D-9198-67796431CD92}" type="presParOf" srcId="{8C343FCA-2089-4BDE-9A93-D56A650EC78A}" destId="{CEC84F78-43AA-4A37-A31F-0FA570B5CB6D}" srcOrd="1" destOrd="0" presId="urn:microsoft.com/office/officeart/2005/8/layout/hProcess11"/>
    <dgm:cxn modelId="{D8641FDB-D4BA-4E39-8AA7-9005A38825E1}" type="presParOf" srcId="{8C343FCA-2089-4BDE-9A93-D56A650EC78A}" destId="{8E31A9D2-4911-4B37-BC58-B0C2472C9659}" srcOrd="2" destOrd="0" presId="urn:microsoft.com/office/officeart/2005/8/layout/hProcess11"/>
    <dgm:cxn modelId="{1B30FEB4-047A-489F-8765-EA2675AB512F}" type="presParOf" srcId="{379DFEB4-7C8E-4FDA-8D81-2186B6D5E45B}" destId="{07D725DD-B1D5-4DA0-93B8-115F334DFE3E}" srcOrd="5" destOrd="0" presId="urn:microsoft.com/office/officeart/2005/8/layout/hProcess11"/>
    <dgm:cxn modelId="{95A0184A-6032-49D9-865F-2645366CEB39}" type="presParOf" srcId="{379DFEB4-7C8E-4FDA-8D81-2186B6D5E45B}" destId="{B8E7CFB1-6D0B-4ACF-B136-31CAE7A1032E}" srcOrd="6" destOrd="0" presId="urn:microsoft.com/office/officeart/2005/8/layout/hProcess11"/>
    <dgm:cxn modelId="{81A74746-E5CB-4899-80B2-E3AAB7A97858}" type="presParOf" srcId="{B8E7CFB1-6D0B-4ACF-B136-31CAE7A1032E}" destId="{B3EEC91C-5DC9-4564-BB3F-0B7F6E6F7795}" srcOrd="0" destOrd="0" presId="urn:microsoft.com/office/officeart/2005/8/layout/hProcess11"/>
    <dgm:cxn modelId="{FABB64B4-C329-47E4-B3D2-F3AEF2A7B817}" type="presParOf" srcId="{B8E7CFB1-6D0B-4ACF-B136-31CAE7A1032E}" destId="{F3FE35D5-E6C3-49CD-8591-79AB51D8AE6D}" srcOrd="1" destOrd="0" presId="urn:microsoft.com/office/officeart/2005/8/layout/hProcess11"/>
    <dgm:cxn modelId="{D4741D67-8A4C-4408-A13A-8E8305E66FEB}" type="presParOf" srcId="{B8E7CFB1-6D0B-4ACF-B136-31CAE7A1032E}" destId="{C53F9D24-7609-4099-AA94-14BEED25ED18}" srcOrd="2" destOrd="0" presId="urn:microsoft.com/office/officeart/2005/8/layout/hProcess11"/>
    <dgm:cxn modelId="{67A2E49F-B03F-40FC-902F-7DE52F3F18DB}" type="presParOf" srcId="{379DFEB4-7C8E-4FDA-8D81-2186B6D5E45B}" destId="{FDB6156C-7D48-42A9-89E1-099097222D7E}" srcOrd="7" destOrd="0" presId="urn:microsoft.com/office/officeart/2005/8/layout/hProcess11"/>
    <dgm:cxn modelId="{E2E78AB5-D53C-4553-938C-BC7DA97D00D2}" type="presParOf" srcId="{379DFEB4-7C8E-4FDA-8D81-2186B6D5E45B}" destId="{B058227A-3E6D-46C5-914C-E36849D9F4F8}" srcOrd="8" destOrd="0" presId="urn:microsoft.com/office/officeart/2005/8/layout/hProcess11"/>
    <dgm:cxn modelId="{61A9E10C-C292-4E8F-906F-AC275F47D1FF}" type="presParOf" srcId="{B058227A-3E6D-46C5-914C-E36849D9F4F8}" destId="{4B0C590A-0334-4438-90DB-D80D4DAAEF2B}" srcOrd="0" destOrd="0" presId="urn:microsoft.com/office/officeart/2005/8/layout/hProcess11"/>
    <dgm:cxn modelId="{00F6B268-B3C9-4B18-89D9-EC81EA8971E9}" type="presParOf" srcId="{B058227A-3E6D-46C5-914C-E36849D9F4F8}" destId="{A45CBD66-6D4D-4326-8487-50380A8BB6E9}" srcOrd="1" destOrd="0" presId="urn:microsoft.com/office/officeart/2005/8/layout/hProcess11"/>
    <dgm:cxn modelId="{D77DA1D9-CD5F-445D-9EB4-AF66A4E802C7}" type="presParOf" srcId="{B058227A-3E6D-46C5-914C-E36849D9F4F8}" destId="{2AC43BBC-9DDE-4D24-9A64-18645BEDDCD4}" srcOrd="2" destOrd="0" presId="urn:microsoft.com/office/officeart/2005/8/layout/hProcess11"/>
    <dgm:cxn modelId="{E4107ED4-ADE3-4A0A-8993-37156A0733B6}" type="presParOf" srcId="{379DFEB4-7C8E-4FDA-8D81-2186B6D5E45B}" destId="{5C1CAC7E-0B4F-4908-8EAA-E280E8CC1120}" srcOrd="9" destOrd="0" presId="urn:microsoft.com/office/officeart/2005/8/layout/hProcess11"/>
    <dgm:cxn modelId="{65088189-202E-4E6D-82E5-7FAA6E73BE5E}" type="presParOf" srcId="{379DFEB4-7C8E-4FDA-8D81-2186B6D5E45B}" destId="{C186285C-D13C-4501-9234-E4B2E4497A30}" srcOrd="10" destOrd="0" presId="urn:microsoft.com/office/officeart/2005/8/layout/hProcess11"/>
    <dgm:cxn modelId="{17973724-CD96-49DE-8DEF-480188F00ACF}" type="presParOf" srcId="{C186285C-D13C-4501-9234-E4B2E4497A30}" destId="{60619078-8807-4505-9F05-5C2D7A904D52}" srcOrd="0" destOrd="0" presId="urn:microsoft.com/office/officeart/2005/8/layout/hProcess11"/>
    <dgm:cxn modelId="{EE68ED6C-3E2D-4DD7-A84E-09D733E914AF}" type="presParOf" srcId="{C186285C-D13C-4501-9234-E4B2E4497A30}" destId="{19DD2401-FD8B-4834-AD5B-DDA60D271805}" srcOrd="1" destOrd="0" presId="urn:microsoft.com/office/officeart/2005/8/layout/hProcess11"/>
    <dgm:cxn modelId="{7128E994-EB1E-440F-B90C-246B7CB3367B}" type="presParOf" srcId="{C186285C-D13C-4501-9234-E4B2E4497A30}" destId="{19351537-63A8-46FD-BE6A-6ADE8D2913AF}" srcOrd="2" destOrd="0" presId="urn:microsoft.com/office/officeart/2005/8/layout/hProcess11"/>
    <dgm:cxn modelId="{316A1128-A3F1-49B7-93DD-F0F5B0DBF404}" type="presParOf" srcId="{379DFEB4-7C8E-4FDA-8D81-2186B6D5E45B}" destId="{C1964482-4EA1-4CF7-B9CA-4029B9B7680A}" srcOrd="11" destOrd="0" presId="urn:microsoft.com/office/officeart/2005/8/layout/hProcess11"/>
    <dgm:cxn modelId="{6CFE417A-A6C7-4B21-BB20-A09C199D37F2}" type="presParOf" srcId="{379DFEB4-7C8E-4FDA-8D81-2186B6D5E45B}" destId="{A803DF89-8AF4-480C-BEF4-8E68FDDDFEC1}" srcOrd="12" destOrd="0" presId="urn:microsoft.com/office/officeart/2005/8/layout/hProcess11"/>
    <dgm:cxn modelId="{34AF427E-D97E-4C5A-928B-FF4C2F98907E}" type="presParOf" srcId="{A803DF89-8AF4-480C-BEF4-8E68FDDDFEC1}" destId="{9B43DC6F-0A93-494B-9021-3D21D7E51B3F}" srcOrd="0" destOrd="0" presId="urn:microsoft.com/office/officeart/2005/8/layout/hProcess11"/>
    <dgm:cxn modelId="{F13C647D-9B9E-430A-B997-8FC7E143FE2E}" type="presParOf" srcId="{A803DF89-8AF4-480C-BEF4-8E68FDDDFEC1}" destId="{118B484B-E6AC-4D54-AE22-49859C20D1A7}" srcOrd="1" destOrd="0" presId="urn:microsoft.com/office/officeart/2005/8/layout/hProcess11"/>
    <dgm:cxn modelId="{3E68C3E2-FCE0-45B5-BEE7-E5B4F9AA92E9}" type="presParOf" srcId="{A803DF89-8AF4-480C-BEF4-8E68FDDDFEC1}" destId="{E506DB37-719C-4B27-BD5D-3704FE29ACE2}" srcOrd="2" destOrd="0" presId="urn:microsoft.com/office/officeart/2005/8/layout/hProcess11"/>
    <dgm:cxn modelId="{72128864-68EF-4886-93CD-76F34E1AEE82}" type="presParOf" srcId="{379DFEB4-7C8E-4FDA-8D81-2186B6D5E45B}" destId="{347ABE22-75C5-4212-B2FA-D70571ED135C}" srcOrd="13" destOrd="0" presId="urn:microsoft.com/office/officeart/2005/8/layout/hProcess11"/>
    <dgm:cxn modelId="{39A8ECE5-45C1-4097-8629-CDD2E68D61BA}" type="presParOf" srcId="{379DFEB4-7C8E-4FDA-8D81-2186B6D5E45B}" destId="{F1FA869D-1724-4B6E-95DB-91305B2FED0F}" srcOrd="14" destOrd="0" presId="urn:microsoft.com/office/officeart/2005/8/layout/hProcess11"/>
    <dgm:cxn modelId="{5C044E28-D588-4D80-98ED-196F6CC78BDB}" type="presParOf" srcId="{F1FA869D-1724-4B6E-95DB-91305B2FED0F}" destId="{BE4327CE-D6E8-4875-BC7F-97792A99D488}" srcOrd="0" destOrd="0" presId="urn:microsoft.com/office/officeart/2005/8/layout/hProcess11"/>
    <dgm:cxn modelId="{02544F1C-8394-4ED3-9DB3-72CEDC7AC872}" type="presParOf" srcId="{F1FA869D-1724-4B6E-95DB-91305B2FED0F}" destId="{25C0E142-317D-4A39-BD88-3542FBAB61B8}" srcOrd="1" destOrd="0" presId="urn:microsoft.com/office/officeart/2005/8/layout/hProcess11"/>
    <dgm:cxn modelId="{4355669B-4F87-4AAC-A8E9-346DECCE81EF}" type="presParOf" srcId="{F1FA869D-1724-4B6E-95DB-91305B2FED0F}" destId="{1A9B2D40-BEDE-4C3E-B38B-5AD89F0D4C97}" srcOrd="2" destOrd="0" presId="urn:microsoft.com/office/officeart/2005/8/layout/hProcess11"/>
    <dgm:cxn modelId="{FA5C6B08-3DEB-4248-BAC4-DA0C27C8CAF7}" type="presParOf" srcId="{379DFEB4-7C8E-4FDA-8D81-2186B6D5E45B}" destId="{9088864B-176F-4C1D-9104-D95C77B0A710}" srcOrd="15" destOrd="0" presId="urn:microsoft.com/office/officeart/2005/8/layout/hProcess11"/>
    <dgm:cxn modelId="{69C6D578-9158-4B9A-B44C-2E4A16EFDE79}" type="presParOf" srcId="{379DFEB4-7C8E-4FDA-8D81-2186B6D5E45B}" destId="{0E45FA4C-A830-442F-B08C-42B0BB8195B1}" srcOrd="16" destOrd="0" presId="urn:microsoft.com/office/officeart/2005/8/layout/hProcess11"/>
    <dgm:cxn modelId="{8953AD26-EE68-46D6-9EC5-55A1740072F6}" type="presParOf" srcId="{0E45FA4C-A830-442F-B08C-42B0BB8195B1}" destId="{B5FFF4FB-E4BB-407F-B272-BA6BB40F16B4}" srcOrd="0" destOrd="0" presId="urn:microsoft.com/office/officeart/2005/8/layout/hProcess11"/>
    <dgm:cxn modelId="{6E1C0384-3745-42C3-A4EF-6B0E6C35D2FE}" type="presParOf" srcId="{0E45FA4C-A830-442F-B08C-42B0BB8195B1}" destId="{19C74CC8-655C-4C25-9A43-15DC1398FBF3}" srcOrd="1" destOrd="0" presId="urn:microsoft.com/office/officeart/2005/8/layout/hProcess11"/>
    <dgm:cxn modelId="{6CF2B0E9-8CEC-4601-88ED-3321D059E4C2}" type="presParOf" srcId="{0E45FA4C-A830-442F-B08C-42B0BB8195B1}" destId="{19E2091A-E4D1-40B1-948A-0A7F566392A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A752B-C3C7-4897-9BAA-48B3CA4836A4}">
      <dsp:nvSpPr>
        <dsp:cNvPr id="0" name=""/>
        <dsp:cNvSpPr/>
      </dsp:nvSpPr>
      <dsp:spPr>
        <a:xfrm>
          <a:off x="0" y="1688733"/>
          <a:ext cx="12030891" cy="750395"/>
        </a:xfrm>
        <a:prstGeom prst="notched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5E89130-EABC-4940-8517-109F775221E0}">
      <dsp:nvSpPr>
        <dsp:cNvPr id="0" name=""/>
        <dsp:cNvSpPr/>
      </dsp:nvSpPr>
      <dsp:spPr>
        <a:xfrm>
          <a:off x="2102" y="0"/>
          <a:ext cx="1632653" cy="16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Release of K-MGBF</a:t>
          </a:r>
        </a:p>
        <a:p>
          <a:pPr marL="0" lvl="0" indent="0" algn="ctr" defTabSz="711200">
            <a:lnSpc>
              <a:spcPct val="90000"/>
            </a:lnSpc>
            <a:spcBef>
              <a:spcPct val="0"/>
            </a:spcBef>
            <a:spcAft>
              <a:spcPct val="35000"/>
            </a:spcAft>
            <a:buNone/>
          </a:pPr>
          <a:r>
            <a:rPr lang="en-US" sz="1600" kern="1200" dirty="0">
              <a:solidFill>
                <a:schemeClr val="bg1"/>
              </a:solidFill>
            </a:rPr>
            <a:t>(COP CBD 15) </a:t>
          </a:r>
        </a:p>
        <a:p>
          <a:pPr marL="0" lvl="0" indent="0" algn="ctr" defTabSz="711200">
            <a:lnSpc>
              <a:spcPct val="90000"/>
            </a:lnSpc>
            <a:spcBef>
              <a:spcPct val="0"/>
            </a:spcBef>
            <a:spcAft>
              <a:spcPct val="35000"/>
            </a:spcAft>
            <a:buNone/>
          </a:pPr>
          <a:r>
            <a:rPr lang="en-US" sz="1600" kern="1200" dirty="0">
              <a:solidFill>
                <a:schemeClr val="bg1"/>
              </a:solidFill>
            </a:rPr>
            <a:t>December 2022</a:t>
          </a:r>
          <a:endParaRPr lang="en-CA" sz="1600" kern="1200" dirty="0">
            <a:solidFill>
              <a:schemeClr val="bg1"/>
            </a:solidFill>
          </a:endParaRPr>
        </a:p>
      </dsp:txBody>
      <dsp:txXfrm>
        <a:off x="2102" y="0"/>
        <a:ext cx="1632653" cy="1651144"/>
      </dsp:txXfrm>
    </dsp:sp>
    <dsp:sp modelId="{7513F90C-85E2-4D92-9B4F-553AF1FA394E}">
      <dsp:nvSpPr>
        <dsp:cNvPr id="0" name=""/>
        <dsp:cNvSpPr/>
      </dsp:nvSpPr>
      <dsp:spPr>
        <a:xfrm>
          <a:off x="240811" y="1935482"/>
          <a:ext cx="265177" cy="26517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4580B5D-08F7-43EB-B937-4B099BBC8AC8}">
      <dsp:nvSpPr>
        <dsp:cNvPr id="0" name=""/>
        <dsp:cNvSpPr/>
      </dsp:nvSpPr>
      <dsp:spPr>
        <a:xfrm>
          <a:off x="1856929" y="2476717"/>
          <a:ext cx="2050832" cy="16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Spring 2023</a:t>
          </a:r>
        </a:p>
        <a:p>
          <a:pPr marL="0" lvl="0" indent="0" algn="ctr" defTabSz="711200">
            <a:lnSpc>
              <a:spcPct val="90000"/>
            </a:lnSpc>
            <a:spcBef>
              <a:spcPct val="0"/>
            </a:spcBef>
            <a:spcAft>
              <a:spcPct val="35000"/>
            </a:spcAft>
            <a:buNone/>
          </a:pPr>
          <a:r>
            <a:rPr lang="en-US" sz="1600" kern="1200" dirty="0">
              <a:solidFill>
                <a:schemeClr val="bg1"/>
              </a:solidFill>
            </a:rPr>
            <a:t>First Nations Nature Table Pre-engagements</a:t>
          </a:r>
          <a:endParaRPr lang="en-CA" sz="1600" kern="1200" dirty="0">
            <a:solidFill>
              <a:schemeClr val="bg1"/>
            </a:solidFill>
          </a:endParaRPr>
        </a:p>
      </dsp:txBody>
      <dsp:txXfrm>
        <a:off x="1856929" y="2476717"/>
        <a:ext cx="2050832" cy="1651144"/>
      </dsp:txXfrm>
    </dsp:sp>
    <dsp:sp modelId="{A645C2B0-FF6E-4C40-A598-781D523A996D}">
      <dsp:nvSpPr>
        <dsp:cNvPr id="0" name=""/>
        <dsp:cNvSpPr/>
      </dsp:nvSpPr>
      <dsp:spPr>
        <a:xfrm>
          <a:off x="1389089" y="1932832"/>
          <a:ext cx="261533" cy="26517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EE4BE0C-F11A-41F9-A4D6-F7BBF03F761D}">
      <dsp:nvSpPr>
        <dsp:cNvPr id="0" name=""/>
        <dsp:cNvSpPr/>
      </dsp:nvSpPr>
      <dsp:spPr>
        <a:xfrm>
          <a:off x="3782076" y="0"/>
          <a:ext cx="964879" cy="16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endParaRPr lang="en-CA" sz="1600" kern="1200" dirty="0">
            <a:solidFill>
              <a:schemeClr val="bg1"/>
            </a:solidFill>
          </a:endParaRPr>
        </a:p>
      </dsp:txBody>
      <dsp:txXfrm>
        <a:off x="3782076" y="0"/>
        <a:ext cx="964879" cy="1651144"/>
      </dsp:txXfrm>
    </dsp:sp>
    <dsp:sp modelId="{CEC84F78-43AA-4A37-A31F-0FA570B5CB6D}">
      <dsp:nvSpPr>
        <dsp:cNvPr id="0" name=""/>
        <dsp:cNvSpPr/>
      </dsp:nvSpPr>
      <dsp:spPr>
        <a:xfrm>
          <a:off x="2821682" y="1931659"/>
          <a:ext cx="265177" cy="26517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3EEC91C-5DC9-4564-BB3F-0B7F6E6F7795}">
      <dsp:nvSpPr>
        <dsp:cNvPr id="0" name=""/>
        <dsp:cNvSpPr/>
      </dsp:nvSpPr>
      <dsp:spPr>
        <a:xfrm>
          <a:off x="4795200" y="2476717"/>
          <a:ext cx="964879" cy="16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National Biodiversity Plan Strategic Action Plan released</a:t>
          </a:r>
        </a:p>
        <a:p>
          <a:pPr marL="0" lvl="0" indent="0" algn="ctr" defTabSz="711200">
            <a:lnSpc>
              <a:spcPct val="90000"/>
            </a:lnSpc>
            <a:spcBef>
              <a:spcPct val="0"/>
            </a:spcBef>
            <a:spcAft>
              <a:spcPct val="35000"/>
            </a:spcAft>
            <a:buNone/>
          </a:pPr>
          <a:r>
            <a:rPr lang="en-US" sz="1600" kern="1200" dirty="0">
              <a:solidFill>
                <a:schemeClr val="bg1"/>
              </a:solidFill>
            </a:rPr>
            <a:t>March 2023</a:t>
          </a:r>
          <a:endParaRPr lang="en-CA" sz="1600" kern="1200" dirty="0">
            <a:solidFill>
              <a:schemeClr val="bg1"/>
            </a:solidFill>
          </a:endParaRPr>
        </a:p>
      </dsp:txBody>
      <dsp:txXfrm>
        <a:off x="4795200" y="2476717"/>
        <a:ext cx="964879" cy="1651144"/>
      </dsp:txXfrm>
    </dsp:sp>
    <dsp:sp modelId="{F3FE35D5-E6C3-49CD-8591-79AB51D8AE6D}">
      <dsp:nvSpPr>
        <dsp:cNvPr id="0" name=""/>
        <dsp:cNvSpPr/>
      </dsp:nvSpPr>
      <dsp:spPr>
        <a:xfrm>
          <a:off x="4241446" y="1933723"/>
          <a:ext cx="265177" cy="26517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B0C590A-0334-4438-90DB-D80D4DAAEF2B}">
      <dsp:nvSpPr>
        <dsp:cNvPr id="0" name=""/>
        <dsp:cNvSpPr/>
      </dsp:nvSpPr>
      <dsp:spPr>
        <a:xfrm>
          <a:off x="5808324" y="0"/>
          <a:ext cx="964879" cy="16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Terms of Reference Drafting </a:t>
          </a:r>
          <a:endParaRPr lang="en-CA" sz="1600" kern="1200" dirty="0">
            <a:solidFill>
              <a:schemeClr val="bg1"/>
            </a:solidFill>
          </a:endParaRPr>
        </a:p>
      </dsp:txBody>
      <dsp:txXfrm>
        <a:off x="5808324" y="0"/>
        <a:ext cx="964879" cy="1651144"/>
      </dsp:txXfrm>
    </dsp:sp>
    <dsp:sp modelId="{A45CBD66-6D4D-4326-8487-50380A8BB6E9}">
      <dsp:nvSpPr>
        <dsp:cNvPr id="0" name=""/>
        <dsp:cNvSpPr/>
      </dsp:nvSpPr>
      <dsp:spPr>
        <a:xfrm>
          <a:off x="5669320" y="1931342"/>
          <a:ext cx="265177" cy="26517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0619078-8807-4505-9F05-5C2D7A904D52}">
      <dsp:nvSpPr>
        <dsp:cNvPr id="0" name=""/>
        <dsp:cNvSpPr/>
      </dsp:nvSpPr>
      <dsp:spPr>
        <a:xfrm>
          <a:off x="6821448" y="2476717"/>
          <a:ext cx="964879" cy="16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AFN AGA 2023</a:t>
          </a:r>
        </a:p>
        <a:p>
          <a:pPr marL="0" lvl="0" indent="0" algn="ctr" defTabSz="711200">
            <a:lnSpc>
              <a:spcPct val="90000"/>
            </a:lnSpc>
            <a:spcBef>
              <a:spcPct val="0"/>
            </a:spcBef>
            <a:spcAft>
              <a:spcPct val="35000"/>
            </a:spcAft>
            <a:buNone/>
          </a:pPr>
          <a:r>
            <a:rPr lang="en-US" sz="1600" kern="1200" dirty="0">
              <a:solidFill>
                <a:schemeClr val="bg1"/>
              </a:solidFill>
            </a:rPr>
            <a:t>Representative identification</a:t>
          </a:r>
        </a:p>
      </dsp:txBody>
      <dsp:txXfrm>
        <a:off x="6821448" y="2476717"/>
        <a:ext cx="964879" cy="1651144"/>
      </dsp:txXfrm>
    </dsp:sp>
    <dsp:sp modelId="{19DD2401-FD8B-4834-AD5B-DDA60D271805}">
      <dsp:nvSpPr>
        <dsp:cNvPr id="0" name=""/>
        <dsp:cNvSpPr/>
      </dsp:nvSpPr>
      <dsp:spPr>
        <a:xfrm>
          <a:off x="7114161" y="1931342"/>
          <a:ext cx="265177" cy="26517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43DC6F-0A93-494B-9021-3D21D7E51B3F}">
      <dsp:nvSpPr>
        <dsp:cNvPr id="0" name=""/>
        <dsp:cNvSpPr/>
      </dsp:nvSpPr>
      <dsp:spPr>
        <a:xfrm>
          <a:off x="7834572" y="0"/>
          <a:ext cx="964879" cy="16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FNNT representative appointment</a:t>
          </a:r>
        </a:p>
        <a:p>
          <a:pPr marL="0" lvl="0" indent="0" algn="ctr" defTabSz="711200">
            <a:lnSpc>
              <a:spcPct val="90000"/>
            </a:lnSpc>
            <a:spcBef>
              <a:spcPct val="0"/>
            </a:spcBef>
            <a:spcAft>
              <a:spcPct val="35000"/>
            </a:spcAft>
            <a:buNone/>
          </a:pPr>
          <a:r>
            <a:rPr lang="en-US" sz="1600" kern="1200" dirty="0">
              <a:solidFill>
                <a:schemeClr val="bg1"/>
              </a:solidFill>
            </a:rPr>
            <a:t>Summer 2023</a:t>
          </a:r>
          <a:endParaRPr lang="en-CA" sz="1600" kern="1200" dirty="0">
            <a:solidFill>
              <a:schemeClr val="bg1"/>
            </a:solidFill>
          </a:endParaRPr>
        </a:p>
      </dsp:txBody>
      <dsp:txXfrm>
        <a:off x="7834572" y="0"/>
        <a:ext cx="964879" cy="1651144"/>
      </dsp:txXfrm>
    </dsp:sp>
    <dsp:sp modelId="{118B484B-E6AC-4D54-AE22-49859C20D1A7}">
      <dsp:nvSpPr>
        <dsp:cNvPr id="0" name=""/>
        <dsp:cNvSpPr/>
      </dsp:nvSpPr>
      <dsp:spPr>
        <a:xfrm>
          <a:off x="8508208" y="1931342"/>
          <a:ext cx="265177" cy="26517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E4327CE-D6E8-4875-BC7F-97792A99D488}">
      <dsp:nvSpPr>
        <dsp:cNvPr id="0" name=""/>
        <dsp:cNvSpPr/>
      </dsp:nvSpPr>
      <dsp:spPr>
        <a:xfrm>
          <a:off x="8847695" y="2476717"/>
          <a:ext cx="964879" cy="16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Fall 2023</a:t>
          </a:r>
        </a:p>
        <a:p>
          <a:pPr marL="0" lvl="0" indent="0" algn="ctr" defTabSz="711200">
            <a:lnSpc>
              <a:spcPct val="90000"/>
            </a:lnSpc>
            <a:spcBef>
              <a:spcPct val="0"/>
            </a:spcBef>
            <a:spcAft>
              <a:spcPct val="35000"/>
            </a:spcAft>
            <a:buNone/>
          </a:pPr>
          <a:r>
            <a:rPr lang="en-US" sz="1600" kern="1200" dirty="0">
              <a:solidFill>
                <a:schemeClr val="bg1"/>
              </a:solidFill>
            </a:rPr>
            <a:t>FNNT Inaugural meeting</a:t>
          </a:r>
          <a:endParaRPr lang="en-CA" sz="1600" kern="1200" dirty="0">
            <a:solidFill>
              <a:schemeClr val="bg1"/>
            </a:solidFill>
          </a:endParaRPr>
        </a:p>
      </dsp:txBody>
      <dsp:txXfrm>
        <a:off x="8847695" y="2476717"/>
        <a:ext cx="964879" cy="1651144"/>
      </dsp:txXfrm>
    </dsp:sp>
    <dsp:sp modelId="{25C0E142-317D-4A39-BD88-3542FBAB61B8}">
      <dsp:nvSpPr>
        <dsp:cNvPr id="0" name=""/>
        <dsp:cNvSpPr/>
      </dsp:nvSpPr>
      <dsp:spPr>
        <a:xfrm>
          <a:off x="9972115" y="1931342"/>
          <a:ext cx="265177" cy="26517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5FFF4FB-E4BB-407F-B272-BA6BB40F16B4}">
      <dsp:nvSpPr>
        <dsp:cNvPr id="0" name=""/>
        <dsp:cNvSpPr/>
      </dsp:nvSpPr>
      <dsp:spPr>
        <a:xfrm>
          <a:off x="9860819" y="0"/>
          <a:ext cx="964879" cy="1651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NBSAP and K-MGBF advising, reporting, adjustment</a:t>
          </a:r>
          <a:endParaRPr lang="en-CA" sz="1600" kern="1200" dirty="0">
            <a:solidFill>
              <a:schemeClr val="bg1"/>
            </a:solidFill>
          </a:endParaRPr>
        </a:p>
      </dsp:txBody>
      <dsp:txXfrm>
        <a:off x="9860819" y="0"/>
        <a:ext cx="964879" cy="1651144"/>
      </dsp:txXfrm>
    </dsp:sp>
    <dsp:sp modelId="{19C74CC8-655C-4C25-9A43-15DC1398FBF3}">
      <dsp:nvSpPr>
        <dsp:cNvPr id="0" name=""/>
        <dsp:cNvSpPr/>
      </dsp:nvSpPr>
      <dsp:spPr>
        <a:xfrm>
          <a:off x="11264769" y="1931342"/>
          <a:ext cx="265177" cy="265177"/>
        </a:xfrm>
        <a:prstGeom prst="ellips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018F61-92AC-3B49-A925-1DC330EA9C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3B8285-E16D-AB43-B260-D1BEF08AA3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C1BC6-FB0A-134F-99F0-1325354BD9C5}" type="datetimeFigureOut">
              <a:rPr lang="en-US" smtClean="0"/>
              <a:t>20/Jun/23</a:t>
            </a:fld>
            <a:endParaRPr lang="en-US"/>
          </a:p>
        </p:txBody>
      </p:sp>
      <p:sp>
        <p:nvSpPr>
          <p:cNvPr id="4" name="Footer Placeholder 3">
            <a:extLst>
              <a:ext uri="{FF2B5EF4-FFF2-40B4-BE49-F238E27FC236}">
                <a16:creationId xmlns:a16="http://schemas.microsoft.com/office/drawing/2014/main" id="{5F64883F-7E5D-8742-B325-5150D4C8A4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3C4640-77E7-EE43-BDBC-988CF4E997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B33F3E-2726-344C-9FA2-739CD281263F}" type="slidenum">
              <a:rPr lang="en-US" smtClean="0"/>
              <a:t>‹#›</a:t>
            </a:fld>
            <a:endParaRPr lang="en-US"/>
          </a:p>
        </p:txBody>
      </p:sp>
    </p:spTree>
    <p:extLst>
      <p:ext uri="{BB962C8B-B14F-4D97-AF65-F5344CB8AC3E}">
        <p14:creationId xmlns:p14="http://schemas.microsoft.com/office/powerpoint/2010/main" val="4172009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52C87-18CF-4CE6-A056-D03C77419A5F}" type="datetimeFigureOut">
              <a:rPr lang="en-CA" smtClean="0"/>
              <a:t>2023-06-20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A6886-9E35-4E7C-B436-01209C7235C6}" type="slidenum">
              <a:rPr lang="en-CA" smtClean="0"/>
              <a:t>‹#›</a:t>
            </a:fld>
            <a:endParaRPr lang="en-CA"/>
          </a:p>
        </p:txBody>
      </p:sp>
    </p:spTree>
    <p:extLst>
      <p:ext uri="{BB962C8B-B14F-4D97-AF65-F5344CB8AC3E}">
        <p14:creationId xmlns:p14="http://schemas.microsoft.com/office/powerpoint/2010/main" val="156657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DEA6886-9E35-4E7C-B436-01209C7235C6}" type="slidenum">
              <a:rPr lang="en-CA" smtClean="0"/>
              <a:t>1</a:t>
            </a:fld>
            <a:endParaRPr lang="en-CA"/>
          </a:p>
        </p:txBody>
      </p:sp>
    </p:spTree>
    <p:extLst>
      <p:ext uri="{BB962C8B-B14F-4D97-AF65-F5344CB8AC3E}">
        <p14:creationId xmlns:p14="http://schemas.microsoft.com/office/powerpoint/2010/main" val="60434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Captured in the TOR is the composition of the FNNT. As a joint technical body, the FNNT membership will comprise representatives from Federal departments, the Assembly of First Nations, and regional First Nation organizations and communities.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CA" dirty="0"/>
              <a:t>Leadership of the FNNT will be in a joint capacity as well, with a senior representative from each AFN and ECCC acting as co-chairs of the table.</a:t>
            </a:r>
          </a:p>
          <a:p>
            <a:pPr marL="0" indent="0">
              <a:buFont typeface="Arial" panose="020B0604020202020204" pitchFamily="34" charset="0"/>
              <a:buNone/>
            </a:pPr>
            <a:endParaRPr lang="en-CA" dirty="0"/>
          </a:p>
          <a:p>
            <a:pPr marL="171450" indent="-171450">
              <a:buFont typeface="Arial" panose="020B0604020202020204" pitchFamily="34" charset="0"/>
              <a:buChar char="•"/>
            </a:pPr>
            <a:r>
              <a:rPr lang="en-CA" dirty="0"/>
              <a:t>As priorities of the FNNT shift according to consensus of representatives, the membership of the table may shift to reflect these changes. </a:t>
            </a:r>
          </a:p>
        </p:txBody>
      </p:sp>
      <p:sp>
        <p:nvSpPr>
          <p:cNvPr id="4" name="Slide Number Placeholder 3"/>
          <p:cNvSpPr>
            <a:spLocks noGrp="1"/>
          </p:cNvSpPr>
          <p:nvPr>
            <p:ph type="sldNum" sz="quarter" idx="5"/>
          </p:nvPr>
        </p:nvSpPr>
        <p:spPr/>
        <p:txBody>
          <a:bodyPr/>
          <a:lstStyle/>
          <a:p>
            <a:fld id="{ADEA6886-9E35-4E7C-B436-01209C7235C6}" type="slidenum">
              <a:rPr lang="en-CA" smtClean="0"/>
              <a:t>10</a:t>
            </a:fld>
            <a:endParaRPr lang="en-CA"/>
          </a:p>
        </p:txBody>
      </p:sp>
    </p:spTree>
    <p:extLst>
      <p:ext uri="{BB962C8B-B14F-4D97-AF65-F5344CB8AC3E}">
        <p14:creationId xmlns:p14="http://schemas.microsoft.com/office/powerpoint/2010/main" val="3967897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t>
            </a:r>
            <a:r>
              <a:rPr lang="en-CA" dirty="0"/>
              <a:t>he objectives stated in the TOR, as it reads currently, are the following:</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Ensure collaborative design, development, and implementation of Canada’s NBSAP and related Nature Mandates</a:t>
            </a:r>
          </a:p>
          <a:p>
            <a:pPr marL="0" indent="0">
              <a:buFont typeface="Arial" panose="020B0604020202020204" pitchFamily="34" charset="0"/>
              <a:buNone/>
            </a:pPr>
            <a:endParaRPr lang="en-CA" dirty="0"/>
          </a:p>
          <a:p>
            <a:pPr marL="171450" indent="-171450">
              <a:buFont typeface="Arial" panose="020B0604020202020204" pitchFamily="34" charset="0"/>
              <a:buChar char="•"/>
            </a:pPr>
            <a:r>
              <a:rPr lang="en-CA" dirty="0"/>
              <a:t>To ensure the provision of adequate resources to First Nations and the FNNT, to provide long term stability for the advisory body</a:t>
            </a:r>
          </a:p>
        </p:txBody>
      </p:sp>
      <p:sp>
        <p:nvSpPr>
          <p:cNvPr id="4" name="Slide Number Placeholder 3"/>
          <p:cNvSpPr>
            <a:spLocks noGrp="1"/>
          </p:cNvSpPr>
          <p:nvPr>
            <p:ph type="sldNum" sz="quarter" idx="5"/>
          </p:nvPr>
        </p:nvSpPr>
        <p:spPr/>
        <p:txBody>
          <a:bodyPr/>
          <a:lstStyle/>
          <a:p>
            <a:fld id="{ADEA6886-9E35-4E7C-B436-01209C7235C6}" type="slidenum">
              <a:rPr lang="en-CA" smtClean="0"/>
              <a:t>11</a:t>
            </a:fld>
            <a:endParaRPr lang="en-CA"/>
          </a:p>
        </p:txBody>
      </p:sp>
    </p:spTree>
    <p:extLst>
      <p:ext uri="{BB962C8B-B14F-4D97-AF65-F5344CB8AC3E}">
        <p14:creationId xmlns:p14="http://schemas.microsoft.com/office/powerpoint/2010/main" val="3784390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a:t>
            </a:r>
            <a:r>
              <a:rPr lang="en-CA" dirty="0"/>
              <a:t>o monitor the progress of implementation of the K-MGBF and Nature Agenda</a:t>
            </a:r>
          </a:p>
          <a:p>
            <a:pPr marL="0" indent="0">
              <a:buFont typeface="Arial" panose="020B0604020202020204" pitchFamily="34" charset="0"/>
              <a:buNone/>
            </a:pPr>
            <a:endParaRPr lang="en-CA" dirty="0"/>
          </a:p>
          <a:p>
            <a:pPr marL="171450" indent="-171450">
              <a:buFont typeface="Arial" panose="020B0604020202020204" pitchFamily="34" charset="0"/>
              <a:buChar char="•"/>
            </a:pPr>
            <a:r>
              <a:rPr lang="en-CA" dirty="0"/>
              <a:t>And to create a forum for advising Canada on collaborative implementation of the K-MGBF and Nature Agenda</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Important to note is the overlap of the TOR objectives and the mandate set out by First Nations-in-Assembly through Resolution 57/2022. The Resolution has had a strong presence in the drafting of the structure and objectives of the FNNT. </a:t>
            </a:r>
          </a:p>
        </p:txBody>
      </p:sp>
      <p:sp>
        <p:nvSpPr>
          <p:cNvPr id="4" name="Slide Number Placeholder 3"/>
          <p:cNvSpPr>
            <a:spLocks noGrp="1"/>
          </p:cNvSpPr>
          <p:nvPr>
            <p:ph type="sldNum" sz="quarter" idx="5"/>
          </p:nvPr>
        </p:nvSpPr>
        <p:spPr/>
        <p:txBody>
          <a:bodyPr/>
          <a:lstStyle/>
          <a:p>
            <a:fld id="{ADEA6886-9E35-4E7C-B436-01209C7235C6}" type="slidenum">
              <a:rPr lang="en-CA" smtClean="0"/>
              <a:t>12</a:t>
            </a:fld>
            <a:endParaRPr lang="en-CA"/>
          </a:p>
        </p:txBody>
      </p:sp>
    </p:spTree>
    <p:extLst>
      <p:ext uri="{BB962C8B-B14F-4D97-AF65-F5344CB8AC3E}">
        <p14:creationId xmlns:p14="http://schemas.microsoft.com/office/powerpoint/2010/main" val="383446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FNNT operation aligns with First Nations views on collaboration, including the creation of time and understanding of Ethical Space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will include ongoing training and facilitation of Ethical Space by all members, as outlined in Member and Chair Responsibilities</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Meetings of the FNNT will occur at least twice per year, with additional meetings to be set as needed, at the consensus of the membership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Work planning and execution throughout the year will be set on an annual basis – these plans will be co-developed on an annual basis, and reflect potential shifting priorities of the FNNT membership</a:t>
            </a:r>
            <a:endParaRPr lang="en-CA" dirty="0"/>
          </a:p>
        </p:txBody>
      </p:sp>
      <p:sp>
        <p:nvSpPr>
          <p:cNvPr id="4" name="Slide Number Placeholder 3"/>
          <p:cNvSpPr>
            <a:spLocks noGrp="1"/>
          </p:cNvSpPr>
          <p:nvPr>
            <p:ph type="sldNum" sz="quarter" idx="5"/>
          </p:nvPr>
        </p:nvSpPr>
        <p:spPr/>
        <p:txBody>
          <a:bodyPr/>
          <a:lstStyle/>
          <a:p>
            <a:fld id="{ADEA6886-9E35-4E7C-B436-01209C7235C6}" type="slidenum">
              <a:rPr lang="en-CA" smtClean="0"/>
              <a:t>13</a:t>
            </a:fld>
            <a:endParaRPr lang="en-CA"/>
          </a:p>
        </p:txBody>
      </p:sp>
    </p:spTree>
    <p:extLst>
      <p:ext uri="{BB962C8B-B14F-4D97-AF65-F5344CB8AC3E}">
        <p14:creationId xmlns:p14="http://schemas.microsoft.com/office/powerpoint/2010/main" val="2238634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may also be opportunities for the FNNT to work collaboratively with other nature committees on shared priorities.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171450" indent="-171450">
              <a:buFont typeface="Arial" panose="020B0604020202020204" pitchFamily="34" charset="0"/>
              <a:buChar char="•"/>
            </a:pPr>
            <a:r>
              <a:rPr lang="en-US" dirty="0"/>
              <a:t>The FNNT’s overarching design allows it to provide advising to respective involved organizations, and their Ministers and Leadership. This advising is inclusive of an Annual Report to be co-developed by the FNNT, and presented to ECCC and the AFN</a:t>
            </a:r>
          </a:p>
        </p:txBody>
      </p:sp>
      <p:sp>
        <p:nvSpPr>
          <p:cNvPr id="4" name="Slide Number Placeholder 3"/>
          <p:cNvSpPr>
            <a:spLocks noGrp="1"/>
          </p:cNvSpPr>
          <p:nvPr>
            <p:ph type="sldNum" sz="quarter" idx="5"/>
          </p:nvPr>
        </p:nvSpPr>
        <p:spPr/>
        <p:txBody>
          <a:bodyPr/>
          <a:lstStyle/>
          <a:p>
            <a:fld id="{ADEA6886-9E35-4E7C-B436-01209C7235C6}" type="slidenum">
              <a:rPr lang="en-CA" smtClean="0"/>
              <a:t>14</a:t>
            </a:fld>
            <a:endParaRPr lang="en-CA"/>
          </a:p>
        </p:txBody>
      </p:sp>
    </p:spTree>
    <p:extLst>
      <p:ext uri="{BB962C8B-B14F-4D97-AF65-F5344CB8AC3E}">
        <p14:creationId xmlns:p14="http://schemas.microsoft.com/office/powerpoint/2010/main" val="4024382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timeline presents Canada’s commitment and collaborative work to date. Starting in 2022, ECCC met with AFN representatives to begin structuring a suitable mechanism for First Nations to be involved in advising on the upcoming National Biodiversity Strategic Action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COP 15, hosted in Montreal in December of 2022, Canada committed to the Kunming-Montreal Global Biodiversity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Following this commitment, in the Spring of 2023 (May), Canada released its National Biodiversity Strategic Action Plan, following comment from the AFN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Once there was a structured commitment to the K-MGBF and NBSAP, the AFN and ECCC began collaboratively drafting a Terms of Reference for the formation an operation of the FNNT.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of this AGA, the Terms of Reference are approaching finalization by respective organizations, and the AFN is actively working to identify and appoint individuals to the FNNT on behalf of First Nations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Looking ahead, the inaugural meeting for the FNNT is planned for the fall of this year, after which the Table will be operational, and can begin advising on design and implementation of the NBSAP as well as Canada’s related Nature Agenda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A6886-9E35-4E7C-B436-01209C7235C6}"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714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AFN will be seeking and identifying First Nations membership on the FNNT in the coming months, with the goal of hosting an inaugural meeting in the Fall of 2023.</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solidFill>
                  <a:srgbClr val="FF0000"/>
                </a:solidFill>
              </a:rPr>
              <a:t>The FNNT is a novel, ground-up co-designed arrangement between Canada and the AFN. It will act as a primary vehicle for First Nations to influence the implementation of COP 15 commitments, by providing strategic advice to respective organizations on how to address Canada’s and First Nations concerns around environmental degradation, and the crises we collectively face. </a:t>
            </a:r>
            <a:endParaRPr lang="en-CA" dirty="0">
              <a:solidFill>
                <a:srgbClr val="FF0000"/>
              </a:solidFill>
            </a:endParaRPr>
          </a:p>
        </p:txBody>
      </p:sp>
      <p:sp>
        <p:nvSpPr>
          <p:cNvPr id="4" name="Slide Number Placeholder 3"/>
          <p:cNvSpPr>
            <a:spLocks noGrp="1"/>
          </p:cNvSpPr>
          <p:nvPr>
            <p:ph type="sldNum" sz="quarter" idx="5"/>
          </p:nvPr>
        </p:nvSpPr>
        <p:spPr/>
        <p:txBody>
          <a:bodyPr/>
          <a:lstStyle/>
          <a:p>
            <a:fld id="{ADEA6886-9E35-4E7C-B436-01209C7235C6}" type="slidenum">
              <a:rPr lang="en-CA" smtClean="0"/>
              <a:t>16</a:t>
            </a:fld>
            <a:endParaRPr lang="en-CA"/>
          </a:p>
        </p:txBody>
      </p:sp>
    </p:spTree>
    <p:extLst>
      <p:ext uri="{BB962C8B-B14F-4D97-AF65-F5344CB8AC3E}">
        <p14:creationId xmlns:p14="http://schemas.microsoft.com/office/powerpoint/2010/main" val="2059371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DEA6886-9E35-4E7C-B436-01209C7235C6}" type="slidenum">
              <a:rPr lang="en-CA" smtClean="0"/>
              <a:t>17</a:t>
            </a:fld>
            <a:endParaRPr lang="en-CA"/>
          </a:p>
        </p:txBody>
      </p:sp>
    </p:spTree>
    <p:extLst>
      <p:ext uri="{BB962C8B-B14F-4D97-AF65-F5344CB8AC3E}">
        <p14:creationId xmlns:p14="http://schemas.microsoft.com/office/powerpoint/2010/main" val="544180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Canada, and the world</a:t>
            </a:r>
            <a:r>
              <a:rPr lang="en-US"/>
              <a:t>, is </a:t>
            </a:r>
            <a:r>
              <a:rPr lang="en-US" dirty="0"/>
              <a:t>facing a multitude of crises relating to environmental degradation.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One of these crises, the global biodiversity loss crisis, is being actioned on through the mechanism being presented on today. </a:t>
            </a:r>
            <a:endParaRPr lang="en-CA" dirty="0"/>
          </a:p>
        </p:txBody>
      </p:sp>
      <p:sp>
        <p:nvSpPr>
          <p:cNvPr id="4" name="Slide Number Placeholder 3"/>
          <p:cNvSpPr>
            <a:spLocks noGrp="1"/>
          </p:cNvSpPr>
          <p:nvPr>
            <p:ph type="sldNum" sz="quarter" idx="5"/>
          </p:nvPr>
        </p:nvSpPr>
        <p:spPr/>
        <p:txBody>
          <a:bodyPr/>
          <a:lstStyle/>
          <a:p>
            <a:fld id="{ADEA6886-9E35-4E7C-B436-01209C7235C6}" type="slidenum">
              <a:rPr lang="en-CA" smtClean="0"/>
              <a:t>2</a:t>
            </a:fld>
            <a:endParaRPr lang="en-CA"/>
          </a:p>
        </p:txBody>
      </p:sp>
    </p:spTree>
    <p:extLst>
      <p:ext uri="{BB962C8B-B14F-4D97-AF65-F5344CB8AC3E}">
        <p14:creationId xmlns:p14="http://schemas.microsoft.com/office/powerpoint/2010/main" val="2318533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At the Conference of Parties to the Convention on Global Biological Diversity, hosted in December of 2022, Canada’s committed to halting and reversing biodiversity loss through the Kunming-Montreal Global Biodiversity Framework</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CA" dirty="0"/>
              <a:t>Signatories to the Framework have committed to progressing initiatives related to  biodiversity loss, with the goal of halting and reversing this loss. It contains 23 Targets to achieve by 2030, and 4 overarching goals to be achieved by 2050. </a:t>
            </a:r>
          </a:p>
        </p:txBody>
      </p:sp>
      <p:sp>
        <p:nvSpPr>
          <p:cNvPr id="4" name="Slide Number Placeholder 3"/>
          <p:cNvSpPr>
            <a:spLocks noGrp="1"/>
          </p:cNvSpPr>
          <p:nvPr>
            <p:ph type="sldNum" sz="quarter" idx="5"/>
          </p:nvPr>
        </p:nvSpPr>
        <p:spPr/>
        <p:txBody>
          <a:bodyPr/>
          <a:lstStyle/>
          <a:p>
            <a:fld id="{ADEA6886-9E35-4E7C-B436-01209C7235C6}" type="slidenum">
              <a:rPr lang="en-CA" smtClean="0"/>
              <a:t>3</a:t>
            </a:fld>
            <a:endParaRPr lang="en-CA"/>
          </a:p>
        </p:txBody>
      </p:sp>
    </p:spTree>
    <p:extLst>
      <p:ext uri="{BB962C8B-B14F-4D97-AF65-F5344CB8AC3E}">
        <p14:creationId xmlns:p14="http://schemas.microsoft.com/office/powerpoint/2010/main" val="108782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Signatories to the K-MGBF have agreed to updating respective National Biodiversity Strategy and Action plans prior to the next COP CBD, being hosted in 2024. </a:t>
            </a:r>
          </a:p>
          <a:p>
            <a:endParaRPr lang="en-US" dirty="0"/>
          </a:p>
          <a:p>
            <a:r>
              <a:rPr lang="en-US" dirty="0"/>
              <a:t>Canada’s approach to this updating process is the creation of distinctions-based advisory body and working groups, which is being facilitated by Environment and Climate Change Canada. </a:t>
            </a:r>
            <a:endParaRPr lang="en-CA" dirty="0"/>
          </a:p>
        </p:txBody>
      </p:sp>
      <p:sp>
        <p:nvSpPr>
          <p:cNvPr id="4" name="Slide Number Placeholder 3"/>
          <p:cNvSpPr>
            <a:spLocks noGrp="1"/>
          </p:cNvSpPr>
          <p:nvPr>
            <p:ph type="sldNum" sz="quarter" idx="5"/>
          </p:nvPr>
        </p:nvSpPr>
        <p:spPr/>
        <p:txBody>
          <a:bodyPr/>
          <a:lstStyle/>
          <a:p>
            <a:fld id="{ADEA6886-9E35-4E7C-B436-01209C7235C6}" type="slidenum">
              <a:rPr lang="en-CA" smtClean="0"/>
              <a:t>4</a:t>
            </a:fld>
            <a:endParaRPr lang="en-CA"/>
          </a:p>
        </p:txBody>
      </p:sp>
    </p:spTree>
    <p:extLst>
      <p:ext uri="{BB962C8B-B14F-4D97-AF65-F5344CB8AC3E}">
        <p14:creationId xmlns:p14="http://schemas.microsoft.com/office/powerpoint/2010/main" val="247045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outlined in Canada’s commitments under UNDRIP, and the United Nations Declaration Act (passed 2021), Canada is seeking early and continued involvement and guidance from Indigenous Peoples</a:t>
            </a:r>
          </a:p>
          <a:p>
            <a:endParaRPr lang="en-US" dirty="0"/>
          </a:p>
          <a:p>
            <a:r>
              <a:rPr lang="en-US" dirty="0"/>
              <a:t>This involvement is being structured and progressed through establishment of Nature Tables with each the First Nations, Métis, and Inuit Peoples</a:t>
            </a:r>
          </a:p>
          <a:p>
            <a:endParaRPr lang="en-US" dirty="0"/>
          </a:p>
          <a:p>
            <a:r>
              <a:rPr lang="en-US" dirty="0"/>
              <a:t>The Assembly of First Nations is in the process of co-designing a First Nations Nature Table with ECCC</a:t>
            </a:r>
          </a:p>
          <a:p>
            <a:endParaRPr lang="en-US" dirty="0"/>
          </a:p>
          <a:p>
            <a:endParaRPr lang="en-CA" dirty="0"/>
          </a:p>
        </p:txBody>
      </p:sp>
      <p:sp>
        <p:nvSpPr>
          <p:cNvPr id="4" name="Slide Number Placeholder 3"/>
          <p:cNvSpPr>
            <a:spLocks noGrp="1"/>
          </p:cNvSpPr>
          <p:nvPr>
            <p:ph type="sldNum" sz="quarter" idx="5"/>
          </p:nvPr>
        </p:nvSpPr>
        <p:spPr/>
        <p:txBody>
          <a:bodyPr/>
          <a:lstStyle/>
          <a:p>
            <a:fld id="{ADEA6886-9E35-4E7C-B436-01209C7235C6}" type="slidenum">
              <a:rPr lang="en-CA" smtClean="0"/>
              <a:t>5</a:t>
            </a:fld>
            <a:endParaRPr lang="en-CA"/>
          </a:p>
        </p:txBody>
      </p:sp>
    </p:spTree>
    <p:extLst>
      <p:ext uri="{BB962C8B-B14F-4D97-AF65-F5344CB8AC3E}">
        <p14:creationId xmlns:p14="http://schemas.microsoft.com/office/powerpoint/2010/main" val="85174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response to these commitments, the Federal government, in collaboration with First Nations, Métis, and Inuit, co-designed mechanisms to provide feedback and guidance to Canada on progressing its Nature Agendas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CA" dirty="0"/>
              <a:t>The table is intended to be a bi-lateral technical table between the AFN and Canada</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Following on the advice of the Advisory Committee on Climate Action and the Environment, Resolution 57/2022 was prepared and presented to First Nations-in-Assembly in December 2022</a:t>
            </a:r>
          </a:p>
          <a:p>
            <a:endParaRPr lang="en-CA" dirty="0"/>
          </a:p>
        </p:txBody>
      </p:sp>
      <p:sp>
        <p:nvSpPr>
          <p:cNvPr id="4" name="Slide Number Placeholder 3"/>
          <p:cNvSpPr>
            <a:spLocks noGrp="1"/>
          </p:cNvSpPr>
          <p:nvPr>
            <p:ph type="sldNum" sz="quarter" idx="5"/>
          </p:nvPr>
        </p:nvSpPr>
        <p:spPr/>
        <p:txBody>
          <a:bodyPr/>
          <a:lstStyle/>
          <a:p>
            <a:fld id="{ADEA6886-9E35-4E7C-B436-01209C7235C6}" type="slidenum">
              <a:rPr lang="en-CA" smtClean="0"/>
              <a:t>6</a:t>
            </a:fld>
            <a:endParaRPr lang="en-CA"/>
          </a:p>
        </p:txBody>
      </p:sp>
    </p:spTree>
    <p:extLst>
      <p:ext uri="{BB962C8B-B14F-4D97-AF65-F5344CB8AC3E}">
        <p14:creationId xmlns:p14="http://schemas.microsoft.com/office/powerpoint/2010/main" val="105416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Resolution, which passed in Assembly in December 2022, calls upon Canada to ensure First Nations are involved in the ground-up development and implantation of both the National Biodiversity Strategic Action Plan, which is an outcome of Canada’s commitments under the Kunming-Montreal Global Biodiversity Framework, and the Nature Agenda which is the roader initiative and commitments by Canada to protect nature</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DEA6886-9E35-4E7C-B436-01209C7235C6}" type="slidenum">
              <a:rPr lang="en-CA" smtClean="0"/>
              <a:t>7</a:t>
            </a:fld>
            <a:endParaRPr lang="en-CA"/>
          </a:p>
        </p:txBody>
      </p:sp>
    </p:spTree>
    <p:extLst>
      <p:ext uri="{BB962C8B-B14F-4D97-AF65-F5344CB8AC3E}">
        <p14:creationId xmlns:p14="http://schemas.microsoft.com/office/powerpoint/2010/main" val="747070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Resolution also calls on Canada to ensure adequate funding is provided, in the long term, to ensure resources are in place and secured for operation of the FNNT. Canada’s various commitments to nature through its Nature Agenda necessitate long-term funding is in place. To date, there has been no indication that this funding would not be provided</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Important to note is that the FNNT is not intended to be a mechanism of consultation with First Nations. This feature is set within the TOR and has understanding from all parties. </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DEA6886-9E35-4E7C-B436-01209C7235C6}" type="slidenum">
              <a:rPr lang="en-CA" smtClean="0"/>
              <a:t>8</a:t>
            </a:fld>
            <a:endParaRPr lang="en-CA"/>
          </a:p>
        </p:txBody>
      </p:sp>
    </p:spTree>
    <p:extLst>
      <p:ext uri="{BB962C8B-B14F-4D97-AF65-F5344CB8AC3E}">
        <p14:creationId xmlns:p14="http://schemas.microsoft.com/office/powerpoint/2010/main" val="2779384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Drafting of the Terms of Reference to guide the operation of the FNNT began in late February of this year.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CA" dirty="0"/>
              <a:t>AFN and ECCC staff have conducted  meetings since to collaboratively draft the TOR. TOR are now at a stage of internal approval by Canada. </a:t>
            </a:r>
          </a:p>
          <a:p>
            <a:pPr marL="171450" indent="-171450">
              <a:buFont typeface="Arial" panose="020B0604020202020204" pitchFamily="34" charset="0"/>
              <a:buChar cha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AFN goals at the TOR drafting stage includes development of a fully-supported bilateral table, including diverse representation from First Nations across the country, as well as interdepartmental representation from Canada, including from ECCC, Parks Canada, and the Department of Fisheries and Oceans Canada</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r>
              <a:rPr lang="en-CA" dirty="0"/>
              <a:t>Following approval of the TOR by both Canadian and AFN Leadership, the FNNT should be operational by late 2023.</a:t>
            </a:r>
          </a:p>
        </p:txBody>
      </p:sp>
      <p:sp>
        <p:nvSpPr>
          <p:cNvPr id="4" name="Slide Number Placeholder 3"/>
          <p:cNvSpPr>
            <a:spLocks noGrp="1"/>
          </p:cNvSpPr>
          <p:nvPr>
            <p:ph type="sldNum" sz="quarter" idx="5"/>
          </p:nvPr>
        </p:nvSpPr>
        <p:spPr/>
        <p:txBody>
          <a:bodyPr/>
          <a:lstStyle/>
          <a:p>
            <a:fld id="{ADEA6886-9E35-4E7C-B436-01209C7235C6}" type="slidenum">
              <a:rPr lang="en-CA" smtClean="0"/>
              <a:t>9</a:t>
            </a:fld>
            <a:endParaRPr lang="en-CA"/>
          </a:p>
        </p:txBody>
      </p:sp>
    </p:spTree>
    <p:extLst>
      <p:ext uri="{BB962C8B-B14F-4D97-AF65-F5344CB8AC3E}">
        <p14:creationId xmlns:p14="http://schemas.microsoft.com/office/powerpoint/2010/main" val="2836344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3428999" y="2201779"/>
            <a:ext cx="8179201" cy="1922959"/>
          </a:xfrm>
          <a:prstGeom prst="rect">
            <a:avLst/>
          </a:prstGeom>
        </p:spPr>
        <p:txBody>
          <a:bodyPr anchor="t">
            <a:normAutofit/>
          </a:bodyPr>
          <a:lstStyle>
            <a:lvl1pPr algn="ctr">
              <a:defRPr sz="4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3428999" y="4227203"/>
            <a:ext cx="8179202" cy="1523892"/>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944446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573142" y="1797304"/>
            <a:ext cx="9983858" cy="798576"/>
          </a:xfrm>
          <a:prstGeom prst="rect">
            <a:avLst/>
          </a:prstGeom>
        </p:spPr>
        <p:txBody>
          <a:bodyPr/>
          <a:lstStyle>
            <a:lvl1pPr>
              <a:defRPr>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573142" y="2705100"/>
            <a:ext cx="9983858" cy="3802063"/>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52712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838054"/>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p:txBody>
          <a:bodyPr>
            <a:normAutofit fontScale="90000"/>
          </a:bodyPr>
          <a:lstStyle/>
          <a:p>
            <a:r>
              <a:rPr lang="en-US" dirty="0"/>
              <a:t>First Nations Climate and Conservation Leadership Dialogue Session:</a:t>
            </a:r>
            <a:br>
              <a:rPr lang="en-US" dirty="0"/>
            </a:br>
            <a:br>
              <a:rPr lang="en-US" dirty="0"/>
            </a:br>
            <a:r>
              <a:rPr lang="en-US" dirty="0"/>
              <a:t>First Nations Nature Table Update</a:t>
            </a:r>
            <a:br>
              <a:rPr lang="en-US" dirty="0"/>
            </a:br>
            <a:endParaRPr lang="en-US" dirty="0"/>
          </a:p>
        </p:txBody>
      </p:sp>
      <p:sp>
        <p:nvSpPr>
          <p:cNvPr id="3" name="Subtitle 2">
            <a:extLst>
              <a:ext uri="{FF2B5EF4-FFF2-40B4-BE49-F238E27FC236}">
                <a16:creationId xmlns:a16="http://schemas.microsoft.com/office/drawing/2014/main" id="{CA1C614C-DFDA-2A93-7078-EE08B1F428ED}"/>
              </a:ext>
            </a:extLst>
          </p:cNvPr>
          <p:cNvSpPr>
            <a:spLocks noGrp="1"/>
          </p:cNvSpPr>
          <p:nvPr>
            <p:ph type="subTitle" idx="1"/>
          </p:nvPr>
        </p:nvSpPr>
        <p:spPr/>
        <p:txBody>
          <a:bodyPr/>
          <a:lstStyle/>
          <a:p>
            <a:endParaRPr lang="en-US" dirty="0"/>
          </a:p>
          <a:p>
            <a:r>
              <a:rPr lang="en-US" dirty="0"/>
              <a:t>July 10, 2023</a:t>
            </a:r>
          </a:p>
          <a:p>
            <a:r>
              <a:rPr lang="en-US" dirty="0"/>
              <a:t>3:00pm – 4:30pm AST</a:t>
            </a:r>
          </a:p>
        </p:txBody>
      </p:sp>
    </p:spTree>
    <p:extLst>
      <p:ext uri="{BB962C8B-B14F-4D97-AF65-F5344CB8AC3E}">
        <p14:creationId xmlns:p14="http://schemas.microsoft.com/office/powerpoint/2010/main" val="3867358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First Nations Nature Table (FNNT) - Composition</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sz="2400" dirty="0"/>
              <a:t>The FNNT will be composed of Federal representatives, AFN staff, and regional First Nations technical experts.</a:t>
            </a:r>
          </a:p>
          <a:p>
            <a:pPr marL="0" indent="0">
              <a:buNone/>
            </a:pPr>
            <a:endParaRPr lang="en-US" sz="2400" dirty="0"/>
          </a:p>
          <a:p>
            <a:r>
              <a:rPr lang="en-US" sz="2400" dirty="0"/>
              <a:t>The FNNT will be co-chaired by AFN and ECCC representatives.</a:t>
            </a:r>
          </a:p>
          <a:p>
            <a:pPr marL="0" indent="0">
              <a:buNone/>
            </a:pPr>
            <a:endParaRPr lang="en-US" sz="2400" dirty="0"/>
          </a:p>
          <a:p>
            <a:r>
              <a:rPr lang="en-US" sz="2400" dirty="0"/>
              <a:t>Representation will evolve to reflect the priorities identified by the FNNT.</a:t>
            </a:r>
          </a:p>
          <a:p>
            <a:pPr marL="0" indent="0">
              <a:buNone/>
            </a:pPr>
            <a:endParaRPr lang="en-US" sz="2400" dirty="0"/>
          </a:p>
          <a:p>
            <a:r>
              <a:rPr lang="en-US" sz="2400" dirty="0"/>
              <a:t>Additional linkages to AFN National and Regional Nature Coordinators.</a:t>
            </a:r>
          </a:p>
          <a:p>
            <a:endParaRPr lang="en-US" dirty="0"/>
          </a:p>
        </p:txBody>
      </p:sp>
    </p:spTree>
    <p:extLst>
      <p:ext uri="{BB962C8B-B14F-4D97-AF65-F5344CB8AC3E}">
        <p14:creationId xmlns:p14="http://schemas.microsoft.com/office/powerpoint/2010/main" val="419029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First Nations Nature Table (FNNT) - Objectives</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The FNNT’s current objectives are stated as:</a:t>
            </a:r>
          </a:p>
          <a:p>
            <a:endParaRPr lang="en-US" dirty="0"/>
          </a:p>
          <a:p>
            <a:pPr lvl="1"/>
            <a:r>
              <a:rPr lang="en-US" dirty="0"/>
              <a:t>Collaboratively design, develop, and implement Canada’s National Biodiversity Strategic Action Plan (NBSAP), committed to through the K-MGBF, and Canada’s Nature Mandate.</a:t>
            </a:r>
          </a:p>
          <a:p>
            <a:pPr lvl="1"/>
            <a:endParaRPr lang="en-US" dirty="0"/>
          </a:p>
          <a:p>
            <a:pPr lvl="1"/>
            <a:r>
              <a:rPr lang="en-US" dirty="0"/>
              <a:t>Ensure adequate resources for First Nations to participate in collaborative planning and decision making.</a:t>
            </a:r>
          </a:p>
          <a:p>
            <a:endParaRPr lang="en-US" dirty="0"/>
          </a:p>
        </p:txBody>
      </p:sp>
    </p:spTree>
    <p:extLst>
      <p:ext uri="{BB962C8B-B14F-4D97-AF65-F5344CB8AC3E}">
        <p14:creationId xmlns:p14="http://schemas.microsoft.com/office/powerpoint/2010/main" val="1813794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First Nations Nature Table (FNNT) -  Objectives</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The FNNT’s current objectives are stated as:</a:t>
            </a:r>
          </a:p>
          <a:p>
            <a:endParaRPr lang="en-US" dirty="0"/>
          </a:p>
          <a:p>
            <a:pPr lvl="1"/>
            <a:r>
              <a:rPr lang="en-US" dirty="0"/>
              <a:t>Monitor the progress of implementation of the K-MGBF and Canada's Nature Agenda.</a:t>
            </a:r>
          </a:p>
          <a:p>
            <a:pPr lvl="1"/>
            <a:endParaRPr lang="en-US" dirty="0"/>
          </a:p>
          <a:p>
            <a:pPr lvl="1"/>
            <a:r>
              <a:rPr lang="en-US" dirty="0"/>
              <a:t>Gather and present First Nations perspectives and advice on implementation of the K-MGBF and Nature Agenda.</a:t>
            </a:r>
          </a:p>
          <a:p>
            <a:endParaRPr lang="en-US" dirty="0"/>
          </a:p>
        </p:txBody>
      </p:sp>
    </p:spTree>
    <p:extLst>
      <p:ext uri="{BB962C8B-B14F-4D97-AF65-F5344CB8AC3E}">
        <p14:creationId xmlns:p14="http://schemas.microsoft.com/office/powerpoint/2010/main" val="3966086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First Nations Nature Table (FNNT) - Operation</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The FNNT is structured in a manner that will embody Ethical Space in its meetings and collaboration.</a:t>
            </a:r>
          </a:p>
          <a:p>
            <a:pPr marL="0" indent="0">
              <a:buNone/>
            </a:pPr>
            <a:endParaRPr lang="en-US" dirty="0"/>
          </a:p>
          <a:p>
            <a:r>
              <a:rPr lang="en-US" dirty="0"/>
              <a:t>Frequency of meetings is set at a minimum of biannually, with more meetings as needed, decided by consensus.</a:t>
            </a:r>
          </a:p>
          <a:p>
            <a:endParaRPr lang="en-US" dirty="0"/>
          </a:p>
          <a:p>
            <a:r>
              <a:rPr lang="en-US" dirty="0"/>
              <a:t>The FNNT will develop an annual work plan, guided by the objectives and measured progress to date.</a:t>
            </a:r>
          </a:p>
          <a:p>
            <a:endParaRPr lang="en-US" dirty="0"/>
          </a:p>
        </p:txBody>
      </p:sp>
    </p:spTree>
    <p:extLst>
      <p:ext uri="{BB962C8B-B14F-4D97-AF65-F5344CB8AC3E}">
        <p14:creationId xmlns:p14="http://schemas.microsoft.com/office/powerpoint/2010/main" val="33267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First Nations Nature Table (FNNT) - Operation</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The FNNT may also work collaboratively with related bilateral and multilateral nature committees on shared priorities.</a:t>
            </a:r>
          </a:p>
          <a:p>
            <a:endParaRPr lang="en-US" dirty="0"/>
          </a:p>
          <a:p>
            <a:r>
              <a:rPr lang="en-US" dirty="0"/>
              <a:t>The FNNT will provide guidance, advice and recommendations through respective representatives to Leadership of involved organizations.</a:t>
            </a:r>
          </a:p>
          <a:p>
            <a:pPr lvl="1"/>
            <a:r>
              <a:rPr lang="en-US" dirty="0"/>
              <a:t>Inclusive of an Annual Report provided to both ECCC and the AFN.</a:t>
            </a:r>
          </a:p>
          <a:p>
            <a:endParaRPr lang="en-US" dirty="0"/>
          </a:p>
          <a:p>
            <a:endParaRPr lang="en-US" dirty="0"/>
          </a:p>
        </p:txBody>
      </p:sp>
    </p:spTree>
    <p:extLst>
      <p:ext uri="{BB962C8B-B14F-4D97-AF65-F5344CB8AC3E}">
        <p14:creationId xmlns:p14="http://schemas.microsoft.com/office/powerpoint/2010/main" val="366559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First Nations Nature Table (FNNT) - Timeline</a:t>
            </a:r>
          </a:p>
        </p:txBody>
      </p:sp>
      <p:graphicFrame>
        <p:nvGraphicFramePr>
          <p:cNvPr id="6" name="Diagram 5">
            <a:extLst>
              <a:ext uri="{FF2B5EF4-FFF2-40B4-BE49-F238E27FC236}">
                <a16:creationId xmlns:a16="http://schemas.microsoft.com/office/drawing/2014/main" id="{0E62C7EF-D04C-0C38-287B-3DD2F834FC01}"/>
              </a:ext>
            </a:extLst>
          </p:cNvPr>
          <p:cNvGraphicFramePr/>
          <p:nvPr/>
        </p:nvGraphicFramePr>
        <p:xfrm>
          <a:off x="80554" y="2426790"/>
          <a:ext cx="12030891" cy="4127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B836C490-D0B7-BDEB-0678-58D55E0E87A8}"/>
              </a:ext>
            </a:extLst>
          </p:cNvPr>
          <p:cNvSpPr txBox="1"/>
          <p:nvPr/>
        </p:nvSpPr>
        <p:spPr>
          <a:xfrm>
            <a:off x="-31668" y="3393013"/>
            <a:ext cx="202113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FNNT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Preliminary Discussions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ACA32DC-4243-830C-DC8D-60E67C9C1796}"/>
              </a:ext>
            </a:extLst>
          </p:cNvPr>
          <p:cNvSpPr txBox="1"/>
          <p:nvPr/>
        </p:nvSpPr>
        <p:spPr>
          <a:xfrm>
            <a:off x="388030" y="4651061"/>
            <a:ext cx="2429692"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December 2022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Release of K-MGBF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(COP 15 CBD)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5E4A27F-6418-1435-1983-19C3AB3FCF1E}"/>
              </a:ext>
            </a:extLst>
          </p:cNvPr>
          <p:cNvSpPr txBox="1"/>
          <p:nvPr/>
        </p:nvSpPr>
        <p:spPr>
          <a:xfrm>
            <a:off x="4643392" y="2819175"/>
            <a:ext cx="242969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National Biodiversity Plan Strategic Action Plan released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May 2023</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400"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solidFill>
                  <a:prstClr val="black"/>
                </a:solidFill>
                <a:latin typeface="Calibri" panose="020F0502020204030204"/>
              </a:rPr>
              <a:t>FPT Ministers Meeting May 2023</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C387EAF-27CE-5AF0-1828-ED7F99B1D393}"/>
              </a:ext>
            </a:extLst>
          </p:cNvPr>
          <p:cNvSpPr txBox="1"/>
          <p:nvPr/>
        </p:nvSpPr>
        <p:spPr>
          <a:xfrm>
            <a:off x="3437622" y="4866504"/>
            <a:ext cx="242969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Winter/Spring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Terms of Reference Drafting </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A61B69AD-2E14-02B1-51C8-61F7C906C059}"/>
              </a:ext>
            </a:extLst>
          </p:cNvPr>
          <p:cNvSpPr txBox="1"/>
          <p:nvPr/>
        </p:nvSpPr>
        <p:spPr>
          <a:xfrm>
            <a:off x="6132131" y="4642940"/>
            <a:ext cx="242969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Calibri" panose="020F0502020204030204"/>
                <a:ea typeface="+mn-ea"/>
                <a:cs typeface="+mn-cs"/>
              </a:rPr>
              <a:t>AFN AGA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FNNT Representative identification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4B1B03DE-C736-0693-DD7D-196416683FE2}"/>
              </a:ext>
            </a:extLst>
          </p:cNvPr>
          <p:cNvSpPr txBox="1"/>
          <p:nvPr/>
        </p:nvSpPr>
        <p:spPr>
          <a:xfrm>
            <a:off x="7531053" y="3601215"/>
            <a:ext cx="242969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Summer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FNNT representative appointments</a:t>
            </a:r>
          </a:p>
        </p:txBody>
      </p:sp>
      <p:sp>
        <p:nvSpPr>
          <p:cNvPr id="17" name="TextBox 16">
            <a:extLst>
              <a:ext uri="{FF2B5EF4-FFF2-40B4-BE49-F238E27FC236}">
                <a16:creationId xmlns:a16="http://schemas.microsoft.com/office/drawing/2014/main" id="{EA0AFDB7-B553-6A90-0BC2-F5C0023B5BE6}"/>
              </a:ext>
            </a:extLst>
          </p:cNvPr>
          <p:cNvSpPr txBox="1"/>
          <p:nvPr/>
        </p:nvSpPr>
        <p:spPr>
          <a:xfrm>
            <a:off x="8973070" y="4657411"/>
            <a:ext cx="242969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Fall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FNNT Inaugural meeting</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06C5248-C623-4F73-4139-0868B9C1FD81}"/>
              </a:ext>
            </a:extLst>
          </p:cNvPr>
          <p:cNvSpPr txBox="1"/>
          <p:nvPr/>
        </p:nvSpPr>
        <p:spPr>
          <a:xfrm>
            <a:off x="9941694" y="3608458"/>
            <a:ext cx="1858021"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NBSAP and K-MGBF advising, reporting, adjustment</a:t>
            </a: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636AC25-3185-47DE-89A5-620975DB493F}"/>
              </a:ext>
            </a:extLst>
          </p:cNvPr>
          <p:cNvSpPr txBox="1"/>
          <p:nvPr/>
        </p:nvSpPr>
        <p:spPr>
          <a:xfrm>
            <a:off x="1923491" y="3703304"/>
            <a:ext cx="226193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February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Resolution 57/2022 passed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724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Closing</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AFN will be seeking appointed regional representation on the FNNT in summer 2023, to capture diverse experiences and knowledge.</a:t>
            </a:r>
          </a:p>
          <a:p>
            <a:pPr marL="0" indent="0">
              <a:buNone/>
            </a:pPr>
            <a:endParaRPr lang="en-US" dirty="0"/>
          </a:p>
          <a:p>
            <a:r>
              <a:rPr lang="en-US" dirty="0"/>
              <a:t>The FNNT will be a primary mechanism for First Nations to influence the design and implementation of the National Biodiversity Strategic Action Plan and Canada’s Nature Agenda.</a:t>
            </a:r>
          </a:p>
        </p:txBody>
      </p:sp>
    </p:spTree>
    <p:extLst>
      <p:ext uri="{BB962C8B-B14F-4D97-AF65-F5344CB8AC3E}">
        <p14:creationId xmlns:p14="http://schemas.microsoft.com/office/powerpoint/2010/main" val="373496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AD31A-01B9-AD0E-0152-6F6F8B30DDCC}"/>
              </a:ext>
            </a:extLst>
          </p:cNvPr>
          <p:cNvSpPr>
            <a:spLocks noGrp="1"/>
          </p:cNvSpPr>
          <p:nvPr>
            <p:ph type="ctrTitle"/>
          </p:nvPr>
        </p:nvSpPr>
        <p:spPr/>
        <p:txBody>
          <a:bodyPr>
            <a:normAutofit fontScale="90000"/>
          </a:bodyPr>
          <a:lstStyle/>
          <a:p>
            <a:br>
              <a:rPr lang="en-US" dirty="0"/>
            </a:br>
            <a:br>
              <a:rPr lang="en-US" dirty="0"/>
            </a:br>
            <a:r>
              <a:rPr lang="en-US" dirty="0"/>
              <a:t>Questions and Discussion</a:t>
            </a:r>
            <a:br>
              <a:rPr lang="en-US" dirty="0"/>
            </a:br>
            <a:br>
              <a:rPr lang="en-US" dirty="0"/>
            </a:br>
            <a:endParaRPr lang="en-US" dirty="0"/>
          </a:p>
        </p:txBody>
      </p:sp>
    </p:spTree>
    <p:extLst>
      <p:ext uri="{BB962C8B-B14F-4D97-AF65-F5344CB8AC3E}">
        <p14:creationId xmlns:p14="http://schemas.microsoft.com/office/powerpoint/2010/main" val="882449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We, collectively, are facing a multitude of crises related to environmental degradation. </a:t>
            </a:r>
          </a:p>
          <a:p>
            <a:endParaRPr lang="en-US" dirty="0"/>
          </a:p>
          <a:p>
            <a:r>
              <a:rPr lang="en-US" dirty="0"/>
              <a:t>AFN’s response to the global biodiversity crisis is being actioned through mechanisms presented today. </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64728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sz="3600" dirty="0"/>
              <a:t>Background – Convention on Biological Diversity (CBD) Kunming-Montreal Global Biodiversity Framework</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a:xfrm>
            <a:off x="1573142" y="3055937"/>
            <a:ext cx="9983858" cy="3802063"/>
          </a:xfrm>
        </p:spPr>
        <p:txBody>
          <a:bodyPr/>
          <a:lstStyle/>
          <a:p>
            <a:r>
              <a:rPr lang="en-US" dirty="0"/>
              <a:t>At COP 15, hosted in December 2022, Canada committed to the Kunming-Montreal Global Biodiversity Framework (K-MGBF).</a:t>
            </a:r>
          </a:p>
          <a:p>
            <a:r>
              <a:rPr lang="en-US" dirty="0"/>
              <a:t>Through the K-MGBF, Canada committed to actioning work on biodiversity loss through:</a:t>
            </a:r>
          </a:p>
          <a:p>
            <a:pPr lvl="1"/>
            <a:r>
              <a:rPr lang="en-US" dirty="0"/>
              <a:t>23 targets to achieve by 2030</a:t>
            </a:r>
          </a:p>
          <a:p>
            <a:pPr lvl="2"/>
            <a:r>
              <a:rPr lang="en-US" dirty="0"/>
              <a:t>Target 3 – 30% terrestrial, inland waters, marine and coastal areas protected by 2030.</a:t>
            </a:r>
          </a:p>
          <a:p>
            <a:pPr lvl="1"/>
            <a:r>
              <a:rPr lang="en-US" dirty="0"/>
              <a:t>4 Goals to achieve by 2050</a:t>
            </a:r>
          </a:p>
          <a:p>
            <a:endParaRPr lang="en-US" dirty="0"/>
          </a:p>
          <a:p>
            <a:pPr marL="0" indent="0">
              <a:buNone/>
            </a:pPr>
            <a:endParaRPr lang="en-US" dirty="0"/>
          </a:p>
        </p:txBody>
      </p:sp>
    </p:spTree>
    <p:extLst>
      <p:ext uri="{BB962C8B-B14F-4D97-AF65-F5344CB8AC3E}">
        <p14:creationId xmlns:p14="http://schemas.microsoft.com/office/powerpoint/2010/main" val="138340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Background – Domestic Implementation</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K-MGBF required signatories to update their National Biodiversity Strategy and Action Plans (NBSAP) by COP 16 in 2024.</a:t>
            </a:r>
          </a:p>
          <a:p>
            <a:endParaRPr lang="en-US" dirty="0"/>
          </a:p>
          <a:p>
            <a:r>
              <a:rPr lang="en-US" dirty="0"/>
              <a:t>Canada is approaching this through the 2030 National Biodiversity Strategy (NBS) led by Environment and Climate Change Canada (ECCC).</a:t>
            </a:r>
          </a:p>
          <a:p>
            <a:pPr marL="0" indent="0">
              <a:buNone/>
            </a:pPr>
            <a:endParaRPr lang="en-US" dirty="0"/>
          </a:p>
        </p:txBody>
      </p:sp>
    </p:spTree>
    <p:extLst>
      <p:ext uri="{BB962C8B-B14F-4D97-AF65-F5344CB8AC3E}">
        <p14:creationId xmlns:p14="http://schemas.microsoft.com/office/powerpoint/2010/main" val="4143775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Background – Domestic Implementation</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Canada’s NBS, in line with the principles of UNDRIP and the United Nations Declaration Act (2021) seeks early and continued involvement and guidance from Indigenous Peoples.</a:t>
            </a:r>
          </a:p>
          <a:p>
            <a:endParaRPr lang="en-US" dirty="0"/>
          </a:p>
          <a:p>
            <a:r>
              <a:rPr lang="en-US" dirty="0"/>
              <a:t>This involvement is being achieved through co-developed mechanisms with First Nations, Métis, and Inuit.</a:t>
            </a:r>
          </a:p>
          <a:p>
            <a:pPr lvl="1"/>
            <a:r>
              <a:rPr lang="en-US" dirty="0"/>
              <a:t>AFN is in the process of co-designing a </a:t>
            </a:r>
            <a:r>
              <a:rPr lang="en-US" u="sng" dirty="0"/>
              <a:t>First Nations Nature Table</a:t>
            </a:r>
            <a:r>
              <a:rPr lang="en-US" dirty="0"/>
              <a:t> (FNNT)</a:t>
            </a:r>
            <a:endParaRPr lang="en-US" u="sng" dirty="0"/>
          </a:p>
        </p:txBody>
      </p:sp>
    </p:spTree>
    <p:extLst>
      <p:ext uri="{BB962C8B-B14F-4D97-AF65-F5344CB8AC3E}">
        <p14:creationId xmlns:p14="http://schemas.microsoft.com/office/powerpoint/2010/main" val="2347779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First Nations Nature Table (FNNT)</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The development of distinctions-based Nature Tables have been recommended to advise Canada on implementation of the National Biodiversity Strategic Action Plan and Federal Nature Agenda.</a:t>
            </a:r>
          </a:p>
          <a:p>
            <a:pPr marL="0" indent="0">
              <a:buNone/>
            </a:pPr>
            <a:endParaRPr lang="en-US" dirty="0"/>
          </a:p>
          <a:p>
            <a:r>
              <a:rPr lang="en-US" dirty="0"/>
              <a:t>Progressed to First Nations-in-Assembly in December 2022 SCA through Resolution 57/2022, </a:t>
            </a:r>
            <a:r>
              <a:rPr lang="en-US" i="1" dirty="0"/>
              <a:t>Establishing a First Nations Nature Table.</a:t>
            </a:r>
          </a:p>
        </p:txBody>
      </p:sp>
    </p:spTree>
    <p:extLst>
      <p:ext uri="{BB962C8B-B14F-4D97-AF65-F5344CB8AC3E}">
        <p14:creationId xmlns:p14="http://schemas.microsoft.com/office/powerpoint/2010/main" val="3249478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First Nations Nature Table (FNNT)</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Resolution 57/2022 calls upon Canada to ensure:</a:t>
            </a:r>
          </a:p>
          <a:p>
            <a:pPr marL="0" indent="0">
              <a:buNone/>
            </a:pPr>
            <a:endParaRPr lang="en-US" dirty="0"/>
          </a:p>
          <a:p>
            <a:pPr marL="914400" lvl="1" indent="-457200">
              <a:buFont typeface="+mj-lt"/>
              <a:buAutoNum type="arabicPeriod"/>
            </a:pPr>
            <a:r>
              <a:rPr lang="en-US" dirty="0"/>
              <a:t>First Nations are involved in development and implementation of both the National Biodiversity Strategic Action Plan (specific) and Nature Agenda (broadly).</a:t>
            </a:r>
          </a:p>
          <a:p>
            <a:pPr marL="457200" lvl="1" indent="0">
              <a:buNone/>
            </a:pPr>
            <a:endParaRPr lang="en-US" dirty="0"/>
          </a:p>
          <a:p>
            <a:pPr marL="914400" lvl="1" indent="-457200">
              <a:buFont typeface="+mj-lt"/>
              <a:buAutoNum type="arabicPeriod" startAt="2"/>
            </a:pPr>
            <a:r>
              <a:rPr lang="en-US" dirty="0"/>
              <a:t>Respect First Nations’ assertion of Inherent and Treaty rights.</a:t>
            </a:r>
          </a:p>
        </p:txBody>
      </p:sp>
    </p:spTree>
    <p:extLst>
      <p:ext uri="{BB962C8B-B14F-4D97-AF65-F5344CB8AC3E}">
        <p14:creationId xmlns:p14="http://schemas.microsoft.com/office/powerpoint/2010/main" val="427782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First Nations Nature Table (FNNT)</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Resolution 57/2022 calls upon Canada to ensure:</a:t>
            </a:r>
          </a:p>
          <a:p>
            <a:pPr marL="0" indent="0">
              <a:buNone/>
            </a:pPr>
            <a:endParaRPr lang="en-US" dirty="0"/>
          </a:p>
          <a:p>
            <a:pPr marL="914400" lvl="1" indent="-457200">
              <a:buFont typeface="+mj-lt"/>
              <a:buAutoNum type="arabicPeriod" startAt="3"/>
            </a:pPr>
            <a:r>
              <a:rPr lang="en-US" dirty="0"/>
              <a:t>Provision of adequate funding and resources for these undertakings.</a:t>
            </a:r>
          </a:p>
          <a:p>
            <a:pPr marL="457200" lvl="1" indent="0">
              <a:buNone/>
            </a:pPr>
            <a:endParaRPr lang="en-US" dirty="0"/>
          </a:p>
          <a:p>
            <a:pPr marL="914400" lvl="1" indent="-457200">
              <a:buFont typeface="+mj-lt"/>
              <a:buAutoNum type="arabicPeriod" startAt="4"/>
            </a:pPr>
            <a:r>
              <a:rPr lang="en-US" dirty="0"/>
              <a:t>The FNNT does not replace or alleviate the Crown of its duty to consult and accommodate First Nations.</a:t>
            </a:r>
          </a:p>
          <a:p>
            <a:pPr lvl="2"/>
            <a:r>
              <a:rPr lang="en-US" dirty="0"/>
              <a:t>FNNT is </a:t>
            </a:r>
            <a:r>
              <a:rPr lang="en-US" b="1" dirty="0"/>
              <a:t>not</a:t>
            </a:r>
            <a:r>
              <a:rPr lang="en-US" dirty="0"/>
              <a:t> considered a consultative body (similar to the Joint Committee on Climate Action).</a:t>
            </a:r>
          </a:p>
          <a:p>
            <a:pPr marL="914400" lvl="2" indent="0">
              <a:buNone/>
            </a:pPr>
            <a:endParaRPr lang="en-US" dirty="0"/>
          </a:p>
        </p:txBody>
      </p:sp>
    </p:spTree>
    <p:extLst>
      <p:ext uri="{BB962C8B-B14F-4D97-AF65-F5344CB8AC3E}">
        <p14:creationId xmlns:p14="http://schemas.microsoft.com/office/powerpoint/2010/main" val="198715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0D37-3BE2-7445-B134-FF1FD1B4CBE1}"/>
              </a:ext>
            </a:extLst>
          </p:cNvPr>
          <p:cNvSpPr>
            <a:spLocks noGrp="1"/>
          </p:cNvSpPr>
          <p:nvPr>
            <p:ph type="title"/>
          </p:nvPr>
        </p:nvSpPr>
        <p:spPr/>
        <p:txBody>
          <a:bodyPr/>
          <a:lstStyle/>
          <a:p>
            <a:r>
              <a:rPr lang="en-US" dirty="0"/>
              <a:t>First Nations Nature Table (FNNT) - Process</a:t>
            </a:r>
          </a:p>
        </p:txBody>
      </p:sp>
      <p:sp>
        <p:nvSpPr>
          <p:cNvPr id="3" name="Content Placeholder 2">
            <a:extLst>
              <a:ext uri="{FF2B5EF4-FFF2-40B4-BE49-F238E27FC236}">
                <a16:creationId xmlns:a16="http://schemas.microsoft.com/office/drawing/2014/main" id="{CCDF766D-D755-9F43-821C-89406009EAC0}"/>
              </a:ext>
            </a:extLst>
          </p:cNvPr>
          <p:cNvSpPr>
            <a:spLocks noGrp="1"/>
          </p:cNvSpPr>
          <p:nvPr>
            <p:ph idx="1"/>
          </p:nvPr>
        </p:nvSpPr>
        <p:spPr/>
        <p:txBody>
          <a:bodyPr/>
          <a:lstStyle/>
          <a:p>
            <a:r>
              <a:rPr lang="en-US" dirty="0"/>
              <a:t>FNNT TOR drafting began in late February 2023.</a:t>
            </a:r>
          </a:p>
          <a:p>
            <a:endParaRPr lang="en-US" dirty="0"/>
          </a:p>
          <a:p>
            <a:r>
              <a:rPr lang="en-US" dirty="0"/>
              <a:t>Drafting process has been addressing overlapping mandates and building alignment between AFN and ECCC and ensuring consistency with Parks Canada and DFO mandates.</a:t>
            </a:r>
          </a:p>
        </p:txBody>
      </p:sp>
    </p:spTree>
    <p:extLst>
      <p:ext uri="{BB962C8B-B14F-4D97-AF65-F5344CB8AC3E}">
        <p14:creationId xmlns:p14="http://schemas.microsoft.com/office/powerpoint/2010/main" val="251632252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4601</TotalTime>
  <Words>2218</Words>
  <Application>Microsoft Office PowerPoint</Application>
  <PresentationFormat>Widescreen</PresentationFormat>
  <Paragraphs>204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1_Custom Design</vt:lpstr>
      <vt:lpstr>First Nations Climate and Conservation Leadership Dialogue Session:  First Nations Nature Table Update </vt:lpstr>
      <vt:lpstr>Context</vt:lpstr>
      <vt:lpstr>Background – Convention on Biological Diversity (CBD) Kunming-Montreal Global Biodiversity Framework</vt:lpstr>
      <vt:lpstr>Background – Domestic Implementation</vt:lpstr>
      <vt:lpstr>Background – Domestic Implementation</vt:lpstr>
      <vt:lpstr>First Nations Nature Table (FNNT)</vt:lpstr>
      <vt:lpstr>First Nations Nature Table (FNNT)</vt:lpstr>
      <vt:lpstr>First Nations Nature Table (FNNT)</vt:lpstr>
      <vt:lpstr>First Nations Nature Table (FNNT) - Process</vt:lpstr>
      <vt:lpstr>First Nations Nature Table (FNNT) - Composition</vt:lpstr>
      <vt:lpstr>First Nations Nature Table (FNNT) - Objectives</vt:lpstr>
      <vt:lpstr>First Nations Nature Table (FNNT) -  Objectives</vt:lpstr>
      <vt:lpstr>First Nations Nature Table (FNNT) - Operation</vt:lpstr>
      <vt:lpstr>First Nations Nature Table (FNNT) - Operation</vt:lpstr>
      <vt:lpstr>First Nations Nature Table (FNNT) - Timeline</vt:lpstr>
      <vt:lpstr>Closing</vt:lpstr>
      <vt:lpstr>  Questions and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Cheyenne Nicholas</dc:creator>
  <cp:lastModifiedBy>Karen McBride</cp:lastModifiedBy>
  <cp:revision>26</cp:revision>
  <dcterms:created xsi:type="dcterms:W3CDTF">2020-01-06T15:32:02Z</dcterms:created>
  <dcterms:modified xsi:type="dcterms:W3CDTF">2023-06-20T20:16:55Z</dcterms:modified>
</cp:coreProperties>
</file>