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4" r:id="rId1"/>
  </p:sldMasterIdLst>
  <p:notesMasterIdLst>
    <p:notesMasterId r:id="rId14"/>
  </p:notesMasterIdLst>
  <p:handoutMasterIdLst>
    <p:handoutMasterId r:id="rId15"/>
  </p:handoutMasterIdLst>
  <p:sldIdLst>
    <p:sldId id="282" r:id="rId2"/>
    <p:sldId id="281" r:id="rId3"/>
    <p:sldId id="283" r:id="rId4"/>
    <p:sldId id="284" r:id="rId5"/>
    <p:sldId id="285" r:id="rId6"/>
    <p:sldId id="288" r:id="rId7"/>
    <p:sldId id="291" r:id="rId8"/>
    <p:sldId id="290" r:id="rId9"/>
    <p:sldId id="286" r:id="rId10"/>
    <p:sldId id="287" r:id="rId11"/>
    <p:sldId id="289" r:id="rId12"/>
    <p:sldId id="2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D54040-DDA4-966A-AB7A-A6799D40E49A}" name="Jonathan Dunn" initials="JD" userId="S::JDunn@afn.ca::d73d8c4d-cd20-46e6-ba3c-f0ecda8983a0" providerId="AD"/>
  <p188:author id="{055DD276-D40D-ECB6-E379-705A2B127BD9}" name="Lauren Doxtater" initials="LD" userId="S::LDoxtater@afn.ca::65ca8fc1-0f88-46a6-97d6-2eec105f893e" providerId="AD"/>
  <p188:author id="{0777BDA9-FD18-E97A-F115-1F0103875676}" name="Torri Weapenicappo" initials="TW" userId="S::TWeapenicappo@afn.ca::7fa74d4c-190e-42b2-b007-7c427a38d7a2" providerId="AD"/>
  <p188:author id="{4A7976BE-41C9-11FC-4530-F5F7A2193387}" name="Stephanie Wellman" initials="SW" userId="S::swellman@afn.ca::f367f0de-31da-497b-849e-9e025ea4d2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7941C"/>
    <a:srgbClr val="6E002B"/>
    <a:srgbClr val="2D9D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32" autoAdjust="0"/>
    <p:restoredTop sz="95214" autoAdjust="0"/>
  </p:normalViewPr>
  <p:slideViewPr>
    <p:cSldViewPr snapToGrid="0" snapToObjects="1">
      <p:cViewPr varScale="1">
        <p:scale>
          <a:sx n="96" d="100"/>
          <a:sy n="96" d="100"/>
        </p:scale>
        <p:origin x="200" y="4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7/5/24</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ADE93-0011-4FFC-89D5-A0D08FB75872}" type="datetimeFigureOut">
              <a:rPr lang="en-US" smtClean="0"/>
              <a:t>7/5/24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97180-E638-45FC-9D88-779DB469AEE3}" type="slidenum">
              <a:rPr lang="en-US" smtClean="0"/>
              <a:t>‹#›</a:t>
            </a:fld>
            <a:endParaRPr lang="en-US"/>
          </a:p>
        </p:txBody>
      </p:sp>
    </p:spTree>
    <p:extLst>
      <p:ext uri="{BB962C8B-B14F-4D97-AF65-F5344CB8AC3E}">
        <p14:creationId xmlns:p14="http://schemas.microsoft.com/office/powerpoint/2010/main" val="208010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30742" y="1788281"/>
            <a:ext cx="8930516" cy="1792317"/>
          </a:xfrm>
          <a:prstGeom prst="rect">
            <a:avLst/>
          </a:prstGeom>
        </p:spPr>
        <p:txBody>
          <a:bodyPr anchor="t">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3734603"/>
            <a:ext cx="8894358" cy="1645920"/>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906108"/>
            <a:ext cx="9336157" cy="578675"/>
          </a:xfrm>
          <a:prstGeom prst="rect">
            <a:avLst/>
          </a:prstGeom>
        </p:spPr>
        <p:txBody>
          <a:bodyPr/>
          <a:lstStyle>
            <a:lvl1pPr>
              <a:defRPr>
                <a:solidFill>
                  <a:srgbClr val="0070C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664170"/>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527297"/>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7/5/24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527297"/>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ktristary@afn.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8DFF-F47C-18AC-9CDD-1B7695640542}"/>
              </a:ext>
            </a:extLst>
          </p:cNvPr>
          <p:cNvSpPr>
            <a:spLocks noGrp="1"/>
          </p:cNvSpPr>
          <p:nvPr>
            <p:ph type="ctrTitle"/>
          </p:nvPr>
        </p:nvSpPr>
        <p:spPr>
          <a:xfrm>
            <a:off x="1630742" y="2227238"/>
            <a:ext cx="8930516" cy="1792317"/>
          </a:xfrm>
        </p:spPr>
        <p:txBody>
          <a:bodyPr>
            <a:normAutofit/>
          </a:bodyPr>
          <a:lstStyle/>
          <a:p>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First Nations Justice Strategy</a:t>
            </a:r>
          </a:p>
        </p:txBody>
      </p:sp>
      <p:sp>
        <p:nvSpPr>
          <p:cNvPr id="3" name="Subtitle 2">
            <a:extLst>
              <a:ext uri="{FF2B5EF4-FFF2-40B4-BE49-F238E27FC236}">
                <a16:creationId xmlns:a16="http://schemas.microsoft.com/office/drawing/2014/main" id="{021D8739-04CB-428D-0FFE-3D86399DAD0C}"/>
              </a:ext>
            </a:extLst>
          </p:cNvPr>
          <p:cNvSpPr>
            <a:spLocks noGrp="1"/>
          </p:cNvSpPr>
          <p:nvPr>
            <p:ph type="subTitle" idx="1"/>
          </p:nvPr>
        </p:nvSpPr>
        <p:spPr/>
        <p:txBody>
          <a:bodyPr/>
          <a:lstStyle/>
          <a:p>
            <a:pPr>
              <a:lnSpc>
                <a:spcPct val="100000"/>
              </a:lnSpc>
            </a:pPr>
            <a:r>
              <a:rPr lang="en-US" sz="2500" dirty="0">
                <a:latin typeface="Arial" panose="020B0604020202020204" pitchFamily="34" charset="0"/>
                <a:cs typeface="Arial" panose="020B0604020202020204" pitchFamily="34" charset="0"/>
              </a:rPr>
              <a:t>Reforming Justice and Revitalizing First Nations Laws: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An Update on the Indigenous Justice Strategy</a:t>
            </a:r>
          </a:p>
        </p:txBody>
      </p:sp>
    </p:spTree>
    <p:extLst>
      <p:ext uri="{BB962C8B-B14F-4D97-AF65-F5344CB8AC3E}">
        <p14:creationId xmlns:p14="http://schemas.microsoft.com/office/powerpoint/2010/main" val="1300641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9735-A1C2-27DB-0A80-84087F1C5A98}"/>
              </a:ext>
            </a:extLst>
          </p:cNvPr>
          <p:cNvSpPr>
            <a:spLocks noGrp="1"/>
          </p:cNvSpPr>
          <p:nvPr>
            <p:ph type="title"/>
          </p:nvPr>
        </p:nvSpPr>
        <p:spPr>
          <a:xfrm>
            <a:off x="409629" y="2197656"/>
            <a:ext cx="11187211" cy="578675"/>
          </a:xfrm>
        </p:spPr>
        <p:txBody>
          <a:bodyPr/>
          <a:lstStyle/>
          <a:p>
            <a:pPr algn="ctr"/>
            <a:r>
              <a:rPr lang="en-US" sz="3500" dirty="0">
                <a:latin typeface="Arial" panose="020B0604020202020204" pitchFamily="34" charset="0"/>
                <a:cs typeface="Arial" panose="020B0604020202020204" pitchFamily="34" charset="0"/>
              </a:rPr>
              <a:t>British Columbia First Nations </a:t>
            </a:r>
            <a:br>
              <a:rPr lang="en-US" sz="3500" dirty="0">
                <a:latin typeface="Arial" panose="020B0604020202020204" pitchFamily="34" charset="0"/>
                <a:cs typeface="Arial" panose="020B0604020202020204" pitchFamily="34" charset="0"/>
              </a:rPr>
            </a:br>
            <a:r>
              <a:rPr lang="en-US" sz="3500" dirty="0">
                <a:latin typeface="Arial" panose="020B0604020202020204" pitchFamily="34" charset="0"/>
                <a:cs typeface="Arial" panose="020B0604020202020204" pitchFamily="34" charset="0"/>
              </a:rPr>
              <a:t>Justice Strategy (BCFNJS)</a:t>
            </a:r>
          </a:p>
        </p:txBody>
      </p:sp>
      <p:sp>
        <p:nvSpPr>
          <p:cNvPr id="3" name="Content Placeholder 2">
            <a:extLst>
              <a:ext uri="{FF2B5EF4-FFF2-40B4-BE49-F238E27FC236}">
                <a16:creationId xmlns:a16="http://schemas.microsoft.com/office/drawing/2014/main" id="{6BF86D5F-DAF8-3FA7-8ACD-66F711ACBEEE}"/>
              </a:ext>
            </a:extLst>
          </p:cNvPr>
          <p:cNvSpPr>
            <a:spLocks noGrp="1"/>
          </p:cNvSpPr>
          <p:nvPr>
            <p:ph idx="1"/>
          </p:nvPr>
        </p:nvSpPr>
        <p:spPr>
          <a:xfrm>
            <a:off x="789281" y="3112420"/>
            <a:ext cx="10217060" cy="3745580"/>
          </a:xfrm>
        </p:spPr>
        <p:txBody>
          <a:bodyPr/>
          <a:lstStyle/>
          <a:p>
            <a:pPr marL="0" indent="0" algn="ctr">
              <a:buNone/>
            </a:pPr>
            <a:endParaRPr lang="en-US" dirty="0"/>
          </a:p>
          <a:p>
            <a:pPr marL="0" indent="0" algn="ctr">
              <a:lnSpc>
                <a:spcPct val="100000"/>
              </a:lnSpc>
              <a:buNone/>
            </a:pPr>
            <a:r>
              <a:rPr lang="en-US" sz="2400" dirty="0">
                <a:latin typeface="Arial" panose="020B0604020202020204" pitchFamily="34" charset="0"/>
                <a:cs typeface="Arial" panose="020B0604020202020204" pitchFamily="34" charset="0"/>
              </a:rPr>
              <a:t>Please welcome Kory Wilson, Chair of the British Columbia </a:t>
            </a:r>
          </a:p>
          <a:p>
            <a:pPr marL="0" indent="0" algn="ctr">
              <a:lnSpc>
                <a:spcPct val="100000"/>
              </a:lnSpc>
              <a:buNone/>
            </a:pPr>
            <a:r>
              <a:rPr lang="en-US" sz="2400" dirty="0">
                <a:latin typeface="Arial" panose="020B0604020202020204" pitchFamily="34" charset="0"/>
                <a:cs typeface="Arial" panose="020B0604020202020204" pitchFamily="34" charset="0"/>
              </a:rPr>
              <a:t>First Nations Justice Council to present on the BCFNJS. </a:t>
            </a:r>
          </a:p>
          <a:p>
            <a:endParaRPr lang="en-US" dirty="0"/>
          </a:p>
        </p:txBody>
      </p:sp>
    </p:spTree>
    <p:extLst>
      <p:ext uri="{BB962C8B-B14F-4D97-AF65-F5344CB8AC3E}">
        <p14:creationId xmlns:p14="http://schemas.microsoft.com/office/powerpoint/2010/main" val="585420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74D9-D78D-2FED-85CE-CE111FC7F830}"/>
              </a:ext>
            </a:extLst>
          </p:cNvPr>
          <p:cNvSpPr>
            <a:spLocks noGrp="1"/>
          </p:cNvSpPr>
          <p:nvPr>
            <p:ph type="title"/>
          </p:nvPr>
        </p:nvSpPr>
        <p:spPr>
          <a:xfrm>
            <a:off x="1855714" y="2091639"/>
            <a:ext cx="10429052" cy="578675"/>
          </a:xfrm>
        </p:spPr>
        <p:txBody>
          <a:bodyPr/>
          <a:lstStyle/>
          <a:p>
            <a:r>
              <a:rPr lang="en-US" sz="2800" dirty="0">
                <a:latin typeface="Arial" panose="020B0604020202020204" pitchFamily="34" charset="0"/>
                <a:cs typeface="Arial" panose="020B0604020202020204" pitchFamily="34" charset="0"/>
              </a:rPr>
              <a:t>Indigenous Justice Strategy: Moving Forward</a:t>
            </a:r>
          </a:p>
        </p:txBody>
      </p:sp>
      <p:sp>
        <p:nvSpPr>
          <p:cNvPr id="3" name="Content Placeholder 2">
            <a:extLst>
              <a:ext uri="{FF2B5EF4-FFF2-40B4-BE49-F238E27FC236}">
                <a16:creationId xmlns:a16="http://schemas.microsoft.com/office/drawing/2014/main" id="{2E6B1915-87D3-D431-3972-CFE3221D322D}"/>
              </a:ext>
            </a:extLst>
          </p:cNvPr>
          <p:cNvSpPr>
            <a:spLocks noGrp="1"/>
          </p:cNvSpPr>
          <p:nvPr>
            <p:ph idx="1"/>
          </p:nvPr>
        </p:nvSpPr>
        <p:spPr>
          <a:xfrm>
            <a:off x="1531950" y="2962181"/>
            <a:ext cx="10097242" cy="3619456"/>
          </a:xfrm>
        </p:spPr>
        <p:txBody>
          <a:bodyPr/>
          <a:lstStyle/>
          <a:p>
            <a:pPr>
              <a:lnSpc>
                <a:spcPct val="100000"/>
              </a:lnSpc>
            </a:pPr>
            <a:r>
              <a:rPr lang="en-US" sz="1800" dirty="0">
                <a:latin typeface="Arial" panose="020B0604020202020204" pitchFamily="34" charset="0"/>
                <a:cs typeface="Arial" panose="020B0604020202020204" pitchFamily="34" charset="0"/>
              </a:rPr>
              <a:t>The next step in the IJS project is the </a:t>
            </a:r>
            <a:r>
              <a:rPr lang="en-US" sz="1800" b="1" dirty="0">
                <a:latin typeface="Arial" panose="020B0604020202020204" pitchFamily="34" charset="0"/>
                <a:cs typeface="Arial" panose="020B0604020202020204" pitchFamily="34" charset="0"/>
              </a:rPr>
              <a:t>co-development </a:t>
            </a:r>
            <a:r>
              <a:rPr lang="en-US" sz="1800" dirty="0">
                <a:latin typeface="Arial" panose="020B0604020202020204" pitchFamily="34" charset="0"/>
                <a:cs typeface="Arial" panose="020B0604020202020204" pitchFamily="34" charset="0"/>
              </a:rPr>
              <a:t>of the strategy with a deadline for the end of November 2024.</a:t>
            </a:r>
          </a:p>
          <a:p>
            <a:pPr>
              <a:lnSpc>
                <a:spcPct val="100000"/>
              </a:lnSpc>
            </a:pPr>
            <a:r>
              <a:rPr lang="en-US" sz="1800" dirty="0">
                <a:latin typeface="Arial" panose="020B0604020202020204" pitchFamily="34" charset="0"/>
                <a:cs typeface="Arial" panose="020B0604020202020204" pitchFamily="34" charset="0"/>
              </a:rPr>
              <a:t>The AFN and Justice Canada met in early June 2024 to discuss and commit to a Critical Path to guide the next steps of the IJS creation including drafting of the strategy and the start of implementation.</a:t>
            </a:r>
          </a:p>
          <a:p>
            <a:pPr>
              <a:lnSpc>
                <a:spcPct val="100000"/>
              </a:lnSpc>
            </a:pPr>
            <a:r>
              <a:rPr lang="en-US" sz="1800" dirty="0">
                <a:latin typeface="Arial" panose="020B0604020202020204" pitchFamily="34" charset="0"/>
                <a:cs typeface="Arial" panose="020B0604020202020204" pitchFamily="34" charset="0"/>
              </a:rPr>
              <a:t>As part of the Critical Path the IJS will be </a:t>
            </a:r>
            <a:r>
              <a:rPr lang="en-US" sz="1800" b="1" dirty="0">
                <a:latin typeface="Arial" panose="020B0604020202020204" pitchFamily="34" charset="0"/>
                <a:cs typeface="Arial" panose="020B0604020202020204" pitchFamily="34" charset="0"/>
              </a:rPr>
              <a:t>co-developed</a:t>
            </a:r>
            <a:r>
              <a:rPr lang="en-US" sz="1800" dirty="0">
                <a:latin typeface="Arial" panose="020B0604020202020204" pitchFamily="34" charset="0"/>
                <a:cs typeface="Arial" panose="020B0604020202020204" pitchFamily="34" charset="0"/>
              </a:rPr>
              <a:t> by Justice Canada and the AFN Justice Sector through an ad hoc technical team meeting regularly over the summer of 2024.</a:t>
            </a:r>
          </a:p>
          <a:p>
            <a:pPr>
              <a:lnSpc>
                <a:spcPct val="100000"/>
              </a:lnSpc>
            </a:pPr>
            <a:r>
              <a:rPr lang="en-US" sz="1800" dirty="0">
                <a:latin typeface="Arial" panose="020B0604020202020204" pitchFamily="34" charset="0"/>
                <a:cs typeface="Arial" panose="020B0604020202020204" pitchFamily="34" charset="0"/>
              </a:rPr>
              <a:t>A first draft of the IJS is proposed to be completed by the end of September 2024 to receive input from Justice Canada, the Chiefs Committee on Justice and the AFN Executive. </a:t>
            </a:r>
          </a:p>
          <a:p>
            <a:pPr>
              <a:lnSpc>
                <a:spcPct val="100000"/>
              </a:lnSpc>
            </a:pPr>
            <a:r>
              <a:rPr lang="en-US" sz="1800" dirty="0">
                <a:latin typeface="Arial" panose="020B0604020202020204" pitchFamily="34" charset="0"/>
                <a:cs typeface="Arial" panose="020B0604020202020204" pitchFamily="34" charset="0"/>
              </a:rPr>
              <a:t>This work is being planned with a November 2024 release of the IJS. </a:t>
            </a:r>
          </a:p>
        </p:txBody>
      </p:sp>
    </p:spTree>
    <p:extLst>
      <p:ext uri="{BB962C8B-B14F-4D97-AF65-F5344CB8AC3E}">
        <p14:creationId xmlns:p14="http://schemas.microsoft.com/office/powerpoint/2010/main" val="267410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DB35-A3D3-76AD-6C25-D25FA5C85D08}"/>
              </a:ext>
            </a:extLst>
          </p:cNvPr>
          <p:cNvSpPr>
            <a:spLocks noGrp="1"/>
          </p:cNvSpPr>
          <p:nvPr>
            <p:ph type="title"/>
          </p:nvPr>
        </p:nvSpPr>
        <p:spPr>
          <a:xfrm>
            <a:off x="1427921" y="2374832"/>
            <a:ext cx="9336157" cy="578675"/>
          </a:xfrm>
        </p:spPr>
        <p:txBody>
          <a:bodyPr/>
          <a:lstStyle/>
          <a:p>
            <a:pPr algn="ctr"/>
            <a:r>
              <a:rPr lang="en-US" sz="3500" dirty="0">
                <a:latin typeface="Arial" panose="020B0604020202020204" pitchFamily="34" charset="0"/>
                <a:cs typeface="Arial" panose="020B0604020202020204" pitchFamily="34" charset="0"/>
              </a:rPr>
              <a:t>Questions and Discussions</a:t>
            </a:r>
          </a:p>
        </p:txBody>
      </p:sp>
      <p:sp>
        <p:nvSpPr>
          <p:cNvPr id="3" name="Content Placeholder 2">
            <a:extLst>
              <a:ext uri="{FF2B5EF4-FFF2-40B4-BE49-F238E27FC236}">
                <a16:creationId xmlns:a16="http://schemas.microsoft.com/office/drawing/2014/main" id="{EA74E544-1F82-BF5B-45A2-C233535AEAD2}"/>
              </a:ext>
            </a:extLst>
          </p:cNvPr>
          <p:cNvSpPr>
            <a:spLocks noGrp="1"/>
          </p:cNvSpPr>
          <p:nvPr>
            <p:ph idx="1"/>
          </p:nvPr>
        </p:nvSpPr>
        <p:spPr>
          <a:xfrm>
            <a:off x="1427920" y="2677903"/>
            <a:ext cx="9336158" cy="3692180"/>
          </a:xfrm>
        </p:spPr>
        <p:txBody>
          <a:bodyPr/>
          <a:lstStyle/>
          <a:p>
            <a:pPr marL="0" indent="0" algn="ctr">
              <a:lnSpc>
                <a:spcPct val="100000"/>
              </a:lnSpc>
              <a:buNone/>
            </a:pPr>
            <a:endParaRPr lang="en-US" dirty="0">
              <a:latin typeface="Arial" panose="020B0604020202020204" pitchFamily="34" charset="0"/>
              <a:cs typeface="Arial" panose="020B0604020202020204" pitchFamily="34" charset="0"/>
            </a:endParaRPr>
          </a:p>
          <a:p>
            <a:pPr marL="0" indent="0" algn="ctr">
              <a:lnSpc>
                <a:spcPct val="100000"/>
              </a:lnSpc>
              <a:buNone/>
            </a:pPr>
            <a:endParaRPr lang="en-US" dirty="0">
              <a:latin typeface="Arial" panose="020B0604020202020204" pitchFamily="34" charset="0"/>
              <a:cs typeface="Arial" panose="020B0604020202020204" pitchFamily="34" charset="0"/>
            </a:endParaRPr>
          </a:p>
          <a:p>
            <a:pPr marL="0" indent="0" algn="ctr">
              <a:lnSpc>
                <a:spcPct val="100000"/>
              </a:lnSpc>
              <a:buNone/>
            </a:pPr>
            <a:r>
              <a:rPr lang="en-US" dirty="0">
                <a:latin typeface="Arial" panose="020B0604020202020204" pitchFamily="34" charset="0"/>
                <a:cs typeface="Arial" panose="020B0604020202020204" pitchFamily="34" charset="0"/>
              </a:rPr>
              <a:t>Contact: Kyrie Tristary, Director of Justice, </a:t>
            </a:r>
            <a:r>
              <a:rPr lang="en-US" dirty="0">
                <a:latin typeface="Arial" panose="020B0604020202020204" pitchFamily="34" charset="0"/>
                <a:cs typeface="Arial" panose="020B0604020202020204" pitchFamily="34" charset="0"/>
                <a:hlinkClick r:id="rId2"/>
              </a:rPr>
              <a:t>ktristary@afn.ca</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15676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7E47-240E-C718-2401-B0EAB8F70200}"/>
              </a:ext>
            </a:extLst>
          </p:cNvPr>
          <p:cNvSpPr>
            <a:spLocks noGrp="1"/>
          </p:cNvSpPr>
          <p:nvPr>
            <p:ph type="title"/>
          </p:nvPr>
        </p:nvSpPr>
        <p:spPr>
          <a:xfrm>
            <a:off x="1783336" y="1988169"/>
            <a:ext cx="9336157" cy="578675"/>
          </a:xfrm>
        </p:spPr>
        <p:txBody>
          <a:bodyPr/>
          <a:lstStyle/>
          <a:p>
            <a:r>
              <a:rPr lang="en-US" sz="2800" dirty="0">
                <a:latin typeface="Arial" panose="020B0604020202020204" pitchFamily="34" charset="0"/>
                <a:cs typeface="Arial" panose="020B0604020202020204" pitchFamily="34" charset="0"/>
              </a:rPr>
              <a:t>Indigenous Justice Strategy: A History</a:t>
            </a:r>
          </a:p>
        </p:txBody>
      </p:sp>
      <p:sp>
        <p:nvSpPr>
          <p:cNvPr id="3" name="Content Placeholder 2">
            <a:extLst>
              <a:ext uri="{FF2B5EF4-FFF2-40B4-BE49-F238E27FC236}">
                <a16:creationId xmlns:a16="http://schemas.microsoft.com/office/drawing/2014/main" id="{328A0EE9-6592-6763-DF97-B12B0169F90C}"/>
              </a:ext>
            </a:extLst>
          </p:cNvPr>
          <p:cNvSpPr>
            <a:spLocks noGrp="1"/>
          </p:cNvSpPr>
          <p:nvPr>
            <p:ph idx="1"/>
          </p:nvPr>
        </p:nvSpPr>
        <p:spPr>
          <a:xfrm>
            <a:off x="1563602" y="2668415"/>
            <a:ext cx="9775624" cy="3694823"/>
          </a:xfrm>
        </p:spPr>
        <p:txBody>
          <a:bodyPr/>
          <a:lstStyle/>
          <a:p>
            <a:pPr>
              <a:lnSpc>
                <a:spcPct val="100000"/>
              </a:lnSpc>
            </a:pPr>
            <a:r>
              <a:rPr lang="en-US" sz="1800" dirty="0">
                <a:latin typeface="Arial" panose="020B0604020202020204" pitchFamily="34" charset="0"/>
                <a:cs typeface="Arial" panose="020B0604020202020204" pitchFamily="34" charset="0"/>
              </a:rPr>
              <a:t>The AFN Justice Sector in collaboration with Justice Canada have been actively involved in engagement activities since 2021 to inform the development of the Indigenous Justice Strategy (IJS).</a:t>
            </a:r>
          </a:p>
          <a:p>
            <a:pPr>
              <a:lnSpc>
                <a:spcPct val="100000"/>
              </a:lnSpc>
            </a:pPr>
            <a:r>
              <a:rPr lang="en-US" sz="1800" dirty="0">
                <a:latin typeface="Arial" panose="020B0604020202020204" pitchFamily="34" charset="0"/>
                <a:cs typeface="Arial" panose="020B0604020202020204" pitchFamily="34" charset="0"/>
              </a:rPr>
              <a:t>In January 2021, the Minister of Justice and Attorney General of Canada was mandated with developing, in consultation and cooperation with Indigenous partners, provinces, and territories, a national strategy to address systemic discrimination and the overrepresentation of Indigenous people in the justice system. </a:t>
            </a:r>
          </a:p>
          <a:p>
            <a:pPr>
              <a:lnSpc>
                <a:spcPct val="100000"/>
              </a:lnSpc>
            </a:pPr>
            <a:r>
              <a:rPr lang="en-US" sz="1800" dirty="0">
                <a:latin typeface="Arial" panose="020B0604020202020204" pitchFamily="34" charset="0"/>
                <a:cs typeface="Arial" panose="020B0604020202020204" pitchFamily="34" charset="0"/>
              </a:rPr>
              <a:t>Justice Canada identified that the primary objective of its engagement with Indigenous people on the IJS is to develop a culturally appropriate strategy, informed by Indigenous ways of knowing and healing, which would include concrete recommendations for action to address systemic discrimination and the overrepresentation of Indigenous people in the Canadian justice system.</a:t>
            </a:r>
          </a:p>
          <a:p>
            <a:pPr>
              <a:lnSpc>
                <a:spcPct val="100000"/>
              </a:lnSpc>
            </a:pPr>
            <a:endParaRPr lang="en-US" sz="1800" dirty="0">
              <a:latin typeface="Arial" panose="020B0604020202020204" pitchFamily="34" charset="0"/>
              <a:cs typeface="Arial" panose="020B0604020202020204" pitchFamily="34" charset="0"/>
            </a:endParaRPr>
          </a:p>
          <a:p>
            <a:pPr>
              <a:lnSpc>
                <a:spcPct val="100000"/>
              </a:lnSpc>
            </a:pPr>
            <a:endParaRPr lang="en-US" sz="1800" dirty="0">
              <a:latin typeface="Arial" panose="020B0604020202020204" pitchFamily="34" charset="0"/>
              <a:cs typeface="Arial" panose="020B0604020202020204" pitchFamily="34" charset="0"/>
            </a:endParaRPr>
          </a:p>
          <a:p>
            <a:pPr>
              <a:lnSpc>
                <a:spcPct val="10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575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A4E5A-6E23-5258-0831-87E34F31DE8C}"/>
              </a:ext>
            </a:extLst>
          </p:cNvPr>
          <p:cNvSpPr>
            <a:spLocks noGrp="1"/>
          </p:cNvSpPr>
          <p:nvPr>
            <p:ph type="title"/>
          </p:nvPr>
        </p:nvSpPr>
        <p:spPr>
          <a:xfrm>
            <a:off x="1762949" y="1994257"/>
            <a:ext cx="9336157" cy="578675"/>
          </a:xfrm>
        </p:spPr>
        <p:txBody>
          <a:bodyPr/>
          <a:lstStyle/>
          <a:p>
            <a:r>
              <a:rPr lang="en-US" sz="2800" dirty="0">
                <a:latin typeface="Arial" panose="020B0604020202020204" pitchFamily="34" charset="0"/>
                <a:cs typeface="Arial" panose="020B0604020202020204" pitchFamily="34" charset="0"/>
              </a:rPr>
              <a:t>Indigenous Justice Strategy: A History</a:t>
            </a:r>
          </a:p>
        </p:txBody>
      </p:sp>
      <p:sp>
        <p:nvSpPr>
          <p:cNvPr id="3" name="Content Placeholder 2">
            <a:extLst>
              <a:ext uri="{FF2B5EF4-FFF2-40B4-BE49-F238E27FC236}">
                <a16:creationId xmlns:a16="http://schemas.microsoft.com/office/drawing/2014/main" id="{5C0D8886-295D-7348-45C7-84B07B1B7675}"/>
              </a:ext>
            </a:extLst>
          </p:cNvPr>
          <p:cNvSpPr>
            <a:spLocks noGrp="1"/>
          </p:cNvSpPr>
          <p:nvPr>
            <p:ph idx="1"/>
          </p:nvPr>
        </p:nvSpPr>
        <p:spPr>
          <a:xfrm>
            <a:off x="1551053" y="2572932"/>
            <a:ext cx="10343183" cy="3783418"/>
          </a:xfrm>
        </p:spPr>
        <p:txBody>
          <a:bodyPr/>
          <a:lstStyle/>
          <a:p>
            <a:pPr>
              <a:lnSpc>
                <a:spcPct val="100000"/>
              </a:lnSpc>
            </a:pPr>
            <a:r>
              <a:rPr lang="en-US" sz="1700" dirty="0">
                <a:latin typeface="Arial" panose="020B0604020202020204" pitchFamily="34" charset="0"/>
                <a:cs typeface="Arial" panose="020B0604020202020204" pitchFamily="34" charset="0"/>
              </a:rPr>
              <a:t>In July 2021, the AFN was mandated through Resolution 36/2021, </a:t>
            </a:r>
            <a:r>
              <a:rPr lang="en-US" sz="1700" i="1" dirty="0">
                <a:latin typeface="Arial" panose="020B0604020202020204" pitchFamily="34" charset="0"/>
                <a:cs typeface="Arial" panose="020B0604020202020204" pitchFamily="34" charset="0"/>
              </a:rPr>
              <a:t>Call for a Recommitment, Funding and Clear Timeline for Development and Implementation of a National First Nations Justice Strategy </a:t>
            </a:r>
            <a:r>
              <a:rPr lang="en-US" sz="1700" dirty="0">
                <a:latin typeface="Arial" panose="020B0604020202020204" pitchFamily="34" charset="0"/>
                <a:cs typeface="Arial" panose="020B0604020202020204" pitchFamily="34" charset="0"/>
              </a:rPr>
              <a:t>to begin engaging with regions and stakeholders to inform the development of the IJS.</a:t>
            </a:r>
          </a:p>
          <a:p>
            <a:pPr>
              <a:lnSpc>
                <a:spcPct val="100000"/>
              </a:lnSpc>
            </a:pPr>
            <a:r>
              <a:rPr lang="en-US" sz="1700" dirty="0">
                <a:latin typeface="Arial" panose="020B0604020202020204" pitchFamily="34" charset="0"/>
                <a:cs typeface="Arial" panose="020B0604020202020204" pitchFamily="34" charset="0"/>
              </a:rPr>
              <a:t>In July 2022, First Nations-in-Assembly passed Resolution 11/2022, </a:t>
            </a:r>
            <a:r>
              <a:rPr lang="en-US" sz="1700" i="1" dirty="0">
                <a:latin typeface="Arial" panose="020B0604020202020204" pitchFamily="34" charset="0"/>
                <a:cs typeface="Arial" panose="020B0604020202020204" pitchFamily="34" charset="0"/>
              </a:rPr>
              <a:t>Establishing a Chiefs Committee on Justice</a:t>
            </a:r>
            <a:r>
              <a:rPr lang="en-US" sz="1700" dirty="0">
                <a:latin typeface="Arial" panose="020B0604020202020204" pitchFamily="34" charset="0"/>
                <a:cs typeface="Arial" panose="020B0604020202020204" pitchFamily="34" charset="0"/>
              </a:rPr>
              <a:t>, directing the AFN to establish a Chiefs Committee on Justice to provide advice and direction on the development of the IJS including on matters relating to justice reform and reclamation of First Nations justice systems, legal traditions, and customary laws.</a:t>
            </a:r>
          </a:p>
          <a:p>
            <a:pPr>
              <a:lnSpc>
                <a:spcPct val="100000"/>
              </a:lnSpc>
            </a:pPr>
            <a:r>
              <a:rPr lang="en-US" sz="1700" dirty="0">
                <a:latin typeface="Arial" panose="020B0604020202020204" pitchFamily="34" charset="0"/>
                <a:cs typeface="Arial" panose="020B0604020202020204" pitchFamily="34" charset="0"/>
              </a:rPr>
              <a:t>On October 11, 2023, Regional Chief Teegee and Regional Chief Picard spoke at the Federal, Provincial, Territorial, and Indigenous Leaders Meeting on Justice and Public Safety (“FPT Meeting”). Regional Chief Teegee provided remarks on the topic of the IJS and the importance of co-development. Minister Virani met with the Executive Committee following the FPT Meeting and committed to a new mandate for creating the Indigenous Justice Strategy using a </a:t>
            </a:r>
            <a:r>
              <a:rPr lang="en-US" sz="1700" b="1" dirty="0">
                <a:latin typeface="Arial" panose="020B0604020202020204" pitchFamily="34" charset="0"/>
                <a:cs typeface="Arial" panose="020B0604020202020204" pitchFamily="34" charset="0"/>
              </a:rPr>
              <a:t>co-developed</a:t>
            </a:r>
            <a:r>
              <a:rPr lang="en-US" sz="1700" dirty="0">
                <a:latin typeface="Arial" panose="020B0604020202020204" pitchFamily="34" charset="0"/>
                <a:cs typeface="Arial" panose="020B0604020202020204" pitchFamily="34" charset="0"/>
              </a:rPr>
              <a:t> approach. </a:t>
            </a:r>
          </a:p>
          <a:p>
            <a:pPr>
              <a:lnSpc>
                <a:spcPct val="100000"/>
              </a:lnSpc>
            </a:pPr>
            <a:endParaRPr lang="en-US" sz="1700" dirty="0">
              <a:latin typeface="Arial" panose="020B0604020202020204" pitchFamily="34" charset="0"/>
              <a:cs typeface="Arial" panose="020B0604020202020204" pitchFamily="34" charset="0"/>
            </a:endParaRPr>
          </a:p>
          <a:p>
            <a:pPr>
              <a:lnSpc>
                <a:spcPct val="100000"/>
              </a:lnSpc>
            </a:pPr>
            <a:endParaRPr lang="en-US" sz="1700" dirty="0">
              <a:latin typeface="Arial" panose="020B0604020202020204" pitchFamily="34" charset="0"/>
              <a:cs typeface="Arial" panose="020B0604020202020204" pitchFamily="34" charset="0"/>
            </a:endParaRPr>
          </a:p>
          <a:p>
            <a:pPr>
              <a:lnSpc>
                <a:spcPct val="100000"/>
              </a:lnSpc>
            </a:pPr>
            <a:endParaRPr lang="en-US" sz="1700" dirty="0">
              <a:latin typeface="Arial" panose="020B0604020202020204" pitchFamily="34" charset="0"/>
              <a:cs typeface="Arial" panose="020B0604020202020204" pitchFamily="34" charset="0"/>
            </a:endParaRPr>
          </a:p>
          <a:p>
            <a:pPr>
              <a:lnSpc>
                <a:spcPct val="100000"/>
              </a:lnSpc>
            </a:pPr>
            <a:endParaRPr lang="en-US" sz="1700" dirty="0">
              <a:latin typeface="Arial" panose="020B0604020202020204" pitchFamily="34" charset="0"/>
              <a:cs typeface="Arial" panose="020B0604020202020204" pitchFamily="34" charset="0"/>
            </a:endParaRPr>
          </a:p>
          <a:p>
            <a:pPr>
              <a:lnSpc>
                <a:spcPct val="100000"/>
              </a:lnSpc>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766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AD68-FBDB-534C-9BEA-C9FC781EC874}"/>
              </a:ext>
            </a:extLst>
          </p:cNvPr>
          <p:cNvSpPr>
            <a:spLocks noGrp="1"/>
          </p:cNvSpPr>
          <p:nvPr>
            <p:ph type="title"/>
          </p:nvPr>
        </p:nvSpPr>
        <p:spPr>
          <a:xfrm>
            <a:off x="1696687" y="2118142"/>
            <a:ext cx="10495313" cy="578675"/>
          </a:xfrm>
        </p:spPr>
        <p:txBody>
          <a:bodyPr/>
          <a:lstStyle/>
          <a:p>
            <a:r>
              <a:rPr lang="en-US" sz="2800" dirty="0">
                <a:latin typeface="Arial" panose="020B0604020202020204" pitchFamily="34" charset="0"/>
                <a:cs typeface="Arial" panose="020B0604020202020204" pitchFamily="34" charset="0"/>
              </a:rPr>
              <a:t>Indigenous Justice Strategy: AFN Engagement</a:t>
            </a:r>
          </a:p>
        </p:txBody>
      </p:sp>
      <p:sp>
        <p:nvSpPr>
          <p:cNvPr id="3" name="Content Placeholder 2">
            <a:extLst>
              <a:ext uri="{FF2B5EF4-FFF2-40B4-BE49-F238E27FC236}">
                <a16:creationId xmlns:a16="http://schemas.microsoft.com/office/drawing/2014/main" id="{D9844DA9-1733-C56A-C543-65A2CFCE1E09}"/>
              </a:ext>
            </a:extLst>
          </p:cNvPr>
          <p:cNvSpPr>
            <a:spLocks noGrp="1"/>
          </p:cNvSpPr>
          <p:nvPr>
            <p:ph idx="1"/>
          </p:nvPr>
        </p:nvSpPr>
        <p:spPr>
          <a:xfrm>
            <a:off x="1403815" y="2813208"/>
            <a:ext cx="10053099" cy="3556394"/>
          </a:xfrm>
        </p:spPr>
        <p:txBody>
          <a:bodyPr/>
          <a:lstStyle/>
          <a:p>
            <a:pPr>
              <a:lnSpc>
                <a:spcPct val="100000"/>
              </a:lnSpc>
            </a:pPr>
            <a:r>
              <a:rPr lang="en-US" sz="1700" dirty="0">
                <a:latin typeface="Arial" panose="020B0604020202020204" pitchFamily="34" charset="0"/>
                <a:cs typeface="Arial" panose="020B0604020202020204" pitchFamily="34" charset="0"/>
              </a:rPr>
              <a:t>In the three years of engagement, AFN has hosted three National Forums focusing on various themes to address the systemic failures and overrepresentation of First Nations people in the justice system. The themes focused on topics such as the revitalization of legal traditions, restorative justice, and reclamation of First Nations jurisdiction over justice systems and policing. </a:t>
            </a:r>
          </a:p>
          <a:p>
            <a:pPr>
              <a:lnSpc>
                <a:spcPct val="100000"/>
              </a:lnSpc>
            </a:pPr>
            <a:r>
              <a:rPr lang="en-US" sz="1700" dirty="0">
                <a:effectLst/>
                <a:latin typeface="Arial" panose="020B0604020202020204" pitchFamily="34" charset="0"/>
                <a:ea typeface="Calibri" panose="020F0502020204030204" pitchFamily="34" charset="0"/>
                <a:cs typeface="Arial" panose="020B0604020202020204" pitchFamily="34" charset="0"/>
              </a:rPr>
              <a:t>In October 2023, the Justice Sector hosted a Virtual Justice Speaker Series (VJSS). </a:t>
            </a:r>
            <a:r>
              <a:rPr lang="en-CA" sz="1700" dirty="0">
                <a:effectLst/>
                <a:latin typeface="Arial" panose="020B0604020202020204" pitchFamily="34" charset="0"/>
                <a:ea typeface="Calibri" panose="020F0502020204030204" pitchFamily="34" charset="0"/>
                <a:cs typeface="Arial" panose="020B0604020202020204" pitchFamily="34" charset="0"/>
              </a:rPr>
              <a:t>The Virtual Justice Speaker Series built off discussions from the National Forum on Justice held in April 2022, exploring key themes with panelists who represent a range of perspectives. </a:t>
            </a:r>
            <a:endParaRPr lang="en-US" sz="1700" dirty="0">
              <a:latin typeface="Arial" panose="020B0604020202020204" pitchFamily="34" charset="0"/>
              <a:cs typeface="Arial" panose="020B0604020202020204" pitchFamily="34" charset="0"/>
            </a:endParaRPr>
          </a:p>
          <a:p>
            <a:pPr>
              <a:lnSpc>
                <a:spcPct val="100000"/>
              </a:lnSpc>
            </a:pPr>
            <a:r>
              <a:rPr lang="en-US" sz="1700" dirty="0">
                <a:latin typeface="Arial" panose="020B0604020202020204" pitchFamily="34" charset="0"/>
                <a:cs typeface="Arial" panose="020B0604020202020204" pitchFamily="34" charset="0"/>
              </a:rPr>
              <a:t>The VJSS presented a variety of diverse speakers representing youth, 2SLGBTQQIA+, women, men, Elders, Knowledge Keepers, legal practitioners, and legal scholars from regions across Canada. The speakers provided invaluable insight, thoughts and recommendations on different themes related to the IJS while generating meaningful and engaging discussion with active participants. </a:t>
            </a:r>
          </a:p>
          <a:p>
            <a:pPr>
              <a:lnSpc>
                <a:spcPct val="100000"/>
              </a:lnSpc>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817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01D1-5E29-4F8A-1CD2-282A3671DD32}"/>
              </a:ext>
            </a:extLst>
          </p:cNvPr>
          <p:cNvSpPr>
            <a:spLocks noGrp="1"/>
          </p:cNvSpPr>
          <p:nvPr>
            <p:ph type="title"/>
          </p:nvPr>
        </p:nvSpPr>
        <p:spPr>
          <a:xfrm>
            <a:off x="1737405" y="2017596"/>
            <a:ext cx="10852160" cy="578675"/>
          </a:xfrm>
        </p:spPr>
        <p:txBody>
          <a:bodyPr/>
          <a:lstStyle/>
          <a:p>
            <a:r>
              <a:rPr lang="en-US" sz="2800" dirty="0">
                <a:latin typeface="Arial" panose="020B0604020202020204" pitchFamily="34" charset="0"/>
                <a:cs typeface="Arial" panose="020B0604020202020204" pitchFamily="34" charset="0"/>
              </a:rPr>
              <a:t>Indigenous Justice Strategy: Reports on Engagement</a:t>
            </a:r>
          </a:p>
        </p:txBody>
      </p:sp>
      <p:sp>
        <p:nvSpPr>
          <p:cNvPr id="3" name="Content Placeholder 2">
            <a:extLst>
              <a:ext uri="{FF2B5EF4-FFF2-40B4-BE49-F238E27FC236}">
                <a16:creationId xmlns:a16="http://schemas.microsoft.com/office/drawing/2014/main" id="{5D88A436-8065-725E-D9A6-6830A29F3803}"/>
              </a:ext>
            </a:extLst>
          </p:cNvPr>
          <p:cNvSpPr>
            <a:spLocks noGrp="1"/>
          </p:cNvSpPr>
          <p:nvPr>
            <p:ph idx="1"/>
          </p:nvPr>
        </p:nvSpPr>
        <p:spPr>
          <a:xfrm>
            <a:off x="756744" y="2755812"/>
            <a:ext cx="9706257" cy="3600538"/>
          </a:xfrm>
        </p:spPr>
        <p:txBody>
          <a:bodyPr/>
          <a:lstStyle/>
          <a:p>
            <a:endParaRPr lang="en-US" sz="1800" dirty="0"/>
          </a:p>
          <a:p>
            <a:endParaRPr lang="en-US" sz="1800" dirty="0"/>
          </a:p>
          <a:p>
            <a:endParaRPr lang="en-US" sz="1800" dirty="0"/>
          </a:p>
          <a:p>
            <a:endParaRPr lang="en-US" dirty="0"/>
          </a:p>
        </p:txBody>
      </p:sp>
      <p:sp>
        <p:nvSpPr>
          <p:cNvPr id="6" name="TextBox 5">
            <a:extLst>
              <a:ext uri="{FF2B5EF4-FFF2-40B4-BE49-F238E27FC236}">
                <a16:creationId xmlns:a16="http://schemas.microsoft.com/office/drawing/2014/main" id="{3553D927-8B53-5B63-C4DA-0A6B16CB5A12}"/>
              </a:ext>
            </a:extLst>
          </p:cNvPr>
          <p:cNvSpPr txBox="1"/>
          <p:nvPr/>
        </p:nvSpPr>
        <p:spPr>
          <a:xfrm>
            <a:off x="1414694" y="2981098"/>
            <a:ext cx="10020562" cy="2862322"/>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In August 2023, Justice Canada released </a:t>
            </a:r>
            <a:r>
              <a:rPr lang="en-US" dirty="0">
                <a:latin typeface="Arial" panose="020B0604020202020204" pitchFamily="34" charset="0"/>
                <a:cs typeface="Arial" panose="020B0604020202020204" pitchFamily="34" charset="0"/>
              </a:rPr>
              <a:t>the</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What We Learned </a:t>
            </a:r>
            <a:r>
              <a:rPr lang="en-US" sz="1800" dirty="0">
                <a:latin typeface="Arial" panose="020B0604020202020204" pitchFamily="34" charset="0"/>
                <a:cs typeface="Arial" panose="020B0604020202020204" pitchFamily="34" charset="0"/>
              </a:rPr>
              <a:t>Wave 1 Report on their engagement initiatives on the IJS from November 2022 to March 2023.</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February 2024, the Justice Sector submitted the </a:t>
            </a:r>
            <a:r>
              <a:rPr lang="en-US" i="1" dirty="0">
                <a:latin typeface="Arial" panose="020B0604020202020204" pitchFamily="34" charset="0"/>
                <a:cs typeface="Arial" panose="020B0604020202020204" pitchFamily="34" charset="0"/>
              </a:rPr>
              <a:t>AFN Recommendations for a First Nations Justice Strategy </a:t>
            </a:r>
            <a:r>
              <a:rPr lang="en-US" dirty="0">
                <a:latin typeface="Arial" panose="020B0604020202020204" pitchFamily="34" charset="0"/>
                <a:cs typeface="Arial" panose="020B0604020202020204" pitchFamily="34" charset="0"/>
              </a:rPr>
              <a:t>to Justice Canada as part of the commitments to the IJS development. </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March 2024, Justice Canada released two documents, the </a:t>
            </a:r>
            <a:r>
              <a:rPr lang="en-US" i="1" dirty="0">
                <a:latin typeface="Arial" panose="020B0604020202020204" pitchFamily="34" charset="0"/>
                <a:cs typeface="Arial" panose="020B0604020202020204" pitchFamily="34" charset="0"/>
              </a:rPr>
              <a:t>What We Learned </a:t>
            </a:r>
            <a:r>
              <a:rPr lang="en-US" dirty="0">
                <a:latin typeface="Arial" panose="020B0604020202020204" pitchFamily="34" charset="0"/>
                <a:cs typeface="Arial" panose="020B0604020202020204" pitchFamily="34" charset="0"/>
              </a:rPr>
              <a:t>Wave 2 report on their IJS engagement initiatives from April to December 2023 and also a report on </a:t>
            </a:r>
            <a:r>
              <a:rPr lang="en-US" i="1" dirty="0">
                <a:latin typeface="Arial" panose="020B0604020202020204" pitchFamily="34" charset="0"/>
                <a:cs typeface="Arial" panose="020B0604020202020204" pitchFamily="34" charset="0"/>
              </a:rPr>
              <a:t>People with Lived Experience</a:t>
            </a:r>
            <a:r>
              <a:rPr lang="en-US" dirty="0">
                <a:latin typeface="Arial" panose="020B0604020202020204" pitchFamily="34" charset="0"/>
                <a:cs typeface="Arial" panose="020B0604020202020204" pitchFamily="34" charset="0"/>
              </a:rPr>
              <a:t>. </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13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DBC1-A636-DBB4-A8A5-A15FF10E02E6}"/>
              </a:ext>
            </a:extLst>
          </p:cNvPr>
          <p:cNvSpPr>
            <a:spLocks noGrp="1"/>
          </p:cNvSpPr>
          <p:nvPr>
            <p:ph type="title"/>
          </p:nvPr>
        </p:nvSpPr>
        <p:spPr>
          <a:xfrm>
            <a:off x="1728998" y="2006870"/>
            <a:ext cx="10899502" cy="578675"/>
          </a:xfrm>
        </p:spPr>
        <p:txBody>
          <a:bodyPr/>
          <a:lstStyle/>
          <a:p>
            <a:r>
              <a:rPr lang="en-US" sz="2800" i="1" dirty="0">
                <a:latin typeface="Arial" panose="020B0604020202020204" pitchFamily="34" charset="0"/>
                <a:cs typeface="Arial" panose="020B0604020202020204" pitchFamily="34" charset="0"/>
              </a:rPr>
              <a:t>AFN Recommendations for a First Nations Justice Strategy</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A641B44-A4C9-23C2-06F0-0B1D22A4876A}"/>
              </a:ext>
            </a:extLst>
          </p:cNvPr>
          <p:cNvSpPr>
            <a:spLocks noGrp="1"/>
          </p:cNvSpPr>
          <p:nvPr>
            <p:ph idx="1"/>
          </p:nvPr>
        </p:nvSpPr>
        <p:spPr>
          <a:xfrm>
            <a:off x="1728998" y="2585545"/>
            <a:ext cx="10072017" cy="3770805"/>
          </a:xfrm>
        </p:spPr>
        <p:txBody>
          <a:bodyPr/>
          <a:lstStyle/>
          <a:p>
            <a:pPr>
              <a:lnSpc>
                <a:spcPct val="100000"/>
              </a:lnSpc>
            </a:pPr>
            <a:r>
              <a:rPr lang="en-US" sz="1700" dirty="0">
                <a:latin typeface="Arial" panose="020B0604020202020204" pitchFamily="34" charset="0"/>
                <a:cs typeface="Arial" panose="020B0604020202020204" pitchFamily="34" charset="0"/>
              </a:rPr>
              <a:t>The report submitted to Justice Canada culminated the three years of input received from engagement initiatives from AFN that included the National Forums, guidance from the Chiefs Committee on Justice and the VJSS.</a:t>
            </a:r>
          </a:p>
          <a:p>
            <a:pPr marL="0" indent="0">
              <a:lnSpc>
                <a:spcPct val="100000"/>
              </a:lnSpc>
              <a:buNone/>
            </a:pPr>
            <a:r>
              <a:rPr lang="en-US" sz="1700" dirty="0">
                <a:latin typeface="Arial" panose="020B0604020202020204" pitchFamily="34" charset="0"/>
                <a:cs typeface="Arial" panose="020B0604020202020204" pitchFamily="34" charset="0"/>
              </a:rPr>
              <a:t>The report features two main recommendations:</a:t>
            </a:r>
          </a:p>
          <a:p>
            <a:pPr marL="342900" indent="-342900">
              <a:lnSpc>
                <a:spcPct val="100000"/>
              </a:lnSpc>
              <a:buAutoNum type="arabicPeriod"/>
            </a:pPr>
            <a:r>
              <a:rPr lang="en-US" sz="1700" dirty="0">
                <a:latin typeface="Arial" panose="020B0604020202020204" pitchFamily="34" charset="0"/>
                <a:cs typeface="Arial" panose="020B0604020202020204" pitchFamily="34" charset="0"/>
              </a:rPr>
              <a:t>Reforming the current Canadian justice system as an interim measure to address the growing failures towards First Nations people.</a:t>
            </a:r>
          </a:p>
          <a:p>
            <a:pPr marL="342900" indent="-342900">
              <a:lnSpc>
                <a:spcPct val="100000"/>
              </a:lnSpc>
              <a:buAutoNum type="arabicPeriod"/>
            </a:pPr>
            <a:r>
              <a:rPr lang="en-US" sz="1700" dirty="0">
                <a:latin typeface="Arial" panose="020B0604020202020204" pitchFamily="34" charset="0"/>
                <a:cs typeface="Arial" panose="020B0604020202020204" pitchFamily="34" charset="0"/>
              </a:rPr>
              <a:t>The meaningful restoration of First Nations traditional laws, legal traditions, structures and systems moving forward.</a:t>
            </a:r>
          </a:p>
          <a:p>
            <a:pPr marL="342900" indent="-342900">
              <a:lnSpc>
                <a:spcPct val="100000"/>
              </a:lnSpc>
              <a:buAutoNum type="arabicPeriod"/>
            </a:pPr>
            <a:endParaRPr lang="en-US" sz="1700" dirty="0">
              <a:latin typeface="Arial" panose="020B0604020202020204" pitchFamily="34" charset="0"/>
              <a:cs typeface="Arial" panose="020B0604020202020204" pitchFamily="34" charset="0"/>
            </a:endParaRPr>
          </a:p>
          <a:p>
            <a:pPr marL="0" indent="0">
              <a:lnSpc>
                <a:spcPct val="100000"/>
              </a:lnSpc>
              <a:buNone/>
            </a:pPr>
            <a:r>
              <a:rPr lang="en-US" sz="1700" dirty="0">
                <a:latin typeface="Arial" panose="020B0604020202020204" pitchFamily="34" charset="0"/>
                <a:cs typeface="Arial" panose="020B0604020202020204" pitchFamily="34" charset="0"/>
              </a:rPr>
              <a:t>Included in the report were important information gathered from Dr. Ivan </a:t>
            </a:r>
            <a:r>
              <a:rPr lang="en-US" sz="1700" dirty="0" err="1">
                <a:latin typeface="Arial" panose="020B0604020202020204" pitchFamily="34" charset="0"/>
                <a:cs typeface="Arial" panose="020B0604020202020204" pitchFamily="34" charset="0"/>
              </a:rPr>
              <a:t>Zingers’s</a:t>
            </a:r>
            <a:r>
              <a:rPr lang="en-US" sz="1700" dirty="0">
                <a:latin typeface="Arial" panose="020B0604020202020204" pitchFamily="34" charset="0"/>
                <a:cs typeface="Arial" panose="020B0604020202020204" pitchFamily="34" charset="0"/>
              </a:rPr>
              <a:t> </a:t>
            </a:r>
            <a:r>
              <a:rPr lang="en-US" sz="1700" i="1" dirty="0">
                <a:latin typeface="Arial" panose="020B0604020202020204" pitchFamily="34" charset="0"/>
                <a:cs typeface="Arial" panose="020B0604020202020204" pitchFamily="34" charset="0"/>
              </a:rPr>
              <a:t>Ten Years Since Spirit Matters: A Roadmap for the Reform of Indigenous Corrections in Canada </a:t>
            </a:r>
            <a:r>
              <a:rPr lang="en-US" sz="1700" dirty="0">
                <a:latin typeface="Arial" panose="020B0604020202020204" pitchFamily="34" charset="0"/>
                <a:cs typeface="Arial" panose="020B0604020202020204" pitchFamily="34" charset="0"/>
              </a:rPr>
              <a:t>(2023) and the AFN’s</a:t>
            </a:r>
            <a:r>
              <a:rPr lang="en-US" sz="1700" i="1" dirty="0">
                <a:latin typeface="Arial" panose="020B0604020202020204" pitchFamily="34" charset="0"/>
                <a:cs typeface="Arial" panose="020B0604020202020204" pitchFamily="34" charset="0"/>
              </a:rPr>
              <a:t> Connecting Hearts and Making Change: Building on Breathing Life into the Calls for Justice </a:t>
            </a:r>
            <a:r>
              <a:rPr lang="en-US" sz="1700" dirty="0">
                <a:latin typeface="Arial" panose="020B0604020202020204" pitchFamily="34" charset="0"/>
                <a:cs typeface="Arial" panose="020B0604020202020204" pitchFamily="34" charset="0"/>
              </a:rPr>
              <a:t>(2023)</a:t>
            </a:r>
          </a:p>
          <a:p>
            <a:pPr>
              <a:lnSpc>
                <a:spcPct val="100000"/>
              </a:lnSpc>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20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D380-B934-8FF5-66F8-D4AFB7DA6D90}"/>
              </a:ext>
            </a:extLst>
          </p:cNvPr>
          <p:cNvSpPr>
            <a:spLocks noGrp="1"/>
          </p:cNvSpPr>
          <p:nvPr>
            <p:ph type="title"/>
          </p:nvPr>
        </p:nvSpPr>
        <p:spPr>
          <a:xfrm>
            <a:off x="1728998" y="1906108"/>
            <a:ext cx="11764274" cy="578675"/>
          </a:xfrm>
        </p:spPr>
        <p:txBody>
          <a:bodyPr/>
          <a:lstStyle/>
          <a:p>
            <a:pPr>
              <a:lnSpc>
                <a:spcPct val="100000"/>
              </a:lnSpc>
            </a:pPr>
            <a:r>
              <a:rPr lang="en-US" sz="2800" i="1" dirty="0">
                <a:latin typeface="Arial" panose="020B0604020202020204" pitchFamily="34" charset="0"/>
                <a:cs typeface="Arial" panose="020B0604020202020204" pitchFamily="34" charset="0"/>
              </a:rPr>
              <a:t>AFN Recommendations for a First Nations Justice Strategy: Regional Considerations</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08E5D29-B6BA-4AE6-DC51-806EED9691BA}"/>
              </a:ext>
            </a:extLst>
          </p:cNvPr>
          <p:cNvSpPr>
            <a:spLocks noGrp="1"/>
          </p:cNvSpPr>
          <p:nvPr>
            <p:ph idx="1"/>
          </p:nvPr>
        </p:nvSpPr>
        <p:spPr>
          <a:xfrm>
            <a:off x="1603514" y="2858084"/>
            <a:ext cx="9899373" cy="3569221"/>
          </a:xfrm>
        </p:spPr>
        <p:txBody>
          <a:bodyPr/>
          <a:lstStyle/>
          <a:p>
            <a:pPr>
              <a:lnSpc>
                <a:spcPct val="100000"/>
              </a:lnSpc>
            </a:pPr>
            <a:r>
              <a:rPr lang="en-US" sz="1360" dirty="0">
                <a:latin typeface="Arial" panose="020B0604020202020204" pitchFamily="34" charset="0"/>
                <a:cs typeface="Arial" panose="020B0604020202020204" pitchFamily="34" charset="0"/>
              </a:rPr>
              <a:t>Throughout the AFN’s engagement activities, leadership, participants, Elders, women, youth and 2SLGBTQQIA+ people consistently emphasized that there cannot be a “one size fits all” or a “pan-Indigenous” approach to a national Indigenous or First Nations justice strategy. </a:t>
            </a:r>
          </a:p>
          <a:p>
            <a:pPr>
              <a:lnSpc>
                <a:spcPct val="100000"/>
              </a:lnSpc>
            </a:pPr>
            <a:r>
              <a:rPr lang="en-US" sz="1360" dirty="0">
                <a:latin typeface="Arial" panose="020B0604020202020204" pitchFamily="34" charset="0"/>
                <a:cs typeface="Arial" panose="020B0604020202020204" pitchFamily="34" charset="0"/>
              </a:rPr>
              <a:t>Recognition of the diversity and unique situations for each First Nation is critical to developing an effective, meaningful and distinctions-based justice strategy. </a:t>
            </a:r>
          </a:p>
          <a:p>
            <a:pPr marL="0" indent="0">
              <a:lnSpc>
                <a:spcPct val="100000"/>
              </a:lnSpc>
              <a:buNone/>
            </a:pPr>
            <a:r>
              <a:rPr lang="en-US" sz="1400" b="1" dirty="0">
                <a:solidFill>
                  <a:srgbClr val="0070C0"/>
                </a:solidFill>
                <a:latin typeface="Arial" panose="020B0604020202020204" pitchFamily="34" charset="0"/>
                <a:cs typeface="Arial" panose="020B0604020202020204" pitchFamily="34" charset="0"/>
              </a:rPr>
              <a:t>A summary of the considerations is provided below:</a:t>
            </a:r>
          </a:p>
          <a:p>
            <a:pPr marL="342900" indent="-342900" algn="just">
              <a:lnSpc>
                <a:spcPct val="100000"/>
              </a:lnSpc>
              <a:buFont typeface="+mj-lt"/>
              <a:buAutoNum type="arabicPeriod"/>
            </a:pPr>
            <a:r>
              <a:rPr lang="en-US" sz="1360" dirty="0">
                <a:latin typeface="Arial" panose="020B0604020202020204" pitchFamily="34" charset="0"/>
                <a:cs typeface="Arial" panose="020B0604020202020204" pitchFamily="34" charset="0"/>
              </a:rPr>
              <a:t>First Nations traditional laws and legal systems are as varied as each region, community, and First Nations group.</a:t>
            </a:r>
          </a:p>
          <a:p>
            <a:pPr marL="342900" indent="-342900" algn="just">
              <a:lnSpc>
                <a:spcPct val="100000"/>
              </a:lnSpc>
              <a:buFont typeface="+mj-lt"/>
              <a:buAutoNum type="arabicPeriod"/>
            </a:pPr>
            <a:r>
              <a:rPr lang="en-US" sz="1360" dirty="0">
                <a:latin typeface="Arial" panose="020B0604020202020204" pitchFamily="34" charset="0"/>
                <a:cs typeface="Arial" panose="020B0604020202020204" pitchFamily="34" charset="0"/>
              </a:rPr>
              <a:t>First Nations services should serve First Nations members whether rural, urban, on-reserve, urban settings on historical First Nations lands/treaty areas.</a:t>
            </a:r>
          </a:p>
          <a:p>
            <a:pPr marL="342900" indent="-342900" algn="just">
              <a:lnSpc>
                <a:spcPct val="100000"/>
              </a:lnSpc>
              <a:buFont typeface="+mj-lt"/>
              <a:buAutoNum type="arabicPeriod"/>
            </a:pPr>
            <a:r>
              <a:rPr lang="en-US" sz="1360" dirty="0">
                <a:latin typeface="Arial" panose="020B0604020202020204" pitchFamily="34" charset="0"/>
                <a:cs typeface="Arial" panose="020B0604020202020204" pitchFamily="34" charset="0"/>
              </a:rPr>
              <a:t>First Nations are each at a varied state of readiness in revitalizing First Nations laws and legal customs.</a:t>
            </a:r>
          </a:p>
          <a:p>
            <a:pPr marL="342900" indent="-342900" algn="just">
              <a:lnSpc>
                <a:spcPct val="100000"/>
              </a:lnSpc>
              <a:buFont typeface="+mj-lt"/>
              <a:buAutoNum type="arabicPeriod"/>
            </a:pPr>
            <a:r>
              <a:rPr lang="en-US" sz="1360" dirty="0">
                <a:latin typeface="Arial" panose="020B0604020202020204" pitchFamily="34" charset="0"/>
                <a:cs typeface="Arial" panose="020B0604020202020204" pitchFamily="34" charset="0"/>
              </a:rPr>
              <a:t>First Nations Youth need more programs/</a:t>
            </a:r>
            <a:r>
              <a:rPr lang="en-US" sz="1360" dirty="0" err="1">
                <a:latin typeface="Arial" panose="020B0604020202020204" pitchFamily="34" charset="0"/>
                <a:cs typeface="Arial" panose="020B0604020202020204" pitchFamily="34" charset="0"/>
              </a:rPr>
              <a:t>centres</a:t>
            </a:r>
            <a:r>
              <a:rPr lang="en-US" sz="1360" dirty="0">
                <a:latin typeface="Arial" panose="020B0604020202020204" pitchFamily="34" charset="0"/>
                <a:cs typeface="Arial" panose="020B0604020202020204" pitchFamily="34" charset="0"/>
              </a:rPr>
              <a:t>, compassionate, and healing alternatives when in contact with the justice system.</a:t>
            </a:r>
          </a:p>
          <a:p>
            <a:pPr marL="342900" indent="-342900" algn="just">
              <a:lnSpc>
                <a:spcPct val="100000"/>
              </a:lnSpc>
              <a:buFont typeface="+mj-lt"/>
              <a:buAutoNum type="arabicPeriod"/>
            </a:pPr>
            <a:r>
              <a:rPr lang="en-US" sz="1360" dirty="0">
                <a:latin typeface="Arial" panose="020B0604020202020204" pitchFamily="34" charset="0"/>
                <a:cs typeface="Arial" panose="020B0604020202020204" pitchFamily="34" charset="0"/>
              </a:rPr>
              <a:t>Unique considerations for remote and Northern communities. </a:t>
            </a:r>
          </a:p>
        </p:txBody>
      </p:sp>
    </p:spTree>
    <p:extLst>
      <p:ext uri="{BB962C8B-B14F-4D97-AF65-F5344CB8AC3E}">
        <p14:creationId xmlns:p14="http://schemas.microsoft.com/office/powerpoint/2010/main" val="172847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34F5-8845-53AD-CE53-3B55093BCF06}"/>
              </a:ext>
            </a:extLst>
          </p:cNvPr>
          <p:cNvSpPr>
            <a:spLocks noGrp="1"/>
          </p:cNvSpPr>
          <p:nvPr>
            <p:ph type="title"/>
          </p:nvPr>
        </p:nvSpPr>
        <p:spPr>
          <a:xfrm>
            <a:off x="1728997" y="1906108"/>
            <a:ext cx="11546663" cy="578675"/>
          </a:xfrm>
        </p:spPr>
        <p:txBody>
          <a:bodyPr/>
          <a:lstStyle/>
          <a:p>
            <a:pPr>
              <a:lnSpc>
                <a:spcPct val="100000"/>
              </a:lnSpc>
            </a:pPr>
            <a:r>
              <a:rPr lang="en-US" sz="2400" i="1" dirty="0">
                <a:latin typeface="Arial" panose="020B0604020202020204" pitchFamily="34" charset="0"/>
                <a:cs typeface="Arial" panose="020B0604020202020204" pitchFamily="34" charset="0"/>
              </a:rPr>
              <a:t>AFN Recommendations for a First Nations Justice Strategy: </a:t>
            </a:r>
            <a:br>
              <a:rPr lang="en-US" sz="2400" i="1"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British Columbia </a:t>
            </a: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0AAD936-ADEB-ACEF-BB0F-6FF16648531E}"/>
              </a:ext>
            </a:extLst>
          </p:cNvPr>
          <p:cNvSpPr>
            <a:spLocks noGrp="1"/>
          </p:cNvSpPr>
          <p:nvPr>
            <p:ph idx="1"/>
          </p:nvPr>
        </p:nvSpPr>
        <p:spPr>
          <a:xfrm>
            <a:off x="1728997" y="2986433"/>
            <a:ext cx="10286428" cy="3871567"/>
          </a:xfrm>
        </p:spPr>
        <p:txBody>
          <a:bodyPr/>
          <a:lstStyle/>
          <a:p>
            <a:pPr>
              <a:lnSpc>
                <a:spcPct val="100000"/>
              </a:lnSpc>
            </a:pPr>
            <a:r>
              <a:rPr lang="en-US" sz="1600" dirty="0">
                <a:latin typeface="Arial" panose="020B0604020202020204" pitchFamily="34" charset="0"/>
                <a:cs typeface="Arial" panose="020B0604020202020204" pitchFamily="34" charset="0"/>
              </a:rPr>
              <a:t>The report includes an overview of the British Columbia First Nations Justice Strategy (BCFNJS) that provides invaluable guidance and a working framework to inform creation of the proposed national strategy. </a:t>
            </a:r>
          </a:p>
          <a:p>
            <a:pPr>
              <a:lnSpc>
                <a:spcPct val="100000"/>
              </a:lnSpc>
            </a:pPr>
            <a:r>
              <a:rPr lang="en-US" sz="1600" dirty="0">
                <a:latin typeface="Arial" panose="020B0604020202020204" pitchFamily="34" charset="0"/>
                <a:cs typeface="Arial" panose="020B0604020202020204" pitchFamily="34" charset="0"/>
              </a:rPr>
              <a:t>The BCFNJS outlines a pathway to modernize the existing criminal justice system and seeks to facilitate the rebuilding of an Indigenous justice system.</a:t>
            </a:r>
          </a:p>
          <a:p>
            <a:pPr>
              <a:lnSpc>
                <a:spcPct val="100000"/>
              </a:lnSpc>
            </a:pPr>
            <a:r>
              <a:rPr lang="en-US" sz="1600" dirty="0">
                <a:latin typeface="Arial" panose="020B0604020202020204" pitchFamily="34" charset="0"/>
                <a:cs typeface="Arial" panose="020B0604020202020204" pitchFamily="34" charset="0"/>
              </a:rPr>
              <a:t>A key principle of the BCFNJC is that whenever First Nations people encounter the justice system, culturally appropriate alternative responses for First Nations people should be considered and presumptively offered or pursued.</a:t>
            </a:r>
          </a:p>
          <a:p>
            <a:pPr>
              <a:lnSpc>
                <a:spcPct val="100000"/>
              </a:lnSpc>
            </a:pPr>
            <a:r>
              <a:rPr lang="en-US" sz="1600" dirty="0">
                <a:latin typeface="Arial" panose="020B0604020202020204" pitchFamily="34" charset="0"/>
                <a:cs typeface="Arial" panose="020B0604020202020204" pitchFamily="34" charset="0"/>
              </a:rPr>
              <a:t>In keeping with the principles of UNDRIP and in response to the Truth and Reconciliation Commission Calls to Action, the BCFNJS mandates the justice system in British Columbia and its partners to undertake systemic change along two paths:</a:t>
            </a:r>
          </a:p>
          <a:p>
            <a:pPr>
              <a:lnSpc>
                <a:spcPct val="100000"/>
              </a:lnSpc>
            </a:pPr>
            <a:r>
              <a:rPr lang="en-US" sz="1600" dirty="0">
                <a:latin typeface="Arial" panose="020B0604020202020204" pitchFamily="34" charset="0"/>
                <a:cs typeface="Arial" panose="020B0604020202020204" pitchFamily="34" charset="0"/>
              </a:rPr>
              <a:t>1. Reform of the current justice system, and, 2. Restoration of First Nations legal traditions and structures</a:t>
            </a:r>
          </a:p>
        </p:txBody>
      </p:sp>
    </p:spTree>
    <p:extLst>
      <p:ext uri="{BB962C8B-B14F-4D97-AF65-F5344CB8AC3E}">
        <p14:creationId xmlns:p14="http://schemas.microsoft.com/office/powerpoint/2010/main" val="2282423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DC68-A3C0-91DA-F46E-EC42C71FA7D0}"/>
              </a:ext>
            </a:extLst>
          </p:cNvPr>
          <p:cNvSpPr>
            <a:spLocks noGrp="1"/>
          </p:cNvSpPr>
          <p:nvPr>
            <p:ph type="title"/>
          </p:nvPr>
        </p:nvSpPr>
        <p:spPr>
          <a:xfrm>
            <a:off x="1373680" y="2374832"/>
            <a:ext cx="9336157" cy="578675"/>
          </a:xfrm>
        </p:spPr>
        <p:txBody>
          <a:bodyPr/>
          <a:lstStyle/>
          <a:p>
            <a:pPr algn="ctr"/>
            <a:r>
              <a:rPr lang="en-US" sz="3500" dirty="0">
                <a:latin typeface="Arial" panose="020B0604020202020204" pitchFamily="34" charset="0"/>
                <a:cs typeface="Arial" panose="020B0604020202020204" pitchFamily="34" charset="0"/>
              </a:rPr>
              <a:t>Justice Canada Presentation</a:t>
            </a:r>
          </a:p>
        </p:txBody>
      </p:sp>
      <p:sp>
        <p:nvSpPr>
          <p:cNvPr id="3" name="Content Placeholder 2">
            <a:extLst>
              <a:ext uri="{FF2B5EF4-FFF2-40B4-BE49-F238E27FC236}">
                <a16:creationId xmlns:a16="http://schemas.microsoft.com/office/drawing/2014/main" id="{E327C3DA-AD2E-B916-0DC2-BF8945FF8679}"/>
              </a:ext>
            </a:extLst>
          </p:cNvPr>
          <p:cNvSpPr>
            <a:spLocks noGrp="1"/>
          </p:cNvSpPr>
          <p:nvPr>
            <p:ph idx="1"/>
          </p:nvPr>
        </p:nvSpPr>
        <p:spPr>
          <a:xfrm>
            <a:off x="1018363" y="2664170"/>
            <a:ext cx="10046792" cy="3692180"/>
          </a:xfrm>
        </p:spPr>
        <p:txBody>
          <a:bodyPr/>
          <a:lstStyle/>
          <a:p>
            <a:pPr marL="0" indent="0" algn="ctr">
              <a:buNone/>
            </a:pP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lgn="ctr">
              <a:lnSpc>
                <a:spcPct val="100000"/>
              </a:lnSpc>
              <a:buNone/>
            </a:pPr>
            <a:r>
              <a:rPr lang="en-US" sz="2400" dirty="0">
                <a:latin typeface="Arial" panose="020B0604020202020204" pitchFamily="34" charset="0"/>
                <a:cs typeface="Arial" panose="020B0604020202020204" pitchFamily="34" charset="0"/>
              </a:rPr>
              <a:t>Please welcome Hazel Harrington from Justice Canada </a:t>
            </a:r>
          </a:p>
          <a:p>
            <a:pPr marL="0" indent="0" algn="ctr">
              <a:lnSpc>
                <a:spcPct val="100000"/>
              </a:lnSpc>
              <a:buNone/>
            </a:pPr>
            <a:r>
              <a:rPr lang="en-US" sz="2400" dirty="0">
                <a:latin typeface="Arial" panose="020B0604020202020204" pitchFamily="34" charset="0"/>
                <a:cs typeface="Arial" panose="020B0604020202020204" pitchFamily="34" charset="0"/>
              </a:rPr>
              <a:t>who will provide some insight and update on the IJS.</a:t>
            </a:r>
          </a:p>
        </p:txBody>
      </p:sp>
    </p:spTree>
    <p:extLst>
      <p:ext uri="{BB962C8B-B14F-4D97-AF65-F5344CB8AC3E}">
        <p14:creationId xmlns:p14="http://schemas.microsoft.com/office/powerpoint/2010/main" val="193909730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14164</TotalTime>
  <Words>1340</Words>
  <Application>Microsoft Macintosh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Arial</vt:lpstr>
      <vt:lpstr>1_Custom Design</vt:lpstr>
      <vt:lpstr> First Nations Justice Strategy</vt:lpstr>
      <vt:lpstr>Indigenous Justice Strategy: A History</vt:lpstr>
      <vt:lpstr>Indigenous Justice Strategy: A History</vt:lpstr>
      <vt:lpstr>Indigenous Justice Strategy: AFN Engagement</vt:lpstr>
      <vt:lpstr>Indigenous Justice Strategy: Reports on Engagement</vt:lpstr>
      <vt:lpstr>AFN Recommendations for a First Nations Justice Strategy</vt:lpstr>
      <vt:lpstr>AFN Recommendations for a First Nations Justice Strategy: Regional Considerations</vt:lpstr>
      <vt:lpstr>AFN Recommendations for a First Nations Justice Strategy:  British Columbia </vt:lpstr>
      <vt:lpstr>Justice Canada Presentation</vt:lpstr>
      <vt:lpstr>British Columbia First Nations  Justice Strategy (BCFNJS)</vt:lpstr>
      <vt:lpstr>Indigenous Justice Strategy: Moving Forward</vt:lpstr>
      <vt:lpstr>Questions and Discussions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lastModifiedBy>Hollie King</cp:lastModifiedBy>
  <cp:revision>82</cp:revision>
  <dcterms:created xsi:type="dcterms:W3CDTF">2020-01-06T15:32:02Z</dcterms:created>
  <dcterms:modified xsi:type="dcterms:W3CDTF">2024-07-05T14:35:10Z</dcterms:modified>
</cp:coreProperties>
</file>