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rawings/drawing4.xml" ContentType="application/vnd.openxmlformats-officedocument.drawingml.chartshapes+xml"/>
  <Override PartName="/ppt/drawings/drawing3.xml" ContentType="application/vnd.openxmlformats-officedocument.drawingml.chartshapes+xml"/>
  <Override PartName="/ppt/drawings/drawing1.xml" ContentType="application/vnd.openxmlformats-officedocument.drawingml.chartshapes+xml"/>
  <Override PartName="/ppt/drawings/drawing2.xml" ContentType="application/vnd.openxmlformats-officedocument.drawingml.chartshapes+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style2.xml" ContentType="application/vnd.ms-office.chartstyle+xml"/>
  <Override PartName="/ppt/charts/chart3.xml" ContentType="application/vnd.openxmlformats-officedocument.drawingml.chart+xml"/>
  <Override PartName="/ppt/charts/style3.xml" ContentType="application/vnd.ms-office.chartstyle+xml"/>
  <Override PartName="/ppt/charts/chart4.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charts/style4.xml" ContentType="application/vnd.ms-office.chartstyle+xml"/>
  <Override PartName="/ppt/charts/colors4.xml" ContentType="application/vnd.ms-office.chartcolorstyle+xml"/>
  <Override PartName="/ppt/charts/colors2.xml" ContentType="application/vnd.ms-office.chartcolorstyle+xml"/>
  <Override PartName="/ppt/charts/colors3.xml" ContentType="application/vnd.ms-office.chartcolor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4"/>
  </p:notesMasterIdLst>
  <p:sldIdLst>
    <p:sldId id="298" r:id="rId4"/>
    <p:sldId id="256" r:id="rId5"/>
    <p:sldId id="333" r:id="rId6"/>
    <p:sldId id="334" r:id="rId7"/>
    <p:sldId id="348" r:id="rId8"/>
    <p:sldId id="349" r:id="rId9"/>
    <p:sldId id="350" r:id="rId10"/>
    <p:sldId id="351" r:id="rId11"/>
    <p:sldId id="352" r:id="rId12"/>
    <p:sldId id="31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D54040-DDA4-966A-AB7A-A6799D40E49A}" name="Jonathan Dunn" initials="JD" userId="S::JDunn@afn.ca::d73d8c4d-cd20-46e6-ba3c-f0ecda8983a0" providerId="AD"/>
  <p188:author id="{3C67177E-18CC-0358-E031-4181DFEB6597}" name="Marie Frawley-Henry" initials="MFH" userId="S::MarieF@afn.ca::ec306f54-1db3-41c6-9051-174ac0b2a7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C0973-C9D5-43B2-B90F-C5682B4C423B}" v="2" dt="2024-02-21T01:38:28.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01" autoAdjust="0"/>
    <p:restoredTop sz="92778" autoAdjust="0"/>
  </p:normalViewPr>
  <p:slideViewPr>
    <p:cSldViewPr snapToGrid="0">
      <p:cViewPr varScale="1">
        <p:scale>
          <a:sx n="112" d="100"/>
          <a:sy n="112" d="100"/>
        </p:scale>
        <p:origin x="816" y="138"/>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1704" y="114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lang="en-US" sz="2200" b="0" i="0" u="none" strike="noStrike" kern="1200" cap="none" spc="0" normalizeH="0" baseline="0">
                <a:solidFill>
                  <a:schemeClr val="tx1">
                    <a:lumMod val="65000"/>
                    <a:lumOff val="35000"/>
                  </a:schemeClr>
                </a:solidFill>
                <a:latin typeface="+mj-lt"/>
                <a:ea typeface="+mj-ea"/>
                <a:cs typeface="+mj-cs"/>
              </a:defRPr>
            </a:pPr>
            <a:r>
              <a:rPr lang="fr-CA" b="1" noProof="0">
                <a:solidFill>
                  <a:schemeClr val="tx1"/>
                </a:solidFill>
              </a:rPr>
              <a:t> </a:t>
            </a:r>
            <a:r>
              <a:rPr lang="fr-CA" sz="2000" b="1" noProof="0">
                <a:solidFill>
                  <a:schemeClr val="tx1"/>
                </a:solidFill>
              </a:rPr>
              <a:t>Ma communauté dispose d'une stratégie d'évacuation qui tient compte des besoins particuliers des personnes en situation de handicap </a:t>
            </a:r>
            <a:r>
              <a:rPr lang="fr-CA" sz="2000" b="1" i="0" u="none" strike="noStrike" cap="none" normalizeH="0" baseline="0">
                <a:solidFill>
                  <a:schemeClr val="tx1"/>
                </a:solidFill>
              </a:rPr>
              <a:t>en matière de transport</a:t>
            </a:r>
            <a:r>
              <a:rPr lang="fr-CA" sz="2000" b="1" noProof="0">
                <a:solidFill>
                  <a:schemeClr val="tx1"/>
                </a:solidFill>
              </a:rPr>
              <a:t>.</a:t>
            </a:r>
          </a:p>
        </c:rich>
      </c:tx>
      <c:layout>
        <c:manualLayout>
          <c:xMode val="edge"/>
          <c:yMode val="edge"/>
          <c:x val="0.10220565150649301"/>
          <c:y val="2.1505387268844611E-2"/>
        </c:manualLayout>
      </c:layout>
      <c:overlay val="0"/>
      <c:spPr>
        <a:noFill/>
        <a:ln>
          <a:noFill/>
        </a:ln>
        <a:effectLst/>
      </c:spPr>
      <c:txPr>
        <a:bodyPr rot="0" spcFirstLastPara="1" vertOverflow="ellipsis" vert="horz" wrap="square" anchor="ctr" anchorCtr="1"/>
        <a:lstStyle/>
        <a:p>
          <a:pPr>
            <a:defRPr lang="en-US"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0.46490070297156916"/>
          <c:y val="0"/>
          <c:w val="0.51747113778609843"/>
          <c:h val="0.74451481101643879"/>
        </c:manualLayout>
      </c:layout>
      <c:barChart>
        <c:barDir val="bar"/>
        <c:grouping val="clustered"/>
        <c:varyColors val="0"/>
        <c:ser>
          <c:idx val="0"/>
          <c:order val="0"/>
          <c:tx>
            <c:strRef>
              <c:f>Sheet1!$B$1</c:f>
              <c:strCache>
                <c:ptCount val="1"/>
                <c:pt idx="0">
                  <c:v>Pourcentage des personnes interrogées qui en ont besoin</c:v>
                </c:pt>
              </c:strCache>
            </c:strRef>
          </c:tx>
          <c:spPr>
            <a:solidFill>
              <a:schemeClr val="accent4"/>
            </a:solidFill>
            <a:ln>
              <a:noFill/>
            </a:ln>
            <a:effectLst/>
          </c:spPr>
          <c:invertIfNegative val="0"/>
          <c:dPt>
            <c:idx val="0"/>
            <c:invertIfNegative val="0"/>
            <c:bubble3D val="0"/>
            <c:spPr>
              <a:solidFill>
                <a:schemeClr val="accent6">
                  <a:lumMod val="75000"/>
                </a:schemeClr>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A1C-4841-BFB7-F12865738C97}"/>
              </c:ext>
            </c:extLst>
          </c:dPt>
          <c:dPt>
            <c:idx val="2"/>
            <c:invertIfNegative val="0"/>
            <c:bubble3D val="0"/>
            <c:spPr>
              <a:solidFill>
                <a:srgbClr val="9F1919"/>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DA1C-4841-BFB7-F12865738C97}"/>
              </c:ext>
            </c:extLst>
          </c:dPt>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14% of respondents need a specialized evacuation strategy and their First Nation has this</c:v>
                </c:pt>
                <c:pt idx="1">
                  <c:v>36% of respondents need a specialized evacuation strategy and do not know if their First Nation has this</c:v>
                </c:pt>
                <c:pt idx="2">
                  <c:v>14% of respondents need a specialized evacuation strategy and their First Nation does not have it</c:v>
                </c:pt>
              </c:strCache>
            </c:strRef>
          </c:cat>
          <c:val>
            <c:numRef>
              <c:f>Sheet1!$B$2:$B$5</c:f>
              <c:numCache>
                <c:formatCode>General</c:formatCode>
                <c:ptCount val="4"/>
                <c:pt idx="0">
                  <c:v>14</c:v>
                </c:pt>
                <c:pt idx="1">
                  <c:v>36</c:v>
                </c:pt>
                <c:pt idx="2">
                  <c:v>14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A1C-4841-BFB7-F12865738C97}"/>
            </c:ext>
          </c:extLst>
        </c:ser>
        <c:ser>
          <c:idx val="1"/>
          <c:order val="1"/>
          <c:tx>
            <c:strRef>
              <c:f>Sheet1!$C$1</c:f>
              <c:strCache>
                <c:ptCount val="1"/>
                <c:pt idx="0">
                  <c: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14% of respondents need a specialized evacuation strategy and their First Nation has this</c:v>
                </c:pt>
                <c:pt idx="1">
                  <c:v>36% of respondents need a specialized evacuation strategy and do not know if their First Nation has this</c:v>
                </c:pt>
                <c:pt idx="2">
                  <c:v>14% of respondents need a specialized evacuation strategy and their First Nation does not have it</c:v>
                </c:pt>
              </c:strCache>
            </c:strRef>
          </c:cat>
          <c:val>
            <c:numRef>
              <c:f>Sheet1!$C$2:$C$5</c:f>
              <c:numCache>
                <c:formatCode>General</c:formatCode>
                <c:ptCount val="4"/>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A1C-4841-BFB7-F12865738C97}"/>
            </c:ext>
          </c:extLst>
        </c:ser>
        <c:ser>
          <c:idx val="2"/>
          <c:order val="2"/>
          <c:tx>
            <c:strRef>
              <c:f>Sheet1!$D$1</c:f>
              <c:strCache>
                <c:ptCount val="1"/>
                <c:pt idx="0">
                  <c:v>^</c:v>
                </c:pt>
              </c:strCache>
            </c:strRef>
          </c:tx>
          <c:spPr>
            <a:solidFill>
              <a:schemeClr val="accent4">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14% of respondents need a specialized evacuation strategy and their First Nation has this</c:v>
                </c:pt>
                <c:pt idx="1">
                  <c:v>36% of respondents need a specialized evacuation strategy and do not know if their First Nation has this</c:v>
                </c:pt>
                <c:pt idx="2">
                  <c:v>14% of respondents need a specialized evacuation strategy and their First Nation does not have it</c:v>
                </c:pt>
              </c:strCache>
            </c:strRef>
          </c:cat>
          <c:val>
            <c:numRef>
              <c:f>Sheet1!$D$2:$D$5</c:f>
              <c:numCache>
                <c:formatCode>General</c:formatCode>
                <c:ptCount val="4"/>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DA1C-4841-BFB7-F12865738C97}"/>
            </c:ext>
          </c:extLst>
        </c:ser>
        <c:dLbls>
          <c:showLegendKey val="0"/>
          <c:showVal val="1"/>
          <c:showCatName val="0"/>
          <c:showSerName val="0"/>
          <c:showPercent val="0"/>
          <c:showBubbleSize val="0"/>
        </c:dLbls>
        <c:gapWidth val="269"/>
        <c:overlap val="-58"/>
        <c:axId val="148809600"/>
        <c:axId val="148811136"/>
      </c:barChart>
      <c:catAx>
        <c:axId val="1488096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cap="none" spc="0" normalizeH="0" baseline="0">
                <a:solidFill>
                  <a:schemeClr val="tx1"/>
                </a:solidFill>
                <a:latin typeface="+mn-lt"/>
                <a:ea typeface="+mn-ea"/>
                <a:cs typeface="+mn-cs"/>
              </a:defRPr>
            </a:pPr>
            <a:endParaRPr lang="en-US"/>
          </a:p>
        </c:txPr>
        <c:crossAx val="148811136"/>
        <c:crosses val="autoZero"/>
        <c:auto val="1"/>
        <c:lblAlgn val="ctr"/>
        <c:lblOffset val="100"/>
        <c:noMultiLvlLbl val="0"/>
      </c:catAx>
      <c:valAx>
        <c:axId val="148811136"/>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8809600"/>
        <c:crosses val="autoZero"/>
        <c:crossBetween val="between"/>
      </c:valAx>
      <c:spPr>
        <a:noFill/>
        <a:ln>
          <a:noFill/>
        </a:ln>
        <a:effectLst/>
      </c:spPr>
    </c:plotArea>
    <c:legend>
      <c:legendPos val="t"/>
      <c:layout>
        <c:manualLayout>
          <c:xMode val="edge"/>
          <c:yMode val="edge"/>
          <c:x val="0.30527626096913357"/>
          <c:y val="0.14878721209490869"/>
          <c:w val="0.48268757985863298"/>
          <c:h val="4.5944954517691296E-2"/>
        </c:manualLayout>
      </c:layout>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lang="en-US" sz="2200" b="0" i="0" u="none" strike="noStrike" kern="1200" cap="none" spc="0" normalizeH="0" baseline="0">
                <a:solidFill>
                  <a:schemeClr val="tx1">
                    <a:lumMod val="65000"/>
                    <a:lumOff val="35000"/>
                  </a:schemeClr>
                </a:solidFill>
                <a:latin typeface="+mj-lt"/>
                <a:ea typeface="+mj-ea"/>
                <a:cs typeface="+mj-cs"/>
              </a:defRPr>
            </a:pPr>
            <a:r>
              <a:rPr lang="en-US" sz="2200" b="1" i="0" u="none" strike="noStrike" cap="none" normalizeH="0" baseline="0">
                <a:solidFill>
                  <a:schemeClr val="tx1"/>
                </a:solidFill>
                <a:effectLst/>
              </a:rPr>
              <a:t> Des fonds supplémentaires sont alloués pour fournir les soutiens additionnels nécessaires en cas d'évacuation.</a:t>
            </a:r>
            <a:endParaRPr lang="en-US" b="1">
              <a:solidFill>
                <a:schemeClr val="tx1"/>
              </a:solidFill>
            </a:endParaRPr>
          </a:p>
        </c:rich>
      </c:tx>
      <c:layout>
        <c:manualLayout>
          <c:xMode val="edge"/>
          <c:yMode val="edge"/>
          <c:x val="0.10919865914126053"/>
          <c:y val="0"/>
        </c:manualLayout>
      </c:layout>
      <c:overlay val="0"/>
      <c:spPr>
        <a:noFill/>
        <a:ln>
          <a:noFill/>
        </a:ln>
        <a:effectLst/>
      </c:spPr>
      <c:txPr>
        <a:bodyPr rot="0" spcFirstLastPara="1" vertOverflow="ellipsis" vert="horz" wrap="square" anchor="ctr" anchorCtr="1"/>
        <a:lstStyle/>
        <a:p>
          <a:pPr>
            <a:defRPr lang="en-US"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0.46490070297156916"/>
          <c:y val="0"/>
          <c:w val="0.51747113778609843"/>
          <c:h val="0.74451481101643879"/>
        </c:manualLayout>
      </c:layout>
      <c:barChart>
        <c:barDir val="bar"/>
        <c:grouping val="clustered"/>
        <c:varyColors val="0"/>
        <c:ser>
          <c:idx val="0"/>
          <c:order val="0"/>
          <c:tx>
            <c:strRef>
              <c:f>Sheet1!$B$1</c:f>
              <c:strCache>
                <c:ptCount val="1"/>
                <c:pt idx="0">
                  <c:v>Pourcentage de personnes interrogées qui en ont besoin</c:v>
                </c:pt>
              </c:strCache>
            </c:strRef>
          </c:tx>
          <c:spPr>
            <a:solidFill>
              <a:schemeClr val="accent4"/>
            </a:solidFill>
            <a:ln>
              <a:noFill/>
            </a:ln>
            <a:effectLst/>
          </c:spPr>
          <c:invertIfNegative val="0"/>
          <c:dPt>
            <c:idx val="0"/>
            <c:invertIfNegative val="0"/>
            <c:bubble3D val="0"/>
            <c:spPr>
              <a:solidFill>
                <a:schemeClr val="accent6">
                  <a:lumMod val="75000"/>
                </a:schemeClr>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A1C-4841-BFB7-F12865738C97}"/>
              </c:ext>
            </c:extLst>
          </c:dPt>
          <c:dPt>
            <c:idx val="2"/>
            <c:invertIfNegative val="0"/>
            <c:bubble3D val="0"/>
            <c:spPr>
              <a:solidFill>
                <a:srgbClr val="9F1919"/>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DA1C-4841-BFB7-F12865738C97}"/>
              </c:ext>
            </c:extLst>
          </c:dPt>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11% of respondents need additional funds or support for evacuation and their First Nation has this</c:v>
                </c:pt>
                <c:pt idx="1">
                  <c:v>40% of respondents need need additional funds or support for evacuation and do not know if their First Nation has this</c:v>
                </c:pt>
                <c:pt idx="2">
                  <c:v>14% of respondents need need additional funds or support for evacuation and their First Nation does not have it</c:v>
                </c:pt>
              </c:strCache>
            </c:strRef>
          </c:cat>
          <c:val>
            <c:numRef>
              <c:f>Sheet1!$B$2:$B$5</c:f>
              <c:numCache>
                <c:formatCode>General</c:formatCode>
                <c:ptCount val="4"/>
                <c:pt idx="0">
                  <c:v>11</c:v>
                </c:pt>
                <c:pt idx="1">
                  <c:v>40</c:v>
                </c:pt>
                <c:pt idx="2">
                  <c:v>14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A1C-4841-BFB7-F12865738C97}"/>
            </c:ext>
          </c:extLst>
        </c:ser>
        <c:ser>
          <c:idx val="1"/>
          <c:order val="1"/>
          <c:tx>
            <c:strRef>
              <c:f>Sheet1!$C$1</c:f>
              <c:strCache>
                <c:ptCount val="1"/>
                <c:pt idx="0">
                  <c: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11% of respondents need additional funds or support for evacuation and their First Nation has this</c:v>
                </c:pt>
                <c:pt idx="1">
                  <c:v>40% of respondents need need additional funds or support for evacuation and do not know if their First Nation has this</c:v>
                </c:pt>
                <c:pt idx="2">
                  <c:v>14% of respondents need need additional funds or support for evacuation and their First Nation does not have it</c:v>
                </c:pt>
              </c:strCache>
            </c:strRef>
          </c:cat>
          <c:val>
            <c:numRef>
              <c:f>Sheet1!$C$2:$C$5</c:f>
              <c:numCache>
                <c:formatCode>General</c:formatCode>
                <c:ptCount val="4"/>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A1C-4841-BFB7-F12865738C97}"/>
            </c:ext>
          </c:extLst>
        </c:ser>
        <c:ser>
          <c:idx val="2"/>
          <c:order val="2"/>
          <c:tx>
            <c:strRef>
              <c:f>Sheet1!$D$1</c:f>
              <c:strCache>
                <c:ptCount val="1"/>
                <c:pt idx="0">
                  <c:v>^</c:v>
                </c:pt>
              </c:strCache>
            </c:strRef>
          </c:tx>
          <c:spPr>
            <a:solidFill>
              <a:schemeClr val="accent4">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11% of respondents need additional funds or support for evacuation and their First Nation has this</c:v>
                </c:pt>
                <c:pt idx="1">
                  <c:v>40% of respondents need need additional funds or support for evacuation and do not know if their First Nation has this</c:v>
                </c:pt>
                <c:pt idx="2">
                  <c:v>14% of respondents need need additional funds or support for evacuation and their First Nation does not have it</c:v>
                </c:pt>
              </c:strCache>
            </c:strRef>
          </c:cat>
          <c:val>
            <c:numRef>
              <c:f>Sheet1!$D$2:$D$5</c:f>
              <c:numCache>
                <c:formatCode>General</c:formatCode>
                <c:ptCount val="4"/>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DA1C-4841-BFB7-F12865738C97}"/>
            </c:ext>
          </c:extLst>
        </c:ser>
        <c:dLbls>
          <c:showLegendKey val="0"/>
          <c:showVal val="1"/>
          <c:showCatName val="0"/>
          <c:showSerName val="0"/>
          <c:showPercent val="0"/>
          <c:showBubbleSize val="0"/>
        </c:dLbls>
        <c:gapWidth val="269"/>
        <c:overlap val="-58"/>
        <c:axId val="161850112"/>
        <c:axId val="161851648"/>
      </c:barChart>
      <c:catAx>
        <c:axId val="1618501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cap="none" spc="0" normalizeH="0" baseline="0">
                <a:solidFill>
                  <a:schemeClr val="tx1"/>
                </a:solidFill>
                <a:latin typeface="+mn-lt"/>
                <a:ea typeface="+mn-ea"/>
                <a:cs typeface="+mn-cs"/>
              </a:defRPr>
            </a:pPr>
            <a:endParaRPr lang="en-US"/>
          </a:p>
        </c:txPr>
        <c:crossAx val="161851648"/>
        <c:crosses val="autoZero"/>
        <c:auto val="1"/>
        <c:lblAlgn val="ctr"/>
        <c:lblOffset val="100"/>
        <c:noMultiLvlLbl val="0"/>
      </c:catAx>
      <c:valAx>
        <c:axId val="16185164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61850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lang="en-US" sz="2200" b="0" i="0" u="none" strike="noStrike" kern="1200" cap="none" spc="0" normalizeH="0" baseline="0">
                <a:solidFill>
                  <a:schemeClr val="tx1"/>
                </a:solidFill>
                <a:latin typeface="+mj-lt"/>
                <a:ea typeface="+mj-ea"/>
                <a:cs typeface="+mj-cs"/>
              </a:defRPr>
            </a:pPr>
            <a:r>
              <a:rPr lang="fr-CA" sz="2200" b="1" i="0" u="none" strike="noStrike" cap="none" normalizeH="0" baseline="0" noProof="0">
                <a:solidFill>
                  <a:schemeClr val="tx1"/>
                </a:solidFill>
                <a:effectLst/>
              </a:rPr>
              <a:t> Ma communauté dispose d'une équipe d'intervention d'urgence qui connaît les besoins particuliers des personnes en situation de handicap (intervention en cas d’incendie, ambulance, etc.).</a:t>
            </a:r>
            <a:endParaRPr lang="fr-CA" b="1" baseline="0" noProof="0">
              <a:solidFill>
                <a:schemeClr val="tx1"/>
              </a:solidFill>
            </a:endParaRPr>
          </a:p>
        </c:rich>
      </c:tx>
      <c:layout>
        <c:manualLayout>
          <c:xMode val="edge"/>
          <c:yMode val="edge"/>
          <c:x val="0.10919865914126053"/>
          <c:y val="0"/>
        </c:manualLayout>
      </c:layout>
      <c:overlay val="0"/>
      <c:spPr>
        <a:noFill/>
        <a:ln>
          <a:noFill/>
        </a:ln>
        <a:effectLst/>
      </c:spPr>
      <c:txPr>
        <a:bodyPr rot="0" spcFirstLastPara="1" vertOverflow="ellipsis" vert="horz" wrap="square" anchor="ctr" anchorCtr="1"/>
        <a:lstStyle/>
        <a:p>
          <a:pPr>
            <a:defRPr lang="en-US" sz="2200" b="0" i="0" u="none" strike="noStrike" kern="1200" cap="none" spc="0" normalizeH="0" baseline="0">
              <a:solidFill>
                <a:schemeClr val="tx1"/>
              </a:solidFill>
              <a:latin typeface="+mj-lt"/>
              <a:ea typeface="+mj-ea"/>
              <a:cs typeface="+mj-cs"/>
            </a:defRPr>
          </a:pPr>
          <a:endParaRPr lang="en-US"/>
        </a:p>
      </c:txPr>
    </c:title>
    <c:autoTitleDeleted val="0"/>
    <c:plotArea>
      <c:layout>
        <c:manualLayout>
          <c:layoutTarget val="inner"/>
          <c:xMode val="edge"/>
          <c:yMode val="edge"/>
          <c:x val="0.46490070297156916"/>
          <c:y val="0"/>
          <c:w val="0.51747113778609843"/>
          <c:h val="0.74451481101643879"/>
        </c:manualLayout>
      </c:layout>
      <c:barChart>
        <c:barDir val="bar"/>
        <c:grouping val="clustered"/>
        <c:varyColors val="0"/>
        <c:ser>
          <c:idx val="0"/>
          <c:order val="0"/>
          <c:tx>
            <c:strRef>
              <c:f>Sheet1!$B$1</c:f>
              <c:strCache>
                <c:ptCount val="1"/>
                <c:pt idx="0">
                  <c:v>Pourcentage de personnes interrogées qui en ont besoin</c:v>
                </c:pt>
              </c:strCache>
            </c:strRef>
          </c:tx>
          <c:spPr>
            <a:solidFill>
              <a:schemeClr val="accent4"/>
            </a:solidFill>
            <a:ln>
              <a:noFill/>
            </a:ln>
            <a:effectLst/>
          </c:spPr>
          <c:invertIfNegative val="0"/>
          <c:dPt>
            <c:idx val="0"/>
            <c:invertIfNegative val="0"/>
            <c:bubble3D val="0"/>
            <c:spPr>
              <a:solidFill>
                <a:schemeClr val="accent6">
                  <a:lumMod val="75000"/>
                </a:schemeClr>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A1C-4841-BFB7-F12865738C97}"/>
              </c:ext>
            </c:extLst>
          </c:dPt>
          <c:dPt>
            <c:idx val="2"/>
            <c:invertIfNegative val="0"/>
            <c:bubble3D val="0"/>
            <c:spPr>
              <a:solidFill>
                <a:srgbClr val="9F1919"/>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DA1C-4841-BFB7-F12865738C97}"/>
              </c:ext>
            </c:extLst>
          </c:dPt>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15% of respondents need emergency response teams to be aware of specialized needs and their First Nation has this</c:v>
                </c:pt>
                <c:pt idx="1">
                  <c:v>36% of respondents need emergency response to be aware of specialized needs and do not know if their First Nation has this</c:v>
                </c:pt>
                <c:pt idx="2">
                  <c:v>13% of respondents need emergency response teams to be aware of specialized needs and their First Nation does not have this</c:v>
                </c:pt>
              </c:strCache>
            </c:strRef>
          </c:cat>
          <c:val>
            <c:numRef>
              <c:f>Sheet1!$B$2:$B$5</c:f>
              <c:numCache>
                <c:formatCode>General</c:formatCode>
                <c:ptCount val="4"/>
                <c:pt idx="0">
                  <c:v>15</c:v>
                </c:pt>
                <c:pt idx="1">
                  <c:v>36</c:v>
                </c:pt>
                <c:pt idx="2">
                  <c:v>13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A1C-4841-BFB7-F12865738C97}"/>
            </c:ext>
          </c:extLst>
        </c:ser>
        <c:ser>
          <c:idx val="1"/>
          <c:order val="1"/>
          <c:tx>
            <c:strRef>
              <c:f>Sheet1!$C$1</c:f>
              <c:strCache>
                <c:ptCount val="1"/>
                <c:pt idx="0">
                  <c: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15% of respondents need emergency response teams to be aware of specialized needs and their First Nation has this</c:v>
                </c:pt>
                <c:pt idx="1">
                  <c:v>36% of respondents need emergency response to be aware of specialized needs and do not know if their First Nation has this</c:v>
                </c:pt>
                <c:pt idx="2">
                  <c:v>13% of respondents need emergency response teams to be aware of specialized needs and their First Nation does not have this</c:v>
                </c:pt>
              </c:strCache>
            </c:strRef>
          </c:cat>
          <c:val>
            <c:numRef>
              <c:f>Sheet1!$C$2:$C$5</c:f>
              <c:numCache>
                <c:formatCode>General</c:formatCode>
                <c:ptCount val="4"/>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A1C-4841-BFB7-F12865738C97}"/>
            </c:ext>
          </c:extLst>
        </c:ser>
        <c:ser>
          <c:idx val="2"/>
          <c:order val="2"/>
          <c:tx>
            <c:strRef>
              <c:f>Sheet1!$D$1</c:f>
              <c:strCache>
                <c:ptCount val="1"/>
                <c:pt idx="0">
                  <c:v>^</c:v>
                </c:pt>
              </c:strCache>
            </c:strRef>
          </c:tx>
          <c:spPr>
            <a:solidFill>
              <a:schemeClr val="accent4">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15% of respondents need emergency response teams to be aware of specialized needs and their First Nation has this</c:v>
                </c:pt>
                <c:pt idx="1">
                  <c:v>36% of respondents need emergency response to be aware of specialized needs and do not know if their First Nation has this</c:v>
                </c:pt>
                <c:pt idx="2">
                  <c:v>13% of respondents need emergency response teams to be aware of specialized needs and their First Nation does not have this</c:v>
                </c:pt>
              </c:strCache>
            </c:strRef>
          </c:cat>
          <c:val>
            <c:numRef>
              <c:f>Sheet1!$D$2:$D$5</c:f>
              <c:numCache>
                <c:formatCode>General</c:formatCode>
                <c:ptCount val="4"/>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DA1C-4841-BFB7-F12865738C97}"/>
            </c:ext>
          </c:extLst>
        </c:ser>
        <c:dLbls>
          <c:showLegendKey val="0"/>
          <c:showVal val="1"/>
          <c:showCatName val="0"/>
          <c:showSerName val="0"/>
          <c:showPercent val="0"/>
          <c:showBubbleSize val="0"/>
        </c:dLbls>
        <c:gapWidth val="269"/>
        <c:overlap val="-58"/>
        <c:axId val="161987584"/>
        <c:axId val="161882880"/>
      </c:barChart>
      <c:catAx>
        <c:axId val="1619875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cap="none" spc="0" normalizeH="0" baseline="0">
                <a:solidFill>
                  <a:schemeClr val="tx1"/>
                </a:solidFill>
                <a:latin typeface="+mn-lt"/>
                <a:ea typeface="+mn-ea"/>
                <a:cs typeface="+mn-cs"/>
              </a:defRPr>
            </a:pPr>
            <a:endParaRPr lang="en-US"/>
          </a:p>
        </c:txPr>
        <c:crossAx val="161882880"/>
        <c:crosses val="autoZero"/>
        <c:auto val="1"/>
        <c:lblAlgn val="ctr"/>
        <c:lblOffset val="100"/>
        <c:noMultiLvlLbl val="0"/>
      </c:catAx>
      <c:valAx>
        <c:axId val="16188288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61987584"/>
        <c:crosses val="autoZero"/>
        <c:crossBetween val="between"/>
      </c:valAx>
      <c:spPr>
        <a:noFill/>
        <a:ln>
          <a:noFill/>
        </a:ln>
        <a:effectLst/>
      </c:spPr>
    </c:plotArea>
    <c:legend>
      <c:legendPos val="t"/>
      <c:layout>
        <c:manualLayout>
          <c:xMode val="edge"/>
          <c:yMode val="edge"/>
          <c:x val="0.51833916252217782"/>
          <c:y val="0.22078047997828715"/>
          <c:w val="0.43301859598577502"/>
          <c:h val="4.7277099079587145E-2"/>
        </c:manualLayout>
      </c:layout>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lang="en-US" sz="2200" b="0" i="0" u="none" strike="noStrike" kern="1200" cap="none" spc="0" normalizeH="0" baseline="0">
                <a:solidFill>
                  <a:schemeClr val="tx1"/>
                </a:solidFill>
                <a:latin typeface="+mj-lt"/>
                <a:ea typeface="+mj-ea"/>
                <a:cs typeface="+mj-cs"/>
              </a:defRPr>
            </a:pPr>
            <a:r>
              <a:rPr lang="fr-CA" sz="2200" b="1" i="0" u="none" strike="noStrike" cap="none" normalizeH="0" baseline="0" noProof="0">
                <a:effectLst/>
              </a:rPr>
              <a:t>Les services de police locaux sont sensibilisés aux besoins particuliers des personnes en situation de handicap et en tiennent compte.</a:t>
            </a:r>
            <a:endParaRPr lang="fr-CA" b="1" baseline="0" noProof="0">
              <a:solidFill>
                <a:schemeClr val="tx1"/>
              </a:solidFill>
            </a:endParaRPr>
          </a:p>
        </c:rich>
      </c:tx>
      <c:layout>
        <c:manualLayout>
          <c:xMode val="edge"/>
          <c:yMode val="edge"/>
          <c:x val="0.10919865914126053"/>
          <c:y val="0"/>
        </c:manualLayout>
      </c:layout>
      <c:overlay val="0"/>
      <c:spPr>
        <a:noFill/>
        <a:ln>
          <a:noFill/>
        </a:ln>
        <a:effectLst/>
      </c:spPr>
      <c:txPr>
        <a:bodyPr rot="0" spcFirstLastPara="1" vertOverflow="ellipsis" vert="horz" wrap="square" anchor="ctr" anchorCtr="1"/>
        <a:lstStyle/>
        <a:p>
          <a:pPr>
            <a:defRPr lang="en-US" sz="2200" b="0" i="0" u="none" strike="noStrike" kern="1200" cap="none" spc="0" normalizeH="0" baseline="0">
              <a:solidFill>
                <a:schemeClr val="tx1"/>
              </a:solidFill>
              <a:latin typeface="+mj-lt"/>
              <a:ea typeface="+mj-ea"/>
              <a:cs typeface="+mj-cs"/>
            </a:defRPr>
          </a:pPr>
          <a:endParaRPr lang="en-US"/>
        </a:p>
      </c:txPr>
    </c:title>
    <c:autoTitleDeleted val="0"/>
    <c:plotArea>
      <c:layout>
        <c:manualLayout>
          <c:layoutTarget val="inner"/>
          <c:xMode val="edge"/>
          <c:yMode val="edge"/>
          <c:x val="0.46490070297156916"/>
          <c:y val="0"/>
          <c:w val="0.51747113778609843"/>
          <c:h val="0.74451481101643879"/>
        </c:manualLayout>
      </c:layout>
      <c:barChart>
        <c:barDir val="bar"/>
        <c:grouping val="clustered"/>
        <c:varyColors val="0"/>
        <c:ser>
          <c:idx val="0"/>
          <c:order val="0"/>
          <c:tx>
            <c:strRef>
              <c:f>Sheet1!$B$1</c:f>
              <c:strCache>
                <c:ptCount val="1"/>
                <c:pt idx="0">
                  <c:v>Pourcentage des personnes interrogées qui en ont besoin</c:v>
                </c:pt>
              </c:strCache>
            </c:strRef>
          </c:tx>
          <c:spPr>
            <a:solidFill>
              <a:schemeClr val="accent4"/>
            </a:solidFill>
            <a:ln>
              <a:noFill/>
            </a:ln>
            <a:effectLst/>
          </c:spPr>
          <c:invertIfNegative val="0"/>
          <c:dPt>
            <c:idx val="0"/>
            <c:invertIfNegative val="0"/>
            <c:bubble3D val="0"/>
            <c:spPr>
              <a:solidFill>
                <a:schemeClr val="accent6">
                  <a:lumMod val="75000"/>
                </a:schemeClr>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A1C-4841-BFB7-F12865738C97}"/>
              </c:ext>
            </c:extLst>
          </c:dPt>
          <c:dPt>
            <c:idx val="2"/>
            <c:invertIfNegative val="0"/>
            <c:bubble3D val="0"/>
            <c:spPr>
              <a:solidFill>
                <a:srgbClr val="9F1919"/>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DA1C-4841-BFB7-F12865738C97}"/>
              </c:ext>
            </c:extLst>
          </c:dPt>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16% of respondents need local police to be aware of specialized needs and their First Nation has this</c:v>
                </c:pt>
                <c:pt idx="1">
                  <c:v>27% of respondents need local police to be aware of specialized needs and do not know if their First Nation has this</c:v>
                </c:pt>
                <c:pt idx="2">
                  <c:v>19% of respondents need  local police to be aware of specialized needs and their First Nation does not have it</c:v>
                </c:pt>
              </c:strCache>
            </c:strRef>
          </c:cat>
          <c:val>
            <c:numRef>
              <c:f>Sheet1!$B$2:$B$5</c:f>
              <c:numCache>
                <c:formatCode>General</c:formatCode>
                <c:ptCount val="4"/>
                <c:pt idx="0">
                  <c:v>16</c:v>
                </c:pt>
                <c:pt idx="1">
                  <c:v>27</c:v>
                </c:pt>
                <c:pt idx="2">
                  <c:v>19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A1C-4841-BFB7-F12865738C97}"/>
            </c:ext>
          </c:extLst>
        </c:ser>
        <c:ser>
          <c:idx val="1"/>
          <c:order val="1"/>
          <c:tx>
            <c:strRef>
              <c:f>Sheet1!$C$1</c:f>
              <c:strCache>
                <c:ptCount val="1"/>
                <c:pt idx="0">
                  <c: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16% of respondents need local police to be aware of specialized needs and their First Nation has this</c:v>
                </c:pt>
                <c:pt idx="1">
                  <c:v>27% of respondents need local police to be aware of specialized needs and do not know if their First Nation has this</c:v>
                </c:pt>
                <c:pt idx="2">
                  <c:v>19% of respondents need  local police to be aware of specialized needs and their First Nation does not have it</c:v>
                </c:pt>
              </c:strCache>
            </c:strRef>
          </c:cat>
          <c:val>
            <c:numRef>
              <c:f>Sheet1!$C$2:$C$5</c:f>
              <c:numCache>
                <c:formatCode>General</c:formatCode>
                <c:ptCount val="4"/>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A1C-4841-BFB7-F12865738C97}"/>
            </c:ext>
          </c:extLst>
        </c:ser>
        <c:ser>
          <c:idx val="2"/>
          <c:order val="2"/>
          <c:tx>
            <c:strRef>
              <c:f>Sheet1!$D$1</c:f>
              <c:strCache>
                <c:ptCount val="1"/>
                <c:pt idx="0">
                  <c:v>^</c:v>
                </c:pt>
              </c:strCache>
            </c:strRef>
          </c:tx>
          <c:spPr>
            <a:solidFill>
              <a:schemeClr val="accent4">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16% of respondents need local police to be aware of specialized needs and their First Nation has this</c:v>
                </c:pt>
                <c:pt idx="1">
                  <c:v>27% of respondents need local police to be aware of specialized needs and do not know if their First Nation has this</c:v>
                </c:pt>
                <c:pt idx="2">
                  <c:v>19% of respondents need  local police to be aware of specialized needs and their First Nation does not have it</c:v>
                </c:pt>
              </c:strCache>
            </c:strRef>
          </c:cat>
          <c:val>
            <c:numRef>
              <c:f>Sheet1!$D$2:$D$5</c:f>
              <c:numCache>
                <c:formatCode>General</c:formatCode>
                <c:ptCount val="4"/>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DA1C-4841-BFB7-F12865738C97}"/>
            </c:ext>
          </c:extLst>
        </c:ser>
        <c:dLbls>
          <c:showLegendKey val="0"/>
          <c:showVal val="1"/>
          <c:showCatName val="0"/>
          <c:showSerName val="0"/>
          <c:showPercent val="0"/>
          <c:showBubbleSize val="0"/>
        </c:dLbls>
        <c:gapWidth val="269"/>
        <c:overlap val="-58"/>
        <c:axId val="162145024"/>
        <c:axId val="162146560"/>
      </c:barChart>
      <c:catAx>
        <c:axId val="16214502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cap="none" spc="0" normalizeH="0" baseline="0">
                <a:solidFill>
                  <a:schemeClr val="tx1"/>
                </a:solidFill>
                <a:latin typeface="+mn-lt"/>
                <a:ea typeface="+mn-ea"/>
                <a:cs typeface="+mn-cs"/>
              </a:defRPr>
            </a:pPr>
            <a:endParaRPr lang="en-US"/>
          </a:p>
        </c:txPr>
        <c:crossAx val="162146560"/>
        <c:crosses val="autoZero"/>
        <c:auto val="1"/>
        <c:lblAlgn val="ctr"/>
        <c:lblOffset val="100"/>
        <c:noMultiLvlLbl val="0"/>
      </c:catAx>
      <c:valAx>
        <c:axId val="16214656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62145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8458D-2BCF-486A-8AF8-5333E42731C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9F05CF5-9DF1-499C-8DFB-4CE68E59CFFD}" type="pres">
      <dgm:prSet presAssocID="{7958458D-2BCF-486A-8AF8-5333E42731C3}" presName="linear" presStyleCnt="0">
        <dgm:presLayoutVars>
          <dgm:animLvl val="lvl"/>
          <dgm:resizeHandles val="exact"/>
        </dgm:presLayoutVars>
      </dgm:prSet>
      <dgm:spPr/>
    </dgm:pt>
  </dgm:ptLst>
  <dgm:cxnLst>
    <dgm:cxn modelId="{F18ACED1-3FC4-4F69-89BD-5FF751B15E33}" type="presOf" srcId="{7958458D-2BCF-486A-8AF8-5333E42731C3}" destId="{69F05CF5-9DF1-499C-8DFB-4CE68E59CFFD}"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0.31943</cdr:x>
      <cdr:y>0.14632</cdr:y>
    </cdr:from>
    <cdr:to>
      <cdr:x>0.41606</cdr:x>
      <cdr:y>0.18762</cdr:y>
    </cdr:to>
    <cdr:sp macro="" textlink="">
      <cdr:nvSpPr>
        <cdr:cNvPr id="2" name="Rectangle 1">
          <a:extLst xmlns:a="http://schemas.openxmlformats.org/drawingml/2006/main">
            <a:ext uri="{FF2B5EF4-FFF2-40B4-BE49-F238E27FC236}">
              <a16:creationId xmlns:a16="http://schemas.microsoft.com/office/drawing/2014/main" id="{36A0C604-F8C1-3DE3-7F04-76B62330B39D}"/>
            </a:ext>
          </a:extLst>
        </cdr:cNvPr>
        <cdr:cNvSpPr/>
      </cdr:nvSpPr>
      <cdr:spPr>
        <a:xfrm xmlns:a="http://schemas.openxmlformats.org/drawingml/2006/main">
          <a:off x="3480734" y="864063"/>
          <a:ext cx="1052945" cy="243923"/>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0.31943</cdr:x>
      <cdr:y>0.14976</cdr:y>
    </cdr:from>
    <cdr:to>
      <cdr:x>0.41606</cdr:x>
      <cdr:y>0.19106</cdr:y>
    </cdr:to>
    <cdr:sp macro="" textlink="">
      <cdr:nvSpPr>
        <cdr:cNvPr id="2" name="Rectangle 1">
          <a:extLst xmlns:a="http://schemas.openxmlformats.org/drawingml/2006/main">
            <a:ext uri="{FF2B5EF4-FFF2-40B4-BE49-F238E27FC236}">
              <a16:creationId xmlns:a16="http://schemas.microsoft.com/office/drawing/2014/main" id="{36A0C604-F8C1-3DE3-7F04-76B62330B39D}"/>
            </a:ext>
          </a:extLst>
        </cdr:cNvPr>
        <cdr:cNvSpPr/>
      </cdr:nvSpPr>
      <cdr:spPr>
        <a:xfrm xmlns:a="http://schemas.openxmlformats.org/drawingml/2006/main">
          <a:off x="3480734" y="884387"/>
          <a:ext cx="1052939" cy="243897"/>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0.31523</cdr:x>
      <cdr:y>0.1446</cdr:y>
    </cdr:from>
    <cdr:to>
      <cdr:x>0.31943</cdr:x>
      <cdr:y>0.18624</cdr:y>
    </cdr:to>
    <cdr:sp macro="" textlink="">
      <cdr:nvSpPr>
        <cdr:cNvPr id="2" name="Rectangle 1">
          <a:extLst xmlns:a="http://schemas.openxmlformats.org/drawingml/2006/main">
            <a:ext uri="{FF2B5EF4-FFF2-40B4-BE49-F238E27FC236}">
              <a16:creationId xmlns:a16="http://schemas.microsoft.com/office/drawing/2014/main" id="{36A0C604-F8C1-3DE3-7F04-76B62330B39D}"/>
            </a:ext>
          </a:extLst>
        </cdr:cNvPr>
        <cdr:cNvSpPr/>
      </cdr:nvSpPr>
      <cdr:spPr>
        <a:xfrm xmlns:a="http://schemas.openxmlformats.org/drawingml/2006/main" flipH="1">
          <a:off x="3434982" y="794896"/>
          <a:ext cx="45719" cy="228919"/>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0.31943</cdr:x>
      <cdr:y>0.1446</cdr:y>
    </cdr:from>
    <cdr:to>
      <cdr:x>0.41606</cdr:x>
      <cdr:y>0.1859</cdr:y>
    </cdr:to>
    <cdr:sp macro="" textlink="">
      <cdr:nvSpPr>
        <cdr:cNvPr id="2" name="Rectangle 1">
          <a:extLst xmlns:a="http://schemas.openxmlformats.org/drawingml/2006/main">
            <a:ext uri="{FF2B5EF4-FFF2-40B4-BE49-F238E27FC236}">
              <a16:creationId xmlns:a16="http://schemas.microsoft.com/office/drawing/2014/main" id="{36A0C604-F8C1-3DE3-7F04-76B62330B39D}"/>
            </a:ext>
          </a:extLst>
        </cdr:cNvPr>
        <cdr:cNvSpPr/>
      </cdr:nvSpPr>
      <cdr:spPr>
        <a:xfrm xmlns:a="http://schemas.openxmlformats.org/drawingml/2006/main">
          <a:off x="3480734" y="853907"/>
          <a:ext cx="1052939" cy="243897"/>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B5157-6931-44C0-9F83-843DC24AC697}" type="datetimeFigureOut">
              <a:rPr lang="en-CA" smtClean="0"/>
              <a:pPr/>
              <a:t>2024-02-23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2EFFCC-5F0A-4BA4-87FD-6F616E62A7FF}" type="slidenum">
              <a:rPr lang="en-CA" smtClean="0"/>
              <a:pPr/>
              <a:t>‹#›</a:t>
            </a:fld>
            <a:endParaRPr lang="en-CA"/>
          </a:p>
        </p:txBody>
      </p:sp>
    </p:spTree>
    <p:extLst>
      <p:ext uri="{BB962C8B-B14F-4D97-AF65-F5344CB8AC3E}">
        <p14:creationId xmlns:p14="http://schemas.microsoft.com/office/powerpoint/2010/main" val="249117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176DD7-26F1-40ED-BA10-CFB63F893B20}" type="slidenum">
              <a:rPr lang="en-US" smtClean="0"/>
              <a:pPr/>
              <a:t>1</a:t>
            </a:fld>
            <a:endParaRPr lang="en-US"/>
          </a:p>
        </p:txBody>
      </p:sp>
    </p:spTree>
    <p:extLst>
      <p:ext uri="{BB962C8B-B14F-4D97-AF65-F5344CB8AC3E}">
        <p14:creationId xmlns:p14="http://schemas.microsoft.com/office/powerpoint/2010/main" val="2936125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176DD7-26F1-40ED-BA10-CFB63F893B20}" type="slidenum">
              <a:rPr lang="en-US" smtClean="0"/>
              <a:pPr/>
              <a:t>10</a:t>
            </a:fld>
            <a:endParaRPr lang="en-US"/>
          </a:p>
        </p:txBody>
      </p:sp>
    </p:spTree>
    <p:extLst>
      <p:ext uri="{BB962C8B-B14F-4D97-AF65-F5344CB8AC3E}">
        <p14:creationId xmlns:p14="http://schemas.microsoft.com/office/powerpoint/2010/main" val="264143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D92EFFCC-5F0A-4BA4-87FD-6F616E62A7FF}" type="slidenum">
              <a:rPr lang="en-CA" smtClean="0"/>
              <a:pPr/>
              <a:t>2</a:t>
            </a:fld>
            <a:endParaRPr lang="en-CA"/>
          </a:p>
        </p:txBody>
      </p:sp>
    </p:spTree>
    <p:extLst>
      <p:ext uri="{BB962C8B-B14F-4D97-AF65-F5344CB8AC3E}">
        <p14:creationId xmlns:p14="http://schemas.microsoft.com/office/powerpoint/2010/main" val="4264978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Ø"/>
            </a:pPr>
            <a:endParaRPr lang="en-CA" sz="1800" kern="0">
              <a:effectLst/>
              <a:latin typeface="Arial" panose="020B0604020202020204" pitchFamily="34" charset="0"/>
              <a:ea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29176DD7-26F1-40ED-BA10-CFB63F893B20}" type="slidenum">
              <a:rPr lang="en-US" smtClean="0"/>
              <a:pPr/>
              <a:t>3</a:t>
            </a:fld>
            <a:endParaRPr lang="en-US"/>
          </a:p>
        </p:txBody>
      </p:sp>
    </p:spTree>
    <p:extLst>
      <p:ext uri="{BB962C8B-B14F-4D97-AF65-F5344CB8AC3E}">
        <p14:creationId xmlns:p14="http://schemas.microsoft.com/office/powerpoint/2010/main" val="342627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92EFFCC-5F0A-4BA4-87FD-6F616E62A7FF}" type="slidenum">
              <a:rPr lang="en-CA" smtClean="0"/>
              <a:pPr/>
              <a:t>4</a:t>
            </a:fld>
            <a:endParaRPr lang="en-CA"/>
          </a:p>
        </p:txBody>
      </p:sp>
    </p:spTree>
    <p:extLst>
      <p:ext uri="{BB962C8B-B14F-4D97-AF65-F5344CB8AC3E}">
        <p14:creationId xmlns:p14="http://schemas.microsoft.com/office/powerpoint/2010/main" val="2505099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Ø"/>
            </a:pPr>
            <a:r>
              <a:rPr lang="en-CA" sz="1800" kern="0">
                <a:effectLst/>
                <a:latin typeface="Arial" panose="020B0604020202020204" pitchFamily="34" charset="0"/>
                <a:ea typeface="Times New Roman" panose="02020603050405020304" pitchFamily="18" charset="0"/>
              </a:rPr>
              <a:t>14 % des participants</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ont</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besoin</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d’une</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stratégie</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d’évacuation</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spéciale</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mais</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leur</a:t>
            </a:r>
            <a:r>
              <a:rPr lang="en-CA" sz="1800" kern="0" baseline="0">
                <a:effectLst/>
                <a:latin typeface="Arial" panose="020B0604020202020204" pitchFamily="34" charset="0"/>
                <a:ea typeface="Times New Roman" panose="02020603050405020304" pitchFamily="18" charset="0"/>
              </a:rPr>
              <a:t> Première Nation </a:t>
            </a:r>
            <a:r>
              <a:rPr lang="en-CA" sz="1800" kern="0" baseline="0" err="1">
                <a:effectLst/>
                <a:latin typeface="Arial" panose="020B0604020202020204" pitchFamily="34" charset="0"/>
                <a:ea typeface="Times New Roman" panose="02020603050405020304" pitchFamily="18" charset="0"/>
              </a:rPr>
              <a:t>n’en</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possède</a:t>
            </a:r>
            <a:r>
              <a:rPr lang="en-CA" sz="1800" kern="0" baseline="0">
                <a:effectLst/>
                <a:latin typeface="Arial" panose="020B0604020202020204" pitchFamily="34" charset="0"/>
                <a:ea typeface="Times New Roman" panose="02020603050405020304" pitchFamily="18" charset="0"/>
              </a:rPr>
              <a:t> pas.</a:t>
            </a:r>
          </a:p>
          <a:p>
            <a:pPr marL="285750" indent="-285750">
              <a:buFont typeface="Wingdings" panose="05000000000000000000" pitchFamily="2" charset="2"/>
              <a:buChar char="Ø"/>
            </a:pPr>
            <a:r>
              <a:rPr lang="en-CA" sz="1800" kern="0" baseline="0">
                <a:effectLst/>
                <a:latin typeface="Arial" panose="020B0604020202020204" pitchFamily="34" charset="0"/>
                <a:ea typeface="Times New Roman" panose="02020603050405020304" pitchFamily="18" charset="0"/>
              </a:rPr>
              <a:t>36 % des participants </a:t>
            </a:r>
            <a:r>
              <a:rPr lang="en-CA" sz="1800" kern="0" baseline="0" err="1">
                <a:effectLst/>
                <a:latin typeface="Arial" panose="020B0604020202020204" pitchFamily="34" charset="0"/>
                <a:ea typeface="Times New Roman" panose="02020603050405020304" pitchFamily="18" charset="0"/>
              </a:rPr>
              <a:t>ont</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besoin</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d’une</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stratégie</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d’évacuation</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spéciale</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mais</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ils</a:t>
            </a:r>
            <a:r>
              <a:rPr lang="en-CA" sz="1800" kern="0" baseline="0">
                <a:effectLst/>
                <a:latin typeface="Arial" panose="020B0604020202020204" pitchFamily="34" charset="0"/>
                <a:ea typeface="Times New Roman" panose="02020603050405020304" pitchFamily="18" charset="0"/>
              </a:rPr>
              <a:t> ne </a:t>
            </a:r>
            <a:r>
              <a:rPr lang="en-CA" sz="1800" kern="0" baseline="0" err="1">
                <a:effectLst/>
                <a:latin typeface="Arial" panose="020B0604020202020204" pitchFamily="34" charset="0"/>
                <a:ea typeface="Times New Roman" panose="02020603050405020304" pitchFamily="18" charset="0"/>
              </a:rPr>
              <a:t>savent</a:t>
            </a:r>
            <a:r>
              <a:rPr lang="en-CA" sz="1800" kern="0" baseline="0">
                <a:effectLst/>
                <a:latin typeface="Arial" panose="020B0604020202020204" pitchFamily="34" charset="0"/>
                <a:ea typeface="Times New Roman" panose="02020603050405020304" pitchFamily="18" charset="0"/>
              </a:rPr>
              <a:t> pas </a:t>
            </a:r>
            <a:r>
              <a:rPr lang="en-CA" sz="1800" kern="0" baseline="0" err="1">
                <a:effectLst/>
                <a:latin typeface="Arial" panose="020B0604020202020204" pitchFamily="34" charset="0"/>
                <a:ea typeface="Times New Roman" panose="02020603050405020304" pitchFamily="18" charset="0"/>
              </a:rPr>
              <a:t>si</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leur</a:t>
            </a:r>
            <a:r>
              <a:rPr lang="en-CA" sz="1800" kern="0" baseline="0">
                <a:effectLst/>
                <a:latin typeface="Arial" panose="020B0604020202020204" pitchFamily="34" charset="0"/>
                <a:ea typeface="Times New Roman" panose="02020603050405020304" pitchFamily="18" charset="0"/>
              </a:rPr>
              <a:t> Première Nation en </a:t>
            </a:r>
            <a:r>
              <a:rPr lang="en-CA" sz="1800" kern="0" baseline="0" err="1">
                <a:effectLst/>
                <a:latin typeface="Arial" panose="020B0604020202020204" pitchFamily="34" charset="0"/>
                <a:ea typeface="Times New Roman" panose="02020603050405020304" pitchFamily="18" charset="0"/>
              </a:rPr>
              <a:t>possède</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une</a:t>
            </a:r>
            <a:r>
              <a:rPr lang="en-US" sz="1800" kern="0" baseline="0">
                <a:effectLst/>
                <a:latin typeface="Arial" panose="020B0604020202020204" pitchFamily="34" charset="0"/>
                <a:ea typeface="Times New Roman" panose="02020603050405020304" pitchFamily="18" charset="0"/>
              </a:rPr>
              <a:t>.</a:t>
            </a:r>
          </a:p>
          <a:p>
            <a:pPr marL="285750" indent="-285750">
              <a:buFont typeface="Wingdings" panose="05000000000000000000" pitchFamily="2" charset="2"/>
              <a:buChar char="Ø"/>
            </a:pPr>
            <a:r>
              <a:rPr lang="en-US" sz="1800" kern="0" baseline="0">
                <a:effectLst/>
                <a:latin typeface="Arial" panose="020B0604020202020204" pitchFamily="34" charset="0"/>
                <a:ea typeface="Times New Roman" panose="02020603050405020304" pitchFamily="18" charset="0"/>
              </a:rPr>
              <a:t>14 % des participants </a:t>
            </a:r>
            <a:r>
              <a:rPr lang="en-CA" sz="1800" kern="0" baseline="0" err="1">
                <a:effectLst/>
                <a:latin typeface="Arial" panose="020B0604020202020204" pitchFamily="34" charset="0"/>
                <a:ea typeface="Times New Roman" panose="02020603050405020304" pitchFamily="18" charset="0"/>
              </a:rPr>
              <a:t>ont</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besoin</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d’une</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stratégie</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d’évacuation</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spéciale</a:t>
            </a:r>
            <a:r>
              <a:rPr lang="en-CA" sz="1800" kern="0" baseline="0">
                <a:effectLst/>
                <a:latin typeface="Arial" panose="020B0604020202020204" pitchFamily="34" charset="0"/>
                <a:ea typeface="Times New Roman" panose="02020603050405020304" pitchFamily="18" charset="0"/>
              </a:rPr>
              <a:t> et </a:t>
            </a:r>
            <a:r>
              <a:rPr lang="en-CA" sz="1800" kern="0" baseline="0" err="1">
                <a:effectLst/>
                <a:latin typeface="Arial" panose="020B0604020202020204" pitchFamily="34" charset="0"/>
                <a:ea typeface="Times New Roman" panose="02020603050405020304" pitchFamily="18" charset="0"/>
              </a:rPr>
              <a:t>leur</a:t>
            </a:r>
            <a:r>
              <a:rPr lang="en-CA" sz="1800" kern="0" baseline="0">
                <a:effectLst/>
                <a:latin typeface="Arial" panose="020B0604020202020204" pitchFamily="34" charset="0"/>
                <a:ea typeface="Times New Roman" panose="02020603050405020304" pitchFamily="18" charset="0"/>
              </a:rPr>
              <a:t> Première Nation en </a:t>
            </a:r>
            <a:r>
              <a:rPr lang="en-CA" sz="1800" kern="0" baseline="0" err="1">
                <a:effectLst/>
                <a:latin typeface="Arial" panose="020B0604020202020204" pitchFamily="34" charset="0"/>
                <a:ea typeface="Times New Roman" panose="02020603050405020304" pitchFamily="18" charset="0"/>
              </a:rPr>
              <a:t>possède</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une</a:t>
            </a:r>
            <a:r>
              <a:rPr lang="en-CA" sz="1800" kern="0" baseline="0">
                <a:effectLst/>
                <a:latin typeface="Arial" panose="020B0604020202020204" pitchFamily="34" charset="0"/>
                <a:ea typeface="Times New Roman" panose="02020603050405020304" pitchFamily="18" charset="0"/>
              </a:rPr>
              <a:t>.</a:t>
            </a:r>
            <a:endParaRPr lang="en-CA" sz="1800" kern="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9176DD7-26F1-40ED-BA10-CFB63F893B20}" type="slidenum">
              <a:rPr lang="en-US" smtClean="0"/>
              <a:pPr/>
              <a:t>5</a:t>
            </a:fld>
            <a:endParaRPr lang="en-US"/>
          </a:p>
        </p:txBody>
      </p:sp>
    </p:spTree>
    <p:extLst>
      <p:ext uri="{BB962C8B-B14F-4D97-AF65-F5344CB8AC3E}">
        <p14:creationId xmlns:p14="http://schemas.microsoft.com/office/powerpoint/2010/main" val="342627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FF5E6-CE66-CC69-9A5D-F7E4D8391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43E2C-6B06-024F-B7D4-C680F5104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4728F3-D074-7BD6-D04E-45EF2D84B7A0}"/>
              </a:ext>
            </a:extLst>
          </p:cNvPr>
          <p:cNvSpPr>
            <a:spLocks noGrp="1"/>
          </p:cNvSpPr>
          <p:nvPr>
            <p:ph type="body" idx="1"/>
          </p:nvPr>
        </p:nvSpPr>
        <p:spPr/>
        <p:txBody>
          <a:bodyPr/>
          <a:lstStyle/>
          <a:p>
            <a:r>
              <a:rPr lang="en-US"/>
              <a:t>14 % des participants </a:t>
            </a:r>
            <a:r>
              <a:rPr lang="en-US" err="1"/>
              <a:t>ont</a:t>
            </a:r>
            <a:r>
              <a:rPr lang="en-US"/>
              <a:t> </a:t>
            </a:r>
            <a:r>
              <a:rPr lang="en-US" err="1"/>
              <a:t>besoin</a:t>
            </a:r>
            <a:r>
              <a:rPr lang="en-US"/>
              <a:t> de </a:t>
            </a:r>
            <a:r>
              <a:rPr lang="en-US" err="1"/>
              <a:t>fonds</a:t>
            </a:r>
            <a:r>
              <a:rPr lang="en-US"/>
              <a:t> </a:t>
            </a:r>
            <a:r>
              <a:rPr lang="en-US" err="1"/>
              <a:t>ou</a:t>
            </a:r>
            <a:r>
              <a:rPr lang="en-US"/>
              <a:t> de </a:t>
            </a:r>
            <a:r>
              <a:rPr lang="en-US" err="1"/>
              <a:t>mesures</a:t>
            </a:r>
            <a:r>
              <a:rPr lang="en-US"/>
              <a:t> de </a:t>
            </a:r>
            <a:r>
              <a:rPr lang="en-US" err="1"/>
              <a:t>soutien</a:t>
            </a:r>
            <a:r>
              <a:rPr lang="en-US"/>
              <a:t> </a:t>
            </a:r>
            <a:r>
              <a:rPr lang="en-US" err="1"/>
              <a:t>supplémentaires</a:t>
            </a:r>
            <a:r>
              <a:rPr lang="en-US"/>
              <a:t> en </a:t>
            </a:r>
            <a:r>
              <a:rPr lang="en-US" err="1"/>
              <a:t>cas</a:t>
            </a:r>
            <a:r>
              <a:rPr lang="en-US"/>
              <a:t> </a:t>
            </a:r>
            <a:r>
              <a:rPr lang="en-US" err="1"/>
              <a:t>d’évacuation</a:t>
            </a:r>
            <a:r>
              <a:rPr lang="en-US"/>
              <a:t>,</a:t>
            </a:r>
            <a:r>
              <a:rPr lang="en-US" baseline="0"/>
              <a:t> </a:t>
            </a:r>
            <a:r>
              <a:rPr lang="en-US" baseline="0" err="1"/>
              <a:t>mais</a:t>
            </a:r>
            <a:r>
              <a:rPr lang="en-US"/>
              <a:t> </a:t>
            </a:r>
            <a:r>
              <a:rPr lang="en-US" err="1"/>
              <a:t>leur</a:t>
            </a:r>
            <a:r>
              <a:rPr lang="en-US"/>
              <a:t> Première Nation ne </a:t>
            </a:r>
            <a:r>
              <a:rPr lang="en-US" err="1"/>
              <a:t>possèdent</a:t>
            </a:r>
            <a:r>
              <a:rPr lang="en-US"/>
              <a:t> pas </a:t>
            </a:r>
            <a:r>
              <a:rPr lang="en-US" err="1"/>
              <a:t>ces</a:t>
            </a:r>
            <a:r>
              <a:rPr lang="en-US"/>
              <a:t> </a:t>
            </a:r>
            <a:r>
              <a:rPr lang="en-US" err="1"/>
              <a:t>éléments</a:t>
            </a:r>
            <a:r>
              <a:rPr lang="en-US"/>
              <a:t>.</a:t>
            </a:r>
          </a:p>
          <a:p>
            <a:r>
              <a:rPr lang="en-US"/>
              <a:t>40 % des participants </a:t>
            </a:r>
            <a:r>
              <a:rPr lang="en-US" err="1"/>
              <a:t>ont</a:t>
            </a:r>
            <a:r>
              <a:rPr lang="en-US"/>
              <a:t> </a:t>
            </a:r>
            <a:r>
              <a:rPr lang="en-US" err="1"/>
              <a:t>besoin</a:t>
            </a:r>
            <a:r>
              <a:rPr lang="en-US"/>
              <a:t> de </a:t>
            </a:r>
            <a:r>
              <a:rPr lang="en-US" err="1"/>
              <a:t>fonds</a:t>
            </a:r>
            <a:r>
              <a:rPr lang="en-US"/>
              <a:t> </a:t>
            </a:r>
            <a:r>
              <a:rPr lang="en-US" err="1"/>
              <a:t>ou</a:t>
            </a:r>
            <a:r>
              <a:rPr lang="en-US"/>
              <a:t> de </a:t>
            </a:r>
            <a:r>
              <a:rPr lang="en-US" err="1"/>
              <a:t>mesures</a:t>
            </a:r>
            <a:r>
              <a:rPr lang="en-US"/>
              <a:t> de </a:t>
            </a:r>
            <a:r>
              <a:rPr lang="en-US" err="1"/>
              <a:t>soutien</a:t>
            </a:r>
            <a:r>
              <a:rPr lang="en-US"/>
              <a:t> </a:t>
            </a:r>
            <a:r>
              <a:rPr lang="en-US" err="1"/>
              <a:t>supplémentaires</a:t>
            </a:r>
            <a:r>
              <a:rPr lang="en-US"/>
              <a:t> en </a:t>
            </a:r>
            <a:r>
              <a:rPr lang="en-US" err="1"/>
              <a:t>cas</a:t>
            </a:r>
            <a:r>
              <a:rPr lang="en-US"/>
              <a:t> </a:t>
            </a:r>
            <a:r>
              <a:rPr lang="en-US" err="1"/>
              <a:t>d’évacuation</a:t>
            </a:r>
            <a:r>
              <a:rPr lang="en-US"/>
              <a:t>,</a:t>
            </a:r>
            <a:r>
              <a:rPr lang="en-US" baseline="0"/>
              <a:t> </a:t>
            </a:r>
            <a:r>
              <a:rPr lang="en-US" baseline="0" err="1"/>
              <a:t>mais</a:t>
            </a:r>
            <a:r>
              <a:rPr lang="en-US" baseline="0"/>
              <a:t> </a:t>
            </a:r>
            <a:r>
              <a:rPr lang="en-US" baseline="0" err="1"/>
              <a:t>ils</a:t>
            </a:r>
            <a:r>
              <a:rPr lang="en-US" baseline="0"/>
              <a:t> </a:t>
            </a:r>
            <a:r>
              <a:rPr lang="en-US"/>
              <a:t>ne </a:t>
            </a:r>
            <a:r>
              <a:rPr lang="en-US" err="1"/>
              <a:t>savent</a:t>
            </a:r>
            <a:r>
              <a:rPr lang="en-US"/>
              <a:t> pas </a:t>
            </a:r>
            <a:r>
              <a:rPr lang="en-US" err="1"/>
              <a:t>si</a:t>
            </a:r>
            <a:r>
              <a:rPr lang="en-US"/>
              <a:t> </a:t>
            </a:r>
            <a:r>
              <a:rPr lang="en-US" err="1"/>
              <a:t>leur</a:t>
            </a:r>
            <a:r>
              <a:rPr lang="en-US"/>
              <a:t> Première Nation </a:t>
            </a:r>
            <a:r>
              <a:rPr lang="en-US" err="1"/>
              <a:t>possède</a:t>
            </a:r>
            <a:r>
              <a:rPr lang="en-US"/>
              <a:t> </a:t>
            </a:r>
            <a:r>
              <a:rPr lang="en-US" err="1"/>
              <a:t>ces</a:t>
            </a:r>
            <a:r>
              <a:rPr lang="en-US"/>
              <a:t> </a:t>
            </a:r>
            <a:r>
              <a:rPr lang="en-US" err="1"/>
              <a:t>éléments</a:t>
            </a:r>
            <a:r>
              <a:rPr lang="en-US"/>
              <a:t>.</a:t>
            </a:r>
          </a:p>
          <a:p>
            <a:r>
              <a:rPr lang="en-US"/>
              <a:t>11 % des participants </a:t>
            </a:r>
            <a:r>
              <a:rPr lang="en-US" err="1"/>
              <a:t>ont</a:t>
            </a:r>
            <a:r>
              <a:rPr lang="en-US"/>
              <a:t> </a:t>
            </a:r>
            <a:r>
              <a:rPr lang="en-US" err="1"/>
              <a:t>besoin</a:t>
            </a:r>
            <a:r>
              <a:rPr lang="en-US"/>
              <a:t> de </a:t>
            </a:r>
            <a:r>
              <a:rPr lang="en-US" err="1"/>
              <a:t>fonds</a:t>
            </a:r>
            <a:r>
              <a:rPr lang="en-US"/>
              <a:t> </a:t>
            </a:r>
            <a:r>
              <a:rPr lang="en-US" err="1"/>
              <a:t>ou</a:t>
            </a:r>
            <a:r>
              <a:rPr lang="en-US"/>
              <a:t> de </a:t>
            </a:r>
            <a:r>
              <a:rPr lang="en-US" err="1"/>
              <a:t>mesures</a:t>
            </a:r>
            <a:r>
              <a:rPr lang="en-US"/>
              <a:t> de </a:t>
            </a:r>
            <a:r>
              <a:rPr lang="en-US" err="1"/>
              <a:t>soutien</a:t>
            </a:r>
            <a:r>
              <a:rPr lang="en-US"/>
              <a:t> </a:t>
            </a:r>
            <a:r>
              <a:rPr lang="en-US" err="1"/>
              <a:t>supplémentaires</a:t>
            </a:r>
            <a:r>
              <a:rPr lang="en-US"/>
              <a:t> en </a:t>
            </a:r>
            <a:r>
              <a:rPr lang="en-US" err="1"/>
              <a:t>cas</a:t>
            </a:r>
            <a:r>
              <a:rPr lang="en-US"/>
              <a:t> </a:t>
            </a:r>
            <a:r>
              <a:rPr lang="en-US" err="1"/>
              <a:t>d’évacuation</a:t>
            </a:r>
            <a:r>
              <a:rPr lang="en-US"/>
              <a:t> et </a:t>
            </a:r>
            <a:r>
              <a:rPr lang="en-US" err="1"/>
              <a:t>leur</a:t>
            </a:r>
            <a:r>
              <a:rPr lang="en-US"/>
              <a:t> Première Nation </a:t>
            </a:r>
            <a:r>
              <a:rPr lang="en-US" err="1"/>
              <a:t>possède</a:t>
            </a:r>
            <a:r>
              <a:rPr lang="en-US"/>
              <a:t> </a:t>
            </a:r>
            <a:r>
              <a:rPr lang="en-US" err="1"/>
              <a:t>ces</a:t>
            </a:r>
            <a:r>
              <a:rPr lang="en-US"/>
              <a:t> </a:t>
            </a:r>
            <a:r>
              <a:rPr lang="en-US" err="1"/>
              <a:t>éléments</a:t>
            </a:r>
            <a:r>
              <a:rPr lang="en-US"/>
              <a:t>.</a:t>
            </a:r>
          </a:p>
        </p:txBody>
      </p:sp>
      <p:sp>
        <p:nvSpPr>
          <p:cNvPr id="4" name="Slide Number Placeholder 3">
            <a:extLst>
              <a:ext uri="{FF2B5EF4-FFF2-40B4-BE49-F238E27FC236}">
                <a16:creationId xmlns:a16="http://schemas.microsoft.com/office/drawing/2014/main" id="{FBC1524D-35F4-7146-8AD7-EE14DA8253C9}"/>
              </a:ext>
            </a:extLst>
          </p:cNvPr>
          <p:cNvSpPr>
            <a:spLocks noGrp="1"/>
          </p:cNvSpPr>
          <p:nvPr>
            <p:ph type="sldNum" sz="quarter" idx="10"/>
          </p:nvPr>
        </p:nvSpPr>
        <p:spPr/>
        <p:txBody>
          <a:bodyPr/>
          <a:lstStyle/>
          <a:p>
            <a:fld id="{29176DD7-26F1-40ED-BA10-CFB63F893B20}" type="slidenum">
              <a:rPr lang="en-US" smtClean="0"/>
              <a:pPr/>
              <a:t>6</a:t>
            </a:fld>
            <a:endParaRPr lang="en-US"/>
          </a:p>
        </p:txBody>
      </p:sp>
    </p:spTree>
    <p:extLst>
      <p:ext uri="{BB962C8B-B14F-4D97-AF65-F5344CB8AC3E}">
        <p14:creationId xmlns:p14="http://schemas.microsoft.com/office/powerpoint/2010/main" val="203037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C3DF6-3FE6-F9E0-C26D-20E516E1E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03230-61C0-0944-4267-A66C000F2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7C94D7-EEBB-3AC4-B88A-BF1643062B3F}"/>
              </a:ext>
            </a:extLst>
          </p:cNvPr>
          <p:cNvSpPr>
            <a:spLocks noGrp="1"/>
          </p:cNvSpPr>
          <p:nvPr>
            <p:ph type="body" idx="1"/>
          </p:nvPr>
        </p:nvSpPr>
        <p:spPr/>
        <p:txBody>
          <a:bodyPr/>
          <a:lstStyle/>
          <a:p>
            <a:r>
              <a:rPr lang="en-US"/>
              <a:t>13 % des participants </a:t>
            </a:r>
            <a:r>
              <a:rPr lang="en-US" err="1"/>
              <a:t>ont</a:t>
            </a:r>
            <a:r>
              <a:rPr lang="en-US"/>
              <a:t> </a:t>
            </a:r>
            <a:r>
              <a:rPr lang="en-US" err="1"/>
              <a:t>besoin</a:t>
            </a:r>
            <a:r>
              <a:rPr lang="en-US" baseline="0"/>
              <a:t> </a:t>
            </a:r>
            <a:r>
              <a:rPr lang="en-US" baseline="0" err="1"/>
              <a:t>d’une</a:t>
            </a:r>
            <a:r>
              <a:rPr lang="en-US" baseline="0"/>
              <a:t> </a:t>
            </a:r>
            <a:r>
              <a:rPr lang="en-US" baseline="0" err="1"/>
              <a:t>équipe</a:t>
            </a:r>
            <a:r>
              <a:rPr lang="en-US" baseline="0"/>
              <a:t> </a:t>
            </a:r>
            <a:r>
              <a:rPr lang="en-US" baseline="0" err="1"/>
              <a:t>d’intervention</a:t>
            </a:r>
            <a:r>
              <a:rPr lang="en-US" baseline="0"/>
              <a:t> </a:t>
            </a:r>
            <a:r>
              <a:rPr lang="en-US" baseline="0" err="1"/>
              <a:t>d’urgence</a:t>
            </a:r>
            <a:r>
              <a:rPr lang="en-US" baseline="0"/>
              <a:t> qui </a:t>
            </a:r>
            <a:r>
              <a:rPr lang="en-US" baseline="0" err="1"/>
              <a:t>connaît</a:t>
            </a:r>
            <a:r>
              <a:rPr lang="en-US" baseline="0"/>
              <a:t> les </a:t>
            </a:r>
            <a:r>
              <a:rPr lang="en-US" baseline="0" err="1"/>
              <a:t>besoins</a:t>
            </a:r>
            <a:r>
              <a:rPr lang="en-US" baseline="0"/>
              <a:t> </a:t>
            </a:r>
            <a:r>
              <a:rPr lang="en-US" baseline="0" err="1"/>
              <a:t>particuliers</a:t>
            </a:r>
            <a:r>
              <a:rPr lang="en-US" baseline="0"/>
              <a:t> des </a:t>
            </a:r>
            <a:r>
              <a:rPr lang="en-US" baseline="0" err="1"/>
              <a:t>personnes</a:t>
            </a:r>
            <a:r>
              <a:rPr lang="en-US" baseline="0"/>
              <a:t> </a:t>
            </a:r>
            <a:r>
              <a:rPr lang="en-US" baseline="0" err="1"/>
              <a:t>handicapées</a:t>
            </a:r>
            <a:r>
              <a:rPr lang="en-US" baseline="0"/>
              <a:t>, </a:t>
            </a:r>
            <a:r>
              <a:rPr lang="en-US" baseline="0" err="1"/>
              <a:t>mais</a:t>
            </a:r>
            <a:r>
              <a:rPr lang="en-US" baseline="0"/>
              <a:t> </a:t>
            </a:r>
            <a:r>
              <a:rPr lang="en-US" baseline="0" err="1"/>
              <a:t>leur</a:t>
            </a:r>
            <a:r>
              <a:rPr lang="en-US" baseline="0"/>
              <a:t> Première Nation </a:t>
            </a:r>
            <a:r>
              <a:rPr lang="en-US" baseline="0" err="1"/>
              <a:t>n’est</a:t>
            </a:r>
            <a:r>
              <a:rPr lang="en-US" baseline="0"/>
              <a:t> pas </a:t>
            </a:r>
            <a:r>
              <a:rPr lang="en-US" baseline="0" err="1"/>
              <a:t>équipée</a:t>
            </a:r>
            <a:r>
              <a:rPr lang="en-US" baseline="0"/>
              <a:t> </a:t>
            </a:r>
            <a:r>
              <a:rPr lang="en-US" baseline="0" err="1"/>
              <a:t>dans</a:t>
            </a:r>
            <a:r>
              <a:rPr lang="en-US" baseline="0"/>
              <a:t> </a:t>
            </a:r>
            <a:r>
              <a:rPr lang="en-US" baseline="0" err="1"/>
              <a:t>ce</a:t>
            </a:r>
            <a:r>
              <a:rPr lang="en-US" baseline="0"/>
              <a:t> </a:t>
            </a:r>
            <a:r>
              <a:rPr lang="en-US" baseline="0" err="1"/>
              <a:t>domaine</a:t>
            </a:r>
            <a:r>
              <a:rPr lang="en-US" baseline="0"/>
              <a:t>.</a:t>
            </a:r>
          </a:p>
          <a:p>
            <a:r>
              <a:rPr lang="en-US" baseline="0"/>
              <a:t>36 % </a:t>
            </a:r>
            <a:r>
              <a:rPr lang="en-US"/>
              <a:t>des participants </a:t>
            </a:r>
            <a:r>
              <a:rPr lang="en-US" err="1"/>
              <a:t>ont</a:t>
            </a:r>
            <a:r>
              <a:rPr lang="en-US"/>
              <a:t> </a:t>
            </a:r>
            <a:r>
              <a:rPr lang="en-US" err="1"/>
              <a:t>besoin</a:t>
            </a:r>
            <a:r>
              <a:rPr lang="en-US" baseline="0"/>
              <a:t> </a:t>
            </a:r>
            <a:r>
              <a:rPr lang="en-US" baseline="0" err="1"/>
              <a:t>d’une</a:t>
            </a:r>
            <a:r>
              <a:rPr lang="en-US" baseline="0"/>
              <a:t> </a:t>
            </a:r>
            <a:r>
              <a:rPr lang="en-US" baseline="0" err="1"/>
              <a:t>équipe</a:t>
            </a:r>
            <a:r>
              <a:rPr lang="en-US" baseline="0"/>
              <a:t> </a:t>
            </a:r>
            <a:r>
              <a:rPr lang="en-US" baseline="0" err="1"/>
              <a:t>d’intervention</a:t>
            </a:r>
            <a:r>
              <a:rPr lang="en-US" baseline="0"/>
              <a:t> </a:t>
            </a:r>
            <a:r>
              <a:rPr lang="en-US" baseline="0" err="1"/>
              <a:t>d’urgence</a:t>
            </a:r>
            <a:r>
              <a:rPr lang="en-US" baseline="0"/>
              <a:t> qui </a:t>
            </a:r>
            <a:r>
              <a:rPr lang="en-US" baseline="0" err="1"/>
              <a:t>connaît</a:t>
            </a:r>
            <a:r>
              <a:rPr lang="en-US" baseline="0"/>
              <a:t> les </a:t>
            </a:r>
            <a:r>
              <a:rPr lang="en-US" baseline="0" err="1"/>
              <a:t>besoins</a:t>
            </a:r>
            <a:r>
              <a:rPr lang="en-US" baseline="0"/>
              <a:t> </a:t>
            </a:r>
            <a:r>
              <a:rPr lang="en-US" baseline="0" err="1"/>
              <a:t>particuliers</a:t>
            </a:r>
            <a:r>
              <a:rPr lang="en-US" baseline="0"/>
              <a:t> des </a:t>
            </a:r>
            <a:r>
              <a:rPr lang="en-US" baseline="0" err="1"/>
              <a:t>personnes</a:t>
            </a:r>
            <a:r>
              <a:rPr lang="en-US" baseline="0"/>
              <a:t> </a:t>
            </a:r>
            <a:r>
              <a:rPr lang="en-US" baseline="0" err="1"/>
              <a:t>handicapées</a:t>
            </a:r>
            <a:r>
              <a:rPr lang="en-US" baseline="0"/>
              <a:t>, </a:t>
            </a:r>
            <a:r>
              <a:rPr lang="en-US" baseline="0" err="1"/>
              <a:t>mais</a:t>
            </a:r>
            <a:r>
              <a:rPr lang="en-US" baseline="0"/>
              <a:t> </a:t>
            </a:r>
            <a:r>
              <a:rPr lang="en-US" baseline="0" err="1"/>
              <a:t>ils</a:t>
            </a:r>
            <a:r>
              <a:rPr lang="en-US" baseline="0"/>
              <a:t> ne </a:t>
            </a:r>
            <a:r>
              <a:rPr lang="en-US" baseline="0" err="1"/>
              <a:t>savent</a:t>
            </a:r>
            <a:r>
              <a:rPr lang="en-US" baseline="0"/>
              <a:t> pas </a:t>
            </a:r>
            <a:r>
              <a:rPr lang="en-US" baseline="0" err="1"/>
              <a:t>si</a:t>
            </a:r>
            <a:r>
              <a:rPr lang="en-US" baseline="0"/>
              <a:t> </a:t>
            </a:r>
            <a:r>
              <a:rPr lang="en-US" baseline="0" err="1"/>
              <a:t>leur</a:t>
            </a:r>
            <a:r>
              <a:rPr lang="en-US" baseline="0"/>
              <a:t> Première Nation </a:t>
            </a:r>
            <a:r>
              <a:rPr lang="en-US" baseline="0" err="1"/>
              <a:t>est</a:t>
            </a:r>
            <a:r>
              <a:rPr lang="en-US" baseline="0"/>
              <a:t> </a:t>
            </a:r>
            <a:r>
              <a:rPr lang="en-US" baseline="0" err="1"/>
              <a:t>équipée</a:t>
            </a:r>
            <a:r>
              <a:rPr lang="en-US" baseline="0"/>
              <a:t> </a:t>
            </a:r>
            <a:r>
              <a:rPr lang="en-US" baseline="0" err="1"/>
              <a:t>dans</a:t>
            </a:r>
            <a:r>
              <a:rPr lang="en-US" baseline="0"/>
              <a:t> </a:t>
            </a:r>
            <a:r>
              <a:rPr lang="en-US" baseline="0" err="1"/>
              <a:t>ce</a:t>
            </a:r>
            <a:r>
              <a:rPr lang="en-US" baseline="0"/>
              <a:t> </a:t>
            </a:r>
            <a:r>
              <a:rPr lang="en-US" baseline="0" err="1"/>
              <a:t>domaine</a:t>
            </a:r>
            <a:r>
              <a:rPr lang="en-US" baseline="0"/>
              <a:t>.</a:t>
            </a:r>
          </a:p>
          <a:p>
            <a:r>
              <a:rPr lang="en-US"/>
              <a:t>15 % des participants </a:t>
            </a:r>
            <a:r>
              <a:rPr lang="en-US" err="1"/>
              <a:t>ont</a:t>
            </a:r>
            <a:r>
              <a:rPr lang="en-US"/>
              <a:t> </a:t>
            </a:r>
            <a:r>
              <a:rPr lang="en-US" err="1"/>
              <a:t>besoin</a:t>
            </a:r>
            <a:r>
              <a:rPr lang="en-US" baseline="0"/>
              <a:t> </a:t>
            </a:r>
            <a:r>
              <a:rPr lang="en-US" baseline="0" err="1"/>
              <a:t>d’une</a:t>
            </a:r>
            <a:r>
              <a:rPr lang="en-US" baseline="0"/>
              <a:t> </a:t>
            </a:r>
            <a:r>
              <a:rPr lang="en-US" baseline="0" err="1"/>
              <a:t>équipe</a:t>
            </a:r>
            <a:r>
              <a:rPr lang="en-US" baseline="0"/>
              <a:t> </a:t>
            </a:r>
            <a:r>
              <a:rPr lang="en-US" baseline="0" err="1"/>
              <a:t>d’intervention</a:t>
            </a:r>
            <a:r>
              <a:rPr lang="en-US" baseline="0"/>
              <a:t> </a:t>
            </a:r>
            <a:r>
              <a:rPr lang="en-US" baseline="0" err="1"/>
              <a:t>d’urgence</a:t>
            </a:r>
            <a:r>
              <a:rPr lang="en-US" baseline="0"/>
              <a:t> qui </a:t>
            </a:r>
            <a:r>
              <a:rPr lang="en-US" baseline="0" err="1"/>
              <a:t>connaît</a:t>
            </a:r>
            <a:r>
              <a:rPr lang="en-US" baseline="0"/>
              <a:t> les </a:t>
            </a:r>
            <a:r>
              <a:rPr lang="en-US" baseline="0" err="1"/>
              <a:t>besoins</a:t>
            </a:r>
            <a:r>
              <a:rPr lang="en-US" baseline="0"/>
              <a:t> </a:t>
            </a:r>
            <a:r>
              <a:rPr lang="en-US" baseline="0" err="1"/>
              <a:t>particuliers</a:t>
            </a:r>
            <a:r>
              <a:rPr lang="en-US" baseline="0"/>
              <a:t> des </a:t>
            </a:r>
            <a:r>
              <a:rPr lang="en-US" baseline="0" err="1"/>
              <a:t>personnes</a:t>
            </a:r>
            <a:r>
              <a:rPr lang="en-US" baseline="0"/>
              <a:t> </a:t>
            </a:r>
            <a:r>
              <a:rPr lang="en-US" baseline="0" err="1"/>
              <a:t>handiucapées</a:t>
            </a:r>
            <a:r>
              <a:rPr lang="en-US" baseline="0"/>
              <a:t> et </a:t>
            </a:r>
            <a:r>
              <a:rPr lang="en-US" baseline="0" err="1"/>
              <a:t>leur</a:t>
            </a:r>
            <a:r>
              <a:rPr lang="en-US" baseline="0"/>
              <a:t> Première Nation </a:t>
            </a:r>
            <a:r>
              <a:rPr lang="en-US" baseline="0" err="1"/>
              <a:t>est</a:t>
            </a:r>
            <a:r>
              <a:rPr lang="en-US" baseline="0"/>
              <a:t> </a:t>
            </a:r>
            <a:r>
              <a:rPr lang="en-US" baseline="0" err="1"/>
              <a:t>équipée</a:t>
            </a:r>
            <a:r>
              <a:rPr lang="en-US" baseline="0"/>
              <a:t> </a:t>
            </a:r>
            <a:r>
              <a:rPr lang="en-US" baseline="0" err="1"/>
              <a:t>dans</a:t>
            </a:r>
            <a:r>
              <a:rPr lang="en-US" baseline="0"/>
              <a:t> </a:t>
            </a:r>
            <a:r>
              <a:rPr lang="en-US" baseline="0" err="1"/>
              <a:t>ce</a:t>
            </a:r>
            <a:r>
              <a:rPr lang="en-US" baseline="0"/>
              <a:t> </a:t>
            </a:r>
            <a:r>
              <a:rPr lang="en-US" baseline="0" err="1"/>
              <a:t>domaine</a:t>
            </a:r>
            <a:r>
              <a:rPr lang="en-US" baseline="0"/>
              <a:t>.</a:t>
            </a:r>
            <a:endParaRPr lang="en-US"/>
          </a:p>
        </p:txBody>
      </p:sp>
      <p:sp>
        <p:nvSpPr>
          <p:cNvPr id="4" name="Slide Number Placeholder 3">
            <a:extLst>
              <a:ext uri="{FF2B5EF4-FFF2-40B4-BE49-F238E27FC236}">
                <a16:creationId xmlns:a16="http://schemas.microsoft.com/office/drawing/2014/main" id="{8BC61D53-D26C-3E15-C359-967EF7B0B629}"/>
              </a:ext>
            </a:extLst>
          </p:cNvPr>
          <p:cNvSpPr>
            <a:spLocks noGrp="1"/>
          </p:cNvSpPr>
          <p:nvPr>
            <p:ph type="sldNum" sz="quarter" idx="10"/>
          </p:nvPr>
        </p:nvSpPr>
        <p:spPr/>
        <p:txBody>
          <a:bodyPr/>
          <a:lstStyle/>
          <a:p>
            <a:fld id="{29176DD7-26F1-40ED-BA10-CFB63F893B20}" type="slidenum">
              <a:rPr lang="en-US" smtClean="0"/>
              <a:pPr/>
              <a:t>7</a:t>
            </a:fld>
            <a:endParaRPr lang="en-US"/>
          </a:p>
        </p:txBody>
      </p:sp>
    </p:spTree>
    <p:extLst>
      <p:ext uri="{BB962C8B-B14F-4D97-AF65-F5344CB8AC3E}">
        <p14:creationId xmlns:p14="http://schemas.microsoft.com/office/powerpoint/2010/main" val="1550698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85A79-9412-6EC3-374C-4DDA0E3E2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9795B-0AB0-39F9-076C-EF9E0C4F3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0E7989-369B-9271-8CE7-CC48976021D4}"/>
              </a:ext>
            </a:extLst>
          </p:cNvPr>
          <p:cNvSpPr>
            <a:spLocks noGrp="1"/>
          </p:cNvSpPr>
          <p:nvPr>
            <p:ph type="body" idx="1"/>
          </p:nvPr>
        </p:nvSpPr>
        <p:spPr/>
        <p:txBody>
          <a:bodyPr/>
          <a:lstStyle/>
          <a:p>
            <a:pPr marL="285750" indent="-285750">
              <a:buFont typeface="Wingdings" panose="05000000000000000000" pitchFamily="2" charset="2"/>
              <a:buChar char="Ø"/>
            </a:pPr>
            <a:r>
              <a:rPr lang="en-CA" sz="1800" kern="0">
                <a:effectLst/>
                <a:latin typeface="Arial" panose="020B0604020202020204" pitchFamily="34" charset="0"/>
                <a:ea typeface="Times New Roman" panose="02020603050405020304" pitchFamily="18" charset="0"/>
              </a:rPr>
              <a:t>19 % des participants </a:t>
            </a:r>
            <a:r>
              <a:rPr lang="en-CA" sz="1800" kern="0" err="1">
                <a:effectLst/>
                <a:latin typeface="Arial" panose="020B0604020202020204" pitchFamily="34" charset="0"/>
                <a:ea typeface="Times New Roman" panose="02020603050405020304" pitchFamily="18" charset="0"/>
              </a:rPr>
              <a:t>ont</a:t>
            </a:r>
            <a:r>
              <a:rPr lang="en-CA" sz="1800" kern="0">
                <a:effectLst/>
                <a:latin typeface="Arial" panose="020B0604020202020204" pitchFamily="34" charset="0"/>
                <a:ea typeface="Times New Roman" panose="02020603050405020304" pitchFamily="18" charset="0"/>
              </a:rPr>
              <a:t> </a:t>
            </a:r>
            <a:r>
              <a:rPr lang="en-CA" sz="1800" kern="0" err="1">
                <a:effectLst/>
                <a:latin typeface="Arial" panose="020B0604020202020204" pitchFamily="34" charset="0"/>
                <a:ea typeface="Times New Roman" panose="02020603050405020304" pitchFamily="18" charset="0"/>
              </a:rPr>
              <a:t>besoin</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que</a:t>
            </a:r>
            <a:r>
              <a:rPr lang="en-CA" sz="1800" kern="0" baseline="0">
                <a:effectLst/>
                <a:latin typeface="Arial" panose="020B0604020202020204" pitchFamily="34" charset="0"/>
                <a:ea typeface="Times New Roman" panose="02020603050405020304" pitchFamily="18" charset="0"/>
              </a:rPr>
              <a:t> les services de police </a:t>
            </a:r>
            <a:r>
              <a:rPr lang="en-CA" sz="1800" kern="0" baseline="0" err="1">
                <a:effectLst/>
                <a:latin typeface="Arial" panose="020B0604020202020204" pitchFamily="34" charset="0"/>
                <a:ea typeface="Times New Roman" panose="02020603050405020304" pitchFamily="18" charset="0"/>
              </a:rPr>
              <a:t>locaux</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soient</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sensibilisés</a:t>
            </a:r>
            <a:r>
              <a:rPr lang="en-CA" sz="1800" kern="0" baseline="0">
                <a:effectLst/>
                <a:latin typeface="Arial" panose="020B0604020202020204" pitchFamily="34" charset="0"/>
                <a:ea typeface="Times New Roman" panose="02020603050405020304" pitchFamily="18" charset="0"/>
              </a:rPr>
              <a:t> à </a:t>
            </a:r>
            <a:r>
              <a:rPr lang="en-CA" sz="1800" kern="0" baseline="0" err="1">
                <a:effectLst/>
                <a:latin typeface="Arial" panose="020B0604020202020204" pitchFamily="34" charset="0"/>
                <a:ea typeface="Times New Roman" panose="02020603050405020304" pitchFamily="18" charset="0"/>
              </a:rPr>
              <a:t>leurs</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besoins</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particuliers</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mais</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leur</a:t>
            </a:r>
            <a:r>
              <a:rPr lang="en-CA" sz="1800" kern="0" baseline="0">
                <a:effectLst/>
                <a:latin typeface="Arial" panose="020B0604020202020204" pitchFamily="34" charset="0"/>
                <a:ea typeface="Times New Roman" panose="02020603050405020304" pitchFamily="18" charset="0"/>
              </a:rPr>
              <a:t> Première Nation </a:t>
            </a:r>
            <a:r>
              <a:rPr lang="en-CA" sz="1800" kern="0" baseline="0" err="1">
                <a:effectLst/>
                <a:latin typeface="Arial" panose="020B0604020202020204" pitchFamily="34" charset="0"/>
                <a:ea typeface="Times New Roman" panose="02020603050405020304" pitchFamily="18" charset="0"/>
              </a:rPr>
              <a:t>n’est</a:t>
            </a:r>
            <a:r>
              <a:rPr lang="en-CA" sz="1800" kern="0" baseline="0">
                <a:effectLst/>
                <a:latin typeface="Arial" panose="020B0604020202020204" pitchFamily="34" charset="0"/>
                <a:ea typeface="Times New Roman" panose="02020603050405020304" pitchFamily="18" charset="0"/>
              </a:rPr>
              <a:t> pas </a:t>
            </a:r>
            <a:r>
              <a:rPr lang="en-CA" sz="1800" kern="0" baseline="0" err="1">
                <a:effectLst/>
                <a:latin typeface="Arial" panose="020B0604020202020204" pitchFamily="34" charset="0"/>
                <a:ea typeface="Times New Roman" panose="02020603050405020304" pitchFamily="18" charset="0"/>
              </a:rPr>
              <a:t>dotée</a:t>
            </a:r>
            <a:r>
              <a:rPr lang="en-CA" sz="1800" kern="0" baseline="0">
                <a:effectLst/>
                <a:latin typeface="Arial" panose="020B0604020202020204" pitchFamily="34" charset="0"/>
                <a:ea typeface="Times New Roman" panose="02020603050405020304" pitchFamily="18" charset="0"/>
              </a:rPr>
              <a:t> de </a:t>
            </a:r>
            <a:r>
              <a:rPr lang="en-CA" sz="1800" kern="0" baseline="0" err="1">
                <a:effectLst/>
                <a:latin typeface="Arial" panose="020B0604020202020204" pitchFamily="34" charset="0"/>
                <a:ea typeface="Times New Roman" panose="02020603050405020304" pitchFamily="18" charset="0"/>
              </a:rPr>
              <a:t>ce</a:t>
            </a:r>
            <a:r>
              <a:rPr lang="en-CA" sz="1800" kern="0" baseline="0">
                <a:effectLst/>
                <a:latin typeface="Arial" panose="020B0604020202020204" pitchFamily="34" charset="0"/>
                <a:ea typeface="Times New Roman" panose="02020603050405020304" pitchFamily="18" charset="0"/>
              </a:rPr>
              <a:t> personnel.</a:t>
            </a:r>
          </a:p>
          <a:p>
            <a:pPr marL="285750" indent="-285750">
              <a:buFont typeface="Wingdings" panose="05000000000000000000" pitchFamily="2" charset="2"/>
              <a:buChar char="Ø"/>
            </a:pPr>
            <a:r>
              <a:rPr lang="en-CA" sz="1800" kern="0" baseline="0">
                <a:effectLst/>
                <a:latin typeface="Arial" panose="020B0604020202020204" pitchFamily="34" charset="0"/>
                <a:ea typeface="Times New Roman" panose="02020603050405020304" pitchFamily="18" charset="0"/>
              </a:rPr>
              <a:t>27 % </a:t>
            </a:r>
            <a:r>
              <a:rPr lang="en-CA" sz="1800" kern="0">
                <a:effectLst/>
                <a:latin typeface="Arial" panose="020B0604020202020204" pitchFamily="34" charset="0"/>
                <a:ea typeface="Times New Roman" panose="02020603050405020304" pitchFamily="18" charset="0"/>
              </a:rPr>
              <a:t>des participants </a:t>
            </a:r>
            <a:r>
              <a:rPr lang="en-CA" sz="1800" kern="0" err="1">
                <a:effectLst/>
                <a:latin typeface="Arial" panose="020B0604020202020204" pitchFamily="34" charset="0"/>
                <a:ea typeface="Times New Roman" panose="02020603050405020304" pitchFamily="18" charset="0"/>
              </a:rPr>
              <a:t>ont</a:t>
            </a:r>
            <a:r>
              <a:rPr lang="en-CA" sz="1800" kern="0">
                <a:effectLst/>
                <a:latin typeface="Arial" panose="020B0604020202020204" pitchFamily="34" charset="0"/>
                <a:ea typeface="Times New Roman" panose="02020603050405020304" pitchFamily="18" charset="0"/>
              </a:rPr>
              <a:t> </a:t>
            </a:r>
            <a:r>
              <a:rPr lang="en-CA" sz="1800" kern="0" err="1">
                <a:effectLst/>
                <a:latin typeface="Arial" panose="020B0604020202020204" pitchFamily="34" charset="0"/>
                <a:ea typeface="Times New Roman" panose="02020603050405020304" pitchFamily="18" charset="0"/>
              </a:rPr>
              <a:t>besoin</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que</a:t>
            </a:r>
            <a:r>
              <a:rPr lang="en-CA" sz="1800" kern="0" baseline="0">
                <a:effectLst/>
                <a:latin typeface="Arial" panose="020B0604020202020204" pitchFamily="34" charset="0"/>
                <a:ea typeface="Times New Roman" panose="02020603050405020304" pitchFamily="18" charset="0"/>
              </a:rPr>
              <a:t> les services de police </a:t>
            </a:r>
            <a:r>
              <a:rPr lang="en-CA" sz="1800" kern="0" baseline="0" err="1">
                <a:effectLst/>
                <a:latin typeface="Arial" panose="020B0604020202020204" pitchFamily="34" charset="0"/>
                <a:ea typeface="Times New Roman" panose="02020603050405020304" pitchFamily="18" charset="0"/>
              </a:rPr>
              <a:t>locaux</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soient</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sensibilisés</a:t>
            </a:r>
            <a:r>
              <a:rPr lang="en-CA" sz="1800" kern="0" baseline="0">
                <a:effectLst/>
                <a:latin typeface="Arial" panose="020B0604020202020204" pitchFamily="34" charset="0"/>
                <a:ea typeface="Times New Roman" panose="02020603050405020304" pitchFamily="18" charset="0"/>
              </a:rPr>
              <a:t> à </a:t>
            </a:r>
            <a:r>
              <a:rPr lang="en-CA" sz="1800" kern="0" baseline="0" err="1">
                <a:effectLst/>
                <a:latin typeface="Arial" panose="020B0604020202020204" pitchFamily="34" charset="0"/>
                <a:ea typeface="Times New Roman" panose="02020603050405020304" pitchFamily="18" charset="0"/>
              </a:rPr>
              <a:t>leurs</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besoins</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particuliers</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mais</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ils</a:t>
            </a:r>
            <a:r>
              <a:rPr lang="en-CA" sz="1800" kern="0" baseline="0">
                <a:effectLst/>
                <a:latin typeface="Arial" panose="020B0604020202020204" pitchFamily="34" charset="0"/>
                <a:ea typeface="Times New Roman" panose="02020603050405020304" pitchFamily="18" charset="0"/>
              </a:rPr>
              <a:t> ne </a:t>
            </a:r>
            <a:r>
              <a:rPr lang="en-CA" sz="1800" kern="0" baseline="0" err="1">
                <a:effectLst/>
                <a:latin typeface="Arial" panose="020B0604020202020204" pitchFamily="34" charset="0"/>
                <a:ea typeface="Times New Roman" panose="02020603050405020304" pitchFamily="18" charset="0"/>
              </a:rPr>
              <a:t>savent</a:t>
            </a:r>
            <a:r>
              <a:rPr lang="en-CA" sz="1800" kern="0" baseline="0">
                <a:effectLst/>
                <a:latin typeface="Arial" panose="020B0604020202020204" pitchFamily="34" charset="0"/>
                <a:ea typeface="Times New Roman" panose="02020603050405020304" pitchFamily="18" charset="0"/>
              </a:rPr>
              <a:t> pas </a:t>
            </a:r>
            <a:r>
              <a:rPr lang="en-CA" sz="1800" kern="0" baseline="0" err="1">
                <a:effectLst/>
                <a:latin typeface="Arial" panose="020B0604020202020204" pitchFamily="34" charset="0"/>
                <a:ea typeface="Times New Roman" panose="02020603050405020304" pitchFamily="18" charset="0"/>
              </a:rPr>
              <a:t>si</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leur</a:t>
            </a:r>
            <a:r>
              <a:rPr lang="en-CA" sz="1800" kern="0" baseline="0">
                <a:effectLst/>
                <a:latin typeface="Arial" panose="020B0604020202020204" pitchFamily="34" charset="0"/>
                <a:ea typeface="Times New Roman" panose="02020603050405020304" pitchFamily="18" charset="0"/>
              </a:rPr>
              <a:t> Première Nation </a:t>
            </a:r>
            <a:r>
              <a:rPr lang="en-CA" sz="1800" kern="0" baseline="0" err="1">
                <a:effectLst/>
                <a:latin typeface="Arial" panose="020B0604020202020204" pitchFamily="34" charset="0"/>
                <a:ea typeface="Times New Roman" panose="02020603050405020304" pitchFamily="18" charset="0"/>
              </a:rPr>
              <a:t>est</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dotée</a:t>
            </a:r>
            <a:r>
              <a:rPr lang="en-CA" sz="1800" kern="0" baseline="0">
                <a:effectLst/>
                <a:latin typeface="Arial" panose="020B0604020202020204" pitchFamily="34" charset="0"/>
                <a:ea typeface="Times New Roman" panose="02020603050405020304" pitchFamily="18" charset="0"/>
              </a:rPr>
              <a:t> de </a:t>
            </a:r>
            <a:r>
              <a:rPr lang="en-CA" sz="1800" kern="0" baseline="0" err="1">
                <a:effectLst/>
                <a:latin typeface="Arial" panose="020B0604020202020204" pitchFamily="34" charset="0"/>
                <a:ea typeface="Times New Roman" panose="02020603050405020304" pitchFamily="18" charset="0"/>
              </a:rPr>
              <a:t>ce</a:t>
            </a:r>
            <a:r>
              <a:rPr lang="en-CA" sz="1800" kern="0" baseline="0">
                <a:effectLst/>
                <a:latin typeface="Arial" panose="020B0604020202020204" pitchFamily="34" charset="0"/>
                <a:ea typeface="Times New Roman" panose="02020603050405020304" pitchFamily="18" charset="0"/>
              </a:rPr>
              <a:t> personnel.</a:t>
            </a:r>
          </a:p>
          <a:p>
            <a:pPr marL="285750" indent="-285750">
              <a:buFont typeface="Wingdings" panose="05000000000000000000" pitchFamily="2" charset="2"/>
              <a:buChar char="Ø"/>
            </a:pPr>
            <a:r>
              <a:rPr lang="en-CA" sz="1800" kern="0" baseline="0">
                <a:effectLst/>
                <a:latin typeface="Arial" panose="020B0604020202020204" pitchFamily="34" charset="0"/>
                <a:ea typeface="Times New Roman" panose="02020603050405020304" pitchFamily="18" charset="0"/>
              </a:rPr>
              <a:t>16 % </a:t>
            </a:r>
            <a:r>
              <a:rPr lang="en-CA" sz="1800" kern="0">
                <a:effectLst/>
                <a:latin typeface="Arial" panose="020B0604020202020204" pitchFamily="34" charset="0"/>
                <a:ea typeface="Times New Roman" panose="02020603050405020304" pitchFamily="18" charset="0"/>
              </a:rPr>
              <a:t>des participants </a:t>
            </a:r>
            <a:r>
              <a:rPr lang="en-CA" sz="1800" kern="0" err="1">
                <a:effectLst/>
                <a:latin typeface="Arial" panose="020B0604020202020204" pitchFamily="34" charset="0"/>
                <a:ea typeface="Times New Roman" panose="02020603050405020304" pitchFamily="18" charset="0"/>
              </a:rPr>
              <a:t>ont</a:t>
            </a:r>
            <a:r>
              <a:rPr lang="en-CA" sz="1800" kern="0">
                <a:effectLst/>
                <a:latin typeface="Arial" panose="020B0604020202020204" pitchFamily="34" charset="0"/>
                <a:ea typeface="Times New Roman" panose="02020603050405020304" pitchFamily="18" charset="0"/>
              </a:rPr>
              <a:t> </a:t>
            </a:r>
            <a:r>
              <a:rPr lang="en-CA" sz="1800" kern="0" err="1">
                <a:effectLst/>
                <a:latin typeface="Arial" panose="020B0604020202020204" pitchFamily="34" charset="0"/>
                <a:ea typeface="Times New Roman" panose="02020603050405020304" pitchFamily="18" charset="0"/>
              </a:rPr>
              <a:t>besoin</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que</a:t>
            </a:r>
            <a:r>
              <a:rPr lang="en-CA" sz="1800" kern="0" baseline="0">
                <a:effectLst/>
                <a:latin typeface="Arial" panose="020B0604020202020204" pitchFamily="34" charset="0"/>
                <a:ea typeface="Times New Roman" panose="02020603050405020304" pitchFamily="18" charset="0"/>
              </a:rPr>
              <a:t> les services de police </a:t>
            </a:r>
            <a:r>
              <a:rPr lang="en-CA" sz="1800" kern="0" baseline="0" err="1">
                <a:effectLst/>
                <a:latin typeface="Arial" panose="020B0604020202020204" pitchFamily="34" charset="0"/>
                <a:ea typeface="Times New Roman" panose="02020603050405020304" pitchFamily="18" charset="0"/>
              </a:rPr>
              <a:t>locaux</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soient</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sensibilisés</a:t>
            </a:r>
            <a:r>
              <a:rPr lang="en-CA" sz="1800" kern="0" baseline="0">
                <a:effectLst/>
                <a:latin typeface="Arial" panose="020B0604020202020204" pitchFamily="34" charset="0"/>
                <a:ea typeface="Times New Roman" panose="02020603050405020304" pitchFamily="18" charset="0"/>
              </a:rPr>
              <a:t> à </a:t>
            </a:r>
            <a:r>
              <a:rPr lang="en-CA" sz="1800" kern="0" baseline="0" err="1">
                <a:effectLst/>
                <a:latin typeface="Arial" panose="020B0604020202020204" pitchFamily="34" charset="0"/>
                <a:ea typeface="Times New Roman" panose="02020603050405020304" pitchFamily="18" charset="0"/>
              </a:rPr>
              <a:t>leurs</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besoins</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particuliers</a:t>
            </a:r>
            <a:r>
              <a:rPr lang="en-CA" sz="1800" kern="0" baseline="0">
                <a:effectLst/>
                <a:latin typeface="Arial" panose="020B0604020202020204" pitchFamily="34" charset="0"/>
                <a:ea typeface="Times New Roman" panose="02020603050405020304" pitchFamily="18" charset="0"/>
              </a:rPr>
              <a:t> et </a:t>
            </a:r>
            <a:r>
              <a:rPr lang="en-CA" sz="1800" kern="0" baseline="0" err="1">
                <a:effectLst/>
                <a:latin typeface="Arial" panose="020B0604020202020204" pitchFamily="34" charset="0"/>
                <a:ea typeface="Times New Roman" panose="02020603050405020304" pitchFamily="18" charset="0"/>
              </a:rPr>
              <a:t>leur</a:t>
            </a:r>
            <a:r>
              <a:rPr lang="en-CA" sz="1800" kern="0" baseline="0">
                <a:effectLst/>
                <a:latin typeface="Arial" panose="020B0604020202020204" pitchFamily="34" charset="0"/>
                <a:ea typeface="Times New Roman" panose="02020603050405020304" pitchFamily="18" charset="0"/>
              </a:rPr>
              <a:t> Première Nation </a:t>
            </a:r>
            <a:r>
              <a:rPr lang="en-CA" sz="1800" kern="0" baseline="0" err="1">
                <a:effectLst/>
                <a:latin typeface="Arial" panose="020B0604020202020204" pitchFamily="34" charset="0"/>
                <a:ea typeface="Times New Roman" panose="02020603050405020304" pitchFamily="18" charset="0"/>
              </a:rPr>
              <a:t>est</a:t>
            </a:r>
            <a:r>
              <a:rPr lang="en-CA" sz="1800" kern="0" baseline="0">
                <a:effectLst/>
                <a:latin typeface="Arial" panose="020B0604020202020204" pitchFamily="34" charset="0"/>
                <a:ea typeface="Times New Roman" panose="02020603050405020304" pitchFamily="18" charset="0"/>
              </a:rPr>
              <a:t> </a:t>
            </a:r>
            <a:r>
              <a:rPr lang="en-CA" sz="1800" kern="0" baseline="0" err="1">
                <a:effectLst/>
                <a:latin typeface="Arial" panose="020B0604020202020204" pitchFamily="34" charset="0"/>
                <a:ea typeface="Times New Roman" panose="02020603050405020304" pitchFamily="18" charset="0"/>
              </a:rPr>
              <a:t>dotée</a:t>
            </a:r>
            <a:r>
              <a:rPr lang="en-CA" sz="1800" kern="0" baseline="0">
                <a:effectLst/>
                <a:latin typeface="Arial" panose="020B0604020202020204" pitchFamily="34" charset="0"/>
                <a:ea typeface="Times New Roman" panose="02020603050405020304" pitchFamily="18" charset="0"/>
              </a:rPr>
              <a:t> de </a:t>
            </a:r>
            <a:r>
              <a:rPr lang="en-CA" sz="1800" kern="0" baseline="0" err="1">
                <a:effectLst/>
                <a:latin typeface="Arial" panose="020B0604020202020204" pitchFamily="34" charset="0"/>
                <a:ea typeface="Times New Roman" panose="02020603050405020304" pitchFamily="18" charset="0"/>
              </a:rPr>
              <a:t>ce</a:t>
            </a:r>
            <a:r>
              <a:rPr lang="en-CA" sz="1800" kern="0" baseline="0">
                <a:effectLst/>
                <a:latin typeface="Arial" panose="020B0604020202020204" pitchFamily="34" charset="0"/>
                <a:ea typeface="Times New Roman" panose="02020603050405020304" pitchFamily="18" charset="0"/>
              </a:rPr>
              <a:t> personnel.</a:t>
            </a:r>
            <a:endParaRPr lang="en-CA" sz="1800" kern="0">
              <a:effectLst/>
              <a:latin typeface="Arial" panose="020B0604020202020204" pitchFamily="34" charset="0"/>
              <a:ea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23D272C8-509A-1976-1656-DD06E20CD8C0}"/>
              </a:ext>
            </a:extLst>
          </p:cNvPr>
          <p:cNvSpPr>
            <a:spLocks noGrp="1"/>
          </p:cNvSpPr>
          <p:nvPr>
            <p:ph type="sldNum" sz="quarter" idx="10"/>
          </p:nvPr>
        </p:nvSpPr>
        <p:spPr/>
        <p:txBody>
          <a:bodyPr/>
          <a:lstStyle/>
          <a:p>
            <a:fld id="{29176DD7-26F1-40ED-BA10-CFB63F893B20}" type="slidenum">
              <a:rPr lang="en-US" smtClean="0"/>
              <a:pPr/>
              <a:t>8</a:t>
            </a:fld>
            <a:endParaRPr lang="en-US"/>
          </a:p>
        </p:txBody>
      </p:sp>
    </p:spTree>
    <p:extLst>
      <p:ext uri="{BB962C8B-B14F-4D97-AF65-F5344CB8AC3E}">
        <p14:creationId xmlns:p14="http://schemas.microsoft.com/office/powerpoint/2010/main" val="92856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EB365-B842-A1EC-9EE3-093FA7F92C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66B57-2D56-A5C3-6319-4D126640D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0D9D2-1DFA-A0B1-9D7B-E76909BBF987}"/>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6FF8E060-58E5-195D-76F1-961117580EA7}"/>
              </a:ext>
            </a:extLst>
          </p:cNvPr>
          <p:cNvSpPr>
            <a:spLocks noGrp="1"/>
          </p:cNvSpPr>
          <p:nvPr>
            <p:ph type="sldNum" sz="quarter" idx="5"/>
          </p:nvPr>
        </p:nvSpPr>
        <p:spPr/>
        <p:txBody>
          <a:bodyPr/>
          <a:lstStyle/>
          <a:p>
            <a:fld id="{D92EFFCC-5F0A-4BA4-87FD-6F616E62A7FF}" type="slidenum">
              <a:rPr lang="en-CA" smtClean="0"/>
              <a:pPr/>
              <a:t>9</a:t>
            </a:fld>
            <a:endParaRPr lang="en-CA"/>
          </a:p>
        </p:txBody>
      </p:sp>
    </p:spTree>
    <p:extLst>
      <p:ext uri="{BB962C8B-B14F-4D97-AF65-F5344CB8AC3E}">
        <p14:creationId xmlns:p14="http://schemas.microsoft.com/office/powerpoint/2010/main" val="261583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643D-4F19-CD0D-D6B3-FE78B6467D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3968294-C789-DD95-F067-376117D16E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86F2456-13E9-7F9D-4916-DF605EEBB57C}"/>
              </a:ext>
            </a:extLst>
          </p:cNvPr>
          <p:cNvSpPr>
            <a:spLocks noGrp="1"/>
          </p:cNvSpPr>
          <p:nvPr>
            <p:ph type="dt" sz="half" idx="10"/>
          </p:nvPr>
        </p:nvSpPr>
        <p:spPr/>
        <p:txBody>
          <a:bodyPr/>
          <a:lstStyle/>
          <a:p>
            <a:fld id="{D4F138EE-96AB-4F24-BF38-123597240F40}" type="datetimeFigureOut">
              <a:rPr lang="en-CA" smtClean="0"/>
              <a:pPr/>
              <a:t>2024-02-23</a:t>
            </a:fld>
            <a:endParaRPr lang="en-CA"/>
          </a:p>
        </p:txBody>
      </p:sp>
      <p:sp>
        <p:nvSpPr>
          <p:cNvPr id="5" name="Footer Placeholder 4">
            <a:extLst>
              <a:ext uri="{FF2B5EF4-FFF2-40B4-BE49-F238E27FC236}">
                <a16:creationId xmlns:a16="http://schemas.microsoft.com/office/drawing/2014/main" id="{3D41EBA1-5CCB-23D9-6824-4F6ED7E7631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161D760-0D1F-20F7-FD7A-71A630BD49C1}"/>
              </a:ext>
            </a:extLst>
          </p:cNvPr>
          <p:cNvSpPr>
            <a:spLocks noGrp="1"/>
          </p:cNvSpPr>
          <p:nvPr>
            <p:ph type="sldNum" sz="quarter" idx="12"/>
          </p:nvPr>
        </p:nvSpPr>
        <p:spPr/>
        <p:txBody>
          <a:bodyPr/>
          <a:lstStyle/>
          <a:p>
            <a:fld id="{D076C587-F065-4A12-8BFA-5D76F6D18A68}" type="slidenum">
              <a:rPr lang="en-CA" smtClean="0"/>
              <a:pPr/>
              <a:t>‹#›</a:t>
            </a:fld>
            <a:endParaRPr lang="en-CA"/>
          </a:p>
        </p:txBody>
      </p:sp>
    </p:spTree>
    <p:extLst>
      <p:ext uri="{BB962C8B-B14F-4D97-AF65-F5344CB8AC3E}">
        <p14:creationId xmlns:p14="http://schemas.microsoft.com/office/powerpoint/2010/main" val="4017516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7F33D-409E-042B-8BA0-DFED0518844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7B334EF-8D31-6C76-CB60-52CD4CD8BA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940059C-233E-9029-9A9A-6AD8B1ADF313}"/>
              </a:ext>
            </a:extLst>
          </p:cNvPr>
          <p:cNvSpPr>
            <a:spLocks noGrp="1"/>
          </p:cNvSpPr>
          <p:nvPr>
            <p:ph type="dt" sz="half" idx="10"/>
          </p:nvPr>
        </p:nvSpPr>
        <p:spPr/>
        <p:txBody>
          <a:bodyPr/>
          <a:lstStyle/>
          <a:p>
            <a:fld id="{D4F138EE-96AB-4F24-BF38-123597240F40}" type="datetimeFigureOut">
              <a:rPr lang="en-CA" smtClean="0"/>
              <a:pPr/>
              <a:t>2024-02-23</a:t>
            </a:fld>
            <a:endParaRPr lang="en-CA"/>
          </a:p>
        </p:txBody>
      </p:sp>
      <p:sp>
        <p:nvSpPr>
          <p:cNvPr id="5" name="Footer Placeholder 4">
            <a:extLst>
              <a:ext uri="{FF2B5EF4-FFF2-40B4-BE49-F238E27FC236}">
                <a16:creationId xmlns:a16="http://schemas.microsoft.com/office/drawing/2014/main" id="{282C20A7-3D01-6182-421D-F4E965B964D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D37D937-B986-82C3-8B5A-BC5B1BBEF082}"/>
              </a:ext>
            </a:extLst>
          </p:cNvPr>
          <p:cNvSpPr>
            <a:spLocks noGrp="1"/>
          </p:cNvSpPr>
          <p:nvPr>
            <p:ph type="sldNum" sz="quarter" idx="12"/>
          </p:nvPr>
        </p:nvSpPr>
        <p:spPr/>
        <p:txBody>
          <a:bodyPr/>
          <a:lstStyle/>
          <a:p>
            <a:fld id="{D076C587-F065-4A12-8BFA-5D76F6D18A68}" type="slidenum">
              <a:rPr lang="en-CA" smtClean="0"/>
              <a:pPr/>
              <a:t>‹#›</a:t>
            </a:fld>
            <a:endParaRPr lang="en-CA"/>
          </a:p>
        </p:txBody>
      </p:sp>
    </p:spTree>
    <p:extLst>
      <p:ext uri="{BB962C8B-B14F-4D97-AF65-F5344CB8AC3E}">
        <p14:creationId xmlns:p14="http://schemas.microsoft.com/office/powerpoint/2010/main" val="743014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F3A1C2-7128-3585-FBE1-B096B7CE57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F282AEB-BF88-97DF-A2A2-C907A79499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A124D43-6CAB-29A2-5F3E-6BB2040783B0}"/>
              </a:ext>
            </a:extLst>
          </p:cNvPr>
          <p:cNvSpPr>
            <a:spLocks noGrp="1"/>
          </p:cNvSpPr>
          <p:nvPr>
            <p:ph type="dt" sz="half" idx="10"/>
          </p:nvPr>
        </p:nvSpPr>
        <p:spPr/>
        <p:txBody>
          <a:bodyPr/>
          <a:lstStyle/>
          <a:p>
            <a:fld id="{D4F138EE-96AB-4F24-BF38-123597240F40}" type="datetimeFigureOut">
              <a:rPr lang="en-CA" smtClean="0"/>
              <a:pPr/>
              <a:t>2024-02-23</a:t>
            </a:fld>
            <a:endParaRPr lang="en-CA"/>
          </a:p>
        </p:txBody>
      </p:sp>
      <p:sp>
        <p:nvSpPr>
          <p:cNvPr id="5" name="Footer Placeholder 4">
            <a:extLst>
              <a:ext uri="{FF2B5EF4-FFF2-40B4-BE49-F238E27FC236}">
                <a16:creationId xmlns:a16="http://schemas.microsoft.com/office/drawing/2014/main" id="{0301C945-8412-16AB-E210-FCC4934C685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B97DF1F-59A0-48D7-85C9-80195673DFEA}"/>
              </a:ext>
            </a:extLst>
          </p:cNvPr>
          <p:cNvSpPr>
            <a:spLocks noGrp="1"/>
          </p:cNvSpPr>
          <p:nvPr>
            <p:ph type="sldNum" sz="quarter" idx="12"/>
          </p:nvPr>
        </p:nvSpPr>
        <p:spPr/>
        <p:txBody>
          <a:bodyPr/>
          <a:lstStyle/>
          <a:p>
            <a:fld id="{D076C587-F065-4A12-8BFA-5D76F6D18A68}" type="slidenum">
              <a:rPr lang="en-CA" smtClean="0"/>
              <a:pPr/>
              <a:t>‹#›</a:t>
            </a:fld>
            <a:endParaRPr lang="en-CA"/>
          </a:p>
        </p:txBody>
      </p:sp>
    </p:spTree>
    <p:extLst>
      <p:ext uri="{BB962C8B-B14F-4D97-AF65-F5344CB8AC3E}">
        <p14:creationId xmlns:p14="http://schemas.microsoft.com/office/powerpoint/2010/main" val="718071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473576"/>
            <a:ext cx="10363200" cy="1470025"/>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36242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473576"/>
            <a:ext cx="10363200" cy="1470025"/>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12884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609600"/>
            <a:ext cx="10464800" cy="838200"/>
          </a:xfrm>
        </p:spPr>
        <p:txBody>
          <a:bodyPr/>
          <a:lstStyle/>
          <a:p>
            <a:r>
              <a:rPr lang="en-US" dirty="0"/>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2A00A9A-ACA0-4C6F-99B3-E6337C8EEA9A}" type="datetime1">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1FA43-5010-4D73-B54B-996E990CAFC0}" type="slidenum">
              <a:rPr lang="en-US" smtClean="0"/>
              <a:pPr/>
              <a:t>‹#›</a:t>
            </a:fld>
            <a:endParaRPr lang="en-US"/>
          </a:p>
        </p:txBody>
      </p:sp>
    </p:spTree>
    <p:extLst>
      <p:ext uri="{BB962C8B-B14F-4D97-AF65-F5344CB8AC3E}">
        <p14:creationId xmlns:p14="http://schemas.microsoft.com/office/powerpoint/2010/main" val="1080768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514378-9701-4D8C-8F77-B4AEF9A26245}" type="datetime1">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1FA43-5010-4D73-B54B-996E990CAFC0}" type="slidenum">
              <a:rPr lang="en-US" smtClean="0"/>
              <a:pPr/>
              <a:t>‹#›</a:t>
            </a:fld>
            <a:endParaRPr lang="en-US"/>
          </a:p>
        </p:txBody>
      </p:sp>
    </p:spTree>
    <p:extLst>
      <p:ext uri="{BB962C8B-B14F-4D97-AF65-F5344CB8AC3E}">
        <p14:creationId xmlns:p14="http://schemas.microsoft.com/office/powerpoint/2010/main" val="2507594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B3B976-D16D-4622-A4BB-60B58944D584}" type="datetime1">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1FA43-5010-4D73-B54B-996E990CAFC0}" type="slidenum">
              <a:rPr lang="en-US" smtClean="0"/>
              <a:pPr/>
              <a:t>‹#›</a:t>
            </a:fld>
            <a:endParaRPr lang="en-US"/>
          </a:p>
        </p:txBody>
      </p:sp>
    </p:spTree>
    <p:extLst>
      <p:ext uri="{BB962C8B-B14F-4D97-AF65-F5344CB8AC3E}">
        <p14:creationId xmlns:p14="http://schemas.microsoft.com/office/powerpoint/2010/main" val="2161271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4AF549-BF48-4BD4-8BE9-F4F2007348E4}" type="datetime1">
              <a:rPr lang="en-US" smtClean="0"/>
              <a:pPr/>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41FA43-5010-4D73-B54B-996E990CAFC0}" type="slidenum">
              <a:rPr lang="en-US" smtClean="0"/>
              <a:pPr/>
              <a:t>‹#›</a:t>
            </a:fld>
            <a:endParaRPr lang="en-US"/>
          </a:p>
        </p:txBody>
      </p:sp>
    </p:spTree>
    <p:extLst>
      <p:ext uri="{BB962C8B-B14F-4D97-AF65-F5344CB8AC3E}">
        <p14:creationId xmlns:p14="http://schemas.microsoft.com/office/powerpoint/2010/main" val="2974035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C8E129-E7AE-4DCC-A371-A0362C04DC5F}" type="datetime1">
              <a:rPr lang="en-US" smtClean="0"/>
              <a:pPr/>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41FA43-5010-4D73-B54B-996E990CAFC0}" type="slidenum">
              <a:rPr lang="en-US" smtClean="0"/>
              <a:pPr/>
              <a:t>‹#›</a:t>
            </a:fld>
            <a:endParaRPr lang="en-US"/>
          </a:p>
        </p:txBody>
      </p:sp>
    </p:spTree>
    <p:extLst>
      <p:ext uri="{BB962C8B-B14F-4D97-AF65-F5344CB8AC3E}">
        <p14:creationId xmlns:p14="http://schemas.microsoft.com/office/powerpoint/2010/main" val="2180489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3F7EE-2A66-464C-B625-B0FBEC5E090E}" type="datetime1">
              <a:rPr lang="en-US" smtClean="0"/>
              <a:pPr/>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41FA43-5010-4D73-B54B-996E990CAFC0}" type="slidenum">
              <a:rPr lang="en-US" smtClean="0"/>
              <a:pPr/>
              <a:t>‹#›</a:t>
            </a:fld>
            <a:endParaRPr lang="en-US"/>
          </a:p>
        </p:txBody>
      </p:sp>
    </p:spTree>
    <p:extLst>
      <p:ext uri="{BB962C8B-B14F-4D97-AF65-F5344CB8AC3E}">
        <p14:creationId xmlns:p14="http://schemas.microsoft.com/office/powerpoint/2010/main" val="74788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FB3D7-1B4B-9CF8-3C36-D8CBF3DA10F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A86DB81-7625-7AF0-6B8F-29294DDD6C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416048-9364-E50D-E142-F247246EBA87}"/>
              </a:ext>
            </a:extLst>
          </p:cNvPr>
          <p:cNvSpPr>
            <a:spLocks noGrp="1"/>
          </p:cNvSpPr>
          <p:nvPr>
            <p:ph type="dt" sz="half" idx="10"/>
          </p:nvPr>
        </p:nvSpPr>
        <p:spPr/>
        <p:txBody>
          <a:bodyPr/>
          <a:lstStyle/>
          <a:p>
            <a:fld id="{D4F138EE-96AB-4F24-BF38-123597240F40}" type="datetimeFigureOut">
              <a:rPr lang="en-CA" smtClean="0"/>
              <a:pPr/>
              <a:t>2024-02-23</a:t>
            </a:fld>
            <a:endParaRPr lang="en-CA"/>
          </a:p>
        </p:txBody>
      </p:sp>
      <p:sp>
        <p:nvSpPr>
          <p:cNvPr id="5" name="Footer Placeholder 4">
            <a:extLst>
              <a:ext uri="{FF2B5EF4-FFF2-40B4-BE49-F238E27FC236}">
                <a16:creationId xmlns:a16="http://schemas.microsoft.com/office/drawing/2014/main" id="{CC3A6B68-540C-36FF-4D2D-2CEE032B6A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F4C3828-1CC4-CA92-EF22-9A02C4A09E29}"/>
              </a:ext>
            </a:extLst>
          </p:cNvPr>
          <p:cNvSpPr>
            <a:spLocks noGrp="1"/>
          </p:cNvSpPr>
          <p:nvPr>
            <p:ph type="sldNum" sz="quarter" idx="12"/>
          </p:nvPr>
        </p:nvSpPr>
        <p:spPr/>
        <p:txBody>
          <a:bodyPr/>
          <a:lstStyle/>
          <a:p>
            <a:fld id="{D076C587-F065-4A12-8BFA-5D76F6D18A68}" type="slidenum">
              <a:rPr lang="en-CA" smtClean="0"/>
              <a:pPr/>
              <a:t>‹#›</a:t>
            </a:fld>
            <a:endParaRPr lang="en-CA"/>
          </a:p>
        </p:txBody>
      </p:sp>
    </p:spTree>
    <p:extLst>
      <p:ext uri="{BB962C8B-B14F-4D97-AF65-F5344CB8AC3E}">
        <p14:creationId xmlns:p14="http://schemas.microsoft.com/office/powerpoint/2010/main" val="2823719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DC2086-63BD-408C-A520-B2D8D44CE44A}" type="datetime1">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1FA43-5010-4D73-B54B-996E990CAFC0}" type="slidenum">
              <a:rPr lang="en-US" smtClean="0"/>
              <a:pPr/>
              <a:t>‹#›</a:t>
            </a:fld>
            <a:endParaRPr lang="en-US"/>
          </a:p>
        </p:txBody>
      </p:sp>
    </p:spTree>
    <p:extLst>
      <p:ext uri="{BB962C8B-B14F-4D97-AF65-F5344CB8AC3E}">
        <p14:creationId xmlns:p14="http://schemas.microsoft.com/office/powerpoint/2010/main" val="1050399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F93E02-28C3-4F55-A400-6C3F4928FAD8}" type="datetime1">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1FA43-5010-4D73-B54B-996E990CAFC0}" type="slidenum">
              <a:rPr lang="en-US" smtClean="0"/>
              <a:pPr/>
              <a:t>‹#›</a:t>
            </a:fld>
            <a:endParaRPr lang="en-US"/>
          </a:p>
        </p:txBody>
      </p:sp>
    </p:spTree>
    <p:extLst>
      <p:ext uri="{BB962C8B-B14F-4D97-AF65-F5344CB8AC3E}">
        <p14:creationId xmlns:p14="http://schemas.microsoft.com/office/powerpoint/2010/main" val="2900924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B8ABDB-6C68-4AE4-B554-8B2F8D4C6840}" type="datetime1">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1FA43-5010-4D73-B54B-996E990CAFC0}" type="slidenum">
              <a:rPr lang="en-US" smtClean="0"/>
              <a:pPr/>
              <a:t>‹#›</a:t>
            </a:fld>
            <a:endParaRPr lang="en-US"/>
          </a:p>
        </p:txBody>
      </p:sp>
    </p:spTree>
    <p:extLst>
      <p:ext uri="{BB962C8B-B14F-4D97-AF65-F5344CB8AC3E}">
        <p14:creationId xmlns:p14="http://schemas.microsoft.com/office/powerpoint/2010/main" val="2056058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6B776-5DC1-42AD-8A6E-56864BBDA9DE}" type="datetime1">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1FA43-5010-4D73-B54B-996E990CAFC0}" type="slidenum">
              <a:rPr lang="en-US" smtClean="0"/>
              <a:pPr/>
              <a:t>‹#›</a:t>
            </a:fld>
            <a:endParaRPr lang="en-US"/>
          </a:p>
        </p:txBody>
      </p:sp>
    </p:spTree>
    <p:extLst>
      <p:ext uri="{BB962C8B-B14F-4D97-AF65-F5344CB8AC3E}">
        <p14:creationId xmlns:p14="http://schemas.microsoft.com/office/powerpoint/2010/main" val="4098436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C0954-D382-4BF9-9EB1-1148E1D379C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CA"/>
          </a:p>
        </p:txBody>
      </p:sp>
      <p:sp>
        <p:nvSpPr>
          <p:cNvPr id="3" name="Sous-titre 2">
            <a:extLst>
              <a:ext uri="{FF2B5EF4-FFF2-40B4-BE49-F238E27FC236}">
                <a16:creationId xmlns:a16="http://schemas.microsoft.com/office/drawing/2014/main" id="{AED2D68F-4516-4BDF-BF37-43FB7A1990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CA"/>
          </a:p>
        </p:txBody>
      </p:sp>
      <p:sp>
        <p:nvSpPr>
          <p:cNvPr id="4" name="Espace réservé de la date 3">
            <a:extLst>
              <a:ext uri="{FF2B5EF4-FFF2-40B4-BE49-F238E27FC236}">
                <a16:creationId xmlns:a16="http://schemas.microsoft.com/office/drawing/2014/main" id="{C72082C0-0312-48BB-831F-69BD77B982F8}"/>
              </a:ext>
            </a:extLst>
          </p:cNvPr>
          <p:cNvSpPr>
            <a:spLocks noGrp="1"/>
          </p:cNvSpPr>
          <p:nvPr>
            <p:ph type="dt" sz="half" idx="10"/>
          </p:nvPr>
        </p:nvSpPr>
        <p:spPr/>
        <p:txBody>
          <a:bodyPr/>
          <a:lstStyle/>
          <a:p>
            <a:fld id="{EDC13955-26A4-4B56-ACA8-BA4B0864CD66}" type="datetimeFigureOut">
              <a:rPr lang="en-CA" smtClean="0"/>
              <a:pPr/>
              <a:t>2024-02-23</a:t>
            </a:fld>
            <a:endParaRPr lang="en-CA"/>
          </a:p>
        </p:txBody>
      </p:sp>
      <p:sp>
        <p:nvSpPr>
          <p:cNvPr id="5" name="Espace réservé du pied de page 4">
            <a:extLst>
              <a:ext uri="{FF2B5EF4-FFF2-40B4-BE49-F238E27FC236}">
                <a16:creationId xmlns:a16="http://schemas.microsoft.com/office/drawing/2014/main" id="{FB48D970-E5DF-4D08-8067-0379AAAE1D46}"/>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92F14763-C2D0-4E3C-83F2-47D7D1E67D62}"/>
              </a:ext>
            </a:extLst>
          </p:cNvPr>
          <p:cNvSpPr>
            <a:spLocks noGrp="1"/>
          </p:cNvSpPr>
          <p:nvPr>
            <p:ph type="sldNum" sz="quarter" idx="12"/>
          </p:nvPr>
        </p:nvSpPr>
        <p:spPr/>
        <p:txBody>
          <a:bodyPr/>
          <a:lstStyle/>
          <a:p>
            <a:fld id="{CD094BBB-4510-4EBD-B61A-8135BE69FF89}" type="slidenum">
              <a:rPr lang="en-CA" smtClean="0"/>
              <a:pPr/>
              <a:t>‹#›</a:t>
            </a:fld>
            <a:endParaRPr lang="en-CA"/>
          </a:p>
        </p:txBody>
      </p:sp>
    </p:spTree>
    <p:extLst>
      <p:ext uri="{BB962C8B-B14F-4D97-AF65-F5344CB8AC3E}">
        <p14:creationId xmlns:p14="http://schemas.microsoft.com/office/powerpoint/2010/main" val="4163633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4C0BC7-4B58-4B01-82F3-EE9008E18060}"/>
              </a:ext>
            </a:extLst>
          </p:cNvPr>
          <p:cNvSpPr>
            <a:spLocks noGrp="1"/>
          </p:cNvSpPr>
          <p:nvPr>
            <p:ph type="title"/>
          </p:nvPr>
        </p:nvSpPr>
        <p:spPr/>
        <p:txBody>
          <a:bodyPr/>
          <a:lstStyle/>
          <a:p>
            <a:r>
              <a:rPr lang="fr-FR"/>
              <a:t>Modifiez le style du titre</a:t>
            </a:r>
            <a:endParaRPr lang="en-CA"/>
          </a:p>
        </p:txBody>
      </p:sp>
      <p:sp>
        <p:nvSpPr>
          <p:cNvPr id="3" name="Espace réservé du contenu 2">
            <a:extLst>
              <a:ext uri="{FF2B5EF4-FFF2-40B4-BE49-F238E27FC236}">
                <a16:creationId xmlns:a16="http://schemas.microsoft.com/office/drawing/2014/main" id="{371A8070-6462-476E-BAC2-0849BBDD4B2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9777EC87-BFCA-4960-BA4C-3E8CF50F8A97}"/>
              </a:ext>
            </a:extLst>
          </p:cNvPr>
          <p:cNvSpPr>
            <a:spLocks noGrp="1"/>
          </p:cNvSpPr>
          <p:nvPr>
            <p:ph type="dt" sz="half" idx="10"/>
          </p:nvPr>
        </p:nvSpPr>
        <p:spPr/>
        <p:txBody>
          <a:bodyPr/>
          <a:lstStyle/>
          <a:p>
            <a:fld id="{EDC13955-26A4-4B56-ACA8-BA4B0864CD66}" type="datetimeFigureOut">
              <a:rPr lang="en-CA" smtClean="0"/>
              <a:pPr/>
              <a:t>2024-02-23</a:t>
            </a:fld>
            <a:endParaRPr lang="en-CA"/>
          </a:p>
        </p:txBody>
      </p:sp>
      <p:sp>
        <p:nvSpPr>
          <p:cNvPr id="5" name="Espace réservé du pied de page 4">
            <a:extLst>
              <a:ext uri="{FF2B5EF4-FFF2-40B4-BE49-F238E27FC236}">
                <a16:creationId xmlns:a16="http://schemas.microsoft.com/office/drawing/2014/main" id="{0D1D60E8-548C-4C07-8854-A9EEC93FDA99}"/>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9D8A2DA9-11F9-4DC3-97F8-02E79873D7C1}"/>
              </a:ext>
            </a:extLst>
          </p:cNvPr>
          <p:cNvSpPr>
            <a:spLocks noGrp="1"/>
          </p:cNvSpPr>
          <p:nvPr>
            <p:ph type="sldNum" sz="quarter" idx="12"/>
          </p:nvPr>
        </p:nvSpPr>
        <p:spPr/>
        <p:txBody>
          <a:bodyPr/>
          <a:lstStyle/>
          <a:p>
            <a:fld id="{CD094BBB-4510-4EBD-B61A-8135BE69FF89}" type="slidenum">
              <a:rPr lang="en-CA" smtClean="0"/>
              <a:pPr/>
              <a:t>‹#›</a:t>
            </a:fld>
            <a:endParaRPr lang="en-CA"/>
          </a:p>
        </p:txBody>
      </p:sp>
    </p:spTree>
    <p:extLst>
      <p:ext uri="{BB962C8B-B14F-4D97-AF65-F5344CB8AC3E}">
        <p14:creationId xmlns:p14="http://schemas.microsoft.com/office/powerpoint/2010/main" val="2067586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FCC4A0-F078-4731-BA01-AAD61C447AC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CA"/>
          </a:p>
        </p:txBody>
      </p:sp>
      <p:sp>
        <p:nvSpPr>
          <p:cNvPr id="3" name="Espace réservé du texte 2">
            <a:extLst>
              <a:ext uri="{FF2B5EF4-FFF2-40B4-BE49-F238E27FC236}">
                <a16:creationId xmlns:a16="http://schemas.microsoft.com/office/drawing/2014/main" id="{A7E85255-BBD8-4AFF-B703-A361F62DB2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A1E382A-8996-4B0B-9DC7-AB211308C99B}"/>
              </a:ext>
            </a:extLst>
          </p:cNvPr>
          <p:cNvSpPr>
            <a:spLocks noGrp="1"/>
          </p:cNvSpPr>
          <p:nvPr>
            <p:ph type="dt" sz="half" idx="10"/>
          </p:nvPr>
        </p:nvSpPr>
        <p:spPr/>
        <p:txBody>
          <a:bodyPr/>
          <a:lstStyle/>
          <a:p>
            <a:fld id="{EDC13955-26A4-4B56-ACA8-BA4B0864CD66}" type="datetimeFigureOut">
              <a:rPr lang="en-CA" smtClean="0"/>
              <a:pPr/>
              <a:t>2024-02-23</a:t>
            </a:fld>
            <a:endParaRPr lang="en-CA"/>
          </a:p>
        </p:txBody>
      </p:sp>
      <p:sp>
        <p:nvSpPr>
          <p:cNvPr id="5" name="Espace réservé du pied de page 4">
            <a:extLst>
              <a:ext uri="{FF2B5EF4-FFF2-40B4-BE49-F238E27FC236}">
                <a16:creationId xmlns:a16="http://schemas.microsoft.com/office/drawing/2014/main" id="{B0CC881D-2C0A-4EBD-9713-FCD2C0372929}"/>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CE5F5180-6849-4F22-BBBA-6C9521201733}"/>
              </a:ext>
            </a:extLst>
          </p:cNvPr>
          <p:cNvSpPr>
            <a:spLocks noGrp="1"/>
          </p:cNvSpPr>
          <p:nvPr>
            <p:ph type="sldNum" sz="quarter" idx="12"/>
          </p:nvPr>
        </p:nvSpPr>
        <p:spPr/>
        <p:txBody>
          <a:bodyPr/>
          <a:lstStyle/>
          <a:p>
            <a:fld id="{CD094BBB-4510-4EBD-B61A-8135BE69FF89}" type="slidenum">
              <a:rPr lang="en-CA" smtClean="0"/>
              <a:pPr/>
              <a:t>‹#›</a:t>
            </a:fld>
            <a:endParaRPr lang="en-CA"/>
          </a:p>
        </p:txBody>
      </p:sp>
    </p:spTree>
    <p:extLst>
      <p:ext uri="{BB962C8B-B14F-4D97-AF65-F5344CB8AC3E}">
        <p14:creationId xmlns:p14="http://schemas.microsoft.com/office/powerpoint/2010/main" val="1460063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9E10A-A281-4E2C-98AB-EC0882544E8E}"/>
              </a:ext>
            </a:extLst>
          </p:cNvPr>
          <p:cNvSpPr>
            <a:spLocks noGrp="1"/>
          </p:cNvSpPr>
          <p:nvPr>
            <p:ph type="title"/>
          </p:nvPr>
        </p:nvSpPr>
        <p:spPr/>
        <p:txBody>
          <a:bodyPr/>
          <a:lstStyle/>
          <a:p>
            <a:r>
              <a:rPr lang="fr-FR"/>
              <a:t>Modifiez le style du titre</a:t>
            </a:r>
            <a:endParaRPr lang="en-CA"/>
          </a:p>
        </p:txBody>
      </p:sp>
      <p:sp>
        <p:nvSpPr>
          <p:cNvPr id="3" name="Espace réservé du contenu 2">
            <a:extLst>
              <a:ext uri="{FF2B5EF4-FFF2-40B4-BE49-F238E27FC236}">
                <a16:creationId xmlns:a16="http://schemas.microsoft.com/office/drawing/2014/main" id="{A6173647-396A-4D19-86CC-AB21547BFFA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a:extLst>
              <a:ext uri="{FF2B5EF4-FFF2-40B4-BE49-F238E27FC236}">
                <a16:creationId xmlns:a16="http://schemas.microsoft.com/office/drawing/2014/main" id="{0A4FFCE3-8535-43E5-9C64-BD431B21E65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4">
            <a:extLst>
              <a:ext uri="{FF2B5EF4-FFF2-40B4-BE49-F238E27FC236}">
                <a16:creationId xmlns:a16="http://schemas.microsoft.com/office/drawing/2014/main" id="{74D6C273-9E42-4711-98D2-DEF165E889BA}"/>
              </a:ext>
            </a:extLst>
          </p:cNvPr>
          <p:cNvSpPr>
            <a:spLocks noGrp="1"/>
          </p:cNvSpPr>
          <p:nvPr>
            <p:ph type="dt" sz="half" idx="10"/>
          </p:nvPr>
        </p:nvSpPr>
        <p:spPr/>
        <p:txBody>
          <a:bodyPr/>
          <a:lstStyle/>
          <a:p>
            <a:fld id="{EDC13955-26A4-4B56-ACA8-BA4B0864CD66}" type="datetimeFigureOut">
              <a:rPr lang="en-CA" smtClean="0"/>
              <a:pPr/>
              <a:t>2024-02-23</a:t>
            </a:fld>
            <a:endParaRPr lang="en-CA"/>
          </a:p>
        </p:txBody>
      </p:sp>
      <p:sp>
        <p:nvSpPr>
          <p:cNvPr id="6" name="Espace réservé du pied de page 5">
            <a:extLst>
              <a:ext uri="{FF2B5EF4-FFF2-40B4-BE49-F238E27FC236}">
                <a16:creationId xmlns:a16="http://schemas.microsoft.com/office/drawing/2014/main" id="{9714C4E9-F13D-413C-9CEB-B4FC32A87197}"/>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21D34C20-0C20-47CB-B3CD-7B1750D4E104}"/>
              </a:ext>
            </a:extLst>
          </p:cNvPr>
          <p:cNvSpPr>
            <a:spLocks noGrp="1"/>
          </p:cNvSpPr>
          <p:nvPr>
            <p:ph type="sldNum" sz="quarter" idx="12"/>
          </p:nvPr>
        </p:nvSpPr>
        <p:spPr/>
        <p:txBody>
          <a:bodyPr/>
          <a:lstStyle/>
          <a:p>
            <a:fld id="{CD094BBB-4510-4EBD-B61A-8135BE69FF89}" type="slidenum">
              <a:rPr lang="en-CA" smtClean="0"/>
              <a:pPr/>
              <a:t>‹#›</a:t>
            </a:fld>
            <a:endParaRPr lang="en-CA"/>
          </a:p>
        </p:txBody>
      </p:sp>
    </p:spTree>
    <p:extLst>
      <p:ext uri="{BB962C8B-B14F-4D97-AF65-F5344CB8AC3E}">
        <p14:creationId xmlns:p14="http://schemas.microsoft.com/office/powerpoint/2010/main" val="1480164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D3686-6E3C-4C3F-B3E4-A95BA020D4BF}"/>
              </a:ext>
            </a:extLst>
          </p:cNvPr>
          <p:cNvSpPr>
            <a:spLocks noGrp="1"/>
          </p:cNvSpPr>
          <p:nvPr>
            <p:ph type="title"/>
          </p:nvPr>
        </p:nvSpPr>
        <p:spPr>
          <a:xfrm>
            <a:off x="839788" y="365125"/>
            <a:ext cx="10515600" cy="1325563"/>
          </a:xfrm>
        </p:spPr>
        <p:txBody>
          <a:bodyPr/>
          <a:lstStyle/>
          <a:p>
            <a:r>
              <a:rPr lang="fr-FR"/>
              <a:t>Modifiez le style du titre</a:t>
            </a:r>
            <a:endParaRPr lang="en-CA"/>
          </a:p>
        </p:txBody>
      </p:sp>
      <p:sp>
        <p:nvSpPr>
          <p:cNvPr id="3" name="Espace réservé du texte 2">
            <a:extLst>
              <a:ext uri="{FF2B5EF4-FFF2-40B4-BE49-F238E27FC236}">
                <a16:creationId xmlns:a16="http://schemas.microsoft.com/office/drawing/2014/main" id="{DDDC9C7E-0242-47C6-A3BC-07690AFFB4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5A8DCCA-377F-497E-ADB7-E900D274CCA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a:extLst>
              <a:ext uri="{FF2B5EF4-FFF2-40B4-BE49-F238E27FC236}">
                <a16:creationId xmlns:a16="http://schemas.microsoft.com/office/drawing/2014/main" id="{93B7719F-F6D7-4A79-B414-AAB42B8EA5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AD2B2EC-2179-4729-9587-20AA9599541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6">
            <a:extLst>
              <a:ext uri="{FF2B5EF4-FFF2-40B4-BE49-F238E27FC236}">
                <a16:creationId xmlns:a16="http://schemas.microsoft.com/office/drawing/2014/main" id="{41A78AE1-4AA5-4607-88A2-DEC1D1C68FCC}"/>
              </a:ext>
            </a:extLst>
          </p:cNvPr>
          <p:cNvSpPr>
            <a:spLocks noGrp="1"/>
          </p:cNvSpPr>
          <p:nvPr>
            <p:ph type="dt" sz="half" idx="10"/>
          </p:nvPr>
        </p:nvSpPr>
        <p:spPr/>
        <p:txBody>
          <a:bodyPr/>
          <a:lstStyle/>
          <a:p>
            <a:fld id="{EDC13955-26A4-4B56-ACA8-BA4B0864CD66}" type="datetimeFigureOut">
              <a:rPr lang="en-CA" smtClean="0"/>
              <a:pPr/>
              <a:t>2024-02-23</a:t>
            </a:fld>
            <a:endParaRPr lang="en-CA"/>
          </a:p>
        </p:txBody>
      </p:sp>
      <p:sp>
        <p:nvSpPr>
          <p:cNvPr id="8" name="Espace réservé du pied de page 7">
            <a:extLst>
              <a:ext uri="{FF2B5EF4-FFF2-40B4-BE49-F238E27FC236}">
                <a16:creationId xmlns:a16="http://schemas.microsoft.com/office/drawing/2014/main" id="{5D93F139-4EF0-4B21-A211-57BEE8C31EAF}"/>
              </a:ext>
            </a:extLst>
          </p:cNvPr>
          <p:cNvSpPr>
            <a:spLocks noGrp="1"/>
          </p:cNvSpPr>
          <p:nvPr>
            <p:ph type="ftr" sz="quarter" idx="11"/>
          </p:nvPr>
        </p:nvSpPr>
        <p:spPr/>
        <p:txBody>
          <a:bodyPr/>
          <a:lstStyle/>
          <a:p>
            <a:endParaRPr lang="en-CA"/>
          </a:p>
        </p:txBody>
      </p:sp>
      <p:sp>
        <p:nvSpPr>
          <p:cNvPr id="9" name="Espace réservé du numéro de diapositive 8">
            <a:extLst>
              <a:ext uri="{FF2B5EF4-FFF2-40B4-BE49-F238E27FC236}">
                <a16:creationId xmlns:a16="http://schemas.microsoft.com/office/drawing/2014/main" id="{B2E96947-1777-4F3B-9687-28C261F48B94}"/>
              </a:ext>
            </a:extLst>
          </p:cNvPr>
          <p:cNvSpPr>
            <a:spLocks noGrp="1"/>
          </p:cNvSpPr>
          <p:nvPr>
            <p:ph type="sldNum" sz="quarter" idx="12"/>
          </p:nvPr>
        </p:nvSpPr>
        <p:spPr/>
        <p:txBody>
          <a:bodyPr/>
          <a:lstStyle/>
          <a:p>
            <a:fld id="{CD094BBB-4510-4EBD-B61A-8135BE69FF89}" type="slidenum">
              <a:rPr lang="en-CA" smtClean="0"/>
              <a:pPr/>
              <a:t>‹#›</a:t>
            </a:fld>
            <a:endParaRPr lang="en-CA"/>
          </a:p>
        </p:txBody>
      </p:sp>
    </p:spTree>
    <p:extLst>
      <p:ext uri="{BB962C8B-B14F-4D97-AF65-F5344CB8AC3E}">
        <p14:creationId xmlns:p14="http://schemas.microsoft.com/office/powerpoint/2010/main" val="1717811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E3681-C29E-4601-BC6C-EE31C571223F}"/>
              </a:ext>
            </a:extLst>
          </p:cNvPr>
          <p:cNvSpPr>
            <a:spLocks noGrp="1"/>
          </p:cNvSpPr>
          <p:nvPr>
            <p:ph type="title"/>
          </p:nvPr>
        </p:nvSpPr>
        <p:spPr/>
        <p:txBody>
          <a:bodyPr/>
          <a:lstStyle/>
          <a:p>
            <a:r>
              <a:rPr lang="fr-FR"/>
              <a:t>Modifiez le style du titre</a:t>
            </a:r>
            <a:endParaRPr lang="en-CA"/>
          </a:p>
        </p:txBody>
      </p:sp>
      <p:sp>
        <p:nvSpPr>
          <p:cNvPr id="3" name="Espace réservé de la date 2">
            <a:extLst>
              <a:ext uri="{FF2B5EF4-FFF2-40B4-BE49-F238E27FC236}">
                <a16:creationId xmlns:a16="http://schemas.microsoft.com/office/drawing/2014/main" id="{957F04ED-136B-4807-ACB3-9AF78BFD002D}"/>
              </a:ext>
            </a:extLst>
          </p:cNvPr>
          <p:cNvSpPr>
            <a:spLocks noGrp="1"/>
          </p:cNvSpPr>
          <p:nvPr>
            <p:ph type="dt" sz="half" idx="10"/>
          </p:nvPr>
        </p:nvSpPr>
        <p:spPr/>
        <p:txBody>
          <a:bodyPr/>
          <a:lstStyle/>
          <a:p>
            <a:fld id="{EDC13955-26A4-4B56-ACA8-BA4B0864CD66}" type="datetimeFigureOut">
              <a:rPr lang="en-CA" smtClean="0"/>
              <a:pPr/>
              <a:t>2024-02-23</a:t>
            </a:fld>
            <a:endParaRPr lang="en-CA"/>
          </a:p>
        </p:txBody>
      </p:sp>
      <p:sp>
        <p:nvSpPr>
          <p:cNvPr id="4" name="Espace réservé du pied de page 3">
            <a:extLst>
              <a:ext uri="{FF2B5EF4-FFF2-40B4-BE49-F238E27FC236}">
                <a16:creationId xmlns:a16="http://schemas.microsoft.com/office/drawing/2014/main" id="{8DC69411-9372-46C7-9D09-1E73376573F1}"/>
              </a:ext>
            </a:extLst>
          </p:cNvPr>
          <p:cNvSpPr>
            <a:spLocks noGrp="1"/>
          </p:cNvSpPr>
          <p:nvPr>
            <p:ph type="ftr" sz="quarter" idx="11"/>
          </p:nvPr>
        </p:nvSpPr>
        <p:spPr/>
        <p:txBody>
          <a:bodyPr/>
          <a:lstStyle/>
          <a:p>
            <a:endParaRPr lang="en-CA"/>
          </a:p>
        </p:txBody>
      </p:sp>
      <p:sp>
        <p:nvSpPr>
          <p:cNvPr id="5" name="Espace réservé du numéro de diapositive 4">
            <a:extLst>
              <a:ext uri="{FF2B5EF4-FFF2-40B4-BE49-F238E27FC236}">
                <a16:creationId xmlns:a16="http://schemas.microsoft.com/office/drawing/2014/main" id="{F23F4EA4-6465-4742-9D8B-C2120FB7D034}"/>
              </a:ext>
            </a:extLst>
          </p:cNvPr>
          <p:cNvSpPr>
            <a:spLocks noGrp="1"/>
          </p:cNvSpPr>
          <p:nvPr>
            <p:ph type="sldNum" sz="quarter" idx="12"/>
          </p:nvPr>
        </p:nvSpPr>
        <p:spPr/>
        <p:txBody>
          <a:bodyPr/>
          <a:lstStyle/>
          <a:p>
            <a:fld id="{CD094BBB-4510-4EBD-B61A-8135BE69FF89}" type="slidenum">
              <a:rPr lang="en-CA" smtClean="0"/>
              <a:pPr/>
              <a:t>‹#›</a:t>
            </a:fld>
            <a:endParaRPr lang="en-CA"/>
          </a:p>
        </p:txBody>
      </p:sp>
    </p:spTree>
    <p:extLst>
      <p:ext uri="{BB962C8B-B14F-4D97-AF65-F5344CB8AC3E}">
        <p14:creationId xmlns:p14="http://schemas.microsoft.com/office/powerpoint/2010/main" val="321739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9CE42-E760-9A47-FE88-7473E1AA91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1C1BB6F-E97E-000A-50A9-730A23A47A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9772F-5108-4BF0-49D9-B8CE8639DFAC}"/>
              </a:ext>
            </a:extLst>
          </p:cNvPr>
          <p:cNvSpPr>
            <a:spLocks noGrp="1"/>
          </p:cNvSpPr>
          <p:nvPr>
            <p:ph type="dt" sz="half" idx="10"/>
          </p:nvPr>
        </p:nvSpPr>
        <p:spPr/>
        <p:txBody>
          <a:bodyPr/>
          <a:lstStyle/>
          <a:p>
            <a:fld id="{D4F138EE-96AB-4F24-BF38-123597240F40}" type="datetimeFigureOut">
              <a:rPr lang="en-CA" smtClean="0"/>
              <a:pPr/>
              <a:t>2024-02-23</a:t>
            </a:fld>
            <a:endParaRPr lang="en-CA"/>
          </a:p>
        </p:txBody>
      </p:sp>
      <p:sp>
        <p:nvSpPr>
          <p:cNvPr id="5" name="Footer Placeholder 4">
            <a:extLst>
              <a:ext uri="{FF2B5EF4-FFF2-40B4-BE49-F238E27FC236}">
                <a16:creationId xmlns:a16="http://schemas.microsoft.com/office/drawing/2014/main" id="{00B911B1-97BA-E756-9C11-5359DC7AD0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C221A2D-6F55-F38E-C0CA-10FA2B50CF3E}"/>
              </a:ext>
            </a:extLst>
          </p:cNvPr>
          <p:cNvSpPr>
            <a:spLocks noGrp="1"/>
          </p:cNvSpPr>
          <p:nvPr>
            <p:ph type="sldNum" sz="quarter" idx="12"/>
          </p:nvPr>
        </p:nvSpPr>
        <p:spPr/>
        <p:txBody>
          <a:bodyPr/>
          <a:lstStyle/>
          <a:p>
            <a:fld id="{D076C587-F065-4A12-8BFA-5D76F6D18A68}" type="slidenum">
              <a:rPr lang="en-CA" smtClean="0"/>
              <a:pPr/>
              <a:t>‹#›</a:t>
            </a:fld>
            <a:endParaRPr lang="en-CA"/>
          </a:p>
        </p:txBody>
      </p:sp>
    </p:spTree>
    <p:extLst>
      <p:ext uri="{BB962C8B-B14F-4D97-AF65-F5344CB8AC3E}">
        <p14:creationId xmlns:p14="http://schemas.microsoft.com/office/powerpoint/2010/main" val="3713934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8154BFD-E9F5-48D7-97F0-05404B2BF329}"/>
              </a:ext>
            </a:extLst>
          </p:cNvPr>
          <p:cNvSpPr>
            <a:spLocks noGrp="1"/>
          </p:cNvSpPr>
          <p:nvPr>
            <p:ph type="dt" sz="half" idx="10"/>
          </p:nvPr>
        </p:nvSpPr>
        <p:spPr/>
        <p:txBody>
          <a:bodyPr/>
          <a:lstStyle/>
          <a:p>
            <a:fld id="{EDC13955-26A4-4B56-ACA8-BA4B0864CD66}" type="datetimeFigureOut">
              <a:rPr lang="en-CA" smtClean="0"/>
              <a:pPr/>
              <a:t>2024-02-23</a:t>
            </a:fld>
            <a:endParaRPr lang="en-CA"/>
          </a:p>
        </p:txBody>
      </p:sp>
      <p:sp>
        <p:nvSpPr>
          <p:cNvPr id="3" name="Espace réservé du pied de page 2">
            <a:extLst>
              <a:ext uri="{FF2B5EF4-FFF2-40B4-BE49-F238E27FC236}">
                <a16:creationId xmlns:a16="http://schemas.microsoft.com/office/drawing/2014/main" id="{CBA307A9-582F-4278-A10C-EA512AC93CE1}"/>
              </a:ext>
            </a:extLst>
          </p:cNvPr>
          <p:cNvSpPr>
            <a:spLocks noGrp="1"/>
          </p:cNvSpPr>
          <p:nvPr>
            <p:ph type="ftr" sz="quarter" idx="11"/>
          </p:nvPr>
        </p:nvSpPr>
        <p:spPr/>
        <p:txBody>
          <a:bodyPr/>
          <a:lstStyle/>
          <a:p>
            <a:endParaRPr lang="en-CA"/>
          </a:p>
        </p:txBody>
      </p:sp>
      <p:sp>
        <p:nvSpPr>
          <p:cNvPr id="4" name="Espace réservé du numéro de diapositive 3">
            <a:extLst>
              <a:ext uri="{FF2B5EF4-FFF2-40B4-BE49-F238E27FC236}">
                <a16:creationId xmlns:a16="http://schemas.microsoft.com/office/drawing/2014/main" id="{B4D0A9FD-5BD5-4A79-BD38-9DC06410DB7A}"/>
              </a:ext>
            </a:extLst>
          </p:cNvPr>
          <p:cNvSpPr>
            <a:spLocks noGrp="1"/>
          </p:cNvSpPr>
          <p:nvPr>
            <p:ph type="sldNum" sz="quarter" idx="12"/>
          </p:nvPr>
        </p:nvSpPr>
        <p:spPr/>
        <p:txBody>
          <a:bodyPr/>
          <a:lstStyle/>
          <a:p>
            <a:fld id="{CD094BBB-4510-4EBD-B61A-8135BE69FF89}" type="slidenum">
              <a:rPr lang="en-CA" smtClean="0"/>
              <a:pPr/>
              <a:t>‹#›</a:t>
            </a:fld>
            <a:endParaRPr lang="en-CA"/>
          </a:p>
        </p:txBody>
      </p:sp>
    </p:spTree>
    <p:extLst>
      <p:ext uri="{BB962C8B-B14F-4D97-AF65-F5344CB8AC3E}">
        <p14:creationId xmlns:p14="http://schemas.microsoft.com/office/powerpoint/2010/main" val="2034174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2B89F8-7D77-4BE1-AD42-D7CEDF64F99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du contenu 2">
            <a:extLst>
              <a:ext uri="{FF2B5EF4-FFF2-40B4-BE49-F238E27FC236}">
                <a16:creationId xmlns:a16="http://schemas.microsoft.com/office/drawing/2014/main" id="{551E20A8-FD90-4C4C-A189-34044C02DE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a:extLst>
              <a:ext uri="{FF2B5EF4-FFF2-40B4-BE49-F238E27FC236}">
                <a16:creationId xmlns:a16="http://schemas.microsoft.com/office/drawing/2014/main" id="{10FA8B45-D935-4D20-AF68-343E265CD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2EC8BBB-8440-4CD3-9227-B5A6683268FD}"/>
              </a:ext>
            </a:extLst>
          </p:cNvPr>
          <p:cNvSpPr>
            <a:spLocks noGrp="1"/>
          </p:cNvSpPr>
          <p:nvPr>
            <p:ph type="dt" sz="half" idx="10"/>
          </p:nvPr>
        </p:nvSpPr>
        <p:spPr/>
        <p:txBody>
          <a:bodyPr/>
          <a:lstStyle/>
          <a:p>
            <a:fld id="{EDC13955-26A4-4B56-ACA8-BA4B0864CD66}" type="datetimeFigureOut">
              <a:rPr lang="en-CA" smtClean="0"/>
              <a:pPr/>
              <a:t>2024-02-23</a:t>
            </a:fld>
            <a:endParaRPr lang="en-CA"/>
          </a:p>
        </p:txBody>
      </p:sp>
      <p:sp>
        <p:nvSpPr>
          <p:cNvPr id="6" name="Espace réservé du pied de page 5">
            <a:extLst>
              <a:ext uri="{FF2B5EF4-FFF2-40B4-BE49-F238E27FC236}">
                <a16:creationId xmlns:a16="http://schemas.microsoft.com/office/drawing/2014/main" id="{9746FEF2-A15B-438C-B034-9448A11DB8F4}"/>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9D63CA57-B238-4213-BE1F-ABB47B8310F3}"/>
              </a:ext>
            </a:extLst>
          </p:cNvPr>
          <p:cNvSpPr>
            <a:spLocks noGrp="1"/>
          </p:cNvSpPr>
          <p:nvPr>
            <p:ph type="sldNum" sz="quarter" idx="12"/>
          </p:nvPr>
        </p:nvSpPr>
        <p:spPr/>
        <p:txBody>
          <a:bodyPr/>
          <a:lstStyle/>
          <a:p>
            <a:fld id="{CD094BBB-4510-4EBD-B61A-8135BE69FF89}" type="slidenum">
              <a:rPr lang="en-CA" smtClean="0"/>
              <a:pPr/>
              <a:t>‹#›</a:t>
            </a:fld>
            <a:endParaRPr lang="en-CA"/>
          </a:p>
        </p:txBody>
      </p:sp>
    </p:spTree>
    <p:extLst>
      <p:ext uri="{BB962C8B-B14F-4D97-AF65-F5344CB8AC3E}">
        <p14:creationId xmlns:p14="http://schemas.microsoft.com/office/powerpoint/2010/main" val="706964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E04B47-A610-4501-928E-62936BEA448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pour une image  2">
            <a:extLst>
              <a:ext uri="{FF2B5EF4-FFF2-40B4-BE49-F238E27FC236}">
                <a16:creationId xmlns:a16="http://schemas.microsoft.com/office/drawing/2014/main" id="{0D20B7C7-7862-49A1-8C41-75B6EF98A0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a:extLst>
              <a:ext uri="{FF2B5EF4-FFF2-40B4-BE49-F238E27FC236}">
                <a16:creationId xmlns:a16="http://schemas.microsoft.com/office/drawing/2014/main" id="{E3A30FD5-C71B-4262-B1D2-1D136E590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53F1090-A756-4629-BDB8-0812A53BEB92}"/>
              </a:ext>
            </a:extLst>
          </p:cNvPr>
          <p:cNvSpPr>
            <a:spLocks noGrp="1"/>
          </p:cNvSpPr>
          <p:nvPr>
            <p:ph type="dt" sz="half" idx="10"/>
          </p:nvPr>
        </p:nvSpPr>
        <p:spPr/>
        <p:txBody>
          <a:bodyPr/>
          <a:lstStyle/>
          <a:p>
            <a:fld id="{EDC13955-26A4-4B56-ACA8-BA4B0864CD66}" type="datetimeFigureOut">
              <a:rPr lang="en-CA" smtClean="0"/>
              <a:pPr/>
              <a:t>2024-02-23</a:t>
            </a:fld>
            <a:endParaRPr lang="en-CA"/>
          </a:p>
        </p:txBody>
      </p:sp>
      <p:sp>
        <p:nvSpPr>
          <p:cNvPr id="6" name="Espace réservé du pied de page 5">
            <a:extLst>
              <a:ext uri="{FF2B5EF4-FFF2-40B4-BE49-F238E27FC236}">
                <a16:creationId xmlns:a16="http://schemas.microsoft.com/office/drawing/2014/main" id="{1E1416D6-AA39-4A6F-BF50-93F78D9C2338}"/>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EFB22945-FE70-4854-905D-8941A8972000}"/>
              </a:ext>
            </a:extLst>
          </p:cNvPr>
          <p:cNvSpPr>
            <a:spLocks noGrp="1"/>
          </p:cNvSpPr>
          <p:nvPr>
            <p:ph type="sldNum" sz="quarter" idx="12"/>
          </p:nvPr>
        </p:nvSpPr>
        <p:spPr/>
        <p:txBody>
          <a:bodyPr/>
          <a:lstStyle/>
          <a:p>
            <a:fld id="{CD094BBB-4510-4EBD-B61A-8135BE69FF89}" type="slidenum">
              <a:rPr lang="en-CA" smtClean="0"/>
              <a:pPr/>
              <a:t>‹#›</a:t>
            </a:fld>
            <a:endParaRPr lang="en-CA"/>
          </a:p>
        </p:txBody>
      </p:sp>
    </p:spTree>
    <p:extLst>
      <p:ext uri="{BB962C8B-B14F-4D97-AF65-F5344CB8AC3E}">
        <p14:creationId xmlns:p14="http://schemas.microsoft.com/office/powerpoint/2010/main" val="2884220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0F7C98-4F12-49D1-BFA0-0F941B339FFE}"/>
              </a:ext>
            </a:extLst>
          </p:cNvPr>
          <p:cNvSpPr>
            <a:spLocks noGrp="1"/>
          </p:cNvSpPr>
          <p:nvPr>
            <p:ph type="title"/>
          </p:nvPr>
        </p:nvSpPr>
        <p:spPr/>
        <p:txBody>
          <a:bodyPr/>
          <a:lstStyle/>
          <a:p>
            <a:r>
              <a:rPr lang="fr-FR"/>
              <a:t>Modifiez le style du titre</a:t>
            </a:r>
            <a:endParaRPr lang="en-CA"/>
          </a:p>
        </p:txBody>
      </p:sp>
      <p:sp>
        <p:nvSpPr>
          <p:cNvPr id="3" name="Espace réservé du texte vertical 2">
            <a:extLst>
              <a:ext uri="{FF2B5EF4-FFF2-40B4-BE49-F238E27FC236}">
                <a16:creationId xmlns:a16="http://schemas.microsoft.com/office/drawing/2014/main" id="{B0D26052-B650-4419-A883-3B5F592C06C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3A79F121-C9C1-4954-9C07-DFB48C5A6AFB}"/>
              </a:ext>
            </a:extLst>
          </p:cNvPr>
          <p:cNvSpPr>
            <a:spLocks noGrp="1"/>
          </p:cNvSpPr>
          <p:nvPr>
            <p:ph type="dt" sz="half" idx="10"/>
          </p:nvPr>
        </p:nvSpPr>
        <p:spPr/>
        <p:txBody>
          <a:bodyPr/>
          <a:lstStyle/>
          <a:p>
            <a:fld id="{EDC13955-26A4-4B56-ACA8-BA4B0864CD66}" type="datetimeFigureOut">
              <a:rPr lang="en-CA" smtClean="0"/>
              <a:pPr/>
              <a:t>2024-02-23</a:t>
            </a:fld>
            <a:endParaRPr lang="en-CA"/>
          </a:p>
        </p:txBody>
      </p:sp>
      <p:sp>
        <p:nvSpPr>
          <p:cNvPr id="5" name="Espace réservé du pied de page 4">
            <a:extLst>
              <a:ext uri="{FF2B5EF4-FFF2-40B4-BE49-F238E27FC236}">
                <a16:creationId xmlns:a16="http://schemas.microsoft.com/office/drawing/2014/main" id="{78C44E66-48D0-4346-8923-B2B36BA5229B}"/>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C7F72181-2F0C-431E-B104-1811BF59EE8A}"/>
              </a:ext>
            </a:extLst>
          </p:cNvPr>
          <p:cNvSpPr>
            <a:spLocks noGrp="1"/>
          </p:cNvSpPr>
          <p:nvPr>
            <p:ph type="sldNum" sz="quarter" idx="12"/>
          </p:nvPr>
        </p:nvSpPr>
        <p:spPr/>
        <p:txBody>
          <a:bodyPr/>
          <a:lstStyle/>
          <a:p>
            <a:fld id="{CD094BBB-4510-4EBD-B61A-8135BE69FF89}" type="slidenum">
              <a:rPr lang="en-CA" smtClean="0"/>
              <a:pPr/>
              <a:t>‹#›</a:t>
            </a:fld>
            <a:endParaRPr lang="en-CA"/>
          </a:p>
        </p:txBody>
      </p:sp>
    </p:spTree>
    <p:extLst>
      <p:ext uri="{BB962C8B-B14F-4D97-AF65-F5344CB8AC3E}">
        <p14:creationId xmlns:p14="http://schemas.microsoft.com/office/powerpoint/2010/main" val="278185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448579B-D621-427C-B5A2-C2DF2548FAAC}"/>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CA"/>
          </a:p>
        </p:txBody>
      </p:sp>
      <p:sp>
        <p:nvSpPr>
          <p:cNvPr id="3" name="Espace réservé du texte vertical 2">
            <a:extLst>
              <a:ext uri="{FF2B5EF4-FFF2-40B4-BE49-F238E27FC236}">
                <a16:creationId xmlns:a16="http://schemas.microsoft.com/office/drawing/2014/main" id="{7887746F-D691-402A-B275-6068F617C3A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43313259-953F-4E48-89D9-EFACE67EFB7D}"/>
              </a:ext>
            </a:extLst>
          </p:cNvPr>
          <p:cNvSpPr>
            <a:spLocks noGrp="1"/>
          </p:cNvSpPr>
          <p:nvPr>
            <p:ph type="dt" sz="half" idx="10"/>
          </p:nvPr>
        </p:nvSpPr>
        <p:spPr/>
        <p:txBody>
          <a:bodyPr/>
          <a:lstStyle/>
          <a:p>
            <a:fld id="{EDC13955-26A4-4B56-ACA8-BA4B0864CD66}" type="datetimeFigureOut">
              <a:rPr lang="en-CA" smtClean="0"/>
              <a:pPr/>
              <a:t>2024-02-23</a:t>
            </a:fld>
            <a:endParaRPr lang="en-CA"/>
          </a:p>
        </p:txBody>
      </p:sp>
      <p:sp>
        <p:nvSpPr>
          <p:cNvPr id="5" name="Espace réservé du pied de page 4">
            <a:extLst>
              <a:ext uri="{FF2B5EF4-FFF2-40B4-BE49-F238E27FC236}">
                <a16:creationId xmlns:a16="http://schemas.microsoft.com/office/drawing/2014/main" id="{FD395E35-44E6-44E7-8419-3903D9ED9BA3}"/>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E4F590DA-F793-4CE3-AA42-7125C21F30AD}"/>
              </a:ext>
            </a:extLst>
          </p:cNvPr>
          <p:cNvSpPr>
            <a:spLocks noGrp="1"/>
          </p:cNvSpPr>
          <p:nvPr>
            <p:ph type="sldNum" sz="quarter" idx="12"/>
          </p:nvPr>
        </p:nvSpPr>
        <p:spPr/>
        <p:txBody>
          <a:bodyPr/>
          <a:lstStyle/>
          <a:p>
            <a:fld id="{CD094BBB-4510-4EBD-B61A-8135BE69FF89}" type="slidenum">
              <a:rPr lang="en-CA" smtClean="0"/>
              <a:pPr/>
              <a:t>‹#›</a:t>
            </a:fld>
            <a:endParaRPr lang="en-CA"/>
          </a:p>
        </p:txBody>
      </p:sp>
    </p:spTree>
    <p:extLst>
      <p:ext uri="{BB962C8B-B14F-4D97-AF65-F5344CB8AC3E}">
        <p14:creationId xmlns:p14="http://schemas.microsoft.com/office/powerpoint/2010/main" val="109467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959C-68AE-A9B1-9AA7-CCD7979E2BF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2108A05-607C-98B7-28D7-CB43EFF4B4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59F5FB0-45A7-2D3A-F778-A7DAF7A138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54125E8-9841-2935-B35D-97BB6389FCF3}"/>
              </a:ext>
            </a:extLst>
          </p:cNvPr>
          <p:cNvSpPr>
            <a:spLocks noGrp="1"/>
          </p:cNvSpPr>
          <p:nvPr>
            <p:ph type="dt" sz="half" idx="10"/>
          </p:nvPr>
        </p:nvSpPr>
        <p:spPr/>
        <p:txBody>
          <a:bodyPr/>
          <a:lstStyle/>
          <a:p>
            <a:fld id="{D4F138EE-96AB-4F24-BF38-123597240F40}" type="datetimeFigureOut">
              <a:rPr lang="en-CA" smtClean="0"/>
              <a:pPr/>
              <a:t>2024-02-23</a:t>
            </a:fld>
            <a:endParaRPr lang="en-CA"/>
          </a:p>
        </p:txBody>
      </p:sp>
      <p:sp>
        <p:nvSpPr>
          <p:cNvPr id="6" name="Footer Placeholder 5">
            <a:extLst>
              <a:ext uri="{FF2B5EF4-FFF2-40B4-BE49-F238E27FC236}">
                <a16:creationId xmlns:a16="http://schemas.microsoft.com/office/drawing/2014/main" id="{2788EAD7-D2DA-BC2E-AA27-E2A8FFC744D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95D288D-6D9E-3B39-4366-F309C05D38E9}"/>
              </a:ext>
            </a:extLst>
          </p:cNvPr>
          <p:cNvSpPr>
            <a:spLocks noGrp="1"/>
          </p:cNvSpPr>
          <p:nvPr>
            <p:ph type="sldNum" sz="quarter" idx="12"/>
          </p:nvPr>
        </p:nvSpPr>
        <p:spPr/>
        <p:txBody>
          <a:bodyPr/>
          <a:lstStyle/>
          <a:p>
            <a:fld id="{D076C587-F065-4A12-8BFA-5D76F6D18A68}" type="slidenum">
              <a:rPr lang="en-CA" smtClean="0"/>
              <a:pPr/>
              <a:t>‹#›</a:t>
            </a:fld>
            <a:endParaRPr lang="en-CA"/>
          </a:p>
        </p:txBody>
      </p:sp>
    </p:spTree>
    <p:extLst>
      <p:ext uri="{BB962C8B-B14F-4D97-AF65-F5344CB8AC3E}">
        <p14:creationId xmlns:p14="http://schemas.microsoft.com/office/powerpoint/2010/main" val="191375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F9399-E228-1874-72CA-802F63723E1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30B2A1B-7955-FC6C-7999-286D3BDED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902B53-5AFB-7A89-7C1A-C5E4A001FE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5FB389E-79CE-8F3C-980F-3AEE956C4F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370DE-0975-B219-6AEF-F7E11A4660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E72E28F-0BC8-6977-98F5-C7B093E832BA}"/>
              </a:ext>
            </a:extLst>
          </p:cNvPr>
          <p:cNvSpPr>
            <a:spLocks noGrp="1"/>
          </p:cNvSpPr>
          <p:nvPr>
            <p:ph type="dt" sz="half" idx="10"/>
          </p:nvPr>
        </p:nvSpPr>
        <p:spPr/>
        <p:txBody>
          <a:bodyPr/>
          <a:lstStyle/>
          <a:p>
            <a:fld id="{D4F138EE-96AB-4F24-BF38-123597240F40}" type="datetimeFigureOut">
              <a:rPr lang="en-CA" smtClean="0"/>
              <a:pPr/>
              <a:t>2024-02-23</a:t>
            </a:fld>
            <a:endParaRPr lang="en-CA"/>
          </a:p>
        </p:txBody>
      </p:sp>
      <p:sp>
        <p:nvSpPr>
          <p:cNvPr id="8" name="Footer Placeholder 7">
            <a:extLst>
              <a:ext uri="{FF2B5EF4-FFF2-40B4-BE49-F238E27FC236}">
                <a16:creationId xmlns:a16="http://schemas.microsoft.com/office/drawing/2014/main" id="{8BCF673E-72BA-462D-D6D5-AC4FF1CA6B7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1A95322-5930-EEED-7F65-1A60079A7405}"/>
              </a:ext>
            </a:extLst>
          </p:cNvPr>
          <p:cNvSpPr>
            <a:spLocks noGrp="1"/>
          </p:cNvSpPr>
          <p:nvPr>
            <p:ph type="sldNum" sz="quarter" idx="12"/>
          </p:nvPr>
        </p:nvSpPr>
        <p:spPr/>
        <p:txBody>
          <a:bodyPr/>
          <a:lstStyle/>
          <a:p>
            <a:fld id="{D076C587-F065-4A12-8BFA-5D76F6D18A68}" type="slidenum">
              <a:rPr lang="en-CA" smtClean="0"/>
              <a:pPr/>
              <a:t>‹#›</a:t>
            </a:fld>
            <a:endParaRPr lang="en-CA"/>
          </a:p>
        </p:txBody>
      </p:sp>
    </p:spTree>
    <p:extLst>
      <p:ext uri="{BB962C8B-B14F-4D97-AF65-F5344CB8AC3E}">
        <p14:creationId xmlns:p14="http://schemas.microsoft.com/office/powerpoint/2010/main" val="106317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2F4F-6B51-4874-9FD6-9512EBF625E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F14377C-F8CD-B6C7-01BD-6B1D293A0126}"/>
              </a:ext>
            </a:extLst>
          </p:cNvPr>
          <p:cNvSpPr>
            <a:spLocks noGrp="1"/>
          </p:cNvSpPr>
          <p:nvPr>
            <p:ph type="dt" sz="half" idx="10"/>
          </p:nvPr>
        </p:nvSpPr>
        <p:spPr/>
        <p:txBody>
          <a:bodyPr/>
          <a:lstStyle/>
          <a:p>
            <a:fld id="{D4F138EE-96AB-4F24-BF38-123597240F40}" type="datetimeFigureOut">
              <a:rPr lang="en-CA" smtClean="0"/>
              <a:pPr/>
              <a:t>2024-02-23</a:t>
            </a:fld>
            <a:endParaRPr lang="en-CA"/>
          </a:p>
        </p:txBody>
      </p:sp>
      <p:sp>
        <p:nvSpPr>
          <p:cNvPr id="4" name="Footer Placeholder 3">
            <a:extLst>
              <a:ext uri="{FF2B5EF4-FFF2-40B4-BE49-F238E27FC236}">
                <a16:creationId xmlns:a16="http://schemas.microsoft.com/office/drawing/2014/main" id="{6A1FEBDC-0E1C-7B0E-66A6-C778F267387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5236B34-1804-BE01-E951-5C618FBE7688}"/>
              </a:ext>
            </a:extLst>
          </p:cNvPr>
          <p:cNvSpPr>
            <a:spLocks noGrp="1"/>
          </p:cNvSpPr>
          <p:nvPr>
            <p:ph type="sldNum" sz="quarter" idx="12"/>
          </p:nvPr>
        </p:nvSpPr>
        <p:spPr/>
        <p:txBody>
          <a:bodyPr/>
          <a:lstStyle/>
          <a:p>
            <a:fld id="{D076C587-F065-4A12-8BFA-5D76F6D18A68}" type="slidenum">
              <a:rPr lang="en-CA" smtClean="0"/>
              <a:pPr/>
              <a:t>‹#›</a:t>
            </a:fld>
            <a:endParaRPr lang="en-CA"/>
          </a:p>
        </p:txBody>
      </p:sp>
    </p:spTree>
    <p:extLst>
      <p:ext uri="{BB962C8B-B14F-4D97-AF65-F5344CB8AC3E}">
        <p14:creationId xmlns:p14="http://schemas.microsoft.com/office/powerpoint/2010/main" val="253853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21D9B7-7EAD-1A97-1478-3688D426BF9F}"/>
              </a:ext>
            </a:extLst>
          </p:cNvPr>
          <p:cNvSpPr>
            <a:spLocks noGrp="1"/>
          </p:cNvSpPr>
          <p:nvPr>
            <p:ph type="dt" sz="half" idx="10"/>
          </p:nvPr>
        </p:nvSpPr>
        <p:spPr/>
        <p:txBody>
          <a:bodyPr/>
          <a:lstStyle/>
          <a:p>
            <a:fld id="{D4F138EE-96AB-4F24-BF38-123597240F40}" type="datetimeFigureOut">
              <a:rPr lang="en-CA" smtClean="0"/>
              <a:pPr/>
              <a:t>2024-02-23</a:t>
            </a:fld>
            <a:endParaRPr lang="en-CA"/>
          </a:p>
        </p:txBody>
      </p:sp>
      <p:sp>
        <p:nvSpPr>
          <p:cNvPr id="3" name="Footer Placeholder 2">
            <a:extLst>
              <a:ext uri="{FF2B5EF4-FFF2-40B4-BE49-F238E27FC236}">
                <a16:creationId xmlns:a16="http://schemas.microsoft.com/office/drawing/2014/main" id="{06390F4F-91AC-47A8-78DE-0B03E8AB18A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C0E6ADA-1359-B906-1900-E246358DA790}"/>
              </a:ext>
            </a:extLst>
          </p:cNvPr>
          <p:cNvSpPr>
            <a:spLocks noGrp="1"/>
          </p:cNvSpPr>
          <p:nvPr>
            <p:ph type="sldNum" sz="quarter" idx="12"/>
          </p:nvPr>
        </p:nvSpPr>
        <p:spPr/>
        <p:txBody>
          <a:bodyPr/>
          <a:lstStyle/>
          <a:p>
            <a:fld id="{D076C587-F065-4A12-8BFA-5D76F6D18A68}" type="slidenum">
              <a:rPr lang="en-CA" smtClean="0"/>
              <a:pPr/>
              <a:t>‹#›</a:t>
            </a:fld>
            <a:endParaRPr lang="en-CA"/>
          </a:p>
        </p:txBody>
      </p:sp>
    </p:spTree>
    <p:extLst>
      <p:ext uri="{BB962C8B-B14F-4D97-AF65-F5344CB8AC3E}">
        <p14:creationId xmlns:p14="http://schemas.microsoft.com/office/powerpoint/2010/main" val="2067297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5C3A-7FCE-D8D4-A39E-E49028478A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62FF11D-20BD-FF62-94F3-4D5C554A9D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F568BD4-7C52-DB90-6F85-A4DA0F0B8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DB9148-34D4-1854-C693-2739435C6900}"/>
              </a:ext>
            </a:extLst>
          </p:cNvPr>
          <p:cNvSpPr>
            <a:spLocks noGrp="1"/>
          </p:cNvSpPr>
          <p:nvPr>
            <p:ph type="dt" sz="half" idx="10"/>
          </p:nvPr>
        </p:nvSpPr>
        <p:spPr/>
        <p:txBody>
          <a:bodyPr/>
          <a:lstStyle/>
          <a:p>
            <a:fld id="{D4F138EE-96AB-4F24-BF38-123597240F40}" type="datetimeFigureOut">
              <a:rPr lang="en-CA" smtClean="0"/>
              <a:pPr/>
              <a:t>2024-02-23</a:t>
            </a:fld>
            <a:endParaRPr lang="en-CA"/>
          </a:p>
        </p:txBody>
      </p:sp>
      <p:sp>
        <p:nvSpPr>
          <p:cNvPr id="6" name="Footer Placeholder 5">
            <a:extLst>
              <a:ext uri="{FF2B5EF4-FFF2-40B4-BE49-F238E27FC236}">
                <a16:creationId xmlns:a16="http://schemas.microsoft.com/office/drawing/2014/main" id="{52248075-25BE-F305-E26C-C8FC254D03F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30E262A-598C-E98C-2973-424D3580441A}"/>
              </a:ext>
            </a:extLst>
          </p:cNvPr>
          <p:cNvSpPr>
            <a:spLocks noGrp="1"/>
          </p:cNvSpPr>
          <p:nvPr>
            <p:ph type="sldNum" sz="quarter" idx="12"/>
          </p:nvPr>
        </p:nvSpPr>
        <p:spPr/>
        <p:txBody>
          <a:bodyPr/>
          <a:lstStyle/>
          <a:p>
            <a:fld id="{D076C587-F065-4A12-8BFA-5D76F6D18A68}" type="slidenum">
              <a:rPr lang="en-CA" smtClean="0"/>
              <a:pPr/>
              <a:t>‹#›</a:t>
            </a:fld>
            <a:endParaRPr lang="en-CA"/>
          </a:p>
        </p:txBody>
      </p:sp>
    </p:spTree>
    <p:extLst>
      <p:ext uri="{BB962C8B-B14F-4D97-AF65-F5344CB8AC3E}">
        <p14:creationId xmlns:p14="http://schemas.microsoft.com/office/powerpoint/2010/main" val="118704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1E46-F959-0BB1-54E5-BFB97896F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BE86815-CE2D-4683-87AE-ABEA981070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8DB2B7C-6E8A-E0F4-ADD9-4FE6D812E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5A4307-371D-32F6-463F-254E5F81FC0D}"/>
              </a:ext>
            </a:extLst>
          </p:cNvPr>
          <p:cNvSpPr>
            <a:spLocks noGrp="1"/>
          </p:cNvSpPr>
          <p:nvPr>
            <p:ph type="dt" sz="half" idx="10"/>
          </p:nvPr>
        </p:nvSpPr>
        <p:spPr/>
        <p:txBody>
          <a:bodyPr/>
          <a:lstStyle/>
          <a:p>
            <a:fld id="{D4F138EE-96AB-4F24-BF38-123597240F40}" type="datetimeFigureOut">
              <a:rPr lang="en-CA" smtClean="0"/>
              <a:pPr/>
              <a:t>2024-02-23</a:t>
            </a:fld>
            <a:endParaRPr lang="en-CA"/>
          </a:p>
        </p:txBody>
      </p:sp>
      <p:sp>
        <p:nvSpPr>
          <p:cNvPr id="6" name="Footer Placeholder 5">
            <a:extLst>
              <a:ext uri="{FF2B5EF4-FFF2-40B4-BE49-F238E27FC236}">
                <a16:creationId xmlns:a16="http://schemas.microsoft.com/office/drawing/2014/main" id="{D94EE6F8-4DB8-AC8F-1206-493A11AE34F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CCD01B3-B5B3-0F2B-9804-E8C2C11E1CDC}"/>
              </a:ext>
            </a:extLst>
          </p:cNvPr>
          <p:cNvSpPr>
            <a:spLocks noGrp="1"/>
          </p:cNvSpPr>
          <p:nvPr>
            <p:ph type="sldNum" sz="quarter" idx="12"/>
          </p:nvPr>
        </p:nvSpPr>
        <p:spPr/>
        <p:txBody>
          <a:bodyPr/>
          <a:lstStyle/>
          <a:p>
            <a:fld id="{D076C587-F065-4A12-8BFA-5D76F6D18A68}" type="slidenum">
              <a:rPr lang="en-CA" smtClean="0"/>
              <a:pPr/>
              <a:t>‹#›</a:t>
            </a:fld>
            <a:endParaRPr lang="en-CA"/>
          </a:p>
        </p:txBody>
      </p:sp>
    </p:spTree>
    <p:extLst>
      <p:ext uri="{BB962C8B-B14F-4D97-AF65-F5344CB8AC3E}">
        <p14:creationId xmlns:p14="http://schemas.microsoft.com/office/powerpoint/2010/main" val="9056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986B9C-B4FF-2FA0-6F1B-651526A17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endParaRPr lang="en-CA"/>
          </a:p>
        </p:txBody>
      </p:sp>
      <p:sp>
        <p:nvSpPr>
          <p:cNvPr id="3" name="Text Placeholder 2">
            <a:extLst>
              <a:ext uri="{FF2B5EF4-FFF2-40B4-BE49-F238E27FC236}">
                <a16:creationId xmlns:a16="http://schemas.microsoft.com/office/drawing/2014/main" id="{3C378492-A74C-7BA2-6031-55EE3F1648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4" name="Date Placeholder 3">
            <a:extLst>
              <a:ext uri="{FF2B5EF4-FFF2-40B4-BE49-F238E27FC236}">
                <a16:creationId xmlns:a16="http://schemas.microsoft.com/office/drawing/2014/main" id="{DB8E185A-578C-BDE6-82B9-743B85833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138EE-96AB-4F24-BF38-123597240F40}" type="datetimeFigureOut">
              <a:rPr lang="en-CA" smtClean="0"/>
              <a:pPr/>
              <a:t>2024-02-23</a:t>
            </a:fld>
            <a:endParaRPr lang="en-CA"/>
          </a:p>
        </p:txBody>
      </p:sp>
      <p:sp>
        <p:nvSpPr>
          <p:cNvPr id="5" name="Footer Placeholder 4">
            <a:extLst>
              <a:ext uri="{FF2B5EF4-FFF2-40B4-BE49-F238E27FC236}">
                <a16:creationId xmlns:a16="http://schemas.microsoft.com/office/drawing/2014/main" id="{61427A61-6DC7-CB47-7551-5B9010EB57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6BF6A14-CCB6-3116-D2DF-EDBE1E8B6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6C587-F065-4A12-8BFA-5D76F6D18A68}" type="slidenum">
              <a:rPr lang="en-CA" smtClean="0"/>
              <a:pPr/>
              <a:t>‹#›</a:t>
            </a:fld>
            <a:endParaRPr lang="en-CA"/>
          </a:p>
        </p:txBody>
      </p:sp>
    </p:spTree>
    <p:extLst>
      <p:ext uri="{BB962C8B-B14F-4D97-AF65-F5344CB8AC3E}">
        <p14:creationId xmlns:p14="http://schemas.microsoft.com/office/powerpoint/2010/main" val="1024692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685800"/>
            <a:ext cx="10464800" cy="685800"/>
          </a:xfrm>
          <a:prstGeom prst="rect">
            <a:avLst/>
          </a:prstGeom>
        </p:spPr>
        <p:txBody>
          <a:bodyPr vert="horz" lIns="91440" tIns="45720" rIns="91440" bIns="45720" rtlCol="0" anchor="ctr">
            <a:normAutofit/>
          </a:bodyPr>
          <a:lstStyle/>
          <a:p>
            <a:r>
              <a:rPr lang="en-US" dirty="0"/>
              <a:t>Cliquez pour modifier le style du titre principal</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Cliquez pour modifier les styles de texte du Master</a:t>
            </a:r>
          </a:p>
          <a:p>
            <a:pPr lvl="1"/>
            <a:r>
              <a:rPr lang="en-US" dirty="0"/>
              <a:t>Deuxième niveau</a:t>
            </a:r>
          </a:p>
          <a:p>
            <a:pPr lvl="2"/>
            <a:r>
              <a:rPr lang="en-US" dirty="0"/>
              <a:t>Troisième niveau</a:t>
            </a:r>
          </a:p>
          <a:p>
            <a:pPr lvl="3"/>
            <a:r>
              <a:rPr lang="en-US" dirty="0"/>
              <a:t>Quatrième niveau</a:t>
            </a:r>
          </a:p>
          <a:p>
            <a:pPr lvl="4"/>
            <a:r>
              <a:rPr lang="en-US" dirty="0"/>
              <a:t>Cinquième niveau</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19B47-BC6B-454E-9826-CD4AD608E862}" type="datetime1">
              <a:rPr lang="en-US" smtClean="0"/>
              <a:pPr/>
              <a:t>2/23/2024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1FA43-5010-4D73-B54B-996E990CAFC0}" type="slidenum">
              <a:rPr lang="en-US" smtClean="0"/>
              <a:pPr/>
              <a:t>‹#›</a:t>
            </a:fld>
            <a:endParaRPr lang="en-US"/>
          </a:p>
        </p:txBody>
      </p:sp>
    </p:spTree>
    <p:extLst>
      <p:ext uri="{BB962C8B-B14F-4D97-AF65-F5344CB8AC3E}">
        <p14:creationId xmlns:p14="http://schemas.microsoft.com/office/powerpoint/2010/main" val="11903754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A79F394-F167-40BF-AEC0-8DFCC090EE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CA"/>
          </a:p>
        </p:txBody>
      </p:sp>
      <p:sp>
        <p:nvSpPr>
          <p:cNvPr id="3" name="Espace réservé du texte 2">
            <a:extLst>
              <a:ext uri="{FF2B5EF4-FFF2-40B4-BE49-F238E27FC236}">
                <a16:creationId xmlns:a16="http://schemas.microsoft.com/office/drawing/2014/main" id="{3D1E324D-7081-4405-8CF8-08C41AEDA1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D1C4BCAA-9ABB-4BB8-9EC6-59CC0FA960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13955-26A4-4B56-ACA8-BA4B0864CD66}" type="datetimeFigureOut">
              <a:rPr lang="en-CA" smtClean="0"/>
              <a:pPr/>
              <a:t>2024-02-23</a:t>
            </a:fld>
            <a:endParaRPr lang="en-CA"/>
          </a:p>
        </p:txBody>
      </p:sp>
      <p:sp>
        <p:nvSpPr>
          <p:cNvPr id="5" name="Espace réservé du pied de page 4">
            <a:extLst>
              <a:ext uri="{FF2B5EF4-FFF2-40B4-BE49-F238E27FC236}">
                <a16:creationId xmlns:a16="http://schemas.microsoft.com/office/drawing/2014/main" id="{3E52E4D1-4E05-4637-B452-91ECD26891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Espace réservé du numéro de diapositive 5">
            <a:extLst>
              <a:ext uri="{FF2B5EF4-FFF2-40B4-BE49-F238E27FC236}">
                <a16:creationId xmlns:a16="http://schemas.microsoft.com/office/drawing/2014/main" id="{839CC7A6-8043-461B-8039-73F9C2795C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94BBB-4510-4EBD-B61A-8135BE69FF89}" type="slidenum">
              <a:rPr lang="en-CA" smtClean="0"/>
              <a:pPr/>
              <a:t>‹#›</a:t>
            </a:fld>
            <a:endParaRPr lang="en-CA"/>
          </a:p>
        </p:txBody>
      </p:sp>
    </p:spTree>
    <p:extLst>
      <p:ext uri="{BB962C8B-B14F-4D97-AF65-F5344CB8AC3E}">
        <p14:creationId xmlns:p14="http://schemas.microsoft.com/office/powerpoint/2010/main" val="8370227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8" Type="http://schemas.openxmlformats.org/officeDocument/2006/relationships/hyperlink" Target="mailto:mfrawley@afn.ca" TargetMode="External"/><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afn.bynder.com/m/657e0fe82a28baba/original/A-Distinct-First-Nations-Accessibility-Law-Discussion-Guide-Feb-2022.pdf"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Slide Background">
            <a:extLst>
              <a:ext uri="{FF2B5EF4-FFF2-40B4-BE49-F238E27FC236}">
                <a16:creationId xmlns:a16="http://schemas.microsoft.com/office/drawing/2014/main" id="{B03FEE6B-59C6-4F94-AC2D-FA73D296B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ectangle 48">
            <a:extLst>
              <a:ext uri="{FF2B5EF4-FFF2-40B4-BE49-F238E27FC236}">
                <a16:creationId xmlns:a16="http://schemas.microsoft.com/office/drawing/2014/main" id="{86FEA2A0-6487-486E-B336-D39C827C0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4657278"/>
          </a:xfrm>
          <a:prstGeom prst="rect">
            <a:avLst/>
          </a:prstGeom>
          <a:ln>
            <a:noFill/>
          </a:ln>
          <a:effectLst>
            <a:outerShdw blurRad="368300" dist="330200" dir="714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AEF1AF84-AE9D-4023-AEE3-2F53BE3D4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29" y="1138136"/>
            <a:ext cx="2665141" cy="3015575"/>
          </a:xfrm>
          <a:prstGeom prst="rect">
            <a:avLst/>
          </a:prstGeom>
        </p:spPr>
      </p:pic>
      <p:sp>
        <p:nvSpPr>
          <p:cNvPr id="6" name="Rectangle 5">
            <a:extLst>
              <a:ext uri="{FF2B5EF4-FFF2-40B4-BE49-F238E27FC236}">
                <a16:creationId xmlns:a16="http://schemas.microsoft.com/office/drawing/2014/main" id="{BB14B065-232F-9121-672B-7D773900EE50}"/>
              </a:ext>
            </a:extLst>
          </p:cNvPr>
          <p:cNvSpPr/>
          <p:nvPr/>
        </p:nvSpPr>
        <p:spPr>
          <a:xfrm>
            <a:off x="0" y="-1"/>
            <a:ext cx="12192000" cy="8681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6214F543-3CA7-EBFB-0ABA-5C7280FCF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554" y="5335792"/>
            <a:ext cx="11818890" cy="1624510"/>
          </a:xfrm>
          <a:prstGeom prst="rect">
            <a:avLst/>
          </a:prstGeom>
        </p:spPr>
      </p:pic>
      <p:graphicFrame>
        <p:nvGraphicFramePr>
          <p:cNvPr id="51" name="TextBox 9">
            <a:extLst>
              <a:ext uri="{FF2B5EF4-FFF2-40B4-BE49-F238E27FC236}">
                <a16:creationId xmlns:a16="http://schemas.microsoft.com/office/drawing/2014/main" id="{CDD4D257-CF63-E062-699E-AB903740FC51}"/>
              </a:ext>
            </a:extLst>
          </p:cNvPr>
          <p:cNvGraphicFramePr/>
          <p:nvPr>
            <p:extLst>
              <p:ext uri="{D42A27DB-BD31-4B8C-83A1-F6EECF244321}">
                <p14:modId xmlns:p14="http://schemas.microsoft.com/office/powerpoint/2010/main" val="2854586754"/>
              </p:ext>
            </p:extLst>
          </p:nvPr>
        </p:nvGraphicFramePr>
        <p:xfrm>
          <a:off x="3087445" y="1040860"/>
          <a:ext cx="8175811" cy="42949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0A0B9B70-56F9-E7ED-603B-D2A055925A83}"/>
              </a:ext>
            </a:extLst>
          </p:cNvPr>
          <p:cNvSpPr txBox="1"/>
          <p:nvPr/>
        </p:nvSpPr>
        <p:spPr>
          <a:xfrm>
            <a:off x="3239845" y="1040858"/>
            <a:ext cx="8175811" cy="4294933"/>
          </a:xfrm>
          <a:prstGeom prst="rect">
            <a:avLst/>
          </a:prstGeom>
        </p:spPr>
        <p:txBody>
          <a:bodyPr vert="horz" lIns="91440" tIns="45720" rIns="91440" bIns="45720" rtlCol="0" anchor="t">
            <a:normAutofit lnSpcReduction="10000"/>
          </a:bodyPr>
          <a:lstStyle/>
          <a:p>
            <a:pPr algn="ctr">
              <a:lnSpc>
                <a:spcPct val="90000"/>
              </a:lnSpc>
              <a:spcBef>
                <a:spcPct val="0"/>
              </a:spcBef>
              <a:spcAft>
                <a:spcPts val="516"/>
              </a:spcAft>
            </a:pPr>
            <a:r>
              <a:rPr lang="fr-CA" sz="4400" b="1" i="1">
                <a:ea typeface="+mj-ea"/>
                <a:cs typeface="+mj-cs"/>
              </a:rPr>
              <a:t>Assemblée des Premières Nations (APN) </a:t>
            </a:r>
          </a:p>
          <a:p>
            <a:pPr algn="ctr"/>
            <a:endParaRPr lang="fr-CA" sz="3200" b="1" i="1">
              <a:ea typeface="Calibri" panose="020F0502020204030204" pitchFamily="34" charset="0"/>
            </a:endParaRPr>
          </a:p>
          <a:p>
            <a:pPr algn="ctr"/>
            <a:r>
              <a:rPr lang="fr-CA" sz="3200" b="1" i="1" spc="-35">
                <a:effectLst/>
                <a:ea typeface="Calibri" panose="020F0502020204030204" pitchFamily="34" charset="0"/>
              </a:rPr>
              <a:t>Loi sur l'accessibilité ꟷ Sommes-nous prêts? </a:t>
            </a:r>
            <a:endParaRPr lang="fr-CA" sz="3200" b="1" i="1">
              <a:ea typeface="Calibri" panose="020F0502020204030204" pitchFamily="34" charset="0"/>
            </a:endParaRPr>
          </a:p>
          <a:p>
            <a:pPr algn="ctr"/>
            <a:r>
              <a:rPr lang="fr-CA" sz="3200" b="1" i="1" spc="-35">
                <a:effectLst/>
                <a:ea typeface="Calibri" panose="020F0502020204030204" pitchFamily="34" charset="0"/>
              </a:rPr>
              <a:t> </a:t>
            </a:r>
          </a:p>
          <a:p>
            <a:pPr algn="ctr"/>
            <a:r>
              <a:rPr lang="fr-CA" sz="2800" b="1" i="1" spc="-35">
                <a:effectLst/>
                <a:ea typeface="Calibri" panose="020F0502020204030204" pitchFamily="34" charset="0"/>
              </a:rPr>
              <a:t>Plan d'intervention d'urgence pour </a:t>
            </a:r>
          </a:p>
          <a:p>
            <a:pPr algn="ctr"/>
            <a:r>
              <a:rPr lang="fr-CA" sz="2800" b="1" i="1" spc="-35">
                <a:ea typeface="Calibri" panose="020F0502020204030204" pitchFamily="34" charset="0"/>
              </a:rPr>
              <a:t>les p</a:t>
            </a:r>
            <a:r>
              <a:rPr lang="fr-CA" sz="2800" b="1" i="1" spc="-35">
                <a:effectLst/>
                <a:ea typeface="Calibri" panose="020F0502020204030204" pitchFamily="34" charset="0"/>
              </a:rPr>
              <a:t>ersonnes de toutes capacités et incapacités des Premières Nations</a:t>
            </a:r>
            <a:endParaRPr lang="fr-CA" sz="2800" b="1" spc="-35">
              <a:effectLst/>
              <a:ea typeface="Calibri" panose="020F0502020204030204" pitchFamily="34" charset="0"/>
            </a:endParaRPr>
          </a:p>
          <a:p>
            <a:pPr algn="ctr"/>
            <a:r>
              <a:rPr lang="fr-CA" sz="2800" b="1" i="1">
                <a:ea typeface="Calibri" panose="020F0502020204030204" pitchFamily="34" charset="0"/>
              </a:rPr>
              <a:t>5 mars 2024 </a:t>
            </a:r>
          </a:p>
          <a:p>
            <a:pPr algn="ctr"/>
            <a:endParaRPr lang="fr-CA" sz="3600">
              <a:latin typeface="+mj-lt"/>
              <a:ea typeface="+mj-ea"/>
              <a:cs typeface="+mj-cs"/>
            </a:endParaRPr>
          </a:p>
        </p:txBody>
      </p:sp>
    </p:spTree>
    <p:extLst>
      <p:ext uri="{BB962C8B-B14F-4D97-AF65-F5344CB8AC3E}">
        <p14:creationId xmlns:p14="http://schemas.microsoft.com/office/powerpoint/2010/main" val="2598862334"/>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10AC3F-6B1F-4B11-95F1-BBAD1478E426}"/>
              </a:ext>
            </a:extLst>
          </p:cNvPr>
          <p:cNvSpPr>
            <a:spLocks noGrp="1"/>
          </p:cNvSpPr>
          <p:nvPr>
            <p:ph type="sldNum" sz="quarter" idx="4294967295"/>
          </p:nvPr>
        </p:nvSpPr>
        <p:spPr>
          <a:xfrm>
            <a:off x="8534400" y="6356351"/>
            <a:ext cx="2133600" cy="365125"/>
          </a:xfrm>
        </p:spPr>
        <p:txBody>
          <a:bodyPr/>
          <a:lstStyle/>
          <a:p>
            <a:fld id="{1741FA43-5010-4D73-B54B-996E990CAFC0}" type="slidenum">
              <a:rPr lang="en-US" smtClean="0"/>
              <a:pPr/>
              <a:t>10</a:t>
            </a:fld>
            <a:endParaRPr lang="en-US"/>
          </a:p>
        </p:txBody>
      </p:sp>
      <p:pic>
        <p:nvPicPr>
          <p:cNvPr id="5" name="Picture 4">
            <a:extLst>
              <a:ext uri="{FF2B5EF4-FFF2-40B4-BE49-F238E27FC236}">
                <a16:creationId xmlns:a16="http://schemas.microsoft.com/office/drawing/2014/main" id="{1D95A95A-BAE6-4798-B99C-049DDFAD22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621" b="89655" l="9963" r="99815">
                        <a14:foregroundMark x1="99815" y1="15517" x2="57749" y2="24138"/>
                        <a14:foregroundMark x1="57749" y1="24138" x2="61070" y2="70690"/>
                        <a14:foregroundMark x1="61070" y1="70690" x2="88192" y2="32759"/>
                        <a14:foregroundMark x1="88192" y1="32759" x2="78967" y2="25862"/>
                        <a14:foregroundMark x1="78967" y1="25862" x2="68635" y2="25862"/>
                        <a14:foregroundMark x1="68635" y1="25862" x2="70480" y2="43103"/>
                      </a14:backgroundRemoval>
                    </a14:imgEffect>
                  </a14:imgLayer>
                </a14:imgProps>
              </a:ext>
            </a:extLst>
          </a:blip>
          <a:stretch>
            <a:fillRect/>
          </a:stretch>
        </p:blipFill>
        <p:spPr>
          <a:xfrm>
            <a:off x="1416784" y="5917542"/>
            <a:ext cx="10775215" cy="1017928"/>
          </a:xfrm>
          <a:prstGeom prst="rect">
            <a:avLst/>
          </a:prstGeom>
        </p:spPr>
      </p:pic>
      <p:graphicFrame>
        <p:nvGraphicFramePr>
          <p:cNvPr id="9" name="Content Placeholder 4"/>
          <p:cNvGraphicFramePr>
            <a:graphicFrameLocks/>
          </p:cNvGraphicFramePr>
          <p:nvPr>
            <p:extLst>
              <p:ext uri="{D42A27DB-BD31-4B8C-83A1-F6EECF244321}">
                <p14:modId xmlns:p14="http://schemas.microsoft.com/office/powerpoint/2010/main" val="4248713227"/>
              </p:ext>
            </p:extLst>
          </p:nvPr>
        </p:nvGraphicFramePr>
        <p:xfrm>
          <a:off x="0" y="1"/>
          <a:ext cx="12192000" cy="101792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017928">
                <a:tc>
                  <a:txBody>
                    <a:bodyPr/>
                    <a:lstStyle/>
                    <a:p>
                      <a:pPr algn="ctr"/>
                      <a:r>
                        <a:rPr lang="en-US" sz="4000" i="1" err="1">
                          <a:solidFill>
                            <a:schemeClr val="tx1"/>
                          </a:solidFill>
                        </a:rPr>
                        <a:t>Miigwetch</a:t>
                      </a:r>
                      <a:r>
                        <a:rPr lang="en-US" sz="4000" i="1">
                          <a:solidFill>
                            <a:schemeClr val="tx1"/>
                          </a:solidFill>
                        </a:rPr>
                        <a:t>! </a:t>
                      </a:r>
                    </a:p>
                  </a:txBody>
                  <a:tcPr/>
                </a:tc>
                <a:extLst>
                  <a:ext uri="{0D108BD9-81ED-4DB2-BD59-A6C34878D82A}">
                    <a16:rowId xmlns:a16="http://schemas.microsoft.com/office/drawing/2014/main" val="10000"/>
                  </a:ext>
                </a:extLst>
              </a:tr>
            </a:tbl>
          </a:graphicData>
        </a:graphic>
      </p:graphicFrame>
      <p:pic>
        <p:nvPicPr>
          <p:cNvPr id="11" name="Picture 10" descr="Logo&#10;&#10;Description automatically generated">
            <a:extLst>
              <a:ext uri="{FF2B5EF4-FFF2-40B4-BE49-F238E27FC236}">
                <a16:creationId xmlns:a16="http://schemas.microsoft.com/office/drawing/2014/main" id="{AEF1AF84-AE9D-4023-AEE3-2F53BE3D46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852" y="590127"/>
            <a:ext cx="2209800" cy="2086806"/>
          </a:xfrm>
          <a:prstGeom prst="rect">
            <a:avLst/>
          </a:prstGeom>
        </p:spPr>
      </p:pic>
      <p:pic>
        <p:nvPicPr>
          <p:cNvPr id="14" name="Picture 13">
            <a:extLst>
              <a:ext uri="{FF2B5EF4-FFF2-40B4-BE49-F238E27FC236}">
                <a16:creationId xmlns:a16="http://schemas.microsoft.com/office/drawing/2014/main" id="{541B8001-7E47-4640-AFAE-179957513EA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663" b="99482" l="5728" r="99845">
                        <a14:foregroundMark x1="7895" y1="52332" x2="2012" y2="63212"/>
                        <a14:foregroundMark x1="2012" y1="63212" x2="4799" y2="76684"/>
                        <a14:foregroundMark x1="4799" y1="76684" x2="2941" y2="62953"/>
                        <a14:foregroundMark x1="2941" y1="62953" x2="12229" y2="62435"/>
                        <a14:foregroundMark x1="12229" y1="62435" x2="22446" y2="68135"/>
                        <a14:foregroundMark x1="22446" y1="68135" x2="10681" y2="74870"/>
                        <a14:foregroundMark x1="10681" y1="74870" x2="22601" y2="76166"/>
                        <a14:foregroundMark x1="22601" y1="76166" x2="2167" y2="82124"/>
                        <a14:foregroundMark x1="2167" y1="82124" x2="22446" y2="82642"/>
                        <a14:foregroundMark x1="22446" y1="82642" x2="13313" y2="83938"/>
                        <a14:foregroundMark x1="13313" y1="83938" x2="36223" y2="88083"/>
                        <a14:foregroundMark x1="36223" y1="88083" x2="21981" y2="88342"/>
                        <a14:foregroundMark x1="21981" y1="88342" x2="32663" y2="88601"/>
                        <a14:foregroundMark x1="32663" y1="88601" x2="23375" y2="89637"/>
                        <a14:foregroundMark x1="23375" y1="89637" x2="43189" y2="89637"/>
                        <a14:foregroundMark x1="43189" y1="89637" x2="33591" y2="89637"/>
                        <a14:foregroundMark x1="33591" y1="89637" x2="49381" y2="89896"/>
                        <a14:foregroundMark x1="49381" y1="89896" x2="38700" y2="92487"/>
                        <a14:foregroundMark x1="38700" y1="92487" x2="61455" y2="96373"/>
                        <a14:foregroundMark x1="61455" y1="96373" x2="48142" y2="98187"/>
                        <a14:foregroundMark x1="48142" y1="98187" x2="77245" y2="97668"/>
                        <a14:foregroundMark x1="77245" y1="97668" x2="65480" y2="97668"/>
                        <a14:foregroundMark x1="65480" y1="97668" x2="88854" y2="97668"/>
                        <a14:foregroundMark x1="88854" y1="97668" x2="96285" y2="88860"/>
                        <a14:foregroundMark x1="96285" y1="88860" x2="84830" y2="89119"/>
                        <a14:foregroundMark x1="84830" y1="89119" x2="94737" y2="87047"/>
                        <a14:foregroundMark x1="94737" y1="87047" x2="71053" y2="91192"/>
                        <a14:foregroundMark x1="71053" y1="91192" x2="88235" y2="90155"/>
                        <a14:foregroundMark x1="88235" y1="90155" x2="65635" y2="95078"/>
                        <a14:foregroundMark x1="65635" y1="95078" x2="75697" y2="95078"/>
                        <a14:foregroundMark x1="75697" y1="95078" x2="60991" y2="87306"/>
                        <a14:foregroundMark x1="60991" y1="87306" x2="79412" y2="85492"/>
                        <a14:foregroundMark x1="79412" y1="85492" x2="54180" y2="85751"/>
                        <a14:foregroundMark x1="54180" y1="85751" x2="72601" y2="82902"/>
                        <a14:foregroundMark x1="72601" y1="82902" x2="58204" y2="83161"/>
                        <a14:foregroundMark x1="58204" y1="83161" x2="81889" y2="81088"/>
                        <a14:foregroundMark x1="81889" y1="81088" x2="36533" y2="82642"/>
                        <a14:foregroundMark x1="36533" y1="82642" x2="75697" y2="80570"/>
                        <a14:foregroundMark x1="75697" y1="80570" x2="50464" y2="80311"/>
                        <a14:foregroundMark x1="50464" y1="80311" x2="83591" y2="80829"/>
                        <a14:foregroundMark x1="83591" y1="80829" x2="32508" y2="79534"/>
                        <a14:foregroundMark x1="32508" y1="79534" x2="68111" y2="75648"/>
                        <a14:foregroundMark x1="68111" y1="75648" x2="38700" y2="74611"/>
                        <a14:foregroundMark x1="38700" y1="74611" x2="57585" y2="74352"/>
                        <a14:foregroundMark x1="57585" y1="74352" x2="21207" y2="75130"/>
                        <a14:foregroundMark x1="21207" y1="75130" x2="53560" y2="71244"/>
                        <a14:foregroundMark x1="53560" y1="71244" x2="35449" y2="70725"/>
                        <a14:foregroundMark x1="35449" y1="70725" x2="64087" y2="69171"/>
                        <a14:foregroundMark x1="64087" y1="69171" x2="22910" y2="68653"/>
                        <a14:foregroundMark x1="22910" y1="68653" x2="74613" y2="65544"/>
                        <a14:foregroundMark x1="74613" y1="65544" x2="48762" y2="65544"/>
                        <a14:foregroundMark x1="48762" y1="65544" x2="92724" y2="64249"/>
                        <a14:foregroundMark x1="92724" y1="64249" x2="48452" y2="63472"/>
                        <a14:foregroundMark x1="48452" y1="63472" x2="71827" y2="60622"/>
                        <a14:foregroundMark x1="71827" y1="60622" x2="21981" y2="60622"/>
                        <a14:foregroundMark x1="21981" y1="60622" x2="65015" y2="60363"/>
                        <a14:foregroundMark x1="65015" y1="60363" x2="15480" y2="61140"/>
                        <a14:foregroundMark x1="15480" y1="61140" x2="56811" y2="61917"/>
                        <a14:foregroundMark x1="56811" y1="61917" x2="27245" y2="62694"/>
                        <a14:foregroundMark x1="27245" y1="62694" x2="79257" y2="62435"/>
                        <a14:foregroundMark x1="79257" y1="62435" x2="52477" y2="62435"/>
                        <a14:foregroundMark x1="52477" y1="62435" x2="79102" y2="60622"/>
                        <a14:foregroundMark x1="79102" y1="60622" x2="39474" y2="61140"/>
                        <a14:foregroundMark x1="39474" y1="61140" x2="66254" y2="59067"/>
                        <a14:foregroundMark x1="66254" y1="59067" x2="31115" y2="59067"/>
                        <a14:foregroundMark x1="31115" y1="59067" x2="55108" y2="55959"/>
                        <a14:foregroundMark x1="55108" y1="55959" x2="8514" y2="56736"/>
                        <a14:foregroundMark x1="8514" y1="56736" x2="48142" y2="56736"/>
                        <a14:foregroundMark x1="48142" y1="56736" x2="59443" y2="46891"/>
                        <a14:foregroundMark x1="59443" y1="46891" x2="46594" y2="50000"/>
                        <a14:foregroundMark x1="46594" y1="50000" x2="54799" y2="44041"/>
                        <a14:foregroundMark x1="54799" y1="44041" x2="46440" y2="46373"/>
                        <a14:foregroundMark x1="46440" y1="46373" x2="36842" y2="41710"/>
                        <a14:foregroundMark x1="36842" y1="41710" x2="55263" y2="37306"/>
                        <a14:foregroundMark x1="55263" y1="37306" x2="47988" y2="45078"/>
                        <a14:foregroundMark x1="47988" y1="45078" x2="54799" y2="32383"/>
                        <a14:foregroundMark x1="54799" y1="32383" x2="50155" y2="45337"/>
                        <a14:foregroundMark x1="50155" y1="45337" x2="53096" y2="30570"/>
                        <a14:foregroundMark x1="53096" y1="30570" x2="46285" y2="43523"/>
                        <a14:foregroundMark x1="46285" y1="43523" x2="49226" y2="28497"/>
                        <a14:foregroundMark x1="49226" y1="28497" x2="40093" y2="51295"/>
                        <a14:foregroundMark x1="40093" y1="51295" x2="48762" y2="28238"/>
                        <a14:foregroundMark x1="48762" y1="28238" x2="39474" y2="52591"/>
                        <a14:foregroundMark x1="39474" y1="52591" x2="51858" y2="23316"/>
                        <a14:foregroundMark x1="51858" y1="23316" x2="32817" y2="51554"/>
                        <a14:foregroundMark x1="32817" y1="51554" x2="48607" y2="21503"/>
                        <a14:foregroundMark x1="48607" y1="21503" x2="34985" y2="44560"/>
                        <a14:foregroundMark x1="34985" y1="44560" x2="45201" y2="24611"/>
                        <a14:foregroundMark x1="45201" y1="24611" x2="36687" y2="40415"/>
                        <a14:foregroundMark x1="36687" y1="40415" x2="48382" y2="8482"/>
                        <a14:foregroundMark x1="48347" y1="8484" x2="42724" y2="18912"/>
                        <a14:foregroundMark x1="42724" y1="18912" x2="38700" y2="36788"/>
                        <a14:foregroundMark x1="38700" y1="36788" x2="19659" y2="53109"/>
                        <a14:foregroundMark x1="19659" y1="53109" x2="9133" y2="54145"/>
                        <a14:foregroundMark x1="9133" y1="54145" x2="18266" y2="53627"/>
                        <a14:foregroundMark x1="18266" y1="53627" x2="35913" y2="63990"/>
                        <a14:foregroundMark x1="35913" y1="63990" x2="27245" y2="67617"/>
                        <a14:foregroundMark x1="27245" y1="67617" x2="45201" y2="86010"/>
                        <a14:foregroundMark x1="45201" y1="86010" x2="77399" y2="92228"/>
                        <a14:foregroundMark x1="77399" y1="92228" x2="68885" y2="92746"/>
                        <a14:foregroundMark x1="68885" y1="92746" x2="83127" y2="91710"/>
                        <a14:foregroundMark x1="83127" y1="91710" x2="76161" y2="79793"/>
                        <a14:foregroundMark x1="76161" y1="79793" x2="90867" y2="75648"/>
                        <a14:foregroundMark x1="90867" y1="75648" x2="75077" y2="75389"/>
                        <a14:foregroundMark x1="75077" y1="75389" x2="88854" y2="69171"/>
                        <a14:foregroundMark x1="88854" y1="69171" x2="80650" y2="63990"/>
                        <a14:foregroundMark x1="80650" y1="63990" x2="91796" y2="59845"/>
                        <a14:foregroundMark x1="91796" y1="59845" x2="70588" y2="59067"/>
                        <a14:foregroundMark x1="70588" y1="59067" x2="97833" y2="55699"/>
                        <a14:foregroundMark x1="97833" y1="55699" x2="81115" y2="53886"/>
                        <a14:foregroundMark x1="81115" y1="53886" x2="95046" y2="50777"/>
                        <a14:foregroundMark x1="95046" y1="50777" x2="81889" y2="50259"/>
                        <a14:foregroundMark x1="81889" y1="50259" x2="95511" y2="48187"/>
                        <a14:foregroundMark x1="95511" y1="48187" x2="75542" y2="47668"/>
                        <a14:foregroundMark x1="75542" y1="47668" x2="91950" y2="46891"/>
                        <a14:foregroundMark x1="91950" y1="46891" x2="79257" y2="44819"/>
                        <a14:foregroundMark x1="79257" y1="44819" x2="88235" y2="44560"/>
                        <a14:foregroundMark x1="88235" y1="44560" x2="70124" y2="43523"/>
                        <a14:foregroundMark x1="70124" y1="43523" x2="92260" y2="41710"/>
                        <a14:foregroundMark x1="92260" y1="41710" x2="72291" y2="41192"/>
                        <a14:foregroundMark x1="72291" y1="41192" x2="82663" y2="37306"/>
                        <a14:foregroundMark x1="82663" y1="37306" x2="60836" y2="36788"/>
                        <a14:foregroundMark x1="60836" y1="36788" x2="86687" y2="36269"/>
                        <a14:foregroundMark x1="86687" y1="36269" x2="74923" y2="36269"/>
                        <a14:foregroundMark x1="74923" y1="36269" x2="90374" y2="31859"/>
                        <a14:foregroundMark x1="90335" y1="30519" x2="71672" y2="30311"/>
                        <a14:foregroundMark x1="71672" y1="30311" x2="90277" y2="28553"/>
                        <a14:foregroundMark x1="90275" y1="28489" x2="70588" y2="28238"/>
                        <a14:foregroundMark x1="70588" y1="28238" x2="83282" y2="24093"/>
                        <a14:foregroundMark x1="83282" y1="24093" x2="68421" y2="23834"/>
                        <a14:foregroundMark x1="68421" y1="23834" x2="77554" y2="21244"/>
                        <a14:foregroundMark x1="77554" y1="21244" x2="67492" y2="16839"/>
                        <a14:foregroundMark x1="67492" y1="16839" x2="83591" y2="15544"/>
                        <a14:foregroundMark x1="83591" y1="15544" x2="65480" y2="15285"/>
                        <a14:foregroundMark x1="65480" y1="15285" x2="83901" y2="13472"/>
                        <a14:foregroundMark x1="83901" y1="13472" x2="72601" y2="13212"/>
                        <a14:foregroundMark x1="72601" y1="13212" x2="80263" y2="10220"/>
                        <a14:foregroundMark x1="79366" y1="9830" x2="57895" y2="11917"/>
                        <a14:foregroundMark x1="57895" y1="11917" x2="46749" y2="18135"/>
                        <a14:foregroundMark x1="46749" y1="18135" x2="61610" y2="19948"/>
                        <a14:foregroundMark x1="61610" y1="19948" x2="52477" y2="21503"/>
                        <a14:foregroundMark x1="52477" y1="21503" x2="68731" y2="22798"/>
                        <a14:foregroundMark x1="68731" y1="22798" x2="56966" y2="25648"/>
                        <a14:foregroundMark x1="56966" y1="25648" x2="63467" y2="34197"/>
                        <a14:foregroundMark x1="63467" y1="34197" x2="62384" y2="20207"/>
                        <a14:foregroundMark x1="62384" y1="20207" x2="51858" y2="19171"/>
                        <a14:foregroundMark x1="51858" y1="19171" x2="61765" y2="17358"/>
                        <a14:foregroundMark x1="61765" y1="17358" x2="53356" y2="8123"/>
                        <a14:foregroundMark x1="62246" y1="7482" x2="77869" y2="8993"/>
                        <a14:foregroundMark x1="78155" y1="9305" x2="53406" y2="21503"/>
                        <a14:foregroundMark x1="53406" y1="21503" x2="63932" y2="32124"/>
                        <a14:foregroundMark x1="63932" y1="32124" x2="48452" y2="36528"/>
                        <a14:foregroundMark x1="48452" y1="36528" x2="65944" y2="33679"/>
                        <a14:foregroundMark x1="65944" y1="33679" x2="47678" y2="38601"/>
                        <a14:foregroundMark x1="47678" y1="38601" x2="61610" y2="39896"/>
                        <a14:foregroundMark x1="61610" y1="39896" x2="69505" y2="45078"/>
                        <a14:foregroundMark x1="69505" y1="45078" x2="59443" y2="45078"/>
                        <a14:foregroundMark x1="59443" y1="45078" x2="77399" y2="50518"/>
                        <a14:foregroundMark x1="77399" y1="50518" x2="68421" y2="54404"/>
                        <a14:foregroundMark x1="68421" y1="54404" x2="79876" y2="63990"/>
                        <a14:foregroundMark x1="79876" y1="63990" x2="65789" y2="70466"/>
                        <a14:foregroundMark x1="65789" y1="70466" x2="85913" y2="73057"/>
                        <a14:foregroundMark x1="85913" y1="73057" x2="67492" y2="72021"/>
                        <a14:foregroundMark x1="67492" y1="72021" x2="80805" y2="70207"/>
                        <a14:foregroundMark x1="80805" y1="70207" x2="69814" y2="69689"/>
                        <a14:foregroundMark x1="69814" y1="69689" x2="86687" y2="76684"/>
                        <a14:foregroundMark x1="86687" y1="76684" x2="92570" y2="86269"/>
                        <a14:foregroundMark x1="92570" y1="86269" x2="40402" y2="88342"/>
                        <a14:foregroundMark x1="40402" y1="88342" x2="56037" y2="85751"/>
                        <a14:foregroundMark x1="56037" y1="85751" x2="45975" y2="85233"/>
                        <a14:foregroundMark x1="45975" y1="85233" x2="61300" y2="83679"/>
                        <a14:foregroundMark x1="61300" y1="83679" x2="45975" y2="81088"/>
                        <a14:foregroundMark x1="45975" y1="81088" x2="63003" y2="78756"/>
                        <a14:foregroundMark x1="63003" y1="78756" x2="50000" y2="78756"/>
                        <a14:foregroundMark x1="50000" y1="78756" x2="63777" y2="70466"/>
                        <a14:foregroundMark x1="63777" y1="70466" x2="52322" y2="65026"/>
                        <a14:foregroundMark x1="52322" y1="65026" x2="59288" y2="56736"/>
                        <a14:foregroundMark x1="59288" y1="56736" x2="43189" y2="57254"/>
                        <a14:foregroundMark x1="43189" y1="57254" x2="60836" y2="56218"/>
                        <a14:foregroundMark x1="60836" y1="56218" x2="30341" y2="55440"/>
                        <a14:foregroundMark x1="30341" y1="55440" x2="46285" y2="45078"/>
                        <a14:foregroundMark x1="46285" y1="45078" x2="36068" y2="48187"/>
                        <a14:foregroundMark x1="36068" y1="48187" x2="44272" y2="43523"/>
                        <a14:foregroundMark x1="44272" y1="43523" x2="51238" y2="28238"/>
                        <a14:foregroundMark x1="51238" y1="28238" x2="42260" y2="36788"/>
                        <a14:foregroundMark x1="42260" y1="36788" x2="51238" y2="26425"/>
                        <a14:foregroundMark x1="51238" y1="26425" x2="34211" y2="22798"/>
                        <a14:foregroundMark x1="34211" y1="22798" x2="41796" y2="17358"/>
                        <a14:foregroundMark x1="41796" y1="17358" x2="34520" y2="27202"/>
                        <a14:foregroundMark x1="34520" y1="27202" x2="25697" y2="67098"/>
                        <a14:foregroundMark x1="25697" y1="67098" x2="28328" y2="83938"/>
                        <a14:foregroundMark x1="28328" y1="83938" x2="17183" y2="78756"/>
                        <a14:foregroundMark x1="17183" y1="78756" x2="9598" y2="67876"/>
                        <a14:foregroundMark x1="9598" y1="67876" x2="17802" y2="86269"/>
                        <a14:foregroundMark x1="17802" y1="86269" x2="24923" y2="94819"/>
                        <a14:foregroundMark x1="24923" y1="94819" x2="33282" y2="90933"/>
                        <a14:foregroundMark x1="33282" y1="90933" x2="48452" y2="98964"/>
                        <a14:foregroundMark x1="48452" y1="98964" x2="55728" y2="89119"/>
                        <a14:foregroundMark x1="55728" y1="89119" x2="38700" y2="74352"/>
                        <a14:foregroundMark x1="38700" y1="74352" x2="74149" y2="52332"/>
                        <a14:foregroundMark x1="74149" y1="52332" x2="54644" y2="48705"/>
                        <a14:foregroundMark x1="54644" y1="48705" x2="67028" y2="41192"/>
                        <a14:foregroundMark x1="67028" y1="41192" x2="82817" y2="48964"/>
                        <a14:foregroundMark x1="82817" y1="48964" x2="75697" y2="56218"/>
                        <a14:foregroundMark x1="75697" y1="56218" x2="84675" y2="58549"/>
                        <a14:foregroundMark x1="84675" y1="58549" x2="93808" y2="55440"/>
                        <a14:foregroundMark x1="93808" y1="55440" x2="78483" y2="31088"/>
                        <a14:foregroundMark x1="78483" y1="31088" x2="74613" y2="17876"/>
                        <a14:foregroundMark x1="74613" y1="17876" x2="54644" y2="28497"/>
                        <a14:foregroundMark x1="54644" y1="28497" x2="46440" y2="19430"/>
                        <a14:foregroundMark x1="46440" y1="19430" x2="46594" y2="36010"/>
                        <a14:foregroundMark x1="46594" y1="36010" x2="38700" y2="50000"/>
                        <a14:foregroundMark x1="38700" y1="50000" x2="36687" y2="65285"/>
                        <a14:foregroundMark x1="36687" y1="65285" x2="41331" y2="80829"/>
                        <a14:foregroundMark x1="41331" y1="80829" x2="32972" y2="84974"/>
                        <a14:foregroundMark x1="32972" y1="84974" x2="43344" y2="88342"/>
                        <a14:foregroundMark x1="43344" y1="88342" x2="44427" y2="99482"/>
                        <a14:foregroundMark x1="6347" y1="52850" x2="5882" y2="82124"/>
                        <a14:foregroundMark x1="5882" y1="82124" x2="27245" y2="99223"/>
                        <a14:foregroundMark x1="33901" y1="25130" x2="39009" y2="10881"/>
                        <a14:foregroundMark x1="39009" y1="10881" x2="45928" y2="6163"/>
                        <a14:foregroundMark x1="79116" y1="5440" x2="79481" y2="5440"/>
                        <a14:foregroundMark x1="57276" y1="10622" x2="63313" y2="8290"/>
                        <a14:foregroundMark x1="91331" y1="41710" x2="95356" y2="54922"/>
                        <a14:foregroundMark x1="95356" y1="54922" x2="91176" y2="64249"/>
                        <a14:foregroundMark x1="92879" y1="78238" x2="99845" y2="87047"/>
                        <a14:foregroundMark x1="99845" y1="87047" x2="94118" y2="98187"/>
                        <a14:foregroundMark x1="94118" y1="98187" x2="94118" y2="84197"/>
                        <a14:foregroundMark x1="94118" y1="84197" x2="92724" y2="78238"/>
                        <a14:backgroundMark x1="32618" y1="24367" x2="32264" y2="25864"/>
                        <a14:backgroundMark x1="38080" y1="1295" x2="34235" y2="17535"/>
                        <a14:backgroundMark x1="29575" y1="30525" x2="14551" y2="43782"/>
                        <a14:backgroundMark x1="4379" y1="49034" x2="0" y2="51295"/>
                        <a14:backgroundMark x1="14551" y1="43782" x2="4968" y2="48730"/>
                        <a14:backgroundMark x1="47059" y1="3109" x2="65015" y2="1813"/>
                        <a14:backgroundMark x1="65015" y1="1813" x2="80495" y2="1813"/>
                        <a14:backgroundMark x1="80186" y1="3886" x2="88545" y2="7513"/>
                        <a14:backgroundMark x1="88545" y1="7513" x2="93963" y2="19430"/>
                        <a14:backgroundMark x1="93963" y1="19430" x2="94427" y2="35233"/>
                        <a14:backgroundMark x1="94427" y1="35233" x2="99845" y2="46891"/>
                      </a14:backgroundRemoval>
                    </a14:imgEffect>
                  </a14:imgLayer>
                </a14:imgProps>
              </a:ext>
            </a:extLst>
          </a:blip>
          <a:stretch>
            <a:fillRect/>
          </a:stretch>
        </p:blipFill>
        <p:spPr>
          <a:xfrm>
            <a:off x="294968" y="2637157"/>
            <a:ext cx="7329949" cy="3280385"/>
          </a:xfrm>
          <a:prstGeom prst="rect">
            <a:avLst/>
          </a:prstGeom>
        </p:spPr>
      </p:pic>
      <p:sp>
        <p:nvSpPr>
          <p:cNvPr id="6" name="TextBox 5">
            <a:extLst>
              <a:ext uri="{FF2B5EF4-FFF2-40B4-BE49-F238E27FC236}">
                <a16:creationId xmlns:a16="http://schemas.microsoft.com/office/drawing/2014/main" id="{BBDD8E11-351F-A885-80B4-DF82F157AD36}"/>
              </a:ext>
            </a:extLst>
          </p:cNvPr>
          <p:cNvSpPr txBox="1"/>
          <p:nvPr/>
        </p:nvSpPr>
        <p:spPr>
          <a:xfrm>
            <a:off x="3170903" y="1216685"/>
            <a:ext cx="8861263" cy="1107996"/>
          </a:xfrm>
          <a:prstGeom prst="rect">
            <a:avLst/>
          </a:prstGeom>
          <a:noFill/>
        </p:spPr>
        <p:txBody>
          <a:bodyPr wrap="square">
            <a:spAutoFit/>
          </a:bodyPr>
          <a:lstStyle/>
          <a:p>
            <a:r>
              <a:rPr lang="en-CA" sz="2200" b="1" i="1">
                <a:ea typeface="Times New Roman" panose="02020603050405020304" pitchFamily="18" charset="0"/>
              </a:rPr>
              <a:t>L'APN remercie les innombrables défenseurs des </a:t>
            </a:r>
            <a:r>
              <a:rPr lang="en-CA" sz="2200" b="1" i="1" err="1">
                <a:ea typeface="Times New Roman" panose="02020603050405020304" pitchFamily="18" charset="0"/>
              </a:rPr>
              <a:t>personnes</a:t>
            </a:r>
            <a:r>
              <a:rPr lang="en-CA" sz="2200" b="1" i="1">
                <a:ea typeface="Times New Roman" panose="02020603050405020304" pitchFamily="18" charset="0"/>
              </a:rPr>
              <a:t> </a:t>
            </a:r>
            <a:r>
              <a:rPr lang="en-CA" sz="2200" b="1" i="1" err="1">
                <a:ea typeface="Times New Roman" panose="02020603050405020304" pitchFamily="18" charset="0"/>
              </a:rPr>
              <a:t>en</a:t>
            </a:r>
            <a:r>
              <a:rPr lang="en-CA" sz="2200" b="1" i="1">
                <a:ea typeface="Times New Roman" panose="02020603050405020304" pitchFamily="18" charset="0"/>
              </a:rPr>
              <a:t> situation de </a:t>
            </a:r>
            <a:r>
              <a:rPr lang="en-CA" sz="2200" b="1" i="1" err="1">
                <a:ea typeface="Times New Roman" panose="02020603050405020304" pitchFamily="18" charset="0"/>
              </a:rPr>
              <a:t>handicapé</a:t>
            </a:r>
            <a:r>
              <a:rPr lang="en-CA" sz="2200" b="1" i="1">
                <a:ea typeface="Times New Roman" panose="02020603050405020304" pitchFamily="18" charset="0"/>
              </a:rPr>
              <a:t> qui, au fil des décennies, ont rendu ce travail possible, notamment Wendall Nicholas et Doreen Demas, et bien </a:t>
            </a:r>
            <a:r>
              <a:rPr lang="en-CA" sz="2200" b="1" i="1" err="1">
                <a:ea typeface="Times New Roman" panose="02020603050405020304" pitchFamily="18" charset="0"/>
              </a:rPr>
              <a:t>d'autres</a:t>
            </a:r>
            <a:r>
              <a:rPr lang="en-CA" sz="2200" b="1" i="1">
                <a:ea typeface="Times New Roman" panose="02020603050405020304" pitchFamily="18" charset="0"/>
              </a:rPr>
              <a:t> encore!      </a:t>
            </a:r>
          </a:p>
        </p:txBody>
      </p:sp>
      <p:sp>
        <p:nvSpPr>
          <p:cNvPr id="7" name="TextBox 6">
            <a:extLst>
              <a:ext uri="{FF2B5EF4-FFF2-40B4-BE49-F238E27FC236}">
                <a16:creationId xmlns:a16="http://schemas.microsoft.com/office/drawing/2014/main" id="{D4992C83-BC64-EF0F-1FC6-0BC514F0FCA6}"/>
              </a:ext>
            </a:extLst>
          </p:cNvPr>
          <p:cNvSpPr txBox="1"/>
          <p:nvPr/>
        </p:nvSpPr>
        <p:spPr>
          <a:xfrm>
            <a:off x="5692877" y="2676933"/>
            <a:ext cx="6051819" cy="2195473"/>
          </a:xfrm>
          <a:prstGeom prst="rect">
            <a:avLst/>
          </a:prstGeom>
          <a:noFill/>
        </p:spPr>
        <p:txBody>
          <a:bodyPr wrap="square">
            <a:spAutoFit/>
          </a:bodyPr>
          <a:lstStyle/>
          <a:p>
            <a:pPr marL="1371600" marR="0" indent="457200" algn="ctr">
              <a:spcBef>
                <a:spcPts val="0"/>
              </a:spcBef>
              <a:spcAft>
                <a:spcPts val="800"/>
              </a:spcAft>
            </a:pPr>
            <a:r>
              <a:rPr lang="fr-CA" sz="2200" b="1" kern="100">
                <a:effectLst/>
                <a:ea typeface="Aptos" panose="020B0004020202020204" pitchFamily="34" charset="0"/>
                <a:cs typeface="Times New Roman" panose="02020603050405020304" pitchFamily="18" charset="0"/>
              </a:rPr>
              <a:t>Personne-ressource :</a:t>
            </a:r>
          </a:p>
          <a:p>
            <a:pPr marL="1371600" marR="0" indent="457200" algn="ctr">
              <a:spcBef>
                <a:spcPts val="0"/>
              </a:spcBef>
              <a:spcAft>
                <a:spcPts val="800"/>
              </a:spcAft>
            </a:pPr>
            <a:r>
              <a:rPr lang="fr-CA" sz="2200" b="1" kern="100">
                <a:ea typeface="Aptos" panose="020B0004020202020204" pitchFamily="34" charset="0"/>
                <a:cs typeface="Times New Roman" panose="02020603050405020304" pitchFamily="18" charset="0"/>
              </a:rPr>
              <a:t>Marie </a:t>
            </a:r>
            <a:r>
              <a:rPr lang="fr-CA" sz="2200" b="1" kern="100" err="1">
                <a:ea typeface="Aptos" panose="020B0004020202020204" pitchFamily="34" charset="0"/>
                <a:cs typeface="Times New Roman" panose="02020603050405020304" pitchFamily="18" charset="0"/>
              </a:rPr>
              <a:t>Frawley</a:t>
            </a:r>
            <a:r>
              <a:rPr lang="fr-CA" sz="2200" b="1" kern="100">
                <a:ea typeface="Aptos" panose="020B0004020202020204" pitchFamily="34" charset="0"/>
                <a:cs typeface="Times New Roman" panose="02020603050405020304" pitchFamily="18" charset="0"/>
              </a:rPr>
              <a:t>-Henry </a:t>
            </a:r>
          </a:p>
          <a:p>
            <a:pPr marL="1371600" marR="0" indent="457200" algn="ctr">
              <a:spcBef>
                <a:spcPts val="0"/>
              </a:spcBef>
              <a:spcAft>
                <a:spcPts val="800"/>
              </a:spcAft>
            </a:pPr>
            <a:r>
              <a:rPr lang="fr-CA" sz="2200" b="1" kern="100">
                <a:effectLst/>
                <a:ea typeface="Aptos" panose="020B0004020202020204" pitchFamily="34" charset="0"/>
                <a:cs typeface="Times New Roman" panose="02020603050405020304" pitchFamily="18" charset="0"/>
                <a:hlinkClick r:id="rId8"/>
              </a:rPr>
              <a:t>mfrawley@afn.ca</a:t>
            </a:r>
            <a:endParaRPr lang="fr-CA" sz="2200" b="1" kern="100">
              <a:effectLst/>
              <a:ea typeface="Aptos" panose="020B0004020202020204" pitchFamily="34" charset="0"/>
              <a:cs typeface="Times New Roman" panose="02020603050405020304" pitchFamily="18" charset="0"/>
            </a:endParaRPr>
          </a:p>
          <a:p>
            <a:pPr marL="1371600" marR="0" indent="457200" algn="ctr">
              <a:spcBef>
                <a:spcPts val="0"/>
              </a:spcBef>
              <a:spcAft>
                <a:spcPts val="800"/>
              </a:spcAft>
            </a:pPr>
            <a:r>
              <a:rPr lang="fr-CA" sz="2200" b="1" kern="100">
                <a:ea typeface="Aptos" panose="020B0004020202020204" pitchFamily="34" charset="0"/>
                <a:cs typeface="Times New Roman" panose="02020603050405020304" pitchFamily="18" charset="0"/>
              </a:rPr>
              <a:t>Analyste principale des politiques </a:t>
            </a:r>
          </a:p>
          <a:p>
            <a:pPr marL="1371600" marR="0" indent="457200" algn="ctr">
              <a:spcBef>
                <a:spcPts val="0"/>
              </a:spcBef>
              <a:spcAft>
                <a:spcPts val="800"/>
              </a:spcAft>
            </a:pPr>
            <a:r>
              <a:rPr lang="fr-CA" sz="2200" b="1" kern="100">
                <a:effectLst/>
                <a:ea typeface="Aptos" panose="020B0004020202020204" pitchFamily="34" charset="0"/>
                <a:cs typeface="Times New Roman" panose="02020603050405020304" pitchFamily="18" charset="0"/>
              </a:rPr>
              <a:t>Assemblée des Premières Nations </a:t>
            </a:r>
          </a:p>
        </p:txBody>
      </p:sp>
    </p:spTree>
    <p:extLst>
      <p:ext uri="{BB962C8B-B14F-4D97-AF65-F5344CB8AC3E}">
        <p14:creationId xmlns:p14="http://schemas.microsoft.com/office/powerpoint/2010/main" val="1412849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0C8566-5345-B917-B5A6-B87FB52BFA03}"/>
              </a:ext>
            </a:extLst>
          </p:cNvPr>
          <p:cNvSpPr>
            <a:spLocks noGrp="1"/>
          </p:cNvSpPr>
          <p:nvPr>
            <p:ph type="ctrTitle"/>
          </p:nvPr>
        </p:nvSpPr>
        <p:spPr>
          <a:xfrm>
            <a:off x="808637" y="107004"/>
            <a:ext cx="10981285" cy="1001949"/>
          </a:xfrm>
        </p:spPr>
        <p:txBody>
          <a:bodyPr vert="horz" lIns="91440" tIns="45720" rIns="91440" bIns="45720" rtlCol="0" anchor="b">
            <a:normAutofit fontScale="90000"/>
          </a:bodyPr>
          <a:lstStyle/>
          <a:p>
            <a:pPr algn="l"/>
            <a:r>
              <a:rPr lang="fr-CA" sz="3800" b="1" kern="1200">
                <a:solidFill>
                  <a:schemeClr val="tx1"/>
                </a:solidFill>
                <a:latin typeface="+mn-lt"/>
                <a:ea typeface="+mj-ea"/>
                <a:cs typeface="+mj-cs"/>
              </a:rPr>
              <a:t>Principales mises à jour sur l’accessibilité</a:t>
            </a:r>
            <a:r>
              <a:rPr lang="fr-CA" sz="3800" b="1">
                <a:latin typeface="+mn-lt"/>
              </a:rPr>
              <a:t> ou </a:t>
            </a:r>
            <a:r>
              <a:rPr lang="fr-CA" sz="3800" b="1" kern="1200">
                <a:solidFill>
                  <a:schemeClr val="tx1"/>
                </a:solidFill>
                <a:latin typeface="+mn-lt"/>
                <a:ea typeface="+mj-ea"/>
                <a:cs typeface="+mj-cs"/>
              </a:rPr>
              <a:t>inclusion des personnes handicapées</a:t>
            </a:r>
          </a:p>
        </p:txBody>
      </p:sp>
      <p:grpSp>
        <p:nvGrpSpPr>
          <p:cNvPr id="35" name="Group 3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6" name="Rectangle 3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0575E18-BD80-A288-D2FF-8FA5273BA0C1}"/>
              </a:ext>
            </a:extLst>
          </p:cNvPr>
          <p:cNvSpPr txBox="1"/>
          <p:nvPr/>
        </p:nvSpPr>
        <p:spPr>
          <a:xfrm>
            <a:off x="117989" y="2284486"/>
            <a:ext cx="11249122" cy="4147845"/>
          </a:xfrm>
          <a:prstGeom prst="rect">
            <a:avLst/>
          </a:prstGeom>
        </p:spPr>
        <p:txBody>
          <a:bodyPr vert="horz" lIns="91440" tIns="45720" rIns="91440" bIns="45720" rtlCol="0" anchor="ctr">
            <a:noAutofit/>
          </a:bodyPr>
          <a:lstStyle/>
          <a:p>
            <a:pPr marL="114300">
              <a:lnSpc>
                <a:spcPct val="90000"/>
              </a:lnSpc>
              <a:spcAft>
                <a:spcPts val="1200"/>
              </a:spcAft>
            </a:pPr>
            <a:r>
              <a:rPr lang="fr-CA" sz="2200" b="1"/>
              <a:t>Résolutions de l'APN </a:t>
            </a:r>
            <a:r>
              <a:rPr lang="fr-CA" sz="2200" b="1">
                <a:effectLst/>
              </a:rPr>
              <a:t> </a:t>
            </a:r>
          </a:p>
          <a:p>
            <a:pPr marL="800100" lvl="1" indent="-228600">
              <a:lnSpc>
                <a:spcPct val="90000"/>
              </a:lnSpc>
              <a:spcAft>
                <a:spcPts val="1200"/>
              </a:spcAft>
              <a:buFont typeface="Arial" panose="020B0604020202020204" pitchFamily="34" charset="0"/>
              <a:buChar char="•"/>
            </a:pPr>
            <a:r>
              <a:rPr lang="fr-CA" sz="2200" b="1">
                <a:effectLst/>
              </a:rPr>
              <a:t>La résolution 15/2022 de l'APN </a:t>
            </a:r>
            <a:r>
              <a:rPr lang="fr-CA" sz="2200">
                <a:effectLst/>
              </a:rPr>
              <a:t>préconise de repousser la date de mise en œuvre parmi les Premières Nations et d’obtenir des investissements majeurs pour que les communautés des Premières Nations et les régions deviennent pleinement accessibles. </a:t>
            </a:r>
          </a:p>
          <a:p>
            <a:pPr marL="800100" lvl="1" indent="-228600">
              <a:lnSpc>
                <a:spcPct val="90000"/>
              </a:lnSpc>
              <a:spcAft>
                <a:spcPts val="1200"/>
              </a:spcAft>
              <a:buFont typeface="Arial" panose="020B0604020202020204" pitchFamily="34" charset="0"/>
              <a:buChar char="•"/>
            </a:pPr>
            <a:r>
              <a:rPr lang="fr-CA" sz="2200" b="1">
                <a:effectLst/>
              </a:rPr>
              <a:t>La résolution 10/2018 de l'APN</a:t>
            </a:r>
            <a:r>
              <a:rPr lang="fr-CA" sz="2200">
                <a:effectLst/>
              </a:rPr>
              <a:t> enjoint à l'APN de travailler en collaboration avec Emploi et Développement social Canada (EDSC) à l’obtention des ressources nécessaires pour élaborer une loi distincte </a:t>
            </a:r>
            <a:r>
              <a:rPr lang="fr-CA" sz="2200"/>
              <a:t>des Premières Nations sur l'accessibilité.  </a:t>
            </a:r>
            <a:endParaRPr lang="fr-CA" sz="2200">
              <a:effectLst/>
            </a:endParaRPr>
          </a:p>
          <a:p>
            <a:pPr marL="800100" lvl="1" indent="-228600">
              <a:lnSpc>
                <a:spcPct val="90000"/>
              </a:lnSpc>
              <a:spcAft>
                <a:spcPts val="1200"/>
              </a:spcAft>
              <a:buFont typeface="Arial" panose="020B0604020202020204" pitchFamily="34" charset="0"/>
              <a:buChar char="•"/>
            </a:pPr>
            <a:r>
              <a:rPr lang="fr-CA" sz="2200" b="1"/>
              <a:t>Résolution 15/2022 de l'APN,</a:t>
            </a:r>
            <a:r>
              <a:rPr lang="fr-CA" sz="2200"/>
              <a:t> </a:t>
            </a:r>
            <a:r>
              <a:rPr lang="fr-CA" sz="2200" i="1"/>
              <a:t>Investissement majeur nécessaire pour assurer la complète accessibilité parmi les Premières Nations</a:t>
            </a:r>
            <a:r>
              <a:rPr lang="fr-CA" sz="2200"/>
              <a:t>.  </a:t>
            </a:r>
          </a:p>
          <a:p>
            <a:pPr marL="342900" indent="-228600">
              <a:lnSpc>
                <a:spcPct val="90000"/>
              </a:lnSpc>
              <a:spcAft>
                <a:spcPts val="1200"/>
              </a:spcAft>
              <a:buFont typeface="Arial" panose="020B0604020202020204" pitchFamily="34" charset="0"/>
              <a:buChar char="•"/>
            </a:pPr>
            <a:r>
              <a:rPr lang="fr-CA" sz="2200">
                <a:effectLst/>
              </a:rPr>
              <a:t>Des efforts de plaidoyer sont en cours pour obtenir un financement à long terme pour discuter avec les Premières Nations des manières de faire progresser les options juridiques contribuant à l’élaboration d’</a:t>
            </a:r>
            <a:r>
              <a:rPr lang="fr-CA" sz="2200" b="1" i="1">
                <a:effectLst/>
              </a:rPr>
              <a:t>une loi </a:t>
            </a:r>
            <a:r>
              <a:rPr lang="fr-CA" sz="2200" b="1" i="1"/>
              <a:t>distincte des Premières Nations sur l'accessibilité.</a:t>
            </a:r>
            <a:endParaRPr lang="fr-CA" sz="2200" b="1" i="1">
              <a:effectLst/>
            </a:endParaRPr>
          </a:p>
        </p:txBody>
      </p:sp>
      <p:pic>
        <p:nvPicPr>
          <p:cNvPr id="4" name="Picture 3">
            <a:extLst>
              <a:ext uri="{FF2B5EF4-FFF2-40B4-BE49-F238E27FC236}">
                <a16:creationId xmlns:a16="http://schemas.microsoft.com/office/drawing/2014/main" id="{F4B80DC8-2DED-03FC-469B-E1C2CAFC0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8" y="1108953"/>
            <a:ext cx="11898422" cy="1175533"/>
          </a:xfrm>
          <a:prstGeom prst="rect">
            <a:avLst/>
          </a:prstGeom>
        </p:spPr>
      </p:pic>
    </p:spTree>
    <p:extLst>
      <p:ext uri="{BB962C8B-B14F-4D97-AF65-F5344CB8AC3E}">
        <p14:creationId xmlns:p14="http://schemas.microsoft.com/office/powerpoint/2010/main" val="163661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FA43-5010-4D73-B54B-996E990CAFC0}" type="slidenum">
              <a:rPr lang="en-US" smtClean="0"/>
              <a:pPr/>
              <a:t>3</a:t>
            </a:fld>
            <a:endParaRPr lang="en-US"/>
          </a:p>
        </p:txBody>
      </p:sp>
      <p:sp>
        <p:nvSpPr>
          <p:cNvPr id="10" name="Content Placeholder 9"/>
          <p:cNvSpPr>
            <a:spLocks noGrp="1"/>
          </p:cNvSpPr>
          <p:nvPr>
            <p:ph idx="1"/>
          </p:nvPr>
        </p:nvSpPr>
        <p:spPr>
          <a:xfrm>
            <a:off x="368490" y="268229"/>
            <a:ext cx="11655188" cy="1031240"/>
          </a:xfrm>
        </p:spPr>
        <p:txBody>
          <a:bodyPr>
            <a:normAutofit/>
          </a:bodyPr>
          <a:lstStyle/>
          <a:p>
            <a:pPr marL="0" indent="0" algn="ctr">
              <a:buNone/>
            </a:pPr>
            <a:r>
              <a:rPr lang="en-US" sz="3600" i="1"/>
              <a:t> </a:t>
            </a:r>
            <a:r>
              <a:rPr lang="en-US" sz="3200" i="1"/>
              <a:t>UNE LOI DISTINCTE DES PREMIÈRES NATIONS SUR L'ACCESSIBILITÉ </a:t>
            </a:r>
          </a:p>
        </p:txBody>
      </p:sp>
      <p:pic>
        <p:nvPicPr>
          <p:cNvPr id="11" name="Picture 10">
            <a:extLst>
              <a:ext uri="{FF2B5EF4-FFF2-40B4-BE49-F238E27FC236}">
                <a16:creationId xmlns:a16="http://schemas.microsoft.com/office/drawing/2014/main" id="{35D44B3D-EE59-40D1-B6FD-B2C2753AAB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621" b="89655" l="9963" r="99815">
                        <a14:foregroundMark x1="99815" y1="15517" x2="57749" y2="24138"/>
                        <a14:foregroundMark x1="57749" y1="24138" x2="61070" y2="70690"/>
                        <a14:foregroundMark x1="61070" y1="70690" x2="88192" y2="32759"/>
                        <a14:foregroundMark x1="88192" y1="32759" x2="78967" y2="25862"/>
                        <a14:foregroundMark x1="78967" y1="25862" x2="68635" y2="25862"/>
                        <a14:foregroundMark x1="68635" y1="25862" x2="70480" y2="43103"/>
                      </a14:backgroundRemoval>
                    </a14:imgEffect>
                  </a14:imgLayer>
                </a14:imgProps>
              </a:ext>
            </a:extLst>
          </a:blip>
          <a:stretch>
            <a:fillRect/>
          </a:stretch>
        </p:blipFill>
        <p:spPr>
          <a:xfrm>
            <a:off x="301557" y="6172535"/>
            <a:ext cx="11668469" cy="525442"/>
          </a:xfrm>
          <a:prstGeom prst="rect">
            <a:avLst/>
          </a:prstGeom>
        </p:spPr>
      </p:pic>
      <p:sp>
        <p:nvSpPr>
          <p:cNvPr id="14" name="Rectangle 13"/>
          <p:cNvSpPr/>
          <p:nvPr/>
        </p:nvSpPr>
        <p:spPr>
          <a:xfrm>
            <a:off x="301557" y="2001710"/>
            <a:ext cx="11451535" cy="2717282"/>
          </a:xfrm>
          <a:prstGeom prst="rect">
            <a:avLst/>
          </a:prstGeom>
        </p:spPr>
        <p:txBody>
          <a:bodyPr wrap="square">
            <a:spAutoFit/>
          </a:bodyPr>
          <a:lstStyle/>
          <a:p>
            <a:pPr marL="285750" indent="-285750" fontAlgn="base">
              <a:lnSpc>
                <a:spcPct val="107000"/>
              </a:lnSpc>
              <a:spcAft>
                <a:spcPts val="600"/>
              </a:spcAft>
              <a:buClr>
                <a:srgbClr val="000000"/>
              </a:buClr>
              <a:buSzPts val="1200"/>
              <a:buFont typeface="Wingdings" panose="05000000000000000000" pitchFamily="2" charset="2"/>
              <a:buChar char="Ø"/>
            </a:pPr>
            <a:r>
              <a:rPr lang="fr-CA" kern="0">
                <a:effectLst/>
                <a:ea typeface="Times New Roman" panose="02020603050405020304" pitchFamily="18" charset="0"/>
                <a:cs typeface="Arial" panose="020B0604020202020204" pitchFamily="34" charset="0"/>
              </a:rPr>
              <a:t>En 2022, un </a:t>
            </a:r>
            <a:r>
              <a:rPr lang="fr-CA" sz="1800" b="1" kern="0">
                <a:effectLst/>
                <a:ea typeface="Times New Roman" panose="02020603050405020304" pitchFamily="18" charset="0"/>
                <a:cs typeface="Arial" panose="020B0604020202020204" pitchFamily="34" charset="0"/>
                <a:hlinkClick r:id="rId5"/>
              </a:rPr>
              <a:t>guide de discussion sur une loi distincte </a:t>
            </a:r>
            <a:r>
              <a:rPr lang="fr-CA" b="1" kern="0">
                <a:ea typeface="Times New Roman" panose="02020603050405020304" pitchFamily="18" charset="0"/>
                <a:cs typeface="Arial" panose="020B0604020202020204" pitchFamily="34" charset="0"/>
                <a:hlinkClick r:id="rId5"/>
              </a:rPr>
              <a:t>d</a:t>
            </a:r>
            <a:r>
              <a:rPr lang="fr-CA" sz="1800" b="1" kern="0">
                <a:effectLst/>
                <a:ea typeface="Times New Roman" panose="02020603050405020304" pitchFamily="18" charset="0"/>
                <a:cs typeface="Arial" panose="020B0604020202020204" pitchFamily="34" charset="0"/>
                <a:hlinkClick r:id="rId5"/>
              </a:rPr>
              <a:t>es Premières Nations </a:t>
            </a:r>
            <a:r>
              <a:rPr lang="fr-CA" b="1" kern="0">
                <a:ea typeface="Times New Roman" panose="02020603050405020304" pitchFamily="18" charset="0"/>
                <a:cs typeface="Arial" panose="020B0604020202020204" pitchFamily="34" charset="0"/>
                <a:hlinkClick r:id="rId5"/>
              </a:rPr>
              <a:t>sur l'accessibilité </a:t>
            </a:r>
            <a:r>
              <a:rPr lang="fr-CA" kern="0">
                <a:effectLst/>
                <a:ea typeface="Times New Roman" panose="02020603050405020304" pitchFamily="18" charset="0"/>
                <a:cs typeface="Arial" panose="020B0604020202020204" pitchFamily="34" charset="0"/>
              </a:rPr>
              <a:t>a été élaboré pour orienter les discussions avec les Premières Nations, les régions et les dirigeants </a:t>
            </a:r>
            <a:r>
              <a:rPr lang="fr-CA" kern="0">
                <a:ea typeface="Times New Roman" panose="02020603050405020304" pitchFamily="18" charset="0"/>
                <a:cs typeface="Arial" panose="020B0604020202020204" pitchFamily="34" charset="0"/>
              </a:rPr>
              <a:t>concernant les quatre options juridiques : </a:t>
            </a:r>
            <a:endParaRPr lang="fr-CA" altLang="en-US">
              <a:cs typeface="Arial" panose="020B0604020202020204" pitchFamily="34" charset="0"/>
            </a:endParaRPr>
          </a:p>
          <a:p>
            <a:r>
              <a:rPr lang="fr-CA" b="1" i="1">
                <a:ea typeface="Calibri" panose="020F0502020204030204" pitchFamily="34" charset="0"/>
                <a:cs typeface="Arial" panose="020B0604020202020204" pitchFamily="34" charset="0"/>
              </a:rPr>
              <a:t>	1 : Règlement des Premières Nations en vertu de la </a:t>
            </a:r>
            <a:r>
              <a:rPr lang="fr-CA" b="1" i="1" spc="5">
                <a:ea typeface="Calibri" panose="020F0502020204030204" pitchFamily="34" charset="0"/>
                <a:cs typeface="Arial" panose="020B0604020202020204" pitchFamily="34" charset="0"/>
              </a:rPr>
              <a:t>Loi canadienne sur l'accessibilité </a:t>
            </a:r>
            <a:endParaRPr lang="fr-CA" b="1" i="1">
              <a:ea typeface="Calibri" panose="020F0502020204030204" pitchFamily="34" charset="0"/>
              <a:cs typeface="Arial" panose="020B0604020202020204" pitchFamily="34" charset="0"/>
            </a:endParaRPr>
          </a:p>
          <a:p>
            <a:pPr>
              <a:lnSpc>
                <a:spcPct val="90000"/>
              </a:lnSpc>
              <a:spcBef>
                <a:spcPts val="1000"/>
              </a:spcBef>
            </a:pPr>
            <a:r>
              <a:rPr lang="fr-CA" b="1" i="1">
                <a:ea typeface="Calibri" panose="020F0502020204030204" pitchFamily="34" charset="0"/>
                <a:cs typeface="Arial" panose="020B0604020202020204" pitchFamily="34" charset="0"/>
              </a:rPr>
              <a:t>	2 : Loi au moyen de laquelle chaque Première Nation élabore sa propre loi</a:t>
            </a:r>
            <a:endParaRPr lang="fr-CA" b="1">
              <a:ea typeface="Times New Roman" panose="02020603050405020304" pitchFamily="18" charset="0"/>
              <a:cs typeface="Arial" panose="020B0604020202020204" pitchFamily="34" charset="0"/>
            </a:endParaRPr>
          </a:p>
          <a:p>
            <a:pPr>
              <a:lnSpc>
                <a:spcPct val="90000"/>
              </a:lnSpc>
              <a:spcBef>
                <a:spcPts val="1000"/>
              </a:spcBef>
            </a:pPr>
            <a:r>
              <a:rPr lang="fr-CA" b="1" i="1">
                <a:ea typeface="Calibri" panose="020F0502020204030204" pitchFamily="34" charset="0"/>
                <a:cs typeface="Arial" panose="020B0604020202020204" pitchFamily="34" charset="0"/>
              </a:rPr>
              <a:t>	3 : Une nouvelle loi des Premières Nations sur l'accessibilité qui s'applique à toutes les Premières Nations </a:t>
            </a:r>
            <a:endParaRPr lang="fr-CA" b="1">
              <a:ea typeface="Times New Roman" panose="02020603050405020304" pitchFamily="18" charset="0"/>
              <a:cs typeface="Arial" panose="020B0604020202020204" pitchFamily="34" charset="0"/>
            </a:endParaRPr>
          </a:p>
          <a:p>
            <a:pPr>
              <a:lnSpc>
                <a:spcPct val="90000"/>
              </a:lnSpc>
              <a:spcBef>
                <a:spcPts val="1000"/>
              </a:spcBef>
            </a:pPr>
            <a:r>
              <a:rPr lang="fr-CA" b="1" i="1">
                <a:ea typeface="Calibri" panose="020F0502020204030204" pitchFamily="34" charset="0"/>
                <a:cs typeface="Arial" panose="020B0604020202020204" pitchFamily="34" charset="0"/>
              </a:rPr>
              <a:t>	4 : Une loi des Premières Nations sur l'accessibilité intégrée dans la législation sur la santé des Premières 	Nations</a:t>
            </a:r>
          </a:p>
        </p:txBody>
      </p:sp>
      <p:graphicFrame>
        <p:nvGraphicFramePr>
          <p:cNvPr id="3" name="Content Placeholder 4">
            <a:extLst>
              <a:ext uri="{FF2B5EF4-FFF2-40B4-BE49-F238E27FC236}">
                <a16:creationId xmlns:a16="http://schemas.microsoft.com/office/drawing/2014/main" id="{3FF8A976-A53D-3CC5-5D47-9F0CFE57E2D1}"/>
              </a:ext>
            </a:extLst>
          </p:cNvPr>
          <p:cNvGraphicFramePr>
            <a:graphicFrameLocks/>
          </p:cNvGraphicFramePr>
          <p:nvPr>
            <p:extLst>
              <p:ext uri="{D42A27DB-BD31-4B8C-83A1-F6EECF244321}">
                <p14:modId xmlns:p14="http://schemas.microsoft.com/office/powerpoint/2010/main" val="379016891"/>
              </p:ext>
            </p:extLst>
          </p:nvPr>
        </p:nvGraphicFramePr>
        <p:xfrm>
          <a:off x="0" y="982345"/>
          <a:ext cx="12192000" cy="36576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241675">
                <a:tc>
                  <a:txBody>
                    <a:bodyPr/>
                    <a:lstStyle/>
                    <a:p>
                      <a:endParaRPr lang="en-US"/>
                    </a:p>
                  </a:txBody>
                  <a:tcPr>
                    <a:solidFill>
                      <a:srgbClr val="FFC000"/>
                    </a:solidFill>
                  </a:tcPr>
                </a:tc>
                <a:extLst>
                  <a:ext uri="{0D108BD9-81ED-4DB2-BD59-A6C34878D82A}">
                    <a16:rowId xmlns:a16="http://schemas.microsoft.com/office/drawing/2014/main" val="10000"/>
                  </a:ext>
                </a:extLst>
              </a:tr>
            </a:tbl>
          </a:graphicData>
        </a:graphic>
      </p:graphicFrame>
      <p:sp>
        <p:nvSpPr>
          <p:cNvPr id="8" name="TextBox 7">
            <a:extLst>
              <a:ext uri="{FF2B5EF4-FFF2-40B4-BE49-F238E27FC236}">
                <a16:creationId xmlns:a16="http://schemas.microsoft.com/office/drawing/2014/main" id="{BF1E2CDA-B46A-E796-B524-535AA528F3C9}"/>
              </a:ext>
            </a:extLst>
          </p:cNvPr>
          <p:cNvSpPr txBox="1"/>
          <p:nvPr/>
        </p:nvSpPr>
        <p:spPr>
          <a:xfrm>
            <a:off x="301557" y="4650290"/>
            <a:ext cx="11086617" cy="1661993"/>
          </a:xfrm>
          <a:prstGeom prst="rect">
            <a:avLst/>
          </a:prstGeom>
          <a:noFill/>
        </p:spPr>
        <p:txBody>
          <a:bodyPr wrap="square">
            <a:spAutoFit/>
          </a:bodyPr>
          <a:lstStyle/>
          <a:p>
            <a:pPr marL="285750" indent="-285750">
              <a:buFont typeface="Wingdings" panose="05000000000000000000" pitchFamily="2" charset="2"/>
              <a:buChar char="Ø"/>
            </a:pPr>
            <a:r>
              <a:rPr lang="fr-CA" sz="1700" kern="0">
                <a:effectLst/>
                <a:ea typeface="Times New Roman" panose="02020603050405020304" pitchFamily="18" charset="0"/>
              </a:rPr>
              <a:t>En 2023, </a:t>
            </a:r>
            <a:r>
              <a:rPr lang="fr-CA" sz="1700" b="1" kern="0">
                <a:effectLst/>
                <a:ea typeface="Times New Roman" panose="02020603050405020304" pitchFamily="18" charset="0"/>
              </a:rPr>
              <a:t>une ébauche de cadre distinct </a:t>
            </a:r>
            <a:r>
              <a:rPr lang="fr-CA" sz="1700" b="1" kern="0">
                <a:ea typeface="Times New Roman" panose="02020603050405020304" pitchFamily="18" charset="0"/>
              </a:rPr>
              <a:t>des Premières Nations sur l'accessibilité </a:t>
            </a:r>
            <a:r>
              <a:rPr lang="fr-CA" sz="1700" kern="0">
                <a:effectLst/>
                <a:ea typeface="Times New Roman" panose="02020603050405020304" pitchFamily="18" charset="0"/>
              </a:rPr>
              <a:t>a été préparé sous les auspices des personnes handicapées des Premières Nations (PHPN), du Cercle consultatif des gardiens du savoir et d’autres personnes.</a:t>
            </a:r>
          </a:p>
          <a:p>
            <a:endParaRPr lang="fr-CA" sz="1700" kern="0">
              <a:effectLst/>
              <a:ea typeface="Times New Roman" panose="02020603050405020304" pitchFamily="18" charset="0"/>
            </a:endParaRPr>
          </a:p>
          <a:p>
            <a:pPr marL="285750" indent="-285750">
              <a:buFont typeface="Wingdings" panose="05000000000000000000" pitchFamily="2" charset="2"/>
              <a:buChar char="Ø"/>
            </a:pPr>
            <a:r>
              <a:rPr lang="fr-CA" sz="1700" b="0" i="0" u="none" strike="noStrike" baseline="0">
                <a:solidFill>
                  <a:srgbClr val="000000"/>
                </a:solidFill>
              </a:rPr>
              <a:t>Le cadre s’appuie sur les sept enseignements ou lois sacrés. Ces lois servent de base pour faciliter le</a:t>
            </a:r>
            <a:r>
              <a:rPr lang="fr-CA" sz="1700" b="0" i="0" u="none" strike="noStrike">
                <a:solidFill>
                  <a:srgbClr val="000000"/>
                </a:solidFill>
              </a:rPr>
              <a:t> r</a:t>
            </a:r>
            <a:r>
              <a:rPr lang="fr-CA" sz="1700" b="0" i="0" u="none" strike="noStrike" baseline="0">
                <a:solidFill>
                  <a:srgbClr val="000000"/>
                </a:solidFill>
              </a:rPr>
              <a:t>établissement du lien avec l'Esprit et la Terre et guider un changement de cœur et d'esprit en équilibre avec la loi de la nature.  </a:t>
            </a:r>
          </a:p>
        </p:txBody>
      </p:sp>
    </p:spTree>
    <p:extLst>
      <p:ext uri="{BB962C8B-B14F-4D97-AF65-F5344CB8AC3E}">
        <p14:creationId xmlns:p14="http://schemas.microsoft.com/office/powerpoint/2010/main" val="184139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74662E-160E-849D-B0C1-90B2A59D3D50}"/>
              </a:ext>
            </a:extLst>
          </p:cNvPr>
          <p:cNvSpPr/>
          <p:nvPr/>
        </p:nvSpPr>
        <p:spPr>
          <a:xfrm>
            <a:off x="0" y="0"/>
            <a:ext cx="12192000" cy="170976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84BBE0C4-68A3-615F-963C-11A47C2E8AAC}"/>
              </a:ext>
            </a:extLst>
          </p:cNvPr>
          <p:cNvSpPr>
            <a:spLocks noGrp="1"/>
          </p:cNvSpPr>
          <p:nvPr>
            <p:ph type="title"/>
          </p:nvPr>
        </p:nvSpPr>
        <p:spPr>
          <a:xfrm>
            <a:off x="496111" y="581891"/>
            <a:ext cx="11430000" cy="931357"/>
          </a:xfrm>
        </p:spPr>
        <p:txBody>
          <a:bodyPr>
            <a:normAutofit fontScale="90000"/>
          </a:bodyPr>
          <a:lstStyle/>
          <a:p>
            <a:pPr algn="ctr"/>
            <a:r>
              <a:rPr lang="en-US" b="1" i="1">
                <a:latin typeface="+mn-lt"/>
              </a:rPr>
              <a:t>Un sondage pour prendre le pouls : </a:t>
            </a:r>
            <a:br>
              <a:rPr lang="en-US" b="1" i="1">
                <a:latin typeface="+mn-lt"/>
              </a:rPr>
            </a:br>
            <a:r>
              <a:rPr lang="en-US" b="1" i="1">
                <a:latin typeface="+mn-lt"/>
              </a:rPr>
              <a:t>Situation de l'accessibilité et du handicap </a:t>
            </a:r>
            <a:br>
              <a:rPr lang="en-US" b="1" i="1">
                <a:latin typeface="+mn-lt"/>
              </a:rPr>
            </a:br>
            <a:r>
              <a:rPr lang="en-US" b="1" i="1" err="1">
                <a:latin typeface="+mn-lt"/>
              </a:rPr>
              <a:t>parmi</a:t>
            </a:r>
            <a:r>
              <a:rPr lang="en-US" b="1" i="1">
                <a:latin typeface="+mn-lt"/>
              </a:rPr>
              <a:t> les Premières N</a:t>
            </a:r>
            <a:r>
              <a:rPr lang="en-US" sz="4400" b="1" i="1">
                <a:effectLst/>
                <a:latin typeface="+mn-lt"/>
              </a:rPr>
              <a:t>ations  </a:t>
            </a:r>
            <a:br>
              <a:rPr lang="en-US" sz="4400" b="1" i="1">
                <a:effectLst/>
                <a:latin typeface="+mn-lt"/>
              </a:rPr>
            </a:br>
            <a:endParaRPr lang="en-CA" b="1">
              <a:latin typeface="+mn-lt"/>
            </a:endParaRPr>
          </a:p>
        </p:txBody>
      </p:sp>
      <p:sp>
        <p:nvSpPr>
          <p:cNvPr id="7" name="TextBox 6">
            <a:extLst>
              <a:ext uri="{FF2B5EF4-FFF2-40B4-BE49-F238E27FC236}">
                <a16:creationId xmlns:a16="http://schemas.microsoft.com/office/drawing/2014/main" id="{0F392EF3-612D-7918-6DBA-F7A9FB4635C1}"/>
              </a:ext>
            </a:extLst>
          </p:cNvPr>
          <p:cNvSpPr txBox="1"/>
          <p:nvPr/>
        </p:nvSpPr>
        <p:spPr>
          <a:xfrm>
            <a:off x="135653" y="1771359"/>
            <a:ext cx="5434804" cy="5632311"/>
          </a:xfrm>
          <a:prstGeom prst="rect">
            <a:avLst/>
          </a:prstGeom>
          <a:noFill/>
        </p:spPr>
        <p:txBody>
          <a:bodyPr wrap="square" rtlCol="0">
            <a:spAutoFit/>
          </a:bodyPr>
          <a:lstStyle/>
          <a:p>
            <a:r>
              <a:rPr lang="fr-CA" sz="2400" b="1">
                <a:cs typeface="Times New Roman" panose="02020603050405020304" pitchFamily="18" charset="0"/>
              </a:rPr>
              <a:t>Enquêtes sur l'accessibilité et le handicap  ─ </a:t>
            </a:r>
            <a:r>
              <a:rPr lang="fr-CA" sz="2400" b="1" i="1">
                <a:cs typeface="Times New Roman" panose="02020603050405020304" pitchFamily="18" charset="0"/>
              </a:rPr>
              <a:t>Analyse actuelle</a:t>
            </a:r>
          </a:p>
          <a:p>
            <a:endParaRPr lang="fr-CA" sz="2400">
              <a:cs typeface="Times New Roman" panose="02020603050405020304" pitchFamily="18" charset="0"/>
            </a:endParaRPr>
          </a:p>
          <a:p>
            <a:pPr marL="342900" marR="0" lvl="0" indent="-342900">
              <a:spcBef>
                <a:spcPts val="0"/>
              </a:spcBef>
              <a:spcAft>
                <a:spcPts val="0"/>
              </a:spcAft>
              <a:buFont typeface="+mj-lt"/>
              <a:buAutoNum type="arabicPeriod"/>
            </a:pPr>
            <a:r>
              <a:rPr lang="fr-CA" sz="2400">
                <a:effectLst/>
                <a:ea typeface="Times New Roman" panose="02020603050405020304" pitchFamily="18" charset="0"/>
              </a:rPr>
              <a:t>Enquête auprès des PHPN (et des personnes non diagnostiquées)</a:t>
            </a:r>
          </a:p>
          <a:p>
            <a:pPr marL="342900" marR="0" lvl="0" indent="-342900">
              <a:spcBef>
                <a:spcPts val="0"/>
              </a:spcBef>
              <a:spcAft>
                <a:spcPts val="0"/>
              </a:spcAft>
              <a:buFont typeface="+mj-lt"/>
              <a:buAutoNum type="arabicPeriod"/>
            </a:pPr>
            <a:r>
              <a:rPr lang="fr-CA" sz="2400">
                <a:effectLst/>
                <a:ea typeface="Times New Roman" panose="02020603050405020304" pitchFamily="18" charset="0"/>
              </a:rPr>
              <a:t>Enquête auprès des navigateurs du principe de Jordan</a:t>
            </a:r>
          </a:p>
          <a:p>
            <a:pPr marL="342900" marR="0" lvl="0" indent="-342900">
              <a:spcBef>
                <a:spcPts val="0"/>
              </a:spcBef>
              <a:spcAft>
                <a:spcPts val="0"/>
              </a:spcAft>
              <a:buFont typeface="+mj-lt"/>
              <a:buAutoNum type="arabicPeriod"/>
            </a:pPr>
            <a:r>
              <a:rPr lang="fr-CA" sz="2400">
                <a:effectLst/>
                <a:ea typeface="Times New Roman" panose="02020603050405020304" pitchFamily="18" charset="0"/>
              </a:rPr>
              <a:t>Enquête auprès des navigateurs des SSNA</a:t>
            </a:r>
          </a:p>
          <a:p>
            <a:pPr marL="342900" marR="0" lvl="0" indent="-342900">
              <a:spcBef>
                <a:spcPts val="0"/>
              </a:spcBef>
              <a:spcAft>
                <a:spcPts val="0"/>
              </a:spcAft>
              <a:buFont typeface="+mj-lt"/>
              <a:buAutoNum type="arabicPeriod"/>
            </a:pPr>
            <a:r>
              <a:rPr lang="fr-CA" sz="2400">
                <a:effectLst/>
                <a:ea typeface="Times New Roman" panose="02020603050405020304" pitchFamily="18" charset="0"/>
              </a:rPr>
              <a:t>Enquête auprès </a:t>
            </a:r>
            <a:r>
              <a:rPr lang="fr-CA" sz="2400">
                <a:ea typeface="Times New Roman" panose="02020603050405020304" pitchFamily="18" charset="0"/>
              </a:rPr>
              <a:t>d</a:t>
            </a:r>
            <a:r>
              <a:rPr lang="fr-CA" sz="2400">
                <a:effectLst/>
                <a:ea typeface="Times New Roman" panose="02020603050405020304" pitchFamily="18" charset="0"/>
              </a:rPr>
              <a:t>es centres de santé des Premières Nations</a:t>
            </a:r>
            <a:endParaRPr lang="fr-CA" sz="2400" i="1">
              <a:ea typeface="Times New Roman" panose="02020603050405020304" pitchFamily="18" charset="0"/>
            </a:endParaRPr>
          </a:p>
          <a:p>
            <a:pPr marL="0" marR="0" algn="just">
              <a:spcBef>
                <a:spcPts val="0"/>
              </a:spcBef>
              <a:spcAft>
                <a:spcPts val="0"/>
              </a:spcAft>
            </a:pPr>
            <a:r>
              <a:rPr lang="fr-CA" sz="2400">
                <a:effectLst/>
                <a:ea typeface="Times New Roman" panose="02020603050405020304" pitchFamily="18" charset="0"/>
              </a:rPr>
              <a:t> </a:t>
            </a:r>
          </a:p>
          <a:p>
            <a:pPr marL="342900" indent="-342900">
              <a:buAutoNum type="arabicParenR"/>
            </a:pPr>
            <a:endParaRPr lang="fr-CA" sz="2400">
              <a:cs typeface="Times New Roman" panose="02020603050405020304" pitchFamily="18" charset="0"/>
            </a:endParaRPr>
          </a:p>
          <a:p>
            <a:pPr marL="342900" indent="-342900">
              <a:buAutoNum type="arabicParenR"/>
            </a:pPr>
            <a:endParaRPr lang="fr-CA" sz="2400">
              <a:cs typeface="Times New Roman" panose="02020603050405020304" pitchFamily="18" charset="0"/>
            </a:endParaRPr>
          </a:p>
          <a:p>
            <a:endParaRPr lang="fr-CA" sz="2400">
              <a:cs typeface="Times New Roman" panose="02020603050405020304" pitchFamily="18" charset="0"/>
            </a:endParaRPr>
          </a:p>
        </p:txBody>
      </p:sp>
      <p:pic>
        <p:nvPicPr>
          <p:cNvPr id="4" name="Picture 3" descr="A diagram of a community&#10;&#10;Description automatically generated">
            <a:extLst>
              <a:ext uri="{FF2B5EF4-FFF2-40B4-BE49-F238E27FC236}">
                <a16:creationId xmlns:a16="http://schemas.microsoft.com/office/drawing/2014/main" id="{A06BFC5B-7766-4C53-F8F6-DD26D1C35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6110" y="1709762"/>
            <a:ext cx="6485890" cy="4961890"/>
          </a:xfrm>
          <a:prstGeom prst="rect">
            <a:avLst/>
          </a:prstGeom>
          <a:ln w="38100">
            <a:solidFill>
              <a:schemeClr val="tx1"/>
            </a:solidFill>
          </a:ln>
        </p:spPr>
      </p:pic>
      <p:sp>
        <p:nvSpPr>
          <p:cNvPr id="5" name="TextBox 4">
            <a:extLst>
              <a:ext uri="{FF2B5EF4-FFF2-40B4-BE49-F238E27FC236}">
                <a16:creationId xmlns:a16="http://schemas.microsoft.com/office/drawing/2014/main" id="{3E9430C1-5972-B066-A4F8-4EBE3977B430}"/>
              </a:ext>
            </a:extLst>
          </p:cNvPr>
          <p:cNvSpPr txBox="1"/>
          <p:nvPr/>
        </p:nvSpPr>
        <p:spPr>
          <a:xfrm>
            <a:off x="10205170" y="5115169"/>
            <a:ext cx="381768" cy="184666"/>
          </a:xfrm>
          <a:prstGeom prst="rect">
            <a:avLst/>
          </a:prstGeom>
          <a:noFill/>
        </p:spPr>
        <p:txBody>
          <a:bodyPr wrap="square" rtlCol="0">
            <a:spAutoFit/>
          </a:bodyPr>
          <a:lstStyle/>
          <a:p>
            <a:r>
              <a:rPr lang="en-US" sz="300" b="1">
                <a:solidFill>
                  <a:srgbClr val="F7F7F7"/>
                </a:solidFill>
              </a:rPr>
              <a:t>Urgence</a:t>
            </a:r>
          </a:p>
          <a:p>
            <a:r>
              <a:rPr lang="en-US" sz="300" b="1">
                <a:solidFill>
                  <a:srgbClr val="F7F7F7"/>
                </a:solidFill>
              </a:rPr>
              <a:t> Réponse</a:t>
            </a:r>
            <a:endParaRPr lang="en-CA" sz="300" b="1">
              <a:solidFill>
                <a:srgbClr val="F7F7F7"/>
              </a:solidFill>
            </a:endParaRPr>
          </a:p>
        </p:txBody>
      </p:sp>
    </p:spTree>
    <p:extLst>
      <p:ext uri="{BB962C8B-B14F-4D97-AF65-F5344CB8AC3E}">
        <p14:creationId xmlns:p14="http://schemas.microsoft.com/office/powerpoint/2010/main" val="3441413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FA43-5010-4D73-B54B-996E990CAFC0}" type="slidenum">
              <a:rPr lang="en-US" smtClean="0"/>
              <a:pPr/>
              <a:t>5</a:t>
            </a:fld>
            <a:endParaRPr lang="en-US"/>
          </a:p>
        </p:txBody>
      </p:sp>
      <p:pic>
        <p:nvPicPr>
          <p:cNvPr id="11" name="Picture 10">
            <a:extLst>
              <a:ext uri="{FF2B5EF4-FFF2-40B4-BE49-F238E27FC236}">
                <a16:creationId xmlns:a16="http://schemas.microsoft.com/office/drawing/2014/main" id="{35D44B3D-EE59-40D1-B6FD-B2C2753AAB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621" b="89655" l="9963" r="99815">
                        <a14:foregroundMark x1="99815" y1="15517" x2="57749" y2="24138"/>
                        <a14:foregroundMark x1="57749" y1="24138" x2="61070" y2="70690"/>
                        <a14:foregroundMark x1="61070" y1="70690" x2="88192" y2="32759"/>
                        <a14:foregroundMark x1="88192" y1="32759" x2="78967" y2="25862"/>
                        <a14:foregroundMark x1="78967" y1="25862" x2="68635" y2="25862"/>
                        <a14:foregroundMark x1="68635" y1="25862" x2="70480" y2="43103"/>
                      </a14:backgroundRemoval>
                    </a14:imgEffect>
                  </a14:imgLayer>
                </a14:imgProps>
              </a:ext>
            </a:extLst>
          </a:blip>
          <a:stretch>
            <a:fillRect/>
          </a:stretch>
        </p:blipFill>
        <p:spPr>
          <a:xfrm>
            <a:off x="301557" y="5680728"/>
            <a:ext cx="11668469" cy="1017249"/>
          </a:xfrm>
          <a:prstGeom prst="rect">
            <a:avLst/>
          </a:prstGeom>
        </p:spPr>
      </p:pic>
      <p:graphicFrame>
        <p:nvGraphicFramePr>
          <p:cNvPr id="3" name="Content Placeholder 4">
            <a:extLst>
              <a:ext uri="{FF2B5EF4-FFF2-40B4-BE49-F238E27FC236}">
                <a16:creationId xmlns:a16="http://schemas.microsoft.com/office/drawing/2014/main" id="{3FF8A976-A53D-3CC5-5D47-9F0CFE57E2D1}"/>
              </a:ext>
            </a:extLst>
          </p:cNvPr>
          <p:cNvGraphicFramePr>
            <a:graphicFrameLocks/>
          </p:cNvGraphicFramePr>
          <p:nvPr/>
        </p:nvGraphicFramePr>
        <p:xfrm>
          <a:off x="0" y="-1"/>
          <a:ext cx="12192000" cy="89154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891541">
                <a:tc>
                  <a:txBody>
                    <a:bodyPr/>
                    <a:lstStyle/>
                    <a:p>
                      <a:endParaRPr lang="en-US"/>
                    </a:p>
                  </a:txBody>
                  <a:tcPr>
                    <a:solidFill>
                      <a:srgbClr val="FFC000"/>
                    </a:solidFill>
                  </a:tcPr>
                </a:tc>
                <a:extLst>
                  <a:ext uri="{0D108BD9-81ED-4DB2-BD59-A6C34878D82A}">
                    <a16:rowId xmlns:a16="http://schemas.microsoft.com/office/drawing/2014/main" val="10000"/>
                  </a:ext>
                </a:extLst>
              </a:tr>
            </a:tbl>
          </a:graphicData>
        </a:graphic>
      </p:graphicFrame>
      <p:graphicFrame>
        <p:nvGraphicFramePr>
          <p:cNvPr id="6" name="Chart 5">
            <a:extLst>
              <a:ext uri="{FF2B5EF4-FFF2-40B4-BE49-F238E27FC236}">
                <a16:creationId xmlns:a16="http://schemas.microsoft.com/office/drawing/2014/main" id="{AB007F2B-8A8F-D35B-B5D9-A53EB343C091}"/>
              </a:ext>
            </a:extLst>
          </p:cNvPr>
          <p:cNvGraphicFramePr/>
          <p:nvPr>
            <p:extLst>
              <p:ext uri="{D42A27DB-BD31-4B8C-83A1-F6EECF244321}">
                <p14:modId xmlns:p14="http://schemas.microsoft.com/office/powerpoint/2010/main" val="4165431809"/>
              </p:ext>
            </p:extLst>
          </p:nvPr>
        </p:nvGraphicFramePr>
        <p:xfrm>
          <a:off x="301557" y="1041382"/>
          <a:ext cx="10896599" cy="5656595"/>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a:extLst>
              <a:ext uri="{FF2B5EF4-FFF2-40B4-BE49-F238E27FC236}">
                <a16:creationId xmlns:a16="http://schemas.microsoft.com/office/drawing/2014/main" id="{3B85546A-BB48-138B-7695-AB74D04338C7}"/>
              </a:ext>
            </a:extLst>
          </p:cNvPr>
          <p:cNvSpPr/>
          <p:nvPr/>
        </p:nvSpPr>
        <p:spPr>
          <a:xfrm>
            <a:off x="3782291" y="5306291"/>
            <a:ext cx="1177636" cy="3509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CB66A210-6D16-219C-BDD3-870488688950}"/>
              </a:ext>
            </a:extLst>
          </p:cNvPr>
          <p:cNvSpPr txBox="1"/>
          <p:nvPr/>
        </p:nvSpPr>
        <p:spPr>
          <a:xfrm>
            <a:off x="245660" y="122603"/>
            <a:ext cx="11946339" cy="584775"/>
          </a:xfrm>
          <a:prstGeom prst="rect">
            <a:avLst/>
          </a:prstGeom>
          <a:noFill/>
        </p:spPr>
        <p:txBody>
          <a:bodyPr wrap="square" rtlCol="0">
            <a:spAutoFit/>
          </a:bodyPr>
          <a:lstStyle/>
          <a:p>
            <a:r>
              <a:rPr lang="en-CA" sz="3200" b="1"/>
              <a:t>Résultats de l'enquête : Stratégie d'évacuation des Premières Nations</a:t>
            </a:r>
          </a:p>
        </p:txBody>
      </p:sp>
    </p:spTree>
    <p:extLst>
      <p:ext uri="{BB962C8B-B14F-4D97-AF65-F5344CB8AC3E}">
        <p14:creationId xmlns:p14="http://schemas.microsoft.com/office/powerpoint/2010/main" val="3575152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3C8F3-C804-7001-3F1A-7BD861A2008D}"/>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422AA28-F39E-740E-52DD-D19F648C5CAC}"/>
              </a:ext>
            </a:extLst>
          </p:cNvPr>
          <p:cNvGraphicFramePr>
            <a:graphicFrameLocks/>
          </p:cNvGraphicFramePr>
          <p:nvPr/>
        </p:nvGraphicFramePr>
        <p:xfrm>
          <a:off x="0" y="-1"/>
          <a:ext cx="12192000" cy="89154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891541">
                <a:tc>
                  <a:txBody>
                    <a:bodyPr/>
                    <a:lstStyle/>
                    <a:p>
                      <a:endParaRPr lang="en-US"/>
                    </a:p>
                  </a:txBody>
                  <a:tcPr>
                    <a:solidFill>
                      <a:srgbClr val="FFC000"/>
                    </a:solidFill>
                  </a:tcPr>
                </a:tc>
                <a:extLst>
                  <a:ext uri="{0D108BD9-81ED-4DB2-BD59-A6C34878D82A}">
                    <a16:rowId xmlns:a16="http://schemas.microsoft.com/office/drawing/2014/main" val="10000"/>
                  </a:ext>
                </a:extLst>
              </a:tr>
            </a:tbl>
          </a:graphicData>
        </a:graphic>
      </p:graphicFrame>
      <p:sp>
        <p:nvSpPr>
          <p:cNvPr id="4" name="Slide Number Placeholder 3">
            <a:extLst>
              <a:ext uri="{FF2B5EF4-FFF2-40B4-BE49-F238E27FC236}">
                <a16:creationId xmlns:a16="http://schemas.microsoft.com/office/drawing/2014/main" id="{455382B8-BD9E-A967-FF46-D02674E22757}"/>
              </a:ext>
            </a:extLst>
          </p:cNvPr>
          <p:cNvSpPr>
            <a:spLocks noGrp="1"/>
          </p:cNvSpPr>
          <p:nvPr>
            <p:ph type="sldNum" sz="quarter" idx="12"/>
          </p:nvPr>
        </p:nvSpPr>
        <p:spPr/>
        <p:txBody>
          <a:bodyPr/>
          <a:lstStyle/>
          <a:p>
            <a:fld id="{1741FA43-5010-4D73-B54B-996E990CAFC0}" type="slidenum">
              <a:rPr lang="en-US" smtClean="0"/>
              <a:pPr/>
              <a:t>6</a:t>
            </a:fld>
            <a:endParaRPr lang="en-US"/>
          </a:p>
        </p:txBody>
      </p:sp>
      <p:pic>
        <p:nvPicPr>
          <p:cNvPr id="11" name="Picture 10">
            <a:extLst>
              <a:ext uri="{FF2B5EF4-FFF2-40B4-BE49-F238E27FC236}">
                <a16:creationId xmlns:a16="http://schemas.microsoft.com/office/drawing/2014/main" id="{A6DF65BB-F6DF-7D6B-271B-9D851E82B7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621" b="89655" l="9963" r="99815">
                        <a14:foregroundMark x1="99815" y1="15517" x2="57749" y2="24138"/>
                        <a14:foregroundMark x1="57749" y1="24138" x2="61070" y2="70690"/>
                        <a14:foregroundMark x1="61070" y1="70690" x2="88192" y2="32759"/>
                        <a14:foregroundMark x1="88192" y1="32759" x2="78967" y2="25862"/>
                        <a14:foregroundMark x1="78967" y1="25862" x2="68635" y2="25862"/>
                        <a14:foregroundMark x1="68635" y1="25862" x2="70480" y2="43103"/>
                      </a14:backgroundRemoval>
                    </a14:imgEffect>
                  </a14:imgLayer>
                </a14:imgProps>
              </a:ext>
            </a:extLst>
          </a:blip>
          <a:stretch>
            <a:fillRect/>
          </a:stretch>
        </p:blipFill>
        <p:spPr>
          <a:xfrm>
            <a:off x="301557" y="5680728"/>
            <a:ext cx="11668469" cy="1017249"/>
          </a:xfrm>
          <a:prstGeom prst="rect">
            <a:avLst/>
          </a:prstGeom>
        </p:spPr>
      </p:pic>
      <p:graphicFrame>
        <p:nvGraphicFramePr>
          <p:cNvPr id="6" name="Chart 5">
            <a:extLst>
              <a:ext uri="{FF2B5EF4-FFF2-40B4-BE49-F238E27FC236}">
                <a16:creationId xmlns:a16="http://schemas.microsoft.com/office/drawing/2014/main" id="{E7FB2803-BF1C-2B59-139A-05527DC674CC}"/>
              </a:ext>
            </a:extLst>
          </p:cNvPr>
          <p:cNvGraphicFramePr/>
          <p:nvPr>
            <p:extLst>
              <p:ext uri="{D42A27DB-BD31-4B8C-83A1-F6EECF244321}">
                <p14:modId xmlns:p14="http://schemas.microsoft.com/office/powerpoint/2010/main" val="3076291407"/>
              </p:ext>
            </p:extLst>
          </p:nvPr>
        </p:nvGraphicFramePr>
        <p:xfrm>
          <a:off x="301557" y="1120140"/>
          <a:ext cx="10896599" cy="5577837"/>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a:extLst>
              <a:ext uri="{FF2B5EF4-FFF2-40B4-BE49-F238E27FC236}">
                <a16:creationId xmlns:a16="http://schemas.microsoft.com/office/drawing/2014/main" id="{91B087A2-ABF0-97C5-CA40-E8A7B49FCDBC}"/>
              </a:ext>
            </a:extLst>
          </p:cNvPr>
          <p:cNvSpPr/>
          <p:nvPr/>
        </p:nvSpPr>
        <p:spPr>
          <a:xfrm>
            <a:off x="3782291" y="5306291"/>
            <a:ext cx="1177636" cy="3509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8750F471-859C-4ECB-35B3-7485F1BC934A}"/>
              </a:ext>
            </a:extLst>
          </p:cNvPr>
          <p:cNvSpPr txBox="1"/>
          <p:nvPr/>
        </p:nvSpPr>
        <p:spPr>
          <a:xfrm>
            <a:off x="1" y="122603"/>
            <a:ext cx="12192000" cy="461665"/>
          </a:xfrm>
          <a:prstGeom prst="rect">
            <a:avLst/>
          </a:prstGeom>
          <a:noFill/>
        </p:spPr>
        <p:txBody>
          <a:bodyPr wrap="square" rtlCol="0">
            <a:spAutoFit/>
          </a:bodyPr>
          <a:lstStyle/>
          <a:p>
            <a:r>
              <a:rPr lang="en-CA" sz="2400" b="1"/>
              <a:t>Évacuation : Financement et mesures de </a:t>
            </a:r>
            <a:r>
              <a:rPr lang="en-CA" sz="2400" b="1" err="1"/>
              <a:t>soutien</a:t>
            </a:r>
            <a:r>
              <a:rPr lang="en-CA" sz="2400" b="1"/>
              <a:t> pour les </a:t>
            </a:r>
            <a:r>
              <a:rPr lang="en-CA" sz="2400" b="1" err="1"/>
              <a:t>personnes</a:t>
            </a:r>
            <a:r>
              <a:rPr lang="en-CA" sz="2400" b="1"/>
              <a:t> </a:t>
            </a:r>
            <a:r>
              <a:rPr lang="en-CA" sz="2400" b="1" err="1"/>
              <a:t>en</a:t>
            </a:r>
            <a:r>
              <a:rPr lang="en-CA" sz="2400" b="1"/>
              <a:t> situation de handicap</a:t>
            </a:r>
          </a:p>
        </p:txBody>
      </p:sp>
    </p:spTree>
    <p:extLst>
      <p:ext uri="{BB962C8B-B14F-4D97-AF65-F5344CB8AC3E}">
        <p14:creationId xmlns:p14="http://schemas.microsoft.com/office/powerpoint/2010/main" val="169761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3E76C-6A79-DBF4-E769-7FF0C01CE58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C82CB5-70E5-808E-20A5-4118AD72B55A}"/>
              </a:ext>
            </a:extLst>
          </p:cNvPr>
          <p:cNvSpPr>
            <a:spLocks noGrp="1"/>
          </p:cNvSpPr>
          <p:nvPr>
            <p:ph type="sldNum" sz="quarter" idx="12"/>
          </p:nvPr>
        </p:nvSpPr>
        <p:spPr/>
        <p:txBody>
          <a:bodyPr/>
          <a:lstStyle/>
          <a:p>
            <a:fld id="{1741FA43-5010-4D73-B54B-996E990CAFC0}" type="slidenum">
              <a:rPr lang="en-US" smtClean="0"/>
              <a:pPr/>
              <a:t>7</a:t>
            </a:fld>
            <a:endParaRPr lang="en-US"/>
          </a:p>
        </p:txBody>
      </p:sp>
      <p:pic>
        <p:nvPicPr>
          <p:cNvPr id="11" name="Picture 10">
            <a:extLst>
              <a:ext uri="{FF2B5EF4-FFF2-40B4-BE49-F238E27FC236}">
                <a16:creationId xmlns:a16="http://schemas.microsoft.com/office/drawing/2014/main" id="{6569AE9A-657F-E48C-0150-0EC7FAD4E9C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621" b="89655" l="9963" r="99815">
                        <a14:foregroundMark x1="99815" y1="15517" x2="57749" y2="24138"/>
                        <a14:foregroundMark x1="57749" y1="24138" x2="61070" y2="70690"/>
                        <a14:foregroundMark x1="61070" y1="70690" x2="88192" y2="32759"/>
                        <a14:foregroundMark x1="88192" y1="32759" x2="78967" y2="25862"/>
                        <a14:foregroundMark x1="78967" y1="25862" x2="68635" y2="25862"/>
                        <a14:foregroundMark x1="68635" y1="25862" x2="70480" y2="43103"/>
                      </a14:backgroundRemoval>
                    </a14:imgEffect>
                  </a14:imgLayer>
                </a14:imgProps>
              </a:ext>
            </a:extLst>
          </a:blip>
          <a:stretch>
            <a:fillRect/>
          </a:stretch>
        </p:blipFill>
        <p:spPr>
          <a:xfrm>
            <a:off x="301557" y="5680728"/>
            <a:ext cx="11668469" cy="1017249"/>
          </a:xfrm>
          <a:prstGeom prst="rect">
            <a:avLst/>
          </a:prstGeom>
        </p:spPr>
      </p:pic>
      <p:graphicFrame>
        <p:nvGraphicFramePr>
          <p:cNvPr id="6" name="Chart 5">
            <a:extLst>
              <a:ext uri="{FF2B5EF4-FFF2-40B4-BE49-F238E27FC236}">
                <a16:creationId xmlns:a16="http://schemas.microsoft.com/office/drawing/2014/main" id="{78C9FF17-37EF-1790-D431-00100F20809E}"/>
              </a:ext>
            </a:extLst>
          </p:cNvPr>
          <p:cNvGraphicFramePr/>
          <p:nvPr>
            <p:extLst>
              <p:ext uri="{D42A27DB-BD31-4B8C-83A1-F6EECF244321}">
                <p14:modId xmlns:p14="http://schemas.microsoft.com/office/powerpoint/2010/main" val="745928034"/>
              </p:ext>
            </p:extLst>
          </p:nvPr>
        </p:nvGraphicFramePr>
        <p:xfrm>
          <a:off x="301557" y="1200770"/>
          <a:ext cx="10896599" cy="54972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Content Placeholder 4">
            <a:extLst>
              <a:ext uri="{FF2B5EF4-FFF2-40B4-BE49-F238E27FC236}">
                <a16:creationId xmlns:a16="http://schemas.microsoft.com/office/drawing/2014/main" id="{3659C119-39AE-595D-EE7D-A01FD1FE9FCC}"/>
              </a:ext>
            </a:extLst>
          </p:cNvPr>
          <p:cNvGraphicFramePr>
            <a:graphicFrameLocks/>
          </p:cNvGraphicFramePr>
          <p:nvPr/>
        </p:nvGraphicFramePr>
        <p:xfrm>
          <a:off x="0" y="-1"/>
          <a:ext cx="12192000" cy="89154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891541">
                <a:tc>
                  <a:txBody>
                    <a:bodyPr/>
                    <a:lstStyle/>
                    <a:p>
                      <a:endParaRPr lang="en-US"/>
                    </a:p>
                  </a:txBody>
                  <a:tcPr>
                    <a:solidFill>
                      <a:srgbClr val="FFC000"/>
                    </a:solid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6B490712-5634-D20D-CF29-B449741C8C3D}"/>
              </a:ext>
            </a:extLst>
          </p:cNvPr>
          <p:cNvSpPr txBox="1"/>
          <p:nvPr/>
        </p:nvSpPr>
        <p:spPr>
          <a:xfrm>
            <a:off x="582930" y="122603"/>
            <a:ext cx="6617970" cy="646331"/>
          </a:xfrm>
          <a:prstGeom prst="rect">
            <a:avLst/>
          </a:prstGeom>
          <a:noFill/>
        </p:spPr>
        <p:txBody>
          <a:bodyPr wrap="square" rtlCol="0">
            <a:spAutoFit/>
          </a:bodyPr>
          <a:lstStyle/>
          <a:p>
            <a:r>
              <a:rPr lang="en-CA" sz="3600" b="1"/>
              <a:t>Intervention </a:t>
            </a:r>
            <a:r>
              <a:rPr lang="en-CA" sz="3600" b="1" err="1"/>
              <a:t>d’urgence</a:t>
            </a:r>
            <a:endParaRPr lang="en-CA" sz="3600" b="1"/>
          </a:p>
        </p:txBody>
      </p:sp>
    </p:spTree>
    <p:extLst>
      <p:ext uri="{BB962C8B-B14F-4D97-AF65-F5344CB8AC3E}">
        <p14:creationId xmlns:p14="http://schemas.microsoft.com/office/powerpoint/2010/main" val="362988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7D731-F78E-B3F3-9DF6-2A074B97EEB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2D3D74-43C3-478A-8721-7378DE29F182}"/>
              </a:ext>
            </a:extLst>
          </p:cNvPr>
          <p:cNvSpPr>
            <a:spLocks noGrp="1"/>
          </p:cNvSpPr>
          <p:nvPr>
            <p:ph type="sldNum" sz="quarter" idx="12"/>
          </p:nvPr>
        </p:nvSpPr>
        <p:spPr/>
        <p:txBody>
          <a:bodyPr/>
          <a:lstStyle/>
          <a:p>
            <a:fld id="{1741FA43-5010-4D73-B54B-996E990CAFC0}" type="slidenum">
              <a:rPr lang="en-US" smtClean="0"/>
              <a:pPr/>
              <a:t>8</a:t>
            </a:fld>
            <a:endParaRPr lang="en-US"/>
          </a:p>
        </p:txBody>
      </p:sp>
      <p:pic>
        <p:nvPicPr>
          <p:cNvPr id="11" name="Picture 10">
            <a:extLst>
              <a:ext uri="{FF2B5EF4-FFF2-40B4-BE49-F238E27FC236}">
                <a16:creationId xmlns:a16="http://schemas.microsoft.com/office/drawing/2014/main" id="{7C736925-A150-76B8-F86D-E9EEB6BB585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621" b="89655" l="9963" r="99815">
                        <a14:foregroundMark x1="99815" y1="15517" x2="57749" y2="24138"/>
                        <a14:foregroundMark x1="57749" y1="24138" x2="61070" y2="70690"/>
                        <a14:foregroundMark x1="61070" y1="70690" x2="88192" y2="32759"/>
                        <a14:foregroundMark x1="88192" y1="32759" x2="78967" y2="25862"/>
                        <a14:foregroundMark x1="78967" y1="25862" x2="68635" y2="25862"/>
                        <a14:foregroundMark x1="68635" y1="25862" x2="70480" y2="43103"/>
                      </a14:backgroundRemoval>
                    </a14:imgEffect>
                  </a14:imgLayer>
                </a14:imgProps>
              </a:ext>
            </a:extLst>
          </a:blip>
          <a:stretch>
            <a:fillRect/>
          </a:stretch>
        </p:blipFill>
        <p:spPr>
          <a:xfrm>
            <a:off x="301557" y="5680728"/>
            <a:ext cx="11668469" cy="1017249"/>
          </a:xfrm>
          <a:prstGeom prst="rect">
            <a:avLst/>
          </a:prstGeom>
        </p:spPr>
      </p:pic>
      <p:graphicFrame>
        <p:nvGraphicFramePr>
          <p:cNvPr id="6" name="Chart 5">
            <a:extLst>
              <a:ext uri="{FF2B5EF4-FFF2-40B4-BE49-F238E27FC236}">
                <a16:creationId xmlns:a16="http://schemas.microsoft.com/office/drawing/2014/main" id="{E2D1183A-E109-F5D8-1746-49542294ACE5}"/>
              </a:ext>
            </a:extLst>
          </p:cNvPr>
          <p:cNvGraphicFramePr/>
          <p:nvPr>
            <p:extLst>
              <p:ext uri="{D42A27DB-BD31-4B8C-83A1-F6EECF244321}">
                <p14:modId xmlns:p14="http://schemas.microsoft.com/office/powerpoint/2010/main" val="533219395"/>
              </p:ext>
            </p:extLst>
          </p:nvPr>
        </p:nvGraphicFramePr>
        <p:xfrm>
          <a:off x="301557" y="1200770"/>
          <a:ext cx="10896599" cy="5497207"/>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a:extLst>
              <a:ext uri="{FF2B5EF4-FFF2-40B4-BE49-F238E27FC236}">
                <a16:creationId xmlns:a16="http://schemas.microsoft.com/office/drawing/2014/main" id="{8FE7FC9C-CD7E-13DD-0A71-77D410FF40D5}"/>
              </a:ext>
            </a:extLst>
          </p:cNvPr>
          <p:cNvSpPr/>
          <p:nvPr/>
        </p:nvSpPr>
        <p:spPr>
          <a:xfrm>
            <a:off x="3782291" y="5306291"/>
            <a:ext cx="1177636" cy="3509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9" name="Content Placeholder 4">
            <a:extLst>
              <a:ext uri="{FF2B5EF4-FFF2-40B4-BE49-F238E27FC236}">
                <a16:creationId xmlns:a16="http://schemas.microsoft.com/office/drawing/2014/main" id="{AEFACF0B-6886-C5ED-6EB4-002A6FF85123}"/>
              </a:ext>
            </a:extLst>
          </p:cNvPr>
          <p:cNvGraphicFramePr>
            <a:graphicFrameLocks/>
          </p:cNvGraphicFramePr>
          <p:nvPr>
            <p:extLst>
              <p:ext uri="{D42A27DB-BD31-4B8C-83A1-F6EECF244321}">
                <p14:modId xmlns:p14="http://schemas.microsoft.com/office/powerpoint/2010/main" val="3685815092"/>
              </p:ext>
            </p:extLst>
          </p:nvPr>
        </p:nvGraphicFramePr>
        <p:xfrm>
          <a:off x="0" y="-1"/>
          <a:ext cx="12192000" cy="79465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794658">
                <a:tc>
                  <a:txBody>
                    <a:bodyPr/>
                    <a:lstStyle/>
                    <a:p>
                      <a:endParaRPr lang="en-US"/>
                    </a:p>
                  </a:txBody>
                  <a:tcPr>
                    <a:solidFill>
                      <a:srgbClr val="FFC000"/>
                    </a:solid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818068C8-A487-AF3C-C417-8D907B2FA3C8}"/>
              </a:ext>
            </a:extLst>
          </p:cNvPr>
          <p:cNvSpPr txBox="1"/>
          <p:nvPr/>
        </p:nvSpPr>
        <p:spPr>
          <a:xfrm>
            <a:off x="582930" y="122603"/>
            <a:ext cx="11609070" cy="646331"/>
          </a:xfrm>
          <a:prstGeom prst="rect">
            <a:avLst/>
          </a:prstGeom>
          <a:noFill/>
        </p:spPr>
        <p:txBody>
          <a:bodyPr wrap="square" rtlCol="0">
            <a:spAutoFit/>
          </a:bodyPr>
          <a:lstStyle/>
          <a:p>
            <a:r>
              <a:rPr lang="en-CA" sz="3600" b="1"/>
              <a:t>Services de police </a:t>
            </a:r>
            <a:r>
              <a:rPr lang="en-CA" sz="3600" b="1" err="1"/>
              <a:t>locaux</a:t>
            </a:r>
            <a:r>
              <a:rPr lang="en-CA" sz="3600" b="1"/>
              <a:t> : </a:t>
            </a:r>
            <a:r>
              <a:rPr lang="en-CA" sz="3600" b="1" err="1"/>
              <a:t>éducation</a:t>
            </a:r>
            <a:r>
              <a:rPr lang="en-CA" sz="3600" b="1"/>
              <a:t> et sensibilisation </a:t>
            </a:r>
          </a:p>
        </p:txBody>
      </p:sp>
    </p:spTree>
    <p:extLst>
      <p:ext uri="{BB962C8B-B14F-4D97-AF65-F5344CB8AC3E}">
        <p14:creationId xmlns:p14="http://schemas.microsoft.com/office/powerpoint/2010/main" val="3644318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69F2A8-1A5F-7B21-CFF2-43A61A902014}"/>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14D45A5-CDC0-EF1F-2101-C07270A45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AE6F57-7BAC-7BE4-47AB-3232FCDAF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Right Triangle 1034">
            <a:extLst>
              <a:ext uri="{FF2B5EF4-FFF2-40B4-BE49-F238E27FC236}">
                <a16:creationId xmlns:a16="http://schemas.microsoft.com/office/drawing/2014/main" id="{64B76952-C44D-DAA2-EAAB-4D50B79C32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1E475CB-1A4E-2627-90CC-3EBE50A613E7}"/>
              </a:ext>
            </a:extLst>
          </p:cNvPr>
          <p:cNvSpPr/>
          <p:nvPr/>
        </p:nvSpPr>
        <p:spPr>
          <a:xfrm>
            <a:off x="5793702" y="2065468"/>
            <a:ext cx="4912880" cy="3953366"/>
          </a:xfrm>
          <a:prstGeom prst="rect">
            <a:avLst/>
          </a:prstGeom>
        </p:spPr>
        <p:txBody>
          <a:bodyPr vert="horz" lIns="91440" tIns="45720" rIns="91440" bIns="45720" rtlCol="0">
            <a:noAutofit/>
          </a:bodyPr>
          <a:lstStyle/>
          <a:p>
            <a:pPr defTabSz="594360">
              <a:lnSpc>
                <a:spcPct val="90000"/>
              </a:lnSpc>
              <a:spcAft>
                <a:spcPts val="390"/>
              </a:spcAft>
            </a:pPr>
            <a:endParaRPr lang="en-CA" sz="2000" b="1" i="1" kern="100">
              <a:effectLst/>
              <a:ea typeface="Aptos" panose="020B00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42D24D0-66F7-4BB2-0D33-5046F0478A5D}"/>
              </a:ext>
            </a:extLst>
          </p:cNvPr>
          <p:cNvSpPr/>
          <p:nvPr/>
        </p:nvSpPr>
        <p:spPr>
          <a:xfrm>
            <a:off x="2500844" y="1636452"/>
            <a:ext cx="1762989" cy="2090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BD5B604A-6CE4-19C9-74D8-8E38CF9053EB}"/>
              </a:ext>
            </a:extLst>
          </p:cNvPr>
          <p:cNvSpPr/>
          <p:nvPr/>
        </p:nvSpPr>
        <p:spPr>
          <a:xfrm>
            <a:off x="1990430" y="4576712"/>
            <a:ext cx="727898" cy="6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8C24D203-3F72-007D-0EEE-8E97CC767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71" y="6018834"/>
            <a:ext cx="11319492" cy="619708"/>
          </a:xfrm>
          <a:prstGeom prst="rect">
            <a:avLst/>
          </a:prstGeom>
        </p:spPr>
      </p:pic>
      <p:sp>
        <p:nvSpPr>
          <p:cNvPr id="9" name="TextBox 8">
            <a:extLst>
              <a:ext uri="{FF2B5EF4-FFF2-40B4-BE49-F238E27FC236}">
                <a16:creationId xmlns:a16="http://schemas.microsoft.com/office/drawing/2014/main" id="{32E75E24-FEFE-BB76-D766-AA21DA828A4A}"/>
              </a:ext>
            </a:extLst>
          </p:cNvPr>
          <p:cNvSpPr txBox="1"/>
          <p:nvPr/>
        </p:nvSpPr>
        <p:spPr>
          <a:xfrm>
            <a:off x="1344990" y="697733"/>
            <a:ext cx="10428513" cy="1815882"/>
          </a:xfrm>
          <a:prstGeom prst="rect">
            <a:avLst/>
          </a:prstGeom>
          <a:noFill/>
        </p:spPr>
        <p:txBody>
          <a:bodyPr wrap="square">
            <a:spAutoFit/>
          </a:bodyPr>
          <a:lstStyle/>
          <a:p>
            <a:r>
              <a:rPr lang="en-US" sz="3600" b="1" kern="1200">
                <a:solidFill>
                  <a:schemeClr val="tx1"/>
                </a:solidFill>
                <a:latin typeface="+mn-lt"/>
                <a:ea typeface="+mn-ea"/>
                <a:cs typeface="+mn-cs"/>
              </a:rPr>
              <a:t>Un plan </a:t>
            </a:r>
            <a:r>
              <a:rPr lang="en-US" sz="3600" b="1" kern="1200" err="1">
                <a:solidFill>
                  <a:schemeClr val="tx1"/>
                </a:solidFill>
                <a:latin typeface="+mn-lt"/>
                <a:ea typeface="+mn-ea"/>
                <a:cs typeface="+mn-cs"/>
              </a:rPr>
              <a:t>d'intervention</a:t>
            </a:r>
            <a:r>
              <a:rPr lang="en-US" sz="3600" b="1" kern="1200">
                <a:solidFill>
                  <a:schemeClr val="tx1"/>
                </a:solidFill>
                <a:latin typeface="+mn-lt"/>
                <a:ea typeface="+mn-ea"/>
                <a:cs typeface="+mn-cs"/>
              </a:rPr>
              <a:t> </a:t>
            </a:r>
            <a:r>
              <a:rPr lang="en-US" sz="3600" b="1" kern="1200" err="1">
                <a:solidFill>
                  <a:schemeClr val="tx1"/>
                </a:solidFill>
                <a:latin typeface="+mn-lt"/>
                <a:ea typeface="+mn-ea"/>
                <a:cs typeface="+mn-cs"/>
              </a:rPr>
              <a:t>d’urgence</a:t>
            </a:r>
            <a:r>
              <a:rPr lang="en-US" sz="3600" b="1" kern="1200">
                <a:solidFill>
                  <a:schemeClr val="tx1"/>
                </a:solidFill>
                <a:latin typeface="+mn-lt"/>
                <a:ea typeface="+mn-ea"/>
                <a:cs typeface="+mn-cs"/>
              </a:rPr>
              <a:t> accessible   </a:t>
            </a:r>
          </a:p>
          <a:p>
            <a:r>
              <a:rPr lang="en-US" sz="3600" b="1" i="1" err="1"/>
              <a:t>Sommes</a:t>
            </a:r>
            <a:r>
              <a:rPr lang="en-US" sz="3600" b="1" i="1"/>
              <a:t>-nous </a:t>
            </a:r>
            <a:r>
              <a:rPr lang="en-US" sz="3600" b="1" i="1" err="1"/>
              <a:t>prêts</a:t>
            </a:r>
            <a:r>
              <a:rPr lang="en-US" sz="3600" b="1" i="1"/>
              <a:t>? </a:t>
            </a:r>
          </a:p>
          <a:p>
            <a:endParaRPr lang="en-CA" sz="4000" b="1"/>
          </a:p>
        </p:txBody>
      </p:sp>
      <p:sp>
        <p:nvSpPr>
          <p:cNvPr id="5" name="TextBox 4">
            <a:extLst>
              <a:ext uri="{FF2B5EF4-FFF2-40B4-BE49-F238E27FC236}">
                <a16:creationId xmlns:a16="http://schemas.microsoft.com/office/drawing/2014/main" id="{10CA2508-7250-F443-89DC-38305A78F4B5}"/>
              </a:ext>
            </a:extLst>
          </p:cNvPr>
          <p:cNvSpPr txBox="1"/>
          <p:nvPr/>
        </p:nvSpPr>
        <p:spPr>
          <a:xfrm>
            <a:off x="957943" y="1992363"/>
            <a:ext cx="10515599" cy="5016758"/>
          </a:xfrm>
          <a:prstGeom prst="rect">
            <a:avLst/>
          </a:prstGeom>
          <a:noFill/>
        </p:spPr>
        <p:txBody>
          <a:bodyPr wrap="square">
            <a:spAutoFit/>
          </a:bodyPr>
          <a:lstStyle/>
          <a:p>
            <a:r>
              <a:rPr lang="fr-CA" sz="1600" b="1"/>
              <a:t>La </a:t>
            </a:r>
            <a:r>
              <a:rPr lang="fr-CA" sz="1600" b="1" i="1"/>
              <a:t>Loi canadienne sur l'accessibilité </a:t>
            </a:r>
            <a:r>
              <a:rPr lang="fr-CA" sz="1600" b="1"/>
              <a:t>aura des répercussions sur les entités sous réglementation fédérale et sur les membres des Premières Nations habitant dans les réserves. </a:t>
            </a:r>
          </a:p>
          <a:p>
            <a:r>
              <a:rPr lang="fr-CA" sz="1600" b="1" i="1"/>
              <a:t>Sommes-nous prêts? </a:t>
            </a:r>
          </a:p>
          <a:p>
            <a:pPr marL="285750" indent="-285750">
              <a:buFont typeface="Arial" panose="020B0604020202020204" pitchFamily="34" charset="0"/>
              <a:buChar char="•"/>
            </a:pPr>
            <a:r>
              <a:rPr lang="fr-CA" sz="1600"/>
              <a:t>La création d'un plan d'intervention d'urgence accessible pour les Premières Nations sera important pour assurer la </a:t>
            </a:r>
            <a:r>
              <a:rPr lang="fr-CA" sz="1600" b="0" i="0">
                <a:effectLst/>
              </a:rPr>
              <a:t>santé et la sécurité publiques </a:t>
            </a:r>
            <a:r>
              <a:rPr lang="fr-CA" sz="1600"/>
              <a:t>d</a:t>
            </a:r>
            <a:r>
              <a:rPr lang="fr-CA" sz="1600" b="0" i="0">
                <a:effectLst/>
              </a:rPr>
              <a:t>es Premières Nations. Les personnes handicapées des Premières Nations peuvent se heurter à des obstacles, et les situations d'urgence peuvent aggraver ces obstacles.</a:t>
            </a:r>
          </a:p>
          <a:p>
            <a:pPr marL="285750" indent="-285750">
              <a:buFont typeface="Arial" panose="020B0604020202020204" pitchFamily="34" charset="0"/>
              <a:buChar char="•"/>
            </a:pPr>
            <a:r>
              <a:rPr lang="fr-CA" sz="1600" b="0" i="0">
                <a:effectLst/>
              </a:rPr>
              <a:t>Nous nous efforçons de garantir aux PHPN et aux personnes possédant différentes </a:t>
            </a:r>
            <a:r>
              <a:rPr lang="fr-CA" sz="1600"/>
              <a:t>capacités une intervention d’urgence efficace qui </a:t>
            </a:r>
            <a:r>
              <a:rPr lang="fr-CA" sz="1600" b="0" i="0">
                <a:effectLst/>
              </a:rPr>
              <a:t>est identique à celle assurée à toute autre personne et accessible dans les mêmes délais pour tous les types de situations d'urgence : </a:t>
            </a:r>
          </a:p>
          <a:p>
            <a:pPr lvl="1">
              <a:buFont typeface="Arial" panose="020B0604020202020204" pitchFamily="34" charset="0"/>
              <a:buChar char="•"/>
            </a:pPr>
            <a:r>
              <a:rPr lang="fr-CA" sz="1600" b="0" i="0">
                <a:effectLst/>
              </a:rPr>
              <a:t>les besoins de votre Première Nation, de vos clients et de vos employés avant qu'une situation d'urgence ne se produise;</a:t>
            </a:r>
          </a:p>
          <a:p>
            <a:pPr lvl="1">
              <a:buFont typeface="Arial" panose="020B0604020202020204" pitchFamily="34" charset="0"/>
              <a:buChar char="•"/>
            </a:pPr>
            <a:r>
              <a:rPr lang="fr-CA" sz="1600" b="0" i="0">
                <a:effectLst/>
              </a:rPr>
              <a:t>les nouveaux obstacles créés par les situations d'urgence;</a:t>
            </a:r>
          </a:p>
          <a:p>
            <a:pPr lvl="1">
              <a:buFont typeface="Arial" panose="020B0604020202020204" pitchFamily="34" charset="0"/>
              <a:buChar char="•"/>
            </a:pPr>
            <a:r>
              <a:rPr lang="fr-CA" sz="1600" b="0" i="0">
                <a:effectLst/>
              </a:rPr>
              <a:t>les changements nécessaires pour fournir vos services de manière accessible;</a:t>
            </a:r>
          </a:p>
          <a:p>
            <a:pPr lvl="1">
              <a:buFont typeface="Arial" panose="020B0604020202020204" pitchFamily="34" charset="0"/>
              <a:buChar char="•"/>
            </a:pPr>
            <a:r>
              <a:rPr lang="fr-CA" sz="1600" b="0" i="0">
                <a:effectLst/>
              </a:rPr>
              <a:t>les commentaires que vous recevez sur l'accessibilité de la part des personnes qui utilisent vos services.</a:t>
            </a:r>
          </a:p>
          <a:p>
            <a:pPr lvl="1">
              <a:buFont typeface="Arial" panose="020B0604020202020204" pitchFamily="34" charset="0"/>
              <a:buChar char="•"/>
            </a:pPr>
            <a:endParaRPr lang="fr-CA" sz="1600"/>
          </a:p>
          <a:p>
            <a:pPr lvl="1">
              <a:buFont typeface="Arial" panose="020B0604020202020204" pitchFamily="34" charset="0"/>
              <a:buChar char="•"/>
            </a:pPr>
            <a:r>
              <a:rPr lang="fr-CA" sz="1600" b="0" i="0">
                <a:effectLst/>
              </a:rPr>
              <a:t> Est-ce que votre Première Nation a élaboré un plan d'intervention d'urgence accessible? </a:t>
            </a:r>
          </a:p>
          <a:p>
            <a:pPr lvl="1">
              <a:buFont typeface="Arial" panose="020B0604020202020204" pitchFamily="34" charset="0"/>
              <a:buChar char="•"/>
            </a:pPr>
            <a:r>
              <a:rPr lang="fr-CA" sz="1600" b="0" i="0">
                <a:effectLst/>
              </a:rPr>
              <a:t> Votre avis nous intéresse!   </a:t>
            </a:r>
          </a:p>
          <a:p>
            <a:endParaRPr lang="fr-CA" sz="1600" spc="-35">
              <a:solidFill>
                <a:srgbClr val="000000"/>
              </a:solidFill>
              <a:effectLst/>
              <a:latin typeface="Calibri" panose="020F0502020204030204" pitchFamily="34" charset="0"/>
              <a:ea typeface="Aptos" panose="020B0004020202020204" pitchFamily="34" charset="0"/>
            </a:endParaRPr>
          </a:p>
          <a:p>
            <a:endParaRPr lang="fr-CA" sz="1600" spc="-35">
              <a:solidFill>
                <a:srgbClr val="000000"/>
              </a:solidFill>
              <a:latin typeface="Calibri" panose="020F0502020204030204" pitchFamily="34" charset="0"/>
              <a:ea typeface="Aptos" panose="020B0004020202020204" pitchFamily="34" charset="0"/>
            </a:endParaRPr>
          </a:p>
          <a:p>
            <a:endParaRPr lang="fr-CA" sz="1600" spc="-35">
              <a:solidFill>
                <a:srgbClr val="000000"/>
              </a:solidFill>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1828415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14F5DB9F0EFB438838633D3D3C15B8" ma:contentTypeVersion="16" ma:contentTypeDescription="Create a new document." ma:contentTypeScope="" ma:versionID="1b15e146dd7714f2d5dcf18563929c34">
  <xsd:schema xmlns:xsd="http://www.w3.org/2001/XMLSchema" xmlns:xs="http://www.w3.org/2001/XMLSchema" xmlns:p="http://schemas.microsoft.com/office/2006/metadata/properties" xmlns:ns2="40cc7fa8-84e5-448e-ae7a-47e8d4996491" xmlns:ns3="b559b0e0-9212-46a0-b3de-39b777f81522" targetNamespace="http://schemas.microsoft.com/office/2006/metadata/properties" ma:root="true" ma:fieldsID="27e97a9b6377789299bdb8fc26e42c2e" ns2:_="" ns3:_="">
    <xsd:import namespace="40cc7fa8-84e5-448e-ae7a-47e8d4996491"/>
    <xsd:import namespace="b559b0e0-9212-46a0-b3de-39b777f81522"/>
    <xsd:element name="properties">
      <xsd:complexType>
        <xsd:sequence>
          <xsd:element name="documentManagement">
            <xsd:complexType>
              <xsd:all>
                <xsd:element ref="ns2:Polaris_x0023_" minOccurs="0"/>
                <xsd:element ref="ns2:Opportunity_x0023_" minOccurs="0"/>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c7fa8-84e5-448e-ae7a-47e8d4996491" elementFormDefault="qualified">
    <xsd:import namespace="http://schemas.microsoft.com/office/2006/documentManagement/types"/>
    <xsd:import namespace="http://schemas.microsoft.com/office/infopath/2007/PartnerControls"/>
    <xsd:element name="Polaris_x0023_" ma:index="8" nillable="true" ma:displayName="Polaris #" ma:format="Dropdown" ma:internalName="Polaris_x0023_">
      <xsd:simpleType>
        <xsd:restriction base="dms:Note">
          <xsd:maxLength value="255"/>
        </xsd:restriction>
      </xsd:simpleType>
    </xsd:element>
    <xsd:element name="Opportunity_x0023_" ma:index="9" nillable="true" ma:displayName="Opportunity #" ma:format="Dropdown" ma:internalName="Opportunity_x0023_">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3b7034-6acb-4a3b-925f-eb080a5d509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59b0e0-9212-46a0-b3de-39b777f81522"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da357cf-8b75-474a-aa06-0e764647acb3}" ma:internalName="TaxCatchAll" ma:showField="CatchAllData" ma:web="b559b0e0-9212-46a0-b3de-39b777f815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laris_x0023_ xmlns="40cc7fa8-84e5-448e-ae7a-47e8d4996491" xsi:nil="true"/>
    <lcf76f155ced4ddcb4097134ff3c332f xmlns="40cc7fa8-84e5-448e-ae7a-47e8d4996491">
      <Terms xmlns="http://schemas.microsoft.com/office/infopath/2007/PartnerControls"/>
    </lcf76f155ced4ddcb4097134ff3c332f>
    <TaxCatchAll xmlns="b559b0e0-9212-46a0-b3de-39b777f81522" xsi:nil="true"/>
    <Opportunity_x0023_ xmlns="40cc7fa8-84e5-448e-ae7a-47e8d4996491" xsi:nil="true"/>
  </documentManagement>
</p:properties>
</file>

<file path=customXml/itemProps1.xml><?xml version="1.0" encoding="utf-8"?>
<ds:datastoreItem xmlns:ds="http://schemas.openxmlformats.org/officeDocument/2006/customXml" ds:itemID="{D237DAF9-FDA5-4028-8075-283917D036C8}"/>
</file>

<file path=customXml/itemProps2.xml><?xml version="1.0" encoding="utf-8"?>
<ds:datastoreItem xmlns:ds="http://schemas.openxmlformats.org/officeDocument/2006/customXml" ds:itemID="{2CBE231D-65EB-4CA0-A091-20273E83362A}"/>
</file>

<file path=customXml/itemProps3.xml><?xml version="1.0" encoding="utf-8"?>
<ds:datastoreItem xmlns:ds="http://schemas.openxmlformats.org/officeDocument/2006/customXml" ds:itemID="{31F4CE0B-A099-4764-BBE6-E528D2BE84CB}"/>
</file>

<file path=docProps/app.xml><?xml version="1.0" encoding="utf-8"?>
<Properties xmlns="http://schemas.openxmlformats.org/officeDocument/2006/extended-properties" xmlns:vt="http://schemas.openxmlformats.org/officeDocument/2006/docPropsVTypes">
  <TotalTime>3617</TotalTime>
  <Words>1172</Words>
  <Application>Microsoft Office PowerPoint</Application>
  <PresentationFormat>Widescreen</PresentationFormat>
  <Paragraphs>90</Paragraphs>
  <Slides>10</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Aptos</vt:lpstr>
      <vt:lpstr>Arial</vt:lpstr>
      <vt:lpstr>Calibri</vt:lpstr>
      <vt:lpstr>Calibri Light</vt:lpstr>
      <vt:lpstr>Times New Roman</vt:lpstr>
      <vt:lpstr>Wingdings</vt:lpstr>
      <vt:lpstr>Office Theme</vt:lpstr>
      <vt:lpstr>1_Office Theme</vt:lpstr>
      <vt:lpstr>Thème Office</vt:lpstr>
      <vt:lpstr>PowerPoint Presentation</vt:lpstr>
      <vt:lpstr>Principales mises à jour sur l’accessibilité ou inclusion des personnes handicapées</vt:lpstr>
      <vt:lpstr>PowerPoint Presentation</vt:lpstr>
      <vt:lpstr>Un sondage pour prendre le pouls :  Situation de l'accessibilité et du handicap  parmi les Premières Nations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Bates-Wright</dc:creator>
  <cp:keywords>, docId:047FBA94DBD31892946A26A7D64A890B</cp:keywords>
  <cp:lastModifiedBy>Serge Trouyet</cp:lastModifiedBy>
  <cp:revision>48</cp:revision>
  <dcterms:created xsi:type="dcterms:W3CDTF">2024-01-24T21:33:09Z</dcterms:created>
  <dcterms:modified xsi:type="dcterms:W3CDTF">2024-02-23T15:42:21Z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0x0101001C14F5DB9F0EFB438838633D3D3C15B8</vt:lpwstr>
  </property>
</Properties>
</file>