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handoutMasterIdLst>
    <p:handoutMasterId r:id="rId12"/>
  </p:handoutMasterIdLst>
  <p:sldIdLst>
    <p:sldId id="263" r:id="rId2"/>
    <p:sldId id="265" r:id="rId3"/>
    <p:sldId id="264" r:id="rId4"/>
    <p:sldId id="266" r:id="rId5"/>
    <p:sldId id="267" r:id="rId6"/>
    <p:sldId id="268" r:id="rId7"/>
    <p:sldId id="269" r:id="rId8"/>
    <p:sldId id="273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C95"/>
    <a:srgbClr val="3C6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8"/>
    <p:restoredTop sz="96208"/>
  </p:normalViewPr>
  <p:slideViewPr>
    <p:cSldViewPr snapToGrid="0" snapToObjects="1">
      <p:cViewPr varScale="1">
        <p:scale>
          <a:sx n="148" d="100"/>
          <a:sy n="148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10/Feb/26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811" y="2161963"/>
            <a:ext cx="8067459" cy="1780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813" y="4096814"/>
            <a:ext cx="8067458" cy="17800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964" y="1517904"/>
            <a:ext cx="9336157" cy="798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964" y="2484783"/>
            <a:ext cx="9336158" cy="3692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49F-DD27-DA44-B46B-39D43C5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9BC028D-A9F7-9246-BAFC-9962E05A63FF}" type="datetimeFigureOut">
              <a:rPr lang="en-US" smtClean="0"/>
              <a:pPr/>
              <a:t>10/Feb/26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FBFF-8F21-B549-9D66-180BB12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3002" y="6356350"/>
            <a:ext cx="890798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7D454D-B60B-7F4D-B729-57FAF81D7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0365-20C1-013C-DF11-B0B61D4BC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10" y="2358518"/>
            <a:ext cx="9012061" cy="1780057"/>
          </a:xfrm>
        </p:spPr>
        <p:txBody>
          <a:bodyPr/>
          <a:lstStyle/>
          <a:p>
            <a:pPr algn="ctr"/>
            <a:r>
              <a:rPr lang="en-US" sz="4800" dirty="0"/>
              <a:t>Overview of Income Assistance Program Reform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D4129-9861-8F3D-6A09-F5A1816DC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Tuesday, February 2, 2026</a:t>
            </a:r>
          </a:p>
        </p:txBody>
      </p:sp>
    </p:spTree>
    <p:extLst>
      <p:ext uri="{BB962C8B-B14F-4D97-AF65-F5344CB8AC3E}">
        <p14:creationId xmlns:p14="http://schemas.microsoft.com/office/powerpoint/2010/main" val="116202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37D0-AFB7-704C-32C5-96518C80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2AB67E-5937-9C57-D1FF-E83905C5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248" y="2579940"/>
            <a:ext cx="7264958" cy="3109831"/>
          </a:xfrm>
        </p:spPr>
        <p:txBody>
          <a:bodyPr/>
          <a:lstStyle/>
          <a:p>
            <a:pPr algn="ctr"/>
            <a:r>
              <a:rPr lang="en-CA" sz="7200" dirty="0">
                <a:solidFill>
                  <a:srgbClr val="7030A0"/>
                </a:solidFill>
                <a:latin typeface="Calibri Light" panose="020F0302020204030204"/>
              </a:rPr>
              <a:t>Kinanaskomitin</a:t>
            </a:r>
            <a:br>
              <a:rPr lang="en-CA" sz="7200" dirty="0">
                <a:solidFill>
                  <a:srgbClr val="7030A0"/>
                </a:solidFill>
                <a:latin typeface="Calibri Light" panose="020F0302020204030204"/>
              </a:rPr>
            </a:br>
            <a:r>
              <a:rPr lang="en-CA" sz="7200" dirty="0">
                <a:solidFill>
                  <a:srgbClr val="7030A0"/>
                </a:solidFill>
                <a:latin typeface="Calibri Light" panose="020F0302020204030204"/>
              </a:rPr>
              <a:t>Thank You</a:t>
            </a:r>
            <a:br>
              <a:rPr lang="en-CA" sz="7200" dirty="0">
                <a:solidFill>
                  <a:srgbClr val="7030A0"/>
                </a:solidFill>
                <a:latin typeface="Calibri Light" panose="020F0302020204030204"/>
              </a:rPr>
            </a:br>
            <a:r>
              <a:rPr lang="en-CA" sz="7200" dirty="0">
                <a:solidFill>
                  <a:srgbClr val="7030A0"/>
                </a:solidFill>
                <a:latin typeface="Calibri Light" panose="020F0302020204030204"/>
              </a:rPr>
              <a:t>Merci</a:t>
            </a:r>
            <a:b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</a:br>
            <a:b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032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F3E8-D1AD-1283-8CE8-81BF9801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1" y="1686810"/>
            <a:ext cx="9336157" cy="798576"/>
          </a:xfrm>
        </p:spPr>
        <p:txBody>
          <a:bodyPr/>
          <a:lstStyle/>
          <a:p>
            <a:pPr algn="ctr"/>
            <a:r>
              <a:rPr kumimoji="0" lang="en-CA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Foundation for Reform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7A4A-311B-FCD3-AAD4-BEB69B0D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83" y="2826427"/>
            <a:ext cx="10797834" cy="2670021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dirty="0">
                <a:solidFill>
                  <a:schemeClr val="tx1"/>
                </a:solidFill>
              </a:rPr>
              <a:t>AFN Resolution 28/2018, </a:t>
            </a:r>
            <a:r>
              <a:rPr lang="en-US" i="1" dirty="0">
                <a:solidFill>
                  <a:schemeClr val="tx1"/>
                </a:solidFill>
              </a:rPr>
              <a:t>Support for the establishment of a Technical Working Group on Social Development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defRPr/>
            </a:pPr>
            <a:r>
              <a:rPr lang="en-US" dirty="0">
                <a:solidFill>
                  <a:schemeClr val="tx1"/>
                </a:solidFill>
              </a:rPr>
              <a:t>AFN Resolution 89/2019, </a:t>
            </a:r>
            <a:r>
              <a:rPr lang="en-US" i="1" dirty="0">
                <a:solidFill>
                  <a:schemeClr val="tx1"/>
                </a:solidFill>
              </a:rPr>
              <a:t>Continuing First Nations Income Assistance Reform.</a:t>
            </a:r>
            <a:endParaRPr lang="en-CA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7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D6D2-A3E6-B146-CC88-A80E09F4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0" y="1779161"/>
            <a:ext cx="9336157" cy="798576"/>
          </a:xfrm>
        </p:spPr>
        <p:txBody>
          <a:bodyPr/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Income Assistance Reform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97E9-77D6-C52A-CF27-EEB3694C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9" y="2829697"/>
            <a:ext cx="10757641" cy="3423648"/>
          </a:xfrm>
        </p:spPr>
        <p:txBody>
          <a:bodyPr/>
          <a:lstStyle/>
          <a:p>
            <a:pPr marL="342900" lvl="0" indent="-342900">
              <a:spcAft>
                <a:spcPts val="12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 2018, Indigenous Services Canada committed to Income Assistance Program reform to make the program more responsive to First Nations.</a:t>
            </a:r>
          </a:p>
          <a:p>
            <a:pPr marL="342900" lvl="0" indent="-342900">
              <a:defRPr/>
            </a:pPr>
            <a:r>
              <a:rPr lang="en-US" dirty="0">
                <a:solidFill>
                  <a:schemeClr val="tx1"/>
                </a:solidFill>
              </a:rPr>
              <a:t>The AFN, the Technical Working Group on Social Development, and Indigenous Services Canada have been co-developing Income Assistance Program reform to ensure First Nations voices are leading the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0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3ED14-5A97-17A3-6BFE-7884A0E5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5BB09D-2DB7-7A2F-9DE7-AE13E5C93269}"/>
              </a:ext>
            </a:extLst>
          </p:cNvPr>
          <p:cNvSpPr txBox="1">
            <a:spLocks/>
          </p:cNvSpPr>
          <p:nvPr/>
        </p:nvSpPr>
        <p:spPr>
          <a:xfrm>
            <a:off x="926563" y="2577679"/>
            <a:ext cx="10548257" cy="3626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and implement a needs-based funding structure to account for factors such as remoteness, inflation and cost of living.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 provincial, territorial and federal disability programing with the needs of Income Assistance clients.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resources to promote First Nation self-determination including: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case managers and administrative staff.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Resourcing and resources to promote self-determination.</a:t>
            </a:r>
          </a:p>
          <a:p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FA5624-BC6E-9411-5E4A-89E500A5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1" y="1608340"/>
            <a:ext cx="9336157" cy="798576"/>
          </a:xfrm>
        </p:spPr>
        <p:txBody>
          <a:bodyPr/>
          <a:lstStyle/>
          <a:p>
            <a:pPr algn="ctr"/>
            <a:r>
              <a:rPr kumimoji="0" lang="en-CA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Policy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5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12AC2-6306-CB61-BCFD-DF2C9B362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15C27-1059-482A-914F-B899E3F64314}"/>
              </a:ext>
            </a:extLst>
          </p:cNvPr>
          <p:cNvSpPr txBox="1">
            <a:spLocks/>
          </p:cNvSpPr>
          <p:nvPr/>
        </p:nvSpPr>
        <p:spPr>
          <a:xfrm>
            <a:off x="926563" y="2577679"/>
            <a:ext cx="10548257" cy="3626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 startAt="4"/>
            </a:pP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 First Nations to strengthen data collection, storage, access and reporting to support evidence-based funding</a:t>
            </a:r>
          </a:p>
          <a:p>
            <a:pPr marL="342900" lvl="0" indent="-342900">
              <a:spcBef>
                <a:spcPts val="2400"/>
              </a:spcBef>
              <a:buFont typeface="+mj-lt"/>
              <a:buAutoNum type="arabicPeriod" startAt="4"/>
            </a:pPr>
            <a:r>
              <a:rPr lang="en-CA" dirty="0">
                <a:solidFill>
                  <a:schemeClr val="tx1"/>
                </a:solidFill>
                <a:ea typeface="Times New Roman" panose="02020603050405020304" pitchFamily="18" charset="0"/>
              </a:rPr>
              <a:t>Adequate infrastructure to deliver programs and services and support self-governance.</a:t>
            </a:r>
            <a:endParaRPr lang="en-CA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342900" lvl="0" indent="-342900">
              <a:spcBef>
                <a:spcPts val="2400"/>
              </a:spcBef>
              <a:buFont typeface="+mj-lt"/>
              <a:buAutoNum type="arabicPeriod" startAt="4"/>
            </a:pPr>
            <a:r>
              <a:rPr lang="en-CA" dirty="0">
                <a:solidFill>
                  <a:schemeClr val="tx1"/>
                </a:solidFill>
                <a:ea typeface="Calibri" panose="020F0502020204030204" pitchFamily="34" charset="0"/>
              </a:rPr>
              <a:t>Explore options to build a First Nations social safety net model to support First Nations with holistic, wrap-around supports to decrease poverty and support thriving First Nations.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C01F69A-1A92-6E0A-4077-B9756478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608340"/>
            <a:ext cx="11575774" cy="798576"/>
          </a:xfrm>
        </p:spPr>
        <p:txBody>
          <a:bodyPr/>
          <a:lstStyle/>
          <a:p>
            <a:pPr algn="ctr"/>
            <a:r>
              <a:rPr kumimoji="0" lang="en-CA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Policy Recommendations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3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EAB71-E27F-6B46-6C34-DB745827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3EDF8A-2D20-0975-6B0B-98FE6691E306}"/>
              </a:ext>
            </a:extLst>
          </p:cNvPr>
          <p:cNvSpPr txBox="1">
            <a:spLocks/>
          </p:cNvSpPr>
          <p:nvPr/>
        </p:nvSpPr>
        <p:spPr>
          <a:xfrm>
            <a:off x="809948" y="2743797"/>
            <a:ext cx="10548257" cy="29350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AFN Resolution 07/2022, </a:t>
            </a:r>
            <a:r>
              <a:rPr lang="en-US" sz="2400" i="1" dirty="0">
                <a:solidFill>
                  <a:schemeClr val="tx1"/>
                </a:solidFill>
              </a:rPr>
              <a:t>Reform of the On-Reserve Income Assistance Program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AFN Resolution 85/2023, </a:t>
            </a:r>
            <a:r>
              <a:rPr lang="en-US" sz="2400" i="1" dirty="0">
                <a:solidFill>
                  <a:schemeClr val="tx1"/>
                </a:solidFill>
              </a:rPr>
              <a:t>Support for the Technical Working Group on Social Development to Continue IA Program reform.</a:t>
            </a:r>
          </a:p>
          <a:p>
            <a:pPr marL="800100" lvl="1" indent="-342900"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</a:rPr>
              <a:t>Directed the Technical Working Group on Social Development to conduct and oversee the costing and transition of IA Program reform using the First Nations-developed policy recommendations.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237349-14DA-5B98-E478-0BFDCF8E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6" y="1608340"/>
            <a:ext cx="10781483" cy="798576"/>
          </a:xfrm>
        </p:spPr>
        <p:txBody>
          <a:bodyPr/>
          <a:lstStyle/>
          <a:p>
            <a:pPr algn="ctr"/>
            <a:r>
              <a:rPr kumimoji="0" lang="en-CA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Continuing Program Reform</a:t>
            </a:r>
            <a:b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202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54B5-66D9-FE77-F779-849E76749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A5D053-91BA-6FC6-FD31-61F7FDA427FC}"/>
              </a:ext>
            </a:extLst>
          </p:cNvPr>
          <p:cNvSpPr txBox="1">
            <a:spLocks/>
          </p:cNvSpPr>
          <p:nvPr/>
        </p:nvSpPr>
        <p:spPr>
          <a:xfrm>
            <a:off x="752698" y="2867453"/>
            <a:ext cx="10548257" cy="3626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In 2024, the Institute of Fiscal Studies and Democracy (IFSD) was contracted to conduct a long-term financial analysis of the investments required to fully implement the First Nations-developed policy recommendations for IA Program reform.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opportunity to build a First Nations-led approach to IA can only be accomplished with the support of First Nations IA managers and administrators.</a:t>
            </a:r>
            <a:endParaRPr lang="en-CA" sz="24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A3C1801-F743-14CF-76F9-E7F2734F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6" y="1608340"/>
            <a:ext cx="10781483" cy="798576"/>
          </a:xfrm>
        </p:spPr>
        <p:txBody>
          <a:bodyPr/>
          <a:lstStyle/>
          <a:p>
            <a:pPr algn="ctr"/>
            <a: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  <a:t>Costing IA Program Reform</a:t>
            </a:r>
            <a:b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</a:br>
            <a:b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609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5C85D-D4F2-6BBE-2734-EA459BDCD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6B3E35-2D5F-E725-1A36-7B77ABB622AA}"/>
              </a:ext>
            </a:extLst>
          </p:cNvPr>
          <p:cNvSpPr txBox="1">
            <a:spLocks/>
          </p:cNvSpPr>
          <p:nvPr/>
        </p:nvSpPr>
        <p:spPr>
          <a:xfrm>
            <a:off x="926563" y="2531296"/>
            <a:ext cx="10548257" cy="3626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First Nations-led data collection initiatives support future planning, advocacy, and self-determined decision-making. Access to data is essential for: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Understanding the true cost of living in First Nations.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Identifying funding gaps within the IA Program.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Creating a strong evidence base to advocate for meaningful investments into IA Program reform.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Accurate, community-driven data is the foundation for equitable funding and greater accountability.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E2EF0A-AF98-31C6-BD5C-A274183B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6" y="1608340"/>
            <a:ext cx="10781483" cy="798576"/>
          </a:xfrm>
        </p:spPr>
        <p:txBody>
          <a:bodyPr/>
          <a:lstStyle/>
          <a:p>
            <a:pPr algn="ctr"/>
            <a:r>
              <a:rPr kumimoji="0" lang="en-CA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Why Participate</a:t>
            </a:r>
            <a: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  <a:t>?</a:t>
            </a:r>
            <a:b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957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B4C18-F439-A010-919D-E3247EFB7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D9266A-E28C-BCD7-DD47-8A6AED94E36B}"/>
              </a:ext>
            </a:extLst>
          </p:cNvPr>
          <p:cNvSpPr txBox="1">
            <a:spLocks/>
          </p:cNvSpPr>
          <p:nvPr/>
        </p:nvSpPr>
        <p:spPr>
          <a:xfrm>
            <a:off x="1016715" y="2964045"/>
            <a:ext cx="10548257" cy="267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Opportunity to reclaim data sovereignty to demand action from the Federal Government.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Help us achieve different outcomes by participating in the survey or signing up as a case study collaborator. 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More participation = STRONGER, more accurate data to achieve change.</a:t>
            </a:r>
          </a:p>
          <a:p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8C9D0C0-0674-CC7C-5517-ECCD9254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6" y="1608340"/>
            <a:ext cx="10781483" cy="798576"/>
          </a:xfrm>
        </p:spPr>
        <p:txBody>
          <a:bodyPr/>
          <a:lstStyle/>
          <a:p>
            <a:pPr algn="ctr"/>
            <a: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  <a:t>Closing</a:t>
            </a:r>
            <a:b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</a:br>
            <a:br>
              <a:rPr lang="en-CA" sz="5400" dirty="0">
                <a:solidFill>
                  <a:srgbClr val="7030A0"/>
                </a:solidFill>
                <a:latin typeface="Calibri Light" panose="020F0302020204030204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824016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484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1_Custom Design</vt:lpstr>
      <vt:lpstr>Overview of Income Assistance Program Reform</vt:lpstr>
      <vt:lpstr>Foundation for Reform</vt:lpstr>
      <vt:lpstr>Income Assistance Reform</vt:lpstr>
      <vt:lpstr>Policy Recommendations</vt:lpstr>
      <vt:lpstr>Policy Recommendations (Continued)</vt:lpstr>
      <vt:lpstr>Continuing Program Reform </vt:lpstr>
      <vt:lpstr>Costing IA Program Reform  </vt:lpstr>
      <vt:lpstr>Why Participate? </vt:lpstr>
      <vt:lpstr>Closing  </vt:lpstr>
      <vt:lpstr>Kinanaskomitin Thank You Merci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Brianna Giff</cp:lastModifiedBy>
  <cp:revision>25</cp:revision>
  <dcterms:created xsi:type="dcterms:W3CDTF">2020-01-06T15:32:02Z</dcterms:created>
  <dcterms:modified xsi:type="dcterms:W3CDTF">2026-02-10T15:37:37Z</dcterms:modified>
</cp:coreProperties>
</file>