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authors.xml" ContentType="application/vnd.ms-powerpoint.author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98" r:id="rId3"/>
    <p:sldId id="296" r:id="rId4"/>
    <p:sldId id="295" r:id="rId5"/>
    <p:sldId id="262" r:id="rId6"/>
    <p:sldId id="282" r:id="rId7"/>
    <p:sldId id="281" r:id="rId8"/>
    <p:sldId id="283" r:id="rId9"/>
    <p:sldId id="29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27FE91-396D-DD83-B776-0FB3E57E6FE8}" name="Kevin Smart" initials="KS" userId="S::kevin.smart@rmstrategiesinc.ca::43e48182-7485-465f-a612-fdc5b58e57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Diabo" initials="DD" lastIdx="15" clrIdx="0">
    <p:extLst>
      <p:ext uri="{19B8F6BF-5375-455C-9EA6-DF929625EA0E}">
        <p15:presenceInfo xmlns:p15="http://schemas.microsoft.com/office/powerpoint/2012/main" userId="S::DDiabo@afn.ca::d87666d3-006f-4af2-b450-6e7589f09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1341" autoAdjust="0"/>
  </p:normalViewPr>
  <p:slideViewPr>
    <p:cSldViewPr snapToGrid="0">
      <p:cViewPr varScale="1">
        <p:scale>
          <a:sx n="98" d="100"/>
          <a:sy n="98" d="100"/>
        </p:scale>
        <p:origin x="1086" y="90"/>
      </p:cViewPr>
      <p:guideLst/>
    </p:cSldViewPr>
  </p:slideViewPr>
  <p:notesTextViewPr>
    <p:cViewPr>
      <p:scale>
        <a:sx n="1" d="1"/>
        <a:sy n="1" d="1"/>
      </p:scale>
      <p:origin x="0" y="0"/>
    </p:cViewPr>
  </p:notesTextViewPr>
  <p:notesViewPr>
    <p:cSldViewPr snapToGrid="0">
      <p:cViewPr varScale="1">
        <p:scale>
          <a:sx n="60" d="100"/>
          <a:sy n="60" d="100"/>
        </p:scale>
        <p:origin x="327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viewProps" Target="viewProps.xml"/><Relationship Id="rId36" Type="http://schemas.openxmlformats.org/officeDocument/2006/relationships/customXml" Target="../customXml/item2.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35"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mart" userId="43e48182-7485-465f-a612-fdc5b58e5704" providerId="ADAL" clId="{FFA7B2C7-BBCA-4769-9FA8-9AC95C47C1F6}"/>
    <pc:docChg chg="undo custSel addSld modSld">
      <pc:chgData name="Kevin Smart" userId="43e48182-7485-465f-a612-fdc5b58e5704" providerId="ADAL" clId="{FFA7B2C7-BBCA-4769-9FA8-9AC95C47C1F6}" dt="2022-06-24T17:50:12.568" v="871" actId="1035"/>
      <pc:docMkLst>
        <pc:docMk/>
      </pc:docMkLst>
      <pc:sldChg chg="addSp delSp modSp mod">
        <pc:chgData name="Kevin Smart" userId="43e48182-7485-465f-a612-fdc5b58e5704" providerId="ADAL" clId="{FFA7B2C7-BBCA-4769-9FA8-9AC95C47C1F6}" dt="2022-06-24T17:29:38.904" v="314" actId="1076"/>
        <pc:sldMkLst>
          <pc:docMk/>
          <pc:sldMk cId="1968639411" sldId="288"/>
        </pc:sldMkLst>
        <pc:spChg chg="mod">
          <ac:chgData name="Kevin Smart" userId="43e48182-7485-465f-a612-fdc5b58e5704" providerId="ADAL" clId="{FFA7B2C7-BBCA-4769-9FA8-9AC95C47C1F6}" dt="2022-06-24T17:22:49.275" v="230" actId="14100"/>
          <ac:spMkLst>
            <pc:docMk/>
            <pc:sldMk cId="1968639411" sldId="288"/>
            <ac:spMk id="3" creationId="{00000000-0000-0000-0000-000000000000}"/>
          </ac:spMkLst>
        </pc:spChg>
        <pc:spChg chg="add del">
          <ac:chgData name="Kevin Smart" userId="43e48182-7485-465f-a612-fdc5b58e5704" providerId="ADAL" clId="{FFA7B2C7-BBCA-4769-9FA8-9AC95C47C1F6}" dt="2022-06-24T16:58:11.138" v="172" actId="22"/>
          <ac:spMkLst>
            <pc:docMk/>
            <pc:sldMk cId="1968639411" sldId="288"/>
            <ac:spMk id="4" creationId="{16E822C2-9C40-D914-06E2-F54174154336}"/>
          </ac:spMkLst>
        </pc:spChg>
        <pc:spChg chg="add mod">
          <ac:chgData name="Kevin Smart" userId="43e48182-7485-465f-a612-fdc5b58e5704" providerId="ADAL" clId="{FFA7B2C7-BBCA-4769-9FA8-9AC95C47C1F6}" dt="2022-06-24T17:29:38.904" v="314" actId="1076"/>
          <ac:spMkLst>
            <pc:docMk/>
            <pc:sldMk cId="1968639411" sldId="288"/>
            <ac:spMk id="5" creationId="{D49A6986-B400-4745-7AE8-D72E3D93AF05}"/>
          </ac:spMkLst>
        </pc:spChg>
      </pc:sldChg>
      <pc:sldChg chg="addSp modSp mod">
        <pc:chgData name="Kevin Smart" userId="43e48182-7485-465f-a612-fdc5b58e5704" providerId="ADAL" clId="{FFA7B2C7-BBCA-4769-9FA8-9AC95C47C1F6}" dt="2022-06-24T17:40:10.869" v="537" actId="1036"/>
        <pc:sldMkLst>
          <pc:docMk/>
          <pc:sldMk cId="3446013272" sldId="289"/>
        </pc:sldMkLst>
        <pc:spChg chg="mod">
          <ac:chgData name="Kevin Smart" userId="43e48182-7485-465f-a612-fdc5b58e5704" providerId="ADAL" clId="{FFA7B2C7-BBCA-4769-9FA8-9AC95C47C1F6}" dt="2022-06-24T17:39:10.536" v="459" actId="14100"/>
          <ac:spMkLst>
            <pc:docMk/>
            <pc:sldMk cId="3446013272" sldId="289"/>
            <ac:spMk id="3" creationId="{00000000-0000-0000-0000-000000000000}"/>
          </ac:spMkLst>
        </pc:spChg>
        <pc:spChg chg="add mod">
          <ac:chgData name="Kevin Smart" userId="43e48182-7485-465f-a612-fdc5b58e5704" providerId="ADAL" clId="{FFA7B2C7-BBCA-4769-9FA8-9AC95C47C1F6}" dt="2022-06-24T17:40:10.869" v="537" actId="1036"/>
          <ac:spMkLst>
            <pc:docMk/>
            <pc:sldMk cId="3446013272" sldId="289"/>
            <ac:spMk id="4" creationId="{1FEEA142-E63C-2147-287D-885DC488C205}"/>
          </ac:spMkLst>
        </pc:spChg>
        <pc:picChg chg="add mod">
          <ac:chgData name="Kevin Smart" userId="43e48182-7485-465f-a612-fdc5b58e5704" providerId="ADAL" clId="{FFA7B2C7-BBCA-4769-9FA8-9AC95C47C1F6}" dt="2022-06-24T17:39:59.412" v="530" actId="1036"/>
          <ac:picMkLst>
            <pc:docMk/>
            <pc:sldMk cId="3446013272" sldId="289"/>
            <ac:picMk id="5" creationId="{6D8B8D02-751B-E1DA-37B8-C5DDD8A668D9}"/>
          </ac:picMkLst>
        </pc:picChg>
      </pc:sldChg>
      <pc:sldChg chg="addSp modSp mod">
        <pc:chgData name="Kevin Smart" userId="43e48182-7485-465f-a612-fdc5b58e5704" providerId="ADAL" clId="{FFA7B2C7-BBCA-4769-9FA8-9AC95C47C1F6}" dt="2022-06-24T17:46:33.698" v="764" actId="1036"/>
        <pc:sldMkLst>
          <pc:docMk/>
          <pc:sldMk cId="3734428014" sldId="290"/>
        </pc:sldMkLst>
        <pc:spChg chg="add mod">
          <ac:chgData name="Kevin Smart" userId="43e48182-7485-465f-a612-fdc5b58e5704" providerId="ADAL" clId="{FFA7B2C7-BBCA-4769-9FA8-9AC95C47C1F6}" dt="2022-06-24T17:46:33.698" v="764" actId="1036"/>
          <ac:spMkLst>
            <pc:docMk/>
            <pc:sldMk cId="3734428014" sldId="290"/>
            <ac:spMk id="4" creationId="{7087066C-3B68-AA2F-195B-C0944351EBBA}"/>
          </ac:spMkLst>
        </pc:spChg>
      </pc:sldChg>
      <pc:sldChg chg="addSp modSp mod">
        <pc:chgData name="Kevin Smart" userId="43e48182-7485-465f-a612-fdc5b58e5704" providerId="ADAL" clId="{FFA7B2C7-BBCA-4769-9FA8-9AC95C47C1F6}" dt="2022-06-24T17:48:43.160" v="818" actId="1038"/>
        <pc:sldMkLst>
          <pc:docMk/>
          <pc:sldMk cId="3807643646" sldId="291"/>
        </pc:sldMkLst>
        <pc:spChg chg="mod">
          <ac:chgData name="Kevin Smart" userId="43e48182-7485-465f-a612-fdc5b58e5704" providerId="ADAL" clId="{FFA7B2C7-BBCA-4769-9FA8-9AC95C47C1F6}" dt="2022-06-24T17:48:05.890" v="768" actId="14100"/>
          <ac:spMkLst>
            <pc:docMk/>
            <pc:sldMk cId="3807643646" sldId="291"/>
            <ac:spMk id="3" creationId="{00000000-0000-0000-0000-000000000000}"/>
          </ac:spMkLst>
        </pc:spChg>
        <pc:picChg chg="add mod">
          <ac:chgData name="Kevin Smart" userId="43e48182-7485-465f-a612-fdc5b58e5704" providerId="ADAL" clId="{FFA7B2C7-BBCA-4769-9FA8-9AC95C47C1F6}" dt="2022-06-24T17:48:43.160" v="818" actId="1038"/>
          <ac:picMkLst>
            <pc:docMk/>
            <pc:sldMk cId="3807643646" sldId="291"/>
            <ac:picMk id="4" creationId="{434CE6EE-2B24-399A-9F2D-347456650018}"/>
          </ac:picMkLst>
        </pc:picChg>
      </pc:sldChg>
      <pc:sldChg chg="modSp mod">
        <pc:chgData name="Kevin Smart" userId="43e48182-7485-465f-a612-fdc5b58e5704" providerId="ADAL" clId="{FFA7B2C7-BBCA-4769-9FA8-9AC95C47C1F6}" dt="2022-06-24T16:53:15.961" v="170" actId="15"/>
        <pc:sldMkLst>
          <pc:docMk/>
          <pc:sldMk cId="3490870477" sldId="292"/>
        </pc:sldMkLst>
        <pc:spChg chg="mod">
          <ac:chgData name="Kevin Smart" userId="43e48182-7485-465f-a612-fdc5b58e5704" providerId="ADAL" clId="{FFA7B2C7-BBCA-4769-9FA8-9AC95C47C1F6}" dt="2022-06-24T16:53:15.961" v="170" actId="15"/>
          <ac:spMkLst>
            <pc:docMk/>
            <pc:sldMk cId="3490870477" sldId="292"/>
            <ac:spMk id="3" creationId="{00000000-0000-0000-0000-000000000000}"/>
          </ac:spMkLst>
        </pc:spChg>
      </pc:sldChg>
      <pc:sldChg chg="modSp mod">
        <pc:chgData name="Kevin Smart" userId="43e48182-7485-465f-a612-fdc5b58e5704" providerId="ADAL" clId="{FFA7B2C7-BBCA-4769-9FA8-9AC95C47C1F6}" dt="2022-06-24T16:50:34.128" v="143" actId="20577"/>
        <pc:sldMkLst>
          <pc:docMk/>
          <pc:sldMk cId="1123568742" sldId="293"/>
        </pc:sldMkLst>
        <pc:spChg chg="mod">
          <ac:chgData name="Kevin Smart" userId="43e48182-7485-465f-a612-fdc5b58e5704" providerId="ADAL" clId="{FFA7B2C7-BBCA-4769-9FA8-9AC95C47C1F6}" dt="2022-06-24T16:50:34.128" v="143" actId="20577"/>
          <ac:spMkLst>
            <pc:docMk/>
            <pc:sldMk cId="1123568742" sldId="293"/>
            <ac:spMk id="3" creationId="{00000000-0000-0000-0000-000000000000}"/>
          </ac:spMkLst>
        </pc:spChg>
      </pc:sldChg>
      <pc:sldChg chg="addSp modSp mod">
        <pc:chgData name="Kevin Smart" userId="43e48182-7485-465f-a612-fdc5b58e5704" providerId="ADAL" clId="{FFA7B2C7-BBCA-4769-9FA8-9AC95C47C1F6}" dt="2022-06-24T16:46:01.594" v="54" actId="6549"/>
        <pc:sldMkLst>
          <pc:docMk/>
          <pc:sldMk cId="3849373349" sldId="294"/>
        </pc:sldMkLst>
        <pc:spChg chg="add mod">
          <ac:chgData name="Kevin Smart" userId="43e48182-7485-465f-a612-fdc5b58e5704" providerId="ADAL" clId="{FFA7B2C7-BBCA-4769-9FA8-9AC95C47C1F6}" dt="2022-06-24T16:46:01.594" v="54" actId="6549"/>
          <ac:spMkLst>
            <pc:docMk/>
            <pc:sldMk cId="3849373349" sldId="294"/>
            <ac:spMk id="4" creationId="{F4C13E4E-B8E0-E618-53D7-28916743C630}"/>
          </ac:spMkLst>
        </pc:spChg>
      </pc:sldChg>
      <pc:sldChg chg="addSp delSp modSp add mod">
        <pc:chgData name="Kevin Smart" userId="43e48182-7485-465f-a612-fdc5b58e5704" providerId="ADAL" clId="{FFA7B2C7-BBCA-4769-9FA8-9AC95C47C1F6}" dt="2022-06-24T17:34:08.717" v="455" actId="1037"/>
        <pc:sldMkLst>
          <pc:docMk/>
          <pc:sldMk cId="97187818" sldId="298"/>
        </pc:sldMkLst>
        <pc:spChg chg="mod">
          <ac:chgData name="Kevin Smart" userId="43e48182-7485-465f-a612-fdc5b58e5704" providerId="ADAL" clId="{FFA7B2C7-BBCA-4769-9FA8-9AC95C47C1F6}" dt="2022-06-24T17:23:37.337" v="265" actId="14100"/>
          <ac:spMkLst>
            <pc:docMk/>
            <pc:sldMk cId="97187818" sldId="298"/>
            <ac:spMk id="3" creationId="{00000000-0000-0000-0000-000000000000}"/>
          </ac:spMkLst>
        </pc:spChg>
        <pc:spChg chg="del">
          <ac:chgData name="Kevin Smart" userId="43e48182-7485-465f-a612-fdc5b58e5704" providerId="ADAL" clId="{FFA7B2C7-BBCA-4769-9FA8-9AC95C47C1F6}" dt="2022-06-24T17:23:25.715" v="261" actId="478"/>
          <ac:spMkLst>
            <pc:docMk/>
            <pc:sldMk cId="97187818" sldId="298"/>
            <ac:spMk id="5" creationId="{D49A6986-B400-4745-7AE8-D72E3D93AF05}"/>
          </ac:spMkLst>
        </pc:spChg>
        <pc:picChg chg="add del mod modCrop">
          <ac:chgData name="Kevin Smart" userId="43e48182-7485-465f-a612-fdc5b58e5704" providerId="ADAL" clId="{FFA7B2C7-BBCA-4769-9FA8-9AC95C47C1F6}" dt="2022-06-24T17:28:38.751" v="312" actId="478"/>
          <ac:picMkLst>
            <pc:docMk/>
            <pc:sldMk cId="97187818" sldId="298"/>
            <ac:picMk id="4" creationId="{52B3FE0A-7C42-9A73-28F7-16EAF4AF35B3}"/>
          </ac:picMkLst>
        </pc:picChg>
        <pc:picChg chg="add del mod modCrop">
          <ac:chgData name="Kevin Smart" userId="43e48182-7485-465f-a612-fdc5b58e5704" providerId="ADAL" clId="{FFA7B2C7-BBCA-4769-9FA8-9AC95C47C1F6}" dt="2022-06-24T17:28:40.922" v="313" actId="478"/>
          <ac:picMkLst>
            <pc:docMk/>
            <pc:sldMk cId="97187818" sldId="298"/>
            <ac:picMk id="6" creationId="{C220B27B-CA68-6B28-C8A8-1375FE6832FB}"/>
          </ac:picMkLst>
        </pc:picChg>
        <pc:picChg chg="add mod">
          <ac:chgData name="Kevin Smart" userId="43e48182-7485-465f-a612-fdc5b58e5704" providerId="ADAL" clId="{FFA7B2C7-BBCA-4769-9FA8-9AC95C47C1F6}" dt="2022-06-24T17:33:37.117" v="387" actId="1035"/>
          <ac:picMkLst>
            <pc:docMk/>
            <pc:sldMk cId="97187818" sldId="298"/>
            <ac:picMk id="7" creationId="{C71564C7-914C-6E0F-542A-1B771EA5D3BD}"/>
          </ac:picMkLst>
        </pc:picChg>
        <pc:picChg chg="add mod">
          <ac:chgData name="Kevin Smart" userId="43e48182-7485-465f-a612-fdc5b58e5704" providerId="ADAL" clId="{FFA7B2C7-BBCA-4769-9FA8-9AC95C47C1F6}" dt="2022-06-24T17:34:08.717" v="455" actId="1037"/>
          <ac:picMkLst>
            <pc:docMk/>
            <pc:sldMk cId="97187818" sldId="298"/>
            <ac:picMk id="9" creationId="{A0F66BE8-426A-2955-65E9-64C383052BCD}"/>
          </ac:picMkLst>
        </pc:picChg>
      </pc:sldChg>
      <pc:sldChg chg="addSp delSp modSp add mod">
        <pc:chgData name="Kevin Smart" userId="43e48182-7485-465f-a612-fdc5b58e5704" providerId="ADAL" clId="{FFA7B2C7-BBCA-4769-9FA8-9AC95C47C1F6}" dt="2022-06-24T17:45:58.897" v="741" actId="1036"/>
        <pc:sldMkLst>
          <pc:docMk/>
          <pc:sldMk cId="1301291382" sldId="299"/>
        </pc:sldMkLst>
        <pc:spChg chg="mod">
          <ac:chgData name="Kevin Smart" userId="43e48182-7485-465f-a612-fdc5b58e5704" providerId="ADAL" clId="{FFA7B2C7-BBCA-4769-9FA8-9AC95C47C1F6}" dt="2022-06-24T17:41:18.245" v="541" actId="14100"/>
          <ac:spMkLst>
            <pc:docMk/>
            <pc:sldMk cId="1301291382" sldId="299"/>
            <ac:spMk id="3" creationId="{00000000-0000-0000-0000-000000000000}"/>
          </ac:spMkLst>
        </pc:spChg>
        <pc:spChg chg="del">
          <ac:chgData name="Kevin Smart" userId="43e48182-7485-465f-a612-fdc5b58e5704" providerId="ADAL" clId="{FFA7B2C7-BBCA-4769-9FA8-9AC95C47C1F6}" dt="2022-06-24T17:42:28.296" v="542" actId="478"/>
          <ac:spMkLst>
            <pc:docMk/>
            <pc:sldMk cId="1301291382" sldId="299"/>
            <ac:spMk id="4" creationId="{1FEEA142-E63C-2147-287D-885DC488C205}"/>
          </ac:spMkLst>
        </pc:spChg>
        <pc:picChg chg="add del">
          <ac:chgData name="Kevin Smart" userId="43e48182-7485-465f-a612-fdc5b58e5704" providerId="ADAL" clId="{FFA7B2C7-BBCA-4769-9FA8-9AC95C47C1F6}" dt="2022-06-24T17:43:21.960" v="544" actId="478"/>
          <ac:picMkLst>
            <pc:docMk/>
            <pc:sldMk cId="1301291382" sldId="299"/>
            <ac:picMk id="5" creationId="{C22AEEC2-DA73-C83E-1F9D-DCFAAAEBB6CB}"/>
          </ac:picMkLst>
        </pc:picChg>
        <pc:picChg chg="add mod">
          <ac:chgData name="Kevin Smart" userId="43e48182-7485-465f-a612-fdc5b58e5704" providerId="ADAL" clId="{FFA7B2C7-BBCA-4769-9FA8-9AC95C47C1F6}" dt="2022-06-24T17:45:58.897" v="741" actId="1036"/>
          <ac:picMkLst>
            <pc:docMk/>
            <pc:sldMk cId="1301291382" sldId="299"/>
            <ac:picMk id="7" creationId="{7F7103B7-BF1F-4918-A862-15A90ABAFF18}"/>
          </ac:picMkLst>
        </pc:picChg>
        <pc:picChg chg="add mod">
          <ac:chgData name="Kevin Smart" userId="43e48182-7485-465f-a612-fdc5b58e5704" providerId="ADAL" clId="{FFA7B2C7-BBCA-4769-9FA8-9AC95C47C1F6}" dt="2022-06-24T17:45:47.772" v="688" actId="1037"/>
          <ac:picMkLst>
            <pc:docMk/>
            <pc:sldMk cId="1301291382" sldId="299"/>
            <ac:picMk id="9" creationId="{D0FCBD62-4EFE-0B54-8DF0-69B6A9E3EEE5}"/>
          </ac:picMkLst>
        </pc:picChg>
        <pc:picChg chg="add mod">
          <ac:chgData name="Kevin Smart" userId="43e48182-7485-465f-a612-fdc5b58e5704" providerId="ADAL" clId="{FFA7B2C7-BBCA-4769-9FA8-9AC95C47C1F6}" dt="2022-06-24T17:45:33.305" v="614" actId="1038"/>
          <ac:picMkLst>
            <pc:docMk/>
            <pc:sldMk cId="1301291382" sldId="299"/>
            <ac:picMk id="11" creationId="{C8E6F0E8-EDCF-CD1A-D00E-CC431F66FFD6}"/>
          </ac:picMkLst>
        </pc:picChg>
      </pc:sldChg>
      <pc:sldChg chg="addSp modSp add mod">
        <pc:chgData name="Kevin Smart" userId="43e48182-7485-465f-a612-fdc5b58e5704" providerId="ADAL" clId="{FFA7B2C7-BBCA-4769-9FA8-9AC95C47C1F6}" dt="2022-06-24T17:50:12.568" v="871" actId="1035"/>
        <pc:sldMkLst>
          <pc:docMk/>
          <pc:sldMk cId="4251493378" sldId="300"/>
        </pc:sldMkLst>
        <pc:spChg chg="mod">
          <ac:chgData name="Kevin Smart" userId="43e48182-7485-465f-a612-fdc5b58e5704" providerId="ADAL" clId="{FFA7B2C7-BBCA-4769-9FA8-9AC95C47C1F6}" dt="2022-06-24T17:50:03.967" v="821" actId="14100"/>
          <ac:spMkLst>
            <pc:docMk/>
            <pc:sldMk cId="4251493378" sldId="300"/>
            <ac:spMk id="3" creationId="{00000000-0000-0000-0000-000000000000}"/>
          </ac:spMkLst>
        </pc:spChg>
        <pc:picChg chg="add mod">
          <ac:chgData name="Kevin Smart" userId="43e48182-7485-465f-a612-fdc5b58e5704" providerId="ADAL" clId="{FFA7B2C7-BBCA-4769-9FA8-9AC95C47C1F6}" dt="2022-06-24T17:50:12.568" v="871" actId="1035"/>
          <ac:picMkLst>
            <pc:docMk/>
            <pc:sldMk cId="4251493378" sldId="300"/>
            <ac:picMk id="4" creationId="{3F5B51DC-D057-295A-D3CA-979A8A5E79A2}"/>
          </ac:picMkLst>
        </pc:picChg>
      </pc:sldChg>
    </pc:docChg>
  </pc:docChgLst>
  <pc:docChgLst>
    <pc:chgData name="Kevin Smart" userId="43e48182-7485-465f-a612-fdc5b58e5704" providerId="ADAL" clId="{145CA511-74ED-4048-8204-B3E4EF53E535}"/>
    <pc:docChg chg="custSel delSld modSld">
      <pc:chgData name="Kevin Smart" userId="43e48182-7485-465f-a612-fdc5b58e5704" providerId="ADAL" clId="{145CA511-74ED-4048-8204-B3E4EF53E535}" dt="2022-10-14T17:02:47.593" v="287"/>
      <pc:docMkLst>
        <pc:docMk/>
      </pc:docMkLst>
      <pc:sldChg chg="delSp modSp mod addCm">
        <pc:chgData name="Kevin Smart" userId="43e48182-7485-465f-a612-fdc5b58e5704" providerId="ADAL" clId="{145CA511-74ED-4048-8204-B3E4EF53E535}" dt="2022-10-14T17:01:56.927" v="284"/>
        <pc:sldMkLst>
          <pc:docMk/>
          <pc:sldMk cId="1968639411" sldId="288"/>
        </pc:sldMkLst>
        <pc:spChg chg="mod">
          <ac:chgData name="Kevin Smart" userId="43e48182-7485-465f-a612-fdc5b58e5704" providerId="ADAL" clId="{145CA511-74ED-4048-8204-B3E4EF53E535}" dt="2022-10-14T16:59:19.276" v="272" actId="14100"/>
          <ac:spMkLst>
            <pc:docMk/>
            <pc:sldMk cId="1968639411" sldId="288"/>
            <ac:spMk id="3" creationId="{00000000-0000-0000-0000-000000000000}"/>
          </ac:spMkLst>
        </pc:spChg>
        <pc:spChg chg="del">
          <ac:chgData name="Kevin Smart" userId="43e48182-7485-465f-a612-fdc5b58e5704" providerId="ADAL" clId="{145CA511-74ED-4048-8204-B3E4EF53E535}" dt="2022-10-14T16:48:06.634" v="0" actId="478"/>
          <ac:spMkLst>
            <pc:docMk/>
            <pc:sldMk cId="1968639411" sldId="288"/>
            <ac:spMk id="5" creationId="{D49A6986-B400-4745-7AE8-D72E3D93AF05}"/>
          </ac:spMkLst>
        </pc:spChg>
      </pc:sldChg>
      <pc:sldChg chg="delSp modSp mod addCm">
        <pc:chgData name="Kevin Smart" userId="43e48182-7485-465f-a612-fdc5b58e5704" providerId="ADAL" clId="{145CA511-74ED-4048-8204-B3E4EF53E535}" dt="2022-10-14T17:02:13.969" v="285"/>
        <pc:sldMkLst>
          <pc:docMk/>
          <pc:sldMk cId="3446013272" sldId="289"/>
        </pc:sldMkLst>
        <pc:spChg chg="mod">
          <ac:chgData name="Kevin Smart" userId="43e48182-7485-465f-a612-fdc5b58e5704" providerId="ADAL" clId="{145CA511-74ED-4048-8204-B3E4EF53E535}" dt="2022-10-14T17:00:00.598" v="279" actId="1076"/>
          <ac:spMkLst>
            <pc:docMk/>
            <pc:sldMk cId="3446013272" sldId="289"/>
            <ac:spMk id="3" creationId="{00000000-0000-0000-0000-000000000000}"/>
          </ac:spMkLst>
        </pc:spChg>
        <pc:spChg chg="del">
          <ac:chgData name="Kevin Smart" userId="43e48182-7485-465f-a612-fdc5b58e5704" providerId="ADAL" clId="{145CA511-74ED-4048-8204-B3E4EF53E535}" dt="2022-10-14T16:50:31.890" v="28" actId="478"/>
          <ac:spMkLst>
            <pc:docMk/>
            <pc:sldMk cId="3446013272" sldId="289"/>
            <ac:spMk id="4" creationId="{1FEEA142-E63C-2147-287D-885DC488C205}"/>
          </ac:spMkLst>
        </pc:spChg>
        <pc:picChg chg="del">
          <ac:chgData name="Kevin Smart" userId="43e48182-7485-465f-a612-fdc5b58e5704" providerId="ADAL" clId="{145CA511-74ED-4048-8204-B3E4EF53E535}" dt="2022-10-14T16:50:37.507" v="29" actId="478"/>
          <ac:picMkLst>
            <pc:docMk/>
            <pc:sldMk cId="3446013272" sldId="289"/>
            <ac:picMk id="5" creationId="{6D8B8D02-751B-E1DA-37B8-C5DDD8A668D9}"/>
          </ac:picMkLst>
        </pc:picChg>
      </pc:sldChg>
      <pc:sldChg chg="delSp modSp mod addCm">
        <pc:chgData name="Kevin Smart" userId="43e48182-7485-465f-a612-fdc5b58e5704" providerId="ADAL" clId="{145CA511-74ED-4048-8204-B3E4EF53E535}" dt="2022-10-14T17:02:31.908" v="286"/>
        <pc:sldMkLst>
          <pc:docMk/>
          <pc:sldMk cId="3734428014" sldId="290"/>
        </pc:sldMkLst>
        <pc:spChg chg="mod">
          <ac:chgData name="Kevin Smart" userId="43e48182-7485-465f-a612-fdc5b58e5704" providerId="ADAL" clId="{145CA511-74ED-4048-8204-B3E4EF53E535}" dt="2022-10-14T17:00:15.646" v="281" actId="14100"/>
          <ac:spMkLst>
            <pc:docMk/>
            <pc:sldMk cId="3734428014" sldId="290"/>
            <ac:spMk id="3" creationId="{00000000-0000-0000-0000-000000000000}"/>
          </ac:spMkLst>
        </pc:spChg>
        <pc:spChg chg="del">
          <ac:chgData name="Kevin Smart" userId="43e48182-7485-465f-a612-fdc5b58e5704" providerId="ADAL" clId="{145CA511-74ED-4048-8204-B3E4EF53E535}" dt="2022-10-14T16:52:12.539" v="39" actId="478"/>
          <ac:spMkLst>
            <pc:docMk/>
            <pc:sldMk cId="3734428014" sldId="290"/>
            <ac:spMk id="4" creationId="{7087066C-3B68-AA2F-195B-C0944351EBBA}"/>
          </ac:spMkLst>
        </pc:spChg>
      </pc:sldChg>
      <pc:sldChg chg="delSp modSp mod addCm">
        <pc:chgData name="Kevin Smart" userId="43e48182-7485-465f-a612-fdc5b58e5704" providerId="ADAL" clId="{145CA511-74ED-4048-8204-B3E4EF53E535}" dt="2022-10-14T17:02:47.593" v="287"/>
        <pc:sldMkLst>
          <pc:docMk/>
          <pc:sldMk cId="3807643646" sldId="291"/>
        </pc:sldMkLst>
        <pc:spChg chg="mod">
          <ac:chgData name="Kevin Smart" userId="43e48182-7485-465f-a612-fdc5b58e5704" providerId="ADAL" clId="{145CA511-74ED-4048-8204-B3E4EF53E535}" dt="2022-10-14T17:00:22.138" v="282" actId="1076"/>
          <ac:spMkLst>
            <pc:docMk/>
            <pc:sldMk cId="3807643646" sldId="291"/>
            <ac:spMk id="3" creationId="{00000000-0000-0000-0000-000000000000}"/>
          </ac:spMkLst>
        </pc:spChg>
        <pc:picChg chg="del">
          <ac:chgData name="Kevin Smart" userId="43e48182-7485-465f-a612-fdc5b58e5704" providerId="ADAL" clId="{145CA511-74ED-4048-8204-B3E4EF53E535}" dt="2022-10-14T16:56:59.395" v="253" actId="478"/>
          <ac:picMkLst>
            <pc:docMk/>
            <pc:sldMk cId="3807643646" sldId="291"/>
            <ac:picMk id="4" creationId="{434CE6EE-2B24-399A-9F2D-347456650018}"/>
          </ac:picMkLst>
        </pc:picChg>
      </pc:sldChg>
      <pc:sldChg chg="delSp modSp mod addCm">
        <pc:chgData name="Kevin Smart" userId="43e48182-7485-465f-a612-fdc5b58e5704" providerId="ADAL" clId="{145CA511-74ED-4048-8204-B3E4EF53E535}" dt="2022-10-14T17:01:33.929" v="283"/>
        <pc:sldMkLst>
          <pc:docMk/>
          <pc:sldMk cId="3849373349" sldId="294"/>
        </pc:sldMkLst>
        <pc:spChg chg="mod">
          <ac:chgData name="Kevin Smart" userId="43e48182-7485-465f-a612-fdc5b58e5704" providerId="ADAL" clId="{145CA511-74ED-4048-8204-B3E4EF53E535}" dt="2022-10-14T16:58:52.015" v="271" actId="113"/>
          <ac:spMkLst>
            <pc:docMk/>
            <pc:sldMk cId="3849373349" sldId="294"/>
            <ac:spMk id="3" creationId="{00000000-0000-0000-0000-000000000000}"/>
          </ac:spMkLst>
        </pc:spChg>
        <pc:spChg chg="del">
          <ac:chgData name="Kevin Smart" userId="43e48182-7485-465f-a612-fdc5b58e5704" providerId="ADAL" clId="{145CA511-74ED-4048-8204-B3E4EF53E535}" dt="2022-10-14T16:50:04.229" v="17" actId="478"/>
          <ac:spMkLst>
            <pc:docMk/>
            <pc:sldMk cId="3849373349" sldId="294"/>
            <ac:spMk id="4" creationId="{F4C13E4E-B8E0-E618-53D7-28916743C630}"/>
          </ac:spMkLst>
        </pc:spChg>
      </pc:sldChg>
      <pc:sldChg chg="del">
        <pc:chgData name="Kevin Smart" userId="43e48182-7485-465f-a612-fdc5b58e5704" providerId="ADAL" clId="{145CA511-74ED-4048-8204-B3E4EF53E535}" dt="2022-10-14T16:50:24.395" v="27" actId="47"/>
        <pc:sldMkLst>
          <pc:docMk/>
          <pc:sldMk cId="97187818" sldId="298"/>
        </pc:sldMkLst>
      </pc:sldChg>
      <pc:sldChg chg="del">
        <pc:chgData name="Kevin Smart" userId="43e48182-7485-465f-a612-fdc5b58e5704" providerId="ADAL" clId="{145CA511-74ED-4048-8204-B3E4EF53E535}" dt="2022-10-14T16:51:32.897" v="38" actId="47"/>
        <pc:sldMkLst>
          <pc:docMk/>
          <pc:sldMk cId="1301291382" sldId="299"/>
        </pc:sldMkLst>
      </pc:sldChg>
      <pc:sldChg chg="del">
        <pc:chgData name="Kevin Smart" userId="43e48182-7485-465f-a612-fdc5b58e5704" providerId="ADAL" clId="{145CA511-74ED-4048-8204-B3E4EF53E535}" dt="2022-10-14T16:58:05.875" v="264" actId="47"/>
        <pc:sldMkLst>
          <pc:docMk/>
          <pc:sldMk cId="4251493378"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DBA38-C05A-43F7-99C6-95FE76803F82}"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30E31-9B75-4F35-80E4-59104DC12164}" type="slidenum">
              <a:rPr lang="en-US" smtClean="0"/>
              <a:t>‹#›</a:t>
            </a:fld>
            <a:endParaRPr lang="en-US"/>
          </a:p>
        </p:txBody>
      </p:sp>
    </p:spTree>
    <p:extLst>
      <p:ext uri="{BB962C8B-B14F-4D97-AF65-F5344CB8AC3E}">
        <p14:creationId xmlns:p14="http://schemas.microsoft.com/office/powerpoint/2010/main" val="372010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30E31-9B75-4F35-80E4-59104DC12164}" type="slidenum">
              <a:rPr lang="en-US" smtClean="0"/>
              <a:t>1</a:t>
            </a:fld>
            <a:endParaRPr lang="en-US"/>
          </a:p>
        </p:txBody>
      </p:sp>
    </p:spTree>
    <p:extLst>
      <p:ext uri="{BB962C8B-B14F-4D97-AF65-F5344CB8AC3E}">
        <p14:creationId xmlns:p14="http://schemas.microsoft.com/office/powerpoint/2010/main" val="282172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30E31-9B75-4F35-80E4-59104DC12164}" type="slidenum">
              <a:rPr lang="en-US" smtClean="0"/>
              <a:t>2</a:t>
            </a:fld>
            <a:endParaRPr lang="en-US"/>
          </a:p>
        </p:txBody>
      </p:sp>
    </p:spTree>
    <p:extLst>
      <p:ext uri="{BB962C8B-B14F-4D97-AF65-F5344CB8AC3E}">
        <p14:creationId xmlns:p14="http://schemas.microsoft.com/office/powerpoint/2010/main" val="2418489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30E31-9B75-4F35-80E4-59104DC12164}" type="slidenum">
              <a:rPr lang="en-US" smtClean="0"/>
              <a:t>4</a:t>
            </a:fld>
            <a:endParaRPr lang="en-US"/>
          </a:p>
        </p:txBody>
      </p:sp>
    </p:spTree>
    <p:extLst>
      <p:ext uri="{BB962C8B-B14F-4D97-AF65-F5344CB8AC3E}">
        <p14:creationId xmlns:p14="http://schemas.microsoft.com/office/powerpoint/2010/main" val="205453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30E31-9B75-4F35-80E4-59104DC12164}" type="slidenum">
              <a:rPr lang="en-US" smtClean="0"/>
              <a:t>10</a:t>
            </a:fld>
            <a:endParaRPr lang="en-US"/>
          </a:p>
        </p:txBody>
      </p:sp>
    </p:spTree>
    <p:extLst>
      <p:ext uri="{BB962C8B-B14F-4D97-AF65-F5344CB8AC3E}">
        <p14:creationId xmlns:p14="http://schemas.microsoft.com/office/powerpoint/2010/main" val="113527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587228-2D3D-4133-8913-2BD91FA12DEB}"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1"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2"/>
            <a:ext cx="779767" cy="365125"/>
          </a:xfrm>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258356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587228-2D3D-4133-8913-2BD91FA12DEB}"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373380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587228-2D3D-4133-8913-2BD91FA12DEB}"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6152739E-DB38-40D9-B525-81C695DECA1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8040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2"/>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D587228-2D3D-4133-8913-2BD91FA12DEB}"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1958969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D587228-2D3D-4133-8913-2BD91FA12DEB}"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6152739E-DB38-40D9-B525-81C695DECA1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27738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D587228-2D3D-4133-8913-2BD91FA12DEB}"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2499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87228-2D3D-4133-8913-2BD91FA12DEB}"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3773944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7"/>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87228-2D3D-4133-8913-2BD91FA12DEB}"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230775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587228-2D3D-4133-8913-2BD91FA12DEB}"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116165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20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587228-2D3D-4133-8913-2BD91FA12DEB}"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374611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587228-2D3D-4133-8913-2BD91FA12DEB}"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4" y="787784"/>
            <a:ext cx="779767" cy="365125"/>
          </a:xfrm>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128259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587228-2D3D-4133-8913-2BD91FA12DEB}"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4"/>
            <a:ext cx="779767" cy="365125"/>
          </a:xfrm>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289817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587228-2D3D-4133-8913-2BD91FA12DEB}"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300803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87228-2D3D-4133-8913-2BD91FA12DEB}"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338576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587228-2D3D-4133-8913-2BD91FA12DEB}"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366969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587228-2D3D-4133-8913-2BD91FA12DEB}"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205196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3" name="Group 22"/>
          <p:cNvGrpSpPr/>
          <p:nvPr/>
        </p:nvGrpSpPr>
        <p:grpSpPr>
          <a:xfrm>
            <a:off x="2"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D587228-2D3D-4133-8913-2BD91FA12DEB}" type="datetimeFigureOut">
              <a:rPr lang="en-US" smtClean="0"/>
              <a:t>2/29/2024</a:t>
            </a:fld>
            <a:endParaRPr lang="en-US"/>
          </a:p>
        </p:txBody>
      </p:sp>
      <p:sp>
        <p:nvSpPr>
          <p:cNvPr id="5" name="Footer Placeholder 4"/>
          <p:cNvSpPr>
            <a:spLocks noGrp="1"/>
          </p:cNvSpPr>
          <p:nvPr>
            <p:ph type="ftr" sz="quarter" idx="3"/>
          </p:nvPr>
        </p:nvSpPr>
        <p:spPr>
          <a:xfrm>
            <a:off x="2589214" y="6135810"/>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4" y="787784"/>
            <a:ext cx="779767" cy="365125"/>
          </a:xfrm>
          <a:prstGeom prst="rect">
            <a:avLst/>
          </a:prstGeom>
        </p:spPr>
        <p:txBody>
          <a:bodyPr vert="horz" lIns="91440" tIns="45720" rIns="91440" bIns="45720" rtlCol="0" anchor="ctr"/>
          <a:lstStyle>
            <a:lvl1pPr algn="r">
              <a:defRPr sz="2000">
                <a:solidFill>
                  <a:srgbClr val="FEFFFF"/>
                </a:solidFill>
              </a:defRPr>
            </a:lvl1pPr>
          </a:lstStyle>
          <a:p>
            <a:fld id="{6152739E-DB38-40D9-B525-81C695DECA1E}" type="slidenum">
              <a:rPr lang="en-US" smtClean="0"/>
              <a:t>‹#›</a:t>
            </a:fld>
            <a:endParaRPr lang="en-US"/>
          </a:p>
        </p:txBody>
      </p:sp>
    </p:spTree>
    <p:extLst>
      <p:ext uri="{BB962C8B-B14F-4D97-AF65-F5344CB8AC3E}">
        <p14:creationId xmlns:p14="http://schemas.microsoft.com/office/powerpoint/2010/main" val="3725866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189"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10.1177/160940691986969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0384" y="293421"/>
            <a:ext cx="8915399" cy="1770523"/>
          </a:xfrm>
        </p:spPr>
        <p:txBody>
          <a:bodyPr>
            <a:normAutofit fontScale="90000"/>
          </a:bodyPr>
          <a:lstStyle/>
          <a:p>
            <a:r>
              <a:rPr lang="en-US" sz="4000" dirty="0">
                <a:solidFill>
                  <a:schemeClr val="accent1">
                    <a:lumMod val="75000"/>
                  </a:schemeClr>
                </a:solidFill>
              </a:rPr>
              <a:t>First Nations Home Flood Insurance Needs: Implications for </a:t>
            </a:r>
            <a:r>
              <a:rPr lang="en-US" sz="4000" dirty="0" err="1">
                <a:solidFill>
                  <a:schemeClr val="accent1">
                    <a:lumMod val="75000"/>
                  </a:schemeClr>
                </a:solidFill>
              </a:rPr>
              <a:t>Allyship</a:t>
            </a:r>
            <a:r>
              <a:rPr lang="en-US" sz="4000" dirty="0">
                <a:solidFill>
                  <a:schemeClr val="accent1">
                    <a:lumMod val="75000"/>
                  </a:schemeClr>
                </a:solidFill>
              </a:rPr>
              <a:t> and Emergency Management</a:t>
            </a:r>
          </a:p>
        </p:txBody>
      </p:sp>
      <p:sp>
        <p:nvSpPr>
          <p:cNvPr id="3" name="Subtitle 2"/>
          <p:cNvSpPr>
            <a:spLocks noGrp="1"/>
          </p:cNvSpPr>
          <p:nvPr>
            <p:ph type="subTitle" idx="1"/>
          </p:nvPr>
        </p:nvSpPr>
        <p:spPr>
          <a:xfrm>
            <a:off x="1995276" y="4593166"/>
            <a:ext cx="9144000" cy="945031"/>
          </a:xfrm>
        </p:spPr>
        <p:txBody>
          <a:bodyPr>
            <a:normAutofit/>
          </a:bodyPr>
          <a:lstStyle/>
          <a:p>
            <a:pPr algn="ctr"/>
            <a:r>
              <a:rPr lang="en-US" sz="2000" dirty="0">
                <a:solidFill>
                  <a:schemeClr val="tx1"/>
                </a:solidFill>
              </a:rPr>
              <a:t>Dr. Brenda </a:t>
            </a:r>
            <a:r>
              <a:rPr lang="en-US" sz="2000" dirty="0" smtClean="0">
                <a:solidFill>
                  <a:schemeClr val="tx1"/>
                </a:solidFill>
              </a:rPr>
              <a:t>Murphy and </a:t>
            </a:r>
            <a:r>
              <a:rPr lang="en-US" sz="2000" dirty="0">
                <a:solidFill>
                  <a:schemeClr val="tx1"/>
                </a:solidFill>
              </a:rPr>
              <a:t>Dr. Annette </a:t>
            </a:r>
            <a:r>
              <a:rPr lang="en-US" sz="2000" dirty="0" smtClean="0">
                <a:solidFill>
                  <a:schemeClr val="tx1"/>
                </a:solidFill>
              </a:rPr>
              <a:t>Chretien</a:t>
            </a:r>
            <a:endParaRPr lang="en-US" sz="2000" dirty="0">
              <a:solidFill>
                <a:schemeClr val="tx1"/>
              </a:solidFill>
            </a:endParaRPr>
          </a:p>
        </p:txBody>
      </p:sp>
      <p:pic>
        <p:nvPicPr>
          <p:cNvPr id="4" name="Picture 3"/>
          <p:cNvPicPr>
            <a:picLocks noChangeAspect="1"/>
          </p:cNvPicPr>
          <p:nvPr/>
        </p:nvPicPr>
        <p:blipFill>
          <a:blip r:embed="rId3"/>
          <a:stretch>
            <a:fillRect/>
          </a:stretch>
        </p:blipFill>
        <p:spPr>
          <a:xfrm>
            <a:off x="9002322" y="5578825"/>
            <a:ext cx="2941835" cy="84986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2223" y="4655986"/>
            <a:ext cx="1885726" cy="2164232"/>
          </a:xfrm>
          <a:prstGeom prst="rect">
            <a:avLst/>
          </a:prstGeom>
        </p:spPr>
      </p:pic>
      <p:sp>
        <p:nvSpPr>
          <p:cNvPr id="7" name="Title 1">
            <a:extLst>
              <a:ext uri="{FF2B5EF4-FFF2-40B4-BE49-F238E27FC236}">
                <a16:creationId xmlns:a16="http://schemas.microsoft.com/office/drawing/2014/main" xmlns="" id="{CCEB6497-29ED-9913-622E-70E38CEB7BF8}"/>
              </a:ext>
            </a:extLst>
          </p:cNvPr>
          <p:cNvSpPr txBox="1">
            <a:spLocks/>
          </p:cNvSpPr>
          <p:nvPr/>
        </p:nvSpPr>
        <p:spPr>
          <a:xfrm>
            <a:off x="2990499" y="2081122"/>
            <a:ext cx="7153555" cy="2517589"/>
          </a:xfrm>
          <a:prstGeom prst="rect">
            <a:avLst/>
          </a:prstGeom>
        </p:spPr>
        <p:txBody>
          <a:bodyPr vert="horz" lIns="91440" tIns="45720" rIns="91440" bIns="45720" rtlCol="0" anchor="b">
            <a:normAutofit fontScale="97500"/>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300" dirty="0"/>
              <a:t>Assembly of First Nations 2024 Emergency Management Forum</a:t>
            </a:r>
            <a:endParaRPr lang="en-US" sz="2500" dirty="0"/>
          </a:p>
          <a:p>
            <a:pPr algn="ctr"/>
            <a:endParaRPr lang="en-US" sz="2500" dirty="0"/>
          </a:p>
          <a:p>
            <a:pPr algn="ctr"/>
            <a:r>
              <a:rPr lang="en-US" sz="2500" dirty="0" smtClean="0"/>
              <a:t>March 4-5, 2024</a:t>
            </a:r>
            <a:endParaRPr lang="en-US" sz="2500" dirty="0"/>
          </a:p>
          <a:p>
            <a:pPr algn="ctr"/>
            <a:endParaRPr lang="en-US" sz="1800" dirty="0"/>
          </a:p>
        </p:txBody>
      </p:sp>
      <p:pic>
        <p:nvPicPr>
          <p:cNvPr id="1026" name="Picture 2">
            <a:extLst>
              <a:ext uri="{FF2B5EF4-FFF2-40B4-BE49-F238E27FC236}">
                <a16:creationId xmlns:a16="http://schemas.microsoft.com/office/drawing/2014/main" xmlns="" id="{524543B0-A96C-1207-1501-F59885B090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2809" y="5911343"/>
            <a:ext cx="4793673" cy="39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538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8260" y="6488710"/>
            <a:ext cx="3754609" cy="299168"/>
          </a:xfrm>
        </p:spPr>
        <p:txBody>
          <a:bodyPr>
            <a:normAutofit fontScale="90000"/>
          </a:bodyPr>
          <a:lstStyle/>
          <a:p>
            <a:r>
              <a:rPr lang="en-US" sz="1600" b="1" dirty="0">
                <a:latin typeface="Arial" panose="020B0604020202020204" pitchFamily="34" charset="0"/>
                <a:cs typeface="Arial" panose="020B0604020202020204" pitchFamily="34" charset="0"/>
              </a:rPr>
              <a:t>Coachhouse.enterprises.inc@gmail.com</a:t>
            </a:r>
          </a:p>
        </p:txBody>
      </p:sp>
      <p:pic>
        <p:nvPicPr>
          <p:cNvPr id="14" name="Picture 13">
            <a:extLst>
              <a:ext uri="{FF2B5EF4-FFF2-40B4-BE49-F238E27FC236}">
                <a16:creationId xmlns:a16="http://schemas.microsoft.com/office/drawing/2014/main" xmlns="" id="{FD78A5F0-B1A4-0226-616C-C95084F93321}"/>
              </a:ext>
            </a:extLst>
          </p:cNvPr>
          <p:cNvPicPr>
            <a:picLocks noChangeAspect="1"/>
          </p:cNvPicPr>
          <p:nvPr/>
        </p:nvPicPr>
        <p:blipFill>
          <a:blip r:embed="rId3"/>
          <a:stretch>
            <a:fillRect/>
          </a:stretch>
        </p:blipFill>
        <p:spPr>
          <a:xfrm>
            <a:off x="8679379" y="5638845"/>
            <a:ext cx="2941835" cy="849865"/>
          </a:xfrm>
          <a:prstGeom prst="rect">
            <a:avLst/>
          </a:prstGeom>
        </p:spPr>
      </p:pic>
      <p:pic>
        <p:nvPicPr>
          <p:cNvPr id="15" name="Picture 14">
            <a:extLst>
              <a:ext uri="{FF2B5EF4-FFF2-40B4-BE49-F238E27FC236}">
                <a16:creationId xmlns:a16="http://schemas.microsoft.com/office/drawing/2014/main" xmlns="" id="{E8B6F3A9-E4E2-EB91-B74E-7EABFD59E3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8108" y="3648783"/>
            <a:ext cx="1624005" cy="1863857"/>
          </a:xfrm>
          <a:prstGeom prst="rect">
            <a:avLst/>
          </a:prstGeom>
        </p:spPr>
      </p:pic>
      <p:pic>
        <p:nvPicPr>
          <p:cNvPr id="16" name="Picture 2">
            <a:extLst>
              <a:ext uri="{FF2B5EF4-FFF2-40B4-BE49-F238E27FC236}">
                <a16:creationId xmlns:a16="http://schemas.microsoft.com/office/drawing/2014/main" xmlns="" id="{F2CCF896-38B2-41FB-DEAE-8EC79D11EA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0758" y="5843571"/>
            <a:ext cx="4793673" cy="390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2224963" y="1604764"/>
            <a:ext cx="8280000" cy="1584000"/>
          </a:xfrm>
          <a:prstGeom prst="rect">
            <a:avLst/>
          </a:prstGeom>
        </p:spPr>
      </p:pic>
    </p:spTree>
    <p:extLst>
      <p:ext uri="{BB962C8B-B14F-4D97-AF65-F5344CB8AC3E}">
        <p14:creationId xmlns:p14="http://schemas.microsoft.com/office/powerpoint/2010/main" val="981537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132274"/>
            <a:ext cx="8911687" cy="1280890"/>
          </a:xfrm>
        </p:spPr>
        <p:txBody>
          <a:bodyPr/>
          <a:lstStyle/>
          <a:p>
            <a:r>
              <a:rPr lang="en-US" dirty="0" smtClean="0">
                <a:solidFill>
                  <a:schemeClr val="accent1">
                    <a:lumMod val="75000"/>
                  </a:schemeClr>
                </a:solidFill>
              </a:rPr>
              <a:t>Emergency Management, Climate Change and Insurance</a:t>
            </a:r>
            <a:endParaRPr lang="en-US" dirty="0">
              <a:solidFill>
                <a:schemeClr val="accent1">
                  <a:lumMod val="75000"/>
                </a:schemeClr>
              </a:solidFill>
            </a:endParaRPr>
          </a:p>
        </p:txBody>
      </p:sp>
      <p:sp>
        <p:nvSpPr>
          <p:cNvPr id="3" name="Content Placeholder 2"/>
          <p:cNvSpPr>
            <a:spLocks noGrp="1"/>
          </p:cNvSpPr>
          <p:nvPr>
            <p:ph idx="1"/>
          </p:nvPr>
        </p:nvSpPr>
        <p:spPr>
          <a:xfrm>
            <a:off x="986104" y="1413164"/>
            <a:ext cx="9401342" cy="2623374"/>
          </a:xfrm>
        </p:spPr>
        <p:txBody>
          <a:bodyPr>
            <a:normAutofit/>
          </a:bodyPr>
          <a:lstStyle/>
          <a:p>
            <a:r>
              <a:rPr lang="en-US" sz="2400" dirty="0" smtClean="0"/>
              <a:t>First Nations Home Flood Insurance Needs </a:t>
            </a:r>
          </a:p>
          <a:p>
            <a:pPr lvl="1"/>
            <a:r>
              <a:rPr lang="en-US" sz="2000" dirty="0" smtClean="0"/>
              <a:t>Increasing Extreme Weather Events With a Changing Climate</a:t>
            </a:r>
          </a:p>
          <a:p>
            <a:pPr lvl="1"/>
            <a:r>
              <a:rPr lang="en-US" sz="2000" dirty="0" smtClean="0"/>
              <a:t>Need for Increased Proactive Risk Mitigation and Preparedness</a:t>
            </a:r>
            <a:endParaRPr lang="en-US" sz="2000" dirty="0" smtClean="0"/>
          </a:p>
          <a:p>
            <a:pPr lvl="1"/>
            <a:r>
              <a:rPr lang="en-US" sz="2000" dirty="0" smtClean="0"/>
              <a:t>Difficulties of Obtaining Home Flood Insurance Identified as a Major Barrier</a:t>
            </a:r>
            <a:endParaRPr lang="en-US" sz="2000" dirty="0"/>
          </a:p>
        </p:txBody>
      </p:sp>
      <p:pic>
        <p:nvPicPr>
          <p:cNvPr id="5" name="Picture 4"/>
          <p:cNvPicPr>
            <a:picLocks noChangeAspect="1"/>
          </p:cNvPicPr>
          <p:nvPr/>
        </p:nvPicPr>
        <p:blipFill>
          <a:blip r:embed="rId3"/>
          <a:stretch>
            <a:fillRect/>
          </a:stretch>
        </p:blipFill>
        <p:spPr>
          <a:xfrm>
            <a:off x="4318676" y="3112970"/>
            <a:ext cx="2095500" cy="2095500"/>
          </a:xfrm>
          <a:prstGeom prst="rect">
            <a:avLst/>
          </a:prstGeom>
        </p:spPr>
      </p:pic>
      <p:sp>
        <p:nvSpPr>
          <p:cNvPr id="6" name="Rectangle 5"/>
          <p:cNvSpPr/>
          <p:nvPr/>
        </p:nvSpPr>
        <p:spPr>
          <a:xfrm>
            <a:off x="1804554" y="5396158"/>
            <a:ext cx="8582892" cy="1200329"/>
          </a:xfrm>
          <a:prstGeom prst="rect">
            <a:avLst/>
          </a:prstGeom>
          <a:ln>
            <a:solidFill>
              <a:schemeClr val="tx1"/>
            </a:solidFill>
          </a:ln>
        </p:spPr>
        <p:txBody>
          <a:bodyPr wrap="square">
            <a:spAutoFit/>
          </a:bodyPr>
          <a:lstStyle/>
          <a:p>
            <a:r>
              <a:rPr lang="en-US" dirty="0"/>
              <a:t>We acknowledge the presence of </a:t>
            </a:r>
            <a:r>
              <a:rPr lang="en-US" dirty="0" err="1"/>
              <a:t>CoachHouse</a:t>
            </a:r>
            <a:r>
              <a:rPr lang="en-US" dirty="0"/>
              <a:t> Enterprises Inc. on the traditional territories of the Neutral, Anishinaabe, Wendat and Haudenosaunee peoples. This acknowledgement gives rise to an obligation to pursue decolonization and to establish </a:t>
            </a:r>
            <a:r>
              <a:rPr lang="en-US" dirty="0" err="1"/>
              <a:t>honourable</a:t>
            </a:r>
            <a:r>
              <a:rPr lang="en-US" dirty="0"/>
              <a:t> treaty relations.</a:t>
            </a:r>
          </a:p>
        </p:txBody>
      </p:sp>
    </p:spTree>
    <p:extLst>
      <p:ext uri="{BB962C8B-B14F-4D97-AF65-F5344CB8AC3E}">
        <p14:creationId xmlns:p14="http://schemas.microsoft.com/office/powerpoint/2010/main" val="141901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Values Guiding Project</a:t>
            </a:r>
            <a:endParaRPr lang="en-US" dirty="0">
              <a:solidFill>
                <a:schemeClr val="accent1">
                  <a:lumMod val="75000"/>
                </a:schemeClr>
              </a:solidFill>
            </a:endParaRPr>
          </a:p>
        </p:txBody>
      </p:sp>
      <p:sp>
        <p:nvSpPr>
          <p:cNvPr id="3" name="Content Placeholder 2"/>
          <p:cNvSpPr>
            <a:spLocks noGrp="1"/>
          </p:cNvSpPr>
          <p:nvPr>
            <p:ph idx="1"/>
          </p:nvPr>
        </p:nvSpPr>
        <p:spPr>
          <a:xfrm>
            <a:off x="1392711" y="1627761"/>
            <a:ext cx="8915400" cy="4899498"/>
          </a:xfrm>
        </p:spPr>
        <p:txBody>
          <a:bodyPr>
            <a:normAutofit/>
          </a:bodyPr>
          <a:lstStyle/>
          <a:p>
            <a:r>
              <a:rPr lang="en-US" sz="2400" dirty="0" smtClean="0"/>
              <a:t>Working Towards </a:t>
            </a:r>
            <a:r>
              <a:rPr lang="en-US" sz="2400" dirty="0" err="1" smtClean="0"/>
              <a:t>Allyship</a:t>
            </a:r>
            <a:r>
              <a:rPr lang="en-US" sz="2400" dirty="0" smtClean="0"/>
              <a:t>/Accomplice</a:t>
            </a:r>
          </a:p>
          <a:p>
            <a:pPr lvl="1"/>
            <a:r>
              <a:rPr lang="en-US" sz="2000" dirty="0" smtClean="0"/>
              <a:t>Acting in Solidarity with First Nations Peoples</a:t>
            </a:r>
          </a:p>
          <a:p>
            <a:pPr lvl="1"/>
            <a:r>
              <a:rPr lang="en-US" sz="2000" dirty="0" smtClean="0"/>
              <a:t>Centering First Nations Worldviews, Knowledge and Objectives</a:t>
            </a:r>
          </a:p>
          <a:p>
            <a:pPr lvl="2"/>
            <a:r>
              <a:rPr lang="en-US" sz="1800" dirty="0" smtClean="0"/>
              <a:t>Projects </a:t>
            </a:r>
            <a:r>
              <a:rPr lang="en-US" sz="1800" dirty="0"/>
              <a:t>Must Benefit First </a:t>
            </a:r>
            <a:r>
              <a:rPr lang="en-US" sz="1800" dirty="0" smtClean="0"/>
              <a:t>Nations</a:t>
            </a:r>
          </a:p>
          <a:p>
            <a:pPr lvl="1"/>
            <a:r>
              <a:rPr lang="en-US" sz="2000" dirty="0" smtClean="0"/>
              <a:t>Decolonizing Settler Views, Knowledge, Research Methods</a:t>
            </a:r>
            <a:endParaRPr lang="en-US" sz="2000" dirty="0"/>
          </a:p>
          <a:p>
            <a:r>
              <a:rPr lang="en-US" sz="2400" dirty="0" smtClean="0"/>
              <a:t>Two-Eyed Seeing</a:t>
            </a:r>
          </a:p>
          <a:p>
            <a:pPr lvl="1"/>
            <a:r>
              <a:rPr lang="en-US" sz="2000" dirty="0" smtClean="0"/>
              <a:t>Viewing the World Through Both Indigenous and Western Viewpoints</a:t>
            </a:r>
          </a:p>
          <a:p>
            <a:pPr lvl="1"/>
            <a:r>
              <a:rPr lang="en-US" sz="2000" dirty="0" smtClean="0"/>
              <a:t>Privileging Indigenous Knowledges, Methodologies, Worldviews</a:t>
            </a:r>
          </a:p>
          <a:p>
            <a:pPr lvl="1"/>
            <a:r>
              <a:rPr lang="en-US" sz="2000" dirty="0" smtClean="0"/>
              <a:t>Promoting Equitable and Collaborative Relationships</a:t>
            </a:r>
          </a:p>
          <a:p>
            <a:pPr lvl="1"/>
            <a:r>
              <a:rPr lang="en-US" sz="2000" dirty="0" smtClean="0"/>
              <a:t>Strengths-Based Approach Emphasizing </a:t>
            </a:r>
            <a:r>
              <a:rPr lang="en-US" sz="2000" dirty="0" smtClean="0"/>
              <a:t>Resilience</a:t>
            </a:r>
            <a:endParaRPr lang="en-US" dirty="0" smtClean="0"/>
          </a:p>
          <a:p>
            <a:pPr lvl="1"/>
            <a:endParaRPr lang="en-US" dirty="0" smtClean="0"/>
          </a:p>
          <a:p>
            <a:endParaRPr lang="en-US" dirty="0"/>
          </a:p>
        </p:txBody>
      </p:sp>
      <p:pic>
        <p:nvPicPr>
          <p:cNvPr id="4" name="Picture 3"/>
          <p:cNvPicPr>
            <a:picLocks noChangeAspect="1"/>
          </p:cNvPicPr>
          <p:nvPr/>
        </p:nvPicPr>
        <p:blipFill>
          <a:blip r:embed="rId2"/>
          <a:stretch>
            <a:fillRect/>
          </a:stretch>
        </p:blipFill>
        <p:spPr>
          <a:xfrm>
            <a:off x="9364548" y="-145916"/>
            <a:ext cx="2463498" cy="2655651"/>
          </a:xfrm>
          <a:prstGeom prst="rect">
            <a:avLst/>
          </a:prstGeom>
        </p:spPr>
      </p:pic>
    </p:spTree>
    <p:extLst>
      <p:ext uri="{BB962C8B-B14F-4D97-AF65-F5344CB8AC3E}">
        <p14:creationId xmlns:p14="http://schemas.microsoft.com/office/powerpoint/2010/main" val="387714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33" y="219823"/>
            <a:ext cx="8911687" cy="752943"/>
          </a:xfrm>
        </p:spPr>
        <p:txBody>
          <a:bodyPr/>
          <a:lstStyle/>
          <a:p>
            <a:r>
              <a:rPr lang="en-US" dirty="0" smtClean="0">
                <a:solidFill>
                  <a:schemeClr val="accent1">
                    <a:lumMod val="75000"/>
                  </a:schemeClr>
                </a:solidFill>
              </a:rPr>
              <a:t>Values Influence on the Project</a:t>
            </a:r>
            <a:endParaRPr lang="en-US" dirty="0">
              <a:solidFill>
                <a:schemeClr val="accent1">
                  <a:lumMod val="75000"/>
                </a:schemeClr>
              </a:solidFill>
            </a:endParaRPr>
          </a:p>
        </p:txBody>
      </p:sp>
      <p:sp>
        <p:nvSpPr>
          <p:cNvPr id="3" name="Content Placeholder 2"/>
          <p:cNvSpPr>
            <a:spLocks noGrp="1"/>
          </p:cNvSpPr>
          <p:nvPr>
            <p:ph idx="1"/>
          </p:nvPr>
        </p:nvSpPr>
        <p:spPr>
          <a:xfrm>
            <a:off x="822430" y="1763041"/>
            <a:ext cx="7426626" cy="5007409"/>
          </a:xfrm>
        </p:spPr>
        <p:txBody>
          <a:bodyPr>
            <a:normAutofit/>
          </a:bodyPr>
          <a:lstStyle/>
          <a:p>
            <a:r>
              <a:rPr lang="en-US" sz="2400" dirty="0" smtClean="0"/>
              <a:t>Ethics</a:t>
            </a:r>
          </a:p>
          <a:p>
            <a:pPr lvl="1"/>
            <a:r>
              <a:rPr lang="en-US" sz="2200" dirty="0" smtClean="0"/>
              <a:t>Focus on Benefits to First Nations</a:t>
            </a:r>
          </a:p>
          <a:p>
            <a:pPr lvl="1"/>
            <a:r>
              <a:rPr lang="en-US" sz="2200" dirty="0" smtClean="0"/>
              <a:t>Team Self-Reflection, Humility, Curiosity</a:t>
            </a:r>
          </a:p>
          <a:p>
            <a:r>
              <a:rPr lang="en-US" sz="2400" dirty="0" smtClean="0"/>
              <a:t>All </a:t>
            </a:r>
            <a:r>
              <a:rPr lang="en-US" sz="2400" dirty="0"/>
              <a:t>R</a:t>
            </a:r>
            <a:r>
              <a:rPr lang="en-US" sz="2400" dirty="0" smtClean="0"/>
              <a:t>esearch </a:t>
            </a:r>
            <a:r>
              <a:rPr lang="en-US" sz="2400" dirty="0"/>
              <a:t>A</a:t>
            </a:r>
            <a:r>
              <a:rPr lang="en-US" sz="2400" dirty="0" smtClean="0"/>
              <a:t>dhered </a:t>
            </a:r>
            <a:r>
              <a:rPr lang="en-US" sz="2400" dirty="0"/>
              <a:t>to OCAP </a:t>
            </a:r>
            <a:r>
              <a:rPr lang="en-US" sz="2400" dirty="0" smtClean="0"/>
              <a:t>Principles </a:t>
            </a:r>
            <a:r>
              <a:rPr lang="en-US" sz="2400" dirty="0"/>
              <a:t>(Ownership, Control, Access and Possession)</a:t>
            </a:r>
          </a:p>
          <a:p>
            <a:r>
              <a:rPr lang="en-US" sz="2400" dirty="0" smtClean="0"/>
              <a:t>Proceeded After</a:t>
            </a:r>
            <a:r>
              <a:rPr lang="en-US" sz="2400" dirty="0" smtClean="0"/>
              <a:t> AFN and ISC Approval </a:t>
            </a:r>
          </a:p>
          <a:p>
            <a:r>
              <a:rPr lang="en-US" sz="2400" dirty="0" smtClean="0"/>
              <a:t>Information Collection Tools Used Western and Indigenous Approaches</a:t>
            </a:r>
          </a:p>
          <a:p>
            <a:pPr lvl="1"/>
            <a:r>
              <a:rPr lang="en-US" sz="2200" dirty="0" smtClean="0"/>
              <a:t>Interviews, Survey, Talking Circles</a:t>
            </a:r>
            <a:endParaRPr lang="en-US" sz="2200" dirty="0"/>
          </a:p>
        </p:txBody>
      </p:sp>
      <p:pic>
        <p:nvPicPr>
          <p:cNvPr id="4" name="Picture 3"/>
          <p:cNvPicPr>
            <a:picLocks noChangeAspect="1"/>
          </p:cNvPicPr>
          <p:nvPr/>
        </p:nvPicPr>
        <p:blipFill>
          <a:blip r:embed="rId3"/>
          <a:stretch>
            <a:fillRect/>
          </a:stretch>
        </p:blipFill>
        <p:spPr>
          <a:xfrm>
            <a:off x="8467021" y="1413164"/>
            <a:ext cx="3724979" cy="4840644"/>
          </a:xfrm>
          <a:prstGeom prst="rect">
            <a:avLst/>
          </a:prstGeom>
        </p:spPr>
      </p:pic>
    </p:spTree>
    <p:extLst>
      <p:ext uri="{BB962C8B-B14F-4D97-AF65-F5344CB8AC3E}">
        <p14:creationId xmlns:p14="http://schemas.microsoft.com/office/powerpoint/2010/main" val="1398164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275453"/>
            <a:ext cx="8911687" cy="862683"/>
          </a:xfrm>
        </p:spPr>
        <p:txBody>
          <a:bodyPr/>
          <a:lstStyle/>
          <a:p>
            <a:r>
              <a:rPr lang="en-US" dirty="0" smtClean="0">
                <a:solidFill>
                  <a:schemeClr val="accent1">
                    <a:lumMod val="75000"/>
                  </a:schemeClr>
                </a:solidFill>
              </a:rPr>
              <a:t>Values Influence of the Project</a:t>
            </a:r>
            <a:endParaRPr lang="en-US" dirty="0">
              <a:solidFill>
                <a:schemeClr val="accent1">
                  <a:lumMod val="75000"/>
                </a:schemeClr>
              </a:solidFill>
            </a:endParaRPr>
          </a:p>
        </p:txBody>
      </p:sp>
      <p:sp>
        <p:nvSpPr>
          <p:cNvPr id="3" name="Content Placeholder 2"/>
          <p:cNvSpPr>
            <a:spLocks noGrp="1"/>
          </p:cNvSpPr>
          <p:nvPr>
            <p:ph idx="1"/>
          </p:nvPr>
        </p:nvSpPr>
        <p:spPr>
          <a:xfrm>
            <a:off x="2316839" y="909882"/>
            <a:ext cx="8915400" cy="4458557"/>
          </a:xfrm>
        </p:spPr>
        <p:txBody>
          <a:bodyPr>
            <a:normAutofit/>
          </a:bodyPr>
          <a:lstStyle/>
          <a:p>
            <a:pPr marL="0" indent="0">
              <a:buNone/>
            </a:pPr>
            <a:endParaRPr lang="en-US" dirty="0"/>
          </a:p>
          <a:p>
            <a:r>
              <a:rPr lang="en-US" sz="2400" dirty="0"/>
              <a:t>AFN-led </a:t>
            </a:r>
            <a:r>
              <a:rPr lang="en-US" sz="2400" dirty="0" smtClean="0"/>
              <a:t>Research </a:t>
            </a:r>
            <a:r>
              <a:rPr lang="en-US" sz="2400" dirty="0"/>
              <a:t>in </a:t>
            </a:r>
            <a:r>
              <a:rPr lang="en-US" sz="2400" dirty="0" smtClean="0"/>
              <a:t>Partnership </a:t>
            </a:r>
            <a:r>
              <a:rPr lang="en-US" sz="2400" dirty="0"/>
              <a:t>with Coachhouse </a:t>
            </a:r>
            <a:r>
              <a:rPr lang="en-US" sz="2400" dirty="0"/>
              <a:t>T</a:t>
            </a:r>
            <a:r>
              <a:rPr lang="en-US" sz="2400" dirty="0" smtClean="0"/>
              <a:t>eam</a:t>
            </a:r>
            <a:endParaRPr lang="en-US" sz="2400" dirty="0" smtClean="0"/>
          </a:p>
          <a:p>
            <a:pPr lvl="1"/>
            <a:r>
              <a:rPr lang="en-US" sz="2200" dirty="0" smtClean="0"/>
              <a:t>Coachhouse – 50-50 Indigenous/Social </a:t>
            </a:r>
            <a:r>
              <a:rPr lang="en-US" sz="2200" dirty="0" smtClean="0"/>
              <a:t>Science</a:t>
            </a:r>
          </a:p>
          <a:p>
            <a:r>
              <a:rPr lang="en-US" sz="2400" dirty="0" smtClean="0"/>
              <a:t>Elders Opened and Closed Talking Circles</a:t>
            </a:r>
          </a:p>
          <a:p>
            <a:r>
              <a:rPr lang="en-US" sz="2400" dirty="0" smtClean="0"/>
              <a:t>Employed Liaisons Familiar With Regional Contexts</a:t>
            </a:r>
          </a:p>
          <a:p>
            <a:pPr lvl="1"/>
            <a:r>
              <a:rPr lang="en-US" sz="2200" dirty="0" smtClean="0"/>
              <a:t>6 Regions Across Canada (Including North)</a:t>
            </a:r>
            <a:endParaRPr lang="en-US" sz="2200" dirty="0" smtClean="0"/>
          </a:p>
          <a:p>
            <a:r>
              <a:rPr lang="en-US" sz="2400" dirty="0" smtClean="0"/>
              <a:t>Employed First Nation Emergency Management Specialist to Lead Talking Circles </a:t>
            </a:r>
            <a:endParaRPr lang="en-CA" sz="2400" dirty="0" smtClean="0"/>
          </a:p>
          <a:p>
            <a:r>
              <a:rPr lang="en-CA" sz="2400" dirty="0" smtClean="0"/>
              <a:t>Assured Team Members had OCAP Training</a:t>
            </a:r>
            <a:endParaRPr lang="en-CA" sz="2400" dirty="0" smtClean="0"/>
          </a:p>
        </p:txBody>
      </p:sp>
      <p:pic>
        <p:nvPicPr>
          <p:cNvPr id="4" name="Picture 3"/>
          <p:cNvPicPr>
            <a:picLocks noChangeAspect="1"/>
          </p:cNvPicPr>
          <p:nvPr/>
        </p:nvPicPr>
        <p:blipFill>
          <a:blip r:embed="rId2"/>
          <a:stretch>
            <a:fillRect/>
          </a:stretch>
        </p:blipFill>
        <p:spPr>
          <a:xfrm>
            <a:off x="8439978" y="5755170"/>
            <a:ext cx="2938527" cy="853514"/>
          </a:xfrm>
          <a:prstGeom prst="rect">
            <a:avLst/>
          </a:prstGeom>
        </p:spPr>
      </p:pic>
      <p:pic>
        <p:nvPicPr>
          <p:cNvPr id="5" name="Picture 4"/>
          <p:cNvPicPr>
            <a:picLocks noChangeAspect="1"/>
          </p:cNvPicPr>
          <p:nvPr/>
        </p:nvPicPr>
        <p:blipFill>
          <a:blip r:embed="rId3"/>
          <a:stretch>
            <a:fillRect/>
          </a:stretch>
        </p:blipFill>
        <p:spPr>
          <a:xfrm>
            <a:off x="1679516" y="5140184"/>
            <a:ext cx="1420491" cy="1633870"/>
          </a:xfrm>
          <a:prstGeom prst="rect">
            <a:avLst/>
          </a:prstGeom>
        </p:spPr>
      </p:pic>
    </p:spTree>
    <p:extLst>
      <p:ext uri="{BB962C8B-B14F-4D97-AF65-F5344CB8AC3E}">
        <p14:creationId xmlns:p14="http://schemas.microsoft.com/office/powerpoint/2010/main" val="1374964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8901" y="231697"/>
            <a:ext cx="9565018" cy="3936605"/>
          </a:xfrm>
        </p:spPr>
        <p:txBody>
          <a:bodyPr>
            <a:normAutofit/>
          </a:bodyPr>
          <a:lstStyle/>
          <a:p>
            <a:pPr marL="0" indent="0">
              <a:buNone/>
            </a:pPr>
            <a:r>
              <a:rPr lang="en-US" sz="2400" dirty="0" smtClean="0">
                <a:solidFill>
                  <a:schemeClr val="accent2">
                    <a:lumMod val="50000"/>
                  </a:schemeClr>
                </a:solidFill>
              </a:rPr>
              <a:t>Climate Change Adaptation </a:t>
            </a:r>
            <a:r>
              <a:rPr lang="en-US" sz="2400" dirty="0">
                <a:solidFill>
                  <a:schemeClr val="accent2">
                    <a:lumMod val="50000"/>
                  </a:schemeClr>
                </a:solidFill>
              </a:rPr>
              <a:t>and </a:t>
            </a:r>
            <a:r>
              <a:rPr lang="en-US" sz="2400" dirty="0" smtClean="0">
                <a:solidFill>
                  <a:schemeClr val="accent2">
                    <a:lumMod val="50000"/>
                  </a:schemeClr>
                </a:solidFill>
              </a:rPr>
              <a:t>Risk </a:t>
            </a:r>
            <a:r>
              <a:rPr lang="en-US" sz="2400" dirty="0">
                <a:solidFill>
                  <a:schemeClr val="accent2">
                    <a:lumMod val="50000"/>
                  </a:schemeClr>
                </a:solidFill>
              </a:rPr>
              <a:t>R</a:t>
            </a:r>
            <a:r>
              <a:rPr lang="en-US" sz="2400" dirty="0" smtClean="0">
                <a:solidFill>
                  <a:schemeClr val="accent2">
                    <a:lumMod val="50000"/>
                  </a:schemeClr>
                </a:solidFill>
              </a:rPr>
              <a:t>eduction </a:t>
            </a:r>
            <a:r>
              <a:rPr lang="en-US" sz="2400" dirty="0">
                <a:solidFill>
                  <a:schemeClr val="accent2">
                    <a:lumMod val="50000"/>
                  </a:schemeClr>
                </a:solidFill>
              </a:rPr>
              <a:t>in First Nations </a:t>
            </a:r>
            <a:r>
              <a:rPr lang="en-US" sz="2400" dirty="0" smtClean="0">
                <a:solidFill>
                  <a:schemeClr val="accent2">
                    <a:lumMod val="50000"/>
                  </a:schemeClr>
                </a:solidFill>
              </a:rPr>
              <a:t>Communities </a:t>
            </a:r>
            <a:r>
              <a:rPr lang="en-US" sz="2400" dirty="0">
                <a:solidFill>
                  <a:schemeClr val="accent2">
                    <a:lumMod val="50000"/>
                  </a:schemeClr>
                </a:solidFill>
              </a:rPr>
              <a:t>are </a:t>
            </a:r>
            <a:r>
              <a:rPr lang="en-US" sz="2400" b="1" dirty="0">
                <a:solidFill>
                  <a:schemeClr val="accent2">
                    <a:lumMod val="50000"/>
                  </a:schemeClr>
                </a:solidFill>
              </a:rPr>
              <a:t>S</a:t>
            </a:r>
            <a:r>
              <a:rPr lang="en-US" sz="2400" b="1" dirty="0" smtClean="0">
                <a:solidFill>
                  <a:schemeClr val="accent2">
                    <a:lumMod val="50000"/>
                  </a:schemeClr>
                </a:solidFill>
              </a:rPr>
              <a:t>upported</a:t>
            </a:r>
            <a:r>
              <a:rPr lang="en-US" sz="2400" dirty="0" smtClean="0">
                <a:solidFill>
                  <a:schemeClr val="accent2">
                    <a:lumMod val="50000"/>
                  </a:schemeClr>
                </a:solidFill>
              </a:rPr>
              <a:t> </a:t>
            </a:r>
            <a:r>
              <a:rPr lang="en-US" sz="2400" dirty="0">
                <a:solidFill>
                  <a:schemeClr val="accent2">
                    <a:lumMod val="50000"/>
                  </a:schemeClr>
                </a:solidFill>
              </a:rPr>
              <a:t>by</a:t>
            </a:r>
            <a:r>
              <a:rPr lang="en-US" sz="2400" dirty="0" smtClean="0">
                <a:solidFill>
                  <a:schemeClr val="accent2">
                    <a:lumMod val="50000"/>
                  </a:schemeClr>
                </a:solidFill>
              </a:rPr>
              <a:t>:</a:t>
            </a:r>
          </a:p>
          <a:p>
            <a:pPr marL="0" indent="0">
              <a:buNone/>
            </a:pPr>
            <a:endParaRPr lang="en-US" sz="2400" dirty="0"/>
          </a:p>
          <a:p>
            <a:r>
              <a:rPr lang="en-US" sz="2000" dirty="0"/>
              <a:t>Accessing Indigenous </a:t>
            </a:r>
            <a:r>
              <a:rPr lang="en-US" sz="2000" dirty="0" smtClean="0"/>
              <a:t>Knowledge </a:t>
            </a:r>
            <a:r>
              <a:rPr lang="en-US" sz="2000" dirty="0"/>
              <a:t>and </a:t>
            </a:r>
            <a:r>
              <a:rPr lang="en-US" sz="2000" dirty="0" smtClean="0"/>
              <a:t>Fully </a:t>
            </a:r>
            <a:r>
              <a:rPr lang="en-US" sz="2000" dirty="0"/>
              <a:t>E</a:t>
            </a:r>
            <a:r>
              <a:rPr lang="en-US" sz="2000" dirty="0" smtClean="0"/>
              <a:t>ngaging </a:t>
            </a:r>
            <a:r>
              <a:rPr lang="en-US" sz="2000" dirty="0"/>
              <a:t>the </a:t>
            </a:r>
            <a:r>
              <a:rPr lang="en-US" sz="2000" dirty="0" smtClean="0"/>
              <a:t>Community </a:t>
            </a:r>
            <a:r>
              <a:rPr lang="en-US" sz="2000" dirty="0"/>
              <a:t>in </a:t>
            </a:r>
            <a:r>
              <a:rPr lang="en-US" sz="2000" dirty="0" smtClean="0"/>
              <a:t>Assessing </a:t>
            </a:r>
            <a:r>
              <a:rPr lang="en-US" sz="2000" dirty="0"/>
              <a:t>R</a:t>
            </a:r>
            <a:r>
              <a:rPr lang="en-US" sz="2000" dirty="0" smtClean="0"/>
              <a:t>isk </a:t>
            </a:r>
            <a:r>
              <a:rPr lang="en-US" sz="2000" dirty="0"/>
              <a:t>and </a:t>
            </a:r>
            <a:r>
              <a:rPr lang="en-US" sz="2000" dirty="0" smtClean="0"/>
              <a:t>Developing </a:t>
            </a:r>
            <a:r>
              <a:rPr lang="en-US" sz="2000" dirty="0"/>
              <a:t>P</a:t>
            </a:r>
            <a:r>
              <a:rPr lang="en-US" sz="2000" dirty="0" smtClean="0"/>
              <a:t>lans</a:t>
            </a:r>
            <a:endParaRPr lang="en-US" sz="2000" dirty="0"/>
          </a:p>
          <a:p>
            <a:r>
              <a:rPr lang="en-US" sz="2000" dirty="0"/>
              <a:t>Combining </a:t>
            </a:r>
            <a:r>
              <a:rPr lang="en-US" sz="2000" dirty="0" smtClean="0"/>
              <a:t>Indigenous </a:t>
            </a:r>
            <a:r>
              <a:rPr lang="en-US" sz="2000" dirty="0"/>
              <a:t>and Western </a:t>
            </a:r>
            <a:r>
              <a:rPr lang="en-US" sz="2000" dirty="0" smtClean="0"/>
              <a:t>Ways </a:t>
            </a:r>
            <a:r>
              <a:rPr lang="en-US" sz="2000" dirty="0"/>
              <a:t>of </a:t>
            </a:r>
            <a:r>
              <a:rPr lang="en-US" sz="2000" dirty="0" smtClean="0"/>
              <a:t>Knowing </a:t>
            </a:r>
            <a:r>
              <a:rPr lang="en-US" sz="2000" dirty="0"/>
              <a:t>when </a:t>
            </a:r>
            <a:r>
              <a:rPr lang="en-US" sz="2000" dirty="0" smtClean="0"/>
              <a:t>Undertaking </a:t>
            </a:r>
            <a:r>
              <a:rPr lang="en-US" sz="2000" dirty="0"/>
              <a:t>F</a:t>
            </a:r>
            <a:r>
              <a:rPr lang="en-US" sz="2000" dirty="0" smtClean="0"/>
              <a:t>lood </a:t>
            </a:r>
            <a:r>
              <a:rPr lang="en-US" sz="2000" dirty="0"/>
              <a:t>R</a:t>
            </a:r>
            <a:r>
              <a:rPr lang="en-US" sz="2000" dirty="0" smtClean="0"/>
              <a:t>esilience </a:t>
            </a:r>
            <a:r>
              <a:rPr lang="en-US" sz="2000" dirty="0"/>
              <a:t>P</a:t>
            </a:r>
            <a:r>
              <a:rPr lang="en-US" sz="2000" dirty="0" smtClean="0"/>
              <a:t>lanning </a:t>
            </a:r>
            <a:endParaRPr lang="en-US" sz="2000" dirty="0" smtClean="0"/>
          </a:p>
          <a:p>
            <a:r>
              <a:rPr lang="en-US" sz="2000" dirty="0" smtClean="0"/>
              <a:t>Strong </a:t>
            </a:r>
            <a:r>
              <a:rPr lang="en-US" sz="2000" dirty="0"/>
              <a:t>S</a:t>
            </a:r>
            <a:r>
              <a:rPr lang="en-US" sz="2000" dirty="0" smtClean="0"/>
              <a:t>ocial </a:t>
            </a:r>
            <a:r>
              <a:rPr lang="en-US" sz="2000" dirty="0"/>
              <a:t>T</a:t>
            </a:r>
            <a:r>
              <a:rPr lang="en-US" sz="2000" dirty="0" smtClean="0"/>
              <a:t>ies </a:t>
            </a:r>
            <a:r>
              <a:rPr lang="en-US" sz="2000" dirty="0"/>
              <a:t>D</a:t>
            </a:r>
            <a:r>
              <a:rPr lang="en-US" sz="2000" dirty="0" smtClean="0"/>
              <a:t>uring </a:t>
            </a:r>
            <a:r>
              <a:rPr lang="en-US" sz="2000" dirty="0"/>
              <a:t>T</a:t>
            </a:r>
            <a:r>
              <a:rPr lang="en-US" sz="2000" dirty="0" smtClean="0"/>
              <a:t>imes </a:t>
            </a:r>
            <a:r>
              <a:rPr lang="en-US" sz="2000" dirty="0"/>
              <a:t>of </a:t>
            </a:r>
            <a:r>
              <a:rPr lang="en-US" sz="2000" dirty="0"/>
              <a:t>C</a:t>
            </a:r>
            <a:r>
              <a:rPr lang="en-US" sz="2000" dirty="0" smtClean="0"/>
              <a:t>risis</a:t>
            </a:r>
            <a:endParaRPr lang="en-US" sz="2000" dirty="0"/>
          </a:p>
        </p:txBody>
      </p:sp>
      <p:pic>
        <p:nvPicPr>
          <p:cNvPr id="2" name="Picture 1"/>
          <p:cNvPicPr>
            <a:picLocks noChangeAspect="1"/>
          </p:cNvPicPr>
          <p:nvPr/>
        </p:nvPicPr>
        <p:blipFill>
          <a:blip r:embed="rId2"/>
          <a:stretch>
            <a:fillRect/>
          </a:stretch>
        </p:blipFill>
        <p:spPr>
          <a:xfrm>
            <a:off x="1165366" y="3947303"/>
            <a:ext cx="4930634" cy="2638322"/>
          </a:xfrm>
          <a:prstGeom prst="rect">
            <a:avLst/>
          </a:prstGeom>
        </p:spPr>
      </p:pic>
      <p:sp>
        <p:nvSpPr>
          <p:cNvPr id="4" name="Rectangle 3"/>
          <p:cNvSpPr/>
          <p:nvPr/>
        </p:nvSpPr>
        <p:spPr>
          <a:xfrm>
            <a:off x="6083632" y="4389301"/>
            <a:ext cx="6096000" cy="1754326"/>
          </a:xfrm>
          <a:prstGeom prst="rect">
            <a:avLst/>
          </a:prstGeom>
        </p:spPr>
        <p:txBody>
          <a:bodyPr>
            <a:spAutoFit/>
          </a:bodyPr>
          <a:lstStyle/>
          <a:p>
            <a:pPr marR="640"/>
            <a:r>
              <a:rPr lang="en-US" i="1" dirty="0">
                <a:solidFill>
                  <a:schemeClr val="accent2">
                    <a:lumMod val="75000"/>
                  </a:schemeClr>
                </a:solidFill>
                <a:latin typeface="Calibri" panose="020F0502020204030204" pitchFamily="34" charset="0"/>
              </a:rPr>
              <a:t>“We’ve seen major changes since 2007….it’s been increasing….we’ve had sewer backups…floods…rainfalls…ice jams…lightning strikes…we’ve had so many [projects] going over the years. So we were working with the province. We were working with our own community and with engineers to figure out what we could do</a:t>
            </a:r>
            <a:r>
              <a:rPr lang="en-US" i="1" dirty="0" smtClean="0">
                <a:solidFill>
                  <a:schemeClr val="accent2">
                    <a:lumMod val="75000"/>
                  </a:schemeClr>
                </a:solidFill>
                <a:latin typeface="Calibri" panose="020F0502020204030204" pitchFamily="34" charset="0"/>
              </a:rPr>
              <a:t>….”</a:t>
            </a:r>
            <a:endParaRPr lang="en-US" i="1" dirty="0">
              <a:solidFill>
                <a:schemeClr val="accent2">
                  <a:lumMod val="75000"/>
                </a:schemeClr>
              </a:solidFill>
              <a:latin typeface="Calibri" panose="020F0502020204030204" pitchFamily="34" charset="0"/>
            </a:endParaRPr>
          </a:p>
        </p:txBody>
      </p:sp>
    </p:spTree>
    <p:extLst>
      <p:ext uri="{BB962C8B-B14F-4D97-AF65-F5344CB8AC3E}">
        <p14:creationId xmlns:p14="http://schemas.microsoft.com/office/powerpoint/2010/main" val="56052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449" y="349641"/>
            <a:ext cx="9565018" cy="4368274"/>
          </a:xfrm>
        </p:spPr>
        <p:txBody>
          <a:bodyPr>
            <a:normAutofit/>
          </a:bodyPr>
          <a:lstStyle/>
          <a:p>
            <a:pPr marL="0" indent="0">
              <a:buNone/>
            </a:pPr>
            <a:r>
              <a:rPr lang="en-US" sz="2400" dirty="0">
                <a:solidFill>
                  <a:schemeClr val="accent2">
                    <a:lumMod val="50000"/>
                  </a:schemeClr>
                </a:solidFill>
              </a:rPr>
              <a:t>Adaptation and </a:t>
            </a:r>
            <a:r>
              <a:rPr lang="en-US" sz="2400" dirty="0" smtClean="0">
                <a:solidFill>
                  <a:schemeClr val="accent2">
                    <a:lumMod val="50000"/>
                  </a:schemeClr>
                </a:solidFill>
              </a:rPr>
              <a:t>Risk </a:t>
            </a:r>
            <a:r>
              <a:rPr lang="en-US" sz="2400" dirty="0">
                <a:solidFill>
                  <a:schemeClr val="accent2">
                    <a:lumMod val="50000"/>
                  </a:schemeClr>
                </a:solidFill>
              </a:rPr>
              <a:t>R</a:t>
            </a:r>
            <a:r>
              <a:rPr lang="en-US" sz="2400" dirty="0" smtClean="0">
                <a:solidFill>
                  <a:schemeClr val="accent2">
                    <a:lumMod val="50000"/>
                  </a:schemeClr>
                </a:solidFill>
              </a:rPr>
              <a:t>eduction </a:t>
            </a:r>
            <a:r>
              <a:rPr lang="en-US" sz="2400" dirty="0">
                <a:solidFill>
                  <a:schemeClr val="accent2">
                    <a:lumMod val="50000"/>
                  </a:schemeClr>
                </a:solidFill>
              </a:rPr>
              <a:t>in First Nations </a:t>
            </a:r>
            <a:r>
              <a:rPr lang="en-US" sz="2400" dirty="0" smtClean="0">
                <a:solidFill>
                  <a:schemeClr val="accent2">
                    <a:lumMod val="50000"/>
                  </a:schemeClr>
                </a:solidFill>
              </a:rPr>
              <a:t>Communities </a:t>
            </a:r>
            <a:r>
              <a:rPr lang="en-US" sz="2400" dirty="0">
                <a:solidFill>
                  <a:schemeClr val="accent2">
                    <a:lumMod val="50000"/>
                  </a:schemeClr>
                </a:solidFill>
              </a:rPr>
              <a:t>are </a:t>
            </a:r>
            <a:r>
              <a:rPr lang="en-US" sz="2400" b="1" dirty="0">
                <a:solidFill>
                  <a:schemeClr val="accent2">
                    <a:lumMod val="50000"/>
                  </a:schemeClr>
                </a:solidFill>
              </a:rPr>
              <a:t>H</a:t>
            </a:r>
            <a:r>
              <a:rPr lang="en-US" sz="2400" b="1" dirty="0" smtClean="0">
                <a:solidFill>
                  <a:schemeClr val="accent2">
                    <a:lumMod val="50000"/>
                  </a:schemeClr>
                </a:solidFill>
              </a:rPr>
              <a:t>ampered</a:t>
            </a:r>
            <a:r>
              <a:rPr lang="en-US" sz="2400" dirty="0" smtClean="0">
                <a:solidFill>
                  <a:schemeClr val="accent2">
                    <a:lumMod val="50000"/>
                  </a:schemeClr>
                </a:solidFill>
              </a:rPr>
              <a:t> </a:t>
            </a:r>
            <a:r>
              <a:rPr lang="en-US" sz="2400" dirty="0">
                <a:solidFill>
                  <a:schemeClr val="accent2">
                    <a:lumMod val="50000"/>
                  </a:schemeClr>
                </a:solidFill>
              </a:rPr>
              <a:t>by</a:t>
            </a:r>
            <a:r>
              <a:rPr lang="en-US" sz="2400" dirty="0" smtClean="0">
                <a:solidFill>
                  <a:schemeClr val="accent2">
                    <a:lumMod val="50000"/>
                  </a:schemeClr>
                </a:solidFill>
              </a:rPr>
              <a:t>:</a:t>
            </a:r>
          </a:p>
          <a:p>
            <a:pPr marL="0" indent="0">
              <a:buNone/>
            </a:pPr>
            <a:endParaRPr lang="en-US" sz="2400" dirty="0"/>
          </a:p>
          <a:p>
            <a:r>
              <a:rPr lang="en-US" sz="2000" dirty="0"/>
              <a:t>The </a:t>
            </a:r>
            <a:r>
              <a:rPr lang="en-US" sz="2000" dirty="0" smtClean="0"/>
              <a:t>Intensity</a:t>
            </a:r>
            <a:r>
              <a:rPr lang="en-US" sz="2000" dirty="0"/>
              <a:t>, </a:t>
            </a:r>
            <a:r>
              <a:rPr lang="en-US" sz="2000" dirty="0" smtClean="0"/>
              <a:t>Frequency </a:t>
            </a:r>
            <a:r>
              <a:rPr lang="en-US" sz="2000" dirty="0"/>
              <a:t>and </a:t>
            </a:r>
            <a:r>
              <a:rPr lang="en-US" sz="2000" dirty="0"/>
              <a:t>W</a:t>
            </a:r>
            <a:r>
              <a:rPr lang="en-US" sz="2000" dirty="0" smtClean="0"/>
              <a:t>ide </a:t>
            </a:r>
            <a:r>
              <a:rPr lang="en-US" sz="2000" dirty="0"/>
              <a:t>R</a:t>
            </a:r>
            <a:r>
              <a:rPr lang="en-US" sz="2000" dirty="0" smtClean="0"/>
              <a:t>ange </a:t>
            </a:r>
            <a:r>
              <a:rPr lang="en-US" sz="2000" dirty="0"/>
              <a:t>of </a:t>
            </a:r>
            <a:r>
              <a:rPr lang="en-US" sz="2000" dirty="0" smtClean="0"/>
              <a:t>Flood </a:t>
            </a:r>
            <a:r>
              <a:rPr lang="en-US" sz="2000" dirty="0"/>
              <a:t>R</a:t>
            </a:r>
            <a:r>
              <a:rPr lang="en-US" sz="2000" dirty="0" smtClean="0"/>
              <a:t>isk </a:t>
            </a:r>
            <a:r>
              <a:rPr lang="en-US" sz="2000" dirty="0" smtClean="0"/>
              <a:t>E</a:t>
            </a:r>
            <a:r>
              <a:rPr lang="en-US" sz="2000" dirty="0" smtClean="0"/>
              <a:t>vents</a:t>
            </a:r>
            <a:endParaRPr lang="en-US" sz="2000" dirty="0"/>
          </a:p>
          <a:p>
            <a:r>
              <a:rPr lang="en-US" sz="2000" dirty="0" smtClean="0"/>
              <a:t>Lack </a:t>
            </a:r>
            <a:r>
              <a:rPr lang="en-US" sz="2000" dirty="0"/>
              <a:t>of </a:t>
            </a:r>
            <a:r>
              <a:rPr lang="en-US" sz="2000" dirty="0" smtClean="0"/>
              <a:t>Funding For Risk Mitigation (Current and Future Risk)</a:t>
            </a:r>
            <a:endParaRPr lang="en-US" sz="2000" dirty="0"/>
          </a:p>
          <a:p>
            <a:r>
              <a:rPr lang="en-US" sz="2000" dirty="0" smtClean="0"/>
              <a:t>Ongoing </a:t>
            </a:r>
            <a:r>
              <a:rPr lang="en-US" sz="2000" dirty="0"/>
              <a:t>H</a:t>
            </a:r>
            <a:r>
              <a:rPr lang="en-US" sz="2000" dirty="0" smtClean="0"/>
              <a:t>istoric </a:t>
            </a:r>
            <a:r>
              <a:rPr lang="en-US" sz="2000" dirty="0" smtClean="0"/>
              <a:t>T</a:t>
            </a:r>
            <a:r>
              <a:rPr lang="en-US" sz="2000" dirty="0" smtClean="0"/>
              <a:t>rauma, Colonization and Systemic Racism</a:t>
            </a:r>
          </a:p>
          <a:p>
            <a:pPr lvl="1"/>
            <a:r>
              <a:rPr lang="en-US" sz="1800" dirty="0" smtClean="0"/>
              <a:t>Reduces </a:t>
            </a:r>
            <a:r>
              <a:rPr lang="en-US" sz="1800" dirty="0" smtClean="0"/>
              <a:t>T</a:t>
            </a:r>
            <a:r>
              <a:rPr lang="en-US" sz="1800" dirty="0" smtClean="0"/>
              <a:t>rust </a:t>
            </a:r>
          </a:p>
          <a:p>
            <a:pPr lvl="1"/>
            <a:r>
              <a:rPr lang="en-US" sz="1800" dirty="0" smtClean="0"/>
              <a:t>Increases </a:t>
            </a:r>
            <a:r>
              <a:rPr lang="en-US" sz="1800" dirty="0" smtClean="0"/>
              <a:t>D</a:t>
            </a:r>
            <a:r>
              <a:rPr lang="en-US" sz="1800" dirty="0" smtClean="0"/>
              <a:t>ependency </a:t>
            </a:r>
          </a:p>
          <a:p>
            <a:pPr lvl="1"/>
            <a:r>
              <a:rPr lang="en-US" sz="1800" dirty="0" smtClean="0"/>
              <a:t>Undermines Fair </a:t>
            </a:r>
            <a:r>
              <a:rPr lang="en-US" sz="1800" dirty="0"/>
              <a:t>and </a:t>
            </a:r>
            <a:r>
              <a:rPr lang="en-US" sz="1800" dirty="0" smtClean="0"/>
              <a:t>Equitable </a:t>
            </a:r>
            <a:r>
              <a:rPr lang="en-US" sz="1800" dirty="0" smtClean="0"/>
              <a:t>F</a:t>
            </a:r>
            <a:r>
              <a:rPr lang="en-US" sz="1800" dirty="0" smtClean="0"/>
              <a:t>lood Mitigation and Insurance Access</a:t>
            </a:r>
            <a:endParaRPr lang="en-US" sz="1800" dirty="0"/>
          </a:p>
        </p:txBody>
      </p:sp>
      <p:sp>
        <p:nvSpPr>
          <p:cNvPr id="2" name="Rectangle 1"/>
          <p:cNvSpPr/>
          <p:nvPr/>
        </p:nvSpPr>
        <p:spPr>
          <a:xfrm>
            <a:off x="2252230" y="4935432"/>
            <a:ext cx="4581728" cy="1477328"/>
          </a:xfrm>
          <a:prstGeom prst="rect">
            <a:avLst/>
          </a:prstGeom>
        </p:spPr>
        <p:txBody>
          <a:bodyPr wrap="square">
            <a:spAutoFit/>
          </a:bodyPr>
          <a:lstStyle/>
          <a:p>
            <a:r>
              <a:rPr lang="en-US" i="1" dirty="0">
                <a:solidFill>
                  <a:schemeClr val="accent2">
                    <a:lumMod val="75000"/>
                  </a:schemeClr>
                </a:solidFill>
                <a:latin typeface="Calibri" panose="020F0502020204030204" pitchFamily="34" charset="0"/>
                <a:cs typeface="Calibri" panose="020F0502020204030204" pitchFamily="34" charset="0"/>
              </a:rPr>
              <a:t>” …on an annual basis, we probably have about three to four major weather events that affect our </a:t>
            </a:r>
            <a:r>
              <a:rPr lang="en-US" i="1" dirty="0" smtClean="0">
                <a:solidFill>
                  <a:schemeClr val="accent2">
                    <a:lumMod val="75000"/>
                  </a:schemeClr>
                </a:solidFill>
                <a:latin typeface="Calibri" panose="020F0502020204030204" pitchFamily="34" charset="0"/>
                <a:cs typeface="Calibri" panose="020F0502020204030204" pitchFamily="34" charset="0"/>
              </a:rPr>
              <a:t>infrastructure </a:t>
            </a:r>
            <a:r>
              <a:rPr lang="en-US" i="1" dirty="0">
                <a:solidFill>
                  <a:schemeClr val="accent2">
                    <a:lumMod val="75000"/>
                  </a:schemeClr>
                </a:solidFill>
                <a:latin typeface="Calibri" panose="020F0502020204030204" pitchFamily="34" charset="0"/>
                <a:cs typeface="Calibri" panose="020F0502020204030204" pitchFamily="34" charset="0"/>
              </a:rPr>
              <a:t>and our assets. So, in reality, we wouldn’t be able to even afford flood insurance.”</a:t>
            </a:r>
            <a:endParaRPr lang="en-US" i="1" dirty="0">
              <a:solidFill>
                <a:schemeClr val="accent2">
                  <a:lumMod val="75000"/>
                </a:schemeClr>
              </a:solidFill>
              <a:latin typeface="Calibri" panose="020F0502020204030204" pitchFamily="34" charset="0"/>
              <a:cs typeface="Calibri" panose="020F0502020204030204" pitchFamily="34" charset="0"/>
            </a:endParaRPr>
          </a:p>
        </p:txBody>
      </p:sp>
      <p:sp>
        <p:nvSpPr>
          <p:cNvPr id="4" name="Rectangle 3"/>
          <p:cNvSpPr/>
          <p:nvPr/>
        </p:nvSpPr>
        <p:spPr>
          <a:xfrm>
            <a:off x="7395750" y="4935432"/>
            <a:ext cx="4299626" cy="1169551"/>
          </a:xfrm>
          <a:prstGeom prst="rect">
            <a:avLst/>
          </a:prstGeom>
        </p:spPr>
        <p:txBody>
          <a:bodyPr wrap="square">
            <a:spAutoFit/>
          </a:bodyPr>
          <a:lstStyle/>
          <a:p>
            <a:r>
              <a:rPr lang="en-US" dirty="0">
                <a:solidFill>
                  <a:schemeClr val="accent2">
                    <a:lumMod val="75000"/>
                  </a:schemeClr>
                </a:solidFill>
                <a:latin typeface="Calibri" panose="020F0502020204030204" pitchFamily="34" charset="0"/>
              </a:rPr>
              <a:t>Due to past confrontations with the Canadian army, the community mistrusts these authorities and declines </a:t>
            </a:r>
            <a:r>
              <a:rPr lang="en-US" sz="1600" dirty="0">
                <a:solidFill>
                  <a:schemeClr val="accent2">
                    <a:lumMod val="75000"/>
                  </a:schemeClr>
                </a:solidFill>
                <a:latin typeface="Calibri" panose="020F0502020204030204" pitchFamily="34" charset="0"/>
              </a:rPr>
              <a:t>their help even in emergency situations. </a:t>
            </a:r>
            <a:endParaRPr lang="en-US" dirty="0">
              <a:solidFill>
                <a:schemeClr val="accent2">
                  <a:lumMod val="75000"/>
                </a:schemeClr>
              </a:solidFill>
            </a:endParaRPr>
          </a:p>
        </p:txBody>
      </p:sp>
    </p:spTree>
    <p:extLst>
      <p:ext uri="{BB962C8B-B14F-4D97-AF65-F5344CB8AC3E}">
        <p14:creationId xmlns:p14="http://schemas.microsoft.com/office/powerpoint/2010/main" val="370777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3743" y="171174"/>
            <a:ext cx="9565018" cy="3885259"/>
          </a:xfrm>
        </p:spPr>
        <p:txBody>
          <a:bodyPr>
            <a:normAutofit/>
          </a:bodyPr>
          <a:lstStyle/>
          <a:p>
            <a:pPr marL="0" indent="0">
              <a:buNone/>
            </a:pPr>
            <a:r>
              <a:rPr lang="en-US" sz="2400" dirty="0" smtClean="0">
                <a:solidFill>
                  <a:schemeClr val="accent2">
                    <a:lumMod val="50000"/>
                  </a:schemeClr>
                </a:solidFill>
              </a:rPr>
              <a:t>First Nations </a:t>
            </a:r>
            <a:r>
              <a:rPr lang="en-US" sz="2400" dirty="0" smtClean="0">
                <a:solidFill>
                  <a:schemeClr val="accent2">
                    <a:lumMod val="50000"/>
                  </a:schemeClr>
                </a:solidFill>
              </a:rPr>
              <a:t>Need Short and Long Term </a:t>
            </a:r>
            <a:r>
              <a:rPr lang="en-US" sz="2400" dirty="0">
                <a:solidFill>
                  <a:schemeClr val="accent2">
                    <a:lumMod val="50000"/>
                  </a:schemeClr>
                </a:solidFill>
              </a:rPr>
              <a:t>I</a:t>
            </a:r>
            <a:r>
              <a:rPr lang="en-US" sz="2400" dirty="0" smtClean="0">
                <a:solidFill>
                  <a:schemeClr val="accent2">
                    <a:lumMod val="50000"/>
                  </a:schemeClr>
                </a:solidFill>
              </a:rPr>
              <a:t>nformation </a:t>
            </a:r>
            <a:r>
              <a:rPr lang="en-US" sz="2400" dirty="0">
                <a:solidFill>
                  <a:schemeClr val="accent2">
                    <a:lumMod val="50000"/>
                  </a:schemeClr>
                </a:solidFill>
              </a:rPr>
              <a:t>A</a:t>
            </a:r>
            <a:r>
              <a:rPr lang="en-US" sz="2400" dirty="0" smtClean="0">
                <a:solidFill>
                  <a:schemeClr val="accent2">
                    <a:lumMod val="50000"/>
                  </a:schemeClr>
                </a:solidFill>
              </a:rPr>
              <a:t>bout </a:t>
            </a:r>
            <a:r>
              <a:rPr lang="en-US" sz="2400" dirty="0">
                <a:solidFill>
                  <a:schemeClr val="accent2">
                    <a:lumMod val="50000"/>
                  </a:schemeClr>
                </a:solidFill>
              </a:rPr>
              <a:t>C</a:t>
            </a:r>
            <a:r>
              <a:rPr lang="en-US" sz="2400" dirty="0" smtClean="0">
                <a:solidFill>
                  <a:schemeClr val="accent2">
                    <a:lumMod val="50000"/>
                  </a:schemeClr>
                </a:solidFill>
              </a:rPr>
              <a:t>limate </a:t>
            </a:r>
            <a:r>
              <a:rPr lang="en-US" sz="2400" dirty="0">
                <a:solidFill>
                  <a:schemeClr val="accent2">
                    <a:lumMod val="50000"/>
                  </a:schemeClr>
                </a:solidFill>
              </a:rPr>
              <a:t>C</a:t>
            </a:r>
            <a:r>
              <a:rPr lang="en-US" sz="2400" dirty="0" smtClean="0">
                <a:solidFill>
                  <a:schemeClr val="accent2">
                    <a:lumMod val="50000"/>
                  </a:schemeClr>
                </a:solidFill>
              </a:rPr>
              <a:t>hange </a:t>
            </a:r>
            <a:r>
              <a:rPr lang="en-US" sz="2400" dirty="0">
                <a:solidFill>
                  <a:schemeClr val="accent2">
                    <a:lumMod val="50000"/>
                  </a:schemeClr>
                </a:solidFill>
              </a:rPr>
              <a:t>F</a:t>
            </a:r>
            <a:r>
              <a:rPr lang="en-US" sz="2400" dirty="0" smtClean="0">
                <a:solidFill>
                  <a:schemeClr val="accent2">
                    <a:lumMod val="50000"/>
                  </a:schemeClr>
                </a:solidFill>
              </a:rPr>
              <a:t>looding Events and Impacts:</a:t>
            </a:r>
          </a:p>
          <a:p>
            <a:pPr marL="0" indent="0">
              <a:buNone/>
            </a:pPr>
            <a:endParaRPr lang="en-US" sz="2400" dirty="0"/>
          </a:p>
          <a:p>
            <a:r>
              <a:rPr lang="en-US" sz="2000" dirty="0" smtClean="0"/>
              <a:t>To Gather Information About Future Risks and Mitigation Strategies</a:t>
            </a:r>
          </a:p>
          <a:p>
            <a:pPr lvl="1"/>
            <a:r>
              <a:rPr lang="en-US" sz="1800" dirty="0" smtClean="0"/>
              <a:t>Pair </a:t>
            </a:r>
            <a:r>
              <a:rPr lang="en-US" sz="1800" dirty="0" smtClean="0"/>
              <a:t>Traditional </a:t>
            </a:r>
            <a:r>
              <a:rPr lang="en-US" sz="1800" dirty="0"/>
              <a:t>K</a:t>
            </a:r>
            <a:r>
              <a:rPr lang="en-US" sz="1800" dirty="0" smtClean="0"/>
              <a:t>nowledge </a:t>
            </a:r>
            <a:r>
              <a:rPr lang="en-US" sz="1800" dirty="0"/>
              <a:t>of the </a:t>
            </a:r>
            <a:r>
              <a:rPr lang="en-US" sz="1800" dirty="0" smtClean="0"/>
              <a:t>Land </a:t>
            </a:r>
            <a:r>
              <a:rPr lang="en-US" sz="1800" dirty="0"/>
              <a:t>and </a:t>
            </a:r>
            <a:r>
              <a:rPr lang="en-US" sz="1800" dirty="0" smtClean="0"/>
              <a:t>Important </a:t>
            </a:r>
            <a:r>
              <a:rPr lang="en-US" sz="1800" dirty="0"/>
              <a:t>C</a:t>
            </a:r>
            <a:r>
              <a:rPr lang="en-US" sz="1800" dirty="0" smtClean="0"/>
              <a:t>ultural </a:t>
            </a:r>
            <a:r>
              <a:rPr lang="en-US" sz="1800" dirty="0" smtClean="0"/>
              <a:t>S</a:t>
            </a:r>
            <a:r>
              <a:rPr lang="en-US" sz="1800" dirty="0" smtClean="0"/>
              <a:t>ites With Western Historical Records, Mapping, and Climate Projections</a:t>
            </a:r>
          </a:p>
          <a:p>
            <a:pPr lvl="1"/>
            <a:r>
              <a:rPr lang="en-US" sz="1800" dirty="0" smtClean="0"/>
              <a:t>Information Gathering Must Adhere to OCAP Principles</a:t>
            </a:r>
          </a:p>
          <a:p>
            <a:r>
              <a:rPr lang="en-US" sz="2000" dirty="0" smtClean="0"/>
              <a:t>Information Must be “Downscaled” and Locally-Relevant</a:t>
            </a:r>
            <a:endParaRPr lang="en-US" sz="2000" dirty="0"/>
          </a:p>
        </p:txBody>
      </p:sp>
      <p:pic>
        <p:nvPicPr>
          <p:cNvPr id="2" name="Picture 1"/>
          <p:cNvPicPr>
            <a:picLocks noChangeAspect="1"/>
          </p:cNvPicPr>
          <p:nvPr/>
        </p:nvPicPr>
        <p:blipFill>
          <a:blip r:embed="rId2"/>
          <a:stretch>
            <a:fillRect/>
          </a:stretch>
        </p:blipFill>
        <p:spPr>
          <a:xfrm>
            <a:off x="2013742" y="4039972"/>
            <a:ext cx="4403865" cy="2360118"/>
          </a:xfrm>
          <a:prstGeom prst="rect">
            <a:avLst/>
          </a:prstGeom>
        </p:spPr>
      </p:pic>
      <p:sp>
        <p:nvSpPr>
          <p:cNvPr id="4" name="Rectangle 3"/>
          <p:cNvSpPr/>
          <p:nvPr/>
        </p:nvSpPr>
        <p:spPr>
          <a:xfrm>
            <a:off x="6896414" y="4273634"/>
            <a:ext cx="4526704" cy="2308324"/>
          </a:xfrm>
          <a:prstGeom prst="rect">
            <a:avLst/>
          </a:prstGeom>
        </p:spPr>
        <p:txBody>
          <a:bodyPr wrap="square">
            <a:spAutoFit/>
          </a:bodyPr>
          <a:lstStyle/>
          <a:p>
            <a:r>
              <a:rPr lang="en-US" i="1" dirty="0" smtClean="0">
                <a:solidFill>
                  <a:schemeClr val="accent2">
                    <a:lumMod val="75000"/>
                  </a:schemeClr>
                </a:solidFill>
                <a:latin typeface="Calibri" panose="020F0502020204030204" pitchFamily="34" charset="0"/>
              </a:rPr>
              <a:t>“More </a:t>
            </a:r>
            <a:r>
              <a:rPr lang="en-US" i="1" dirty="0">
                <a:solidFill>
                  <a:schemeClr val="accent2">
                    <a:lumMod val="75000"/>
                  </a:schemeClr>
                </a:solidFill>
                <a:latin typeface="Calibri" panose="020F0502020204030204" pitchFamily="34" charset="0"/>
              </a:rPr>
              <a:t>and more as the science is confirming that the indigenous knowledge is right, we should have listened to them. We know the land. There’s thousands and thousands of years of knowledge. So I think these insurance companies and also the governments, they need to listen to the people that have that knowledge.” </a:t>
            </a:r>
            <a:endParaRPr lang="en-US" dirty="0">
              <a:solidFill>
                <a:schemeClr val="accent2">
                  <a:lumMod val="75000"/>
                </a:schemeClr>
              </a:solidFill>
            </a:endParaRPr>
          </a:p>
        </p:txBody>
      </p:sp>
    </p:spTree>
    <p:extLst>
      <p:ext uri="{BB962C8B-B14F-4D97-AF65-F5344CB8AC3E}">
        <p14:creationId xmlns:p14="http://schemas.microsoft.com/office/powerpoint/2010/main" val="3246413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708579"/>
          </a:xfrm>
        </p:spPr>
        <p:txBody>
          <a:bodyPr>
            <a:normAutofit/>
          </a:bodyPr>
          <a:lstStyle/>
          <a:p>
            <a:r>
              <a:rPr lang="en-US" dirty="0">
                <a:solidFill>
                  <a:schemeClr val="accent1">
                    <a:lumMod val="75000"/>
                  </a:schemeClr>
                </a:solidFill>
              </a:rPr>
              <a:t>Conclusions</a:t>
            </a:r>
          </a:p>
        </p:txBody>
      </p:sp>
      <p:sp>
        <p:nvSpPr>
          <p:cNvPr id="3" name="Content Placeholder 2"/>
          <p:cNvSpPr>
            <a:spLocks noGrp="1"/>
          </p:cNvSpPr>
          <p:nvPr>
            <p:ph idx="1"/>
          </p:nvPr>
        </p:nvSpPr>
        <p:spPr>
          <a:xfrm>
            <a:off x="1387227" y="1173223"/>
            <a:ext cx="9731487" cy="5230179"/>
          </a:xfrm>
        </p:spPr>
        <p:txBody>
          <a:bodyPr>
            <a:normAutofit/>
          </a:bodyPr>
          <a:lstStyle/>
          <a:p>
            <a:pPr marL="0" indent="0">
              <a:buNone/>
            </a:pPr>
            <a:endParaRPr lang="en-US" dirty="0"/>
          </a:p>
          <a:p>
            <a:r>
              <a:rPr lang="en-US" sz="2400" dirty="0" smtClean="0"/>
              <a:t>Making Values and Ethics Explicit Sets the Tone and Keeps the Project Accountable to First Nations</a:t>
            </a:r>
          </a:p>
          <a:p>
            <a:r>
              <a:rPr lang="en-US" sz="2400" dirty="0" smtClean="0"/>
              <a:t>Flood Risk </a:t>
            </a:r>
            <a:r>
              <a:rPr lang="en-US" sz="2400" dirty="0" smtClean="0"/>
              <a:t>M</a:t>
            </a:r>
            <a:r>
              <a:rPr lang="en-US" sz="2400" dirty="0" smtClean="0"/>
              <a:t>itigation </a:t>
            </a:r>
            <a:r>
              <a:rPr lang="en-US" sz="2400" dirty="0"/>
              <a:t>and </a:t>
            </a:r>
            <a:r>
              <a:rPr lang="en-US" sz="2400" dirty="0" smtClean="0"/>
              <a:t>Adaptation </a:t>
            </a:r>
            <a:r>
              <a:rPr lang="en-US" sz="2400" dirty="0"/>
              <a:t>C</a:t>
            </a:r>
            <a:r>
              <a:rPr lang="en-US" sz="2400" dirty="0" smtClean="0"/>
              <a:t>ould </a:t>
            </a:r>
            <a:r>
              <a:rPr lang="en-US" sz="2400" dirty="0"/>
              <a:t>be </a:t>
            </a:r>
            <a:r>
              <a:rPr lang="en-US" sz="2400" dirty="0" smtClean="0"/>
              <a:t>Increased </a:t>
            </a:r>
            <a:r>
              <a:rPr lang="en-US" sz="2400" dirty="0"/>
              <a:t>with </a:t>
            </a:r>
            <a:r>
              <a:rPr lang="en-US" sz="2400" dirty="0" smtClean="0"/>
              <a:t>Timely</a:t>
            </a:r>
            <a:r>
              <a:rPr lang="en-US" sz="2400" dirty="0"/>
              <a:t>, </a:t>
            </a:r>
            <a:r>
              <a:rPr lang="en-US" sz="2400" dirty="0" smtClean="0"/>
              <a:t>Culturally </a:t>
            </a:r>
            <a:r>
              <a:rPr lang="en-US" sz="2400" dirty="0"/>
              <a:t>A</a:t>
            </a:r>
            <a:r>
              <a:rPr lang="en-US" sz="2400" dirty="0" smtClean="0"/>
              <a:t>ppropriate </a:t>
            </a:r>
            <a:r>
              <a:rPr lang="en-US" sz="2400" dirty="0"/>
              <a:t>D</a:t>
            </a:r>
            <a:r>
              <a:rPr lang="en-US" sz="2400" dirty="0" smtClean="0"/>
              <a:t>ecision </a:t>
            </a:r>
            <a:r>
              <a:rPr lang="en-US" sz="2400" dirty="0"/>
              <a:t>M</a:t>
            </a:r>
            <a:r>
              <a:rPr lang="en-US" sz="2400" dirty="0" smtClean="0"/>
              <a:t>aking </a:t>
            </a:r>
            <a:r>
              <a:rPr lang="en-US" sz="2400" dirty="0"/>
              <a:t>P</a:t>
            </a:r>
            <a:r>
              <a:rPr lang="en-US" sz="2400" dirty="0" smtClean="0"/>
              <a:t>rocesses </a:t>
            </a:r>
            <a:r>
              <a:rPr lang="en-US" sz="2400" dirty="0"/>
              <a:t>and </a:t>
            </a:r>
            <a:r>
              <a:rPr lang="en-US" sz="2400" dirty="0" smtClean="0"/>
              <a:t>Adequate </a:t>
            </a:r>
            <a:r>
              <a:rPr lang="en-US" sz="2400" dirty="0"/>
              <a:t>F</a:t>
            </a:r>
            <a:r>
              <a:rPr lang="en-US" sz="2400" dirty="0" smtClean="0"/>
              <a:t>unding</a:t>
            </a:r>
            <a:endParaRPr lang="en-US" sz="2400" dirty="0" smtClean="0"/>
          </a:p>
          <a:p>
            <a:r>
              <a:rPr lang="en-US" sz="2400" dirty="0" smtClean="0"/>
              <a:t>Further Reading</a:t>
            </a:r>
          </a:p>
          <a:p>
            <a:pPr lvl="1"/>
            <a:r>
              <a:rPr lang="en-US" sz="2200" dirty="0" smtClean="0"/>
              <a:t>Obtain Copy of Flood Insurance Study From the AFN</a:t>
            </a:r>
          </a:p>
          <a:p>
            <a:pPr lvl="1"/>
            <a:r>
              <a:rPr lang="en-US" sz="2200" dirty="0" smtClean="0"/>
              <a:t>Read More on Two-Eyed Seeing:</a:t>
            </a:r>
          </a:p>
          <a:p>
            <a:pPr lvl="2"/>
            <a:r>
              <a:rPr lang="en-US" sz="1800" dirty="0" smtClean="0"/>
              <a:t>Wright, A.L., C. Gabel, M. Ballantyne, S. M. Jack, and O. </a:t>
            </a:r>
            <a:r>
              <a:rPr lang="en-US" sz="1800" dirty="0" err="1" smtClean="0"/>
              <a:t>Wahoush</a:t>
            </a:r>
            <a:r>
              <a:rPr lang="en-US" sz="1800" dirty="0"/>
              <a:t> </a:t>
            </a:r>
            <a:r>
              <a:rPr lang="en-US" sz="1800" dirty="0" smtClean="0"/>
              <a:t>(2019) 	Using Two-Eyed Seeing in Research With Indigenous People: An 	Integrative Review, International Journal of </a:t>
            </a:r>
            <a:r>
              <a:rPr lang="en-US" sz="1800" dirty="0"/>
              <a:t>Qualitative Methods, 18, 1-19. </a:t>
            </a:r>
            <a:r>
              <a:rPr lang="en-US" sz="1800" dirty="0" smtClean="0"/>
              <a:t>	</a:t>
            </a:r>
            <a:r>
              <a:rPr lang="en-US" sz="1800" dirty="0" smtClean="0">
                <a:hlinkClick r:id="rId2"/>
              </a:rPr>
              <a:t>https</a:t>
            </a:r>
            <a:r>
              <a:rPr lang="en-US" sz="1800" dirty="0">
                <a:hlinkClick r:id="rId2"/>
              </a:rPr>
              <a:t>://</a:t>
            </a:r>
            <a:r>
              <a:rPr lang="en-US" sz="1800" dirty="0" smtClean="0">
                <a:hlinkClick r:id="rId2"/>
              </a:rPr>
              <a:t>doi.org/10.1177/1609406919869695</a:t>
            </a:r>
            <a:r>
              <a:rPr lang="en-US" sz="1800" dirty="0" smtClean="0"/>
              <a:t> (open access article)</a:t>
            </a:r>
            <a:endParaRPr lang="en-US" sz="1800" dirty="0"/>
          </a:p>
          <a:p>
            <a:pPr lvl="1"/>
            <a:endParaRPr lang="en-US" sz="2200" dirty="0" smtClean="0"/>
          </a:p>
          <a:p>
            <a:pPr lvl="2"/>
            <a:endParaRPr lang="en-US" sz="2000" dirty="0"/>
          </a:p>
        </p:txBody>
      </p:sp>
    </p:spTree>
    <p:extLst>
      <p:ext uri="{BB962C8B-B14F-4D97-AF65-F5344CB8AC3E}">
        <p14:creationId xmlns:p14="http://schemas.microsoft.com/office/powerpoint/2010/main" val="3490870477"/>
      </p:ext>
    </p:extLst>
  </p:cSld>
  <p:clrMapOvr>
    <a:masterClrMapping/>
  </p:clrMapOvr>
</p:sld>
</file>

<file path=ppt/theme/theme1.xml><?xml version="1.0" encoding="utf-8"?>
<a:theme xmlns:a="http://schemas.openxmlformats.org/drawingml/2006/main" name="Wisp">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14F5DB9F0EFB438838633D3D3C15B8" ma:contentTypeVersion="16" ma:contentTypeDescription="Create a new document." ma:contentTypeScope="" ma:versionID="1b15e146dd7714f2d5dcf18563929c34">
  <xsd:schema xmlns:xsd="http://www.w3.org/2001/XMLSchema" xmlns:xs="http://www.w3.org/2001/XMLSchema" xmlns:p="http://schemas.microsoft.com/office/2006/metadata/properties" xmlns:ns2="40cc7fa8-84e5-448e-ae7a-47e8d4996491" xmlns:ns3="b559b0e0-9212-46a0-b3de-39b777f81522" targetNamespace="http://schemas.microsoft.com/office/2006/metadata/properties" ma:root="true" ma:fieldsID="27e97a9b6377789299bdb8fc26e42c2e" ns2:_="" ns3:_="">
    <xsd:import namespace="40cc7fa8-84e5-448e-ae7a-47e8d4996491"/>
    <xsd:import namespace="b559b0e0-9212-46a0-b3de-39b777f81522"/>
    <xsd:element name="properties">
      <xsd:complexType>
        <xsd:sequence>
          <xsd:element name="documentManagement">
            <xsd:complexType>
              <xsd:all>
                <xsd:element ref="ns2:Polaris_x0023_" minOccurs="0"/>
                <xsd:element ref="ns2:Opportunity_x0023_" minOccurs="0"/>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c7fa8-84e5-448e-ae7a-47e8d4996491" elementFormDefault="qualified">
    <xsd:import namespace="http://schemas.microsoft.com/office/2006/documentManagement/types"/>
    <xsd:import namespace="http://schemas.microsoft.com/office/infopath/2007/PartnerControls"/>
    <xsd:element name="Polaris_x0023_" ma:index="8" nillable="true" ma:displayName="Polaris #" ma:format="Dropdown" ma:internalName="Polaris_x0023_">
      <xsd:simpleType>
        <xsd:restriction base="dms:Note">
          <xsd:maxLength value="255"/>
        </xsd:restriction>
      </xsd:simpleType>
    </xsd:element>
    <xsd:element name="Opportunity_x0023_" ma:index="9" nillable="true" ma:displayName="Opportunity #" ma:format="Dropdown" ma:internalName="Opportunity_x0023_">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3b7034-6acb-4a3b-925f-eb080a5d509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59b0e0-9212-46a0-b3de-39b777f81522"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da357cf-8b75-474a-aa06-0e764647acb3}" ma:internalName="TaxCatchAll" ma:showField="CatchAllData" ma:web="b559b0e0-9212-46a0-b3de-39b777f815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laris_x0023_ xmlns="40cc7fa8-84e5-448e-ae7a-47e8d4996491" xsi:nil="true"/>
    <lcf76f155ced4ddcb4097134ff3c332f xmlns="40cc7fa8-84e5-448e-ae7a-47e8d4996491">
      <Terms xmlns="http://schemas.microsoft.com/office/infopath/2007/PartnerControls"/>
    </lcf76f155ced4ddcb4097134ff3c332f>
    <TaxCatchAll xmlns="b559b0e0-9212-46a0-b3de-39b777f81522" xsi:nil="true"/>
    <Opportunity_x0023_ xmlns="40cc7fa8-84e5-448e-ae7a-47e8d4996491" xsi:nil="true"/>
  </documentManagement>
</p:properties>
</file>

<file path=customXml/itemProps1.xml><?xml version="1.0" encoding="utf-8"?>
<ds:datastoreItem xmlns:ds="http://schemas.openxmlformats.org/officeDocument/2006/customXml" ds:itemID="{6AFAB5E9-4633-46AA-B140-354BA55DFB27}"/>
</file>

<file path=customXml/itemProps2.xml><?xml version="1.0" encoding="utf-8"?>
<ds:datastoreItem xmlns:ds="http://schemas.openxmlformats.org/officeDocument/2006/customXml" ds:itemID="{B9A71BD8-1A72-4025-9A24-CDE2B9AD039E}"/>
</file>

<file path=customXml/itemProps3.xml><?xml version="1.0" encoding="utf-8"?>
<ds:datastoreItem xmlns:ds="http://schemas.openxmlformats.org/officeDocument/2006/customXml" ds:itemID="{3F7C894E-7752-4ACE-B11D-BB71030C4FA0}"/>
</file>

<file path=docProps/app.xml><?xml version="1.0" encoding="utf-8"?>
<Properties xmlns="http://schemas.openxmlformats.org/officeDocument/2006/extended-properties" xmlns:vt="http://schemas.openxmlformats.org/officeDocument/2006/docPropsVTypes">
  <Template>Wisp</Template>
  <TotalTime>14666</TotalTime>
  <Words>706</Words>
  <Application>Microsoft Office PowerPoint</Application>
  <PresentationFormat>Widescreen</PresentationFormat>
  <Paragraphs>75</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Wisp</vt:lpstr>
      <vt:lpstr>First Nations Home Flood Insurance Needs: Implications for Allyship and Emergency Management</vt:lpstr>
      <vt:lpstr>Emergency Management, Climate Change and Insurance</vt:lpstr>
      <vt:lpstr>Values Guiding Project</vt:lpstr>
      <vt:lpstr>Values Influence on the Project</vt:lpstr>
      <vt:lpstr>Values Influence of the Project</vt:lpstr>
      <vt:lpstr>PowerPoint Presentation</vt:lpstr>
      <vt:lpstr>PowerPoint Presentation</vt:lpstr>
      <vt:lpstr>PowerPoint Presentation</vt:lpstr>
      <vt:lpstr>Conclusions</vt:lpstr>
      <vt:lpstr>Coachhouse.enterprises.inc@gmail.com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Murphy</dc:creator>
  <cp:lastModifiedBy>Brenda Murphy</cp:lastModifiedBy>
  <cp:revision>126</cp:revision>
  <dcterms:created xsi:type="dcterms:W3CDTF">2021-11-02T17:35:41Z</dcterms:created>
  <dcterms:modified xsi:type="dcterms:W3CDTF">2024-03-03T21:16:05Z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0x0101001C14F5DB9F0EFB438838633D3D3C15B8</vt:lpwstr>
  </property>
</Properties>
</file>