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handoutMasterIdLst>
    <p:handoutMasterId r:id="rId15"/>
  </p:handoutMasterIdLst>
  <p:sldIdLst>
    <p:sldId id="263" r:id="rId2"/>
    <p:sldId id="260" r:id="rId3"/>
    <p:sldId id="264" r:id="rId4"/>
    <p:sldId id="265" r:id="rId5"/>
    <p:sldId id="267" r:id="rId6"/>
    <p:sldId id="268" r:id="rId7"/>
    <p:sldId id="270" r:id="rId8"/>
    <p:sldId id="271" r:id="rId9"/>
    <p:sldId id="272" r:id="rId10"/>
    <p:sldId id="269" r:id="rId11"/>
    <p:sldId id="266" r:id="rId12"/>
    <p:sldId id="275"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C80A95-D212-AB16-9E69-A8E9737AF6A3}" name="Jessica Quinn" initials="JQ" userId="S::JQuinn@afn.ca::7a34690a-fc3d-4038-9518-a0bd1568df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17" autoAdjust="0"/>
    <p:restoredTop sz="96208"/>
  </p:normalViewPr>
  <p:slideViewPr>
    <p:cSldViewPr snapToGrid="0" snapToObjects="1">
      <p:cViewPr varScale="1">
        <p:scale>
          <a:sx n="70" d="100"/>
          <a:sy n="70" d="100"/>
        </p:scale>
        <p:origin x="720" y="48"/>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7/4/2023</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a:xfrm>
            <a:off x="2811780" y="2068384"/>
            <a:ext cx="9380220" cy="1922959"/>
          </a:xfrm>
        </p:spPr>
        <p:txBody>
          <a:bodyPr>
            <a:noAutofit/>
          </a:bodyPr>
          <a:lstStyle/>
          <a:p>
            <a:r>
              <a:rPr lang="fr-CA" sz="5400" dirty="0"/>
              <a:t>Cadre holistique de soins de longue durée et de soins continus</a:t>
            </a:r>
            <a:endParaRPr lang="en-US" sz="5400" dirty="0"/>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a:xfrm>
            <a:off x="2468879" y="4375792"/>
            <a:ext cx="8179202" cy="2379337"/>
          </a:xfrm>
        </p:spPr>
        <p:txBody>
          <a:bodyPr/>
          <a:lstStyle/>
          <a:p>
            <a:r>
              <a:rPr lang="en-US" sz="4000" dirty="0"/>
              <a:t>Torri Weapenicappo</a:t>
            </a:r>
          </a:p>
          <a:p>
            <a:r>
              <a:rPr lang="en-US" sz="4000" dirty="0"/>
              <a:t>Jonathan Dunn</a:t>
            </a:r>
          </a:p>
          <a:p>
            <a:r>
              <a:rPr lang="en-US" sz="2000" dirty="0"/>
              <a:t>Lundi 10 juillet 2023</a:t>
            </a:r>
          </a:p>
        </p:txBody>
      </p:sp>
    </p:spTree>
    <p:extLst>
      <p:ext uri="{BB962C8B-B14F-4D97-AF65-F5344CB8AC3E}">
        <p14:creationId xmlns:p14="http://schemas.microsoft.com/office/powerpoint/2010/main" val="386735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D7C2-7623-1859-B7B1-D50D484E499F}"/>
              </a:ext>
            </a:extLst>
          </p:cNvPr>
          <p:cNvSpPr>
            <a:spLocks noGrp="1"/>
          </p:cNvSpPr>
          <p:nvPr>
            <p:ph type="title"/>
          </p:nvPr>
        </p:nvSpPr>
        <p:spPr>
          <a:xfrm>
            <a:off x="687613" y="1906524"/>
            <a:ext cx="10816771" cy="798576"/>
          </a:xfrm>
        </p:spPr>
        <p:txBody>
          <a:bodyPr/>
          <a:lstStyle/>
          <a:p>
            <a:pPr algn="ctr"/>
            <a:r>
              <a:rPr lang="en-CA" sz="4300" dirty="0" err="1"/>
              <a:t>Plaidoyer</a:t>
            </a:r>
            <a:r>
              <a:rPr lang="en-CA" sz="4300" dirty="0"/>
              <a:t> de </a:t>
            </a:r>
            <a:r>
              <a:rPr lang="en-CA" sz="4300" dirty="0" err="1"/>
              <a:t>l’APN</a:t>
            </a:r>
            <a:endParaRPr lang="en-CA" sz="4300" dirty="0"/>
          </a:p>
        </p:txBody>
      </p:sp>
      <p:sp>
        <p:nvSpPr>
          <p:cNvPr id="3" name="Content Placeholder 2">
            <a:extLst>
              <a:ext uri="{FF2B5EF4-FFF2-40B4-BE49-F238E27FC236}">
                <a16:creationId xmlns:a16="http://schemas.microsoft.com/office/drawing/2014/main" id="{5AD472A7-AB02-FD0C-0951-019134750858}"/>
              </a:ext>
            </a:extLst>
          </p:cNvPr>
          <p:cNvSpPr>
            <a:spLocks noGrp="1"/>
          </p:cNvSpPr>
          <p:nvPr>
            <p:ph idx="1"/>
          </p:nvPr>
        </p:nvSpPr>
        <p:spPr>
          <a:xfrm>
            <a:off x="687614" y="2705100"/>
            <a:ext cx="10816771" cy="3292929"/>
          </a:xfrm>
        </p:spPr>
        <p:txBody>
          <a:bodyPr/>
          <a:lstStyle/>
          <a:p>
            <a:r>
              <a:rPr lang="fr-CA" dirty="0"/>
              <a:t>Le 20 avril 2023, le Chef régional Glen Hare, président du Comité des Chefs sur la santé(CCS), a envoyé une lettre à la ministre des Services aux Autochtones Canada, Patty Hadju, pour demander un délai de discussion avec les Premières Nations supplémentaire.</a:t>
            </a:r>
            <a:br>
              <a:rPr lang="fr-CA" dirty="0"/>
            </a:br>
            <a:endParaRPr lang="fr-CA" dirty="0"/>
          </a:p>
          <a:p>
            <a:r>
              <a:rPr lang="fr-CA" dirty="0"/>
              <a:t>Le CCS a préparé une résolution visant à obtenir un délai supplémentaire de la part de SAC pour achever le travail et à prolonger le délai de présentation d’un rapport de l'APN aux Premières Nations-en-Assemblée. </a:t>
            </a:r>
          </a:p>
          <a:p>
            <a:endParaRPr lang="fr-CA" dirty="0"/>
          </a:p>
        </p:txBody>
      </p:sp>
    </p:spTree>
    <p:extLst>
      <p:ext uri="{BB962C8B-B14F-4D97-AF65-F5344CB8AC3E}">
        <p14:creationId xmlns:p14="http://schemas.microsoft.com/office/powerpoint/2010/main" val="291537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F39A-762B-BAB1-7D0F-3180272D5683}"/>
              </a:ext>
            </a:extLst>
          </p:cNvPr>
          <p:cNvSpPr>
            <a:spLocks noGrp="1"/>
          </p:cNvSpPr>
          <p:nvPr>
            <p:ph type="title"/>
          </p:nvPr>
        </p:nvSpPr>
        <p:spPr>
          <a:xfrm>
            <a:off x="654685" y="1797304"/>
            <a:ext cx="10882630" cy="798576"/>
          </a:xfrm>
        </p:spPr>
        <p:txBody>
          <a:bodyPr/>
          <a:lstStyle/>
          <a:p>
            <a:pPr algn="ctr"/>
            <a:r>
              <a:rPr lang="en-CA" sz="4300" dirty="0"/>
              <a:t>Prochaines étapes proposées</a:t>
            </a:r>
          </a:p>
        </p:txBody>
      </p:sp>
      <p:sp>
        <p:nvSpPr>
          <p:cNvPr id="3" name="Content Placeholder 2">
            <a:extLst>
              <a:ext uri="{FF2B5EF4-FFF2-40B4-BE49-F238E27FC236}">
                <a16:creationId xmlns:a16="http://schemas.microsoft.com/office/drawing/2014/main" id="{4D291EC4-BB8D-E577-F311-580A9AA6A3EA}"/>
              </a:ext>
            </a:extLst>
          </p:cNvPr>
          <p:cNvSpPr>
            <a:spLocks noGrp="1"/>
          </p:cNvSpPr>
          <p:nvPr>
            <p:ph idx="1"/>
          </p:nvPr>
        </p:nvSpPr>
        <p:spPr>
          <a:xfrm>
            <a:off x="654685" y="2473960"/>
            <a:ext cx="10902315" cy="4097527"/>
          </a:xfrm>
        </p:spPr>
        <p:txBody>
          <a:bodyPr/>
          <a:lstStyle/>
          <a:p>
            <a:pPr>
              <a:spcAft>
                <a:spcPts val="3600"/>
              </a:spcAft>
            </a:pPr>
            <a:r>
              <a:rPr lang="fr-CA" dirty="0"/>
              <a:t>L'APN souhaite organiser en ligne un ensemble de groupes de discussion avec les régions pour examiner les priorités prévues pour la réforme. </a:t>
            </a:r>
          </a:p>
          <a:p>
            <a:pPr>
              <a:spcAft>
                <a:spcPts val="3600"/>
              </a:spcAft>
            </a:pPr>
            <a:r>
              <a:rPr lang="fr-CA" dirty="0">
                <a:solidFill>
                  <a:schemeClr val="accent1">
                    <a:lumMod val="50000"/>
                  </a:schemeClr>
                </a:solidFill>
              </a:rPr>
              <a:t>Les groupes de discussion contribueront à l'élaboration de recommandations en matière de politiques pour la réforme.</a:t>
            </a:r>
          </a:p>
          <a:p>
            <a:r>
              <a:rPr lang="fr-CA" dirty="0"/>
              <a:t>L'APN organisera une séance de validation nationale pour présenter les recommandations et les priorités régionales des Premières Nations.</a:t>
            </a:r>
          </a:p>
        </p:txBody>
      </p:sp>
    </p:spTree>
    <p:extLst>
      <p:ext uri="{BB962C8B-B14F-4D97-AF65-F5344CB8AC3E}">
        <p14:creationId xmlns:p14="http://schemas.microsoft.com/office/powerpoint/2010/main" val="348298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F39A-762B-BAB1-7D0F-3180272D5683}"/>
              </a:ext>
            </a:extLst>
          </p:cNvPr>
          <p:cNvSpPr>
            <a:spLocks noGrp="1"/>
          </p:cNvSpPr>
          <p:nvPr>
            <p:ph type="title"/>
          </p:nvPr>
        </p:nvSpPr>
        <p:spPr>
          <a:xfrm>
            <a:off x="654685" y="1797304"/>
            <a:ext cx="10882630" cy="798576"/>
          </a:xfrm>
        </p:spPr>
        <p:txBody>
          <a:bodyPr/>
          <a:lstStyle/>
          <a:p>
            <a:pPr algn="ctr"/>
            <a:r>
              <a:rPr lang="en-CA" sz="4300" dirty="0"/>
              <a:t>Questions de discussion</a:t>
            </a:r>
          </a:p>
        </p:txBody>
      </p:sp>
      <p:sp>
        <p:nvSpPr>
          <p:cNvPr id="3" name="Content Placeholder 2">
            <a:extLst>
              <a:ext uri="{FF2B5EF4-FFF2-40B4-BE49-F238E27FC236}">
                <a16:creationId xmlns:a16="http://schemas.microsoft.com/office/drawing/2014/main" id="{4D291EC4-BB8D-E577-F311-580A9AA6A3EA}"/>
              </a:ext>
            </a:extLst>
          </p:cNvPr>
          <p:cNvSpPr>
            <a:spLocks noGrp="1"/>
          </p:cNvSpPr>
          <p:nvPr>
            <p:ph idx="1"/>
          </p:nvPr>
        </p:nvSpPr>
        <p:spPr>
          <a:xfrm>
            <a:off x="419101" y="3020786"/>
            <a:ext cx="11137900" cy="3477985"/>
          </a:xfrm>
        </p:spPr>
        <p:txBody>
          <a:bodyPr anchor="ctr"/>
          <a:lstStyle/>
          <a:p>
            <a:pPr marL="514350" indent="-514350">
              <a:lnSpc>
                <a:spcPct val="100000"/>
              </a:lnSpc>
              <a:spcAft>
                <a:spcPts val="1200"/>
              </a:spcAft>
              <a:buAutoNum type="arabicParenR"/>
            </a:pPr>
            <a:r>
              <a:rPr lang="fr-CA" sz="2200" dirty="0"/>
              <a:t>Dans le Programme d’aide à la vie autonome </a:t>
            </a:r>
            <a:r>
              <a:rPr lang="fr-CA" sz="2200"/>
              <a:t>et le Programme </a:t>
            </a:r>
            <a:r>
              <a:rPr lang="fr-CA" sz="2200" dirty="0"/>
              <a:t>de soins à domicile et en milieu communautaire des Premières Nations et des Inuit, quelles sont les lacunes qui n'ont pas été comblées par les sept priorités prévues pour la réforme? </a:t>
            </a:r>
          </a:p>
          <a:p>
            <a:pPr marL="514350" indent="-514350">
              <a:lnSpc>
                <a:spcPct val="100000"/>
              </a:lnSpc>
              <a:spcAft>
                <a:spcPts val="1200"/>
              </a:spcAft>
              <a:buAutoNum type="arabicParenR"/>
            </a:pPr>
            <a:r>
              <a:rPr lang="fr-CA" sz="2200" dirty="0"/>
              <a:t>Quels sont les points forts des programmes actuels? Ont-ils été mis en évidence dans les sept priorités prévues pour la réforme?</a:t>
            </a:r>
          </a:p>
          <a:p>
            <a:pPr marL="514350" indent="-514350">
              <a:lnSpc>
                <a:spcPct val="100000"/>
              </a:lnSpc>
              <a:spcAft>
                <a:spcPts val="1200"/>
              </a:spcAft>
              <a:buAutoNum type="arabicParenR"/>
            </a:pPr>
            <a:r>
              <a:rPr lang="fr-CA" sz="2200" dirty="0"/>
              <a:t>Comment la fusion des programmes pourrait-elle influer sur la prestation des services, le financement et l'expérience des clients au sein de votre Première Nation? </a:t>
            </a:r>
          </a:p>
          <a:p>
            <a:pPr marL="514350" indent="-514350">
              <a:lnSpc>
                <a:spcPct val="100000"/>
              </a:lnSpc>
              <a:spcAft>
                <a:spcPts val="1200"/>
              </a:spcAft>
              <a:buAutoNum type="arabicParenR"/>
            </a:pPr>
            <a:r>
              <a:rPr lang="fr-CA" sz="2200" dirty="0"/>
              <a:t>Quels autres programmes devraient être inclus dans le Cadre holistique des soins de longue durée et des soins continus?</a:t>
            </a:r>
          </a:p>
          <a:p>
            <a:pPr marL="0" indent="0">
              <a:spcAft>
                <a:spcPts val="3600"/>
              </a:spcAft>
              <a:buNone/>
            </a:pPr>
            <a:endParaRPr lang="fr-CA" sz="2200" dirty="0"/>
          </a:p>
        </p:txBody>
      </p:sp>
    </p:spTree>
    <p:extLst>
      <p:ext uri="{BB962C8B-B14F-4D97-AF65-F5344CB8AC3E}">
        <p14:creationId xmlns:p14="http://schemas.microsoft.com/office/powerpoint/2010/main" val="275893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8ED9-DAF6-4724-D184-D4D64F6D2171}"/>
              </a:ext>
            </a:extLst>
          </p:cNvPr>
          <p:cNvSpPr>
            <a:spLocks noGrp="1"/>
          </p:cNvSpPr>
          <p:nvPr>
            <p:ph type="title"/>
          </p:nvPr>
        </p:nvSpPr>
        <p:spPr>
          <a:xfrm>
            <a:off x="1104071" y="3172968"/>
            <a:ext cx="9983858" cy="2165096"/>
          </a:xfrm>
        </p:spPr>
        <p:txBody>
          <a:bodyPr/>
          <a:lstStyle/>
          <a:p>
            <a:pPr algn="ctr"/>
            <a:r>
              <a:rPr lang="en-CA" sz="9600" dirty="0"/>
              <a:t>Kinanaskomitin</a:t>
            </a:r>
          </a:p>
        </p:txBody>
      </p:sp>
    </p:spTree>
    <p:extLst>
      <p:ext uri="{BB962C8B-B14F-4D97-AF65-F5344CB8AC3E}">
        <p14:creationId xmlns:p14="http://schemas.microsoft.com/office/powerpoint/2010/main" val="422653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540385" y="1980184"/>
            <a:ext cx="11111230" cy="1448816"/>
          </a:xfrm>
        </p:spPr>
        <p:txBody>
          <a:bodyPr/>
          <a:lstStyle/>
          <a:p>
            <a:pPr algn="ctr"/>
            <a:r>
              <a:rPr lang="fr-CA" dirty="0"/>
              <a:t>Programme d’aide à la vie autonome et Programme de soins à domicile et en milieu communautaire des Premières Nations et des Inuit</a:t>
            </a:r>
            <a:r>
              <a:rPr lang="en-US" dirty="0"/>
              <a:t> </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891540" y="3756662"/>
            <a:ext cx="10665460" cy="2381249"/>
          </a:xfrm>
        </p:spPr>
        <p:txBody>
          <a:bodyPr/>
          <a:lstStyle/>
          <a:p>
            <a:r>
              <a:rPr lang="fr-CA" sz="2400" dirty="0"/>
              <a:t>Établi pour fournir aux membres des Premières Nations des services leur permettant de passer leurs années vieillesse et de recevoir des services de soins de longue durée au sein de leur Première Nation.</a:t>
            </a:r>
            <a:br>
              <a:rPr lang="fr-CA" sz="2400" dirty="0"/>
            </a:br>
            <a:endParaRPr lang="fr-CA" sz="2400" dirty="0"/>
          </a:p>
          <a:p>
            <a:r>
              <a:rPr lang="fr-CA" sz="2400" dirty="0"/>
              <a:t>Depuis le début, le gouvernement n'a jamais été mandaté pour fournir des services de soins de longue durée aux membres des Premières Nations résidant dans les réserves.</a:t>
            </a:r>
          </a:p>
        </p:txBody>
      </p:sp>
    </p:spTree>
    <p:extLst>
      <p:ext uri="{BB962C8B-B14F-4D97-AF65-F5344CB8AC3E}">
        <p14:creationId xmlns:p14="http://schemas.microsoft.com/office/powerpoint/2010/main" val="251632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F613-BECE-D5AE-0EB4-4430F952FC30}"/>
              </a:ext>
            </a:extLst>
          </p:cNvPr>
          <p:cNvSpPr>
            <a:spLocks noGrp="1"/>
          </p:cNvSpPr>
          <p:nvPr>
            <p:ph type="title"/>
          </p:nvPr>
        </p:nvSpPr>
        <p:spPr>
          <a:xfrm>
            <a:off x="620395" y="2112265"/>
            <a:ext cx="10951210" cy="798576"/>
          </a:xfrm>
        </p:spPr>
        <p:txBody>
          <a:bodyPr/>
          <a:lstStyle/>
          <a:p>
            <a:pPr algn="ctr"/>
            <a:r>
              <a:rPr lang="en-CA" sz="4300" dirty="0"/>
              <a:t>Mandats</a:t>
            </a:r>
          </a:p>
        </p:txBody>
      </p:sp>
      <p:sp>
        <p:nvSpPr>
          <p:cNvPr id="3" name="Content Placeholder 2">
            <a:extLst>
              <a:ext uri="{FF2B5EF4-FFF2-40B4-BE49-F238E27FC236}">
                <a16:creationId xmlns:a16="http://schemas.microsoft.com/office/drawing/2014/main" id="{FA018F9C-A276-8071-33EC-A7C675D1C39A}"/>
              </a:ext>
            </a:extLst>
          </p:cNvPr>
          <p:cNvSpPr>
            <a:spLocks noGrp="1"/>
          </p:cNvSpPr>
          <p:nvPr>
            <p:ph idx="1"/>
          </p:nvPr>
        </p:nvSpPr>
        <p:spPr>
          <a:xfrm>
            <a:off x="605790" y="2994659"/>
            <a:ext cx="10951210" cy="3131821"/>
          </a:xfrm>
        </p:spPr>
        <p:txBody>
          <a:bodyPr/>
          <a:lstStyle/>
          <a:p>
            <a:r>
              <a:rPr lang="fr-CA" sz="2400" dirty="0"/>
              <a:t>Le budget de 2019 prévoyait 8,5 millions de dollars sur deux ans pour que Services aux Autochtones Canada (SAC) travaille avec les Premières Nations à l'élaboration d'un cadre holistique de soins de longue durée et de soins continus.</a:t>
            </a:r>
          </a:p>
          <a:p>
            <a:endParaRPr lang="fr-CA" sz="2400" dirty="0"/>
          </a:p>
          <a:p>
            <a:r>
              <a:rPr lang="fr-CA" sz="2400" dirty="0"/>
              <a:t>Résolution 22/2022 de l'APN, </a:t>
            </a:r>
            <a:r>
              <a:rPr lang="fr-CA" sz="2400" i="1" dirty="0"/>
              <a:t>Élaboration conjointe d'options stratégiques avec Services aux Autochtones Canada pour un mémoire au Cabinet sur le cadre holistique de soins de longue durée et continus</a:t>
            </a:r>
            <a:endParaRPr lang="fr-CA" sz="2400" dirty="0"/>
          </a:p>
        </p:txBody>
      </p:sp>
    </p:spTree>
    <p:extLst>
      <p:ext uri="{BB962C8B-B14F-4D97-AF65-F5344CB8AC3E}">
        <p14:creationId xmlns:p14="http://schemas.microsoft.com/office/powerpoint/2010/main" val="408993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2AD1-59E6-AB06-3146-894ECBBD0290}"/>
              </a:ext>
            </a:extLst>
          </p:cNvPr>
          <p:cNvSpPr>
            <a:spLocks noGrp="1"/>
          </p:cNvSpPr>
          <p:nvPr>
            <p:ph type="title"/>
          </p:nvPr>
        </p:nvSpPr>
        <p:spPr>
          <a:xfrm>
            <a:off x="660400" y="2030350"/>
            <a:ext cx="10871200" cy="798576"/>
          </a:xfrm>
        </p:spPr>
        <p:txBody>
          <a:bodyPr/>
          <a:lstStyle/>
          <a:p>
            <a:pPr algn="ctr"/>
            <a:r>
              <a:rPr lang="en-CA" dirty="0">
                <a:solidFill>
                  <a:schemeClr val="accent1">
                    <a:lumMod val="50000"/>
                  </a:schemeClr>
                </a:solidFill>
              </a:rPr>
              <a:t>Aperçu de la mobilisation</a:t>
            </a:r>
            <a:endParaRPr lang="en-CA" strike="sngStrike" dirty="0">
              <a:solidFill>
                <a:schemeClr val="accent1">
                  <a:lumMod val="50000"/>
                </a:schemeClr>
              </a:solidFill>
            </a:endParaRPr>
          </a:p>
        </p:txBody>
      </p:sp>
      <p:sp>
        <p:nvSpPr>
          <p:cNvPr id="3" name="Content Placeholder 2">
            <a:extLst>
              <a:ext uri="{FF2B5EF4-FFF2-40B4-BE49-F238E27FC236}">
                <a16:creationId xmlns:a16="http://schemas.microsoft.com/office/drawing/2014/main" id="{51008799-083B-F9BD-259A-77AB0F454408}"/>
              </a:ext>
            </a:extLst>
          </p:cNvPr>
          <p:cNvSpPr>
            <a:spLocks noGrp="1"/>
          </p:cNvSpPr>
          <p:nvPr>
            <p:ph idx="1"/>
          </p:nvPr>
        </p:nvSpPr>
        <p:spPr>
          <a:xfrm>
            <a:off x="660400" y="2938654"/>
            <a:ext cx="10871200" cy="2706242"/>
          </a:xfrm>
        </p:spPr>
        <p:txBody>
          <a:bodyPr/>
          <a:lstStyle/>
          <a:p>
            <a:r>
              <a:rPr lang="fr-CA" dirty="0"/>
              <a:t>Des activités de mobilisation financées par SAC et dirigées par les Premières Nations entre 2019 et 2022.</a:t>
            </a:r>
          </a:p>
          <a:p>
            <a:endParaRPr lang="fr-CA" dirty="0"/>
          </a:p>
          <a:p>
            <a:r>
              <a:rPr lang="fr-CA" dirty="0"/>
              <a:t>Les Premières Nations ont présenté à SAC des résumés de leurs activités de mobilisation pour contribuer à un rapport récapitulatif, connu sous le nom de Rapport sommaire sur la mobilisation nationale (RSMN). </a:t>
            </a:r>
          </a:p>
        </p:txBody>
      </p:sp>
    </p:spTree>
    <p:extLst>
      <p:ext uri="{BB962C8B-B14F-4D97-AF65-F5344CB8AC3E}">
        <p14:creationId xmlns:p14="http://schemas.microsoft.com/office/powerpoint/2010/main" val="78981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324A-E2C0-2ACE-FF4E-F31010D63812}"/>
              </a:ext>
            </a:extLst>
          </p:cNvPr>
          <p:cNvSpPr>
            <a:spLocks noGrp="1"/>
          </p:cNvSpPr>
          <p:nvPr>
            <p:ph type="title"/>
          </p:nvPr>
        </p:nvSpPr>
        <p:spPr>
          <a:xfrm>
            <a:off x="723265" y="1797304"/>
            <a:ext cx="10745470" cy="798576"/>
          </a:xfrm>
        </p:spPr>
        <p:txBody>
          <a:bodyPr/>
          <a:lstStyle/>
          <a:p>
            <a:pPr algn="ctr"/>
            <a:r>
              <a:rPr lang="fr-CA" sz="4300" dirty="0"/>
              <a:t>Rapport sommaire sur la mobilisation nationale</a:t>
            </a:r>
            <a:endParaRPr lang="en-CA" sz="4300" dirty="0"/>
          </a:p>
        </p:txBody>
      </p:sp>
      <p:sp>
        <p:nvSpPr>
          <p:cNvPr id="3" name="Content Placeholder 2">
            <a:extLst>
              <a:ext uri="{FF2B5EF4-FFF2-40B4-BE49-F238E27FC236}">
                <a16:creationId xmlns:a16="http://schemas.microsoft.com/office/drawing/2014/main" id="{EA8FF170-7024-F31E-61D8-82B9A4741E1F}"/>
              </a:ext>
            </a:extLst>
          </p:cNvPr>
          <p:cNvSpPr>
            <a:spLocks noGrp="1"/>
          </p:cNvSpPr>
          <p:nvPr>
            <p:ph idx="1"/>
          </p:nvPr>
        </p:nvSpPr>
        <p:spPr>
          <a:xfrm>
            <a:off x="723265" y="2705100"/>
            <a:ext cx="10745470" cy="3802063"/>
          </a:xfrm>
        </p:spPr>
        <p:txBody>
          <a:bodyPr/>
          <a:lstStyle/>
          <a:p>
            <a:r>
              <a:rPr lang="fr-CA" dirty="0"/>
              <a:t>Le RSMN </a:t>
            </a:r>
            <a:r>
              <a:rPr lang="fr-CA" dirty="0">
                <a:solidFill>
                  <a:schemeClr val="accent1">
                    <a:lumMod val="50000"/>
                  </a:schemeClr>
                </a:solidFill>
              </a:rPr>
              <a:t>a été </a:t>
            </a:r>
            <a:r>
              <a:rPr lang="fr-CA" dirty="0"/>
              <a:t>diffusé le </a:t>
            </a:r>
            <a:r>
              <a:rPr lang="fr-CA" dirty="0">
                <a:solidFill>
                  <a:schemeClr val="accent1">
                    <a:lumMod val="50000"/>
                  </a:schemeClr>
                </a:solidFill>
              </a:rPr>
              <a:t>8 février 2023 avant la </a:t>
            </a:r>
            <a:r>
              <a:rPr lang="fr-CA" dirty="0"/>
              <a:t>séance de validation nationale, les 22 et 23 février 2023. </a:t>
            </a:r>
            <a:br>
              <a:rPr lang="fr-CA" dirty="0"/>
            </a:br>
            <a:endParaRPr lang="fr-CA" dirty="0"/>
          </a:p>
          <a:p>
            <a:r>
              <a:rPr lang="fr-CA" dirty="0"/>
              <a:t>Les Premières Nations ont fait part de leurs préoccupations quant à la qualité du RSMN et aux délais serrés pour la réforme. </a:t>
            </a:r>
          </a:p>
          <a:p>
            <a:endParaRPr lang="fr-CA" dirty="0"/>
          </a:p>
          <a:p>
            <a:r>
              <a:rPr lang="fr-CA" dirty="0"/>
              <a:t>L'APN a établi sept priorités de réforme, en s'appuyant sur le RSMN.</a:t>
            </a:r>
          </a:p>
        </p:txBody>
      </p:sp>
    </p:spTree>
    <p:extLst>
      <p:ext uri="{BB962C8B-B14F-4D97-AF65-F5344CB8AC3E}">
        <p14:creationId xmlns:p14="http://schemas.microsoft.com/office/powerpoint/2010/main" val="331605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EDD5-27B4-31FB-A4E7-98FBF41B2E16}"/>
              </a:ext>
            </a:extLst>
          </p:cNvPr>
          <p:cNvSpPr>
            <a:spLocks noGrp="1"/>
          </p:cNvSpPr>
          <p:nvPr>
            <p:ph type="title"/>
          </p:nvPr>
        </p:nvSpPr>
        <p:spPr>
          <a:xfrm>
            <a:off x="687613" y="1797304"/>
            <a:ext cx="10816771" cy="798576"/>
          </a:xfrm>
        </p:spPr>
        <p:txBody>
          <a:bodyPr/>
          <a:lstStyle/>
          <a:p>
            <a:pPr algn="ctr"/>
            <a:r>
              <a:rPr lang="en-CA" sz="4300" dirty="0"/>
              <a:t>Priorités de la réforme</a:t>
            </a:r>
          </a:p>
        </p:txBody>
      </p:sp>
      <p:sp>
        <p:nvSpPr>
          <p:cNvPr id="3" name="Content Placeholder 2">
            <a:extLst>
              <a:ext uri="{FF2B5EF4-FFF2-40B4-BE49-F238E27FC236}">
                <a16:creationId xmlns:a16="http://schemas.microsoft.com/office/drawing/2014/main" id="{2F7EEFE8-BE2A-6AE7-EF2B-C694D7ADDE3E}"/>
              </a:ext>
            </a:extLst>
          </p:cNvPr>
          <p:cNvSpPr>
            <a:spLocks noGrp="1"/>
          </p:cNvSpPr>
          <p:nvPr>
            <p:ph idx="1"/>
          </p:nvPr>
        </p:nvSpPr>
        <p:spPr>
          <a:xfrm>
            <a:off x="687612" y="2449576"/>
            <a:ext cx="10816771" cy="3865078"/>
          </a:xfrm>
        </p:spPr>
        <p:txBody>
          <a:bodyPr/>
          <a:lstStyle/>
          <a:p>
            <a:pPr>
              <a:spcAft>
                <a:spcPts val="600"/>
              </a:spcAft>
            </a:pPr>
            <a:r>
              <a:rPr lang="fr-CA" i="1" dirty="0"/>
              <a:t>La culture comme fondement</a:t>
            </a:r>
          </a:p>
          <a:p>
            <a:pPr lvl="1">
              <a:spcAft>
                <a:spcPts val="600"/>
              </a:spcAft>
              <a:buFont typeface="Courier New" panose="02070309020205020404" pitchFamily="49" charset="0"/>
              <a:buChar char="o"/>
            </a:pPr>
            <a:r>
              <a:rPr lang="fr-CA" sz="2200" dirty="0"/>
              <a:t>La vision à double perspective permet d’établir un lien entre les modalités de santé occidentales et traditionnelles, les cérémonies culturelles, les activités axées sur la terre et les médecines traditionnelles.</a:t>
            </a:r>
            <a:br>
              <a:rPr lang="fr-CA" sz="2200" dirty="0"/>
            </a:br>
            <a:endParaRPr lang="fr-CA" sz="2200" dirty="0"/>
          </a:p>
          <a:p>
            <a:pPr>
              <a:spcAft>
                <a:spcPts val="600"/>
              </a:spcAft>
            </a:pPr>
            <a:r>
              <a:rPr lang="fr-CA" i="1" dirty="0"/>
              <a:t>Holistique</a:t>
            </a:r>
          </a:p>
          <a:p>
            <a:pPr lvl="1">
              <a:spcAft>
                <a:spcPts val="600"/>
              </a:spcAft>
              <a:buFont typeface="Courier New" panose="02070309020205020404" pitchFamily="49" charset="0"/>
              <a:buChar char="o"/>
            </a:pPr>
            <a:r>
              <a:rPr lang="fr-CA" sz="2200" dirty="0"/>
              <a:t>Inclure les priorités des Premières Nations en matière de bien-être pour englober la personne et la communauté dans toutes les dimensions, de la préconception à la fin de la vie. </a:t>
            </a:r>
          </a:p>
          <a:p>
            <a:pPr lvl="1">
              <a:spcAft>
                <a:spcPts val="600"/>
              </a:spcAft>
              <a:buFont typeface="Courier New" panose="02070309020205020404" pitchFamily="49" charset="0"/>
              <a:buChar char="o"/>
            </a:pPr>
            <a:r>
              <a:rPr lang="fr-CA" sz="2200" dirty="0"/>
              <a:t>S'attaquer aux déterminants sociaux de la santé pour passer d'un modèle fondé sur les déficits à un modèle fondé sur les points forts.</a:t>
            </a:r>
          </a:p>
        </p:txBody>
      </p:sp>
    </p:spTree>
    <p:extLst>
      <p:ext uri="{BB962C8B-B14F-4D97-AF65-F5344CB8AC3E}">
        <p14:creationId xmlns:p14="http://schemas.microsoft.com/office/powerpoint/2010/main" val="186405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A311-E55A-698D-935F-7789D6B03BB4}"/>
              </a:ext>
            </a:extLst>
          </p:cNvPr>
          <p:cNvSpPr>
            <a:spLocks noGrp="1"/>
          </p:cNvSpPr>
          <p:nvPr>
            <p:ph type="title"/>
          </p:nvPr>
        </p:nvSpPr>
        <p:spPr>
          <a:xfrm>
            <a:off x="676727" y="1872931"/>
            <a:ext cx="10838543" cy="798576"/>
          </a:xfrm>
        </p:spPr>
        <p:txBody>
          <a:bodyPr/>
          <a:lstStyle/>
          <a:p>
            <a:pPr algn="ctr"/>
            <a:r>
              <a:rPr lang="en-CA" sz="4300" dirty="0"/>
              <a:t>Priorités de la réforme (suite)</a:t>
            </a:r>
          </a:p>
        </p:txBody>
      </p:sp>
      <p:sp>
        <p:nvSpPr>
          <p:cNvPr id="3" name="Content Placeholder 2">
            <a:extLst>
              <a:ext uri="{FF2B5EF4-FFF2-40B4-BE49-F238E27FC236}">
                <a16:creationId xmlns:a16="http://schemas.microsoft.com/office/drawing/2014/main" id="{6AE9C773-205D-5DE7-4A31-6DF630617465}"/>
              </a:ext>
            </a:extLst>
          </p:cNvPr>
          <p:cNvSpPr>
            <a:spLocks noGrp="1"/>
          </p:cNvSpPr>
          <p:nvPr>
            <p:ph idx="1"/>
          </p:nvPr>
        </p:nvSpPr>
        <p:spPr>
          <a:xfrm>
            <a:off x="655863" y="2791823"/>
            <a:ext cx="10880272" cy="3718705"/>
          </a:xfrm>
        </p:spPr>
        <p:txBody>
          <a:bodyPr/>
          <a:lstStyle/>
          <a:p>
            <a:pPr>
              <a:spcAft>
                <a:spcPts val="600"/>
              </a:spcAft>
            </a:pPr>
            <a:r>
              <a:rPr lang="fr-CA" i="1" dirty="0"/>
              <a:t>Restructurer et faire progresser les infrastructures</a:t>
            </a:r>
          </a:p>
          <a:p>
            <a:pPr lvl="1">
              <a:spcAft>
                <a:spcPts val="600"/>
              </a:spcAft>
              <a:buFont typeface="Courier New" panose="02070309020205020404" pitchFamily="49" charset="0"/>
              <a:buChar char="o"/>
            </a:pPr>
            <a:r>
              <a:rPr lang="fr-CA" sz="2200" dirty="0"/>
              <a:t>Des investissements supplémentaires pour développer des installations et des centres de bien-être dans les réserves, </a:t>
            </a:r>
            <a:r>
              <a:rPr lang="fr-CA" sz="2200" dirty="0">
                <a:solidFill>
                  <a:schemeClr val="accent1">
                    <a:lumMod val="50000"/>
                  </a:schemeClr>
                </a:solidFill>
              </a:rPr>
              <a:t>y compris des </a:t>
            </a:r>
            <a:r>
              <a:rPr lang="fr-CA" sz="2200" dirty="0"/>
              <a:t>infrastructure, des adaptations de logement, la rénovation des bâtiments, des mises à jour technologiques, la gestion des données et les télécommunications. </a:t>
            </a:r>
          </a:p>
          <a:p>
            <a:pPr>
              <a:spcAft>
                <a:spcPts val="600"/>
              </a:spcAft>
            </a:pPr>
            <a:r>
              <a:rPr lang="fr-CA" i="1" dirty="0"/>
              <a:t>Ressources modulables et durables</a:t>
            </a:r>
          </a:p>
          <a:p>
            <a:pPr lvl="1">
              <a:spcAft>
                <a:spcPts val="600"/>
              </a:spcAft>
              <a:buFont typeface="Courier New" panose="02070309020205020404" pitchFamily="49" charset="0"/>
              <a:buChar char="o"/>
            </a:pPr>
            <a:r>
              <a:rPr lang="fr-CA" sz="2200" dirty="0"/>
              <a:t>Financement dégressif, prévisible, flexible et durable fondé sur les besoins. </a:t>
            </a:r>
          </a:p>
          <a:p>
            <a:pPr lvl="1">
              <a:spcAft>
                <a:spcPts val="600"/>
              </a:spcAft>
              <a:buFont typeface="Courier New" panose="02070309020205020404" pitchFamily="49" charset="0"/>
              <a:buChar char="o"/>
            </a:pPr>
            <a:r>
              <a:rPr lang="fr-CA" sz="2200" dirty="0"/>
              <a:t>Inclusion d’efforts de prévention et de transition, qui sont adaptables aux réalités socio-économiques et aux besoins croissants dans toutes les ententes de financement.</a:t>
            </a:r>
          </a:p>
          <a:p>
            <a:endParaRPr lang="fr-CA" dirty="0"/>
          </a:p>
        </p:txBody>
      </p:sp>
    </p:spTree>
    <p:extLst>
      <p:ext uri="{BB962C8B-B14F-4D97-AF65-F5344CB8AC3E}">
        <p14:creationId xmlns:p14="http://schemas.microsoft.com/office/powerpoint/2010/main" val="183216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1727-7C72-0857-B4BB-976471EF9345}"/>
              </a:ext>
            </a:extLst>
          </p:cNvPr>
          <p:cNvSpPr>
            <a:spLocks noGrp="1"/>
          </p:cNvSpPr>
          <p:nvPr>
            <p:ph type="title"/>
          </p:nvPr>
        </p:nvSpPr>
        <p:spPr>
          <a:xfrm>
            <a:off x="658876" y="1906524"/>
            <a:ext cx="10874248" cy="798576"/>
          </a:xfrm>
        </p:spPr>
        <p:txBody>
          <a:bodyPr/>
          <a:lstStyle/>
          <a:p>
            <a:pPr algn="ctr"/>
            <a:r>
              <a:rPr lang="en-CA" sz="4300" dirty="0"/>
              <a:t>Priorités de la réforme (suite)</a:t>
            </a:r>
          </a:p>
        </p:txBody>
      </p:sp>
      <p:sp>
        <p:nvSpPr>
          <p:cNvPr id="3" name="Content Placeholder 2">
            <a:extLst>
              <a:ext uri="{FF2B5EF4-FFF2-40B4-BE49-F238E27FC236}">
                <a16:creationId xmlns:a16="http://schemas.microsoft.com/office/drawing/2014/main" id="{344123F7-C8EF-4A47-323A-1BB29442FA9E}"/>
              </a:ext>
            </a:extLst>
          </p:cNvPr>
          <p:cNvSpPr>
            <a:spLocks noGrp="1"/>
          </p:cNvSpPr>
          <p:nvPr>
            <p:ph idx="1"/>
          </p:nvPr>
        </p:nvSpPr>
        <p:spPr>
          <a:xfrm>
            <a:off x="682752" y="2705101"/>
            <a:ext cx="10874248" cy="3581400"/>
          </a:xfrm>
        </p:spPr>
        <p:txBody>
          <a:bodyPr/>
          <a:lstStyle/>
          <a:p>
            <a:r>
              <a:rPr lang="en-US" i="1" dirty="0"/>
              <a:t>Renforcer et soutenir les ressources </a:t>
            </a:r>
            <a:r>
              <a:rPr lang="en-US" i="1" dirty="0" err="1"/>
              <a:t>humaines</a:t>
            </a:r>
            <a:r>
              <a:rPr lang="en-US" i="1" dirty="0"/>
              <a:t> en santé</a:t>
            </a:r>
          </a:p>
          <a:p>
            <a:pPr lvl="1">
              <a:buFont typeface="Courier New" panose="02070309020205020404" pitchFamily="49" charset="0"/>
              <a:buChar char="o"/>
            </a:pPr>
            <a:r>
              <a:rPr lang="en-US" sz="2200" dirty="0"/>
              <a:t>Des équipes multidisciplinaires travaillant dans un modèle de cercle de </a:t>
            </a:r>
            <a:r>
              <a:rPr lang="en-US" sz="2200" dirty="0" err="1"/>
              <a:t>soins</a:t>
            </a:r>
            <a:r>
              <a:rPr lang="en-US" sz="2200" dirty="0"/>
              <a:t>, </a:t>
            </a:r>
            <a:r>
              <a:rPr lang="en-US" sz="2200" dirty="0" err="1">
                <a:solidFill>
                  <a:schemeClr val="accent1">
                    <a:lumMod val="50000"/>
                  </a:schemeClr>
                </a:solidFill>
              </a:rPr>
              <a:t>comprenant</a:t>
            </a:r>
            <a:r>
              <a:rPr lang="en-US" sz="2200" dirty="0">
                <a:solidFill>
                  <a:schemeClr val="accent1">
                    <a:lumMod val="50000"/>
                  </a:schemeClr>
                </a:solidFill>
              </a:rPr>
              <a:t> l</a:t>
            </a:r>
            <a:r>
              <a:rPr lang="en-US" sz="2200" dirty="0"/>
              <a:t>'entretien des systèmes de parenté, des efforts de recrutement et de rétention, des navigateurs de système, l'hybridation des modalités de santé occidentales et traditionnelles, une formation spécialisée accrue et </a:t>
            </a:r>
            <a:r>
              <a:rPr lang="en-US" sz="2200" dirty="0" err="1"/>
              <a:t>l’élaboration</a:t>
            </a:r>
            <a:r>
              <a:rPr lang="en-US" sz="2200" dirty="0"/>
              <a:t> de programmes de certification accrédités.</a:t>
            </a:r>
            <a:br>
              <a:rPr lang="en-US" sz="2200" dirty="0"/>
            </a:br>
            <a:endParaRPr lang="en-US" sz="2200" dirty="0"/>
          </a:p>
          <a:p>
            <a:r>
              <a:rPr lang="en-US" i="1" dirty="0"/>
              <a:t>Gouvernance et autodétermination</a:t>
            </a:r>
          </a:p>
          <a:p>
            <a:pPr lvl="1">
              <a:buFont typeface="Courier New" panose="02070309020205020404" pitchFamily="49" charset="0"/>
              <a:buChar char="o"/>
            </a:pPr>
            <a:r>
              <a:rPr lang="en-US" sz="2200" dirty="0"/>
              <a:t>Détermination des Premières Nations par </a:t>
            </a:r>
            <a:r>
              <a:rPr lang="en-US" sz="2200" dirty="0" err="1"/>
              <a:t>l’intermédiaire</a:t>
            </a:r>
            <a:r>
              <a:rPr lang="en-US" sz="2200" dirty="0"/>
              <a:t> de partenariats et d'un renforcement des capacités afin d'améliorer l'état de préparation.</a:t>
            </a:r>
          </a:p>
        </p:txBody>
      </p:sp>
    </p:spTree>
    <p:extLst>
      <p:ext uri="{BB962C8B-B14F-4D97-AF65-F5344CB8AC3E}">
        <p14:creationId xmlns:p14="http://schemas.microsoft.com/office/powerpoint/2010/main" val="46164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4B25-5ED0-8DAB-FFF8-DE2049761EE4}"/>
              </a:ext>
            </a:extLst>
          </p:cNvPr>
          <p:cNvSpPr>
            <a:spLocks noGrp="1"/>
          </p:cNvSpPr>
          <p:nvPr>
            <p:ph type="title"/>
          </p:nvPr>
        </p:nvSpPr>
        <p:spPr>
          <a:xfrm>
            <a:off x="660400" y="2196592"/>
            <a:ext cx="10896600" cy="798576"/>
          </a:xfrm>
        </p:spPr>
        <p:txBody>
          <a:bodyPr/>
          <a:lstStyle/>
          <a:p>
            <a:pPr algn="ctr"/>
            <a:r>
              <a:rPr lang="en-CA" sz="4300" dirty="0"/>
              <a:t>Priorités de la réforme (suite)</a:t>
            </a:r>
          </a:p>
        </p:txBody>
      </p:sp>
      <p:sp>
        <p:nvSpPr>
          <p:cNvPr id="3" name="Content Placeholder 2">
            <a:extLst>
              <a:ext uri="{FF2B5EF4-FFF2-40B4-BE49-F238E27FC236}">
                <a16:creationId xmlns:a16="http://schemas.microsoft.com/office/drawing/2014/main" id="{337F67C6-06E6-3F10-4E78-CF0E4F40837F}"/>
              </a:ext>
            </a:extLst>
          </p:cNvPr>
          <p:cNvSpPr>
            <a:spLocks noGrp="1"/>
          </p:cNvSpPr>
          <p:nvPr>
            <p:ph idx="1"/>
          </p:nvPr>
        </p:nvSpPr>
        <p:spPr>
          <a:xfrm>
            <a:off x="660400" y="3189225"/>
            <a:ext cx="10896600" cy="2565400"/>
          </a:xfrm>
        </p:spPr>
        <p:txBody>
          <a:bodyPr/>
          <a:lstStyle/>
          <a:p>
            <a:r>
              <a:rPr lang="fr-CA" sz="3200" i="1" dirty="0"/>
              <a:t>Garantir un accès équitable aux services dans tout le Canada</a:t>
            </a:r>
          </a:p>
          <a:p>
            <a:pPr lvl="1">
              <a:buFont typeface="Courier New" panose="02070309020205020404" pitchFamily="49" charset="0"/>
              <a:buChar char="o"/>
            </a:pPr>
            <a:r>
              <a:rPr lang="fr-CA" dirty="0"/>
              <a:t>Diversité, équité, autonomisation et </a:t>
            </a:r>
            <a:r>
              <a:rPr lang="fr-CA" dirty="0" err="1"/>
              <a:t>inclusivité</a:t>
            </a:r>
            <a:r>
              <a:rPr lang="fr-CA" dirty="0"/>
              <a:t> pour des personnes ayant différentes capacités et diverses populations tout au long de la vie, tout en </a:t>
            </a:r>
            <a:r>
              <a:rPr lang="fr-CA" dirty="0">
                <a:solidFill>
                  <a:schemeClr val="accent1">
                    <a:lumMod val="50000"/>
                  </a:schemeClr>
                </a:solidFill>
              </a:rPr>
              <a:t>veillant à ce que les personnes puissent vivre et s'épanouir au sein de </a:t>
            </a:r>
            <a:r>
              <a:rPr lang="fr-CA" dirty="0"/>
              <a:t>leurs Premières Nations. </a:t>
            </a:r>
          </a:p>
        </p:txBody>
      </p:sp>
    </p:spTree>
    <p:extLst>
      <p:ext uri="{BB962C8B-B14F-4D97-AF65-F5344CB8AC3E}">
        <p14:creationId xmlns:p14="http://schemas.microsoft.com/office/powerpoint/2010/main" val="378059552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1426</TotalTime>
  <Words>919</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1_Custom Design</vt:lpstr>
      <vt:lpstr>Cadre holistique de soins de longue durée et de soins continus</vt:lpstr>
      <vt:lpstr>Programme d’aide à la vie autonome et Programme de soins à domicile et en milieu communautaire des Premières Nations et des Inuit </vt:lpstr>
      <vt:lpstr>Mandats</vt:lpstr>
      <vt:lpstr>Aperçu de la mobilisation</vt:lpstr>
      <vt:lpstr>Rapport sommaire sur la mobilisation nationale</vt:lpstr>
      <vt:lpstr>Priorités de la réforme</vt:lpstr>
      <vt:lpstr>Priorités de la réforme (suite)</vt:lpstr>
      <vt:lpstr>Priorités de la réforme (suite)</vt:lpstr>
      <vt:lpstr>Priorités de la réforme (suite)</vt:lpstr>
      <vt:lpstr>Plaidoyer de l’APN</vt:lpstr>
      <vt:lpstr>Prochaines étapes proposées</vt:lpstr>
      <vt:lpstr>Questions de discussion</vt:lpstr>
      <vt:lpstr>Kinanaskomitin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keywords>, docId:2329574ADEA152FA669C80053E67B4C5</cp:keywords>
  <cp:lastModifiedBy>Serge Trouyet</cp:lastModifiedBy>
  <cp:revision>44</cp:revision>
  <dcterms:created xsi:type="dcterms:W3CDTF">2020-01-06T15:32:02Z</dcterms:created>
  <dcterms:modified xsi:type="dcterms:W3CDTF">2023-07-04T12:51:44Z</dcterms:modified>
</cp:coreProperties>
</file>