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handoutMasterIdLst>
    <p:handoutMasterId r:id="rId7"/>
  </p:handoutMasterIdLst>
  <p:sldIdLst>
    <p:sldId id="263" r:id="rId2"/>
    <p:sldId id="260" r:id="rId3"/>
    <p:sldId id="265" r:id="rId4"/>
    <p:sldId id="264"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0257"/>
    <a:srgbClr val="00282F"/>
    <a:srgbClr val="1C5E76"/>
    <a:srgbClr val="0028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74"/>
    <p:restoredTop sz="96208"/>
  </p:normalViewPr>
  <p:slideViewPr>
    <p:cSldViewPr snapToGrid="0" snapToObjects="1">
      <p:cViewPr>
        <p:scale>
          <a:sx n="69" d="100"/>
          <a:sy n="69" d="100"/>
        </p:scale>
        <p:origin x="732" y="48"/>
      </p:cViewPr>
      <p:guideLst/>
    </p:cSldViewPr>
  </p:slid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3/2/2024</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‹N°›</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428999" y="2201779"/>
            <a:ext cx="8179201" cy="1922959"/>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428999" y="4227203"/>
            <a:ext cx="8179202" cy="1523892"/>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573142" y="1797304"/>
            <a:ext cx="9983858"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573142" y="2705100"/>
            <a:ext cx="9983858" cy="3802063"/>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D31A-01B9-AD0E-0152-6F6F8B30DDCC}"/>
              </a:ext>
            </a:extLst>
          </p:cNvPr>
          <p:cNvSpPr>
            <a:spLocks noGrp="1"/>
          </p:cNvSpPr>
          <p:nvPr>
            <p:ph type="ctrTitle"/>
          </p:nvPr>
        </p:nvSpPr>
        <p:spPr>
          <a:xfrm>
            <a:off x="2006399" y="2201779"/>
            <a:ext cx="8179201" cy="1922959"/>
          </a:xfrm>
        </p:spPr>
        <p:txBody>
          <a:bodyPr anchor="ctr">
            <a:normAutofit fontScale="90000"/>
          </a:bodyPr>
          <a:lstStyle/>
          <a:p>
            <a:r>
              <a:rPr lang="fr-CA" dirty="0"/>
              <a:t>Soutenir les jeunes des Premières Nations ayant atteint l’âge de la majorité à accéder au principe de Jordan</a:t>
            </a:r>
            <a:endParaRPr lang="en-US" dirty="0"/>
          </a:p>
        </p:txBody>
      </p:sp>
      <p:sp>
        <p:nvSpPr>
          <p:cNvPr id="3" name="Subtitle 2">
            <a:extLst>
              <a:ext uri="{FF2B5EF4-FFF2-40B4-BE49-F238E27FC236}">
                <a16:creationId xmlns:a16="http://schemas.microsoft.com/office/drawing/2014/main" id="{CA1C614C-DFDA-2A93-7078-EE08B1F428ED}"/>
              </a:ext>
            </a:extLst>
          </p:cNvPr>
          <p:cNvSpPr>
            <a:spLocks noGrp="1"/>
          </p:cNvSpPr>
          <p:nvPr>
            <p:ph type="subTitle" idx="1"/>
          </p:nvPr>
        </p:nvSpPr>
        <p:spPr>
          <a:xfrm>
            <a:off x="2006398" y="4227203"/>
            <a:ext cx="8179202" cy="1523892"/>
          </a:xfrm>
        </p:spPr>
        <p:txBody>
          <a:bodyPr/>
          <a:lstStyle/>
          <a:p>
            <a:r>
              <a:rPr lang="en-US" i="0" dirty="0"/>
              <a:t>5 mars 2024</a:t>
            </a:r>
          </a:p>
          <a:p>
            <a:r>
              <a:rPr lang="en-US" i="0" dirty="0" err="1"/>
              <a:t>Territoire</a:t>
            </a:r>
            <a:r>
              <a:rPr lang="en-US" i="0" dirty="0"/>
              <a:t> </a:t>
            </a:r>
            <a:r>
              <a:rPr lang="en-US" i="0" dirty="0" err="1"/>
              <a:t>Kanien'kehá:ka</a:t>
            </a:r>
            <a:r>
              <a:rPr lang="en-US" i="0" dirty="0"/>
              <a:t> – Montréal (Québec)</a:t>
            </a:r>
          </a:p>
          <a:p>
            <a:endParaRPr lang="en-US" dirty="0"/>
          </a:p>
        </p:txBody>
      </p:sp>
    </p:spTree>
    <p:extLst>
      <p:ext uri="{BB962C8B-B14F-4D97-AF65-F5344CB8AC3E}">
        <p14:creationId xmlns:p14="http://schemas.microsoft.com/office/powerpoint/2010/main" val="386735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a:xfrm>
            <a:off x="228600" y="1797304"/>
            <a:ext cx="11328400" cy="798576"/>
          </a:xfrm>
        </p:spPr>
        <p:txBody>
          <a:bodyPr/>
          <a:lstStyle/>
          <a:p>
            <a:r>
              <a:rPr lang="en-US" dirty="0" err="1">
                <a:solidFill>
                  <a:srgbClr val="3F0257"/>
                </a:solidFill>
              </a:rPr>
              <a:t>Contexte</a:t>
            </a:r>
            <a:endParaRPr lang="en-US" dirty="0">
              <a:solidFill>
                <a:srgbClr val="3F0257"/>
              </a:solidFill>
            </a:endParaRP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228600" y="2432958"/>
            <a:ext cx="11328400" cy="4074206"/>
          </a:xfrm>
        </p:spPr>
        <p:txBody>
          <a:bodyPr/>
          <a:lstStyle/>
          <a:p>
            <a:r>
              <a:rPr lang="fr-CA" dirty="0">
                <a:solidFill>
                  <a:srgbClr val="3F0257"/>
                </a:solidFill>
              </a:rPr>
              <a:t>Les ordonnances du Tribunal canadien des droits de la personne (TCDP) sur l’admissibilité au principe de Jordan comprennent les enfants </a:t>
            </a:r>
            <a:r>
              <a:rPr lang="fr-CA" b="1" u="sng" dirty="0">
                <a:solidFill>
                  <a:srgbClr val="3F0257"/>
                </a:solidFill>
              </a:rPr>
              <a:t>n'ayant pas atteint l'âge de la majorité</a:t>
            </a:r>
            <a:r>
              <a:rPr lang="fr-CA" dirty="0">
                <a:solidFill>
                  <a:srgbClr val="3F0257"/>
                </a:solidFill>
              </a:rPr>
              <a:t> dans leur province/territoire de résidence et qui répondent à l'un des critères suivants : </a:t>
            </a:r>
          </a:p>
          <a:p>
            <a:pPr lvl="1"/>
            <a:r>
              <a:rPr lang="fr-CA" sz="2000" dirty="0">
                <a:solidFill>
                  <a:srgbClr val="3F0257"/>
                </a:solidFill>
              </a:rPr>
              <a:t>être inscrit ou admissible à l'inscription en vertu de la </a:t>
            </a:r>
            <a:r>
              <a:rPr lang="fr-CA" sz="2000" i="1" dirty="0">
                <a:solidFill>
                  <a:srgbClr val="3F0257"/>
                </a:solidFill>
              </a:rPr>
              <a:t>Loi sur les Indiens;</a:t>
            </a:r>
          </a:p>
          <a:p>
            <a:pPr lvl="1"/>
            <a:r>
              <a:rPr lang="fr-CA" sz="2000" dirty="0">
                <a:solidFill>
                  <a:srgbClr val="3F0257"/>
                </a:solidFill>
              </a:rPr>
              <a:t>avoir un parent ou un tuteur inscrit ou admissible à l'inscription en vertu de la </a:t>
            </a:r>
            <a:r>
              <a:rPr lang="fr-CA" sz="2000" i="1" dirty="0">
                <a:solidFill>
                  <a:srgbClr val="3F0257"/>
                </a:solidFill>
              </a:rPr>
              <a:t>Loi sur les Indiens</a:t>
            </a:r>
            <a:r>
              <a:rPr lang="fr-CA" sz="2000" dirty="0">
                <a:solidFill>
                  <a:srgbClr val="3F0257"/>
                </a:solidFill>
              </a:rPr>
              <a:t>;</a:t>
            </a:r>
          </a:p>
          <a:p>
            <a:pPr lvl="1"/>
            <a:r>
              <a:rPr lang="fr-CA" sz="2000" dirty="0">
                <a:solidFill>
                  <a:srgbClr val="3F0257"/>
                </a:solidFill>
              </a:rPr>
              <a:t>être reconnus par sa nation aux fins du principe de Jordan;</a:t>
            </a:r>
          </a:p>
          <a:p>
            <a:pPr lvl="1"/>
            <a:r>
              <a:rPr lang="fr-CA" sz="2000" dirty="0">
                <a:solidFill>
                  <a:srgbClr val="3F0257"/>
                </a:solidFill>
              </a:rPr>
              <a:t>résider habituellement dans une réserve. </a:t>
            </a:r>
            <a:endParaRPr lang="en-US" sz="2000" dirty="0">
              <a:solidFill>
                <a:srgbClr val="3F0257"/>
              </a:solidFill>
            </a:endParaRPr>
          </a:p>
          <a:p>
            <a:r>
              <a:rPr lang="fr-CA" sz="2800" dirty="0">
                <a:solidFill>
                  <a:srgbClr val="3F0257"/>
                </a:solidFill>
              </a:rPr>
              <a:t>Résultat : Des lacunes potentielles dans les services et l’appui offert aux jeunes ayant atteint l’âge de la majorité qui ont des besoins continus.</a:t>
            </a:r>
            <a:endParaRPr lang="en-US" sz="2800" dirty="0">
              <a:solidFill>
                <a:srgbClr val="3F0257"/>
              </a:solidFill>
            </a:endParaRPr>
          </a:p>
          <a:p>
            <a:endParaRPr lang="en-US" dirty="0">
              <a:solidFill>
                <a:srgbClr val="3F0257"/>
              </a:solidFill>
            </a:endParaRPr>
          </a:p>
          <a:p>
            <a:pPr marL="0" indent="0">
              <a:buNone/>
            </a:pPr>
            <a:endParaRPr lang="en-US" dirty="0">
              <a:solidFill>
                <a:srgbClr val="3F0257"/>
              </a:solidFill>
            </a:endParaRPr>
          </a:p>
        </p:txBody>
      </p:sp>
    </p:spTree>
    <p:extLst>
      <p:ext uri="{BB962C8B-B14F-4D97-AF65-F5344CB8AC3E}">
        <p14:creationId xmlns:p14="http://schemas.microsoft.com/office/powerpoint/2010/main" val="251632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a:xfrm>
            <a:off x="228600" y="1797304"/>
            <a:ext cx="11328400" cy="798576"/>
          </a:xfrm>
        </p:spPr>
        <p:txBody>
          <a:bodyPr/>
          <a:lstStyle/>
          <a:p>
            <a:r>
              <a:rPr lang="fr-CA" dirty="0">
                <a:solidFill>
                  <a:srgbClr val="3F0257"/>
                </a:solidFill>
              </a:rPr>
              <a:t>Mandat de l’APN concernant l’appui aux jeunes ayant atteint l’âge de la majorité </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228600" y="3139539"/>
            <a:ext cx="11734800" cy="4849586"/>
          </a:xfrm>
        </p:spPr>
        <p:txBody>
          <a:bodyPr/>
          <a:lstStyle/>
          <a:p>
            <a:r>
              <a:rPr lang="fr-CA" sz="2200" dirty="0">
                <a:solidFill>
                  <a:srgbClr val="3F0257"/>
                </a:solidFill>
              </a:rPr>
              <a:t>Résolution de l'APN 84/2023 : </a:t>
            </a:r>
            <a:r>
              <a:rPr lang="fr-CA" sz="2200" i="1" dirty="0">
                <a:solidFill>
                  <a:srgbClr val="3F0257"/>
                </a:solidFill>
              </a:rPr>
              <a:t>Maintien du financement aux coûts réels des services de soutien après la majorité et soutien aux bénéficiaires du principe de Jordan ayant des besoins importants</a:t>
            </a:r>
          </a:p>
          <a:p>
            <a:r>
              <a:rPr lang="fr-CA" sz="2200" dirty="0">
                <a:solidFill>
                  <a:srgbClr val="3F0257"/>
                </a:solidFill>
              </a:rPr>
              <a:t>La résolution demande à Services aux Autochtones Canada de :</a:t>
            </a:r>
          </a:p>
          <a:p>
            <a:pPr lvl="1"/>
            <a:r>
              <a:rPr lang="fr-CA" sz="1700" dirty="0">
                <a:solidFill>
                  <a:srgbClr val="3F0257"/>
                </a:solidFill>
              </a:rPr>
              <a:t>prolonger l'accès au financement aux coûts réels des services de soutien après la majorité pour les jeunes qui sont devenus trop vieux pour être pris en charge;</a:t>
            </a:r>
          </a:p>
          <a:p>
            <a:pPr lvl="1"/>
            <a:r>
              <a:rPr lang="fr-CA" sz="1700" dirty="0">
                <a:solidFill>
                  <a:srgbClr val="3F0257"/>
                </a:solidFill>
              </a:rPr>
              <a:t>mettre en œuvre son engagement à financer l'aide à la navigation pour que les enfants ayant des besoins importants puissent accéder au principe de Jordan après la majorité;</a:t>
            </a:r>
          </a:p>
          <a:p>
            <a:pPr lvl="1"/>
            <a:r>
              <a:rPr lang="fr-CA" sz="1700" dirty="0">
                <a:solidFill>
                  <a:srgbClr val="3F0257"/>
                </a:solidFill>
              </a:rPr>
              <a:t>prolonger immédiatement l'âge de la majorité pour le principe de Jordan et financer les services de soutien après la majorité pour les jeunes jusqu'à l'âge de 26 ans ou plus.</a:t>
            </a:r>
          </a:p>
          <a:p>
            <a:pPr lvl="1"/>
            <a:r>
              <a:rPr lang="fr-CA" sz="1700" dirty="0">
                <a:solidFill>
                  <a:srgbClr val="3F0257"/>
                </a:solidFill>
              </a:rPr>
              <a:t>travailler avec les parties aux procédures du Tribunal pour établir des mécanismes permettant aux jeunes ayant atteint l’âge de la majorité d'accéder à des services de soutien après la majorité, indépendamment d'une agence ou d'une Première Nation.</a:t>
            </a:r>
            <a:endParaRPr lang="en-US" sz="1700" dirty="0">
              <a:solidFill>
                <a:srgbClr val="3F0257"/>
              </a:solidFill>
            </a:endParaRPr>
          </a:p>
          <a:p>
            <a:pPr lvl="1"/>
            <a:endParaRPr lang="en-US" sz="2000" dirty="0">
              <a:solidFill>
                <a:srgbClr val="3F0257"/>
              </a:solidFill>
            </a:endParaRPr>
          </a:p>
        </p:txBody>
      </p:sp>
    </p:spTree>
    <p:extLst>
      <p:ext uri="{BB962C8B-B14F-4D97-AF65-F5344CB8AC3E}">
        <p14:creationId xmlns:p14="http://schemas.microsoft.com/office/powerpoint/2010/main" val="387201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a:xfrm>
            <a:off x="228600" y="1797304"/>
            <a:ext cx="11328400" cy="798576"/>
          </a:xfrm>
        </p:spPr>
        <p:txBody>
          <a:bodyPr/>
          <a:lstStyle/>
          <a:p>
            <a:r>
              <a:rPr lang="fr-CA" dirty="0">
                <a:solidFill>
                  <a:srgbClr val="3F0257"/>
                </a:solidFill>
              </a:rPr>
              <a:t>Autres mandats de l’APN concernant l’appui aux jeunes ayant atteint l’âge de la majorité </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228600" y="3111830"/>
            <a:ext cx="11734800" cy="4849586"/>
          </a:xfrm>
        </p:spPr>
        <p:txBody>
          <a:bodyPr/>
          <a:lstStyle/>
          <a:p>
            <a:r>
              <a:rPr lang="fr-CA" sz="2400" dirty="0">
                <a:solidFill>
                  <a:srgbClr val="3F0257"/>
                </a:solidFill>
              </a:rPr>
              <a:t>Dans le cadre de l'accord de principe sur la réforme à long terme du Programme des services à l'enfance et à la famille des Premières Nations et du principe de Jordan, le Canada a accepté de :</a:t>
            </a:r>
          </a:p>
          <a:p>
            <a:pPr lvl="1"/>
            <a:r>
              <a:rPr lang="fr-CA" sz="2000" dirty="0">
                <a:solidFill>
                  <a:srgbClr val="3F0257"/>
                </a:solidFill>
              </a:rPr>
              <a:t>Financer les services de soutien après la majorité pour les jeunes des Premières Nations jusqu'à l'âge de 25 ans, aux coûts réels de la prestation des services et du soutien, tel que déterminé par la Première Nation ou l'agence des Premières Nations.</a:t>
            </a:r>
          </a:p>
          <a:p>
            <a:pPr lvl="1"/>
            <a:r>
              <a:rPr lang="fr-CA" sz="2000" dirty="0">
                <a:solidFill>
                  <a:srgbClr val="3F0257"/>
                </a:solidFill>
              </a:rPr>
              <a:t>Évaluer les ressources nécessaires pour aider les familles à accéder à des soutiens supplémentaires après l'âge de la majorité pour que les jeunes qui ont des besoins importants puissent avoir accès au principe de Jordan.</a:t>
            </a:r>
            <a:endParaRPr lang="en-US" sz="2000" dirty="0">
              <a:solidFill>
                <a:srgbClr val="3F0257"/>
              </a:solidFill>
            </a:endParaRPr>
          </a:p>
        </p:txBody>
      </p:sp>
    </p:spTree>
    <p:extLst>
      <p:ext uri="{BB962C8B-B14F-4D97-AF65-F5344CB8AC3E}">
        <p14:creationId xmlns:p14="http://schemas.microsoft.com/office/powerpoint/2010/main" val="228096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EA4E3B2-87C7-5AB5-ADA1-9D67B3DA2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E048F-78A1-03B7-51E0-EE2FD96BA75E}"/>
              </a:ext>
            </a:extLst>
          </p:cNvPr>
          <p:cNvSpPr>
            <a:spLocks noGrp="1"/>
          </p:cNvSpPr>
          <p:nvPr>
            <p:ph type="title"/>
          </p:nvPr>
        </p:nvSpPr>
        <p:spPr>
          <a:xfrm>
            <a:off x="228600" y="1797304"/>
            <a:ext cx="11328400" cy="798576"/>
          </a:xfrm>
        </p:spPr>
        <p:txBody>
          <a:bodyPr/>
          <a:lstStyle/>
          <a:p>
            <a:r>
              <a:rPr lang="fr-CA" dirty="0">
                <a:solidFill>
                  <a:srgbClr val="3F0257"/>
                </a:solidFill>
              </a:rPr>
              <a:t>Soumission </a:t>
            </a:r>
            <a:r>
              <a:rPr lang="fr-CA" dirty="0" err="1">
                <a:solidFill>
                  <a:srgbClr val="3F0257"/>
                </a:solidFill>
              </a:rPr>
              <a:t>prébudgétaire</a:t>
            </a:r>
            <a:r>
              <a:rPr lang="fr-CA" dirty="0">
                <a:solidFill>
                  <a:srgbClr val="3F0257"/>
                </a:solidFill>
              </a:rPr>
              <a:t> de l’APN </a:t>
            </a:r>
          </a:p>
        </p:txBody>
      </p:sp>
      <p:sp>
        <p:nvSpPr>
          <p:cNvPr id="3" name="Content Placeholder 2">
            <a:extLst>
              <a:ext uri="{FF2B5EF4-FFF2-40B4-BE49-F238E27FC236}">
                <a16:creationId xmlns:a16="http://schemas.microsoft.com/office/drawing/2014/main" id="{F9542DAB-31DB-705A-1853-3F77ECFBB2A3}"/>
              </a:ext>
            </a:extLst>
          </p:cNvPr>
          <p:cNvSpPr>
            <a:spLocks noGrp="1"/>
          </p:cNvSpPr>
          <p:nvPr>
            <p:ph idx="1"/>
          </p:nvPr>
        </p:nvSpPr>
        <p:spPr>
          <a:xfrm>
            <a:off x="228600" y="2432958"/>
            <a:ext cx="11328400" cy="4074206"/>
          </a:xfrm>
        </p:spPr>
        <p:txBody>
          <a:bodyPr/>
          <a:lstStyle/>
          <a:p>
            <a:r>
              <a:rPr lang="fr-CA" b="1" dirty="0">
                <a:solidFill>
                  <a:srgbClr val="3F0257"/>
                </a:solidFill>
              </a:rPr>
              <a:t>2,485 milliards de dollars sur 5 ans </a:t>
            </a:r>
            <a:r>
              <a:rPr lang="fr-CA" dirty="0">
                <a:solidFill>
                  <a:srgbClr val="3F0257"/>
                </a:solidFill>
              </a:rPr>
              <a:t>pour le soutien au titre du principe de Jordan après la majorité.</a:t>
            </a:r>
          </a:p>
          <a:p>
            <a:r>
              <a:rPr lang="fr-CA" dirty="0">
                <a:solidFill>
                  <a:srgbClr val="3F0257"/>
                </a:solidFill>
              </a:rPr>
              <a:t>Raison d'être :</a:t>
            </a:r>
            <a:endParaRPr lang="en-US" dirty="0">
              <a:solidFill>
                <a:srgbClr val="3F0257"/>
              </a:solidFill>
            </a:endParaRPr>
          </a:p>
          <a:p>
            <a:pPr lvl="1">
              <a:buFont typeface="Wingdings" panose="05000000000000000000" pitchFamily="2" charset="2"/>
              <a:buChar char="Ø"/>
            </a:pPr>
            <a:r>
              <a:rPr lang="fr-CA" sz="2600" dirty="0">
                <a:solidFill>
                  <a:srgbClr val="3F0257"/>
                </a:solidFill>
              </a:rPr>
              <a:t>Les besoins ne cessent pas lorsque les jeunes atteignent l'âge de la majorité.</a:t>
            </a:r>
          </a:p>
          <a:p>
            <a:pPr lvl="1">
              <a:buFont typeface="Wingdings" panose="05000000000000000000" pitchFamily="2" charset="2"/>
              <a:buChar char="Ø"/>
            </a:pPr>
            <a:r>
              <a:rPr lang="fr-CA" sz="2600" dirty="0">
                <a:solidFill>
                  <a:srgbClr val="3F0257"/>
                </a:solidFill>
              </a:rPr>
              <a:t>Absence de programmes complets pour les adultes atteints d’un handicap ou de maladies chroniques.</a:t>
            </a:r>
          </a:p>
          <a:p>
            <a:pPr lvl="1">
              <a:buFont typeface="Wingdings" panose="05000000000000000000" pitchFamily="2" charset="2"/>
              <a:buChar char="Ø"/>
            </a:pPr>
            <a:r>
              <a:rPr lang="fr-CA" sz="2600" dirty="0">
                <a:solidFill>
                  <a:srgbClr val="3F0257"/>
                </a:solidFill>
              </a:rPr>
              <a:t>Calculé en fonction du montant moyen approuvé par demande, de la proportion de jeunes ayant besoin de soins chroniques, de la population et de l'inflation.</a:t>
            </a:r>
            <a:endParaRPr lang="en-US" sz="2600" dirty="0">
              <a:solidFill>
                <a:srgbClr val="3F0257"/>
              </a:solidFill>
            </a:endParaRPr>
          </a:p>
          <a:p>
            <a:pPr marL="0" indent="0">
              <a:buNone/>
            </a:pPr>
            <a:endParaRPr lang="en-US" dirty="0">
              <a:solidFill>
                <a:srgbClr val="3F0257"/>
              </a:solidFill>
            </a:endParaRPr>
          </a:p>
        </p:txBody>
      </p:sp>
    </p:spTree>
    <p:extLst>
      <p:ext uri="{BB962C8B-B14F-4D97-AF65-F5344CB8AC3E}">
        <p14:creationId xmlns:p14="http://schemas.microsoft.com/office/powerpoint/2010/main" val="17907060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8695</TotalTime>
  <Words>551</Words>
  <Application>Microsoft Office PowerPoint</Application>
  <PresentationFormat>Grand écran</PresentationFormat>
  <Paragraphs>27</Paragraphs>
  <Slides>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Arial</vt:lpstr>
      <vt:lpstr>Calibri</vt:lpstr>
      <vt:lpstr>Wingdings</vt:lpstr>
      <vt:lpstr>1_Custom Design</vt:lpstr>
      <vt:lpstr>Soutenir les jeunes des Premières Nations ayant atteint l’âge de la majorité à accéder au principe de Jordan</vt:lpstr>
      <vt:lpstr>Contexte</vt:lpstr>
      <vt:lpstr>Mandat de l’APN concernant l’appui aux jeunes ayant atteint l’âge de la majorité </vt:lpstr>
      <vt:lpstr>Autres mandats de l’APN concernant l’appui aux jeunes ayant atteint l’âge de la majorité </vt:lpstr>
      <vt:lpstr>Soumission prébudgétaire de l’APN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lastModifiedBy>Delphine Dehos</cp:lastModifiedBy>
  <cp:revision>33</cp:revision>
  <dcterms:created xsi:type="dcterms:W3CDTF">2020-01-06T15:32:02Z</dcterms:created>
  <dcterms:modified xsi:type="dcterms:W3CDTF">2024-03-02T14:19:19Z</dcterms:modified>
</cp:coreProperties>
</file>