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handoutMasterIdLst>
    <p:handoutMasterId r:id="rId14"/>
  </p:handoutMasterIdLst>
  <p:sldIdLst>
    <p:sldId id="263" r:id="rId2"/>
    <p:sldId id="260" r:id="rId3"/>
    <p:sldId id="264" r:id="rId4"/>
    <p:sldId id="265" r:id="rId5"/>
    <p:sldId id="267" r:id="rId6"/>
    <p:sldId id="268" r:id="rId7"/>
    <p:sldId id="270" r:id="rId8"/>
    <p:sldId id="271" r:id="rId9"/>
    <p:sldId id="272" r:id="rId10"/>
    <p:sldId id="269" r:id="rId11"/>
    <p:sldId id="266"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C80A95-D212-AB16-9E69-A8E9737AF6A3}" name="Jessica Quinn" initials="JQ" userId="S::JQuinn@afn.ca::7a34690a-fc3d-4038-9518-a0bd1568df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4"/>
    <p:restoredTop sz="96208"/>
  </p:normalViewPr>
  <p:slideViewPr>
    <p:cSldViewPr snapToGrid="0" snapToObjects="1">
      <p:cViewPr varScale="1">
        <p:scale>
          <a:sx n="86" d="100"/>
          <a:sy n="86" d="100"/>
        </p:scale>
        <p:origin x="485" y="58"/>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01/Jun/23</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a:xfrm>
            <a:off x="2811780" y="2068384"/>
            <a:ext cx="9380220" cy="1922959"/>
          </a:xfrm>
        </p:spPr>
        <p:txBody>
          <a:bodyPr>
            <a:noAutofit/>
          </a:bodyPr>
          <a:lstStyle/>
          <a:p>
            <a:r>
              <a:rPr lang="en-US" sz="6600" dirty="0"/>
              <a:t>Wholistic Long-term and Continuing Care Framework</a:t>
            </a:r>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a:xfrm>
            <a:off x="2468879" y="4375792"/>
            <a:ext cx="8179202" cy="2379337"/>
          </a:xfrm>
        </p:spPr>
        <p:txBody>
          <a:bodyPr/>
          <a:lstStyle/>
          <a:p>
            <a:r>
              <a:rPr lang="en-US" sz="4000" dirty="0"/>
              <a:t>Torri Weapenicappo</a:t>
            </a:r>
          </a:p>
          <a:p>
            <a:r>
              <a:rPr lang="en-US" sz="4000" dirty="0"/>
              <a:t>Jonathan Dunn</a:t>
            </a:r>
          </a:p>
          <a:p>
            <a:r>
              <a:rPr lang="en-US" sz="2000" dirty="0"/>
              <a:t>Monday July 10, 2023</a:t>
            </a:r>
          </a:p>
        </p:txBody>
      </p:sp>
    </p:spTree>
    <p:extLst>
      <p:ext uri="{BB962C8B-B14F-4D97-AF65-F5344CB8AC3E}">
        <p14:creationId xmlns:p14="http://schemas.microsoft.com/office/powerpoint/2010/main" val="386735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D7C2-7623-1859-B7B1-D50D484E499F}"/>
              </a:ext>
            </a:extLst>
          </p:cNvPr>
          <p:cNvSpPr>
            <a:spLocks noGrp="1"/>
          </p:cNvSpPr>
          <p:nvPr>
            <p:ph type="title"/>
          </p:nvPr>
        </p:nvSpPr>
        <p:spPr>
          <a:xfrm>
            <a:off x="687613" y="1906524"/>
            <a:ext cx="10816771" cy="798576"/>
          </a:xfrm>
        </p:spPr>
        <p:txBody>
          <a:bodyPr/>
          <a:lstStyle/>
          <a:p>
            <a:pPr algn="ctr"/>
            <a:r>
              <a:rPr lang="en-CA" sz="4300" dirty="0"/>
              <a:t>AFN’s Advocacy</a:t>
            </a:r>
          </a:p>
        </p:txBody>
      </p:sp>
      <p:sp>
        <p:nvSpPr>
          <p:cNvPr id="3" name="Content Placeholder 2">
            <a:extLst>
              <a:ext uri="{FF2B5EF4-FFF2-40B4-BE49-F238E27FC236}">
                <a16:creationId xmlns:a16="http://schemas.microsoft.com/office/drawing/2014/main" id="{5AD472A7-AB02-FD0C-0951-019134750858}"/>
              </a:ext>
            </a:extLst>
          </p:cNvPr>
          <p:cNvSpPr>
            <a:spLocks noGrp="1"/>
          </p:cNvSpPr>
          <p:nvPr>
            <p:ph idx="1"/>
          </p:nvPr>
        </p:nvSpPr>
        <p:spPr>
          <a:xfrm>
            <a:off x="687614" y="2705100"/>
            <a:ext cx="10816771" cy="3292929"/>
          </a:xfrm>
        </p:spPr>
        <p:txBody>
          <a:bodyPr/>
          <a:lstStyle/>
          <a:p>
            <a:r>
              <a:rPr lang="en-US" dirty="0"/>
              <a:t>On April 20, 2023, a letter was sent from the Chair of the Chiefs Committee on Health, Regional Chief Glen Hare, to the Minister of Indigenous Services, Patty Hadju to request additional time to discuss with First Nations.</a:t>
            </a:r>
            <a:br>
              <a:rPr lang="en-US" dirty="0"/>
            </a:br>
            <a:endParaRPr lang="en-US" dirty="0"/>
          </a:p>
          <a:p>
            <a:r>
              <a:rPr lang="en-US" dirty="0"/>
              <a:t>The </a:t>
            </a:r>
            <a:r>
              <a:rPr lang="en-US"/>
              <a:t>CCOH has drafted </a:t>
            </a:r>
            <a:r>
              <a:rPr lang="en-US" dirty="0"/>
              <a:t>a resolution to attain additional time from ISC to complete the work, and extend the timelines for the AFN to report back to First Nations-in-Assembly. </a:t>
            </a:r>
          </a:p>
          <a:p>
            <a:endParaRPr lang="en-CA" dirty="0"/>
          </a:p>
        </p:txBody>
      </p:sp>
    </p:spTree>
    <p:extLst>
      <p:ext uri="{BB962C8B-B14F-4D97-AF65-F5344CB8AC3E}">
        <p14:creationId xmlns:p14="http://schemas.microsoft.com/office/powerpoint/2010/main" val="291537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F39A-762B-BAB1-7D0F-3180272D5683}"/>
              </a:ext>
            </a:extLst>
          </p:cNvPr>
          <p:cNvSpPr>
            <a:spLocks noGrp="1"/>
          </p:cNvSpPr>
          <p:nvPr>
            <p:ph type="title"/>
          </p:nvPr>
        </p:nvSpPr>
        <p:spPr>
          <a:xfrm>
            <a:off x="654685" y="1797304"/>
            <a:ext cx="10882630" cy="798576"/>
          </a:xfrm>
        </p:spPr>
        <p:txBody>
          <a:bodyPr/>
          <a:lstStyle/>
          <a:p>
            <a:pPr algn="ctr"/>
            <a:r>
              <a:rPr lang="en-CA" sz="4300" dirty="0"/>
              <a:t>Proposed Next Steps</a:t>
            </a:r>
          </a:p>
        </p:txBody>
      </p:sp>
      <p:sp>
        <p:nvSpPr>
          <p:cNvPr id="3" name="Content Placeholder 2">
            <a:extLst>
              <a:ext uri="{FF2B5EF4-FFF2-40B4-BE49-F238E27FC236}">
                <a16:creationId xmlns:a16="http://schemas.microsoft.com/office/drawing/2014/main" id="{4D291EC4-BB8D-E577-F311-580A9AA6A3EA}"/>
              </a:ext>
            </a:extLst>
          </p:cNvPr>
          <p:cNvSpPr>
            <a:spLocks noGrp="1"/>
          </p:cNvSpPr>
          <p:nvPr>
            <p:ph idx="1"/>
          </p:nvPr>
        </p:nvSpPr>
        <p:spPr>
          <a:xfrm>
            <a:off x="654685" y="2473960"/>
            <a:ext cx="10902315" cy="4097527"/>
          </a:xfrm>
        </p:spPr>
        <p:txBody>
          <a:bodyPr/>
          <a:lstStyle/>
          <a:p>
            <a:pPr>
              <a:spcAft>
                <a:spcPts val="3600"/>
              </a:spcAft>
            </a:pPr>
            <a:r>
              <a:rPr lang="en-CA" dirty="0"/>
              <a:t>The AFN is seeking to host a series of virtual focus groups with regions to discuss the priorities for reform. </a:t>
            </a:r>
          </a:p>
          <a:p>
            <a:pPr>
              <a:spcAft>
                <a:spcPts val="3600"/>
              </a:spcAft>
            </a:pPr>
            <a:r>
              <a:rPr lang="en-CA" dirty="0">
                <a:solidFill>
                  <a:schemeClr val="accent1">
                    <a:lumMod val="50000"/>
                  </a:schemeClr>
                </a:solidFill>
              </a:rPr>
              <a:t>The focus groups will support the development of policy recommendations for reform.</a:t>
            </a:r>
          </a:p>
          <a:p>
            <a:r>
              <a:rPr lang="en-CA" dirty="0"/>
              <a:t>The AFN will host a national validation session to present the First Nations Regional recommendations and priorities.</a:t>
            </a:r>
          </a:p>
        </p:txBody>
      </p:sp>
    </p:spTree>
    <p:extLst>
      <p:ext uri="{BB962C8B-B14F-4D97-AF65-F5344CB8AC3E}">
        <p14:creationId xmlns:p14="http://schemas.microsoft.com/office/powerpoint/2010/main" val="348298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8ED9-DAF6-4724-D184-D4D64F6D2171}"/>
              </a:ext>
            </a:extLst>
          </p:cNvPr>
          <p:cNvSpPr>
            <a:spLocks noGrp="1"/>
          </p:cNvSpPr>
          <p:nvPr>
            <p:ph type="title"/>
          </p:nvPr>
        </p:nvSpPr>
        <p:spPr>
          <a:xfrm>
            <a:off x="1104071" y="3172968"/>
            <a:ext cx="9983858" cy="2165096"/>
          </a:xfrm>
        </p:spPr>
        <p:txBody>
          <a:bodyPr/>
          <a:lstStyle/>
          <a:p>
            <a:pPr algn="ctr"/>
            <a:r>
              <a:rPr lang="en-CA" sz="9600" dirty="0"/>
              <a:t>Kinanaskomitin</a:t>
            </a:r>
          </a:p>
        </p:txBody>
      </p:sp>
    </p:spTree>
    <p:extLst>
      <p:ext uri="{BB962C8B-B14F-4D97-AF65-F5344CB8AC3E}">
        <p14:creationId xmlns:p14="http://schemas.microsoft.com/office/powerpoint/2010/main" val="422653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540385" y="1980184"/>
            <a:ext cx="11111230" cy="1448816"/>
          </a:xfrm>
        </p:spPr>
        <p:txBody>
          <a:bodyPr/>
          <a:lstStyle/>
          <a:p>
            <a:pPr algn="ctr"/>
            <a:r>
              <a:rPr lang="en-US" sz="4300" dirty="0"/>
              <a:t>The Assisted Living and First Nations and Inuit, Home and Community Care Programs </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891540" y="3756662"/>
            <a:ext cx="10665460" cy="2381249"/>
          </a:xfrm>
        </p:spPr>
        <p:txBody>
          <a:bodyPr/>
          <a:lstStyle/>
          <a:p>
            <a:r>
              <a:rPr lang="en-US" dirty="0"/>
              <a:t>Established to provide First Nations services to age and receive long-term care services within their First Nation.</a:t>
            </a:r>
            <a:br>
              <a:rPr lang="en-US" dirty="0"/>
            </a:br>
            <a:endParaRPr lang="en-US" dirty="0"/>
          </a:p>
          <a:p>
            <a:r>
              <a:rPr lang="en-US" dirty="0"/>
              <a:t>Since inception, the Government has never been mandated to provide long-term care services for First Nations residing on-reserve.</a:t>
            </a:r>
          </a:p>
        </p:txBody>
      </p:sp>
    </p:spTree>
    <p:extLst>
      <p:ext uri="{BB962C8B-B14F-4D97-AF65-F5344CB8AC3E}">
        <p14:creationId xmlns:p14="http://schemas.microsoft.com/office/powerpoint/2010/main" val="251632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F613-BECE-D5AE-0EB4-4430F952FC30}"/>
              </a:ext>
            </a:extLst>
          </p:cNvPr>
          <p:cNvSpPr>
            <a:spLocks noGrp="1"/>
          </p:cNvSpPr>
          <p:nvPr>
            <p:ph type="title"/>
          </p:nvPr>
        </p:nvSpPr>
        <p:spPr>
          <a:xfrm>
            <a:off x="620395" y="2112265"/>
            <a:ext cx="10951210" cy="798576"/>
          </a:xfrm>
        </p:spPr>
        <p:txBody>
          <a:bodyPr/>
          <a:lstStyle/>
          <a:p>
            <a:pPr algn="ctr"/>
            <a:r>
              <a:rPr lang="en-CA" sz="4300" dirty="0"/>
              <a:t>Mandates</a:t>
            </a:r>
          </a:p>
        </p:txBody>
      </p:sp>
      <p:sp>
        <p:nvSpPr>
          <p:cNvPr id="3" name="Content Placeholder 2">
            <a:extLst>
              <a:ext uri="{FF2B5EF4-FFF2-40B4-BE49-F238E27FC236}">
                <a16:creationId xmlns:a16="http://schemas.microsoft.com/office/drawing/2014/main" id="{FA018F9C-A276-8071-33EC-A7C675D1C39A}"/>
              </a:ext>
            </a:extLst>
          </p:cNvPr>
          <p:cNvSpPr>
            <a:spLocks noGrp="1"/>
          </p:cNvSpPr>
          <p:nvPr>
            <p:ph idx="1"/>
          </p:nvPr>
        </p:nvSpPr>
        <p:spPr>
          <a:xfrm>
            <a:off x="605790" y="2994659"/>
            <a:ext cx="10951210" cy="3131821"/>
          </a:xfrm>
        </p:spPr>
        <p:txBody>
          <a:bodyPr/>
          <a:lstStyle/>
          <a:p>
            <a:r>
              <a:rPr lang="en-CA" dirty="0"/>
              <a:t>Budget 2019 committed </a:t>
            </a:r>
            <a:r>
              <a:rPr lang="en-US" dirty="0"/>
              <a:t>$8.5 million over two years for Indigenous Services Canada (ISC) to work with First Nations to develop a Wholistic Long-term and Continuing Care Framework.</a:t>
            </a:r>
          </a:p>
          <a:p>
            <a:endParaRPr lang="en-US" dirty="0"/>
          </a:p>
          <a:p>
            <a:r>
              <a:rPr lang="en-US" dirty="0"/>
              <a:t>AFN Resolution 22/2022, </a:t>
            </a:r>
            <a:r>
              <a:rPr lang="en-US" i="1" dirty="0"/>
              <a:t>Co-development of Policy Options with Indigenous Services Canada for an Memorandum to Cabinet on a Wholistic Long-term and Continuing Care Framework</a:t>
            </a:r>
            <a:endParaRPr lang="en-CA" dirty="0"/>
          </a:p>
        </p:txBody>
      </p:sp>
    </p:spTree>
    <p:extLst>
      <p:ext uri="{BB962C8B-B14F-4D97-AF65-F5344CB8AC3E}">
        <p14:creationId xmlns:p14="http://schemas.microsoft.com/office/powerpoint/2010/main" val="408993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2AD1-59E6-AB06-3146-894ECBBD0290}"/>
              </a:ext>
            </a:extLst>
          </p:cNvPr>
          <p:cNvSpPr>
            <a:spLocks noGrp="1"/>
          </p:cNvSpPr>
          <p:nvPr>
            <p:ph type="title"/>
          </p:nvPr>
        </p:nvSpPr>
        <p:spPr>
          <a:xfrm>
            <a:off x="660400" y="2030350"/>
            <a:ext cx="10871200" cy="798576"/>
          </a:xfrm>
        </p:spPr>
        <p:txBody>
          <a:bodyPr/>
          <a:lstStyle/>
          <a:p>
            <a:pPr algn="ctr"/>
            <a:r>
              <a:rPr lang="en-CA" dirty="0">
                <a:solidFill>
                  <a:schemeClr val="accent1">
                    <a:lumMod val="50000"/>
                  </a:schemeClr>
                </a:solidFill>
              </a:rPr>
              <a:t>Engagement Overview</a:t>
            </a:r>
            <a:endParaRPr lang="en-CA" strike="sngStrike" dirty="0">
              <a:solidFill>
                <a:schemeClr val="accent1">
                  <a:lumMod val="50000"/>
                </a:schemeClr>
              </a:solidFill>
            </a:endParaRPr>
          </a:p>
        </p:txBody>
      </p:sp>
      <p:sp>
        <p:nvSpPr>
          <p:cNvPr id="3" name="Content Placeholder 2">
            <a:extLst>
              <a:ext uri="{FF2B5EF4-FFF2-40B4-BE49-F238E27FC236}">
                <a16:creationId xmlns:a16="http://schemas.microsoft.com/office/drawing/2014/main" id="{51008799-083B-F9BD-259A-77AB0F454408}"/>
              </a:ext>
            </a:extLst>
          </p:cNvPr>
          <p:cNvSpPr>
            <a:spLocks noGrp="1"/>
          </p:cNvSpPr>
          <p:nvPr>
            <p:ph idx="1"/>
          </p:nvPr>
        </p:nvSpPr>
        <p:spPr>
          <a:xfrm>
            <a:off x="660400" y="2938654"/>
            <a:ext cx="10871200" cy="2706242"/>
          </a:xfrm>
        </p:spPr>
        <p:txBody>
          <a:bodyPr/>
          <a:lstStyle/>
          <a:p>
            <a:r>
              <a:rPr lang="en-CA" dirty="0"/>
              <a:t>ISC funded First Nations-led engagements hosted between 2019-2022.</a:t>
            </a:r>
          </a:p>
          <a:p>
            <a:endParaRPr lang="en-CA" dirty="0"/>
          </a:p>
          <a:p>
            <a:r>
              <a:rPr lang="en-US" dirty="0"/>
              <a:t>First Nations submitted summaries of their engagement to ISC to inform a roll-up report, known as the National Engagement Summary Report (NESR). </a:t>
            </a:r>
          </a:p>
        </p:txBody>
      </p:sp>
    </p:spTree>
    <p:extLst>
      <p:ext uri="{BB962C8B-B14F-4D97-AF65-F5344CB8AC3E}">
        <p14:creationId xmlns:p14="http://schemas.microsoft.com/office/powerpoint/2010/main" val="78981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324A-E2C0-2ACE-FF4E-F31010D63812}"/>
              </a:ext>
            </a:extLst>
          </p:cNvPr>
          <p:cNvSpPr>
            <a:spLocks noGrp="1"/>
          </p:cNvSpPr>
          <p:nvPr>
            <p:ph type="title"/>
          </p:nvPr>
        </p:nvSpPr>
        <p:spPr>
          <a:xfrm>
            <a:off x="723265" y="1797304"/>
            <a:ext cx="10745470" cy="798576"/>
          </a:xfrm>
        </p:spPr>
        <p:txBody>
          <a:bodyPr/>
          <a:lstStyle/>
          <a:p>
            <a:pPr algn="ctr"/>
            <a:r>
              <a:rPr lang="en-CA" sz="4300" dirty="0"/>
              <a:t>National Engagement Summary Report</a:t>
            </a:r>
          </a:p>
        </p:txBody>
      </p:sp>
      <p:sp>
        <p:nvSpPr>
          <p:cNvPr id="3" name="Content Placeholder 2">
            <a:extLst>
              <a:ext uri="{FF2B5EF4-FFF2-40B4-BE49-F238E27FC236}">
                <a16:creationId xmlns:a16="http://schemas.microsoft.com/office/drawing/2014/main" id="{EA8FF170-7024-F31E-61D8-82B9A4741E1F}"/>
              </a:ext>
            </a:extLst>
          </p:cNvPr>
          <p:cNvSpPr>
            <a:spLocks noGrp="1"/>
          </p:cNvSpPr>
          <p:nvPr>
            <p:ph idx="1"/>
          </p:nvPr>
        </p:nvSpPr>
        <p:spPr>
          <a:xfrm>
            <a:off x="723265" y="2705100"/>
            <a:ext cx="10745470" cy="3802063"/>
          </a:xfrm>
        </p:spPr>
        <p:txBody>
          <a:bodyPr/>
          <a:lstStyle/>
          <a:p>
            <a:r>
              <a:rPr lang="en-CA" dirty="0"/>
              <a:t>The NESR </a:t>
            </a:r>
            <a:r>
              <a:rPr lang="en-CA" dirty="0">
                <a:solidFill>
                  <a:schemeClr val="accent1">
                    <a:lumMod val="50000"/>
                  </a:schemeClr>
                </a:solidFill>
              </a:rPr>
              <a:t>was</a:t>
            </a:r>
            <a:r>
              <a:rPr lang="en-CA" dirty="0"/>
              <a:t> initially released </a:t>
            </a:r>
            <a:r>
              <a:rPr lang="en-CA" dirty="0">
                <a:solidFill>
                  <a:schemeClr val="accent1">
                    <a:lumMod val="50000"/>
                  </a:schemeClr>
                </a:solidFill>
              </a:rPr>
              <a:t>February 8, 2023 prior to the </a:t>
            </a:r>
            <a:r>
              <a:rPr lang="en-CA" dirty="0"/>
              <a:t>national validation session on February 22 &amp; 23, 2023. </a:t>
            </a:r>
            <a:br>
              <a:rPr lang="en-CA" dirty="0"/>
            </a:br>
            <a:endParaRPr lang="en-CA" dirty="0"/>
          </a:p>
          <a:p>
            <a:r>
              <a:rPr lang="en-CA" dirty="0"/>
              <a:t>First Nations voiced concerns with the quality of the report and the tight timelines for reform. </a:t>
            </a:r>
          </a:p>
          <a:p>
            <a:endParaRPr lang="en-CA" dirty="0"/>
          </a:p>
          <a:p>
            <a:r>
              <a:rPr lang="en-CA" dirty="0"/>
              <a:t>The AFN has identified 7 priorities for reform, informed by the NESR.</a:t>
            </a:r>
          </a:p>
        </p:txBody>
      </p:sp>
    </p:spTree>
    <p:extLst>
      <p:ext uri="{BB962C8B-B14F-4D97-AF65-F5344CB8AC3E}">
        <p14:creationId xmlns:p14="http://schemas.microsoft.com/office/powerpoint/2010/main" val="331605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EDD5-27B4-31FB-A4E7-98FBF41B2E16}"/>
              </a:ext>
            </a:extLst>
          </p:cNvPr>
          <p:cNvSpPr>
            <a:spLocks noGrp="1"/>
          </p:cNvSpPr>
          <p:nvPr>
            <p:ph type="title"/>
          </p:nvPr>
        </p:nvSpPr>
        <p:spPr>
          <a:xfrm>
            <a:off x="687613" y="1797304"/>
            <a:ext cx="10816771" cy="798576"/>
          </a:xfrm>
        </p:spPr>
        <p:txBody>
          <a:bodyPr/>
          <a:lstStyle/>
          <a:p>
            <a:pPr algn="ctr"/>
            <a:r>
              <a:rPr lang="en-CA" sz="4300" dirty="0"/>
              <a:t>Priorities for Reform</a:t>
            </a:r>
          </a:p>
        </p:txBody>
      </p:sp>
      <p:sp>
        <p:nvSpPr>
          <p:cNvPr id="3" name="Content Placeholder 2">
            <a:extLst>
              <a:ext uri="{FF2B5EF4-FFF2-40B4-BE49-F238E27FC236}">
                <a16:creationId xmlns:a16="http://schemas.microsoft.com/office/drawing/2014/main" id="{2F7EEFE8-BE2A-6AE7-EF2B-C694D7ADDE3E}"/>
              </a:ext>
            </a:extLst>
          </p:cNvPr>
          <p:cNvSpPr>
            <a:spLocks noGrp="1"/>
          </p:cNvSpPr>
          <p:nvPr>
            <p:ph idx="1"/>
          </p:nvPr>
        </p:nvSpPr>
        <p:spPr>
          <a:xfrm>
            <a:off x="687612" y="2449576"/>
            <a:ext cx="10816771" cy="3865078"/>
          </a:xfrm>
        </p:spPr>
        <p:txBody>
          <a:bodyPr/>
          <a:lstStyle/>
          <a:p>
            <a:pPr>
              <a:spcAft>
                <a:spcPts val="600"/>
              </a:spcAft>
            </a:pPr>
            <a:r>
              <a:rPr lang="en-CA" sz="3200" i="1" dirty="0"/>
              <a:t>Culture as the Foundation</a:t>
            </a:r>
          </a:p>
          <a:p>
            <a:pPr lvl="1">
              <a:spcAft>
                <a:spcPts val="600"/>
              </a:spcAft>
              <a:buFont typeface="Courier New" panose="02070309020205020404" pitchFamily="49" charset="0"/>
              <a:buChar char="o"/>
            </a:pPr>
            <a:r>
              <a:rPr lang="en-CA" dirty="0"/>
              <a:t>Two-eyed seeing to bridge Western and traditional health modalities,</a:t>
            </a:r>
            <a:r>
              <a:rPr lang="en-US" dirty="0"/>
              <a:t> cultural ceremonies, land-based activities, and traditional medicines.</a:t>
            </a:r>
            <a:br>
              <a:rPr lang="en-US" dirty="0"/>
            </a:br>
            <a:endParaRPr lang="en-US" dirty="0"/>
          </a:p>
          <a:p>
            <a:pPr>
              <a:spcAft>
                <a:spcPts val="600"/>
              </a:spcAft>
            </a:pPr>
            <a:r>
              <a:rPr lang="en-CA" sz="3200" i="1" dirty="0"/>
              <a:t>Wholistic</a:t>
            </a:r>
          </a:p>
          <a:p>
            <a:pPr lvl="1">
              <a:spcAft>
                <a:spcPts val="600"/>
              </a:spcAft>
              <a:buFont typeface="Courier New" panose="02070309020205020404" pitchFamily="49" charset="0"/>
              <a:buChar char="o"/>
            </a:pPr>
            <a:r>
              <a:rPr lang="en-CA" dirty="0"/>
              <a:t>Inclusion of First Nations priorities of well-being to encapsulate an individual and community in all dimensions from pre-conception to end of life. </a:t>
            </a:r>
          </a:p>
          <a:p>
            <a:pPr lvl="1">
              <a:spcAft>
                <a:spcPts val="600"/>
              </a:spcAft>
              <a:buFont typeface="Courier New" panose="02070309020205020404" pitchFamily="49" charset="0"/>
              <a:buChar char="o"/>
            </a:pPr>
            <a:r>
              <a:rPr lang="en-CA" dirty="0"/>
              <a:t>Addressing the social determinants of health to shift from a deficit-based to a strengths-based model.</a:t>
            </a:r>
          </a:p>
        </p:txBody>
      </p:sp>
    </p:spTree>
    <p:extLst>
      <p:ext uri="{BB962C8B-B14F-4D97-AF65-F5344CB8AC3E}">
        <p14:creationId xmlns:p14="http://schemas.microsoft.com/office/powerpoint/2010/main" val="186405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A311-E55A-698D-935F-7789D6B03BB4}"/>
              </a:ext>
            </a:extLst>
          </p:cNvPr>
          <p:cNvSpPr>
            <a:spLocks noGrp="1"/>
          </p:cNvSpPr>
          <p:nvPr>
            <p:ph type="title"/>
          </p:nvPr>
        </p:nvSpPr>
        <p:spPr>
          <a:xfrm>
            <a:off x="676727" y="1872931"/>
            <a:ext cx="10838543" cy="798576"/>
          </a:xfrm>
        </p:spPr>
        <p:txBody>
          <a:bodyPr/>
          <a:lstStyle/>
          <a:p>
            <a:pPr algn="ctr"/>
            <a:r>
              <a:rPr lang="en-CA" sz="4300" dirty="0"/>
              <a:t>Priorities for Reform (Continued)</a:t>
            </a:r>
          </a:p>
        </p:txBody>
      </p:sp>
      <p:sp>
        <p:nvSpPr>
          <p:cNvPr id="3" name="Content Placeholder 2">
            <a:extLst>
              <a:ext uri="{FF2B5EF4-FFF2-40B4-BE49-F238E27FC236}">
                <a16:creationId xmlns:a16="http://schemas.microsoft.com/office/drawing/2014/main" id="{6AE9C773-205D-5DE7-4A31-6DF630617465}"/>
              </a:ext>
            </a:extLst>
          </p:cNvPr>
          <p:cNvSpPr>
            <a:spLocks noGrp="1"/>
          </p:cNvSpPr>
          <p:nvPr>
            <p:ph idx="1"/>
          </p:nvPr>
        </p:nvSpPr>
        <p:spPr>
          <a:xfrm>
            <a:off x="655863" y="2791823"/>
            <a:ext cx="10880272" cy="3718705"/>
          </a:xfrm>
        </p:spPr>
        <p:txBody>
          <a:bodyPr/>
          <a:lstStyle/>
          <a:p>
            <a:pPr>
              <a:spcAft>
                <a:spcPts val="600"/>
              </a:spcAft>
            </a:pPr>
            <a:r>
              <a:rPr lang="en-US" sz="3200" i="1" dirty="0"/>
              <a:t>Restructuring and Advancing Infrastructure</a:t>
            </a:r>
          </a:p>
          <a:p>
            <a:pPr lvl="1">
              <a:spcAft>
                <a:spcPts val="600"/>
              </a:spcAft>
              <a:buFont typeface="Courier New" panose="02070309020205020404" pitchFamily="49" charset="0"/>
              <a:buChar char="o"/>
            </a:pPr>
            <a:r>
              <a:rPr lang="en-US" dirty="0"/>
              <a:t>Additional investments to develop facilities and wellness centers on-reserve, </a:t>
            </a:r>
            <a:r>
              <a:rPr lang="en-US" dirty="0">
                <a:solidFill>
                  <a:schemeClr val="accent1">
                    <a:lumMod val="50000"/>
                  </a:schemeClr>
                </a:solidFill>
              </a:rPr>
              <a:t>including</a:t>
            </a:r>
            <a:r>
              <a:rPr lang="en-US" dirty="0"/>
              <a:t> infrastructure, home adaptations, refitting existing buildings, technological updates, data management and telecommunications. </a:t>
            </a:r>
          </a:p>
          <a:p>
            <a:pPr>
              <a:spcAft>
                <a:spcPts val="600"/>
              </a:spcAft>
            </a:pPr>
            <a:r>
              <a:rPr lang="en-US" sz="3200" i="1" dirty="0"/>
              <a:t>Scalable and Sustainable Resources</a:t>
            </a:r>
          </a:p>
          <a:p>
            <a:pPr lvl="1">
              <a:spcAft>
                <a:spcPts val="600"/>
              </a:spcAft>
              <a:buFont typeface="Courier New" panose="02070309020205020404" pitchFamily="49" charset="0"/>
              <a:buChar char="o"/>
            </a:pPr>
            <a:r>
              <a:rPr lang="en-US" dirty="0"/>
              <a:t>Needs-based, predictable, flexible and sustainable sliding scale funding. </a:t>
            </a:r>
          </a:p>
          <a:p>
            <a:pPr lvl="1">
              <a:spcAft>
                <a:spcPts val="600"/>
              </a:spcAft>
              <a:buFont typeface="Courier New" panose="02070309020205020404" pitchFamily="49" charset="0"/>
              <a:buChar char="o"/>
            </a:pPr>
            <a:r>
              <a:rPr lang="en-US" dirty="0"/>
              <a:t>Inclusion of prevention and transitional efforts, adaptable to socio-economic realities and rising needs across all funding agreements.</a:t>
            </a:r>
          </a:p>
          <a:p>
            <a:endParaRPr lang="en-CA" dirty="0"/>
          </a:p>
        </p:txBody>
      </p:sp>
    </p:spTree>
    <p:extLst>
      <p:ext uri="{BB962C8B-B14F-4D97-AF65-F5344CB8AC3E}">
        <p14:creationId xmlns:p14="http://schemas.microsoft.com/office/powerpoint/2010/main" val="183216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1727-7C72-0857-B4BB-976471EF9345}"/>
              </a:ext>
            </a:extLst>
          </p:cNvPr>
          <p:cNvSpPr>
            <a:spLocks noGrp="1"/>
          </p:cNvSpPr>
          <p:nvPr>
            <p:ph type="title"/>
          </p:nvPr>
        </p:nvSpPr>
        <p:spPr>
          <a:xfrm>
            <a:off x="658876" y="1906524"/>
            <a:ext cx="10874248" cy="798576"/>
          </a:xfrm>
        </p:spPr>
        <p:txBody>
          <a:bodyPr/>
          <a:lstStyle/>
          <a:p>
            <a:pPr algn="ctr"/>
            <a:r>
              <a:rPr lang="en-CA" sz="4300" dirty="0"/>
              <a:t>Priorities for Reform (Continued)</a:t>
            </a:r>
          </a:p>
        </p:txBody>
      </p:sp>
      <p:sp>
        <p:nvSpPr>
          <p:cNvPr id="3" name="Content Placeholder 2">
            <a:extLst>
              <a:ext uri="{FF2B5EF4-FFF2-40B4-BE49-F238E27FC236}">
                <a16:creationId xmlns:a16="http://schemas.microsoft.com/office/drawing/2014/main" id="{344123F7-C8EF-4A47-323A-1BB29442FA9E}"/>
              </a:ext>
            </a:extLst>
          </p:cNvPr>
          <p:cNvSpPr>
            <a:spLocks noGrp="1"/>
          </p:cNvSpPr>
          <p:nvPr>
            <p:ph idx="1"/>
          </p:nvPr>
        </p:nvSpPr>
        <p:spPr>
          <a:xfrm>
            <a:off x="682752" y="2705101"/>
            <a:ext cx="10874248" cy="3581400"/>
          </a:xfrm>
        </p:spPr>
        <p:txBody>
          <a:bodyPr/>
          <a:lstStyle/>
          <a:p>
            <a:r>
              <a:rPr lang="en-US" sz="3200" i="1" dirty="0"/>
              <a:t>Building and Supporting Health Human Resources</a:t>
            </a:r>
          </a:p>
          <a:p>
            <a:pPr lvl="1">
              <a:buFont typeface="Courier New" panose="02070309020205020404" pitchFamily="49" charset="0"/>
              <a:buChar char="o"/>
            </a:pPr>
            <a:r>
              <a:rPr lang="en-US" dirty="0"/>
              <a:t>Multidisciplinary teams working in a circle of care model,</a:t>
            </a:r>
            <a:r>
              <a:rPr lang="en-US" dirty="0">
                <a:solidFill>
                  <a:srgbClr val="FF0000"/>
                </a:solidFill>
              </a:rPr>
              <a:t> </a:t>
            </a:r>
            <a:r>
              <a:rPr lang="en-US" dirty="0">
                <a:solidFill>
                  <a:schemeClr val="accent1">
                    <a:lumMod val="50000"/>
                  </a:schemeClr>
                </a:solidFill>
              </a:rPr>
              <a:t>including: </a:t>
            </a:r>
            <a:r>
              <a:rPr lang="en-US" dirty="0"/>
              <a:t>nurturing kinship systems, recruitment and retainment efforts, system navigators, hybridization of Western and Traditional health modalities, increased specialized training and the development of accredited certification programs.</a:t>
            </a:r>
            <a:br>
              <a:rPr lang="en-US" dirty="0"/>
            </a:br>
            <a:endParaRPr lang="en-US" dirty="0"/>
          </a:p>
          <a:p>
            <a:r>
              <a:rPr lang="en-US" sz="3200" i="1" dirty="0"/>
              <a:t>Governance and Self-Determination</a:t>
            </a:r>
          </a:p>
          <a:p>
            <a:pPr lvl="1">
              <a:buFont typeface="Courier New" panose="02070309020205020404" pitchFamily="49" charset="0"/>
              <a:buChar char="o"/>
            </a:pPr>
            <a:r>
              <a:rPr lang="en-US" dirty="0"/>
              <a:t>First Nations determination through partnerships and capacity building to build readiness.</a:t>
            </a:r>
          </a:p>
        </p:txBody>
      </p:sp>
    </p:spTree>
    <p:extLst>
      <p:ext uri="{BB962C8B-B14F-4D97-AF65-F5344CB8AC3E}">
        <p14:creationId xmlns:p14="http://schemas.microsoft.com/office/powerpoint/2010/main" val="461645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4B25-5ED0-8DAB-FFF8-DE2049761EE4}"/>
              </a:ext>
            </a:extLst>
          </p:cNvPr>
          <p:cNvSpPr>
            <a:spLocks noGrp="1"/>
          </p:cNvSpPr>
          <p:nvPr>
            <p:ph type="title"/>
          </p:nvPr>
        </p:nvSpPr>
        <p:spPr>
          <a:xfrm>
            <a:off x="660400" y="2196592"/>
            <a:ext cx="10896600" cy="798576"/>
          </a:xfrm>
        </p:spPr>
        <p:txBody>
          <a:bodyPr/>
          <a:lstStyle/>
          <a:p>
            <a:pPr algn="ctr"/>
            <a:r>
              <a:rPr lang="en-CA" sz="4300" dirty="0"/>
              <a:t>Priorities for Reform (Continued)</a:t>
            </a:r>
          </a:p>
        </p:txBody>
      </p:sp>
      <p:sp>
        <p:nvSpPr>
          <p:cNvPr id="3" name="Content Placeholder 2">
            <a:extLst>
              <a:ext uri="{FF2B5EF4-FFF2-40B4-BE49-F238E27FC236}">
                <a16:creationId xmlns:a16="http://schemas.microsoft.com/office/drawing/2014/main" id="{337F67C6-06E6-3F10-4E78-CF0E4F40837F}"/>
              </a:ext>
            </a:extLst>
          </p:cNvPr>
          <p:cNvSpPr>
            <a:spLocks noGrp="1"/>
          </p:cNvSpPr>
          <p:nvPr>
            <p:ph idx="1"/>
          </p:nvPr>
        </p:nvSpPr>
        <p:spPr>
          <a:xfrm>
            <a:off x="660400" y="3189225"/>
            <a:ext cx="10896600" cy="2565400"/>
          </a:xfrm>
        </p:spPr>
        <p:txBody>
          <a:bodyPr/>
          <a:lstStyle/>
          <a:p>
            <a:r>
              <a:rPr lang="en-CA" sz="3200" i="1" dirty="0"/>
              <a:t>Universal Design</a:t>
            </a:r>
          </a:p>
          <a:p>
            <a:pPr lvl="1">
              <a:buFont typeface="Courier New" panose="02070309020205020404" pitchFamily="49" charset="0"/>
              <a:buChar char="o"/>
            </a:pPr>
            <a:r>
              <a:rPr lang="en-CA" dirty="0"/>
              <a:t>Diversity, equity, empowerment, and inclusivity for Persons with Different Abilities and diverse populations across the lifespan, </a:t>
            </a:r>
            <a:r>
              <a:rPr lang="en-CA" dirty="0">
                <a:solidFill>
                  <a:schemeClr val="accent1">
                    <a:lumMod val="50000"/>
                  </a:schemeClr>
                </a:solidFill>
              </a:rPr>
              <a:t>ensuring individuals can live and thrive within </a:t>
            </a:r>
            <a:r>
              <a:rPr lang="en-CA" dirty="0"/>
              <a:t>their First Nations. </a:t>
            </a:r>
          </a:p>
        </p:txBody>
      </p:sp>
    </p:spTree>
    <p:extLst>
      <p:ext uri="{BB962C8B-B14F-4D97-AF65-F5344CB8AC3E}">
        <p14:creationId xmlns:p14="http://schemas.microsoft.com/office/powerpoint/2010/main" val="378059552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1354</TotalTime>
  <Words>604</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Courier New</vt:lpstr>
      <vt:lpstr>1_Custom Design</vt:lpstr>
      <vt:lpstr>Wholistic Long-term and Continuing Care Framework</vt:lpstr>
      <vt:lpstr>The Assisted Living and First Nations and Inuit, Home and Community Care Programs </vt:lpstr>
      <vt:lpstr>Mandates</vt:lpstr>
      <vt:lpstr>Engagement Overview</vt:lpstr>
      <vt:lpstr>National Engagement Summary Report</vt:lpstr>
      <vt:lpstr>Priorities for Reform</vt:lpstr>
      <vt:lpstr>Priorities for Reform (Continued)</vt:lpstr>
      <vt:lpstr>Priorities for Reform (Continued)</vt:lpstr>
      <vt:lpstr>Priorities for Reform (Continued)</vt:lpstr>
      <vt:lpstr>AFN’s Advocacy</vt:lpstr>
      <vt:lpstr>Proposed Next Steps</vt:lpstr>
      <vt:lpstr>Kinanaskomitin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Jonathan Dunn</cp:lastModifiedBy>
  <cp:revision>19</cp:revision>
  <dcterms:created xsi:type="dcterms:W3CDTF">2020-01-06T15:32:02Z</dcterms:created>
  <dcterms:modified xsi:type="dcterms:W3CDTF">2023-06-01T18:19:49Z</dcterms:modified>
</cp:coreProperties>
</file>