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4" r:id="rId1"/>
  </p:sldMasterIdLst>
  <p:notesMasterIdLst>
    <p:notesMasterId r:id="rId11"/>
  </p:notesMasterIdLst>
  <p:handoutMasterIdLst>
    <p:handoutMasterId r:id="rId12"/>
  </p:handoutMasterIdLst>
  <p:sldIdLst>
    <p:sldId id="282" r:id="rId2"/>
    <p:sldId id="286" r:id="rId3"/>
    <p:sldId id="283" r:id="rId4"/>
    <p:sldId id="285" r:id="rId5"/>
    <p:sldId id="290" r:id="rId6"/>
    <p:sldId id="291" r:id="rId7"/>
    <p:sldId id="287" r:id="rId8"/>
    <p:sldId id="288" r:id="rId9"/>
    <p:sldId id="2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D54040-DDA4-966A-AB7A-A6799D40E49A}" name="Jonathan Dunn" initials="JD" userId="S::JDunn@afn.ca::d73d8c4d-cd20-46e6-ba3c-f0ecda8983a0" providerId="AD"/>
  <p188:author id="{055DD276-D40D-ECB6-E379-705A2B127BD9}" name="Lauren Doxtater" initials="LD" userId="S::LDoxtater@afn.ca::65ca8fc1-0f88-46a6-97d6-2eec105f893e" providerId="AD"/>
  <p188:author id="{0777BDA9-FD18-E97A-F115-1F0103875676}" name="Torri Weapenicappo" initials="TW" userId="S::TWeapenicappo@afn.ca::7fa74d4c-190e-42b2-b007-7c427a38d7a2" providerId="AD"/>
  <p188:author id="{4A7976BE-41C9-11FC-4530-F5F7A2193387}" name="Stephanie Wellman" initials="SW" userId="S::swellman@afn.ca::f367f0de-31da-497b-849e-9e025ea4d2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C"/>
    <a:srgbClr val="6E002B"/>
    <a:srgbClr val="2D9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2" autoAdjust="0"/>
    <p:restoredTop sz="95214" autoAdjust="0"/>
  </p:normalViewPr>
  <p:slideViewPr>
    <p:cSldViewPr snapToGrid="0" snapToObjects="1">
      <p:cViewPr varScale="1">
        <p:scale>
          <a:sx n="96" d="100"/>
          <a:sy n="96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018F61-92AC-3B49-A925-1DC330EA9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B8285-E16D-AB43-B260-D1BEF08AA3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C1BC6-FB0A-134F-99F0-1325354BD9C5}" type="datetimeFigureOut">
              <a:rPr lang="en-US" smtClean="0"/>
              <a:t>7/5/24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4883F-7E5D-8742-B325-5150D4C8A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C4640-77E7-EE43-BDBC-988CF4E997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33F3E-2726-344C-9FA2-739CD281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9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ADE93-0011-4FFC-89D5-A0D08FB75872}" type="datetimeFigureOut">
              <a:rPr lang="en-US" smtClean="0"/>
              <a:t>7/5/24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97180-E638-45FC-9D88-779DB469A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0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696A-6301-6E41-9057-9CBF74335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742" y="1788281"/>
            <a:ext cx="8930516" cy="1792317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500E4-F019-4A41-959E-2A00D475B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900" y="3734603"/>
            <a:ext cx="8894358" cy="16459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020D6-F4A3-6FD2-03F1-80500AA09BF8}"/>
              </a:ext>
            </a:extLst>
          </p:cNvPr>
          <p:cNvSpPr txBox="1"/>
          <p:nvPr userDrawn="1"/>
        </p:nvSpPr>
        <p:spPr>
          <a:xfrm>
            <a:off x="12904342" y="1150706"/>
            <a:ext cx="184731" cy="3693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1B27-2ACC-B74D-BAEA-16750FD1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44" y="1906108"/>
            <a:ext cx="9336157" cy="578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5B45-79C6-794A-A91B-E6700DFF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844" y="2664170"/>
            <a:ext cx="9336158" cy="3692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CB49F-DD27-DA44-B46B-39D43C5C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830" y="6527297"/>
            <a:ext cx="2743200" cy="30339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9BC028D-A9F7-9246-BAFC-9962E05A63FF}" type="datetimeFigureOut">
              <a:rPr lang="en-US" smtClean="0"/>
              <a:pPr/>
              <a:t>7/5/24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DFBFF-8F21-B549-9D66-180BB125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758" y="6527297"/>
            <a:ext cx="890798" cy="30339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D7D454D-B60B-7F4D-B729-57FAF81D77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7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83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8DFF-F47C-18AC-9CDD-1B769564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742" y="2227238"/>
            <a:ext cx="8930516" cy="17923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Closing the Infrastructure Gap: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D8739-04CB-428D-0FFE-3D86399DA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8821" y="3867124"/>
            <a:ext cx="8894358" cy="16459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Zack Frawley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Jr. Policy Analyst, AFN</a:t>
            </a:r>
          </a:p>
        </p:txBody>
      </p:sp>
    </p:spTree>
    <p:extLst>
      <p:ext uri="{BB962C8B-B14F-4D97-AF65-F5344CB8AC3E}">
        <p14:creationId xmlns:p14="http://schemas.microsoft.com/office/powerpoint/2010/main" val="130064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7E47-240E-C718-2401-B0EAB8F7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049" y="2023172"/>
            <a:ext cx="9336157" cy="578675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A0EE9-6592-6763-DF97-B12B0169F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994" y="2683308"/>
            <a:ext cx="4561006" cy="3717234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Access to the digital space.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Includes wired access and wireless access.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Wired access: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-to-the-home (FTTH).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Wireless access: Mobile connectivity including LTE and 5G mobile technology.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Requires Spectrum wavelengths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radiowaves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to transmit the data.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3E707-8EE3-12DB-A428-1C7A73A51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444283"/>
            <a:ext cx="5756476" cy="326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6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7E47-240E-C718-2401-B0EAB8F7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325" y="2052625"/>
            <a:ext cx="9336157" cy="578675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Overview- Objective on the CTIG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A0EE9-6592-6763-DF97-B12B0169F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531" y="2978877"/>
            <a:ext cx="9336158" cy="36921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To identify the cost of closing the Connectivity gap on First Nations.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Infrastructure needed on each First Nation includes:</a:t>
            </a:r>
          </a:p>
          <a:p>
            <a:pPr lvl="1">
              <a:lnSpc>
                <a:spcPct val="100000"/>
              </a:lnSpc>
            </a:pP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backbone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: Connection between the major network to a First Nation’s point-of-presence (POP) access point. </a:t>
            </a:r>
          </a:p>
          <a:p>
            <a:pPr lvl="1">
              <a:lnSpc>
                <a:spcPct val="100000"/>
              </a:lnSpc>
            </a:pP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-to-the-home (FTTH):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Last mile between the POP and a household.</a:t>
            </a:r>
          </a:p>
          <a:p>
            <a:pPr lvl="1">
              <a:lnSpc>
                <a:spcPct val="100000"/>
              </a:lnSpc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Mobile connectivity (5G)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within the First Nation and in the households.</a:t>
            </a:r>
          </a:p>
        </p:txBody>
      </p:sp>
    </p:spTree>
    <p:extLst>
      <p:ext uri="{BB962C8B-B14F-4D97-AF65-F5344CB8AC3E}">
        <p14:creationId xmlns:p14="http://schemas.microsoft.com/office/powerpoint/2010/main" val="190470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7E47-240E-C718-2401-B0EAB8F7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948" y="2189416"/>
            <a:ext cx="9336157" cy="578675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Infrastructure Gap- 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A0EE9-6592-6763-DF97-B12B0169F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975" y="3080951"/>
            <a:ext cx="4890051" cy="4002998"/>
          </a:xfrm>
        </p:spPr>
        <p:txBody>
          <a:bodyPr/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Analysis based on publicly available data.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$5.2 billion is required to close the connectivity infrastructure gap by 2030.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37% toward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Backbone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32% toward FTTH Last Mile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31% toward mobile connectivity</a:t>
            </a: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red and grey pie chart&#10;&#10;Description automatically generated">
            <a:extLst>
              <a:ext uri="{FF2B5EF4-FFF2-40B4-BE49-F238E27FC236}">
                <a16:creationId xmlns:a16="http://schemas.microsoft.com/office/drawing/2014/main" id="{41A6094C-ABC6-73F1-3EF6-A707E5242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4" r="1498"/>
          <a:stretch/>
        </p:blipFill>
        <p:spPr>
          <a:xfrm>
            <a:off x="6675389" y="3080951"/>
            <a:ext cx="5185308" cy="25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3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7E47-240E-C718-2401-B0EAB8F7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62" y="1946348"/>
            <a:ext cx="9336157" cy="578675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50/10 Broadband Wired Access</a:t>
            </a:r>
          </a:p>
        </p:txBody>
      </p:sp>
      <p:pic>
        <p:nvPicPr>
          <p:cNvPr id="9" name="Content Placeholder 8" descr="A red circle with blue and white numbers&#10;&#10;Description automatically generated">
            <a:extLst>
              <a:ext uri="{FF2B5EF4-FFF2-40B4-BE49-F238E27FC236}">
                <a16:creationId xmlns:a16="http://schemas.microsoft.com/office/drawing/2014/main" id="{7D1F2B72-37A5-79C0-D1AD-041934B8A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764" y="3498539"/>
            <a:ext cx="7195775" cy="2889010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8B3058-011C-6880-BD89-FF557A0A1B19}"/>
              </a:ext>
            </a:extLst>
          </p:cNvPr>
          <p:cNvSpPr txBox="1">
            <a:spLocks/>
          </p:cNvSpPr>
          <p:nvPr/>
        </p:nvSpPr>
        <p:spPr>
          <a:xfrm>
            <a:off x="1736034" y="2579581"/>
            <a:ext cx="9336157" cy="23650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62% of First Nations are without high-speed internet access.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lack of internet access impacts First Nations access to healthcare, education, economic opportunities, community, and governance. </a:t>
            </a:r>
          </a:p>
        </p:txBody>
      </p:sp>
    </p:spTree>
    <p:extLst>
      <p:ext uri="{BB962C8B-B14F-4D97-AF65-F5344CB8AC3E}">
        <p14:creationId xmlns:p14="http://schemas.microsoft.com/office/powerpoint/2010/main" val="289468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7E47-240E-C718-2401-B0EAB8F7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0" y="1946348"/>
            <a:ext cx="9336157" cy="578675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Wireless Mobile Connectivity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8B3058-011C-6880-BD89-FF557A0A1B19}"/>
              </a:ext>
            </a:extLst>
          </p:cNvPr>
          <p:cNvSpPr txBox="1">
            <a:spLocks/>
          </p:cNvSpPr>
          <p:nvPr/>
        </p:nvSpPr>
        <p:spPr>
          <a:xfrm>
            <a:off x="1895470" y="2673868"/>
            <a:ext cx="11925028" cy="23650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83% of First Nations have limited access to mobile connectivity.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Only 8% of First Nations have LTE (4G) capabilities or higher.</a:t>
            </a:r>
          </a:p>
        </p:txBody>
      </p:sp>
      <p:pic>
        <p:nvPicPr>
          <p:cNvPr id="12" name="Picture 11" descr="A diagram of a pie chart&#10;&#10;Description automatically generated">
            <a:extLst>
              <a:ext uri="{FF2B5EF4-FFF2-40B4-BE49-F238E27FC236}">
                <a16:creationId xmlns:a16="http://schemas.microsoft.com/office/drawing/2014/main" id="{C8F5C94F-76D7-8896-F8D4-D7EFE5DDF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6" b="1787"/>
          <a:stretch/>
        </p:blipFill>
        <p:spPr>
          <a:xfrm>
            <a:off x="1895470" y="3752402"/>
            <a:ext cx="6559887" cy="257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6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7E47-240E-C718-2401-B0EAB8F7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696" y="2013933"/>
            <a:ext cx="9336157" cy="578675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A0EE9-6592-6763-DF97-B12B0169F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270" y="2743201"/>
            <a:ext cx="8309112" cy="34323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natural resource also known as electromagnetic spectrum.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Currently governed and administered by Innovation, Science and Economic Development (ISED) through spectrum licenses.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Licensing is distributed through auctions or other assignments that provide few benefits or revenues to First Nations.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auctions can require millions of dollars to gain a license.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used for wireless data transferring (mobile).</a:t>
            </a:r>
          </a:p>
        </p:txBody>
      </p:sp>
    </p:spTree>
    <p:extLst>
      <p:ext uri="{BB962C8B-B14F-4D97-AF65-F5344CB8AC3E}">
        <p14:creationId xmlns:p14="http://schemas.microsoft.com/office/powerpoint/2010/main" val="340754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A0EE9-6592-6763-DF97-B12B0169F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922" y="2725130"/>
            <a:ext cx="8693017" cy="33841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February 2024, the AFN sent a letter to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Honourable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François-Philippe Champagne, the Minister of Innovation, Science and Industry.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letter requested a moratorium on spectrum licensing to be placed until consultations can take place with First Nations on the licensing processes.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Spectrum for First Nations reduces barriers to accessing mobile connectivity.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509ABE-2542-2E1B-C80E-CEF51694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696" y="2013933"/>
            <a:ext cx="9336157" cy="578675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</a:p>
        </p:txBody>
      </p:sp>
    </p:spTree>
    <p:extLst>
      <p:ext uri="{BB962C8B-B14F-4D97-AF65-F5344CB8AC3E}">
        <p14:creationId xmlns:p14="http://schemas.microsoft.com/office/powerpoint/2010/main" val="4841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5024-167F-2D95-B434-60A42BB7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218" y="2085495"/>
            <a:ext cx="9336157" cy="578675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B8395-DE30-70F5-5835-9667A4692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125" y="2730914"/>
            <a:ext cx="8258754" cy="38824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Long-term funding commitments to First Nations to close the connectivity infrastructure gap.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Co-developed funding programs and training opportunities for First Nations. </a:t>
            </a:r>
          </a:p>
          <a:p>
            <a:pPr lvl="1"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For capacity building required to operate and maintain connectivity infrastructure.</a:t>
            </a:r>
          </a:p>
          <a:p>
            <a:pPr lvl="1"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To reduce barriers in accessing funding programs.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Reviewing and redefining spectrum licensing processes to remove barriers for First Nations in accessing spectrum and to uphold their rights over natural resources within their Nations.</a:t>
            </a:r>
          </a:p>
        </p:txBody>
      </p:sp>
    </p:spTree>
    <p:extLst>
      <p:ext uri="{BB962C8B-B14F-4D97-AF65-F5344CB8AC3E}">
        <p14:creationId xmlns:p14="http://schemas.microsoft.com/office/powerpoint/2010/main" val="56902696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14028</TotalTime>
  <Words>437</Words>
  <Application>Microsoft Macintosh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1_Custom Design</vt:lpstr>
      <vt:lpstr>Closing the Infrastructure Gap: Connectivity</vt:lpstr>
      <vt:lpstr>Connectivity</vt:lpstr>
      <vt:lpstr>Overview- Objective on the CTIG</vt:lpstr>
      <vt:lpstr>Infrastructure Gap- Connectivity</vt:lpstr>
      <vt:lpstr>50/10 Broadband Wired Access</vt:lpstr>
      <vt:lpstr>Wireless Mobile Connectivity</vt:lpstr>
      <vt:lpstr>Spectrum</vt:lpstr>
      <vt:lpstr>Spectrum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Cheyenne Nicholas</dc:creator>
  <cp:lastModifiedBy>Hollie King</cp:lastModifiedBy>
  <cp:revision>73</cp:revision>
  <dcterms:created xsi:type="dcterms:W3CDTF">2020-01-06T15:32:02Z</dcterms:created>
  <dcterms:modified xsi:type="dcterms:W3CDTF">2024-07-05T15:10:09Z</dcterms:modified>
</cp:coreProperties>
</file>