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7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2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commentAuthors.xml" ContentType="application/vnd.openxmlformats-officedocument.presentationml.commentAuth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</p:sldMasterIdLst>
  <p:notesMasterIdLst>
    <p:notesMasterId r:id="rId22"/>
  </p:notesMasterIdLst>
  <p:sldIdLst>
    <p:sldId id="329" r:id="rId3"/>
    <p:sldId id="327" r:id="rId4"/>
    <p:sldId id="328" r:id="rId5"/>
    <p:sldId id="333" r:id="rId6"/>
    <p:sldId id="330" r:id="rId7"/>
    <p:sldId id="331" r:id="rId8"/>
    <p:sldId id="332" r:id="rId9"/>
    <p:sldId id="335" r:id="rId10"/>
    <p:sldId id="265" r:id="rId11"/>
    <p:sldId id="291" r:id="rId12"/>
    <p:sldId id="324" r:id="rId13"/>
    <p:sldId id="323" r:id="rId14"/>
    <p:sldId id="301" r:id="rId15"/>
    <p:sldId id="262" r:id="rId16"/>
    <p:sldId id="317" r:id="rId17"/>
    <p:sldId id="318" r:id="rId18"/>
    <p:sldId id="302" r:id="rId19"/>
    <p:sldId id="325" r:id="rId20"/>
    <p:sldId id="33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NHA Overview" id="{203CB896-3920-4F0D-A685-D9D014595622}">
          <p14:sldIdLst>
            <p14:sldId id="329"/>
            <p14:sldId id="327"/>
            <p14:sldId id="328"/>
            <p14:sldId id="333"/>
            <p14:sldId id="330"/>
            <p14:sldId id="331"/>
            <p14:sldId id="332"/>
            <p14:sldId id="335"/>
          </p14:sldIdLst>
        </p14:section>
        <p14:section name="Interior response" id="{4770DA71-CF76-4797-9AEF-F86C9E0565E1}">
          <p14:sldIdLst>
            <p14:sldId id="265"/>
            <p14:sldId id="291"/>
            <p14:sldId id="324"/>
            <p14:sldId id="323"/>
            <p14:sldId id="301"/>
            <p14:sldId id="262"/>
            <p14:sldId id="317"/>
            <p14:sldId id="318"/>
            <p14:sldId id="302"/>
            <p14:sldId id="325"/>
            <p14:sldId id="3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Clare Mochrie" initials="CM" lastIdx="1" clrIdx="0">
    <p:extLst>
      <p:ext uri="{19B8F6BF-5375-455C-9EA6-DF929625EA0E}">
        <p15:presenceInfo xmlns:p15="http://schemas.microsoft.com/office/powerpoint/2012/main" userId="S-1-5-21-1103417642-556779486-2141896985-14630" providerId="AD"/>
      </p:ext>
    </p:extLst>
  </p:cmAuthor>
  <p:cmAuthor id="5" name="Katie Hughes" initials="KH" lastIdx="15" clrIdx="1">
    <p:extLst>
      <p:ext uri="{19B8F6BF-5375-455C-9EA6-DF929625EA0E}">
        <p15:presenceInfo xmlns:p15="http://schemas.microsoft.com/office/powerpoint/2012/main" userId="S-1-5-21-1103417642-556779486-2141896985-123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F04B52"/>
    <a:srgbClr val="E63544"/>
    <a:srgbClr val="2898A9"/>
    <a:srgbClr val="89CA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3" autoAdjust="0"/>
    <p:restoredTop sz="80116" autoAdjust="0"/>
  </p:normalViewPr>
  <p:slideViewPr>
    <p:cSldViewPr snapToGrid="0" snapToObjects="1">
      <p:cViewPr varScale="1">
        <p:scale>
          <a:sx n="61" d="100"/>
          <a:sy n="61" d="100"/>
        </p:scale>
        <p:origin x="920" y="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28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6F06E7-223A-43A6-9FB3-84C4EBD0EC5A}" type="doc">
      <dgm:prSet loTypeId="urn:microsoft.com/office/officeart/2005/8/layout/cycle6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61292BF-9B24-4C49-8326-B2491F1A282A}">
      <dgm:prSet phldrT="[Text]" custT="1"/>
      <dgm:spPr/>
      <dgm:t>
        <a:bodyPr/>
        <a:lstStyle/>
        <a:p>
          <a:r>
            <a:rPr lang="en-US" sz="1400" dirty="0" smtClean="0">
              <a:solidFill>
                <a:schemeClr val="tx1"/>
              </a:solidFill>
            </a:rPr>
            <a:t>Health Environmental</a:t>
          </a:r>
          <a:endParaRPr lang="en-US" sz="1400" dirty="0">
            <a:solidFill>
              <a:schemeClr val="tx1"/>
            </a:solidFill>
          </a:endParaRPr>
        </a:p>
      </dgm:t>
    </dgm:pt>
    <dgm:pt modelId="{28B82238-06B0-4417-8867-B4D11DA122F8}" type="parTrans" cxnId="{DD2BB056-6464-48BE-B032-19DCEFA858D2}">
      <dgm:prSet/>
      <dgm:spPr/>
      <dgm:t>
        <a:bodyPr/>
        <a:lstStyle/>
        <a:p>
          <a:endParaRPr lang="en-US"/>
        </a:p>
      </dgm:t>
    </dgm:pt>
    <dgm:pt modelId="{F469F01B-796F-4E3B-84E0-BA5A469449BA}" type="sibTrans" cxnId="{DD2BB056-6464-48BE-B032-19DCEFA858D2}">
      <dgm:prSet/>
      <dgm:spPr/>
      <dgm:t>
        <a:bodyPr/>
        <a:lstStyle/>
        <a:p>
          <a:endParaRPr lang="en-US"/>
        </a:p>
      </dgm:t>
    </dgm:pt>
    <dgm:pt modelId="{131EA391-E2EF-4FCF-8389-C3483BD79477}">
      <dgm:prSet phldrT="[Text]" custT="1"/>
      <dgm:spPr/>
      <dgm:t>
        <a:bodyPr/>
        <a:lstStyle/>
        <a:p>
          <a:r>
            <a:rPr lang="en-US" sz="1400" dirty="0" smtClean="0">
              <a:solidFill>
                <a:schemeClr val="tx1"/>
              </a:solidFill>
            </a:rPr>
            <a:t>Access to Primary Care</a:t>
          </a:r>
          <a:endParaRPr lang="en-US" sz="1400" dirty="0">
            <a:solidFill>
              <a:schemeClr val="tx1"/>
            </a:solidFill>
          </a:endParaRPr>
        </a:p>
      </dgm:t>
    </dgm:pt>
    <dgm:pt modelId="{F8665722-BF6A-47AE-A0B3-984B4C66F772}" type="parTrans" cxnId="{7D43886A-40DC-4F3A-AC79-15B36D8D6C28}">
      <dgm:prSet/>
      <dgm:spPr/>
      <dgm:t>
        <a:bodyPr/>
        <a:lstStyle/>
        <a:p>
          <a:endParaRPr lang="en-US"/>
        </a:p>
      </dgm:t>
    </dgm:pt>
    <dgm:pt modelId="{35438B17-1AB6-483E-A593-D5115B06CF86}" type="sibTrans" cxnId="{7D43886A-40DC-4F3A-AC79-15B36D8D6C28}">
      <dgm:prSet/>
      <dgm:spPr/>
      <dgm:t>
        <a:bodyPr/>
        <a:lstStyle/>
        <a:p>
          <a:endParaRPr lang="en-US"/>
        </a:p>
      </dgm:t>
    </dgm:pt>
    <dgm:pt modelId="{5E39BACB-6059-44F1-8B41-9D838FF273A1}">
      <dgm:prSet phldrT="[Text]" custT="1"/>
      <dgm:spPr/>
      <dgm:t>
        <a:bodyPr/>
        <a:lstStyle/>
        <a:p>
          <a:r>
            <a:rPr lang="en-US" sz="1400" dirty="0" smtClean="0">
              <a:solidFill>
                <a:schemeClr val="tx1"/>
              </a:solidFill>
            </a:rPr>
            <a:t>Communicable Disease prevention and control</a:t>
          </a:r>
          <a:endParaRPr lang="en-US" sz="1400" dirty="0">
            <a:solidFill>
              <a:schemeClr val="tx1"/>
            </a:solidFill>
          </a:endParaRPr>
        </a:p>
      </dgm:t>
    </dgm:pt>
    <dgm:pt modelId="{BA74725A-6274-4DA0-A039-65899182C5B0}" type="parTrans" cxnId="{E5FD8E58-26D0-4105-8094-5AEB2C919BBC}">
      <dgm:prSet/>
      <dgm:spPr/>
      <dgm:t>
        <a:bodyPr/>
        <a:lstStyle/>
        <a:p>
          <a:endParaRPr lang="en-US"/>
        </a:p>
      </dgm:t>
    </dgm:pt>
    <dgm:pt modelId="{531AC0CE-BB9C-4F02-9974-B245E65C9F4A}" type="sibTrans" cxnId="{E5FD8E58-26D0-4105-8094-5AEB2C919BBC}">
      <dgm:prSet/>
      <dgm:spPr/>
      <dgm:t>
        <a:bodyPr/>
        <a:lstStyle/>
        <a:p>
          <a:endParaRPr lang="en-US"/>
        </a:p>
      </dgm:t>
    </dgm:pt>
    <dgm:pt modelId="{BCEA2B57-E3B0-491B-8AAE-C0C579E76D18}">
      <dgm:prSet phldrT="[Text]" custT="1"/>
      <dgm:spPr/>
      <dgm:t>
        <a:bodyPr/>
        <a:lstStyle/>
        <a:p>
          <a:r>
            <a:rPr lang="en-US" sz="1400" dirty="0" smtClean="0">
              <a:solidFill>
                <a:schemeClr val="tx1"/>
              </a:solidFill>
            </a:rPr>
            <a:t>Mental Health supports</a:t>
          </a:r>
          <a:endParaRPr lang="en-US" sz="1400" dirty="0">
            <a:solidFill>
              <a:schemeClr val="tx1"/>
            </a:solidFill>
          </a:endParaRPr>
        </a:p>
      </dgm:t>
    </dgm:pt>
    <dgm:pt modelId="{5228192A-525D-47E4-8810-A72EBE41DAEF}" type="parTrans" cxnId="{973031B7-1FC3-4264-9B25-59A6542E90AD}">
      <dgm:prSet/>
      <dgm:spPr/>
      <dgm:t>
        <a:bodyPr/>
        <a:lstStyle/>
        <a:p>
          <a:endParaRPr lang="en-US"/>
        </a:p>
      </dgm:t>
    </dgm:pt>
    <dgm:pt modelId="{85A24BAA-684C-4A94-9C45-512885952D77}" type="sibTrans" cxnId="{973031B7-1FC3-4264-9B25-59A6542E90AD}">
      <dgm:prSet/>
      <dgm:spPr/>
      <dgm:t>
        <a:bodyPr/>
        <a:lstStyle/>
        <a:p>
          <a:endParaRPr lang="en-US"/>
        </a:p>
      </dgm:t>
    </dgm:pt>
    <dgm:pt modelId="{078939D7-0B71-4F51-B814-3F0EC0875993}">
      <dgm:prSet phldrT="[Text]" custT="1"/>
      <dgm:spPr/>
      <dgm:t>
        <a:bodyPr/>
        <a:lstStyle/>
        <a:p>
          <a:r>
            <a:rPr lang="en-US" sz="1400" dirty="0" smtClean="0">
              <a:solidFill>
                <a:schemeClr val="tx1"/>
              </a:solidFill>
            </a:rPr>
            <a:t>Toxic Drug Emergency</a:t>
          </a:r>
          <a:endParaRPr lang="en-US" sz="1400" dirty="0">
            <a:solidFill>
              <a:schemeClr val="tx1"/>
            </a:solidFill>
          </a:endParaRPr>
        </a:p>
      </dgm:t>
    </dgm:pt>
    <dgm:pt modelId="{A75D8CD2-6648-490B-9B04-6A030455B053}" type="parTrans" cxnId="{A1A1C7B9-6A14-48EB-903B-25C1E705FBB9}">
      <dgm:prSet/>
      <dgm:spPr/>
      <dgm:t>
        <a:bodyPr/>
        <a:lstStyle/>
        <a:p>
          <a:endParaRPr lang="en-US"/>
        </a:p>
      </dgm:t>
    </dgm:pt>
    <dgm:pt modelId="{CA9B843E-36E4-4B4A-BF3E-628B6E6DF79A}" type="sibTrans" cxnId="{A1A1C7B9-6A14-48EB-903B-25C1E705FBB9}">
      <dgm:prSet/>
      <dgm:spPr/>
      <dgm:t>
        <a:bodyPr/>
        <a:lstStyle/>
        <a:p>
          <a:endParaRPr lang="en-US"/>
        </a:p>
      </dgm:t>
    </dgm:pt>
    <dgm:pt modelId="{15E4B171-1BE0-4464-B5E1-43B9FA783BAE}">
      <dgm:prSet custT="1"/>
      <dgm:spPr/>
      <dgm:t>
        <a:bodyPr/>
        <a:lstStyle/>
        <a:p>
          <a:r>
            <a:rPr lang="en-US" sz="1400" dirty="0" smtClean="0">
              <a:solidFill>
                <a:schemeClr val="tx1"/>
              </a:solidFill>
            </a:rPr>
            <a:t>Traditional and Cultural Wellness</a:t>
          </a:r>
          <a:endParaRPr lang="en-US" sz="1400" dirty="0">
            <a:solidFill>
              <a:schemeClr val="tx1"/>
            </a:solidFill>
          </a:endParaRPr>
        </a:p>
      </dgm:t>
    </dgm:pt>
    <dgm:pt modelId="{57143CF0-F9DD-4D8F-B582-6143A3413010}" type="parTrans" cxnId="{6FFEF3BD-7D16-48D7-AD62-E713C53917FD}">
      <dgm:prSet/>
      <dgm:spPr/>
      <dgm:t>
        <a:bodyPr/>
        <a:lstStyle/>
        <a:p>
          <a:endParaRPr lang="en-US"/>
        </a:p>
      </dgm:t>
    </dgm:pt>
    <dgm:pt modelId="{42521824-3237-4E5C-B13F-21A34F69522C}" type="sibTrans" cxnId="{6FFEF3BD-7D16-48D7-AD62-E713C53917FD}">
      <dgm:prSet/>
      <dgm:spPr/>
      <dgm:t>
        <a:bodyPr/>
        <a:lstStyle/>
        <a:p>
          <a:endParaRPr lang="en-US"/>
        </a:p>
      </dgm:t>
    </dgm:pt>
    <dgm:pt modelId="{070A5DB9-782C-4A2C-981A-8E9BDAD2F506}">
      <dgm:prSet custT="1"/>
      <dgm:spPr/>
      <dgm:t>
        <a:bodyPr/>
        <a:lstStyle/>
        <a:p>
          <a:r>
            <a:rPr lang="en-US" sz="1400" dirty="0" smtClean="0">
              <a:solidFill>
                <a:schemeClr val="bg1"/>
              </a:solidFill>
            </a:rPr>
            <a:t>Debriefing/ learning/AAR</a:t>
          </a:r>
          <a:endParaRPr lang="en-US" sz="1400" dirty="0">
            <a:solidFill>
              <a:schemeClr val="bg1"/>
            </a:solidFill>
          </a:endParaRPr>
        </a:p>
      </dgm:t>
    </dgm:pt>
    <dgm:pt modelId="{0ABB2CB2-B85C-48BC-89E0-F1B79B2E309A}" type="parTrans" cxnId="{D894F1DA-D7BB-41C7-8A12-19D3E2A17FBC}">
      <dgm:prSet/>
      <dgm:spPr/>
      <dgm:t>
        <a:bodyPr/>
        <a:lstStyle/>
        <a:p>
          <a:endParaRPr lang="en-US"/>
        </a:p>
      </dgm:t>
    </dgm:pt>
    <dgm:pt modelId="{1980B4D4-AB6E-4619-A509-D6567D0886DB}" type="sibTrans" cxnId="{D894F1DA-D7BB-41C7-8A12-19D3E2A17FBC}">
      <dgm:prSet/>
      <dgm:spPr/>
      <dgm:t>
        <a:bodyPr/>
        <a:lstStyle/>
        <a:p>
          <a:endParaRPr lang="en-US"/>
        </a:p>
      </dgm:t>
    </dgm:pt>
    <dgm:pt modelId="{F6C63941-7D36-4E0B-9DAF-588AA192E01A}">
      <dgm:prSet custT="1"/>
      <dgm:spPr/>
      <dgm:t>
        <a:bodyPr/>
        <a:lstStyle/>
        <a:p>
          <a:r>
            <a:rPr lang="en-US" sz="1400" dirty="0" smtClean="0">
              <a:solidFill>
                <a:schemeClr val="bg1"/>
              </a:solidFill>
            </a:rPr>
            <a:t>Food Security </a:t>
          </a:r>
          <a:endParaRPr lang="en-US" sz="1400" dirty="0">
            <a:solidFill>
              <a:schemeClr val="bg1"/>
            </a:solidFill>
          </a:endParaRPr>
        </a:p>
      </dgm:t>
    </dgm:pt>
    <dgm:pt modelId="{A2A309C9-9CBC-4986-86DF-5D63F37B9BCC}" type="parTrans" cxnId="{0607E879-0BB8-4F41-8ACE-6343E218E2E4}">
      <dgm:prSet/>
      <dgm:spPr/>
      <dgm:t>
        <a:bodyPr/>
        <a:lstStyle/>
        <a:p>
          <a:endParaRPr lang="en-US"/>
        </a:p>
      </dgm:t>
    </dgm:pt>
    <dgm:pt modelId="{F4C5082A-6DF7-4F54-9AB5-7C20C87751A9}" type="sibTrans" cxnId="{0607E879-0BB8-4F41-8ACE-6343E218E2E4}">
      <dgm:prSet/>
      <dgm:spPr/>
      <dgm:t>
        <a:bodyPr/>
        <a:lstStyle/>
        <a:p>
          <a:endParaRPr lang="en-US"/>
        </a:p>
      </dgm:t>
    </dgm:pt>
    <dgm:pt modelId="{1C0506EF-9C74-492C-B2F0-50CB7C0658E9}">
      <dgm:prSet custT="1"/>
      <dgm:spPr/>
      <dgm:t>
        <a:bodyPr/>
        <a:lstStyle/>
        <a:p>
          <a:r>
            <a:rPr lang="en-US" sz="1400" dirty="0" smtClean="0">
              <a:solidFill>
                <a:schemeClr val="bg1"/>
              </a:solidFill>
            </a:rPr>
            <a:t>Liaison and Partnerships</a:t>
          </a:r>
          <a:endParaRPr lang="en-US" sz="1400" dirty="0">
            <a:solidFill>
              <a:schemeClr val="bg1"/>
            </a:solidFill>
          </a:endParaRPr>
        </a:p>
      </dgm:t>
    </dgm:pt>
    <dgm:pt modelId="{5399A795-18AB-4FF6-915A-1EAD68CAFE69}" type="parTrans" cxnId="{76F13A51-8EB1-4B31-9155-025959024F23}">
      <dgm:prSet/>
      <dgm:spPr/>
      <dgm:t>
        <a:bodyPr/>
        <a:lstStyle/>
        <a:p>
          <a:endParaRPr lang="en-US"/>
        </a:p>
      </dgm:t>
    </dgm:pt>
    <dgm:pt modelId="{41F87BB3-D20B-4BAD-AECD-B7C7E131F8C0}" type="sibTrans" cxnId="{76F13A51-8EB1-4B31-9155-025959024F23}">
      <dgm:prSet/>
      <dgm:spPr/>
      <dgm:t>
        <a:bodyPr/>
        <a:lstStyle/>
        <a:p>
          <a:endParaRPr lang="en-US"/>
        </a:p>
      </dgm:t>
    </dgm:pt>
    <dgm:pt modelId="{FE33F01E-7ED5-4C91-9FC3-C74CBE30EB0E}">
      <dgm:prSet custT="1"/>
      <dgm:spPr/>
      <dgm:t>
        <a:bodyPr/>
        <a:lstStyle/>
        <a:p>
          <a:r>
            <a:rPr lang="en-US" sz="1400" dirty="0" smtClean="0">
              <a:solidFill>
                <a:schemeClr val="bg1"/>
              </a:solidFill>
            </a:rPr>
            <a:t>Training and Exercise </a:t>
          </a:r>
          <a:endParaRPr lang="en-US" sz="1400" dirty="0">
            <a:solidFill>
              <a:schemeClr val="bg1"/>
            </a:solidFill>
          </a:endParaRPr>
        </a:p>
      </dgm:t>
    </dgm:pt>
    <dgm:pt modelId="{85FCAC6D-99B2-46C8-9728-AB061D0B9285}" type="parTrans" cxnId="{317FF350-3DB4-4C63-81A8-71EC4DAC644C}">
      <dgm:prSet/>
      <dgm:spPr/>
      <dgm:t>
        <a:bodyPr/>
        <a:lstStyle/>
        <a:p>
          <a:endParaRPr lang="en-US"/>
        </a:p>
      </dgm:t>
    </dgm:pt>
    <dgm:pt modelId="{2BD69721-0717-4335-9506-F0F79AABCC0C}" type="sibTrans" cxnId="{317FF350-3DB4-4C63-81A8-71EC4DAC644C}">
      <dgm:prSet/>
      <dgm:spPr/>
      <dgm:t>
        <a:bodyPr/>
        <a:lstStyle/>
        <a:p>
          <a:endParaRPr lang="en-US"/>
        </a:p>
      </dgm:t>
    </dgm:pt>
    <dgm:pt modelId="{FB3CDEED-36DE-41E1-BC4D-551D487C6686}">
      <dgm:prSet custT="1"/>
      <dgm:spPr/>
      <dgm:t>
        <a:bodyPr/>
        <a:lstStyle/>
        <a:p>
          <a:r>
            <a:rPr lang="en-US" sz="1400" dirty="0" smtClean="0">
              <a:solidFill>
                <a:schemeClr val="bg1"/>
              </a:solidFill>
            </a:rPr>
            <a:t>Climate Change and Health </a:t>
          </a:r>
          <a:endParaRPr lang="en-US" sz="1400" dirty="0">
            <a:solidFill>
              <a:schemeClr val="bg1"/>
            </a:solidFill>
          </a:endParaRPr>
        </a:p>
      </dgm:t>
    </dgm:pt>
    <dgm:pt modelId="{F518BF80-405F-4422-90A5-853A5365958A}" type="parTrans" cxnId="{0E628C65-C315-47B0-88DF-11E79CB5D0DF}">
      <dgm:prSet/>
      <dgm:spPr/>
      <dgm:t>
        <a:bodyPr/>
        <a:lstStyle/>
        <a:p>
          <a:endParaRPr lang="en-US"/>
        </a:p>
      </dgm:t>
    </dgm:pt>
    <dgm:pt modelId="{6BFB326A-F172-467F-B2C9-2A0EC627FC4F}" type="sibTrans" cxnId="{0E628C65-C315-47B0-88DF-11E79CB5D0DF}">
      <dgm:prSet/>
      <dgm:spPr/>
      <dgm:t>
        <a:bodyPr/>
        <a:lstStyle/>
        <a:p>
          <a:endParaRPr lang="en-US"/>
        </a:p>
      </dgm:t>
    </dgm:pt>
    <dgm:pt modelId="{7D72C3E1-EA0E-451F-A55C-3394E1CAD442}">
      <dgm:prSet custT="1"/>
      <dgm:spPr/>
      <dgm:t>
        <a:bodyPr/>
        <a:lstStyle/>
        <a:p>
          <a:r>
            <a:rPr lang="en-US" sz="1400" dirty="0" smtClean="0">
              <a:solidFill>
                <a:schemeClr val="bg1"/>
              </a:solidFill>
            </a:rPr>
            <a:t>HEM Operations and Reflections</a:t>
          </a:r>
          <a:endParaRPr lang="en-US" sz="1400" dirty="0">
            <a:solidFill>
              <a:schemeClr val="bg1"/>
            </a:solidFill>
          </a:endParaRPr>
        </a:p>
      </dgm:t>
    </dgm:pt>
    <dgm:pt modelId="{7D0F26BF-9B83-48E4-9A7B-B4F3D251EB85}" type="parTrans" cxnId="{B4B2D7C5-EF19-4364-8460-CA2823D30B9F}">
      <dgm:prSet/>
      <dgm:spPr/>
      <dgm:t>
        <a:bodyPr/>
        <a:lstStyle/>
        <a:p>
          <a:endParaRPr lang="en-US"/>
        </a:p>
      </dgm:t>
    </dgm:pt>
    <dgm:pt modelId="{02DED335-202B-4820-8E98-ABEFEE5D2C21}" type="sibTrans" cxnId="{B4B2D7C5-EF19-4364-8460-CA2823D30B9F}">
      <dgm:prSet/>
      <dgm:spPr/>
      <dgm:t>
        <a:bodyPr/>
        <a:lstStyle/>
        <a:p>
          <a:endParaRPr lang="en-US"/>
        </a:p>
      </dgm:t>
    </dgm:pt>
    <dgm:pt modelId="{4EA78E2C-1065-4559-BE39-637A046C5281}" type="pres">
      <dgm:prSet presAssocID="{9F6F06E7-223A-43A6-9FB3-84C4EBD0EC5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BD91A51-4E07-4C1A-916C-DDF456E34FB3}" type="pres">
      <dgm:prSet presAssocID="{B61292BF-9B24-4C49-8326-B2491F1A282A}" presName="node" presStyleLbl="node1" presStyleIdx="0" presStyleCnt="12" custScaleX="160484" custRadScaleRad="100242" custRadScaleInc="350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551861-93D2-4B06-BE42-1143209FFD93}" type="pres">
      <dgm:prSet presAssocID="{B61292BF-9B24-4C49-8326-B2491F1A282A}" presName="spNode" presStyleCnt="0"/>
      <dgm:spPr/>
    </dgm:pt>
    <dgm:pt modelId="{3B6B9EE4-A1CF-4AAE-8534-4083C30F7FE8}" type="pres">
      <dgm:prSet presAssocID="{F469F01B-796F-4E3B-84E0-BA5A469449BA}" presName="sibTrans" presStyleLbl="sibTrans1D1" presStyleIdx="0" presStyleCnt="12"/>
      <dgm:spPr/>
      <dgm:t>
        <a:bodyPr/>
        <a:lstStyle/>
        <a:p>
          <a:endParaRPr lang="en-US"/>
        </a:p>
      </dgm:t>
    </dgm:pt>
    <dgm:pt modelId="{D676646C-AC36-46EC-B7EE-D1CE80D182E6}" type="pres">
      <dgm:prSet presAssocID="{131EA391-E2EF-4FCF-8389-C3483BD79477}" presName="node" presStyleLbl="node1" presStyleIdx="1" presStyleCnt="12" custScaleX="180370" custRadScaleRad="100922" custRadScaleInc="1017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05F34F-835F-467E-AC95-BFF805EF5882}" type="pres">
      <dgm:prSet presAssocID="{131EA391-E2EF-4FCF-8389-C3483BD79477}" presName="spNode" presStyleCnt="0"/>
      <dgm:spPr/>
    </dgm:pt>
    <dgm:pt modelId="{B557C751-30E9-4DF0-91BC-8E2DFAB98DA1}" type="pres">
      <dgm:prSet presAssocID="{35438B17-1AB6-483E-A593-D5115B06CF86}" presName="sibTrans" presStyleLbl="sibTrans1D1" presStyleIdx="1" presStyleCnt="12"/>
      <dgm:spPr/>
      <dgm:t>
        <a:bodyPr/>
        <a:lstStyle/>
        <a:p>
          <a:endParaRPr lang="en-US"/>
        </a:p>
      </dgm:t>
    </dgm:pt>
    <dgm:pt modelId="{720ACD32-BC3F-4AA7-A9A4-6210EEB580DD}" type="pres">
      <dgm:prSet presAssocID="{5E39BACB-6059-44F1-8B41-9D838FF273A1}" presName="node" presStyleLbl="node1" presStyleIdx="2" presStyleCnt="12" custScaleX="237125" custScaleY="123551" custRadScaleRad="100539" custRadScaleInc="395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25FB2A-EDF5-402C-A680-0F4EB5D89DE1}" type="pres">
      <dgm:prSet presAssocID="{5E39BACB-6059-44F1-8B41-9D838FF273A1}" presName="spNode" presStyleCnt="0"/>
      <dgm:spPr/>
    </dgm:pt>
    <dgm:pt modelId="{30032E60-E59C-407D-AB05-B7422D5C0D6B}" type="pres">
      <dgm:prSet presAssocID="{531AC0CE-BB9C-4F02-9974-B245E65C9F4A}" presName="sibTrans" presStyleLbl="sibTrans1D1" presStyleIdx="2" presStyleCnt="12"/>
      <dgm:spPr/>
      <dgm:t>
        <a:bodyPr/>
        <a:lstStyle/>
        <a:p>
          <a:endParaRPr lang="en-US"/>
        </a:p>
      </dgm:t>
    </dgm:pt>
    <dgm:pt modelId="{5221D432-AB1D-47BC-907F-A0938D040D8F}" type="pres">
      <dgm:prSet presAssocID="{BCEA2B57-E3B0-491B-8AAE-C0C579E76D18}" presName="node" presStyleLbl="node1" presStyleIdx="3" presStyleCnt="12" custScaleX="1777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DC9DC4-706F-4C22-8AFC-3C44D7D1304F}" type="pres">
      <dgm:prSet presAssocID="{BCEA2B57-E3B0-491B-8AAE-C0C579E76D18}" presName="spNode" presStyleCnt="0"/>
      <dgm:spPr/>
    </dgm:pt>
    <dgm:pt modelId="{2864EF84-F8F1-4E48-A723-124DFC6B388D}" type="pres">
      <dgm:prSet presAssocID="{85A24BAA-684C-4A94-9C45-512885952D77}" presName="sibTrans" presStyleLbl="sibTrans1D1" presStyleIdx="3" presStyleCnt="12"/>
      <dgm:spPr/>
      <dgm:t>
        <a:bodyPr/>
        <a:lstStyle/>
        <a:p>
          <a:endParaRPr lang="en-US"/>
        </a:p>
      </dgm:t>
    </dgm:pt>
    <dgm:pt modelId="{FE8E3DD7-8765-4838-8B86-49657CDAF321}" type="pres">
      <dgm:prSet presAssocID="{078939D7-0B71-4F51-B814-3F0EC0875993}" presName="node" presStyleLbl="node1" presStyleIdx="4" presStyleCnt="12" custScaleX="138738" custRadScaleRad="101222" custRadScaleInc="-712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6ABFE5-4EB8-4048-9DB2-B5C0ADFFF20A}" type="pres">
      <dgm:prSet presAssocID="{078939D7-0B71-4F51-B814-3F0EC0875993}" presName="spNode" presStyleCnt="0"/>
      <dgm:spPr/>
    </dgm:pt>
    <dgm:pt modelId="{2BD1A3CA-6AA4-4952-812A-BB84129D41E9}" type="pres">
      <dgm:prSet presAssocID="{CA9B843E-36E4-4B4A-BF3E-628B6E6DF79A}" presName="sibTrans" presStyleLbl="sibTrans1D1" presStyleIdx="4" presStyleCnt="12"/>
      <dgm:spPr/>
      <dgm:t>
        <a:bodyPr/>
        <a:lstStyle/>
        <a:p>
          <a:endParaRPr lang="en-US"/>
        </a:p>
      </dgm:t>
    </dgm:pt>
    <dgm:pt modelId="{FC3D6C7B-F306-4FC0-8FBA-77660F192CC0}" type="pres">
      <dgm:prSet presAssocID="{15E4B171-1BE0-4464-B5E1-43B9FA783BAE}" presName="node" presStyleLbl="node1" presStyleIdx="5" presStyleCnt="12" custScaleX="168005" custScaleY="156368" custRadScaleRad="104276" custRadScaleInc="-1081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7EE5A3-E44B-4A03-8887-C3C6EB3C273B}" type="pres">
      <dgm:prSet presAssocID="{15E4B171-1BE0-4464-B5E1-43B9FA783BAE}" presName="spNode" presStyleCnt="0"/>
      <dgm:spPr/>
    </dgm:pt>
    <dgm:pt modelId="{C3CA5E8E-BBC6-4422-AE53-310AA09FAEA9}" type="pres">
      <dgm:prSet presAssocID="{42521824-3237-4E5C-B13F-21A34F69522C}" presName="sibTrans" presStyleLbl="sibTrans1D1" presStyleIdx="5" presStyleCnt="12"/>
      <dgm:spPr/>
      <dgm:t>
        <a:bodyPr/>
        <a:lstStyle/>
        <a:p>
          <a:endParaRPr lang="en-US"/>
        </a:p>
      </dgm:t>
    </dgm:pt>
    <dgm:pt modelId="{46182975-EF94-4DAC-A1BB-816646D87A73}" type="pres">
      <dgm:prSet presAssocID="{070A5DB9-782C-4A2C-981A-8E9BDAD2F506}" presName="node" presStyleLbl="node1" presStyleIdx="6" presStyleCnt="12" custScaleX="177096" custScaleY="1355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79F94F-9564-4BD7-BAD3-145709F524F7}" type="pres">
      <dgm:prSet presAssocID="{070A5DB9-782C-4A2C-981A-8E9BDAD2F506}" presName="spNode" presStyleCnt="0"/>
      <dgm:spPr/>
    </dgm:pt>
    <dgm:pt modelId="{C840164F-1FA4-4D0B-8D8B-2D8EECFE6830}" type="pres">
      <dgm:prSet presAssocID="{1980B4D4-AB6E-4619-A509-D6567D0886DB}" presName="sibTrans" presStyleLbl="sibTrans1D1" presStyleIdx="6" presStyleCnt="12"/>
      <dgm:spPr/>
      <dgm:t>
        <a:bodyPr/>
        <a:lstStyle/>
        <a:p>
          <a:endParaRPr lang="en-US"/>
        </a:p>
      </dgm:t>
    </dgm:pt>
    <dgm:pt modelId="{933ED8C7-FF35-4F53-82D3-C63AFED1CE57}" type="pres">
      <dgm:prSet presAssocID="{F6C63941-7D36-4E0B-9DAF-588AA192E01A}" presName="node" presStyleLbl="node1" presStyleIdx="7" presStyleCnt="12" custScaleX="143062" custRadScaleRad="104149" custRadScaleInc="580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D69B60-CA6D-4400-837E-EE757609B80A}" type="pres">
      <dgm:prSet presAssocID="{F6C63941-7D36-4E0B-9DAF-588AA192E01A}" presName="spNode" presStyleCnt="0"/>
      <dgm:spPr/>
    </dgm:pt>
    <dgm:pt modelId="{421D3F7D-3C90-487B-B660-6B9033D0296D}" type="pres">
      <dgm:prSet presAssocID="{F4C5082A-6DF7-4F54-9AB5-7C20C87751A9}" presName="sibTrans" presStyleLbl="sibTrans1D1" presStyleIdx="7" presStyleCnt="12"/>
      <dgm:spPr/>
      <dgm:t>
        <a:bodyPr/>
        <a:lstStyle/>
        <a:p>
          <a:endParaRPr lang="en-US"/>
        </a:p>
      </dgm:t>
    </dgm:pt>
    <dgm:pt modelId="{7C451744-7821-4F1F-AD4E-21C54CFDFC63}" type="pres">
      <dgm:prSet presAssocID="{1C0506EF-9C74-492C-B2F0-50CB7C0658E9}" presName="node" presStyleLbl="node1" presStyleIdx="8" presStyleCnt="12" custScaleX="1526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2FC43B-EC33-4492-BF76-E0783840949D}" type="pres">
      <dgm:prSet presAssocID="{1C0506EF-9C74-492C-B2F0-50CB7C0658E9}" presName="spNode" presStyleCnt="0"/>
      <dgm:spPr/>
    </dgm:pt>
    <dgm:pt modelId="{AE1042AB-9406-476D-9836-581F35EC6E81}" type="pres">
      <dgm:prSet presAssocID="{41F87BB3-D20B-4BAD-AECD-B7C7E131F8C0}" presName="sibTrans" presStyleLbl="sibTrans1D1" presStyleIdx="8" presStyleCnt="12"/>
      <dgm:spPr/>
      <dgm:t>
        <a:bodyPr/>
        <a:lstStyle/>
        <a:p>
          <a:endParaRPr lang="en-US"/>
        </a:p>
      </dgm:t>
    </dgm:pt>
    <dgm:pt modelId="{9F1C46F5-9DAD-424C-BC62-19A2D15E6000}" type="pres">
      <dgm:prSet presAssocID="{FE33F01E-7ED5-4C91-9FC3-C74CBE30EB0E}" presName="node" presStyleLbl="node1" presStyleIdx="9" presStyleCnt="12" custScaleX="1657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D4091D-935D-4F5F-A877-C5C721DD90A2}" type="pres">
      <dgm:prSet presAssocID="{FE33F01E-7ED5-4C91-9FC3-C74CBE30EB0E}" presName="spNode" presStyleCnt="0"/>
      <dgm:spPr/>
    </dgm:pt>
    <dgm:pt modelId="{B04E54D9-E71E-467F-ADFA-C3126AD645B4}" type="pres">
      <dgm:prSet presAssocID="{2BD69721-0717-4335-9506-F0F79AABCC0C}" presName="sibTrans" presStyleLbl="sibTrans1D1" presStyleIdx="9" presStyleCnt="12"/>
      <dgm:spPr/>
      <dgm:t>
        <a:bodyPr/>
        <a:lstStyle/>
        <a:p>
          <a:endParaRPr lang="en-US"/>
        </a:p>
      </dgm:t>
    </dgm:pt>
    <dgm:pt modelId="{8084C30C-FB92-454E-A9E3-DFDCD61A8F6E}" type="pres">
      <dgm:prSet presAssocID="{FB3CDEED-36DE-41E1-BC4D-551D487C6686}" presName="node" presStyleLbl="node1" presStyleIdx="10" presStyleCnt="12" custScaleX="211111" custScaleY="110435" custRadScaleRad="99587" custRadScaleInc="-403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0AA4EC-2823-4AAE-8179-2826ABA57248}" type="pres">
      <dgm:prSet presAssocID="{FB3CDEED-36DE-41E1-BC4D-551D487C6686}" presName="spNode" presStyleCnt="0"/>
      <dgm:spPr/>
    </dgm:pt>
    <dgm:pt modelId="{1F851D48-A998-49C3-8C31-EF3D43678387}" type="pres">
      <dgm:prSet presAssocID="{6BFB326A-F172-467F-B2C9-2A0EC627FC4F}" presName="sibTrans" presStyleLbl="sibTrans1D1" presStyleIdx="10" presStyleCnt="12"/>
      <dgm:spPr/>
      <dgm:t>
        <a:bodyPr/>
        <a:lstStyle/>
        <a:p>
          <a:endParaRPr lang="en-US"/>
        </a:p>
      </dgm:t>
    </dgm:pt>
    <dgm:pt modelId="{8FCA0D14-A07C-407D-B6A6-B817EE21A929}" type="pres">
      <dgm:prSet presAssocID="{7D72C3E1-EA0E-451F-A55C-3394E1CAD442}" presName="node" presStyleLbl="node1" presStyleIdx="11" presStyleCnt="12" custScaleX="218580" custScaleY="119313" custRadScaleRad="99923" custRadScaleInc="-661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DD2376-0390-4F36-B417-D846F53ED542}" type="pres">
      <dgm:prSet presAssocID="{7D72C3E1-EA0E-451F-A55C-3394E1CAD442}" presName="spNode" presStyleCnt="0"/>
      <dgm:spPr/>
    </dgm:pt>
    <dgm:pt modelId="{16C0A818-9105-42E5-946B-EE5BC7F3143F}" type="pres">
      <dgm:prSet presAssocID="{02DED335-202B-4820-8E98-ABEFEE5D2C21}" presName="sibTrans" presStyleLbl="sibTrans1D1" presStyleIdx="11" presStyleCnt="12"/>
      <dgm:spPr/>
      <dgm:t>
        <a:bodyPr/>
        <a:lstStyle/>
        <a:p>
          <a:endParaRPr lang="en-US"/>
        </a:p>
      </dgm:t>
    </dgm:pt>
  </dgm:ptLst>
  <dgm:cxnLst>
    <dgm:cxn modelId="{317FF350-3DB4-4C63-81A8-71EC4DAC644C}" srcId="{9F6F06E7-223A-43A6-9FB3-84C4EBD0EC5A}" destId="{FE33F01E-7ED5-4C91-9FC3-C74CBE30EB0E}" srcOrd="9" destOrd="0" parTransId="{85FCAC6D-99B2-46C8-9728-AB061D0B9285}" sibTransId="{2BD69721-0717-4335-9506-F0F79AABCC0C}"/>
    <dgm:cxn modelId="{47484DAB-C53B-4820-869F-5D74F191B08C}" type="presOf" srcId="{F6C63941-7D36-4E0B-9DAF-588AA192E01A}" destId="{933ED8C7-FF35-4F53-82D3-C63AFED1CE57}" srcOrd="0" destOrd="0" presId="urn:microsoft.com/office/officeart/2005/8/layout/cycle6"/>
    <dgm:cxn modelId="{08D13450-84B1-42C8-B74B-F08E37422B4E}" type="presOf" srcId="{070A5DB9-782C-4A2C-981A-8E9BDAD2F506}" destId="{46182975-EF94-4DAC-A1BB-816646D87A73}" srcOrd="0" destOrd="0" presId="urn:microsoft.com/office/officeart/2005/8/layout/cycle6"/>
    <dgm:cxn modelId="{0607E879-0BB8-4F41-8ACE-6343E218E2E4}" srcId="{9F6F06E7-223A-43A6-9FB3-84C4EBD0EC5A}" destId="{F6C63941-7D36-4E0B-9DAF-588AA192E01A}" srcOrd="7" destOrd="0" parTransId="{A2A309C9-9CBC-4986-86DF-5D63F37B9BCC}" sibTransId="{F4C5082A-6DF7-4F54-9AB5-7C20C87751A9}"/>
    <dgm:cxn modelId="{1E73FFBC-2593-4F6A-8AA5-70E9D75D8561}" type="presOf" srcId="{FB3CDEED-36DE-41E1-BC4D-551D487C6686}" destId="{8084C30C-FB92-454E-A9E3-DFDCD61A8F6E}" srcOrd="0" destOrd="0" presId="urn:microsoft.com/office/officeart/2005/8/layout/cycle6"/>
    <dgm:cxn modelId="{853738B7-9768-4D57-855F-CE7028B9C4DA}" type="presOf" srcId="{2BD69721-0717-4335-9506-F0F79AABCC0C}" destId="{B04E54D9-E71E-467F-ADFA-C3126AD645B4}" srcOrd="0" destOrd="0" presId="urn:microsoft.com/office/officeart/2005/8/layout/cycle6"/>
    <dgm:cxn modelId="{856DA25D-EFFF-441C-8A2D-40C6C6500364}" type="presOf" srcId="{85A24BAA-684C-4A94-9C45-512885952D77}" destId="{2864EF84-F8F1-4E48-A723-124DFC6B388D}" srcOrd="0" destOrd="0" presId="urn:microsoft.com/office/officeart/2005/8/layout/cycle6"/>
    <dgm:cxn modelId="{1749D2C0-F77E-42D9-982C-AA9691459F66}" type="presOf" srcId="{078939D7-0B71-4F51-B814-3F0EC0875993}" destId="{FE8E3DD7-8765-4838-8B86-49657CDAF321}" srcOrd="0" destOrd="0" presId="urn:microsoft.com/office/officeart/2005/8/layout/cycle6"/>
    <dgm:cxn modelId="{76F13A51-8EB1-4B31-9155-025959024F23}" srcId="{9F6F06E7-223A-43A6-9FB3-84C4EBD0EC5A}" destId="{1C0506EF-9C74-492C-B2F0-50CB7C0658E9}" srcOrd="8" destOrd="0" parTransId="{5399A795-18AB-4FF6-915A-1EAD68CAFE69}" sibTransId="{41F87BB3-D20B-4BAD-AECD-B7C7E131F8C0}"/>
    <dgm:cxn modelId="{6CF1D572-9EF5-42E9-BC45-D5526D507344}" type="presOf" srcId="{1C0506EF-9C74-492C-B2F0-50CB7C0658E9}" destId="{7C451744-7821-4F1F-AD4E-21C54CFDFC63}" srcOrd="0" destOrd="0" presId="urn:microsoft.com/office/officeart/2005/8/layout/cycle6"/>
    <dgm:cxn modelId="{C404DA0A-8C2B-4D7C-8B63-E0BB31E7BC6A}" type="presOf" srcId="{1980B4D4-AB6E-4619-A509-D6567D0886DB}" destId="{C840164F-1FA4-4D0B-8D8B-2D8EECFE6830}" srcOrd="0" destOrd="0" presId="urn:microsoft.com/office/officeart/2005/8/layout/cycle6"/>
    <dgm:cxn modelId="{19D60352-C831-48A8-84A2-6B56064E3CFC}" type="presOf" srcId="{FE33F01E-7ED5-4C91-9FC3-C74CBE30EB0E}" destId="{9F1C46F5-9DAD-424C-BC62-19A2D15E6000}" srcOrd="0" destOrd="0" presId="urn:microsoft.com/office/officeart/2005/8/layout/cycle6"/>
    <dgm:cxn modelId="{6FFEF3BD-7D16-48D7-AD62-E713C53917FD}" srcId="{9F6F06E7-223A-43A6-9FB3-84C4EBD0EC5A}" destId="{15E4B171-1BE0-4464-B5E1-43B9FA783BAE}" srcOrd="5" destOrd="0" parTransId="{57143CF0-F9DD-4D8F-B582-6143A3413010}" sibTransId="{42521824-3237-4E5C-B13F-21A34F69522C}"/>
    <dgm:cxn modelId="{D09DABF4-4349-4EB3-8A11-6B9D6F27E5FE}" type="presOf" srcId="{41F87BB3-D20B-4BAD-AECD-B7C7E131F8C0}" destId="{AE1042AB-9406-476D-9836-581F35EC6E81}" srcOrd="0" destOrd="0" presId="urn:microsoft.com/office/officeart/2005/8/layout/cycle6"/>
    <dgm:cxn modelId="{FF55772A-EF64-4C7A-B084-A13F3D3ADFC1}" type="presOf" srcId="{7D72C3E1-EA0E-451F-A55C-3394E1CAD442}" destId="{8FCA0D14-A07C-407D-B6A6-B817EE21A929}" srcOrd="0" destOrd="0" presId="urn:microsoft.com/office/officeart/2005/8/layout/cycle6"/>
    <dgm:cxn modelId="{0E628C65-C315-47B0-88DF-11E79CB5D0DF}" srcId="{9F6F06E7-223A-43A6-9FB3-84C4EBD0EC5A}" destId="{FB3CDEED-36DE-41E1-BC4D-551D487C6686}" srcOrd="10" destOrd="0" parTransId="{F518BF80-405F-4422-90A5-853A5365958A}" sibTransId="{6BFB326A-F172-467F-B2C9-2A0EC627FC4F}"/>
    <dgm:cxn modelId="{A1A1C7B9-6A14-48EB-903B-25C1E705FBB9}" srcId="{9F6F06E7-223A-43A6-9FB3-84C4EBD0EC5A}" destId="{078939D7-0B71-4F51-B814-3F0EC0875993}" srcOrd="4" destOrd="0" parTransId="{A75D8CD2-6648-490B-9B04-6A030455B053}" sibTransId="{CA9B843E-36E4-4B4A-BF3E-628B6E6DF79A}"/>
    <dgm:cxn modelId="{ED2B4E92-11D7-43B1-B579-E48C74DD7FAA}" type="presOf" srcId="{B61292BF-9B24-4C49-8326-B2491F1A282A}" destId="{EBD91A51-4E07-4C1A-916C-DDF456E34FB3}" srcOrd="0" destOrd="0" presId="urn:microsoft.com/office/officeart/2005/8/layout/cycle6"/>
    <dgm:cxn modelId="{7D43886A-40DC-4F3A-AC79-15B36D8D6C28}" srcId="{9F6F06E7-223A-43A6-9FB3-84C4EBD0EC5A}" destId="{131EA391-E2EF-4FCF-8389-C3483BD79477}" srcOrd="1" destOrd="0" parTransId="{F8665722-BF6A-47AE-A0B3-984B4C66F772}" sibTransId="{35438B17-1AB6-483E-A593-D5115B06CF86}"/>
    <dgm:cxn modelId="{973031B7-1FC3-4264-9B25-59A6542E90AD}" srcId="{9F6F06E7-223A-43A6-9FB3-84C4EBD0EC5A}" destId="{BCEA2B57-E3B0-491B-8AAE-C0C579E76D18}" srcOrd="3" destOrd="0" parTransId="{5228192A-525D-47E4-8810-A72EBE41DAEF}" sibTransId="{85A24BAA-684C-4A94-9C45-512885952D77}"/>
    <dgm:cxn modelId="{49350F4C-28AF-4DC9-84A9-0D85E3928125}" type="presOf" srcId="{35438B17-1AB6-483E-A593-D5115B06CF86}" destId="{B557C751-30E9-4DF0-91BC-8E2DFAB98DA1}" srcOrd="0" destOrd="0" presId="urn:microsoft.com/office/officeart/2005/8/layout/cycle6"/>
    <dgm:cxn modelId="{D894F1DA-D7BB-41C7-8A12-19D3E2A17FBC}" srcId="{9F6F06E7-223A-43A6-9FB3-84C4EBD0EC5A}" destId="{070A5DB9-782C-4A2C-981A-8E9BDAD2F506}" srcOrd="6" destOrd="0" parTransId="{0ABB2CB2-B85C-48BC-89E0-F1B79B2E309A}" sibTransId="{1980B4D4-AB6E-4619-A509-D6567D0886DB}"/>
    <dgm:cxn modelId="{AB3F3FB9-4129-4CCA-82F2-B7A6D756E504}" type="presOf" srcId="{5E39BACB-6059-44F1-8B41-9D838FF273A1}" destId="{720ACD32-BC3F-4AA7-A9A4-6210EEB580DD}" srcOrd="0" destOrd="0" presId="urn:microsoft.com/office/officeart/2005/8/layout/cycle6"/>
    <dgm:cxn modelId="{2C8D8911-C47F-49AF-BC68-6860CE8B622B}" type="presOf" srcId="{F4C5082A-6DF7-4F54-9AB5-7C20C87751A9}" destId="{421D3F7D-3C90-487B-B660-6B9033D0296D}" srcOrd="0" destOrd="0" presId="urn:microsoft.com/office/officeart/2005/8/layout/cycle6"/>
    <dgm:cxn modelId="{DD2BB056-6464-48BE-B032-19DCEFA858D2}" srcId="{9F6F06E7-223A-43A6-9FB3-84C4EBD0EC5A}" destId="{B61292BF-9B24-4C49-8326-B2491F1A282A}" srcOrd="0" destOrd="0" parTransId="{28B82238-06B0-4417-8867-B4D11DA122F8}" sibTransId="{F469F01B-796F-4E3B-84E0-BA5A469449BA}"/>
    <dgm:cxn modelId="{E5FD8E58-26D0-4105-8094-5AEB2C919BBC}" srcId="{9F6F06E7-223A-43A6-9FB3-84C4EBD0EC5A}" destId="{5E39BACB-6059-44F1-8B41-9D838FF273A1}" srcOrd="2" destOrd="0" parTransId="{BA74725A-6274-4DA0-A039-65899182C5B0}" sibTransId="{531AC0CE-BB9C-4F02-9974-B245E65C9F4A}"/>
    <dgm:cxn modelId="{B4B2D7C5-EF19-4364-8460-CA2823D30B9F}" srcId="{9F6F06E7-223A-43A6-9FB3-84C4EBD0EC5A}" destId="{7D72C3E1-EA0E-451F-A55C-3394E1CAD442}" srcOrd="11" destOrd="0" parTransId="{7D0F26BF-9B83-48E4-9A7B-B4F3D251EB85}" sibTransId="{02DED335-202B-4820-8E98-ABEFEE5D2C21}"/>
    <dgm:cxn modelId="{DFE7A8C9-AE5F-4730-9A08-91F4A08287A6}" type="presOf" srcId="{531AC0CE-BB9C-4F02-9974-B245E65C9F4A}" destId="{30032E60-E59C-407D-AB05-B7422D5C0D6B}" srcOrd="0" destOrd="0" presId="urn:microsoft.com/office/officeart/2005/8/layout/cycle6"/>
    <dgm:cxn modelId="{2C6060FD-CE94-4E1F-814C-05D0C5F3C072}" type="presOf" srcId="{9F6F06E7-223A-43A6-9FB3-84C4EBD0EC5A}" destId="{4EA78E2C-1065-4559-BE39-637A046C5281}" srcOrd="0" destOrd="0" presId="urn:microsoft.com/office/officeart/2005/8/layout/cycle6"/>
    <dgm:cxn modelId="{4F945F7A-3149-44F9-A5A0-8C436184D085}" type="presOf" srcId="{42521824-3237-4E5C-B13F-21A34F69522C}" destId="{C3CA5E8E-BBC6-4422-AE53-310AA09FAEA9}" srcOrd="0" destOrd="0" presId="urn:microsoft.com/office/officeart/2005/8/layout/cycle6"/>
    <dgm:cxn modelId="{6E4A580B-9B71-46B8-B7EC-AAA973BDB5FF}" type="presOf" srcId="{6BFB326A-F172-467F-B2C9-2A0EC627FC4F}" destId="{1F851D48-A998-49C3-8C31-EF3D43678387}" srcOrd="0" destOrd="0" presId="urn:microsoft.com/office/officeart/2005/8/layout/cycle6"/>
    <dgm:cxn modelId="{7D8DCF47-B6B2-477A-BD9D-69ACBC26381A}" type="presOf" srcId="{15E4B171-1BE0-4464-B5E1-43B9FA783BAE}" destId="{FC3D6C7B-F306-4FC0-8FBA-77660F192CC0}" srcOrd="0" destOrd="0" presId="urn:microsoft.com/office/officeart/2005/8/layout/cycle6"/>
    <dgm:cxn modelId="{4856703B-EDAD-43E2-A978-8780AE5849AA}" type="presOf" srcId="{F469F01B-796F-4E3B-84E0-BA5A469449BA}" destId="{3B6B9EE4-A1CF-4AAE-8534-4083C30F7FE8}" srcOrd="0" destOrd="0" presId="urn:microsoft.com/office/officeart/2005/8/layout/cycle6"/>
    <dgm:cxn modelId="{2D907ED8-E834-49F6-BF1A-B3F66842F915}" type="presOf" srcId="{131EA391-E2EF-4FCF-8389-C3483BD79477}" destId="{D676646C-AC36-46EC-B7EE-D1CE80D182E6}" srcOrd="0" destOrd="0" presId="urn:microsoft.com/office/officeart/2005/8/layout/cycle6"/>
    <dgm:cxn modelId="{7E277A22-C907-43B2-92C3-9014EE8BC4EA}" type="presOf" srcId="{CA9B843E-36E4-4B4A-BF3E-628B6E6DF79A}" destId="{2BD1A3CA-6AA4-4952-812A-BB84129D41E9}" srcOrd="0" destOrd="0" presId="urn:microsoft.com/office/officeart/2005/8/layout/cycle6"/>
    <dgm:cxn modelId="{49A26C5A-6FA6-497A-8661-ED80B6B266F0}" type="presOf" srcId="{BCEA2B57-E3B0-491B-8AAE-C0C579E76D18}" destId="{5221D432-AB1D-47BC-907F-A0938D040D8F}" srcOrd="0" destOrd="0" presId="urn:microsoft.com/office/officeart/2005/8/layout/cycle6"/>
    <dgm:cxn modelId="{32527B1F-F9AA-4C90-945E-8BD17C58AB0E}" type="presOf" srcId="{02DED335-202B-4820-8E98-ABEFEE5D2C21}" destId="{16C0A818-9105-42E5-946B-EE5BC7F3143F}" srcOrd="0" destOrd="0" presId="urn:microsoft.com/office/officeart/2005/8/layout/cycle6"/>
    <dgm:cxn modelId="{C14FEEDA-2572-4FC2-90F2-9A348A84B539}" type="presParOf" srcId="{4EA78E2C-1065-4559-BE39-637A046C5281}" destId="{EBD91A51-4E07-4C1A-916C-DDF456E34FB3}" srcOrd="0" destOrd="0" presId="urn:microsoft.com/office/officeart/2005/8/layout/cycle6"/>
    <dgm:cxn modelId="{25B05FE6-B1B2-4433-9A0E-ACAB4D10442F}" type="presParOf" srcId="{4EA78E2C-1065-4559-BE39-637A046C5281}" destId="{5C551861-93D2-4B06-BE42-1143209FFD93}" srcOrd="1" destOrd="0" presId="urn:microsoft.com/office/officeart/2005/8/layout/cycle6"/>
    <dgm:cxn modelId="{1199E051-445C-4EA4-B9FD-93AB73072F77}" type="presParOf" srcId="{4EA78E2C-1065-4559-BE39-637A046C5281}" destId="{3B6B9EE4-A1CF-4AAE-8534-4083C30F7FE8}" srcOrd="2" destOrd="0" presId="urn:microsoft.com/office/officeart/2005/8/layout/cycle6"/>
    <dgm:cxn modelId="{FAB97BCC-A2AB-4F99-B724-29BA50C7BAFE}" type="presParOf" srcId="{4EA78E2C-1065-4559-BE39-637A046C5281}" destId="{D676646C-AC36-46EC-B7EE-D1CE80D182E6}" srcOrd="3" destOrd="0" presId="urn:microsoft.com/office/officeart/2005/8/layout/cycle6"/>
    <dgm:cxn modelId="{CFD85397-B15E-44CA-B59D-217C1C4D4DAC}" type="presParOf" srcId="{4EA78E2C-1065-4559-BE39-637A046C5281}" destId="{4505F34F-835F-467E-AC95-BFF805EF5882}" srcOrd="4" destOrd="0" presId="urn:microsoft.com/office/officeart/2005/8/layout/cycle6"/>
    <dgm:cxn modelId="{001043BC-A7E4-4C1F-B16C-BB0076A2B5F3}" type="presParOf" srcId="{4EA78E2C-1065-4559-BE39-637A046C5281}" destId="{B557C751-30E9-4DF0-91BC-8E2DFAB98DA1}" srcOrd="5" destOrd="0" presId="urn:microsoft.com/office/officeart/2005/8/layout/cycle6"/>
    <dgm:cxn modelId="{C2D1C2D3-1860-4B04-B82D-28751049972D}" type="presParOf" srcId="{4EA78E2C-1065-4559-BE39-637A046C5281}" destId="{720ACD32-BC3F-4AA7-A9A4-6210EEB580DD}" srcOrd="6" destOrd="0" presId="urn:microsoft.com/office/officeart/2005/8/layout/cycle6"/>
    <dgm:cxn modelId="{9EC37DCD-3D09-4EE5-929B-E44C826BDE46}" type="presParOf" srcId="{4EA78E2C-1065-4559-BE39-637A046C5281}" destId="{C925FB2A-EDF5-402C-A680-0F4EB5D89DE1}" srcOrd="7" destOrd="0" presId="urn:microsoft.com/office/officeart/2005/8/layout/cycle6"/>
    <dgm:cxn modelId="{D7F2458E-401F-4674-99A5-B7D895F2EF9B}" type="presParOf" srcId="{4EA78E2C-1065-4559-BE39-637A046C5281}" destId="{30032E60-E59C-407D-AB05-B7422D5C0D6B}" srcOrd="8" destOrd="0" presId="urn:microsoft.com/office/officeart/2005/8/layout/cycle6"/>
    <dgm:cxn modelId="{77AAD3F0-5984-430A-A54E-9EFE961C7581}" type="presParOf" srcId="{4EA78E2C-1065-4559-BE39-637A046C5281}" destId="{5221D432-AB1D-47BC-907F-A0938D040D8F}" srcOrd="9" destOrd="0" presId="urn:microsoft.com/office/officeart/2005/8/layout/cycle6"/>
    <dgm:cxn modelId="{7BA42E93-5ACB-4383-AF29-2ED4F01A35D3}" type="presParOf" srcId="{4EA78E2C-1065-4559-BE39-637A046C5281}" destId="{A4DC9DC4-706F-4C22-8AFC-3C44D7D1304F}" srcOrd="10" destOrd="0" presId="urn:microsoft.com/office/officeart/2005/8/layout/cycle6"/>
    <dgm:cxn modelId="{668C4E5E-157E-4EAB-B8BF-AA0CAFCA8DF4}" type="presParOf" srcId="{4EA78E2C-1065-4559-BE39-637A046C5281}" destId="{2864EF84-F8F1-4E48-A723-124DFC6B388D}" srcOrd="11" destOrd="0" presId="urn:microsoft.com/office/officeart/2005/8/layout/cycle6"/>
    <dgm:cxn modelId="{6F9AAB97-E945-4C61-B51A-A52C2494F4BE}" type="presParOf" srcId="{4EA78E2C-1065-4559-BE39-637A046C5281}" destId="{FE8E3DD7-8765-4838-8B86-49657CDAF321}" srcOrd="12" destOrd="0" presId="urn:microsoft.com/office/officeart/2005/8/layout/cycle6"/>
    <dgm:cxn modelId="{8F8F7F9A-100B-492D-A3C8-96BF509EA931}" type="presParOf" srcId="{4EA78E2C-1065-4559-BE39-637A046C5281}" destId="{766ABFE5-4EB8-4048-9DB2-B5C0ADFFF20A}" srcOrd="13" destOrd="0" presId="urn:microsoft.com/office/officeart/2005/8/layout/cycle6"/>
    <dgm:cxn modelId="{62E21D7B-AEE4-4F2E-A565-4C5B7DA61C03}" type="presParOf" srcId="{4EA78E2C-1065-4559-BE39-637A046C5281}" destId="{2BD1A3CA-6AA4-4952-812A-BB84129D41E9}" srcOrd="14" destOrd="0" presId="urn:microsoft.com/office/officeart/2005/8/layout/cycle6"/>
    <dgm:cxn modelId="{824428FC-A5F1-4843-A54D-120B0E323A7E}" type="presParOf" srcId="{4EA78E2C-1065-4559-BE39-637A046C5281}" destId="{FC3D6C7B-F306-4FC0-8FBA-77660F192CC0}" srcOrd="15" destOrd="0" presId="urn:microsoft.com/office/officeart/2005/8/layout/cycle6"/>
    <dgm:cxn modelId="{50769FBD-F099-4B90-8309-D74CF337394A}" type="presParOf" srcId="{4EA78E2C-1065-4559-BE39-637A046C5281}" destId="{0F7EE5A3-E44B-4A03-8887-C3C6EB3C273B}" srcOrd="16" destOrd="0" presId="urn:microsoft.com/office/officeart/2005/8/layout/cycle6"/>
    <dgm:cxn modelId="{67E04940-A1A4-4C1E-B2D1-1CB19C4046F3}" type="presParOf" srcId="{4EA78E2C-1065-4559-BE39-637A046C5281}" destId="{C3CA5E8E-BBC6-4422-AE53-310AA09FAEA9}" srcOrd="17" destOrd="0" presId="urn:microsoft.com/office/officeart/2005/8/layout/cycle6"/>
    <dgm:cxn modelId="{EAE6250B-245B-4068-AC67-9A5642E011DC}" type="presParOf" srcId="{4EA78E2C-1065-4559-BE39-637A046C5281}" destId="{46182975-EF94-4DAC-A1BB-816646D87A73}" srcOrd="18" destOrd="0" presId="urn:microsoft.com/office/officeart/2005/8/layout/cycle6"/>
    <dgm:cxn modelId="{0A33BCA7-FEB7-4A12-82E4-29006B90FDD4}" type="presParOf" srcId="{4EA78E2C-1065-4559-BE39-637A046C5281}" destId="{0179F94F-9564-4BD7-BAD3-145709F524F7}" srcOrd="19" destOrd="0" presId="urn:microsoft.com/office/officeart/2005/8/layout/cycle6"/>
    <dgm:cxn modelId="{101B89A9-994B-4C62-ACB5-B7E5554993F8}" type="presParOf" srcId="{4EA78E2C-1065-4559-BE39-637A046C5281}" destId="{C840164F-1FA4-4D0B-8D8B-2D8EECFE6830}" srcOrd="20" destOrd="0" presId="urn:microsoft.com/office/officeart/2005/8/layout/cycle6"/>
    <dgm:cxn modelId="{7CD00CFA-E2FE-48B5-9EB3-7D64976890EB}" type="presParOf" srcId="{4EA78E2C-1065-4559-BE39-637A046C5281}" destId="{933ED8C7-FF35-4F53-82D3-C63AFED1CE57}" srcOrd="21" destOrd="0" presId="urn:microsoft.com/office/officeart/2005/8/layout/cycle6"/>
    <dgm:cxn modelId="{398899C1-D9AE-41D1-B9EE-311B97A9B91B}" type="presParOf" srcId="{4EA78E2C-1065-4559-BE39-637A046C5281}" destId="{84D69B60-CA6D-4400-837E-EE757609B80A}" srcOrd="22" destOrd="0" presId="urn:microsoft.com/office/officeart/2005/8/layout/cycle6"/>
    <dgm:cxn modelId="{4A77EED4-1CB3-41CF-B78C-F76C9B27507F}" type="presParOf" srcId="{4EA78E2C-1065-4559-BE39-637A046C5281}" destId="{421D3F7D-3C90-487B-B660-6B9033D0296D}" srcOrd="23" destOrd="0" presId="urn:microsoft.com/office/officeart/2005/8/layout/cycle6"/>
    <dgm:cxn modelId="{3E7E31B5-DBDE-4538-AE65-A7B9DE6BC3B0}" type="presParOf" srcId="{4EA78E2C-1065-4559-BE39-637A046C5281}" destId="{7C451744-7821-4F1F-AD4E-21C54CFDFC63}" srcOrd="24" destOrd="0" presId="urn:microsoft.com/office/officeart/2005/8/layout/cycle6"/>
    <dgm:cxn modelId="{8ED9E1F7-D584-42AC-84BB-98C1DFA67EC3}" type="presParOf" srcId="{4EA78E2C-1065-4559-BE39-637A046C5281}" destId="{BA2FC43B-EC33-4492-BF76-E0783840949D}" srcOrd="25" destOrd="0" presId="urn:microsoft.com/office/officeart/2005/8/layout/cycle6"/>
    <dgm:cxn modelId="{BA33AABF-C909-445F-98FA-9C4F852208B5}" type="presParOf" srcId="{4EA78E2C-1065-4559-BE39-637A046C5281}" destId="{AE1042AB-9406-476D-9836-581F35EC6E81}" srcOrd="26" destOrd="0" presId="urn:microsoft.com/office/officeart/2005/8/layout/cycle6"/>
    <dgm:cxn modelId="{E85F3F05-062F-49A1-859C-F43713BD86BA}" type="presParOf" srcId="{4EA78E2C-1065-4559-BE39-637A046C5281}" destId="{9F1C46F5-9DAD-424C-BC62-19A2D15E6000}" srcOrd="27" destOrd="0" presId="urn:microsoft.com/office/officeart/2005/8/layout/cycle6"/>
    <dgm:cxn modelId="{CFFFB247-FA26-4599-8A02-1BA236AC5583}" type="presParOf" srcId="{4EA78E2C-1065-4559-BE39-637A046C5281}" destId="{78D4091D-935D-4F5F-A877-C5C721DD90A2}" srcOrd="28" destOrd="0" presId="urn:microsoft.com/office/officeart/2005/8/layout/cycle6"/>
    <dgm:cxn modelId="{61021971-6D9B-4F8E-8D6E-22129B9D5C86}" type="presParOf" srcId="{4EA78E2C-1065-4559-BE39-637A046C5281}" destId="{B04E54D9-E71E-467F-ADFA-C3126AD645B4}" srcOrd="29" destOrd="0" presId="urn:microsoft.com/office/officeart/2005/8/layout/cycle6"/>
    <dgm:cxn modelId="{972B1530-EC76-4F84-9FB5-488C84F57102}" type="presParOf" srcId="{4EA78E2C-1065-4559-BE39-637A046C5281}" destId="{8084C30C-FB92-454E-A9E3-DFDCD61A8F6E}" srcOrd="30" destOrd="0" presId="urn:microsoft.com/office/officeart/2005/8/layout/cycle6"/>
    <dgm:cxn modelId="{60A70768-B0D3-4ECE-A16E-98D0DE2E696A}" type="presParOf" srcId="{4EA78E2C-1065-4559-BE39-637A046C5281}" destId="{960AA4EC-2823-4AAE-8179-2826ABA57248}" srcOrd="31" destOrd="0" presId="urn:microsoft.com/office/officeart/2005/8/layout/cycle6"/>
    <dgm:cxn modelId="{F0BB24E6-2070-4448-BF32-DA4442BDA373}" type="presParOf" srcId="{4EA78E2C-1065-4559-BE39-637A046C5281}" destId="{1F851D48-A998-49C3-8C31-EF3D43678387}" srcOrd="32" destOrd="0" presId="urn:microsoft.com/office/officeart/2005/8/layout/cycle6"/>
    <dgm:cxn modelId="{4F50530D-D399-429F-AD15-353596141130}" type="presParOf" srcId="{4EA78E2C-1065-4559-BE39-637A046C5281}" destId="{8FCA0D14-A07C-407D-B6A6-B817EE21A929}" srcOrd="33" destOrd="0" presId="urn:microsoft.com/office/officeart/2005/8/layout/cycle6"/>
    <dgm:cxn modelId="{537643AB-74E9-4E73-AEC5-B2FFA3D48FA2}" type="presParOf" srcId="{4EA78E2C-1065-4559-BE39-637A046C5281}" destId="{25DD2376-0390-4F36-B417-D846F53ED542}" srcOrd="34" destOrd="0" presId="urn:microsoft.com/office/officeart/2005/8/layout/cycle6"/>
    <dgm:cxn modelId="{375F3D93-129D-46CC-8602-7245147DFA31}" type="presParOf" srcId="{4EA78E2C-1065-4559-BE39-637A046C5281}" destId="{16C0A818-9105-42E5-946B-EE5BC7F3143F}" srcOrd="35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D91A51-4E07-4C1A-916C-DDF456E34FB3}">
      <dsp:nvSpPr>
        <dsp:cNvPr id="0" name=""/>
        <dsp:cNvSpPr/>
      </dsp:nvSpPr>
      <dsp:spPr>
        <a:xfrm>
          <a:off x="4026309" y="-46158"/>
          <a:ext cx="1402192" cy="56792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Health Environmental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4054033" y="-18434"/>
        <a:ext cx="1346744" cy="512474"/>
      </dsp:txXfrm>
    </dsp:sp>
    <dsp:sp modelId="{3B6B9EE4-A1CF-4AAE-8534-4083C30F7FE8}">
      <dsp:nvSpPr>
        <dsp:cNvPr id="0" name=""/>
        <dsp:cNvSpPr/>
      </dsp:nvSpPr>
      <dsp:spPr>
        <a:xfrm>
          <a:off x="1857015" y="261967"/>
          <a:ext cx="5590527" cy="5590527"/>
        </a:xfrm>
        <a:custGeom>
          <a:avLst/>
          <a:gdLst/>
          <a:ahLst/>
          <a:cxnLst/>
          <a:rect l="0" t="0" r="0" b="0"/>
          <a:pathLst>
            <a:path>
              <a:moveTo>
                <a:pt x="3577130" y="111575"/>
              </a:moveTo>
              <a:arcTo wR="2795263" hR="2795263" stAng="17174577" swAng="709720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76646C-AC36-46EC-B7EE-D1CE80D182E6}">
      <dsp:nvSpPr>
        <dsp:cNvPr id="0" name=""/>
        <dsp:cNvSpPr/>
      </dsp:nvSpPr>
      <dsp:spPr>
        <a:xfrm>
          <a:off x="5588015" y="593574"/>
          <a:ext cx="1575941" cy="567922"/>
        </a:xfrm>
        <a:prstGeom prst="roundRect">
          <a:avLst/>
        </a:prstGeom>
        <a:solidFill>
          <a:schemeClr val="accent4">
            <a:hueOff val="1703330"/>
            <a:satOff val="-1399"/>
            <a:lumOff val="10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Access to Primary Care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5615739" y="621298"/>
        <a:ext cx="1520493" cy="512474"/>
      </dsp:txXfrm>
    </dsp:sp>
    <dsp:sp modelId="{B557C751-30E9-4DF0-91BC-8E2DFAB98DA1}">
      <dsp:nvSpPr>
        <dsp:cNvPr id="0" name=""/>
        <dsp:cNvSpPr/>
      </dsp:nvSpPr>
      <dsp:spPr>
        <a:xfrm>
          <a:off x="1726252" y="158094"/>
          <a:ext cx="5590527" cy="5590527"/>
        </a:xfrm>
        <a:custGeom>
          <a:avLst/>
          <a:gdLst/>
          <a:ahLst/>
          <a:cxnLst/>
          <a:rect l="0" t="0" r="0" b="0"/>
          <a:pathLst>
            <a:path>
              <a:moveTo>
                <a:pt x="4942939" y="1006133"/>
              </a:moveTo>
              <a:arcTo wR="2795263" hR="2795263" stAng="19212232" swAng="428991"/>
            </a:path>
          </a:pathLst>
        </a:custGeom>
        <a:noFill/>
        <a:ln w="6350" cap="flat" cmpd="sng" algn="ctr">
          <a:solidFill>
            <a:schemeClr val="accent4">
              <a:hueOff val="1703330"/>
              <a:satOff val="-1399"/>
              <a:lumOff val="107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0ACD32-BC3F-4AA7-A9A4-6210EEB580DD}">
      <dsp:nvSpPr>
        <dsp:cNvPr id="0" name=""/>
        <dsp:cNvSpPr/>
      </dsp:nvSpPr>
      <dsp:spPr>
        <a:xfrm>
          <a:off x="6045225" y="1448446"/>
          <a:ext cx="2071825" cy="701674"/>
        </a:xfrm>
        <a:prstGeom prst="roundRect">
          <a:avLst/>
        </a:prstGeom>
        <a:solidFill>
          <a:schemeClr val="accent4">
            <a:hueOff val="3406661"/>
            <a:satOff val="-2797"/>
            <a:lumOff val="21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Communicable Disease prevention and control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6079478" y="1482699"/>
        <a:ext cx="2003319" cy="633168"/>
      </dsp:txXfrm>
    </dsp:sp>
    <dsp:sp modelId="{30032E60-E59C-407D-AB05-B7422D5C0D6B}">
      <dsp:nvSpPr>
        <dsp:cNvPr id="0" name=""/>
        <dsp:cNvSpPr/>
      </dsp:nvSpPr>
      <dsp:spPr>
        <a:xfrm>
          <a:off x="1754643" y="168472"/>
          <a:ext cx="5590527" cy="5590527"/>
        </a:xfrm>
        <a:custGeom>
          <a:avLst/>
          <a:gdLst/>
          <a:ahLst/>
          <a:cxnLst/>
          <a:rect l="0" t="0" r="0" b="0"/>
          <a:pathLst>
            <a:path>
              <a:moveTo>
                <a:pt x="5471266" y="1987481"/>
              </a:moveTo>
              <a:arcTo wR="2795263" hR="2795263" stAng="20592176" swAng="736105"/>
            </a:path>
          </a:pathLst>
        </a:custGeom>
        <a:noFill/>
        <a:ln w="6350" cap="flat" cmpd="sng" algn="ctr">
          <a:solidFill>
            <a:schemeClr val="accent4">
              <a:hueOff val="3406661"/>
              <a:satOff val="-2797"/>
              <a:lumOff val="213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21D432-AB1D-47BC-907F-A0938D040D8F}">
      <dsp:nvSpPr>
        <dsp:cNvPr id="0" name=""/>
        <dsp:cNvSpPr/>
      </dsp:nvSpPr>
      <dsp:spPr>
        <a:xfrm>
          <a:off x="6574697" y="2749105"/>
          <a:ext cx="1553364" cy="567922"/>
        </a:xfrm>
        <a:prstGeom prst="roundRect">
          <a:avLst/>
        </a:prstGeom>
        <a:solidFill>
          <a:schemeClr val="accent4">
            <a:hueOff val="5109991"/>
            <a:satOff val="-4196"/>
            <a:lumOff val="32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Mental Health supports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6602421" y="2776829"/>
        <a:ext cx="1497916" cy="512474"/>
      </dsp:txXfrm>
    </dsp:sp>
    <dsp:sp modelId="{2864EF84-F8F1-4E48-A723-124DFC6B388D}">
      <dsp:nvSpPr>
        <dsp:cNvPr id="0" name=""/>
        <dsp:cNvSpPr/>
      </dsp:nvSpPr>
      <dsp:spPr>
        <a:xfrm>
          <a:off x="1748364" y="416759"/>
          <a:ext cx="5590527" cy="5590527"/>
        </a:xfrm>
        <a:custGeom>
          <a:avLst/>
          <a:gdLst/>
          <a:ahLst/>
          <a:cxnLst/>
          <a:rect l="0" t="0" r="0" b="0"/>
          <a:pathLst>
            <a:path>
              <a:moveTo>
                <a:pt x="5588348" y="2905631"/>
              </a:moveTo>
              <a:arcTo wR="2795263" hR="2795263" stAng="135770" swAng="647758"/>
            </a:path>
          </a:pathLst>
        </a:custGeom>
        <a:noFill/>
        <a:ln w="6350" cap="flat" cmpd="sng" algn="ctr">
          <a:solidFill>
            <a:schemeClr val="accent4">
              <a:hueOff val="5109991"/>
              <a:satOff val="-4196"/>
              <a:lumOff val="320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8E3DD7-8765-4838-8B86-49657CDAF321}">
      <dsp:nvSpPr>
        <dsp:cNvPr id="0" name=""/>
        <dsp:cNvSpPr/>
      </dsp:nvSpPr>
      <dsp:spPr>
        <a:xfrm>
          <a:off x="6556974" y="3848841"/>
          <a:ext cx="1212191" cy="567922"/>
        </a:xfrm>
        <a:prstGeom prst="roundRect">
          <a:avLst/>
        </a:prstGeom>
        <a:solidFill>
          <a:schemeClr val="accent4">
            <a:hueOff val="6813322"/>
            <a:satOff val="-5594"/>
            <a:lumOff val="42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Toxic Drug Emergency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6584698" y="3876565"/>
        <a:ext cx="1156743" cy="512474"/>
      </dsp:txXfrm>
    </dsp:sp>
    <dsp:sp modelId="{2BD1A3CA-6AA4-4952-812A-BB84129D41E9}">
      <dsp:nvSpPr>
        <dsp:cNvPr id="0" name=""/>
        <dsp:cNvSpPr/>
      </dsp:nvSpPr>
      <dsp:spPr>
        <a:xfrm>
          <a:off x="1555003" y="806607"/>
          <a:ext cx="5590527" cy="5590527"/>
        </a:xfrm>
        <a:custGeom>
          <a:avLst/>
          <a:gdLst/>
          <a:ahLst/>
          <a:cxnLst/>
          <a:rect l="0" t="0" r="0" b="0"/>
          <a:pathLst>
            <a:path>
              <a:moveTo>
                <a:pt x="5467924" y="3614033"/>
              </a:moveTo>
              <a:arcTo wR="2795263" hR="2795263" stAng="1021947" swAng="489066"/>
            </a:path>
          </a:pathLst>
        </a:custGeom>
        <a:noFill/>
        <a:ln w="6350" cap="flat" cmpd="sng" algn="ctr">
          <a:solidFill>
            <a:schemeClr val="accent4">
              <a:hueOff val="6813322"/>
              <a:satOff val="-5594"/>
              <a:lumOff val="427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3D6C7B-F306-4FC0-8FBA-77660F192CC0}">
      <dsp:nvSpPr>
        <dsp:cNvPr id="0" name=""/>
        <dsp:cNvSpPr/>
      </dsp:nvSpPr>
      <dsp:spPr>
        <a:xfrm>
          <a:off x="5727378" y="4794978"/>
          <a:ext cx="1467905" cy="888049"/>
        </a:xfrm>
        <a:prstGeom prst="roundRect">
          <a:avLst/>
        </a:prstGeom>
        <a:solidFill>
          <a:schemeClr val="accent4">
            <a:hueOff val="8516652"/>
            <a:satOff val="-6993"/>
            <a:lumOff val="53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Traditional and Cultural Wellness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5770729" y="4838329"/>
        <a:ext cx="1381203" cy="801347"/>
      </dsp:txXfrm>
    </dsp:sp>
    <dsp:sp modelId="{C3CA5E8E-BBC6-4422-AE53-310AA09FAEA9}">
      <dsp:nvSpPr>
        <dsp:cNvPr id="0" name=""/>
        <dsp:cNvSpPr/>
      </dsp:nvSpPr>
      <dsp:spPr>
        <a:xfrm>
          <a:off x="2526943" y="128613"/>
          <a:ext cx="5590527" cy="5590527"/>
        </a:xfrm>
        <a:custGeom>
          <a:avLst/>
          <a:gdLst/>
          <a:ahLst/>
          <a:cxnLst/>
          <a:rect l="0" t="0" r="0" b="0"/>
          <a:pathLst>
            <a:path>
              <a:moveTo>
                <a:pt x="3238774" y="5555118"/>
              </a:moveTo>
              <a:arcTo wR="2795263" hR="2795263" stAng="4852235" swAng="533014"/>
            </a:path>
          </a:pathLst>
        </a:custGeom>
        <a:noFill/>
        <a:ln w="6350" cap="flat" cmpd="sng" algn="ctr">
          <a:solidFill>
            <a:schemeClr val="accent4">
              <a:hueOff val="8516652"/>
              <a:satOff val="-6993"/>
              <a:lumOff val="534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182975-EF94-4DAC-A1BB-816646D87A73}">
      <dsp:nvSpPr>
        <dsp:cNvPr id="0" name=""/>
        <dsp:cNvSpPr/>
      </dsp:nvSpPr>
      <dsp:spPr>
        <a:xfrm>
          <a:off x="3782448" y="5443461"/>
          <a:ext cx="1547335" cy="769739"/>
        </a:xfrm>
        <a:prstGeom prst="roundRect">
          <a:avLst/>
        </a:prstGeom>
        <a:solidFill>
          <a:schemeClr val="accent4">
            <a:hueOff val="10219982"/>
            <a:satOff val="-8391"/>
            <a:lumOff val="64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bg1"/>
              </a:solidFill>
            </a:rPr>
            <a:t>Debriefing/ learning/AAR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3820024" y="5481037"/>
        <a:ext cx="1472183" cy="694587"/>
      </dsp:txXfrm>
    </dsp:sp>
    <dsp:sp modelId="{C840164F-1FA4-4D0B-8D8B-2D8EECFE6830}">
      <dsp:nvSpPr>
        <dsp:cNvPr id="0" name=""/>
        <dsp:cNvSpPr/>
      </dsp:nvSpPr>
      <dsp:spPr>
        <a:xfrm>
          <a:off x="1022735" y="128829"/>
          <a:ext cx="5590527" cy="5590527"/>
        </a:xfrm>
        <a:custGeom>
          <a:avLst/>
          <a:gdLst/>
          <a:ahLst/>
          <a:cxnLst/>
          <a:rect l="0" t="0" r="0" b="0"/>
          <a:pathLst>
            <a:path>
              <a:moveTo>
                <a:pt x="2755271" y="5590241"/>
              </a:moveTo>
              <a:arcTo wR="2795263" hR="2795263" stAng="5449186" swAng="535901"/>
            </a:path>
          </a:pathLst>
        </a:custGeom>
        <a:noFill/>
        <a:ln w="6350" cap="flat" cmpd="sng" algn="ctr">
          <a:solidFill>
            <a:schemeClr val="accent4">
              <a:hueOff val="10219982"/>
              <a:satOff val="-8391"/>
              <a:lumOff val="641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3ED8C7-FF35-4F53-82D3-C63AFED1CE57}">
      <dsp:nvSpPr>
        <dsp:cNvPr id="0" name=""/>
        <dsp:cNvSpPr/>
      </dsp:nvSpPr>
      <dsp:spPr>
        <a:xfrm>
          <a:off x="2228157" y="5110292"/>
          <a:ext cx="1249971" cy="567922"/>
        </a:xfrm>
        <a:prstGeom prst="roundRect">
          <a:avLst/>
        </a:prstGeom>
        <a:solidFill>
          <a:schemeClr val="accent4">
            <a:hueOff val="11923312"/>
            <a:satOff val="-9790"/>
            <a:lumOff val="74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bg1"/>
              </a:solidFill>
            </a:rPr>
            <a:t>Food Security 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2255881" y="5138016"/>
        <a:ext cx="1194523" cy="512474"/>
      </dsp:txXfrm>
    </dsp:sp>
    <dsp:sp modelId="{421D3F7D-3C90-487B-B660-6B9033D0296D}">
      <dsp:nvSpPr>
        <dsp:cNvPr id="0" name=""/>
        <dsp:cNvSpPr/>
      </dsp:nvSpPr>
      <dsp:spPr>
        <a:xfrm>
          <a:off x="2128625" y="894647"/>
          <a:ext cx="5590527" cy="5590527"/>
        </a:xfrm>
        <a:custGeom>
          <a:avLst/>
          <a:gdLst/>
          <a:ahLst/>
          <a:cxnLst/>
          <a:rect l="0" t="0" r="0" b="0"/>
          <a:pathLst>
            <a:path>
              <a:moveTo>
                <a:pt x="385537" y="4211850"/>
              </a:moveTo>
              <a:arcTo wR="2795263" hR="2795263" stAng="8973021" swAng="531193"/>
            </a:path>
          </a:pathLst>
        </a:custGeom>
        <a:noFill/>
        <a:ln w="6350" cap="flat" cmpd="sng" algn="ctr">
          <a:solidFill>
            <a:schemeClr val="accent4">
              <a:hueOff val="11923312"/>
              <a:satOff val="-9790"/>
              <a:lumOff val="748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451744-7821-4F1F-AD4E-21C54CFDFC63}">
      <dsp:nvSpPr>
        <dsp:cNvPr id="0" name=""/>
        <dsp:cNvSpPr/>
      </dsp:nvSpPr>
      <dsp:spPr>
        <a:xfrm>
          <a:off x="1468517" y="4146737"/>
          <a:ext cx="1333656" cy="567922"/>
        </a:xfrm>
        <a:prstGeom prst="roundRect">
          <a:avLst/>
        </a:prstGeom>
        <a:solidFill>
          <a:schemeClr val="accent4">
            <a:hueOff val="13626643"/>
            <a:satOff val="-11188"/>
            <a:lumOff val="85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bg1"/>
              </a:solidFill>
            </a:rPr>
            <a:t>Liaison and Partnerships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1496241" y="4174461"/>
        <a:ext cx="1278208" cy="512474"/>
      </dsp:txXfrm>
    </dsp:sp>
    <dsp:sp modelId="{AE1042AB-9406-476D-9836-581F35EC6E81}">
      <dsp:nvSpPr>
        <dsp:cNvPr id="0" name=""/>
        <dsp:cNvSpPr/>
      </dsp:nvSpPr>
      <dsp:spPr>
        <a:xfrm>
          <a:off x="1760852" y="237803"/>
          <a:ext cx="5590527" cy="5590527"/>
        </a:xfrm>
        <a:custGeom>
          <a:avLst/>
          <a:gdLst/>
          <a:ahLst/>
          <a:cxnLst/>
          <a:rect l="0" t="0" r="0" b="0"/>
          <a:pathLst>
            <a:path>
              <a:moveTo>
                <a:pt x="228026" y="3901063"/>
              </a:moveTo>
              <a:arcTo wR="2795263" hR="2795263" stAng="9401805" swAng="1037815"/>
            </a:path>
          </a:pathLst>
        </a:custGeom>
        <a:noFill/>
        <a:ln w="6350" cap="flat" cmpd="sng" algn="ctr">
          <a:solidFill>
            <a:schemeClr val="accent4">
              <a:hueOff val="13626643"/>
              <a:satOff val="-11188"/>
              <a:lumOff val="855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1C46F5-9DAD-424C-BC62-19A2D15E6000}">
      <dsp:nvSpPr>
        <dsp:cNvPr id="0" name=""/>
        <dsp:cNvSpPr/>
      </dsp:nvSpPr>
      <dsp:spPr>
        <a:xfrm>
          <a:off x="1036562" y="2749105"/>
          <a:ext cx="1448578" cy="567922"/>
        </a:xfrm>
        <a:prstGeom prst="roundRect">
          <a:avLst/>
        </a:prstGeom>
        <a:solidFill>
          <a:schemeClr val="accent4">
            <a:hueOff val="15329973"/>
            <a:satOff val="-12587"/>
            <a:lumOff val="96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bg1"/>
              </a:solidFill>
            </a:rPr>
            <a:t>Training and Exercise 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1064286" y="2776829"/>
        <a:ext cx="1393130" cy="512474"/>
      </dsp:txXfrm>
    </dsp:sp>
    <dsp:sp modelId="{B04E54D9-E71E-467F-ADFA-C3126AD645B4}">
      <dsp:nvSpPr>
        <dsp:cNvPr id="0" name=""/>
        <dsp:cNvSpPr/>
      </dsp:nvSpPr>
      <dsp:spPr>
        <a:xfrm>
          <a:off x="1755232" y="288290"/>
          <a:ext cx="5590527" cy="5590527"/>
        </a:xfrm>
        <a:custGeom>
          <a:avLst/>
          <a:gdLst/>
          <a:ahLst/>
          <a:cxnLst/>
          <a:rect l="0" t="0" r="0" b="0"/>
          <a:pathLst>
            <a:path>
              <a:moveTo>
                <a:pt x="20851" y="2454474"/>
              </a:moveTo>
              <a:arcTo wR="2795263" hR="2795263" stAng="11220164" swAng="771646"/>
            </a:path>
          </a:pathLst>
        </a:custGeom>
        <a:noFill/>
        <a:ln w="6350" cap="flat" cmpd="sng" algn="ctr">
          <a:solidFill>
            <a:schemeClr val="accent4">
              <a:hueOff val="15329973"/>
              <a:satOff val="-12587"/>
              <a:lumOff val="962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84C30C-FB92-454E-A9E3-DFDCD61A8F6E}">
      <dsp:nvSpPr>
        <dsp:cNvPr id="0" name=""/>
        <dsp:cNvSpPr/>
      </dsp:nvSpPr>
      <dsp:spPr>
        <a:xfrm>
          <a:off x="1131168" y="1500587"/>
          <a:ext cx="1844533" cy="627185"/>
        </a:xfrm>
        <a:prstGeom prst="roundRect">
          <a:avLst/>
        </a:prstGeom>
        <a:solidFill>
          <a:schemeClr val="accent4">
            <a:hueOff val="17033304"/>
            <a:satOff val="-13985"/>
            <a:lumOff val="106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bg1"/>
              </a:solidFill>
            </a:rPr>
            <a:t>Climate Change and Health 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1161785" y="1531204"/>
        <a:ext cx="1783299" cy="565951"/>
      </dsp:txXfrm>
    </dsp:sp>
    <dsp:sp modelId="{1F851D48-A998-49C3-8C31-EF3D43678387}">
      <dsp:nvSpPr>
        <dsp:cNvPr id="0" name=""/>
        <dsp:cNvSpPr/>
      </dsp:nvSpPr>
      <dsp:spPr>
        <a:xfrm>
          <a:off x="1800750" y="197258"/>
          <a:ext cx="5590527" cy="5590527"/>
        </a:xfrm>
        <a:custGeom>
          <a:avLst/>
          <a:gdLst/>
          <a:ahLst/>
          <a:cxnLst/>
          <a:rect l="0" t="0" r="0" b="0"/>
          <a:pathLst>
            <a:path>
              <a:moveTo>
                <a:pt x="433928" y="1299404"/>
              </a:moveTo>
              <a:arcTo wR="2795263" hR="2795263" stAng="12741208" swAng="560360"/>
            </a:path>
          </a:pathLst>
        </a:custGeom>
        <a:noFill/>
        <a:ln w="6350" cap="flat" cmpd="sng" algn="ctr">
          <a:solidFill>
            <a:schemeClr val="accent4">
              <a:hueOff val="17033304"/>
              <a:satOff val="-13985"/>
              <a:lumOff val="1069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CA0D14-A07C-407D-B6A6-B817EE21A929}">
      <dsp:nvSpPr>
        <dsp:cNvPr id="0" name=""/>
        <dsp:cNvSpPr/>
      </dsp:nvSpPr>
      <dsp:spPr>
        <a:xfrm>
          <a:off x="1935474" y="452219"/>
          <a:ext cx="1909792" cy="677605"/>
        </a:xfrm>
        <a:prstGeom prst="roundRect">
          <a:avLst/>
        </a:prstGeom>
        <a:solidFill>
          <a:schemeClr val="accent4">
            <a:hueOff val="18736633"/>
            <a:satOff val="-15384"/>
            <a:lumOff val="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bg1"/>
              </a:solidFill>
            </a:rPr>
            <a:t>HEM Operations and Reflections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1968552" y="485297"/>
        <a:ext cx="1843636" cy="611449"/>
      </dsp:txXfrm>
    </dsp:sp>
    <dsp:sp modelId="{16C0A818-9105-42E5-946B-EE5BC7F3143F}">
      <dsp:nvSpPr>
        <dsp:cNvPr id="0" name=""/>
        <dsp:cNvSpPr/>
      </dsp:nvSpPr>
      <dsp:spPr>
        <a:xfrm>
          <a:off x="1795435" y="225560"/>
          <a:ext cx="5590527" cy="5590527"/>
        </a:xfrm>
        <a:custGeom>
          <a:avLst/>
          <a:gdLst/>
          <a:ahLst/>
          <a:cxnLst/>
          <a:rect l="0" t="0" r="0" b="0"/>
          <a:pathLst>
            <a:path>
              <a:moveTo>
                <a:pt x="1697831" y="224438"/>
              </a:moveTo>
              <a:arcTo wR="2795263" hR="2795263" stAng="14813002" swAng="681140"/>
            </a:path>
          </a:pathLst>
        </a:custGeom>
        <a:noFill/>
        <a:ln w="6350" cap="flat" cmpd="sng" algn="ctr">
          <a:solidFill>
            <a:schemeClr val="accent4">
              <a:hueOff val="18736633"/>
              <a:satOff val="-15384"/>
              <a:lumOff val="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BC710-E679-4722-A3E1-6873BAC4263B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5E54B-CD87-45BE-BDAF-3A388EA7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55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65DDA-2D74-4050-A1CD-44EB5A93B4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97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smtClean="0"/>
              <a:t>The first and only provincial Indigenous health authority in Canada, the FNHA was created by First Nations for First Nations to advance a holistic First Nations Perspective on Health &amp; Wellness </a:t>
            </a:r>
            <a:r>
              <a:rPr lang="en-US" dirty="0" smtClean="0"/>
              <a:t>In 2011, First Nations in BC chiefs and leaders voted to take control of First Nations health services and advance</a:t>
            </a:r>
            <a:r>
              <a:rPr lang="en-US" baseline="0" dirty="0" smtClean="0"/>
              <a:t> a wholistic First Nations Perspective on Health and Wellness</a:t>
            </a:r>
            <a:r>
              <a:rPr lang="en-US" dirty="0" smtClean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 smtClean="0"/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And</a:t>
            </a:r>
            <a:r>
              <a:rPr lang="en-US" baseline="0" dirty="0" smtClean="0"/>
              <a:t> ten years ago in 2013, the FNHA was established.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aseline="0" dirty="0" smtClean="0"/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Represents the first and only provincial Indigenous health authority in Canada.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 smtClean="0"/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Works to transform the way health care is delivered to First Nations people in BC. 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That includes addressing service gaps through new partnerships, closer collaboration, health systems innovation all aimed at reforming and redesigning health programs and services for individuals, families, communities and Nations.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FA021-2AE3-4D79-A430-6FAF09559F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341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based on Census 2021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65DDA-2D74-4050-A1CD-44EB5A93B4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539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FNHA is the health and wellness partner to over 200 diverse First Nations communities and citizens across BC.​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FNHA is a champion of culturally safe practices throughout the broader health care system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aking a leadership role, to actively work with its health partners to embed cultural safety and humility in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health service delivery and improve health outcomes for First Nations people.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plans, designs, manages and funds the delivery of First Nations health programs and services in BC, including primary care –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This is </a:t>
            </a:r>
            <a:r>
              <a:rPr lang="en-US" baseline="0" dirty="0" smtClean="0"/>
              <a:t>a photo of the All Nations Healing House which opened last October in Williams Lake – as the second of 15 planned First Nations-led primary care </a:t>
            </a:r>
            <a:r>
              <a:rPr lang="en-US" baseline="0" dirty="0" err="1" smtClean="0"/>
              <a:t>centres</a:t>
            </a:r>
            <a:r>
              <a:rPr lang="en-US" baseline="0" dirty="0" smtClean="0"/>
              <a:t> being developed throughout the province in partnership with the Ministry of Health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65DDA-2D74-4050-A1CD-44EB5A93B4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418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FNHA’s community-based services are largely focused on health promotion and disease prevention and include: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Primary care 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 more than 130 medical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centres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nursing stations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Health Benefits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b="0" baseline="0" dirty="0" smtClean="0"/>
              <a:t>Dental (COHI)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b="0" baseline="0" dirty="0" smtClean="0"/>
              <a:t>Medical Supplies &amp; Equipment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b="0" baseline="0" dirty="0" smtClean="0"/>
              <a:t>Medical Transportation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b="0" baseline="0" dirty="0" smtClean="0"/>
              <a:t>Mental Health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b="0" baseline="0" dirty="0" smtClean="0"/>
              <a:t>Pharmacy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b="0" baseline="0" dirty="0" smtClean="0"/>
              <a:t>Vision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b="0" baseline="0" dirty="0" smtClean="0"/>
              <a:t>Also manages MSP and ambulance bills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336699"/>
                </a:solidFill>
              </a:rPr>
              <a:t>Nursing and Clinical Services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dirty="0" smtClean="0"/>
              <a:t>Communicable Disease Population &amp; Public Health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dirty="0" smtClean="0"/>
              <a:t>Home &amp; Community Care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dirty="0" smtClean="0"/>
              <a:t>Community Accreditation &amp; Quality Improvement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336699"/>
                </a:solidFill>
              </a:rPr>
              <a:t>Health Promotion and Disease Prevention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dirty="0" smtClean="0"/>
              <a:t>Maternal, Child, &amp; Family Health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dirty="0" smtClean="0"/>
              <a:t>Mental Health &amp; Substance Use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336699"/>
                </a:solidFill>
              </a:rPr>
              <a:t>Environmental Public Health Services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336699"/>
                </a:solidFill>
              </a:rPr>
              <a:t>Health Infrastructure Support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dirty="0" smtClean="0"/>
              <a:t>Health Planning &amp; Management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dirty="0" smtClean="0"/>
              <a:t>Healthy Systems Transformation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dirty="0" smtClean="0"/>
              <a:t>Health Emergency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336699"/>
                </a:solidFill>
              </a:rPr>
              <a:t>Virtual Services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dirty="0" smtClean="0"/>
              <a:t>Virtual Doctor of the Day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dirty="0" smtClean="0"/>
              <a:t>Virtual Substance Use and Psychiatry Service  </a:t>
            </a:r>
          </a:p>
          <a:p>
            <a:pPr lvl="1"/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b="0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E21C4-1A88-4DCB-A7CF-92321BAD68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53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pretty picture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65DDA-2D74-4050-A1CD-44EB5A93B4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03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09600" y="1141413"/>
            <a:ext cx="5476875" cy="30813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CA" baseline="0" dirty="0" smtClean="0"/>
          </a:p>
          <a:p>
            <a:endParaRPr lang="en-CA" baseline="0" dirty="0" smtClean="0"/>
          </a:p>
          <a:p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3401174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109915"/>
            <a:ext cx="9144000" cy="23876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589590"/>
            <a:ext cx="9144000" cy="165576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8B36-2785-DD4D-A23D-1D9DB5B296B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C10456-B023-6641-AB87-70F7FC7BD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514076" cy="274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97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68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E0269EC-8E72-C14F-8FBE-E5A0A00DD5E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8B36-2785-DD4D-A23D-1D9DB5B29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37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158448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68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E0269EC-8E72-C14F-8FBE-E5A0A00DD5E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8B36-2785-DD4D-A23D-1D9DB5B29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23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37162"/>
            <a:ext cx="9244013" cy="102208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7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57202" y="1296401"/>
            <a:ext cx="11277599" cy="4917032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1pPr>
            <a:lvl2pPr marL="514350" indent="-171450"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2pPr>
            <a:lvl3pPr marL="857250" indent="-171450"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4pPr>
            <a:lvl5pPr marL="1543050" indent="-171450"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689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69EC-8E72-C14F-8FBE-E5A0A00DD5E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8B36-2785-DD4D-A23D-1D9DB5B29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49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69EC-8E72-C14F-8FBE-E5A0A00DD5E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8B36-2785-DD4D-A23D-1D9DB5B29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118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69EC-8E72-C14F-8FBE-E5A0A00DD5E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8B36-2785-DD4D-A23D-1D9DB5B29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12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69EC-8E72-C14F-8FBE-E5A0A00DD5E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8B36-2785-DD4D-A23D-1D9DB5B29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47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69EC-8E72-C14F-8FBE-E5A0A00DD5E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8B36-2785-DD4D-A23D-1D9DB5B29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71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69EC-8E72-C14F-8FBE-E5A0A00DD5E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8B36-2785-DD4D-A23D-1D9DB5B29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75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69EC-8E72-C14F-8FBE-E5A0A00DD5E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8B36-2785-DD4D-A23D-1D9DB5B29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503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8B36-2785-DD4D-A23D-1D9DB5B29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860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69EC-8E72-C14F-8FBE-E5A0A00DD5E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8B36-2785-DD4D-A23D-1D9DB5B29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45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69EC-8E72-C14F-8FBE-E5A0A00DD5E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8B36-2785-DD4D-A23D-1D9DB5B29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75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69EC-8E72-C14F-8FBE-E5A0A00DD5E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8B36-2785-DD4D-A23D-1D9DB5B29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05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69EC-8E72-C14F-8FBE-E5A0A00DD5E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8B36-2785-DD4D-A23D-1D9DB5B29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88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69EC-8E72-C14F-8FBE-E5A0A00DD5E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8B36-2785-DD4D-A23D-1D9DB5B29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80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37162"/>
            <a:ext cx="9244013" cy="102208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7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57202" y="1296401"/>
            <a:ext cx="11277599" cy="4917032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1pPr>
            <a:lvl2pPr marL="514350" indent="-171450"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2pPr>
            <a:lvl3pPr marL="857250" indent="-171450"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4pPr>
            <a:lvl5pPr marL="1543050" indent="-171450"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80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8B36-2785-DD4D-A23D-1D9DB5B29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74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8B36-2785-DD4D-A23D-1D9DB5B29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69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8B36-2785-DD4D-A23D-1D9DB5B29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42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668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E0269EC-8E72-C14F-8FBE-E5A0A00DD5E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8B36-2785-DD4D-A23D-1D9DB5B29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3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668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E0269EC-8E72-C14F-8FBE-E5A0A00DD5E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8B36-2785-DD4D-A23D-1D9DB5B29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08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668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E0269EC-8E72-C14F-8FBE-E5A0A00DD5E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8B36-2785-DD4D-A23D-1D9DB5B29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23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668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E0269EC-8E72-C14F-8FBE-E5A0A00DD5E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8B36-2785-DD4D-A23D-1D9DB5B29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37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20200" y="65352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FE78B36-2785-DD4D-A23D-1D9DB5B296B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5B85CF-F25C-DC46-8748-D18F687A66A9}"/>
              </a:ext>
            </a:extLst>
          </p:cNvPr>
          <p:cNvSpPr/>
          <p:nvPr/>
        </p:nvSpPr>
        <p:spPr>
          <a:xfrm>
            <a:off x="-1" y="6042991"/>
            <a:ext cx="12192001" cy="54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6561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2"/>
        </a:buClr>
        <a:buFont typeface="Wingdings" pitchFamily="2" charset="2"/>
        <a:buChar char="§"/>
        <a:defRPr sz="21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2"/>
        </a:buClr>
        <a:buFont typeface="Wingdings" pitchFamily="2" charset="2"/>
        <a:buChar char="§"/>
        <a:defRPr sz="18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2"/>
        </a:buClr>
        <a:buFont typeface="Wingdings" pitchFamily="2" charset="2"/>
        <a:buChar char="§"/>
        <a:defRPr sz="15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2"/>
        </a:buClr>
        <a:buFont typeface="Wingdings" pitchFamily="2" charset="2"/>
        <a:buChar char="§"/>
        <a:defRPr sz="135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2"/>
        </a:buClr>
        <a:buFont typeface="Wingdings" pitchFamily="2" charset="2"/>
        <a:buChar char="§"/>
        <a:defRPr sz="135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269EC-8E72-C14F-8FBE-E5A0A00DD5E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78B36-2785-DD4D-A23D-1D9DB5B29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135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6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3938" y="2263734"/>
            <a:ext cx="9648880" cy="201557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Health, Wellness and Culture in Emergency Management </a:t>
            </a:r>
            <a:br>
              <a:rPr lang="en-US" dirty="0" smtClean="0"/>
            </a:br>
            <a:r>
              <a:rPr lang="en-US" sz="2400" dirty="0"/>
              <a:t>The First Nations Health Authority Approach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98178" y="4800676"/>
            <a:ext cx="6261904" cy="1655762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 smtClean="0"/>
              <a:t>Shalyn Pigeon </a:t>
            </a:r>
          </a:p>
          <a:p>
            <a:pPr algn="l"/>
            <a:r>
              <a:rPr lang="en-US" dirty="0" smtClean="0"/>
              <a:t>Ma</a:t>
            </a:r>
            <a:r>
              <a:rPr lang="en-US" dirty="0"/>
              <a:t>nage</a:t>
            </a:r>
            <a:r>
              <a:rPr lang="en-US" dirty="0" smtClean="0"/>
              <a:t>r, Health Emergency Management, Interior Region</a:t>
            </a:r>
          </a:p>
          <a:p>
            <a:pPr algn="l"/>
            <a:endParaRPr lang="en-US" sz="100" dirty="0" smtClean="0"/>
          </a:p>
          <a:p>
            <a:pPr algn="l"/>
            <a:r>
              <a:rPr lang="en-US" dirty="0" smtClean="0"/>
              <a:t>Jodie Millward</a:t>
            </a:r>
          </a:p>
          <a:p>
            <a:pPr algn="l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Director, Health Emergency Management 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41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-1"/>
            <a:ext cx="9144000" cy="1693333"/>
          </a:xfrm>
          <a:prstGeom prst="rect">
            <a:avLst/>
          </a:prstGeom>
          <a:solidFill>
            <a:srgbClr val="E635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0" y="6331186"/>
            <a:ext cx="9144000" cy="526815"/>
          </a:xfrm>
          <a:prstGeom prst="rect">
            <a:avLst/>
          </a:prstGeom>
          <a:solidFill>
            <a:srgbClr val="E635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981201" y="696150"/>
            <a:ext cx="2543763" cy="865481"/>
          </a:xfrm>
        </p:spPr>
        <p:txBody>
          <a:bodyPr>
            <a:norm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Light"/>
                <a:cs typeface="Open Sans Light"/>
              </a:rPr>
              <a:t>Health Emergency Management</a:t>
            </a:r>
            <a:endParaRPr lang="en-US" sz="18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823" y="176859"/>
            <a:ext cx="1318918" cy="1318918"/>
          </a:xfrm>
          <a:prstGeom prst="rect">
            <a:avLst/>
          </a:prstGeom>
        </p:spPr>
      </p:pic>
      <p:sp>
        <p:nvSpPr>
          <p:cNvPr id="11" name="Rectangle 10"/>
          <p:cNvSpPr txBox="1">
            <a:spLocks/>
          </p:cNvSpPr>
          <p:nvPr/>
        </p:nvSpPr>
        <p:spPr>
          <a:xfrm>
            <a:off x="6141751" y="1834485"/>
            <a:ext cx="4323991" cy="4562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endParaRPr lang="en-CA" sz="3200" dirty="0">
              <a:solidFill>
                <a:srgbClr val="17375D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77916" y="2189286"/>
            <a:ext cx="838782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24 of 54 </a:t>
            </a:r>
            <a:r>
              <a:rPr lang="en-US" dirty="0" smtClean="0"/>
              <a:t>Interior region </a:t>
            </a:r>
            <a:r>
              <a:rPr lang="en-US" dirty="0"/>
              <a:t>communities stood up EOCs at varying levels (monitoring, response, supporting)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Aug 18</a:t>
            </a:r>
            <a:r>
              <a:rPr lang="en-US" baseline="30000" dirty="0"/>
              <a:t>th</a:t>
            </a:r>
            <a:r>
              <a:rPr lang="en-US" dirty="0"/>
              <a:t> 13 communities were on alert and/or order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3 communities with structural losses, one of which lost 1/3</a:t>
            </a:r>
            <a:r>
              <a:rPr lang="en-US" baseline="30000" dirty="0"/>
              <a:t>rd</a:t>
            </a:r>
            <a:r>
              <a:rPr lang="en-US" dirty="0"/>
              <a:t> of homes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Over 700 evacuees in the Kamloops area from all Nations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Main sites for support in Kamloops: Mac Park ESS Site, Rayleigh Group Lodging, Sun Peaks Lodging, </a:t>
            </a:r>
            <a:r>
              <a:rPr lang="en-US" dirty="0" err="1"/>
              <a:t>Tk’emlúps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Secwepemc </a:t>
            </a:r>
            <a:r>
              <a:rPr lang="en-US" dirty="0" err="1"/>
              <a:t>Arbour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117731" y="1201146"/>
            <a:ext cx="395653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2023 Wildfire Season</a:t>
            </a:r>
          </a:p>
        </p:txBody>
      </p:sp>
    </p:spTree>
    <p:extLst>
      <p:ext uri="{BB962C8B-B14F-4D97-AF65-F5344CB8AC3E}">
        <p14:creationId xmlns:p14="http://schemas.microsoft.com/office/powerpoint/2010/main" val="334300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-1"/>
            <a:ext cx="9144000" cy="1693333"/>
          </a:xfrm>
          <a:prstGeom prst="rect">
            <a:avLst/>
          </a:prstGeom>
          <a:solidFill>
            <a:srgbClr val="E635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0" y="6331186"/>
            <a:ext cx="9144000" cy="526815"/>
          </a:xfrm>
          <a:prstGeom prst="rect">
            <a:avLst/>
          </a:prstGeom>
          <a:solidFill>
            <a:srgbClr val="E635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981201" y="696150"/>
            <a:ext cx="2543763" cy="865481"/>
          </a:xfrm>
        </p:spPr>
        <p:txBody>
          <a:bodyPr>
            <a:norm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Light"/>
                <a:cs typeface="Open Sans Light"/>
              </a:rPr>
              <a:t>Health Emergency Management</a:t>
            </a:r>
            <a:endParaRPr lang="en-US" sz="18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823" y="176859"/>
            <a:ext cx="1318918" cy="1318918"/>
          </a:xfrm>
          <a:prstGeom prst="rect">
            <a:avLst/>
          </a:prstGeom>
        </p:spPr>
      </p:pic>
      <p:sp>
        <p:nvSpPr>
          <p:cNvPr id="11" name="Rectangle 10"/>
          <p:cNvSpPr txBox="1">
            <a:spLocks/>
          </p:cNvSpPr>
          <p:nvPr/>
        </p:nvSpPr>
        <p:spPr>
          <a:xfrm>
            <a:off x="6141751" y="1834485"/>
            <a:ext cx="4323991" cy="4562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endParaRPr lang="en-CA" sz="3200" dirty="0">
              <a:solidFill>
                <a:srgbClr val="17375D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6700"/>
          <a:stretch/>
        </p:blipFill>
        <p:spPr>
          <a:xfrm>
            <a:off x="2451983" y="1723577"/>
            <a:ext cx="7204903" cy="45734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13101" y="1255810"/>
            <a:ext cx="4733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Aug 25, 2023 IR EOC Example</a:t>
            </a:r>
          </a:p>
        </p:txBody>
      </p:sp>
    </p:spTree>
    <p:extLst>
      <p:ext uri="{BB962C8B-B14F-4D97-AF65-F5344CB8AC3E}">
        <p14:creationId xmlns:p14="http://schemas.microsoft.com/office/powerpoint/2010/main" val="428874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-1"/>
            <a:ext cx="9144000" cy="1693333"/>
          </a:xfrm>
          <a:prstGeom prst="rect">
            <a:avLst/>
          </a:prstGeom>
          <a:solidFill>
            <a:srgbClr val="E635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0" y="6331186"/>
            <a:ext cx="9144000" cy="526815"/>
          </a:xfrm>
          <a:prstGeom prst="rect">
            <a:avLst/>
          </a:prstGeom>
          <a:solidFill>
            <a:srgbClr val="E635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981201" y="696150"/>
            <a:ext cx="2543763" cy="865481"/>
          </a:xfrm>
        </p:spPr>
        <p:txBody>
          <a:bodyPr>
            <a:norm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Light"/>
                <a:cs typeface="Open Sans Light"/>
              </a:rPr>
              <a:t>Health Emergency Management</a:t>
            </a:r>
            <a:endParaRPr lang="en-US" sz="18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823" y="176859"/>
            <a:ext cx="1318918" cy="1318918"/>
          </a:xfrm>
          <a:prstGeom prst="rect">
            <a:avLst/>
          </a:prstGeom>
        </p:spPr>
      </p:pic>
      <p:sp>
        <p:nvSpPr>
          <p:cNvPr id="11" name="Rectangle 10"/>
          <p:cNvSpPr txBox="1">
            <a:spLocks/>
          </p:cNvSpPr>
          <p:nvPr/>
        </p:nvSpPr>
        <p:spPr>
          <a:xfrm>
            <a:off x="6141751" y="1834485"/>
            <a:ext cx="4323991" cy="4562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endParaRPr lang="en-CA" sz="3200" dirty="0">
              <a:solidFill>
                <a:srgbClr val="17375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814" y="2121224"/>
            <a:ext cx="3763108" cy="28223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586489" y="1201480"/>
            <a:ext cx="3009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On-Site Supports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2176" y="1756068"/>
            <a:ext cx="6790379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On-site staff at multiple ESS reception centers for systems navigation support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Traditional Wellness Totes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If lodging in Community, EPHS assessments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Health Benefits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Mental health and traditional wellness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Harm reduction training (Naloxone) at Rayleigh site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Nursing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Awareness of cultural safety for system, contractors</a:t>
            </a:r>
          </a:p>
        </p:txBody>
      </p:sp>
    </p:spTree>
    <p:extLst>
      <p:ext uri="{BB962C8B-B14F-4D97-AF65-F5344CB8AC3E}">
        <p14:creationId xmlns:p14="http://schemas.microsoft.com/office/powerpoint/2010/main" val="78890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-1"/>
            <a:ext cx="9144000" cy="1693333"/>
          </a:xfrm>
          <a:prstGeom prst="rect">
            <a:avLst/>
          </a:prstGeom>
          <a:solidFill>
            <a:srgbClr val="E635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0" y="6331186"/>
            <a:ext cx="9144000" cy="526815"/>
          </a:xfrm>
          <a:prstGeom prst="rect">
            <a:avLst/>
          </a:prstGeom>
          <a:solidFill>
            <a:srgbClr val="E635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981201" y="696150"/>
            <a:ext cx="2543763" cy="865481"/>
          </a:xfrm>
        </p:spPr>
        <p:txBody>
          <a:bodyPr>
            <a:norm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Light"/>
                <a:cs typeface="Open Sans Light"/>
              </a:rPr>
              <a:t>Health Emergency Management</a:t>
            </a:r>
            <a:endParaRPr lang="en-US" sz="18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823" y="176859"/>
            <a:ext cx="1318918" cy="1318918"/>
          </a:xfrm>
          <a:prstGeom prst="rect">
            <a:avLst/>
          </a:prstGeom>
        </p:spPr>
      </p:pic>
      <p:sp>
        <p:nvSpPr>
          <p:cNvPr id="11" name="Rectangle 10"/>
          <p:cNvSpPr txBox="1">
            <a:spLocks/>
          </p:cNvSpPr>
          <p:nvPr/>
        </p:nvSpPr>
        <p:spPr>
          <a:xfrm>
            <a:off x="7020128" y="1834485"/>
            <a:ext cx="3445613" cy="4562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endParaRPr lang="en-CA" sz="1900" dirty="0">
              <a:solidFill>
                <a:schemeClr val="tx2"/>
              </a:solidFill>
            </a:endParaRPr>
          </a:p>
          <a:p>
            <a:pPr marL="0" lvl="1" indent="0">
              <a:buNone/>
            </a:pPr>
            <a:endParaRPr lang="en-CA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482" y="1770429"/>
            <a:ext cx="2844173" cy="2092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029129" y="1234167"/>
            <a:ext cx="2567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Supply Drops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1200" y="1997852"/>
            <a:ext cx="36196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Traditional/cultural/wellness items (tobacco, sage, </a:t>
            </a:r>
            <a:r>
              <a:rPr lang="en-US" dirty="0" err="1"/>
              <a:t>sweetgrass</a:t>
            </a:r>
            <a:r>
              <a:rPr lang="en-US" dirty="0"/>
              <a:t>, </a:t>
            </a:r>
            <a:r>
              <a:rPr lang="en-US" dirty="0" err="1"/>
              <a:t>hooshum</a:t>
            </a:r>
            <a:r>
              <a:rPr lang="en-US" dirty="0"/>
              <a:t>, honey, jams, canned salmon, dried salmon, salves, teas,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Kids kits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PPE (gloves, masks, hand </a:t>
            </a:r>
            <a:r>
              <a:rPr lang="en-US" dirty="0" err="1"/>
              <a:t>sani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 Cross hygiene kits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Blankets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Women’s hygiene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738" y="3489441"/>
            <a:ext cx="2025445" cy="2700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444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-1"/>
            <a:ext cx="9144000" cy="1693333"/>
          </a:xfrm>
          <a:prstGeom prst="rect">
            <a:avLst/>
          </a:prstGeom>
          <a:solidFill>
            <a:srgbClr val="E635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0" y="6099587"/>
            <a:ext cx="9144000" cy="878054"/>
          </a:xfrm>
          <a:prstGeom prst="rect">
            <a:avLst/>
          </a:prstGeom>
          <a:solidFill>
            <a:srgbClr val="E635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981201" y="696150"/>
            <a:ext cx="2543763" cy="865481"/>
          </a:xfrm>
        </p:spPr>
        <p:txBody>
          <a:bodyPr>
            <a:norm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Light"/>
                <a:cs typeface="Open Sans Light"/>
              </a:rPr>
              <a:t/>
            </a:r>
            <a:br>
              <a:rPr lang="en-US" sz="1800" b="1" dirty="0">
                <a:solidFill>
                  <a:schemeClr val="bg1"/>
                </a:solidFill>
                <a:latin typeface="Open Sans Light"/>
                <a:cs typeface="Open Sans Light"/>
              </a:rPr>
            </a:br>
            <a:r>
              <a:rPr lang="en-US" sz="1800" b="1" dirty="0">
                <a:solidFill>
                  <a:schemeClr val="bg1"/>
                </a:solidFill>
                <a:latin typeface="Open Sans Light"/>
                <a:cs typeface="Open Sans Light"/>
              </a:rPr>
              <a:t>Health Emergency Management</a:t>
            </a:r>
            <a:endParaRPr lang="en-US" sz="18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81201" y="6397039"/>
            <a:ext cx="1828800" cy="263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endParaRPr lang="en-US" sz="12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823" y="176859"/>
            <a:ext cx="1318918" cy="1318918"/>
          </a:xfrm>
          <a:prstGeom prst="rect">
            <a:avLst/>
          </a:prstGeom>
        </p:spPr>
      </p:pic>
      <p:sp>
        <p:nvSpPr>
          <p:cNvPr id="11" name="Rectangle 10"/>
          <p:cNvSpPr txBox="1">
            <a:spLocks/>
          </p:cNvSpPr>
          <p:nvPr/>
        </p:nvSpPr>
        <p:spPr>
          <a:xfrm>
            <a:off x="4912660" y="1693333"/>
            <a:ext cx="5489747" cy="4967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>
              <a:buNone/>
            </a:pPr>
            <a:endParaRPr lang="en-CA" dirty="0">
              <a:solidFill>
                <a:schemeClr val="tx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59513" y="1276697"/>
            <a:ext cx="21149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Air Purifiers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77" y="2109232"/>
            <a:ext cx="2721219" cy="3628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498" y="2066894"/>
            <a:ext cx="2721218" cy="3633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2297335" y="5700380"/>
            <a:ext cx="2510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Ashcroft Indian Band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07638" y="5711093"/>
            <a:ext cx="1055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Cawston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004592" y="2826490"/>
            <a:ext cx="2356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dirty="0"/>
              <a:t>467 purifiers delivered to 20 IR communities </a:t>
            </a:r>
          </a:p>
        </p:txBody>
      </p:sp>
    </p:spTree>
    <p:extLst>
      <p:ext uri="{BB962C8B-B14F-4D97-AF65-F5344CB8AC3E}">
        <p14:creationId xmlns:p14="http://schemas.microsoft.com/office/powerpoint/2010/main" val="315955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-1"/>
            <a:ext cx="9144000" cy="1693333"/>
          </a:xfrm>
          <a:prstGeom prst="rect">
            <a:avLst/>
          </a:prstGeom>
          <a:solidFill>
            <a:srgbClr val="E635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981201" y="696150"/>
            <a:ext cx="2543763" cy="865481"/>
          </a:xfrm>
        </p:spPr>
        <p:txBody>
          <a:bodyPr>
            <a:norm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Light"/>
                <a:cs typeface="Open Sans Light"/>
              </a:rPr>
              <a:t>Health Emergency Management</a:t>
            </a:r>
            <a:endParaRPr lang="en-US" sz="18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81201" y="6397039"/>
            <a:ext cx="1828800" cy="263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n-US" sz="1200" b="1" dirty="0">
                <a:solidFill>
                  <a:schemeClr val="bg1"/>
                </a:solidFill>
                <a:latin typeface="Open Sans"/>
                <a:cs typeface="Open Sans"/>
              </a:rPr>
              <a:t>FNHA Interior Region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823" y="176859"/>
            <a:ext cx="1318918" cy="1318918"/>
          </a:xfrm>
          <a:prstGeom prst="rect">
            <a:avLst/>
          </a:prstGeom>
        </p:spPr>
      </p:pic>
      <p:sp>
        <p:nvSpPr>
          <p:cNvPr id="11" name="Rectangle 10"/>
          <p:cNvSpPr txBox="1">
            <a:spLocks/>
          </p:cNvSpPr>
          <p:nvPr/>
        </p:nvSpPr>
        <p:spPr>
          <a:xfrm>
            <a:off x="1810455" y="1959840"/>
            <a:ext cx="8655287" cy="4239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3" indent="-342900">
              <a:buFont typeface="Arial" panose="020B0604020202020204" pitchFamily="34" charset="0"/>
              <a:buChar char="•"/>
            </a:pPr>
            <a:endParaRPr lang="en-CA" dirty="0">
              <a:solidFill>
                <a:schemeClr val="tx2"/>
              </a:solidFill>
            </a:endParaRPr>
          </a:p>
          <a:p>
            <a:pPr marL="0" lvl="1" indent="0">
              <a:buNone/>
            </a:pPr>
            <a:endParaRPr lang="en-CA" dirty="0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0" y="6331186"/>
            <a:ext cx="9144000" cy="526815"/>
          </a:xfrm>
          <a:prstGeom prst="rect">
            <a:avLst/>
          </a:prstGeom>
          <a:solidFill>
            <a:srgbClr val="E635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311161" y="1234167"/>
            <a:ext cx="4035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Community EOC Supports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81226" y="2066926"/>
            <a:ext cx="7667625" cy="35548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Supported on-site community EOCs when needed/requested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Support with Expense Authorization Form (EAF) writing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Support with liaising Community with various partner agencies including PREOC, </a:t>
            </a:r>
            <a:r>
              <a:rPr lang="en-US" dirty="0" smtClean="0"/>
              <a:t>Indigenous Service Canada </a:t>
            </a:r>
            <a:r>
              <a:rPr lang="en-US" dirty="0"/>
              <a:t>and </a:t>
            </a:r>
            <a:r>
              <a:rPr lang="en-US" dirty="0" smtClean="0"/>
              <a:t>Interior Health</a:t>
            </a:r>
            <a:endParaRPr lang="en-US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Recovery supports from EHO team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74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-1"/>
            <a:ext cx="9144000" cy="1693333"/>
          </a:xfrm>
          <a:prstGeom prst="rect">
            <a:avLst/>
          </a:prstGeom>
          <a:solidFill>
            <a:srgbClr val="E635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0" y="6331186"/>
            <a:ext cx="9144000" cy="526815"/>
          </a:xfrm>
          <a:prstGeom prst="rect">
            <a:avLst/>
          </a:prstGeom>
          <a:solidFill>
            <a:srgbClr val="E635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981201" y="696150"/>
            <a:ext cx="2543763" cy="865481"/>
          </a:xfrm>
        </p:spPr>
        <p:txBody>
          <a:bodyPr>
            <a:norm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Light"/>
                <a:cs typeface="Open Sans Light"/>
              </a:rPr>
              <a:t>Health Emergency Management</a:t>
            </a:r>
            <a:endParaRPr lang="en-US" sz="18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823" y="176859"/>
            <a:ext cx="1318918" cy="13189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56667" y="1234167"/>
            <a:ext cx="2039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PREOC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32" y="2832456"/>
            <a:ext cx="3845169" cy="288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987" y="2803567"/>
            <a:ext cx="2167498" cy="2886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24350" y="1965378"/>
            <a:ext cx="409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FNHA IR team staff embedded in PREOC</a:t>
            </a:r>
          </a:p>
        </p:txBody>
      </p:sp>
    </p:spTree>
    <p:extLst>
      <p:ext uri="{BB962C8B-B14F-4D97-AF65-F5344CB8AC3E}">
        <p14:creationId xmlns:p14="http://schemas.microsoft.com/office/powerpoint/2010/main" val="405327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-1"/>
            <a:ext cx="9144000" cy="1693333"/>
          </a:xfrm>
          <a:prstGeom prst="rect">
            <a:avLst/>
          </a:prstGeom>
          <a:solidFill>
            <a:srgbClr val="E635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0" y="6331186"/>
            <a:ext cx="9144000" cy="526815"/>
          </a:xfrm>
          <a:prstGeom prst="rect">
            <a:avLst/>
          </a:prstGeom>
          <a:solidFill>
            <a:srgbClr val="E635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981201" y="696150"/>
            <a:ext cx="2543763" cy="865481"/>
          </a:xfrm>
        </p:spPr>
        <p:txBody>
          <a:bodyPr>
            <a:norm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Light"/>
                <a:cs typeface="Open Sans Light"/>
              </a:rPr>
              <a:t>Health Emergency Management</a:t>
            </a:r>
            <a:endParaRPr lang="en-US" sz="18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823" y="176859"/>
            <a:ext cx="1318918" cy="13189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56667" y="1230084"/>
            <a:ext cx="2039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OTHER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90775" y="1962151"/>
            <a:ext cx="764634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Immediate needs gift card support for gas &amp; groceries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Coordinating supports from other organizations, including New Gold, United Way, </a:t>
            </a:r>
            <a:r>
              <a:rPr lang="en-US" dirty="0" err="1"/>
              <a:t>Telus</a:t>
            </a:r>
            <a:r>
              <a:rPr lang="en-US" dirty="0"/>
              <a:t>, etc.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Coordinating a 3-day pop up status card renewal with ISC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Attending community meetings and coordination calls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Continuing supports for Communities with long-term evacuees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18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-1"/>
            <a:ext cx="9144000" cy="1693333"/>
          </a:xfrm>
          <a:prstGeom prst="rect">
            <a:avLst/>
          </a:prstGeom>
          <a:solidFill>
            <a:srgbClr val="E635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0" y="6331186"/>
            <a:ext cx="9144000" cy="526815"/>
          </a:xfrm>
          <a:prstGeom prst="rect">
            <a:avLst/>
          </a:prstGeom>
          <a:solidFill>
            <a:srgbClr val="E635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981201" y="696150"/>
            <a:ext cx="2543763" cy="865481"/>
          </a:xfrm>
        </p:spPr>
        <p:txBody>
          <a:bodyPr>
            <a:norm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Light"/>
                <a:cs typeface="Open Sans Light"/>
              </a:rPr>
              <a:t>Health Emergency Management</a:t>
            </a:r>
            <a:endParaRPr lang="en-US" sz="18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823" y="176859"/>
            <a:ext cx="1318918" cy="13189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94037" y="1234167"/>
            <a:ext cx="2039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NEXT STEPS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90775" y="1962151"/>
            <a:ext cx="76463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Continue to support impacted communities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After-Action review led by staff debriefing activities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Supporting capacity building / training at the Community/Nation level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Advocacy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75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3"/>
          <p:cNvSpPr>
            <a:spLocks noGrp="1"/>
          </p:cNvSpPr>
          <p:nvPr>
            <p:ph type="body" sz="quarter" idx="10"/>
          </p:nvPr>
        </p:nvSpPr>
        <p:spPr>
          <a:xfrm>
            <a:off x="2511650" y="1775252"/>
            <a:ext cx="6933010" cy="580290"/>
          </a:xfrm>
        </p:spPr>
        <p:txBody>
          <a:bodyPr>
            <a:noAutofit/>
          </a:bodyPr>
          <a:lstStyle/>
          <a:p>
            <a:pPr algn="ctr" eaLnBrk="1" hangingPunct="1">
              <a:buFont typeface="Arial" charset="0"/>
              <a:buNone/>
            </a:pPr>
            <a:r>
              <a:rPr lang="en-CA" sz="6000" b="1" dirty="0">
                <a:solidFill>
                  <a:schemeClr val="accent1">
                    <a:lumMod val="50000"/>
                  </a:schemeClr>
                </a:solidFill>
              </a:rPr>
              <a:t>Thank you!</a:t>
            </a:r>
          </a:p>
          <a:p>
            <a:pPr algn="ctr" eaLnBrk="1" hangingPunct="1">
              <a:buFont typeface="Arial" charset="0"/>
              <a:buNone/>
            </a:pPr>
            <a:endParaRPr lang="en-CA" sz="4500" b="1" dirty="0">
              <a:solidFill>
                <a:srgbClr val="F57F2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34400" y="6356351"/>
            <a:ext cx="2133600" cy="365125"/>
          </a:xfrm>
        </p:spPr>
        <p:txBody>
          <a:bodyPr/>
          <a:lstStyle/>
          <a:p>
            <a:fld id="{86BABC56-9494-40B6-BD79-62C9903923E1}" type="slidenum">
              <a:rPr lang="en-US" smtClean="0">
                <a:solidFill>
                  <a:srgbClr val="244061">
                    <a:tint val="75000"/>
                  </a:srgbClr>
                </a:solidFill>
              </a:rPr>
              <a:pPr/>
              <a:t>19</a:t>
            </a:fld>
            <a:endParaRPr lang="en-US" dirty="0">
              <a:solidFill>
                <a:srgbClr val="244061">
                  <a:tint val="75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0" y="2398501"/>
            <a:ext cx="32961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err="1">
                <a:solidFill>
                  <a:srgbClr val="F796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Gayaxsixa</a:t>
            </a:r>
            <a:r>
              <a:rPr lang="en-US" sz="2700" b="1" dirty="0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b="1" dirty="0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900" b="1" dirty="0" err="1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Hailhzaqvla</a:t>
            </a:r>
            <a:r>
              <a:rPr lang="en-US" sz="900" b="1" dirty="0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algn="ctr"/>
            <a:r>
              <a:rPr lang="en-US" sz="27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Huy</a:t>
            </a:r>
            <a:r>
              <a:rPr lang="en-US" sz="27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7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tseep</a:t>
            </a:r>
            <a:r>
              <a:rPr lang="en-US" sz="27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7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q’u</a:t>
            </a:r>
            <a:r>
              <a:rPr lang="en-US" sz="2700" b="1" dirty="0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b="1" dirty="0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900" b="1" dirty="0" err="1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Stz’uminus</a:t>
            </a:r>
            <a:r>
              <a:rPr lang="en-US" sz="900" b="1" dirty="0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algn="ctr"/>
            <a:r>
              <a:rPr lang="en-US" sz="2700" b="1" dirty="0" err="1">
                <a:solidFill>
                  <a:srgbClr val="244061">
                    <a:lumMod val="40000"/>
                    <a:lumOff val="6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Haa’wa</a:t>
            </a:r>
            <a:r>
              <a:rPr lang="en-US" sz="2700" b="1" dirty="0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b="1" dirty="0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900" b="1" dirty="0" err="1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Haida</a:t>
            </a:r>
            <a:r>
              <a:rPr lang="en-US" sz="900" b="1" dirty="0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algn="ctr"/>
            <a:r>
              <a:rPr lang="en-US" sz="27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Gila’kasla</a:t>
            </a:r>
            <a:r>
              <a:rPr lang="en-US" sz="900" b="1" dirty="0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sz="900" b="1" dirty="0" err="1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Kwakwaka’wakw</a:t>
            </a:r>
            <a:r>
              <a:rPr lang="en-US" sz="900" b="1" dirty="0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lang="en-US" sz="2700" b="1" dirty="0">
                <a:solidFill>
                  <a:srgbClr val="9BBB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en-US" sz="27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Kleco</a:t>
            </a:r>
            <a:r>
              <a:rPr lang="en-US" sz="27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7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Kleco</a:t>
            </a:r>
            <a:r>
              <a:rPr lang="en-US" sz="2700" b="1" dirty="0">
                <a:solidFill>
                  <a:srgbClr val="9BBB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b="1" dirty="0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(Nuu-Chah-Nulth)</a:t>
            </a:r>
          </a:p>
          <a:p>
            <a:pPr algn="ctr"/>
            <a:r>
              <a:rPr lang="en-US" sz="2700" b="1" dirty="0" err="1">
                <a:solidFill>
                  <a:srgbClr val="244061">
                    <a:lumMod val="60000"/>
                    <a:lumOff val="4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Snachailya</a:t>
            </a:r>
            <a:r>
              <a:rPr lang="en-US" sz="900" b="1" dirty="0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sz="900" b="1" dirty="0" err="1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Dakelh</a:t>
            </a:r>
            <a:r>
              <a:rPr lang="en-US" sz="900" b="1" dirty="0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10426" y="2398500"/>
            <a:ext cx="34575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err="1">
                <a:solidFill>
                  <a:srgbClr val="4BACC6">
                    <a:lumMod val="7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Mussi</a:t>
            </a:r>
            <a:r>
              <a:rPr lang="en-US" sz="2700" b="1" dirty="0">
                <a:solidFill>
                  <a:srgbClr val="4BACC6">
                    <a:lumMod val="7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Cho </a:t>
            </a:r>
            <a:r>
              <a:rPr lang="en-US" sz="900" b="1" dirty="0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900" b="1" dirty="0" err="1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Kaska</a:t>
            </a:r>
            <a:r>
              <a:rPr lang="en-US" sz="900" b="1" dirty="0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Dena) </a:t>
            </a:r>
          </a:p>
          <a:p>
            <a:pPr algn="ctr"/>
            <a:r>
              <a:rPr lang="en-US" sz="2700" b="1" dirty="0" err="1">
                <a:solidFill>
                  <a:srgbClr val="244061">
                    <a:lumMod val="40000"/>
                    <a:lumOff val="6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Tooyksim</a:t>
            </a:r>
            <a:r>
              <a:rPr lang="en-US" sz="2700" b="1" dirty="0">
                <a:solidFill>
                  <a:srgbClr val="244061">
                    <a:lumMod val="40000"/>
                    <a:lumOff val="6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700" b="1" dirty="0" err="1">
                <a:solidFill>
                  <a:srgbClr val="244061">
                    <a:lumMod val="40000"/>
                    <a:lumOff val="6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niin</a:t>
            </a:r>
            <a:r>
              <a:rPr lang="en-US" sz="2700" b="1" dirty="0">
                <a:solidFill>
                  <a:srgbClr val="244061">
                    <a:lumMod val="40000"/>
                    <a:lumOff val="6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b="1" dirty="0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(Nisga’a)</a:t>
            </a:r>
          </a:p>
          <a:p>
            <a:pPr algn="ctr"/>
            <a:r>
              <a:rPr lang="en-US" sz="2700" b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Kukwstsétsemc</a:t>
            </a:r>
            <a:r>
              <a:rPr lang="en-US" sz="9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b="1" dirty="0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(Secwepemc)</a:t>
            </a:r>
          </a:p>
          <a:p>
            <a:pPr algn="ctr"/>
            <a:r>
              <a:rPr lang="en-US" sz="2700" b="1" dirty="0" err="1">
                <a:solidFill>
                  <a:srgbClr val="F796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Čɛčɛha</a:t>
            </a:r>
            <a:r>
              <a:rPr lang="el-GR" sz="2700" b="1" dirty="0">
                <a:solidFill>
                  <a:srgbClr val="F796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θ</a:t>
            </a:r>
            <a:r>
              <a:rPr lang="en-US" sz="2700" b="1" dirty="0" err="1">
                <a:solidFill>
                  <a:srgbClr val="F796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ɛc</a:t>
            </a:r>
            <a:r>
              <a:rPr lang="en-US" sz="2700" b="1" dirty="0">
                <a:solidFill>
                  <a:srgbClr val="F796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̌ </a:t>
            </a:r>
            <a:r>
              <a:rPr lang="en-US" sz="900" b="1" dirty="0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900" b="1" dirty="0" err="1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Ayajuthem</a:t>
            </a:r>
            <a:r>
              <a:rPr lang="en-US" sz="900" b="1" dirty="0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algn="ctr"/>
            <a:r>
              <a:rPr lang="en-US" sz="2700" b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Sechanalyagh</a:t>
            </a:r>
            <a:r>
              <a:rPr lang="en-US" sz="2700" b="1" dirty="0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b="1" dirty="0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900" b="1" dirty="0" err="1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Tsilhqot’in</a:t>
            </a:r>
            <a:r>
              <a:rPr lang="en-US" sz="900" b="1" dirty="0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algn="ctr"/>
            <a:r>
              <a:rPr lang="en-US" sz="2700" b="1" dirty="0" err="1">
                <a:solidFill>
                  <a:srgbClr val="244061">
                    <a:lumMod val="60000"/>
                    <a:lumOff val="4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T’oyaxsim</a:t>
            </a:r>
            <a:r>
              <a:rPr lang="en-US" sz="2700" b="1" dirty="0">
                <a:solidFill>
                  <a:srgbClr val="244061">
                    <a:lumMod val="60000"/>
                    <a:lumOff val="4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700" b="1" dirty="0" err="1">
                <a:solidFill>
                  <a:srgbClr val="244061">
                    <a:lumMod val="60000"/>
                    <a:lumOff val="4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nisim</a:t>
            </a:r>
            <a:r>
              <a:rPr lang="en-US" sz="2700" b="1" dirty="0">
                <a:solidFill>
                  <a:srgbClr val="244061">
                    <a:lumMod val="60000"/>
                    <a:lumOff val="4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b="1" dirty="0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(Gitxsan)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5065" y="2467750"/>
            <a:ext cx="304148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err="1">
                <a:solidFill>
                  <a:srgbClr val="F796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Kw’as</a:t>
            </a:r>
            <a:r>
              <a:rPr lang="en-US" sz="2700" b="1" dirty="0">
                <a:solidFill>
                  <a:srgbClr val="F796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700" b="1" dirty="0" err="1">
                <a:solidFill>
                  <a:srgbClr val="F796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ho:y</a:t>
            </a:r>
            <a:r>
              <a:rPr lang="en-US" sz="2700" b="1" dirty="0">
                <a:solidFill>
                  <a:srgbClr val="F796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b="1" dirty="0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900" b="1" dirty="0" err="1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Halq’eméyem</a:t>
            </a:r>
            <a:r>
              <a:rPr lang="en-US" sz="900" b="1" dirty="0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algn="ctr"/>
            <a:r>
              <a:rPr lang="en-US" sz="2700" b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Huy</a:t>
            </a:r>
            <a:r>
              <a:rPr lang="en-US" sz="27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</a:t>
            </a:r>
            <a:r>
              <a:rPr lang="en-US" sz="27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q’u</a:t>
            </a:r>
            <a:r>
              <a:rPr lang="en-US" sz="27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b="1" dirty="0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900" b="1" dirty="0" err="1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Hul’qumi’num</a:t>
            </a:r>
            <a:r>
              <a:rPr lang="en-US" sz="900" b="1" dirty="0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algn="ctr"/>
            <a:r>
              <a:rPr lang="en-US" sz="2700" b="1" dirty="0" err="1">
                <a:solidFill>
                  <a:srgbClr val="4BACC6">
                    <a:lumMod val="7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Kʷukʷstéyp</a:t>
            </a:r>
            <a:r>
              <a:rPr lang="en-US" sz="3600" b="1" dirty="0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b="1" dirty="0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900" b="1" dirty="0" err="1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Nlaka’pamux</a:t>
            </a:r>
            <a:r>
              <a:rPr lang="en-US" sz="900" b="1" dirty="0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algn="ctr"/>
            <a:endParaRPr lang="en-US" sz="900" b="1" dirty="0">
              <a:solidFill>
                <a:srgbClr val="24406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27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HÍSW̱ḴE</a:t>
            </a:r>
            <a:r>
              <a:rPr lang="en-US" sz="2700" b="1" dirty="0">
                <a:solidFill>
                  <a:srgbClr val="F796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b="1" dirty="0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900" b="1" dirty="0" err="1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Senćoŧen</a:t>
            </a:r>
            <a:r>
              <a:rPr lang="en-US" sz="900" b="1" dirty="0">
                <a:solidFill>
                  <a:srgbClr val="244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3997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9C776-FA7E-D04B-9D96-1C1340FBA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9068946" cy="132556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6699"/>
                </a:solidFill>
                <a:latin typeface="+mn-lt"/>
              </a:rPr>
              <a:t>We are honored to be here on the traditional lands of the </a:t>
            </a:r>
            <a:r>
              <a:rPr lang="en-US" b="1" dirty="0" smtClean="0">
                <a:solidFill>
                  <a:srgbClr val="336699"/>
                </a:solidFill>
                <a:latin typeface="+mn-lt"/>
              </a:rPr>
              <a:t>Algonquin and Anishinabek, </a:t>
            </a:r>
            <a:r>
              <a:rPr lang="en-US" b="1" dirty="0" smtClean="0">
                <a:solidFill>
                  <a:srgbClr val="336699"/>
                </a:solidFill>
                <a:latin typeface="+mn-lt"/>
              </a:rPr>
              <a:t>caretakers of the lands and waters</a:t>
            </a:r>
            <a:endParaRPr lang="en-US" b="1" dirty="0">
              <a:solidFill>
                <a:srgbClr val="336699"/>
              </a:solidFill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98174"/>
            <a:ext cx="10515600" cy="4206240"/>
          </a:xfrm>
        </p:spPr>
      </p:pic>
    </p:spTree>
    <p:extLst>
      <p:ext uri="{BB962C8B-B14F-4D97-AF65-F5344CB8AC3E}">
        <p14:creationId xmlns:p14="http://schemas.microsoft.com/office/powerpoint/2010/main" val="59304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E030A5D-AA7A-1046-AACE-5681EF3AB8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680"/>
                    </a14:imgEffect>
                    <a14:imgEffect>
                      <a14:saturation sat="21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329" y="3096948"/>
            <a:ext cx="4171292" cy="26997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5086411"/>
            <a:ext cx="9144000" cy="710258"/>
          </a:xfrm>
          <a:prstGeom prst="rect">
            <a:avLst/>
          </a:prstGeom>
          <a:solidFill>
            <a:srgbClr val="D5E4EA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83183" y="527885"/>
            <a:ext cx="7378700" cy="9937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336699"/>
                </a:solidFill>
                <a:latin typeface="+mn-lt"/>
              </a:rPr>
              <a:t>First </a:t>
            </a:r>
            <a:r>
              <a:rPr lang="en-US" sz="4000" b="1" dirty="0">
                <a:solidFill>
                  <a:srgbClr val="336699"/>
                </a:solidFill>
                <a:latin typeface="+mn-lt"/>
              </a:rPr>
              <a:t>Nations Health Authority </a:t>
            </a:r>
            <a:r>
              <a:rPr lang="en-US" sz="4000" b="1" dirty="0" smtClean="0">
                <a:solidFill>
                  <a:srgbClr val="336699"/>
                </a:solidFill>
                <a:latin typeface="+mn-lt"/>
              </a:rPr>
              <a:t>(FNHA)</a:t>
            </a:r>
            <a:r>
              <a:rPr lang="en-US" b="1" dirty="0" smtClean="0">
                <a:solidFill>
                  <a:srgbClr val="336699"/>
                </a:solidFill>
                <a:latin typeface="+mn-lt"/>
              </a:rPr>
              <a:t/>
            </a:r>
            <a:br>
              <a:rPr lang="en-US" b="1" dirty="0" smtClean="0">
                <a:solidFill>
                  <a:srgbClr val="336699"/>
                </a:solidFill>
                <a:latin typeface="+mn-lt"/>
              </a:rPr>
            </a:br>
            <a:r>
              <a:rPr lang="en-US" dirty="0" smtClean="0">
                <a:solidFill>
                  <a:srgbClr val="336699"/>
                </a:solidFill>
                <a:latin typeface="+mn-lt"/>
              </a:rPr>
              <a:t>Who are we?</a:t>
            </a:r>
            <a:endParaRPr lang="en-US" dirty="0">
              <a:solidFill>
                <a:srgbClr val="336699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0392" y="1629973"/>
            <a:ext cx="4675229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Established in 2013</a:t>
            </a:r>
          </a:p>
          <a:p>
            <a:pPr marL="257175" indent="-257175" defTabSz="685800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Responsible for programs and services formerly delivered by Health Canada </a:t>
            </a:r>
          </a:p>
          <a:p>
            <a:pPr marL="257175" indent="-257175" defTabSz="685800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Represents a new era in BC First Nations health governance and health care delivery</a:t>
            </a:r>
          </a:p>
          <a:p>
            <a:pPr defTabSz="685800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678432" y="5129917"/>
            <a:ext cx="84059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i="1" dirty="0">
                <a:solidFill>
                  <a:srgbClr val="3366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Vision: Healthy, Self-Determining and Vibrant BC First Nations Children, Families &amp; Communities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0687" y="2040300"/>
            <a:ext cx="3482393" cy="23447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6825993" y="4516433"/>
            <a:ext cx="3842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2011 BC First Nations voted to take control of </a:t>
            </a:r>
          </a:p>
          <a:p>
            <a:r>
              <a:rPr lang="en-US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First Nations health services</a:t>
            </a:r>
          </a:p>
        </p:txBody>
      </p:sp>
    </p:spTree>
    <p:extLst>
      <p:ext uri="{BB962C8B-B14F-4D97-AF65-F5344CB8AC3E}">
        <p14:creationId xmlns:p14="http://schemas.microsoft.com/office/powerpoint/2010/main" val="320764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86546" y="537458"/>
            <a:ext cx="4908665" cy="993775"/>
          </a:xfrm>
        </p:spPr>
        <p:txBody>
          <a:bodyPr/>
          <a:lstStyle/>
          <a:p>
            <a:r>
              <a:rPr lang="en-US" b="1" dirty="0" smtClean="0">
                <a:solidFill>
                  <a:srgbClr val="336699"/>
                </a:solidFill>
                <a:latin typeface="+mn-lt"/>
              </a:rPr>
              <a:t>FNHA Across </a:t>
            </a:r>
            <a:r>
              <a:rPr lang="en-US" b="1" dirty="0">
                <a:solidFill>
                  <a:srgbClr val="336699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srgbClr val="336699"/>
                </a:solidFill>
                <a:latin typeface="+mn-lt"/>
              </a:rPr>
              <a:t>he </a:t>
            </a:r>
            <a:r>
              <a:rPr lang="en-US" b="1" dirty="0">
                <a:solidFill>
                  <a:srgbClr val="336699"/>
                </a:solidFill>
                <a:latin typeface="+mn-lt"/>
              </a:rPr>
              <a:t>P</a:t>
            </a:r>
            <a:r>
              <a:rPr lang="en-US" b="1" dirty="0" smtClean="0">
                <a:solidFill>
                  <a:srgbClr val="336699"/>
                </a:solidFill>
                <a:latin typeface="+mn-lt"/>
              </a:rPr>
              <a:t>rovince </a:t>
            </a:r>
            <a:endParaRPr lang="en-US" b="1" dirty="0">
              <a:solidFill>
                <a:srgbClr val="336699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067695" y="1841770"/>
            <a:ext cx="6508866" cy="3503523"/>
          </a:xfrm>
        </p:spPr>
      </p:pic>
      <p:sp>
        <p:nvSpPr>
          <p:cNvPr id="3" name="TextBox 2"/>
          <p:cNvSpPr txBox="1"/>
          <p:nvPr/>
        </p:nvSpPr>
        <p:spPr>
          <a:xfrm>
            <a:off x="1803716" y="1758643"/>
            <a:ext cx="3639142" cy="3503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0604" indent="-260604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 200 distinct First Nations (or Bands)</a:t>
            </a:r>
          </a:p>
          <a:p>
            <a:pPr marL="260604" indent="-260604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 Cultural Groups</a:t>
            </a:r>
          </a:p>
          <a:p>
            <a:pPr marL="260604" indent="-260604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34 Languages</a:t>
            </a:r>
          </a:p>
          <a:p>
            <a:pPr marL="260604" indent="-260604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Majority live urban and away from home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(~72%)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60604" indent="-260604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51% of communities are small (≤500 residents) </a:t>
            </a:r>
          </a:p>
          <a:p>
            <a:pPr marL="260604" indent="-260604" defTabSz="671879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41 communities isolated/remote  </a:t>
            </a:r>
          </a:p>
        </p:txBody>
      </p:sp>
    </p:spTree>
    <p:extLst>
      <p:ext uri="{BB962C8B-B14F-4D97-AF65-F5344CB8AC3E}">
        <p14:creationId xmlns:p14="http://schemas.microsoft.com/office/powerpoint/2010/main" val="83852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7785" t="6622" r="9327"/>
          <a:stretch/>
        </p:blipFill>
        <p:spPr>
          <a:xfrm>
            <a:off x="2832897" y="2176564"/>
            <a:ext cx="2198481" cy="21363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1840" y="1206280"/>
            <a:ext cx="4299313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  <a:p>
            <a:endParaRPr lang="en-US" sz="1350" dirty="0"/>
          </a:p>
          <a:p>
            <a:pPr marL="257175" indent="-257175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en-US" sz="2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health and wellness partner </a:t>
            </a: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over 200 diverse First Nations communities and citizens across BC</a:t>
            </a:r>
          </a:p>
          <a:p>
            <a:pPr marL="257175" indent="-257175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Champions </a:t>
            </a:r>
            <a:r>
              <a:rPr lang="en-US" sz="2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culturally safe practices </a:t>
            </a: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throughout the broader health care system</a:t>
            </a:r>
          </a:p>
          <a:p>
            <a:pPr marL="257175" indent="-257175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FNHA </a:t>
            </a:r>
            <a:r>
              <a:rPr lang="en-US" sz="2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plans</a:t>
            </a: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designs</a:t>
            </a: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manages</a:t>
            </a: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and </a:t>
            </a:r>
            <a:r>
              <a:rPr lang="en-US" sz="2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funds </a:t>
            </a: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delivery of First Nations health programs and services in BC </a:t>
            </a:r>
          </a:p>
          <a:p>
            <a:pPr marL="257175" indent="-257175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 descr="C:\Users\cody.kenny\Desktop\Interior Region\IMG_557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8" t="10337" r="14499"/>
          <a:stretch/>
        </p:blipFill>
        <p:spPr bwMode="auto">
          <a:xfrm>
            <a:off x="6146419" y="1272224"/>
            <a:ext cx="5163266" cy="42004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80992" y="480585"/>
            <a:ext cx="3401550" cy="68421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336699"/>
                </a:solidFill>
                <a:latin typeface="+mn-lt"/>
              </a:rPr>
              <a:t>What We Do</a:t>
            </a:r>
          </a:p>
        </p:txBody>
      </p:sp>
      <p:sp>
        <p:nvSpPr>
          <p:cNvPr id="8" name="Rectangle 7"/>
          <p:cNvSpPr/>
          <p:nvPr/>
        </p:nvSpPr>
        <p:spPr>
          <a:xfrm>
            <a:off x="6956477" y="5472694"/>
            <a:ext cx="4033762" cy="240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9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First Nations-led Primary Care in Williams Lake, opened October 2022 </a:t>
            </a:r>
          </a:p>
        </p:txBody>
      </p:sp>
    </p:spTree>
    <p:extLst>
      <p:ext uri="{BB962C8B-B14F-4D97-AF65-F5344CB8AC3E}">
        <p14:creationId xmlns:p14="http://schemas.microsoft.com/office/powerpoint/2010/main" val="256732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7785" t="6622" r="9327"/>
          <a:stretch/>
        </p:blipFill>
        <p:spPr>
          <a:xfrm>
            <a:off x="4864521" y="2288584"/>
            <a:ext cx="2634543" cy="256008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D19C776-FA7E-D04B-9D96-1C1340FBAA5C}"/>
              </a:ext>
            </a:extLst>
          </p:cNvPr>
          <p:cNvSpPr txBox="1">
            <a:spLocks/>
          </p:cNvSpPr>
          <p:nvPr/>
        </p:nvSpPr>
        <p:spPr>
          <a:xfrm>
            <a:off x="1670613" y="860232"/>
            <a:ext cx="6387815" cy="5082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600" b="1" dirty="0">
                <a:solidFill>
                  <a:srgbClr val="336699"/>
                </a:solidFill>
                <a:latin typeface="+mn-lt"/>
              </a:rPr>
              <a:t>FNHA Programs and Services </a:t>
            </a:r>
            <a:endParaRPr lang="en-US" sz="3600" b="1" dirty="0">
              <a:solidFill>
                <a:srgbClr val="336699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60912" y="1553409"/>
            <a:ext cx="4362245" cy="359042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itchFamily="2" charset="2"/>
              <a:buChar char="§"/>
              <a:defRPr sz="2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Primary Care- 130 medical centers and nursing stations, including First Nations Primary care sites</a:t>
            </a:r>
          </a:p>
          <a:p>
            <a:pPr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Health Benefits </a:t>
            </a:r>
          </a:p>
          <a:p>
            <a:pPr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Nursing and Clinical Services </a:t>
            </a:r>
          </a:p>
          <a:p>
            <a:pPr lvl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Tx/>
              <a:buFont typeface="Arial" panose="020B0604020202020204" pitchFamily="34" charset="0"/>
              <a:buChar char="•"/>
            </a:pPr>
            <a:r>
              <a:rPr lang="en-US" sz="1600" dirty="0"/>
              <a:t>Communicable Disease Population &amp; Public Health </a:t>
            </a:r>
          </a:p>
          <a:p>
            <a:pPr lvl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Tx/>
              <a:buFont typeface="Arial" panose="020B0604020202020204" pitchFamily="34" charset="0"/>
              <a:buChar char="•"/>
            </a:pPr>
            <a:r>
              <a:rPr lang="en-US" sz="1600" dirty="0"/>
              <a:t>Home &amp; Community Care</a:t>
            </a:r>
          </a:p>
          <a:p>
            <a:pPr lvl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Tx/>
              <a:buFont typeface="Arial" panose="020B0604020202020204" pitchFamily="34" charset="0"/>
              <a:buChar char="•"/>
            </a:pPr>
            <a:r>
              <a:rPr lang="en-US" sz="1600" dirty="0"/>
              <a:t>Community Accreditation &amp; Quality Improvement</a:t>
            </a:r>
          </a:p>
          <a:p>
            <a:pPr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Health Promotion and Disease Prevention </a:t>
            </a:r>
          </a:p>
          <a:p>
            <a:pPr lvl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Tx/>
              <a:buFont typeface="Arial" panose="020B0604020202020204" pitchFamily="34" charset="0"/>
              <a:buChar char="•"/>
            </a:pPr>
            <a:r>
              <a:rPr lang="en-US" sz="1600" dirty="0"/>
              <a:t>Maternal, Child, &amp; Family Health </a:t>
            </a:r>
          </a:p>
          <a:p>
            <a:pPr lvl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Tx/>
              <a:buFont typeface="Arial" panose="020B0604020202020204" pitchFamily="34" charset="0"/>
              <a:buChar char="•"/>
            </a:pPr>
            <a:r>
              <a:rPr lang="en-US" sz="1600" dirty="0"/>
              <a:t>Mental Health &amp; Substance Use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81792" y="1649490"/>
            <a:ext cx="4520844" cy="359042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itchFamily="2" charset="2"/>
              <a:buChar char="§"/>
              <a:defRPr sz="2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Environmental Public Health Services </a:t>
            </a:r>
          </a:p>
          <a:p>
            <a:pPr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Health Infrastructure Support </a:t>
            </a:r>
          </a:p>
          <a:p>
            <a:pPr lvl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Health Planning &amp; Management</a:t>
            </a:r>
          </a:p>
          <a:p>
            <a:pPr lvl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Healthy Systems Transformation</a:t>
            </a:r>
          </a:p>
          <a:p>
            <a:pPr lvl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Health Emergency Management</a:t>
            </a:r>
          </a:p>
          <a:p>
            <a:pPr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Virtual Services </a:t>
            </a:r>
          </a:p>
          <a:p>
            <a:pPr lvl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Virtual Doctor of the Day </a:t>
            </a:r>
          </a:p>
          <a:p>
            <a:pPr lvl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Virtual Substance Use and Psychiatry Service  </a:t>
            </a:r>
          </a:p>
        </p:txBody>
      </p:sp>
    </p:spTree>
    <p:extLst>
      <p:ext uri="{BB962C8B-B14F-4D97-AF65-F5344CB8AC3E}">
        <p14:creationId xmlns:p14="http://schemas.microsoft.com/office/powerpoint/2010/main" val="369966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899590" y="1830776"/>
            <a:ext cx="3946359" cy="2974979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336699"/>
                </a:solidFill>
                <a:latin typeface="+mn-lt"/>
              </a:rPr>
              <a:t>What does </a:t>
            </a:r>
            <a:br>
              <a:rPr lang="en-US" b="1" dirty="0" smtClean="0">
                <a:solidFill>
                  <a:srgbClr val="336699"/>
                </a:solidFill>
                <a:latin typeface="+mn-lt"/>
              </a:rPr>
            </a:br>
            <a:r>
              <a:rPr lang="en-US" b="1" dirty="0" smtClean="0">
                <a:solidFill>
                  <a:srgbClr val="336699"/>
                </a:solidFill>
                <a:latin typeface="+mn-lt"/>
              </a:rPr>
              <a:t>Health Emergency Management look like at FNHA</a:t>
            </a:r>
            <a:endParaRPr lang="en-US" b="1" dirty="0">
              <a:solidFill>
                <a:srgbClr val="336699"/>
              </a:solidFill>
              <a:latin typeface="+mn-lt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74376465"/>
              </p:ext>
            </p:extLst>
          </p:nvPr>
        </p:nvGraphicFramePr>
        <p:xfrm>
          <a:off x="-343760" y="144379"/>
          <a:ext cx="9164625" cy="6167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8164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1" y="-193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Structures that </a:t>
            </a:r>
            <a:r>
              <a:rPr lang="en-US" sz="3600" b="1" dirty="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3600" b="1" dirty="0" smtClean="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upport Response</a:t>
            </a:r>
            <a:endParaRPr lang="en-US" sz="3600" b="1" dirty="0">
              <a:solidFill>
                <a:srgbClr val="3366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60400" y="969401"/>
            <a:ext cx="5511800" cy="5562027"/>
          </a:xfrm>
        </p:spPr>
        <p:txBody>
          <a:bodyPr>
            <a:normAutofit fontScale="92500" lnSpcReduction="10000"/>
          </a:bodyPr>
          <a:lstStyle/>
          <a:p>
            <a:r>
              <a:rPr lang="en-US" sz="1900" dirty="0" smtClean="0"/>
              <a:t>First Nations Communities: </a:t>
            </a:r>
          </a:p>
          <a:p>
            <a:pPr lvl="1"/>
            <a:r>
              <a:rPr lang="en-US" sz="1900" dirty="0" smtClean="0"/>
              <a:t>Impacted communities activate their EOC</a:t>
            </a:r>
          </a:p>
          <a:p>
            <a:pPr lvl="1"/>
            <a:r>
              <a:rPr lang="en-US" sz="1900" dirty="0" smtClean="0"/>
              <a:t>Communities open their own evacuation centers</a:t>
            </a:r>
          </a:p>
          <a:p>
            <a:r>
              <a:rPr lang="en-US" sz="1900" dirty="0" smtClean="0"/>
              <a:t>Regional teams:</a:t>
            </a:r>
          </a:p>
          <a:p>
            <a:pPr lvl="1"/>
            <a:r>
              <a:rPr lang="en-US" sz="1900" dirty="0" smtClean="0"/>
              <a:t> Health Emergency Management team</a:t>
            </a:r>
          </a:p>
          <a:p>
            <a:pPr lvl="1"/>
            <a:r>
              <a:rPr lang="en-US" sz="1900" dirty="0" smtClean="0"/>
              <a:t>Mental Health and Wellness teams</a:t>
            </a:r>
          </a:p>
          <a:p>
            <a:pPr lvl="1"/>
            <a:r>
              <a:rPr lang="en-US" sz="1900" dirty="0" smtClean="0"/>
              <a:t>Environmental Public Health Services team</a:t>
            </a:r>
          </a:p>
          <a:p>
            <a:pPr lvl="1"/>
            <a:r>
              <a:rPr lang="en-US" sz="1900" dirty="0" smtClean="0"/>
              <a:t>Sit in Provincial Regional Emergency Operations Center (PREOC) as liaisons </a:t>
            </a:r>
          </a:p>
          <a:p>
            <a:pPr lvl="1"/>
            <a:r>
              <a:rPr lang="en-US" sz="1900" dirty="0" smtClean="0"/>
              <a:t>Situational awareness of communities needs</a:t>
            </a:r>
          </a:p>
          <a:p>
            <a:r>
              <a:rPr lang="en-US" sz="1900" dirty="0" smtClean="0"/>
              <a:t>Provincial teams:</a:t>
            </a:r>
          </a:p>
          <a:p>
            <a:pPr lvl="1"/>
            <a:r>
              <a:rPr lang="en-US" sz="1900" dirty="0" smtClean="0"/>
              <a:t>Access to various teams to support informed decision making </a:t>
            </a:r>
          </a:p>
          <a:p>
            <a:pPr lvl="1"/>
            <a:r>
              <a:rPr lang="en-US" sz="1900" dirty="0" smtClean="0"/>
              <a:t>deploy supports to teams in response, includes human resources, supplies etc. </a:t>
            </a:r>
          </a:p>
          <a:p>
            <a:pPr lvl="1"/>
            <a:r>
              <a:rPr lang="en-US" sz="1900" dirty="0" smtClean="0"/>
              <a:t>Situational awareness of provincial needs </a:t>
            </a:r>
          </a:p>
          <a:p>
            <a:pPr lvl="1"/>
            <a:r>
              <a:rPr lang="en-US" sz="1900" dirty="0" smtClean="0"/>
              <a:t>Sit in Provincial Emergency Coordination Center (PECC) as Liaison</a:t>
            </a:r>
          </a:p>
          <a:p>
            <a:pPr lvl="1"/>
            <a:r>
              <a:rPr lang="en-US" sz="1900" dirty="0" smtClean="0"/>
              <a:t>Escalation pathway to response quickly when needed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629400" y="1478323"/>
            <a:ext cx="5181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Partners:</a:t>
            </a:r>
          </a:p>
          <a:p>
            <a:r>
              <a:rPr lang="en-US" dirty="0" smtClean="0"/>
              <a:t>First Nations Communities</a:t>
            </a:r>
          </a:p>
          <a:p>
            <a:r>
              <a:rPr lang="en-US" dirty="0" smtClean="0"/>
              <a:t>Cultural and traditional support networks</a:t>
            </a:r>
            <a:endParaRPr lang="en-US" dirty="0"/>
          </a:p>
          <a:p>
            <a:r>
              <a:rPr lang="en-US" dirty="0" smtClean="0"/>
              <a:t>BC Emergency Management and Climate Readiness</a:t>
            </a:r>
          </a:p>
          <a:p>
            <a:r>
              <a:rPr lang="en-US" dirty="0"/>
              <a:t>Indigenous Services Canada </a:t>
            </a:r>
          </a:p>
          <a:p>
            <a:r>
              <a:rPr lang="en-US" dirty="0" smtClean="0"/>
              <a:t>Provincial Health Authority Services </a:t>
            </a:r>
          </a:p>
          <a:p>
            <a:pPr lvl="1"/>
            <a:r>
              <a:rPr lang="en-US" dirty="0" smtClean="0"/>
              <a:t>HEMBC</a:t>
            </a:r>
          </a:p>
          <a:p>
            <a:pPr lvl="1"/>
            <a:r>
              <a:rPr lang="en-US" dirty="0" smtClean="0"/>
              <a:t>Mental health supports</a:t>
            </a:r>
          </a:p>
          <a:p>
            <a:r>
              <a:rPr lang="en-US" dirty="0" smtClean="0"/>
              <a:t>First Nations Emergency Support Services </a:t>
            </a:r>
          </a:p>
          <a:p>
            <a:r>
              <a:rPr lang="en-US" dirty="0" smtClean="0"/>
              <a:t>Canadian Red Cross</a:t>
            </a:r>
          </a:p>
          <a:p>
            <a:r>
              <a:rPr lang="en-US" dirty="0" smtClean="0"/>
              <a:t>Ministry of Health</a:t>
            </a:r>
          </a:p>
        </p:txBody>
      </p:sp>
    </p:spTree>
    <p:extLst>
      <p:ext uri="{BB962C8B-B14F-4D97-AF65-F5344CB8AC3E}">
        <p14:creationId xmlns:p14="http://schemas.microsoft.com/office/powerpoint/2010/main" val="4116323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8424" y="88756"/>
            <a:ext cx="1968030" cy="196803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176496" y="1444080"/>
            <a:ext cx="8044681" cy="4268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Bold"/>
                <a:cs typeface="Open Sans Bold"/>
              </a:rPr>
              <a:t>Interior Region – Supporting Communities Through Emergencies</a:t>
            </a:r>
            <a: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Bold"/>
                <a:cs typeface="Open Sans Bold"/>
              </a:rPr>
              <a:t/>
            </a:r>
            <a:b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Bold"/>
                <a:cs typeface="Open Sans Bold"/>
              </a:rPr>
            </a:br>
            <a:endParaRPr lang="en-US" sz="5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Open Sans Light"/>
              <a:cs typeface="Open Sans Light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774830" y="5712481"/>
            <a:ext cx="6831624" cy="1066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en-US" sz="1400" b="1" i="1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7448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NHA theme">
  <a:themeElements>
    <a:clrScheme name="FNH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C97A7"/>
      </a:accent1>
      <a:accent2>
        <a:srgbClr val="F57E20"/>
      </a:accent2>
      <a:accent3>
        <a:srgbClr val="87C9E2"/>
      </a:accent3>
      <a:accent4>
        <a:srgbClr val="FFC000"/>
      </a:accent4>
      <a:accent5>
        <a:srgbClr val="F04B52"/>
      </a:accent5>
      <a:accent6>
        <a:srgbClr val="00A14B"/>
      </a:accent6>
      <a:hlink>
        <a:srgbClr val="F57E20"/>
      </a:hlink>
      <a:folHlink>
        <a:srgbClr val="F47E2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NHA theme" id="{8683D34A-6E2C-4529-9A34-768BBAE6509D}" vid="{BA9755BC-08D1-4EB2-9C1A-AF9B5152F7C8}"/>
    </a:ext>
  </a:extLst>
</a:theme>
</file>

<file path=ppt/theme/theme2.xml><?xml version="1.0" encoding="utf-8"?>
<a:theme xmlns:a="http://schemas.openxmlformats.org/drawingml/2006/main" name="Interio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nterior theme" id="{F6F508C2-D32D-451D-9878-DE06C928A311}" vid="{F3189D14-8D7D-468A-A93A-D47CAC85AF3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14F5DB9F0EFB438838633D3D3C15B8" ma:contentTypeVersion="16" ma:contentTypeDescription="Create a new document." ma:contentTypeScope="" ma:versionID="1b15e146dd7714f2d5dcf18563929c34">
  <xsd:schema xmlns:xsd="http://www.w3.org/2001/XMLSchema" xmlns:xs="http://www.w3.org/2001/XMLSchema" xmlns:p="http://schemas.microsoft.com/office/2006/metadata/properties" xmlns:ns2="40cc7fa8-84e5-448e-ae7a-47e8d4996491" xmlns:ns3="b559b0e0-9212-46a0-b3de-39b777f81522" targetNamespace="http://schemas.microsoft.com/office/2006/metadata/properties" ma:root="true" ma:fieldsID="27e97a9b6377789299bdb8fc26e42c2e" ns2:_="" ns3:_="">
    <xsd:import namespace="40cc7fa8-84e5-448e-ae7a-47e8d4996491"/>
    <xsd:import namespace="b559b0e0-9212-46a0-b3de-39b777f81522"/>
    <xsd:element name="properties">
      <xsd:complexType>
        <xsd:sequence>
          <xsd:element name="documentManagement">
            <xsd:complexType>
              <xsd:all>
                <xsd:element ref="ns2:Polaris_x0023_" minOccurs="0"/>
                <xsd:element ref="ns2:Opportunity_x0023_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cc7fa8-84e5-448e-ae7a-47e8d4996491" elementFormDefault="qualified">
    <xsd:import namespace="http://schemas.microsoft.com/office/2006/documentManagement/types"/>
    <xsd:import namespace="http://schemas.microsoft.com/office/infopath/2007/PartnerControls"/>
    <xsd:element name="Polaris_x0023_" ma:index="8" nillable="true" ma:displayName="Polaris #" ma:format="Dropdown" ma:internalName="Polaris_x0023_">
      <xsd:simpleType>
        <xsd:restriction base="dms:Note">
          <xsd:maxLength value="255"/>
        </xsd:restriction>
      </xsd:simpleType>
    </xsd:element>
    <xsd:element name="Opportunity_x0023_" ma:index="9" nillable="true" ma:displayName="Opportunity #" ma:format="Dropdown" ma:internalName="Opportunity_x0023_">
      <xsd:simpleType>
        <xsd:restriction base="dms:Note">
          <xsd:maxLength value="255"/>
        </xsd:restriction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83b7034-6acb-4a3b-925f-eb080a5d50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59b0e0-9212-46a0-b3de-39b777f8152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da357cf-8b75-474a-aa06-0e764647acb3}" ma:internalName="TaxCatchAll" ma:showField="CatchAllData" ma:web="b559b0e0-9212-46a0-b3de-39b777f815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olaris_x0023_ xmlns="40cc7fa8-84e5-448e-ae7a-47e8d4996491" xsi:nil="true"/>
    <lcf76f155ced4ddcb4097134ff3c332f xmlns="40cc7fa8-84e5-448e-ae7a-47e8d4996491">
      <Terms xmlns="http://schemas.microsoft.com/office/infopath/2007/PartnerControls"/>
    </lcf76f155ced4ddcb4097134ff3c332f>
    <TaxCatchAll xmlns="b559b0e0-9212-46a0-b3de-39b777f81522" xsi:nil="true"/>
    <Opportunity_x0023_ xmlns="40cc7fa8-84e5-448e-ae7a-47e8d4996491" xsi:nil="true"/>
  </documentManagement>
</p:properties>
</file>

<file path=customXml/itemProps1.xml><?xml version="1.0" encoding="utf-8"?>
<ds:datastoreItem xmlns:ds="http://schemas.openxmlformats.org/officeDocument/2006/customXml" ds:itemID="{470FEE3E-29BF-4E2B-9D61-710648FE8E32}"/>
</file>

<file path=customXml/itemProps2.xml><?xml version="1.0" encoding="utf-8"?>
<ds:datastoreItem xmlns:ds="http://schemas.openxmlformats.org/officeDocument/2006/customXml" ds:itemID="{4BDD75A1-1E0F-4542-8FB8-7366AC5932C2}"/>
</file>

<file path=customXml/itemProps3.xml><?xml version="1.0" encoding="utf-8"?>
<ds:datastoreItem xmlns:ds="http://schemas.openxmlformats.org/officeDocument/2006/customXml" ds:itemID="{8980F2D3-98E6-49C1-8989-01E843626EEC}"/>
</file>

<file path=docProps/app.xml><?xml version="1.0" encoding="utf-8"?>
<Properties xmlns="http://schemas.openxmlformats.org/officeDocument/2006/extended-properties" xmlns:vt="http://schemas.openxmlformats.org/officeDocument/2006/docPropsVTypes">
  <Template>FNHA theme</Template>
  <TotalTime>21476</TotalTime>
  <Words>1353</Words>
  <Application>Microsoft Office PowerPoint</Application>
  <PresentationFormat>Widescreen</PresentationFormat>
  <Paragraphs>215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Courier New</vt:lpstr>
      <vt:lpstr>Open Sans</vt:lpstr>
      <vt:lpstr>Open Sans Bold</vt:lpstr>
      <vt:lpstr>Open Sans Light</vt:lpstr>
      <vt:lpstr>Wingdings</vt:lpstr>
      <vt:lpstr>FNHA theme</vt:lpstr>
      <vt:lpstr>Interior theme</vt:lpstr>
      <vt:lpstr>Health, Wellness and Culture in Emergency Management  The First Nations Health Authority Approach</vt:lpstr>
      <vt:lpstr>We are honored to be here on the traditional lands of the Algonquin and Anishinabek, caretakers of the lands and waters</vt:lpstr>
      <vt:lpstr>First Nations Health Authority (FNHA) Who are we?</vt:lpstr>
      <vt:lpstr>FNHA Across The Province </vt:lpstr>
      <vt:lpstr>What We Do</vt:lpstr>
      <vt:lpstr>PowerPoint Presentation</vt:lpstr>
      <vt:lpstr>What does  Health Emergency Management look like at FNHA</vt:lpstr>
      <vt:lpstr>Structures that Support Response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First Nations Health Authority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 Instructions</dc:title>
  <dc:creator>Davis McKenzie</dc:creator>
  <cp:lastModifiedBy>Jodie Millward</cp:lastModifiedBy>
  <cp:revision>165</cp:revision>
  <dcterms:created xsi:type="dcterms:W3CDTF">2015-10-16T18:33:06Z</dcterms:created>
  <dcterms:modified xsi:type="dcterms:W3CDTF">2024-03-05T16:12:00Z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0x0101001C14F5DB9F0EFB438838633D3D3C15B8</vt:lpwstr>
  </property>
</Properties>
</file>