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6"/>
  </p:notesMasterIdLst>
  <p:handoutMasterIdLst>
    <p:handoutMasterId r:id="rId37"/>
  </p:handoutMasterIdLst>
  <p:sldIdLst>
    <p:sldId id="263" r:id="rId2"/>
    <p:sldId id="651" r:id="rId3"/>
    <p:sldId id="260" r:id="rId4"/>
    <p:sldId id="264" r:id="rId5"/>
    <p:sldId id="652" r:id="rId6"/>
    <p:sldId id="265" r:id="rId7"/>
    <p:sldId id="266" r:id="rId8"/>
    <p:sldId id="267" r:id="rId9"/>
    <p:sldId id="268" r:id="rId10"/>
    <p:sldId id="449" r:id="rId11"/>
    <p:sldId id="269" r:id="rId12"/>
    <p:sldId id="270" r:id="rId13"/>
    <p:sldId id="644" r:id="rId14"/>
    <p:sldId id="646" r:id="rId15"/>
    <p:sldId id="576" r:id="rId16"/>
    <p:sldId id="645" r:id="rId17"/>
    <p:sldId id="642" r:id="rId18"/>
    <p:sldId id="647" r:id="rId19"/>
    <p:sldId id="643" r:id="rId20"/>
    <p:sldId id="654" r:id="rId21"/>
    <p:sldId id="655" r:id="rId22"/>
    <p:sldId id="629" r:id="rId23"/>
    <p:sldId id="656" r:id="rId24"/>
    <p:sldId id="633" r:id="rId25"/>
    <p:sldId id="663" r:id="rId26"/>
    <p:sldId id="664" r:id="rId27"/>
    <p:sldId id="662" r:id="rId28"/>
    <p:sldId id="665" r:id="rId29"/>
    <p:sldId id="666" r:id="rId30"/>
    <p:sldId id="667" r:id="rId31"/>
    <p:sldId id="668" r:id="rId32"/>
    <p:sldId id="653" r:id="rId33"/>
    <p:sldId id="650" r:id="rId34"/>
    <p:sldId id="64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05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3"/>
    <p:restoredTop sz="96208"/>
  </p:normalViewPr>
  <p:slideViewPr>
    <p:cSldViewPr snapToGrid="0" snapToObjects="1">
      <p:cViewPr varScale="1">
        <p:scale>
          <a:sx n="67" d="100"/>
          <a:sy n="67" d="100"/>
        </p:scale>
        <p:origin x="604" y="44"/>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2CB5D-7C98-4573-9359-A575450F4C8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E604523-3E1B-4B92-A24E-6FFD7A4C407F}">
      <dgm:prSet/>
      <dgm:spPr/>
      <dgm:t>
        <a:bodyPr/>
        <a:lstStyle/>
        <a:p>
          <a:r>
            <a:rPr lang="en-US"/>
            <a:t>Preamble</a:t>
          </a:r>
        </a:p>
      </dgm:t>
    </dgm:pt>
    <dgm:pt modelId="{3FCF8A76-ED48-4435-A659-A3263B153072}" type="parTrans" cxnId="{78BB1D8B-712C-4D4F-AA09-B0678BB4D204}">
      <dgm:prSet/>
      <dgm:spPr/>
      <dgm:t>
        <a:bodyPr/>
        <a:lstStyle/>
        <a:p>
          <a:endParaRPr lang="en-US"/>
        </a:p>
      </dgm:t>
    </dgm:pt>
    <dgm:pt modelId="{29BC374C-A19E-4483-91CD-1F72CBDBF732}" type="sibTrans" cxnId="{78BB1D8B-712C-4D4F-AA09-B0678BB4D204}">
      <dgm:prSet/>
      <dgm:spPr/>
      <dgm:t>
        <a:bodyPr/>
        <a:lstStyle/>
        <a:p>
          <a:endParaRPr lang="en-US"/>
        </a:p>
      </dgm:t>
    </dgm:pt>
    <dgm:pt modelId="{597D798B-D548-4204-B73D-D8A56BBC7782}">
      <dgm:prSet/>
      <dgm:spPr/>
      <dgm:t>
        <a:bodyPr/>
        <a:lstStyle/>
        <a:p>
          <a:r>
            <a:rPr lang="en-US"/>
            <a:t>Principles</a:t>
          </a:r>
        </a:p>
      </dgm:t>
    </dgm:pt>
    <dgm:pt modelId="{CB7C021F-FAEF-464C-858C-90B3B310CE7F}" type="parTrans" cxnId="{C1AB423D-7DC6-44DA-93B9-BA616AACDD81}">
      <dgm:prSet/>
      <dgm:spPr/>
      <dgm:t>
        <a:bodyPr/>
        <a:lstStyle/>
        <a:p>
          <a:endParaRPr lang="en-US"/>
        </a:p>
      </dgm:t>
    </dgm:pt>
    <dgm:pt modelId="{19F6A0AB-DDC9-42E9-8661-3111008690EF}" type="sibTrans" cxnId="{C1AB423D-7DC6-44DA-93B9-BA616AACDD81}">
      <dgm:prSet/>
      <dgm:spPr/>
      <dgm:t>
        <a:bodyPr/>
        <a:lstStyle/>
        <a:p>
          <a:endParaRPr lang="en-US"/>
        </a:p>
      </dgm:t>
    </dgm:pt>
    <dgm:pt modelId="{BB3AD6DE-78C8-405F-BC0C-396316A93244}">
      <dgm:prSet/>
      <dgm:spPr/>
      <dgm:t>
        <a:bodyPr/>
        <a:lstStyle/>
        <a:p>
          <a:r>
            <a:rPr lang="en-US"/>
            <a:t>Rights </a:t>
          </a:r>
        </a:p>
      </dgm:t>
    </dgm:pt>
    <dgm:pt modelId="{22E3E946-2A90-4151-AB63-7644E228B486}" type="parTrans" cxnId="{C7647425-4448-4D6C-8FE1-675646CC4ABF}">
      <dgm:prSet/>
      <dgm:spPr/>
      <dgm:t>
        <a:bodyPr/>
        <a:lstStyle/>
        <a:p>
          <a:endParaRPr lang="en-US"/>
        </a:p>
      </dgm:t>
    </dgm:pt>
    <dgm:pt modelId="{326DAF24-17BA-45B8-93E1-50F2CB2205B0}" type="sibTrans" cxnId="{C7647425-4448-4D6C-8FE1-675646CC4ABF}">
      <dgm:prSet/>
      <dgm:spPr/>
      <dgm:t>
        <a:bodyPr/>
        <a:lstStyle/>
        <a:p>
          <a:endParaRPr lang="en-US"/>
        </a:p>
      </dgm:t>
    </dgm:pt>
    <dgm:pt modelId="{081E159A-A878-4612-81A2-5F93790FCD3B}">
      <dgm:prSet/>
      <dgm:spPr/>
      <dgm:t>
        <a:bodyPr/>
        <a:lstStyle/>
        <a:p>
          <a:r>
            <a:rPr lang="en-US"/>
            <a:t>Funding</a:t>
          </a:r>
        </a:p>
      </dgm:t>
    </dgm:pt>
    <dgm:pt modelId="{26990179-56DC-4EAB-BF36-67CD7E237E6E}" type="parTrans" cxnId="{D1413E41-79AC-4BBC-B62F-782BF3D9E06F}">
      <dgm:prSet/>
      <dgm:spPr/>
      <dgm:t>
        <a:bodyPr/>
        <a:lstStyle/>
        <a:p>
          <a:endParaRPr lang="en-US"/>
        </a:p>
      </dgm:t>
    </dgm:pt>
    <dgm:pt modelId="{C4FC6F9A-6E02-4A3B-887B-AE70820E1396}" type="sibTrans" cxnId="{D1413E41-79AC-4BBC-B62F-782BF3D9E06F}">
      <dgm:prSet/>
      <dgm:spPr/>
      <dgm:t>
        <a:bodyPr/>
        <a:lstStyle/>
        <a:p>
          <a:endParaRPr lang="en-US"/>
        </a:p>
      </dgm:t>
    </dgm:pt>
    <dgm:pt modelId="{3CBDD585-5D1C-435E-BFB4-9C814D45E163}">
      <dgm:prSet/>
      <dgm:spPr/>
      <dgm:t>
        <a:bodyPr/>
        <a:lstStyle/>
        <a:p>
          <a:r>
            <a:rPr lang="en-US"/>
            <a:t>Governance</a:t>
          </a:r>
        </a:p>
      </dgm:t>
    </dgm:pt>
    <dgm:pt modelId="{3ABEC42D-7E32-4F61-B30D-BF1F5E52D904}" type="parTrans" cxnId="{FEBF5DFD-61DB-4244-BA80-5A341262DDF1}">
      <dgm:prSet/>
      <dgm:spPr/>
      <dgm:t>
        <a:bodyPr/>
        <a:lstStyle/>
        <a:p>
          <a:endParaRPr lang="en-US"/>
        </a:p>
      </dgm:t>
    </dgm:pt>
    <dgm:pt modelId="{273D7F91-52CF-463F-ADF4-015E67DB7441}" type="sibTrans" cxnId="{FEBF5DFD-61DB-4244-BA80-5A341262DDF1}">
      <dgm:prSet/>
      <dgm:spPr/>
      <dgm:t>
        <a:bodyPr/>
        <a:lstStyle/>
        <a:p>
          <a:endParaRPr lang="en-US"/>
        </a:p>
      </dgm:t>
    </dgm:pt>
    <dgm:pt modelId="{EDCC9389-AB87-4272-838B-2A674C37F76B}">
      <dgm:prSet/>
      <dgm:spPr/>
      <dgm:t>
        <a:bodyPr/>
        <a:lstStyle/>
        <a:p>
          <a:r>
            <a:rPr lang="en-US"/>
            <a:t>Liability</a:t>
          </a:r>
        </a:p>
      </dgm:t>
    </dgm:pt>
    <dgm:pt modelId="{D52E15CF-6950-4F4E-8E43-3F5A6657A8BA}" type="parTrans" cxnId="{E27DC4BA-37F7-463D-A19E-3DB8F8585CBE}">
      <dgm:prSet/>
      <dgm:spPr/>
      <dgm:t>
        <a:bodyPr/>
        <a:lstStyle/>
        <a:p>
          <a:endParaRPr lang="en-US"/>
        </a:p>
      </dgm:t>
    </dgm:pt>
    <dgm:pt modelId="{A53B6F95-7C0C-4C86-9B10-2BECD52C6F1B}" type="sibTrans" cxnId="{E27DC4BA-37F7-463D-A19E-3DB8F8585CBE}">
      <dgm:prSet/>
      <dgm:spPr/>
      <dgm:t>
        <a:bodyPr/>
        <a:lstStyle/>
        <a:p>
          <a:endParaRPr lang="en-US"/>
        </a:p>
      </dgm:t>
    </dgm:pt>
    <dgm:pt modelId="{2A6201F4-2C12-424A-8E38-61508E0E2FC6}">
      <dgm:prSet/>
      <dgm:spPr/>
      <dgm:t>
        <a:bodyPr/>
        <a:lstStyle/>
        <a:p>
          <a:r>
            <a:rPr lang="en-US"/>
            <a:t>Minimum Standards</a:t>
          </a:r>
        </a:p>
      </dgm:t>
    </dgm:pt>
    <dgm:pt modelId="{98AB916B-C6FC-4905-B288-1EDA5C027B19}" type="parTrans" cxnId="{4D816822-AF0A-44AF-9E36-F7AF9E175150}">
      <dgm:prSet/>
      <dgm:spPr/>
      <dgm:t>
        <a:bodyPr/>
        <a:lstStyle/>
        <a:p>
          <a:endParaRPr lang="en-US"/>
        </a:p>
      </dgm:t>
    </dgm:pt>
    <dgm:pt modelId="{2BAF211F-8C31-44AD-BB30-7144A4E76703}" type="sibTrans" cxnId="{4D816822-AF0A-44AF-9E36-F7AF9E175150}">
      <dgm:prSet/>
      <dgm:spPr/>
      <dgm:t>
        <a:bodyPr/>
        <a:lstStyle/>
        <a:p>
          <a:endParaRPr lang="en-US"/>
        </a:p>
      </dgm:t>
    </dgm:pt>
    <dgm:pt modelId="{5A2127A3-48E7-4E02-A635-E441E3207511}">
      <dgm:prSet/>
      <dgm:spPr/>
      <dgm:t>
        <a:bodyPr/>
        <a:lstStyle/>
        <a:p>
          <a:r>
            <a:rPr lang="en-US"/>
            <a:t>Transboundary Agreements</a:t>
          </a:r>
        </a:p>
      </dgm:t>
    </dgm:pt>
    <dgm:pt modelId="{5F321AF3-4014-4E6B-8C55-6AD20E9F112A}" type="parTrans" cxnId="{472412EE-2387-4260-8E1C-7F3C5781A611}">
      <dgm:prSet/>
      <dgm:spPr/>
      <dgm:t>
        <a:bodyPr/>
        <a:lstStyle/>
        <a:p>
          <a:endParaRPr lang="en-US"/>
        </a:p>
      </dgm:t>
    </dgm:pt>
    <dgm:pt modelId="{E5251AF4-7C7E-4249-82F3-A12CF9A78A7F}" type="sibTrans" cxnId="{472412EE-2387-4260-8E1C-7F3C5781A611}">
      <dgm:prSet/>
      <dgm:spPr/>
      <dgm:t>
        <a:bodyPr/>
        <a:lstStyle/>
        <a:p>
          <a:endParaRPr lang="en-US"/>
        </a:p>
      </dgm:t>
    </dgm:pt>
    <dgm:pt modelId="{BF9DC648-CA77-4CC6-9480-2D2B5BAE253D}">
      <dgm:prSet/>
      <dgm:spPr/>
      <dgm:t>
        <a:bodyPr/>
        <a:lstStyle/>
        <a:p>
          <a:r>
            <a:rPr lang="en-US"/>
            <a:t>UNDA</a:t>
          </a:r>
        </a:p>
      </dgm:t>
    </dgm:pt>
    <dgm:pt modelId="{0D9BF5C1-E46E-40EB-9513-A4B51E163F64}" type="parTrans" cxnId="{07C95E64-D58A-46FF-8C43-A66D41E7EC45}">
      <dgm:prSet/>
      <dgm:spPr/>
      <dgm:t>
        <a:bodyPr/>
        <a:lstStyle/>
        <a:p>
          <a:endParaRPr lang="en-US"/>
        </a:p>
      </dgm:t>
    </dgm:pt>
    <dgm:pt modelId="{46D8048D-09F8-43CA-AFB9-9E660FFA646B}" type="sibTrans" cxnId="{07C95E64-D58A-46FF-8C43-A66D41E7EC45}">
      <dgm:prSet/>
      <dgm:spPr/>
      <dgm:t>
        <a:bodyPr/>
        <a:lstStyle/>
        <a:p>
          <a:endParaRPr lang="en-US"/>
        </a:p>
      </dgm:t>
    </dgm:pt>
    <dgm:pt modelId="{7C7C5BB7-3B2B-E843-A84B-F688DFD632F6}" type="pres">
      <dgm:prSet presAssocID="{B472CB5D-7C98-4573-9359-A575450F4C82}" presName="diagram" presStyleCnt="0">
        <dgm:presLayoutVars>
          <dgm:dir/>
          <dgm:resizeHandles val="exact"/>
        </dgm:presLayoutVars>
      </dgm:prSet>
      <dgm:spPr/>
    </dgm:pt>
    <dgm:pt modelId="{744ED9EF-E1B9-6A41-BCA6-2037517B1C34}" type="pres">
      <dgm:prSet presAssocID="{FE604523-3E1B-4B92-A24E-6FFD7A4C407F}" presName="node" presStyleLbl="node1" presStyleIdx="0" presStyleCnt="9">
        <dgm:presLayoutVars>
          <dgm:bulletEnabled val="1"/>
        </dgm:presLayoutVars>
      </dgm:prSet>
      <dgm:spPr/>
    </dgm:pt>
    <dgm:pt modelId="{5C05FD03-0F9D-EF46-9D5A-4498EBD49091}" type="pres">
      <dgm:prSet presAssocID="{29BC374C-A19E-4483-91CD-1F72CBDBF732}" presName="sibTrans" presStyleCnt="0"/>
      <dgm:spPr/>
    </dgm:pt>
    <dgm:pt modelId="{1A8705A6-CF5F-7B4F-98B3-F605CE9E1E72}" type="pres">
      <dgm:prSet presAssocID="{597D798B-D548-4204-B73D-D8A56BBC7782}" presName="node" presStyleLbl="node1" presStyleIdx="1" presStyleCnt="9">
        <dgm:presLayoutVars>
          <dgm:bulletEnabled val="1"/>
        </dgm:presLayoutVars>
      </dgm:prSet>
      <dgm:spPr/>
    </dgm:pt>
    <dgm:pt modelId="{88725249-8DE7-8D46-86A5-F59FDD64FC90}" type="pres">
      <dgm:prSet presAssocID="{19F6A0AB-DDC9-42E9-8661-3111008690EF}" presName="sibTrans" presStyleCnt="0"/>
      <dgm:spPr/>
    </dgm:pt>
    <dgm:pt modelId="{627F9A03-12B0-B043-BE85-21EE1D338EFC}" type="pres">
      <dgm:prSet presAssocID="{BB3AD6DE-78C8-405F-BC0C-396316A93244}" presName="node" presStyleLbl="node1" presStyleIdx="2" presStyleCnt="9">
        <dgm:presLayoutVars>
          <dgm:bulletEnabled val="1"/>
        </dgm:presLayoutVars>
      </dgm:prSet>
      <dgm:spPr/>
    </dgm:pt>
    <dgm:pt modelId="{1A9C69FB-8B8E-334A-BA0E-439B1C49CB1D}" type="pres">
      <dgm:prSet presAssocID="{326DAF24-17BA-45B8-93E1-50F2CB2205B0}" presName="sibTrans" presStyleCnt="0"/>
      <dgm:spPr/>
    </dgm:pt>
    <dgm:pt modelId="{F8C7CBC8-9EEB-9D49-BD7A-26F74BF6BDFD}" type="pres">
      <dgm:prSet presAssocID="{081E159A-A878-4612-81A2-5F93790FCD3B}" presName="node" presStyleLbl="node1" presStyleIdx="3" presStyleCnt="9">
        <dgm:presLayoutVars>
          <dgm:bulletEnabled val="1"/>
        </dgm:presLayoutVars>
      </dgm:prSet>
      <dgm:spPr/>
    </dgm:pt>
    <dgm:pt modelId="{59793F54-738C-974F-860A-D38FA8EE4EBA}" type="pres">
      <dgm:prSet presAssocID="{C4FC6F9A-6E02-4A3B-887B-AE70820E1396}" presName="sibTrans" presStyleCnt="0"/>
      <dgm:spPr/>
    </dgm:pt>
    <dgm:pt modelId="{5C3C6903-0712-9B44-8F7A-2BB09D821170}" type="pres">
      <dgm:prSet presAssocID="{3CBDD585-5D1C-435E-BFB4-9C814D45E163}" presName="node" presStyleLbl="node1" presStyleIdx="4" presStyleCnt="9">
        <dgm:presLayoutVars>
          <dgm:bulletEnabled val="1"/>
        </dgm:presLayoutVars>
      </dgm:prSet>
      <dgm:spPr/>
    </dgm:pt>
    <dgm:pt modelId="{59973A16-4543-BC46-91C2-91184F465B7E}" type="pres">
      <dgm:prSet presAssocID="{273D7F91-52CF-463F-ADF4-015E67DB7441}" presName="sibTrans" presStyleCnt="0"/>
      <dgm:spPr/>
    </dgm:pt>
    <dgm:pt modelId="{4728DB36-4D14-5F48-A25A-BD25827DD211}" type="pres">
      <dgm:prSet presAssocID="{EDCC9389-AB87-4272-838B-2A674C37F76B}" presName="node" presStyleLbl="node1" presStyleIdx="5" presStyleCnt="9">
        <dgm:presLayoutVars>
          <dgm:bulletEnabled val="1"/>
        </dgm:presLayoutVars>
      </dgm:prSet>
      <dgm:spPr/>
    </dgm:pt>
    <dgm:pt modelId="{1C898937-A98C-6643-8796-855982B7246D}" type="pres">
      <dgm:prSet presAssocID="{A53B6F95-7C0C-4C86-9B10-2BECD52C6F1B}" presName="sibTrans" presStyleCnt="0"/>
      <dgm:spPr/>
    </dgm:pt>
    <dgm:pt modelId="{20D1BC7A-0769-3543-8623-3CE27B13605C}" type="pres">
      <dgm:prSet presAssocID="{2A6201F4-2C12-424A-8E38-61508E0E2FC6}" presName="node" presStyleLbl="node1" presStyleIdx="6" presStyleCnt="9">
        <dgm:presLayoutVars>
          <dgm:bulletEnabled val="1"/>
        </dgm:presLayoutVars>
      </dgm:prSet>
      <dgm:spPr/>
    </dgm:pt>
    <dgm:pt modelId="{6E1D2DBA-591C-5B43-8DA9-762DA8171140}" type="pres">
      <dgm:prSet presAssocID="{2BAF211F-8C31-44AD-BB30-7144A4E76703}" presName="sibTrans" presStyleCnt="0"/>
      <dgm:spPr/>
    </dgm:pt>
    <dgm:pt modelId="{66CCABBD-FB39-994C-A325-ED63E6CF5B8F}" type="pres">
      <dgm:prSet presAssocID="{5A2127A3-48E7-4E02-A635-E441E3207511}" presName="node" presStyleLbl="node1" presStyleIdx="7" presStyleCnt="9">
        <dgm:presLayoutVars>
          <dgm:bulletEnabled val="1"/>
        </dgm:presLayoutVars>
      </dgm:prSet>
      <dgm:spPr/>
    </dgm:pt>
    <dgm:pt modelId="{D369AF80-8B75-9044-8973-C4FD2AA512C5}" type="pres">
      <dgm:prSet presAssocID="{E5251AF4-7C7E-4249-82F3-A12CF9A78A7F}" presName="sibTrans" presStyleCnt="0"/>
      <dgm:spPr/>
    </dgm:pt>
    <dgm:pt modelId="{22376F45-F641-BC4E-B913-8B0B8AA9D4B6}" type="pres">
      <dgm:prSet presAssocID="{BF9DC648-CA77-4CC6-9480-2D2B5BAE253D}" presName="node" presStyleLbl="node1" presStyleIdx="8" presStyleCnt="9">
        <dgm:presLayoutVars>
          <dgm:bulletEnabled val="1"/>
        </dgm:presLayoutVars>
      </dgm:prSet>
      <dgm:spPr/>
    </dgm:pt>
  </dgm:ptLst>
  <dgm:cxnLst>
    <dgm:cxn modelId="{700ADA0D-CEDC-124E-9FBB-3EB9F71E038A}" type="presOf" srcId="{081E159A-A878-4612-81A2-5F93790FCD3B}" destId="{F8C7CBC8-9EEB-9D49-BD7A-26F74BF6BDFD}" srcOrd="0" destOrd="0" presId="urn:microsoft.com/office/officeart/2005/8/layout/default"/>
    <dgm:cxn modelId="{A2F6300F-DF23-3446-AD2C-F54A358055F8}" type="presOf" srcId="{5A2127A3-48E7-4E02-A635-E441E3207511}" destId="{66CCABBD-FB39-994C-A325-ED63E6CF5B8F}" srcOrd="0" destOrd="0" presId="urn:microsoft.com/office/officeart/2005/8/layout/default"/>
    <dgm:cxn modelId="{4D816822-AF0A-44AF-9E36-F7AF9E175150}" srcId="{B472CB5D-7C98-4573-9359-A575450F4C82}" destId="{2A6201F4-2C12-424A-8E38-61508E0E2FC6}" srcOrd="6" destOrd="0" parTransId="{98AB916B-C6FC-4905-B288-1EDA5C027B19}" sibTransId="{2BAF211F-8C31-44AD-BB30-7144A4E76703}"/>
    <dgm:cxn modelId="{C7647425-4448-4D6C-8FE1-675646CC4ABF}" srcId="{B472CB5D-7C98-4573-9359-A575450F4C82}" destId="{BB3AD6DE-78C8-405F-BC0C-396316A93244}" srcOrd="2" destOrd="0" parTransId="{22E3E946-2A90-4151-AB63-7644E228B486}" sibTransId="{326DAF24-17BA-45B8-93E1-50F2CB2205B0}"/>
    <dgm:cxn modelId="{C1AB423D-7DC6-44DA-93B9-BA616AACDD81}" srcId="{B472CB5D-7C98-4573-9359-A575450F4C82}" destId="{597D798B-D548-4204-B73D-D8A56BBC7782}" srcOrd="1" destOrd="0" parTransId="{CB7C021F-FAEF-464C-858C-90B3B310CE7F}" sibTransId="{19F6A0AB-DDC9-42E9-8661-3111008690EF}"/>
    <dgm:cxn modelId="{D1413E41-79AC-4BBC-B62F-782BF3D9E06F}" srcId="{B472CB5D-7C98-4573-9359-A575450F4C82}" destId="{081E159A-A878-4612-81A2-5F93790FCD3B}" srcOrd="3" destOrd="0" parTransId="{26990179-56DC-4EAB-BF36-67CD7E237E6E}" sibTransId="{C4FC6F9A-6E02-4A3B-887B-AE70820E1396}"/>
    <dgm:cxn modelId="{07C95E64-D58A-46FF-8C43-A66D41E7EC45}" srcId="{B472CB5D-7C98-4573-9359-A575450F4C82}" destId="{BF9DC648-CA77-4CC6-9480-2D2B5BAE253D}" srcOrd="8" destOrd="0" parTransId="{0D9BF5C1-E46E-40EB-9513-A4B51E163F64}" sibTransId="{46D8048D-09F8-43CA-AFB9-9E660FFA646B}"/>
    <dgm:cxn modelId="{8A6E9F49-9B8D-8647-BFCC-3976DE554174}" type="presOf" srcId="{B472CB5D-7C98-4573-9359-A575450F4C82}" destId="{7C7C5BB7-3B2B-E843-A84B-F688DFD632F6}" srcOrd="0" destOrd="0" presId="urn:microsoft.com/office/officeart/2005/8/layout/default"/>
    <dgm:cxn modelId="{D273CE80-ACA5-4343-B59C-7070D2B4D8B5}" type="presOf" srcId="{FE604523-3E1B-4B92-A24E-6FFD7A4C407F}" destId="{744ED9EF-E1B9-6A41-BCA6-2037517B1C34}" srcOrd="0" destOrd="0" presId="urn:microsoft.com/office/officeart/2005/8/layout/default"/>
    <dgm:cxn modelId="{F9EBF388-EC56-084A-9B61-A35777CEBA91}" type="presOf" srcId="{597D798B-D548-4204-B73D-D8A56BBC7782}" destId="{1A8705A6-CF5F-7B4F-98B3-F605CE9E1E72}" srcOrd="0" destOrd="0" presId="urn:microsoft.com/office/officeart/2005/8/layout/default"/>
    <dgm:cxn modelId="{78BB1D8B-712C-4D4F-AA09-B0678BB4D204}" srcId="{B472CB5D-7C98-4573-9359-A575450F4C82}" destId="{FE604523-3E1B-4B92-A24E-6FFD7A4C407F}" srcOrd="0" destOrd="0" parTransId="{3FCF8A76-ED48-4435-A659-A3263B153072}" sibTransId="{29BC374C-A19E-4483-91CD-1F72CBDBF732}"/>
    <dgm:cxn modelId="{37679EA0-E3AD-1B4F-932E-ECB54791D767}" type="presOf" srcId="{2A6201F4-2C12-424A-8E38-61508E0E2FC6}" destId="{20D1BC7A-0769-3543-8623-3CE27B13605C}" srcOrd="0" destOrd="0" presId="urn:microsoft.com/office/officeart/2005/8/layout/default"/>
    <dgm:cxn modelId="{56CA11B5-509C-5E42-B7FE-E6FE118EFB13}" type="presOf" srcId="{EDCC9389-AB87-4272-838B-2A674C37F76B}" destId="{4728DB36-4D14-5F48-A25A-BD25827DD211}" srcOrd="0" destOrd="0" presId="urn:microsoft.com/office/officeart/2005/8/layout/default"/>
    <dgm:cxn modelId="{E27DC4BA-37F7-463D-A19E-3DB8F8585CBE}" srcId="{B472CB5D-7C98-4573-9359-A575450F4C82}" destId="{EDCC9389-AB87-4272-838B-2A674C37F76B}" srcOrd="5" destOrd="0" parTransId="{D52E15CF-6950-4F4E-8E43-3F5A6657A8BA}" sibTransId="{A53B6F95-7C0C-4C86-9B10-2BECD52C6F1B}"/>
    <dgm:cxn modelId="{646CA5C5-0A52-9446-BE2B-8B7517146D44}" type="presOf" srcId="{3CBDD585-5D1C-435E-BFB4-9C814D45E163}" destId="{5C3C6903-0712-9B44-8F7A-2BB09D821170}" srcOrd="0" destOrd="0" presId="urn:microsoft.com/office/officeart/2005/8/layout/default"/>
    <dgm:cxn modelId="{821861DA-FF21-FD45-BF64-533881C06249}" type="presOf" srcId="{BF9DC648-CA77-4CC6-9480-2D2B5BAE253D}" destId="{22376F45-F641-BC4E-B913-8B0B8AA9D4B6}" srcOrd="0" destOrd="0" presId="urn:microsoft.com/office/officeart/2005/8/layout/default"/>
    <dgm:cxn modelId="{2630EAE0-0F52-C24A-AC6D-47BCDDD41EEE}" type="presOf" srcId="{BB3AD6DE-78C8-405F-BC0C-396316A93244}" destId="{627F9A03-12B0-B043-BE85-21EE1D338EFC}" srcOrd="0" destOrd="0" presId="urn:microsoft.com/office/officeart/2005/8/layout/default"/>
    <dgm:cxn modelId="{472412EE-2387-4260-8E1C-7F3C5781A611}" srcId="{B472CB5D-7C98-4573-9359-A575450F4C82}" destId="{5A2127A3-48E7-4E02-A635-E441E3207511}" srcOrd="7" destOrd="0" parTransId="{5F321AF3-4014-4E6B-8C55-6AD20E9F112A}" sibTransId="{E5251AF4-7C7E-4249-82F3-A12CF9A78A7F}"/>
    <dgm:cxn modelId="{FEBF5DFD-61DB-4244-BA80-5A341262DDF1}" srcId="{B472CB5D-7C98-4573-9359-A575450F4C82}" destId="{3CBDD585-5D1C-435E-BFB4-9C814D45E163}" srcOrd="4" destOrd="0" parTransId="{3ABEC42D-7E32-4F61-B30D-BF1F5E52D904}" sibTransId="{273D7F91-52CF-463F-ADF4-015E67DB7441}"/>
    <dgm:cxn modelId="{FCA4D605-683C-764E-8D8E-B0918D0AE0FA}" type="presParOf" srcId="{7C7C5BB7-3B2B-E843-A84B-F688DFD632F6}" destId="{744ED9EF-E1B9-6A41-BCA6-2037517B1C34}" srcOrd="0" destOrd="0" presId="urn:microsoft.com/office/officeart/2005/8/layout/default"/>
    <dgm:cxn modelId="{B7113F9A-1619-9247-A71B-AE87CFD319C1}" type="presParOf" srcId="{7C7C5BB7-3B2B-E843-A84B-F688DFD632F6}" destId="{5C05FD03-0F9D-EF46-9D5A-4498EBD49091}" srcOrd="1" destOrd="0" presId="urn:microsoft.com/office/officeart/2005/8/layout/default"/>
    <dgm:cxn modelId="{E3269322-3A86-A049-A36B-EBEFA8D59308}" type="presParOf" srcId="{7C7C5BB7-3B2B-E843-A84B-F688DFD632F6}" destId="{1A8705A6-CF5F-7B4F-98B3-F605CE9E1E72}" srcOrd="2" destOrd="0" presId="urn:microsoft.com/office/officeart/2005/8/layout/default"/>
    <dgm:cxn modelId="{DD3AE621-5B95-9B42-99FF-0564CC922AD1}" type="presParOf" srcId="{7C7C5BB7-3B2B-E843-A84B-F688DFD632F6}" destId="{88725249-8DE7-8D46-86A5-F59FDD64FC90}" srcOrd="3" destOrd="0" presId="urn:microsoft.com/office/officeart/2005/8/layout/default"/>
    <dgm:cxn modelId="{0562E081-1FEB-054D-8C8A-B0CAA8988C7B}" type="presParOf" srcId="{7C7C5BB7-3B2B-E843-A84B-F688DFD632F6}" destId="{627F9A03-12B0-B043-BE85-21EE1D338EFC}" srcOrd="4" destOrd="0" presId="urn:microsoft.com/office/officeart/2005/8/layout/default"/>
    <dgm:cxn modelId="{C4230217-1E93-8B44-B843-B26CCD288527}" type="presParOf" srcId="{7C7C5BB7-3B2B-E843-A84B-F688DFD632F6}" destId="{1A9C69FB-8B8E-334A-BA0E-439B1C49CB1D}" srcOrd="5" destOrd="0" presId="urn:microsoft.com/office/officeart/2005/8/layout/default"/>
    <dgm:cxn modelId="{5BC8A29F-EC93-204A-B128-8D4B889361F4}" type="presParOf" srcId="{7C7C5BB7-3B2B-E843-A84B-F688DFD632F6}" destId="{F8C7CBC8-9EEB-9D49-BD7A-26F74BF6BDFD}" srcOrd="6" destOrd="0" presId="urn:microsoft.com/office/officeart/2005/8/layout/default"/>
    <dgm:cxn modelId="{65798124-B6F9-2646-B14F-1A29D978D931}" type="presParOf" srcId="{7C7C5BB7-3B2B-E843-A84B-F688DFD632F6}" destId="{59793F54-738C-974F-860A-D38FA8EE4EBA}" srcOrd="7" destOrd="0" presId="urn:microsoft.com/office/officeart/2005/8/layout/default"/>
    <dgm:cxn modelId="{A8FE893E-73B8-7540-910A-14F81F2A06E7}" type="presParOf" srcId="{7C7C5BB7-3B2B-E843-A84B-F688DFD632F6}" destId="{5C3C6903-0712-9B44-8F7A-2BB09D821170}" srcOrd="8" destOrd="0" presId="urn:microsoft.com/office/officeart/2005/8/layout/default"/>
    <dgm:cxn modelId="{936DFD03-5779-DB46-9AB9-AD1CD1CB7F85}" type="presParOf" srcId="{7C7C5BB7-3B2B-E843-A84B-F688DFD632F6}" destId="{59973A16-4543-BC46-91C2-91184F465B7E}" srcOrd="9" destOrd="0" presId="urn:microsoft.com/office/officeart/2005/8/layout/default"/>
    <dgm:cxn modelId="{9AE980BC-3849-C941-8676-0F0F4581AA15}" type="presParOf" srcId="{7C7C5BB7-3B2B-E843-A84B-F688DFD632F6}" destId="{4728DB36-4D14-5F48-A25A-BD25827DD211}" srcOrd="10" destOrd="0" presId="urn:microsoft.com/office/officeart/2005/8/layout/default"/>
    <dgm:cxn modelId="{43449A7B-2F1C-4A4F-B700-543942B00E2D}" type="presParOf" srcId="{7C7C5BB7-3B2B-E843-A84B-F688DFD632F6}" destId="{1C898937-A98C-6643-8796-855982B7246D}" srcOrd="11" destOrd="0" presId="urn:microsoft.com/office/officeart/2005/8/layout/default"/>
    <dgm:cxn modelId="{B91F5947-22DA-AE4F-B5C1-E7F788FBBDDF}" type="presParOf" srcId="{7C7C5BB7-3B2B-E843-A84B-F688DFD632F6}" destId="{20D1BC7A-0769-3543-8623-3CE27B13605C}" srcOrd="12" destOrd="0" presId="urn:microsoft.com/office/officeart/2005/8/layout/default"/>
    <dgm:cxn modelId="{943F8802-7BB1-2B42-99F1-C3DBB56B4F35}" type="presParOf" srcId="{7C7C5BB7-3B2B-E843-A84B-F688DFD632F6}" destId="{6E1D2DBA-591C-5B43-8DA9-762DA8171140}" srcOrd="13" destOrd="0" presId="urn:microsoft.com/office/officeart/2005/8/layout/default"/>
    <dgm:cxn modelId="{DD90AD91-D911-4B46-9967-03E7DD14BEFD}" type="presParOf" srcId="{7C7C5BB7-3B2B-E843-A84B-F688DFD632F6}" destId="{66CCABBD-FB39-994C-A325-ED63E6CF5B8F}" srcOrd="14" destOrd="0" presId="urn:microsoft.com/office/officeart/2005/8/layout/default"/>
    <dgm:cxn modelId="{3791C1E0-F1F2-8842-A310-5EFE33039C01}" type="presParOf" srcId="{7C7C5BB7-3B2B-E843-A84B-F688DFD632F6}" destId="{D369AF80-8B75-9044-8973-C4FD2AA512C5}" srcOrd="15" destOrd="0" presId="urn:microsoft.com/office/officeart/2005/8/layout/default"/>
    <dgm:cxn modelId="{5AF81BD2-5E16-594F-9A00-DDBAF9B1922A}" type="presParOf" srcId="{7C7C5BB7-3B2B-E843-A84B-F688DFD632F6}" destId="{22376F45-F641-BC4E-B913-8B0B8AA9D4B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ED9EF-E1B9-6A41-BCA6-2037517B1C34}">
      <dsp:nvSpPr>
        <dsp:cNvPr id="0" name=""/>
        <dsp:cNvSpPr/>
      </dsp:nvSpPr>
      <dsp:spPr>
        <a:xfrm>
          <a:off x="3412" y="645528"/>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Preamble</a:t>
          </a:r>
        </a:p>
      </dsp:txBody>
      <dsp:txXfrm>
        <a:off x="3412" y="645528"/>
        <a:ext cx="1847598" cy="1108559"/>
      </dsp:txXfrm>
    </dsp:sp>
    <dsp:sp modelId="{1A8705A6-CF5F-7B4F-98B3-F605CE9E1E72}">
      <dsp:nvSpPr>
        <dsp:cNvPr id="0" name=""/>
        <dsp:cNvSpPr/>
      </dsp:nvSpPr>
      <dsp:spPr>
        <a:xfrm>
          <a:off x="2035771" y="645528"/>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Principles</a:t>
          </a:r>
        </a:p>
      </dsp:txBody>
      <dsp:txXfrm>
        <a:off x="2035771" y="645528"/>
        <a:ext cx="1847598" cy="1108559"/>
      </dsp:txXfrm>
    </dsp:sp>
    <dsp:sp modelId="{627F9A03-12B0-B043-BE85-21EE1D338EFC}">
      <dsp:nvSpPr>
        <dsp:cNvPr id="0" name=""/>
        <dsp:cNvSpPr/>
      </dsp:nvSpPr>
      <dsp:spPr>
        <a:xfrm>
          <a:off x="4068129" y="645528"/>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Rights </a:t>
          </a:r>
        </a:p>
      </dsp:txBody>
      <dsp:txXfrm>
        <a:off x="4068129" y="645528"/>
        <a:ext cx="1847598" cy="1108559"/>
      </dsp:txXfrm>
    </dsp:sp>
    <dsp:sp modelId="{F8C7CBC8-9EEB-9D49-BD7A-26F74BF6BDFD}">
      <dsp:nvSpPr>
        <dsp:cNvPr id="0" name=""/>
        <dsp:cNvSpPr/>
      </dsp:nvSpPr>
      <dsp:spPr>
        <a:xfrm>
          <a:off x="6100488" y="645528"/>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Funding</a:t>
          </a:r>
        </a:p>
      </dsp:txBody>
      <dsp:txXfrm>
        <a:off x="6100488" y="645528"/>
        <a:ext cx="1847598" cy="1108559"/>
      </dsp:txXfrm>
    </dsp:sp>
    <dsp:sp modelId="{5C3C6903-0712-9B44-8F7A-2BB09D821170}">
      <dsp:nvSpPr>
        <dsp:cNvPr id="0" name=""/>
        <dsp:cNvSpPr/>
      </dsp:nvSpPr>
      <dsp:spPr>
        <a:xfrm>
          <a:off x="8132846" y="645528"/>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Governance</a:t>
          </a:r>
        </a:p>
      </dsp:txBody>
      <dsp:txXfrm>
        <a:off x="8132846" y="645528"/>
        <a:ext cx="1847598" cy="1108559"/>
      </dsp:txXfrm>
    </dsp:sp>
    <dsp:sp modelId="{4728DB36-4D14-5F48-A25A-BD25827DD211}">
      <dsp:nvSpPr>
        <dsp:cNvPr id="0" name=""/>
        <dsp:cNvSpPr/>
      </dsp:nvSpPr>
      <dsp:spPr>
        <a:xfrm>
          <a:off x="1019591" y="1938847"/>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Liability</a:t>
          </a:r>
        </a:p>
      </dsp:txBody>
      <dsp:txXfrm>
        <a:off x="1019591" y="1938847"/>
        <a:ext cx="1847598" cy="1108559"/>
      </dsp:txXfrm>
    </dsp:sp>
    <dsp:sp modelId="{20D1BC7A-0769-3543-8623-3CE27B13605C}">
      <dsp:nvSpPr>
        <dsp:cNvPr id="0" name=""/>
        <dsp:cNvSpPr/>
      </dsp:nvSpPr>
      <dsp:spPr>
        <a:xfrm>
          <a:off x="3051950" y="1938847"/>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Minimum Standards</a:t>
          </a:r>
        </a:p>
      </dsp:txBody>
      <dsp:txXfrm>
        <a:off x="3051950" y="1938847"/>
        <a:ext cx="1847598" cy="1108559"/>
      </dsp:txXfrm>
    </dsp:sp>
    <dsp:sp modelId="{66CCABBD-FB39-994C-A325-ED63E6CF5B8F}">
      <dsp:nvSpPr>
        <dsp:cNvPr id="0" name=""/>
        <dsp:cNvSpPr/>
      </dsp:nvSpPr>
      <dsp:spPr>
        <a:xfrm>
          <a:off x="5084308" y="1938847"/>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Transboundary Agreements</a:t>
          </a:r>
        </a:p>
      </dsp:txBody>
      <dsp:txXfrm>
        <a:off x="5084308" y="1938847"/>
        <a:ext cx="1847598" cy="1108559"/>
      </dsp:txXfrm>
    </dsp:sp>
    <dsp:sp modelId="{22376F45-F641-BC4E-B913-8B0B8AA9D4B6}">
      <dsp:nvSpPr>
        <dsp:cNvPr id="0" name=""/>
        <dsp:cNvSpPr/>
      </dsp:nvSpPr>
      <dsp:spPr>
        <a:xfrm>
          <a:off x="7116667" y="1938847"/>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UNDA</a:t>
          </a:r>
        </a:p>
      </dsp:txBody>
      <dsp:txXfrm>
        <a:off x="7116667" y="1938847"/>
        <a:ext cx="1847598" cy="11085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14/Jun/23</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44912-1A8F-430D-A9C1-96E30198FF8E}" type="datetimeFigureOut">
              <a:rPr lang="en-CA" smtClean="0"/>
              <a:t>2023-06-14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434D8-9628-4F2E-9CCF-93B360054D36}" type="slidenum">
              <a:rPr lang="en-CA" smtClean="0"/>
              <a:t>‹#›</a:t>
            </a:fld>
            <a:endParaRPr lang="en-CA"/>
          </a:p>
        </p:txBody>
      </p:sp>
    </p:spTree>
    <p:extLst>
      <p:ext uri="{BB962C8B-B14F-4D97-AF65-F5344CB8AC3E}">
        <p14:creationId xmlns:p14="http://schemas.microsoft.com/office/powerpoint/2010/main" val="9201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a:t>
            </a:fld>
            <a:endParaRPr lang="en-CA"/>
          </a:p>
        </p:txBody>
      </p:sp>
    </p:spTree>
    <p:extLst>
      <p:ext uri="{BB962C8B-B14F-4D97-AF65-F5344CB8AC3E}">
        <p14:creationId xmlns:p14="http://schemas.microsoft.com/office/powerpoint/2010/main" val="152496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10</a:t>
            </a:fld>
            <a:endParaRPr lang="en-CA"/>
          </a:p>
        </p:txBody>
      </p:sp>
    </p:spTree>
    <p:extLst>
      <p:ext uri="{BB962C8B-B14F-4D97-AF65-F5344CB8AC3E}">
        <p14:creationId xmlns:p14="http://schemas.microsoft.com/office/powerpoint/2010/main" val="1685549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11</a:t>
            </a:fld>
            <a:endParaRPr lang="en-CA"/>
          </a:p>
        </p:txBody>
      </p:sp>
    </p:spTree>
    <p:extLst>
      <p:ext uri="{BB962C8B-B14F-4D97-AF65-F5344CB8AC3E}">
        <p14:creationId xmlns:p14="http://schemas.microsoft.com/office/powerpoint/2010/main" val="364899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12</a:t>
            </a:fld>
            <a:endParaRPr lang="en-CA"/>
          </a:p>
        </p:txBody>
      </p:sp>
    </p:spTree>
    <p:extLst>
      <p:ext uri="{BB962C8B-B14F-4D97-AF65-F5344CB8AC3E}">
        <p14:creationId xmlns:p14="http://schemas.microsoft.com/office/powerpoint/2010/main" val="412468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13</a:t>
            </a:fld>
            <a:endParaRPr lang="en-CA"/>
          </a:p>
        </p:txBody>
      </p:sp>
    </p:spTree>
    <p:extLst>
      <p:ext uri="{BB962C8B-B14F-4D97-AF65-F5344CB8AC3E}">
        <p14:creationId xmlns:p14="http://schemas.microsoft.com/office/powerpoint/2010/main" val="176756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14</a:t>
            </a:fld>
            <a:endParaRPr lang="en-CA"/>
          </a:p>
        </p:txBody>
      </p:sp>
    </p:spTree>
    <p:extLst>
      <p:ext uri="{BB962C8B-B14F-4D97-AF65-F5344CB8AC3E}">
        <p14:creationId xmlns:p14="http://schemas.microsoft.com/office/powerpoint/2010/main" val="204730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15</a:t>
            </a:fld>
            <a:endParaRPr lang="en-CA"/>
          </a:p>
        </p:txBody>
      </p:sp>
    </p:spTree>
    <p:extLst>
      <p:ext uri="{BB962C8B-B14F-4D97-AF65-F5344CB8AC3E}">
        <p14:creationId xmlns:p14="http://schemas.microsoft.com/office/powerpoint/2010/main" val="892782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16</a:t>
            </a:fld>
            <a:endParaRPr lang="en-CA"/>
          </a:p>
        </p:txBody>
      </p:sp>
    </p:spTree>
    <p:extLst>
      <p:ext uri="{BB962C8B-B14F-4D97-AF65-F5344CB8AC3E}">
        <p14:creationId xmlns:p14="http://schemas.microsoft.com/office/powerpoint/2010/main" val="2647033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17</a:t>
            </a:fld>
            <a:endParaRPr lang="en-CA"/>
          </a:p>
        </p:txBody>
      </p:sp>
    </p:spTree>
    <p:extLst>
      <p:ext uri="{BB962C8B-B14F-4D97-AF65-F5344CB8AC3E}">
        <p14:creationId xmlns:p14="http://schemas.microsoft.com/office/powerpoint/2010/main" val="2664145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18</a:t>
            </a:fld>
            <a:endParaRPr lang="en-CA"/>
          </a:p>
        </p:txBody>
      </p:sp>
    </p:spTree>
    <p:extLst>
      <p:ext uri="{BB962C8B-B14F-4D97-AF65-F5344CB8AC3E}">
        <p14:creationId xmlns:p14="http://schemas.microsoft.com/office/powerpoint/2010/main" val="722346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19</a:t>
            </a:fld>
            <a:endParaRPr lang="en-CA"/>
          </a:p>
        </p:txBody>
      </p:sp>
    </p:spTree>
    <p:extLst>
      <p:ext uri="{BB962C8B-B14F-4D97-AF65-F5344CB8AC3E}">
        <p14:creationId xmlns:p14="http://schemas.microsoft.com/office/powerpoint/2010/main" val="155663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2</a:t>
            </a:fld>
            <a:endParaRPr lang="en-CA"/>
          </a:p>
        </p:txBody>
      </p:sp>
    </p:spTree>
    <p:extLst>
      <p:ext uri="{BB962C8B-B14F-4D97-AF65-F5344CB8AC3E}">
        <p14:creationId xmlns:p14="http://schemas.microsoft.com/office/powerpoint/2010/main" val="5758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61E2C-EAC7-473F-BD69-A5322D502145}" type="slidenum">
              <a:rPr lang="en-CA" smtClean="0"/>
              <a:t>20</a:t>
            </a:fld>
            <a:endParaRPr lang="en-CA"/>
          </a:p>
        </p:txBody>
      </p:sp>
    </p:spTree>
    <p:extLst>
      <p:ext uri="{BB962C8B-B14F-4D97-AF65-F5344CB8AC3E}">
        <p14:creationId xmlns:p14="http://schemas.microsoft.com/office/powerpoint/2010/main" val="4220785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561E2C-EAC7-473F-BD69-A5322D502145}" type="slidenum">
              <a:rPr lang="en-CA" smtClean="0"/>
              <a:t>21</a:t>
            </a:fld>
            <a:endParaRPr lang="en-CA"/>
          </a:p>
        </p:txBody>
      </p:sp>
    </p:spTree>
    <p:extLst>
      <p:ext uri="{BB962C8B-B14F-4D97-AF65-F5344CB8AC3E}">
        <p14:creationId xmlns:p14="http://schemas.microsoft.com/office/powerpoint/2010/main" val="2537402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22</a:t>
            </a:fld>
            <a:endParaRPr lang="en-CA"/>
          </a:p>
        </p:txBody>
      </p:sp>
    </p:spTree>
    <p:extLst>
      <p:ext uri="{BB962C8B-B14F-4D97-AF65-F5344CB8AC3E}">
        <p14:creationId xmlns:p14="http://schemas.microsoft.com/office/powerpoint/2010/main" val="1213833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61E2C-EAC7-473F-BD69-A5322D502145}" type="slidenum">
              <a:rPr lang="en-CA" smtClean="0"/>
              <a:t>23</a:t>
            </a:fld>
            <a:endParaRPr lang="en-CA"/>
          </a:p>
        </p:txBody>
      </p:sp>
    </p:spTree>
    <p:extLst>
      <p:ext uri="{BB962C8B-B14F-4D97-AF65-F5344CB8AC3E}">
        <p14:creationId xmlns:p14="http://schemas.microsoft.com/office/powerpoint/2010/main" val="1119239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24</a:t>
            </a:fld>
            <a:endParaRPr lang="en-CA"/>
          </a:p>
        </p:txBody>
      </p:sp>
    </p:spTree>
    <p:extLst>
      <p:ext uri="{BB962C8B-B14F-4D97-AF65-F5344CB8AC3E}">
        <p14:creationId xmlns:p14="http://schemas.microsoft.com/office/powerpoint/2010/main" val="2717588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61E2C-EAC7-473F-BD69-A5322D502145}" type="slidenum">
              <a:rPr lang="en-CA" smtClean="0"/>
              <a:t>26</a:t>
            </a:fld>
            <a:endParaRPr lang="en-CA"/>
          </a:p>
        </p:txBody>
      </p:sp>
    </p:spTree>
    <p:extLst>
      <p:ext uri="{BB962C8B-B14F-4D97-AF65-F5344CB8AC3E}">
        <p14:creationId xmlns:p14="http://schemas.microsoft.com/office/powerpoint/2010/main" val="4278222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32</a:t>
            </a:fld>
            <a:endParaRPr lang="en-CA"/>
          </a:p>
        </p:txBody>
      </p:sp>
    </p:spTree>
    <p:extLst>
      <p:ext uri="{BB962C8B-B14F-4D97-AF65-F5344CB8AC3E}">
        <p14:creationId xmlns:p14="http://schemas.microsoft.com/office/powerpoint/2010/main" val="3485957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33</a:t>
            </a:fld>
            <a:endParaRPr lang="en-CA"/>
          </a:p>
        </p:txBody>
      </p:sp>
    </p:spTree>
    <p:extLst>
      <p:ext uri="{BB962C8B-B14F-4D97-AF65-F5344CB8AC3E}">
        <p14:creationId xmlns:p14="http://schemas.microsoft.com/office/powerpoint/2010/main" val="1978441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34</a:t>
            </a:fld>
            <a:endParaRPr lang="en-CA"/>
          </a:p>
        </p:txBody>
      </p:sp>
    </p:spTree>
    <p:extLst>
      <p:ext uri="{BB962C8B-B14F-4D97-AF65-F5344CB8AC3E}">
        <p14:creationId xmlns:p14="http://schemas.microsoft.com/office/powerpoint/2010/main" val="57198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3</a:t>
            </a:fld>
            <a:endParaRPr lang="en-CA"/>
          </a:p>
        </p:txBody>
      </p:sp>
    </p:spTree>
    <p:extLst>
      <p:ext uri="{BB962C8B-B14F-4D97-AF65-F5344CB8AC3E}">
        <p14:creationId xmlns:p14="http://schemas.microsoft.com/office/powerpoint/2010/main" val="134269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4</a:t>
            </a:fld>
            <a:endParaRPr lang="en-CA"/>
          </a:p>
        </p:txBody>
      </p:sp>
    </p:spTree>
    <p:extLst>
      <p:ext uri="{BB962C8B-B14F-4D97-AF65-F5344CB8AC3E}">
        <p14:creationId xmlns:p14="http://schemas.microsoft.com/office/powerpoint/2010/main" val="141372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5</a:t>
            </a:fld>
            <a:endParaRPr lang="en-CA"/>
          </a:p>
        </p:txBody>
      </p:sp>
    </p:spTree>
    <p:extLst>
      <p:ext uri="{BB962C8B-B14F-4D97-AF65-F5344CB8AC3E}">
        <p14:creationId xmlns:p14="http://schemas.microsoft.com/office/powerpoint/2010/main" val="1608254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6</a:t>
            </a:fld>
            <a:endParaRPr lang="en-CA"/>
          </a:p>
        </p:txBody>
      </p:sp>
    </p:spTree>
    <p:extLst>
      <p:ext uri="{BB962C8B-B14F-4D97-AF65-F5344CB8AC3E}">
        <p14:creationId xmlns:p14="http://schemas.microsoft.com/office/powerpoint/2010/main" val="336616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7</a:t>
            </a:fld>
            <a:endParaRPr lang="en-CA"/>
          </a:p>
        </p:txBody>
      </p:sp>
    </p:spTree>
    <p:extLst>
      <p:ext uri="{BB962C8B-B14F-4D97-AF65-F5344CB8AC3E}">
        <p14:creationId xmlns:p14="http://schemas.microsoft.com/office/powerpoint/2010/main" val="143823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8</a:t>
            </a:fld>
            <a:endParaRPr lang="en-CA"/>
          </a:p>
        </p:txBody>
      </p:sp>
    </p:spTree>
    <p:extLst>
      <p:ext uri="{BB962C8B-B14F-4D97-AF65-F5344CB8AC3E}">
        <p14:creationId xmlns:p14="http://schemas.microsoft.com/office/powerpoint/2010/main" val="367634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9</a:t>
            </a:fld>
            <a:endParaRPr lang="en-CA"/>
          </a:p>
        </p:txBody>
      </p:sp>
    </p:spTree>
    <p:extLst>
      <p:ext uri="{BB962C8B-B14F-4D97-AF65-F5344CB8AC3E}">
        <p14:creationId xmlns:p14="http://schemas.microsoft.com/office/powerpoint/2010/main" val="10361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p:txBody>
          <a:bodyPr/>
          <a:lstStyle/>
          <a:p>
            <a:r>
              <a:rPr lang="en-US" dirty="0"/>
              <a:t>First Nations Safe Drinking Water Legislation</a:t>
            </a:r>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p:txBody>
          <a:bodyPr/>
          <a:lstStyle/>
          <a:p>
            <a:r>
              <a:rPr lang="en-US" dirty="0"/>
              <a:t>Dialogue Session</a:t>
            </a:r>
          </a:p>
          <a:p>
            <a:r>
              <a:rPr lang="en-US" dirty="0"/>
              <a:t>July 10, 2023</a:t>
            </a:r>
          </a:p>
          <a:p>
            <a:r>
              <a:rPr lang="en-US" dirty="0"/>
              <a:t>3:00pm-4:30pm</a:t>
            </a:r>
          </a:p>
          <a:p>
            <a:r>
              <a:rPr lang="en-US" dirty="0"/>
              <a:t>AFN Annual General Assembly</a:t>
            </a:r>
          </a:p>
        </p:txBody>
      </p:sp>
    </p:spTree>
    <p:extLst>
      <p:ext uri="{BB962C8B-B14F-4D97-AF65-F5344CB8AC3E}">
        <p14:creationId xmlns:p14="http://schemas.microsoft.com/office/powerpoint/2010/main" val="386735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9ADA-E450-4345-BFD0-58D135B37877}"/>
              </a:ext>
            </a:extLst>
          </p:cNvPr>
          <p:cNvSpPr>
            <a:spLocks noGrp="1"/>
          </p:cNvSpPr>
          <p:nvPr>
            <p:ph type="title"/>
          </p:nvPr>
        </p:nvSpPr>
        <p:spPr>
          <a:xfrm>
            <a:off x="914400" y="1676400"/>
            <a:ext cx="10363200" cy="1143000"/>
          </a:xfrm>
        </p:spPr>
        <p:txBody>
          <a:bodyPr/>
          <a:lstStyle/>
          <a:p>
            <a:pPr algn="ctr"/>
            <a:r>
              <a:rPr lang="en-CA" sz="3200" b="1" dirty="0">
                <a:solidFill>
                  <a:schemeClr val="accent1">
                    <a:lumMod val="50000"/>
                  </a:schemeClr>
                </a:solidFill>
                <a:latin typeface="Calibri" panose="020F0502020204030204" pitchFamily="34" charset="0"/>
                <a:cs typeface="Calibri" panose="020F0502020204030204" pitchFamily="34" charset="0"/>
              </a:rPr>
              <a:t>2019–2021 Engagements</a:t>
            </a:r>
          </a:p>
        </p:txBody>
      </p:sp>
      <p:sp>
        <p:nvSpPr>
          <p:cNvPr id="3" name="Content Placeholder 2">
            <a:extLst>
              <a:ext uri="{FF2B5EF4-FFF2-40B4-BE49-F238E27FC236}">
                <a16:creationId xmlns:a16="http://schemas.microsoft.com/office/drawing/2014/main" id="{8363688E-53F7-466B-9870-3C5A834B9760}"/>
              </a:ext>
            </a:extLst>
          </p:cNvPr>
          <p:cNvSpPr>
            <a:spLocks noGrp="1"/>
          </p:cNvSpPr>
          <p:nvPr>
            <p:ph idx="1"/>
          </p:nvPr>
        </p:nvSpPr>
        <p:spPr>
          <a:xfrm>
            <a:off x="266700" y="2318657"/>
            <a:ext cx="11658600" cy="3624943"/>
          </a:xfrm>
        </p:spPr>
        <p:txBody>
          <a:bodyPr>
            <a:noAutofit/>
          </a:bodyPr>
          <a:lstStyle/>
          <a:p>
            <a:r>
              <a:rPr lang="en-US" sz="2400" dirty="0"/>
              <a:t>Pursuant to the mandate of the First Nations-in-Assembly, the AFN has continued to urge Canada to meaningfully co-develop the replacement legislation with First Nations</a:t>
            </a:r>
          </a:p>
          <a:p>
            <a:r>
              <a:rPr lang="en-US" sz="2400" dirty="0"/>
              <a:t>AFN Infrastructure held national, regionally-led engagement sessions in the Fall of 2019, and throughout 2020–2021 for feedback from First Nations, which have formed the basis of the AFN’s advocacy strategy, as necessary components that need to be included in Canada’s draft legislation</a:t>
            </a:r>
            <a:endParaRPr lang="en-CA" sz="2400" dirty="0"/>
          </a:p>
          <a:p>
            <a:r>
              <a:rPr lang="en-US" sz="2400" dirty="0"/>
              <a:t>Feedback related to inclusion of First Nations worldviews, laws and customs; assurance of funding; recognition of jurisdiction; address urgent issues; address source water protection; and address ownership and liability. </a:t>
            </a:r>
            <a:endParaRPr lang="en-CA" sz="2400" dirty="0"/>
          </a:p>
        </p:txBody>
      </p:sp>
      <p:sp>
        <p:nvSpPr>
          <p:cNvPr id="4" name="Slide Number Placeholder 3">
            <a:extLst>
              <a:ext uri="{FF2B5EF4-FFF2-40B4-BE49-F238E27FC236}">
                <a16:creationId xmlns:a16="http://schemas.microsoft.com/office/drawing/2014/main" id="{9674F299-E341-D754-A4C8-AF5903A36D49}"/>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10</a:t>
            </a:fld>
            <a:endParaRPr lang="en-US" dirty="0"/>
          </a:p>
        </p:txBody>
      </p:sp>
    </p:spTree>
    <p:extLst>
      <p:ext uri="{BB962C8B-B14F-4D97-AF65-F5344CB8AC3E}">
        <p14:creationId xmlns:p14="http://schemas.microsoft.com/office/powerpoint/2010/main" val="176380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C041-AC5B-0010-12D8-1306049FD137}"/>
              </a:ext>
            </a:extLst>
          </p:cNvPr>
          <p:cNvSpPr>
            <a:spLocks noGrp="1"/>
          </p:cNvSpPr>
          <p:nvPr>
            <p:ph type="title"/>
          </p:nvPr>
        </p:nvSpPr>
        <p:spPr>
          <a:xfrm>
            <a:off x="533400" y="1797304"/>
            <a:ext cx="11495314" cy="798576"/>
          </a:xfrm>
        </p:spPr>
        <p:txBody>
          <a:bodyPr/>
          <a:lstStyle/>
          <a:p>
            <a:r>
              <a:rPr lang="en-US" sz="3200" u="sng" dirty="0"/>
              <a:t>Goals of the First Nations Safe Drinking Water Preliminary Concepts</a:t>
            </a:r>
            <a:endParaRPr lang="en-CA" sz="3200" u="sng" dirty="0"/>
          </a:p>
        </p:txBody>
      </p:sp>
      <p:sp>
        <p:nvSpPr>
          <p:cNvPr id="3" name="Content Placeholder 2">
            <a:extLst>
              <a:ext uri="{FF2B5EF4-FFF2-40B4-BE49-F238E27FC236}">
                <a16:creationId xmlns:a16="http://schemas.microsoft.com/office/drawing/2014/main" id="{1822CB82-2F7B-BDF7-1FA2-155D6A66C223}"/>
              </a:ext>
            </a:extLst>
          </p:cNvPr>
          <p:cNvSpPr>
            <a:spLocks noGrp="1"/>
          </p:cNvSpPr>
          <p:nvPr>
            <p:ph idx="1"/>
          </p:nvPr>
        </p:nvSpPr>
        <p:spPr>
          <a:xfrm>
            <a:off x="163286" y="2361089"/>
            <a:ext cx="11339286" cy="3802063"/>
          </a:xfrm>
        </p:spPr>
        <p:txBody>
          <a:bodyPr/>
          <a:lstStyle/>
          <a:p>
            <a:pPr marL="914400" lvl="1" indent="-457200">
              <a:buFont typeface="+mj-lt"/>
              <a:buAutoNum type="arabicPeriod"/>
            </a:pPr>
            <a:r>
              <a:rPr lang="en-CA" sz="2800" dirty="0">
                <a:cs typeface="Arial" panose="020B0604020202020204" pitchFamily="34" charset="0"/>
              </a:rPr>
              <a:t>Confirm Adequate, Predictable and Sustainable Funding for First Nations Safe Drinking Water and Wastewater Systems</a:t>
            </a:r>
            <a:endParaRPr lang="en-US" sz="2800" dirty="0">
              <a:cs typeface="Arial" panose="020B0604020202020204" pitchFamily="34" charset="0"/>
            </a:endParaRPr>
          </a:p>
          <a:p>
            <a:pPr marL="914400" lvl="1" indent="-457200">
              <a:buFont typeface="+mj-lt"/>
              <a:buAutoNum type="arabicPeriod"/>
            </a:pPr>
            <a:r>
              <a:rPr lang="en-CA" sz="2800" dirty="0">
                <a:cs typeface="Arial" panose="020B0604020202020204" pitchFamily="34" charset="0"/>
              </a:rPr>
              <a:t>Ensure Sustainable First Nations Water and Wastewater Systems</a:t>
            </a:r>
            <a:endParaRPr lang="en-US" sz="2800" dirty="0">
              <a:cs typeface="Arial" panose="020B0604020202020204" pitchFamily="34" charset="0"/>
            </a:endParaRPr>
          </a:p>
          <a:p>
            <a:pPr marL="914400" lvl="1" indent="-457200">
              <a:buFont typeface="+mj-lt"/>
              <a:buAutoNum type="arabicPeriod"/>
            </a:pPr>
            <a:r>
              <a:rPr lang="en-CA" sz="2800" dirty="0">
                <a:cs typeface="Arial" panose="020B0604020202020204" pitchFamily="34" charset="0"/>
              </a:rPr>
              <a:t>Protect First Nations Rights, Interests, Aspirations and Laws Regarding Water</a:t>
            </a:r>
            <a:endParaRPr lang="en-US" sz="2800" dirty="0">
              <a:cs typeface="Arial" panose="020B0604020202020204" pitchFamily="34" charset="0"/>
            </a:endParaRPr>
          </a:p>
          <a:p>
            <a:pPr marL="914400" lvl="1" indent="-457200">
              <a:buFont typeface="+mj-lt"/>
              <a:buAutoNum type="arabicPeriod"/>
            </a:pPr>
            <a:r>
              <a:rPr lang="en-CA" sz="2800" dirty="0">
                <a:cs typeface="Arial" panose="020B0604020202020204" pitchFamily="34" charset="0"/>
              </a:rPr>
              <a:t>Create a Transparent and Consent-Based Approach to Building, Improving, and Providing Drinking Water and Wastewater Services for First Nations</a:t>
            </a:r>
            <a:endParaRPr lang="en-US" sz="2800" dirty="0">
              <a:cs typeface="Arial" panose="020B0604020202020204" pitchFamily="34" charset="0"/>
            </a:endParaRPr>
          </a:p>
          <a:p>
            <a:pPr marL="914400" lvl="1" indent="-457200">
              <a:buFont typeface="+mj-lt"/>
              <a:buAutoNum type="arabicPeriod"/>
            </a:pPr>
            <a:r>
              <a:rPr lang="en-CA" sz="2800" dirty="0">
                <a:cs typeface="Arial" panose="020B0604020202020204" pitchFamily="34" charset="0"/>
              </a:rPr>
              <a:t>Support the Consensual Transition of Care and Control over First Nations Water Infrastructure to First Nations</a:t>
            </a:r>
            <a:endParaRPr lang="en-US" sz="2800" dirty="0">
              <a:cs typeface="Arial" panose="020B0604020202020204" pitchFamily="34" charset="0"/>
            </a:endParaRPr>
          </a:p>
          <a:p>
            <a:pPr marL="0" indent="0">
              <a:buNone/>
            </a:pPr>
            <a:endParaRPr lang="en-CA" dirty="0"/>
          </a:p>
        </p:txBody>
      </p:sp>
    </p:spTree>
    <p:extLst>
      <p:ext uri="{BB962C8B-B14F-4D97-AF65-F5344CB8AC3E}">
        <p14:creationId xmlns:p14="http://schemas.microsoft.com/office/powerpoint/2010/main" val="355925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F4DE7-EAED-6D9B-DF77-23AEE065DF8A}"/>
              </a:ext>
            </a:extLst>
          </p:cNvPr>
          <p:cNvSpPr>
            <a:spLocks noGrp="1"/>
          </p:cNvSpPr>
          <p:nvPr>
            <p:ph type="title"/>
          </p:nvPr>
        </p:nvSpPr>
        <p:spPr>
          <a:xfrm>
            <a:off x="32657" y="1775895"/>
            <a:ext cx="12159343" cy="421060"/>
          </a:xfrm>
        </p:spPr>
        <p:txBody>
          <a:bodyPr/>
          <a:lstStyle/>
          <a:p>
            <a:r>
              <a:rPr lang="en-US" sz="2800" dirty="0"/>
              <a:t>The Preliminary Concepts included key topics across 26 categories including:</a:t>
            </a:r>
            <a:endParaRPr lang="en-CA" sz="2800" dirty="0"/>
          </a:p>
        </p:txBody>
      </p:sp>
      <p:sp>
        <p:nvSpPr>
          <p:cNvPr id="4" name="Content Placeholder 2">
            <a:extLst>
              <a:ext uri="{FF2B5EF4-FFF2-40B4-BE49-F238E27FC236}">
                <a16:creationId xmlns:a16="http://schemas.microsoft.com/office/drawing/2014/main" id="{45BF2799-3F8D-276F-665F-934CAF7FADEC}"/>
              </a:ext>
            </a:extLst>
          </p:cNvPr>
          <p:cNvSpPr txBox="1">
            <a:spLocks/>
          </p:cNvSpPr>
          <p:nvPr/>
        </p:nvSpPr>
        <p:spPr>
          <a:xfrm>
            <a:off x="220827" y="2327584"/>
            <a:ext cx="11750345" cy="4571998"/>
          </a:xfrm>
          <a:prstGeom prst="rect">
            <a:avLst/>
          </a:prstGeom>
        </p:spPr>
        <p:txBody>
          <a:bodyPr numCol="3">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buFont typeface="+mj-lt"/>
              <a:buAutoNum type="arabicPeriod"/>
            </a:pPr>
            <a:r>
              <a:rPr lang="en-US" sz="1800" dirty="0"/>
              <a:t>Goals of the First Nations Safe Drinking Water Legislation</a:t>
            </a:r>
            <a:endParaRPr lang="en-CA" sz="1800" dirty="0"/>
          </a:p>
          <a:p>
            <a:pPr marL="400050" indent="-400050">
              <a:buFont typeface="+mj-lt"/>
              <a:buAutoNum type="arabicPeriod"/>
            </a:pPr>
            <a:r>
              <a:rPr lang="en-US" sz="1800" dirty="0"/>
              <a:t>Key Operative Elements of the First Nations Safe Drinking Water Legislation Draft Interest Framework</a:t>
            </a:r>
            <a:endParaRPr lang="en-CA" sz="1800" dirty="0"/>
          </a:p>
          <a:p>
            <a:pPr marL="400050" indent="-400050">
              <a:buFont typeface="+mj-lt"/>
              <a:buAutoNum type="arabicPeriod"/>
            </a:pPr>
            <a:r>
              <a:rPr lang="en-US" sz="1800" dirty="0"/>
              <a:t>Protection of First Nations Rights and Title</a:t>
            </a:r>
            <a:endParaRPr lang="en-CA" sz="1800" dirty="0"/>
          </a:p>
          <a:p>
            <a:pPr marL="400050" indent="-400050">
              <a:buFont typeface="+mj-lt"/>
              <a:buAutoNum type="arabicPeriod"/>
            </a:pPr>
            <a:r>
              <a:rPr lang="en-US" sz="1800" dirty="0"/>
              <a:t>Definition of Safe Drinking Water</a:t>
            </a:r>
            <a:endParaRPr lang="en-CA" sz="1800" dirty="0"/>
          </a:p>
          <a:p>
            <a:pPr marL="400050" indent="-400050">
              <a:buFont typeface="+mj-lt"/>
              <a:buAutoNum type="arabicPeriod"/>
            </a:pPr>
            <a:r>
              <a:rPr lang="en-US" sz="1800" dirty="0"/>
              <a:t>Scope of Safe Drinking Water</a:t>
            </a:r>
            <a:endParaRPr lang="en-CA" sz="1800" dirty="0"/>
          </a:p>
          <a:p>
            <a:pPr marL="400050" indent="-400050">
              <a:buFont typeface="+mj-lt"/>
              <a:buAutoNum type="arabicPeriod"/>
            </a:pPr>
            <a:r>
              <a:rPr lang="en-US" sz="1800" dirty="0"/>
              <a:t>Federal Jurisdiction</a:t>
            </a:r>
            <a:endParaRPr lang="en-CA" sz="1800" dirty="0"/>
          </a:p>
          <a:p>
            <a:pPr marL="400050" indent="-400050">
              <a:buFont typeface="+mj-lt"/>
              <a:buAutoNum type="arabicPeriod"/>
            </a:pPr>
            <a:r>
              <a:rPr lang="en-US" sz="1800" dirty="0"/>
              <a:t>First Nations Jurisdiction</a:t>
            </a:r>
            <a:endParaRPr lang="en-CA" sz="1800" dirty="0"/>
          </a:p>
          <a:p>
            <a:pPr marL="400050" indent="-400050">
              <a:buFont typeface="+mj-lt"/>
              <a:buAutoNum type="arabicPeriod"/>
            </a:pPr>
            <a:r>
              <a:rPr lang="en-US" sz="1800" dirty="0"/>
              <a:t>Inter-Jurisdictional Governance</a:t>
            </a:r>
          </a:p>
          <a:p>
            <a:pPr marL="400050" indent="-400050">
              <a:buFont typeface="+mj-lt"/>
              <a:buAutoNum type="arabicPeriod"/>
            </a:pPr>
            <a:endParaRPr lang="en-US" sz="1800" dirty="0"/>
          </a:p>
          <a:p>
            <a:pPr marL="400050" indent="-400050">
              <a:buFont typeface="+mj-lt"/>
              <a:buAutoNum type="arabicPeriod"/>
            </a:pPr>
            <a:endParaRPr lang="en-US" sz="1800" dirty="0"/>
          </a:p>
          <a:p>
            <a:pPr marL="400050" indent="-400050">
              <a:buFont typeface="+mj-lt"/>
              <a:buAutoNum type="arabicPeriod"/>
            </a:pPr>
            <a:endParaRPr lang="en-US" sz="1800" dirty="0"/>
          </a:p>
          <a:p>
            <a:pPr marL="400050" indent="-400050">
              <a:buFont typeface="+mj-lt"/>
              <a:buAutoNum type="arabicPeriod"/>
            </a:pPr>
            <a:r>
              <a:rPr lang="en-US" sz="1800" dirty="0"/>
              <a:t>Adherence to International Commitments</a:t>
            </a:r>
            <a:endParaRPr lang="en-CA" sz="1800" dirty="0"/>
          </a:p>
          <a:p>
            <a:pPr marL="400050" indent="-400050">
              <a:buFont typeface="+mj-lt"/>
              <a:buAutoNum type="arabicPeriod"/>
            </a:pPr>
            <a:r>
              <a:rPr lang="en-US" sz="1800" dirty="0"/>
              <a:t>Source to Tap to Source Approach</a:t>
            </a:r>
            <a:endParaRPr lang="en-CA" sz="1800" dirty="0"/>
          </a:p>
          <a:p>
            <a:pPr marL="400050" indent="-400050">
              <a:buFont typeface="+mj-lt"/>
              <a:buAutoNum type="arabicPeriod"/>
            </a:pPr>
            <a:r>
              <a:rPr lang="en-US" sz="1800" dirty="0"/>
              <a:t>First Nations Safe Drinking Water Standards</a:t>
            </a:r>
            <a:endParaRPr lang="en-CA" sz="1800" dirty="0"/>
          </a:p>
          <a:p>
            <a:pPr marL="400050" indent="-400050">
              <a:buFont typeface="+mj-lt"/>
              <a:buAutoNum type="arabicPeriod"/>
            </a:pPr>
            <a:r>
              <a:rPr lang="en-US" sz="1800" dirty="0"/>
              <a:t>Funding Arrangements</a:t>
            </a:r>
            <a:endParaRPr lang="en-CA" sz="1800" dirty="0"/>
          </a:p>
          <a:p>
            <a:pPr marL="400050" indent="-400050">
              <a:buFont typeface="+mj-lt"/>
              <a:buAutoNum type="arabicPeriod"/>
            </a:pPr>
            <a:r>
              <a:rPr lang="en-US" sz="1800" dirty="0"/>
              <a:t>Source Water Protection</a:t>
            </a:r>
            <a:endParaRPr lang="en-CA" sz="1800" dirty="0"/>
          </a:p>
          <a:p>
            <a:pPr marL="400050" indent="-400050">
              <a:buFont typeface="+mj-lt"/>
              <a:buAutoNum type="arabicPeriod"/>
            </a:pPr>
            <a:r>
              <a:rPr lang="en-US" sz="1800" dirty="0"/>
              <a:t>Watershed-Based Approach</a:t>
            </a:r>
            <a:endParaRPr lang="en-CA" sz="1800" dirty="0"/>
          </a:p>
          <a:p>
            <a:pPr marL="400050" indent="-400050">
              <a:buFont typeface="+mj-lt"/>
              <a:buAutoNum type="arabicPeriod"/>
            </a:pPr>
            <a:r>
              <a:rPr lang="en-US" sz="1800" dirty="0"/>
              <a:t>Technical Standards</a:t>
            </a:r>
            <a:endParaRPr lang="en-CA" sz="1800" dirty="0"/>
          </a:p>
          <a:p>
            <a:pPr marL="400050" indent="-400050">
              <a:buFont typeface="+mj-lt"/>
              <a:buAutoNum type="arabicPeriod"/>
            </a:pPr>
            <a:r>
              <a:rPr lang="en-US" sz="1800" dirty="0"/>
              <a:t>Emergency Measures in Response to Contamination of Drinking Water</a:t>
            </a:r>
            <a:endParaRPr lang="en-CA" sz="1800" dirty="0"/>
          </a:p>
          <a:p>
            <a:pPr marL="400050" indent="-400050">
              <a:buFont typeface="+mj-lt"/>
              <a:buAutoNum type="arabicPeriod"/>
            </a:pPr>
            <a:r>
              <a:rPr lang="en-US" sz="1800" dirty="0"/>
              <a:t>First Nations Water Commission</a:t>
            </a:r>
          </a:p>
          <a:p>
            <a:pPr marL="400050" indent="-400050">
              <a:buFont typeface="+mj-lt"/>
              <a:buAutoNum type="arabicPeriod"/>
            </a:pPr>
            <a:endParaRPr lang="en-US" sz="1800" dirty="0"/>
          </a:p>
          <a:p>
            <a:pPr marL="400050" indent="-400050">
              <a:buFont typeface="+mj-lt"/>
              <a:buAutoNum type="arabicPeriod"/>
            </a:pPr>
            <a:endParaRPr lang="en-US" sz="1800" dirty="0"/>
          </a:p>
          <a:p>
            <a:pPr marL="400050" indent="-400050">
              <a:buFont typeface="+mj-lt"/>
              <a:buAutoNum type="arabicPeriod"/>
            </a:pPr>
            <a:endParaRPr lang="en-US" sz="1800" dirty="0"/>
          </a:p>
          <a:p>
            <a:pPr marL="400050" indent="-400050">
              <a:buFont typeface="+mj-lt"/>
              <a:buAutoNum type="arabicPeriod"/>
            </a:pPr>
            <a:r>
              <a:rPr lang="en-US" sz="1800" dirty="0"/>
              <a:t>Mechanism to Review Federal Commitment</a:t>
            </a:r>
          </a:p>
          <a:p>
            <a:pPr marL="400050" indent="-400050">
              <a:buFont typeface="+mj-lt"/>
              <a:buAutoNum type="arabicPeriod"/>
            </a:pPr>
            <a:r>
              <a:rPr lang="en-US" sz="1800" dirty="0"/>
              <a:t>Transparency of Water Information Commitment (FN Public Registry)</a:t>
            </a:r>
            <a:endParaRPr lang="en-CA" sz="1800" dirty="0"/>
          </a:p>
          <a:p>
            <a:pPr marL="400050" indent="-400050">
              <a:buFont typeface="+mj-lt"/>
              <a:buAutoNum type="arabicPeriod"/>
            </a:pPr>
            <a:r>
              <a:rPr lang="en-US" sz="1800" dirty="0"/>
              <a:t>Alternative Dispute Resolution Mechanisms</a:t>
            </a:r>
            <a:endParaRPr lang="en-CA" sz="1800" dirty="0"/>
          </a:p>
          <a:p>
            <a:pPr marL="400050" indent="-400050">
              <a:buFont typeface="+mj-lt"/>
              <a:buAutoNum type="arabicPeriod"/>
            </a:pPr>
            <a:r>
              <a:rPr lang="en-US" sz="1800" dirty="0"/>
              <a:t>Enforcement</a:t>
            </a:r>
            <a:endParaRPr lang="en-CA" sz="1800" dirty="0"/>
          </a:p>
          <a:p>
            <a:pPr marL="400050" indent="-400050">
              <a:buFont typeface="+mj-lt"/>
              <a:buAutoNum type="arabicPeriod"/>
            </a:pPr>
            <a:r>
              <a:rPr lang="en-US" sz="1800" dirty="0"/>
              <a:t>Legislative Review Every 5 Years</a:t>
            </a:r>
            <a:endParaRPr lang="en-CA" sz="1800" dirty="0"/>
          </a:p>
          <a:p>
            <a:pPr marL="400050" indent="-400050">
              <a:buFont typeface="+mj-lt"/>
              <a:buAutoNum type="arabicPeriod"/>
            </a:pPr>
            <a:r>
              <a:rPr lang="en-US" sz="1800" dirty="0"/>
              <a:t>Timeframe for Initial Implementation</a:t>
            </a:r>
            <a:endParaRPr lang="en-CA" sz="1800" dirty="0"/>
          </a:p>
          <a:p>
            <a:pPr marL="400050" indent="-400050">
              <a:buFont typeface="+mj-lt"/>
              <a:buAutoNum type="arabicPeriod"/>
            </a:pPr>
            <a:r>
              <a:rPr lang="en-US" sz="1800" dirty="0"/>
              <a:t>Procedure for Drafting Regional Regulations</a:t>
            </a:r>
            <a:endParaRPr lang="en-CA" sz="1800" dirty="0"/>
          </a:p>
          <a:p>
            <a:pPr marL="400050" indent="-400050">
              <a:buFont typeface="+mj-lt"/>
              <a:buAutoNum type="arabicPeriod"/>
            </a:pPr>
            <a:r>
              <a:rPr lang="en-US" sz="1800" dirty="0"/>
              <a:t>Consequential Amendments</a:t>
            </a:r>
            <a:endParaRPr lang="en-CA" sz="1800" dirty="0"/>
          </a:p>
          <a:p>
            <a:pPr marL="400050" indent="-400050">
              <a:buFont typeface="+mj-lt"/>
              <a:buAutoNum type="arabicPeriod"/>
            </a:pPr>
            <a:r>
              <a:rPr lang="en-US" sz="1800" dirty="0"/>
              <a:t>Coming Into Force</a:t>
            </a:r>
            <a:endParaRPr lang="en-CA" sz="1800" dirty="0"/>
          </a:p>
          <a:p>
            <a:pPr marL="400050" indent="-400050">
              <a:buFont typeface="+mj-lt"/>
              <a:buAutoNum type="arabicPeriod"/>
            </a:pPr>
            <a:endParaRPr lang="en-US" sz="1800" dirty="0"/>
          </a:p>
        </p:txBody>
      </p:sp>
    </p:spTree>
    <p:extLst>
      <p:ext uri="{BB962C8B-B14F-4D97-AF65-F5344CB8AC3E}">
        <p14:creationId xmlns:p14="http://schemas.microsoft.com/office/powerpoint/2010/main" val="402003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1545-A11F-BDC1-97F2-D0671E7654AE}"/>
              </a:ext>
            </a:extLst>
          </p:cNvPr>
          <p:cNvSpPr>
            <a:spLocks noGrp="1"/>
          </p:cNvSpPr>
          <p:nvPr>
            <p:ph type="title"/>
          </p:nvPr>
        </p:nvSpPr>
        <p:spPr/>
        <p:txBody>
          <a:bodyPr/>
          <a:lstStyle/>
          <a:p>
            <a:r>
              <a:rPr lang="en-US" dirty="0"/>
              <a:t>December 2022 SCA – Resolution 23/2022</a:t>
            </a:r>
            <a:endParaRPr lang="en-CA" dirty="0"/>
          </a:p>
        </p:txBody>
      </p:sp>
      <p:sp>
        <p:nvSpPr>
          <p:cNvPr id="3" name="Content Placeholder 2">
            <a:extLst>
              <a:ext uri="{FF2B5EF4-FFF2-40B4-BE49-F238E27FC236}">
                <a16:creationId xmlns:a16="http://schemas.microsoft.com/office/drawing/2014/main" id="{00096CAF-714B-8495-BC43-F29044ACB0A4}"/>
              </a:ext>
            </a:extLst>
          </p:cNvPr>
          <p:cNvSpPr>
            <a:spLocks noGrp="1"/>
          </p:cNvSpPr>
          <p:nvPr>
            <p:ph idx="1"/>
          </p:nvPr>
        </p:nvSpPr>
        <p:spPr>
          <a:xfrm>
            <a:off x="283029" y="2351314"/>
            <a:ext cx="10712349" cy="4041187"/>
          </a:xfrm>
        </p:spPr>
        <p:txBody>
          <a:bodyPr/>
          <a:lstStyle/>
          <a:p>
            <a:r>
              <a:rPr lang="en-US" sz="2600" dirty="0"/>
              <a:t>The First Nations-in-Assembly passed Resolution 23/2022, </a:t>
            </a:r>
            <a:r>
              <a:rPr lang="en-US" sz="2600" i="1" dirty="0"/>
              <a:t>Re-Commitment to Co-Development of Replacement Legislation for Safe Drinking Water for First Nations</a:t>
            </a:r>
            <a:r>
              <a:rPr lang="en-US" sz="2600" dirty="0"/>
              <a:t>, which directs the AFN to call on Canada to recommit to meaningful co-development of legislation that includes the “critical requirements” as presented to ISC by AFN and First Nations</a:t>
            </a:r>
          </a:p>
          <a:p>
            <a:r>
              <a:rPr lang="en-US" sz="2600" i="1" dirty="0"/>
              <a:t>Recognition of rights over source water     </a:t>
            </a:r>
          </a:p>
          <a:p>
            <a:r>
              <a:rPr lang="en-US" sz="2600" i="1" dirty="0"/>
              <a:t>Minimum binding national standards</a:t>
            </a:r>
          </a:p>
          <a:p>
            <a:r>
              <a:rPr lang="en-US" sz="2600" i="1" dirty="0"/>
              <a:t>Commitment to funding</a:t>
            </a:r>
          </a:p>
          <a:p>
            <a:r>
              <a:rPr lang="en-US" sz="2600" i="1" dirty="0"/>
              <a:t>Liability protection for First Nations </a:t>
            </a:r>
            <a:br>
              <a:rPr lang="en-US" sz="2600" i="1" dirty="0"/>
            </a:br>
            <a:r>
              <a:rPr lang="en-US" sz="2600" i="1" dirty="0"/>
              <a:t>government</a:t>
            </a:r>
          </a:p>
          <a:p>
            <a:pPr marL="514350" indent="-514350">
              <a:buAutoNum type="arabicParenR"/>
            </a:pPr>
            <a:endParaRPr lang="en-CA" dirty="0"/>
          </a:p>
        </p:txBody>
      </p:sp>
      <p:sp>
        <p:nvSpPr>
          <p:cNvPr id="5" name="TextBox 4">
            <a:extLst>
              <a:ext uri="{FF2B5EF4-FFF2-40B4-BE49-F238E27FC236}">
                <a16:creationId xmlns:a16="http://schemas.microsoft.com/office/drawing/2014/main" id="{CFD5FF2A-501B-A087-E27E-EA14EC8A84A2}"/>
              </a:ext>
            </a:extLst>
          </p:cNvPr>
          <p:cNvSpPr txBox="1"/>
          <p:nvPr/>
        </p:nvSpPr>
        <p:spPr>
          <a:xfrm>
            <a:off x="6242756" y="4262121"/>
            <a:ext cx="5949244" cy="1692771"/>
          </a:xfrm>
          <a:prstGeom prst="rect">
            <a:avLst/>
          </a:prstGeom>
          <a:noFill/>
        </p:spPr>
        <p:txBody>
          <a:bodyPr wrap="square" rtlCol="0">
            <a:spAutoFit/>
          </a:bodyPr>
          <a:lstStyle/>
          <a:p>
            <a:pPr marL="457200" indent="-457200">
              <a:buFont typeface="Arial" panose="020B0604020202020204" pitchFamily="34" charset="0"/>
              <a:buChar char="•"/>
            </a:pPr>
            <a:r>
              <a:rPr lang="en-US" sz="2600" i="1" dirty="0">
                <a:solidFill>
                  <a:srgbClr val="002060"/>
                </a:solidFill>
              </a:rPr>
              <a:t>Water governance structures led by First Nations</a:t>
            </a:r>
          </a:p>
          <a:p>
            <a:pPr marL="457200" indent="-457200">
              <a:buFont typeface="Arial" panose="020B0604020202020204" pitchFamily="34" charset="0"/>
              <a:buChar char="•"/>
            </a:pPr>
            <a:r>
              <a:rPr lang="en-US" sz="2600" i="1" dirty="0">
                <a:solidFill>
                  <a:srgbClr val="002060"/>
                </a:solidFill>
              </a:rPr>
              <a:t>Mechanisms to address management of transboundary water sources</a:t>
            </a:r>
          </a:p>
        </p:txBody>
      </p:sp>
    </p:spTree>
    <p:extLst>
      <p:ext uri="{BB962C8B-B14F-4D97-AF65-F5344CB8AC3E}">
        <p14:creationId xmlns:p14="http://schemas.microsoft.com/office/powerpoint/2010/main" val="137811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E48C-8BCA-94AE-A7FE-BD7420D4E5DB}"/>
              </a:ext>
            </a:extLst>
          </p:cNvPr>
          <p:cNvSpPr>
            <a:spLocks noGrp="1"/>
          </p:cNvSpPr>
          <p:nvPr>
            <p:ph type="title"/>
          </p:nvPr>
        </p:nvSpPr>
        <p:spPr/>
        <p:txBody>
          <a:bodyPr/>
          <a:lstStyle/>
          <a:p>
            <a:r>
              <a:rPr lang="en-US" dirty="0"/>
              <a:t>Resolution 23/2022</a:t>
            </a:r>
            <a:endParaRPr lang="en-CA" dirty="0"/>
          </a:p>
        </p:txBody>
      </p:sp>
      <p:sp>
        <p:nvSpPr>
          <p:cNvPr id="3" name="Content Placeholder 2">
            <a:extLst>
              <a:ext uri="{FF2B5EF4-FFF2-40B4-BE49-F238E27FC236}">
                <a16:creationId xmlns:a16="http://schemas.microsoft.com/office/drawing/2014/main" id="{33B9ECCE-BB1D-43BC-CCFD-1519150692EF}"/>
              </a:ext>
            </a:extLst>
          </p:cNvPr>
          <p:cNvSpPr>
            <a:spLocks noGrp="1"/>
          </p:cNvSpPr>
          <p:nvPr>
            <p:ph idx="1"/>
          </p:nvPr>
        </p:nvSpPr>
        <p:spPr/>
        <p:txBody>
          <a:bodyPr/>
          <a:lstStyle/>
          <a:p>
            <a:r>
              <a:rPr lang="en-US" dirty="0"/>
              <a:t>Under the direction of Resolution 23/2022, AFN-appointed co-leads </a:t>
            </a:r>
            <a:r>
              <a:rPr lang="en-US" dirty="0" err="1"/>
              <a:t>Ogimaa</a:t>
            </a:r>
            <a:r>
              <a:rPr lang="en-US" dirty="0"/>
              <a:t> </a:t>
            </a:r>
            <a:r>
              <a:rPr lang="en-US" dirty="0" err="1"/>
              <a:t>Kwe</a:t>
            </a:r>
            <a:r>
              <a:rPr lang="en-US" dirty="0"/>
              <a:t> Linda Debassige and Phil Fontaine</a:t>
            </a:r>
          </a:p>
          <a:p>
            <a:r>
              <a:rPr lang="en-US" dirty="0"/>
              <a:t>The AFN Infrastructure Sector continued to urge Minister Hajdu and ISC officials to re-commit to meaningful co-development of the legislation and uphold the concepts and feedback from years of engagements.</a:t>
            </a:r>
          </a:p>
          <a:p>
            <a:endParaRPr lang="en-CA" dirty="0"/>
          </a:p>
        </p:txBody>
      </p:sp>
    </p:spTree>
    <p:extLst>
      <p:ext uri="{BB962C8B-B14F-4D97-AF65-F5344CB8AC3E}">
        <p14:creationId xmlns:p14="http://schemas.microsoft.com/office/powerpoint/2010/main" val="119658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C20B-DA13-2C7C-4127-578E833D889C}"/>
              </a:ext>
            </a:extLst>
          </p:cNvPr>
          <p:cNvSpPr>
            <a:spLocks noGrp="1"/>
          </p:cNvSpPr>
          <p:nvPr>
            <p:ph type="title"/>
          </p:nvPr>
        </p:nvSpPr>
        <p:spPr>
          <a:xfrm>
            <a:off x="510909" y="1858241"/>
            <a:ext cx="9336157" cy="798576"/>
          </a:xfrm>
        </p:spPr>
        <p:txBody>
          <a:bodyPr/>
          <a:lstStyle/>
          <a:p>
            <a:r>
              <a:rPr lang="en-US" dirty="0"/>
              <a:t>Winter 2023 Engagements 	</a:t>
            </a:r>
          </a:p>
        </p:txBody>
      </p:sp>
      <p:sp>
        <p:nvSpPr>
          <p:cNvPr id="3" name="Content Placeholder 2">
            <a:extLst>
              <a:ext uri="{FF2B5EF4-FFF2-40B4-BE49-F238E27FC236}">
                <a16:creationId xmlns:a16="http://schemas.microsoft.com/office/drawing/2014/main" id="{8E3DA878-F999-0E52-ABD1-53E0CCBC1D7B}"/>
              </a:ext>
            </a:extLst>
          </p:cNvPr>
          <p:cNvSpPr>
            <a:spLocks noGrp="1"/>
          </p:cNvSpPr>
          <p:nvPr>
            <p:ph idx="1"/>
          </p:nvPr>
        </p:nvSpPr>
        <p:spPr>
          <a:xfrm>
            <a:off x="108857" y="2348090"/>
            <a:ext cx="11963399" cy="4000908"/>
          </a:xfrm>
        </p:spPr>
        <p:txBody>
          <a:bodyPr/>
          <a:lstStyle/>
          <a:p>
            <a:r>
              <a:rPr lang="en-US" dirty="0"/>
              <a:t>Since the release of Canada’s draft consultation legislation to all rights holders on February 17</a:t>
            </a:r>
            <a:r>
              <a:rPr lang="en-US" baseline="30000" dirty="0"/>
              <a:t>th</a:t>
            </a:r>
            <a:r>
              <a:rPr lang="en-US" dirty="0"/>
              <a:t>, AFN along with many AFN regions has clearly stated that it </a:t>
            </a:r>
            <a:r>
              <a:rPr lang="en-US" b="1" dirty="0"/>
              <a:t>does not support </a:t>
            </a:r>
            <a:r>
              <a:rPr lang="en-US" dirty="0"/>
              <a:t>introduction of the draft legislation in its current form, given that it does not address the ‘critical requirements’ and have continued to urge Canada on the necessary components of legislation. </a:t>
            </a:r>
            <a:endParaRPr lang="en-US" b="1" dirty="0"/>
          </a:p>
          <a:p>
            <a:r>
              <a:rPr lang="en-US" dirty="0"/>
              <a:t>During Canada’s consultation period on the draft legislation, AFN successfully advocated for an extension, through the support of AFN Regions, to ensure sufficient dialogue. </a:t>
            </a:r>
          </a:p>
          <a:p>
            <a:r>
              <a:rPr lang="en-US" dirty="0"/>
              <a:t>AFN Infrastructure supported Regions by hosting engagement sessions, led by our Regional Water Coordinators on the proposed legislation.</a:t>
            </a:r>
          </a:p>
        </p:txBody>
      </p:sp>
      <p:sp>
        <p:nvSpPr>
          <p:cNvPr id="4" name="Slide Number Placeholder 3">
            <a:extLst>
              <a:ext uri="{FF2B5EF4-FFF2-40B4-BE49-F238E27FC236}">
                <a16:creationId xmlns:a16="http://schemas.microsoft.com/office/drawing/2014/main" id="{888A2BF8-F6DC-D470-DFCC-BDB531FFAFF9}"/>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15</a:t>
            </a:fld>
            <a:endParaRPr lang="en-US" dirty="0"/>
          </a:p>
        </p:txBody>
      </p:sp>
    </p:spTree>
    <p:extLst>
      <p:ext uri="{BB962C8B-B14F-4D97-AF65-F5344CB8AC3E}">
        <p14:creationId xmlns:p14="http://schemas.microsoft.com/office/powerpoint/2010/main" val="1567755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564D-74B2-71AF-BCF7-BADD699B9176}"/>
              </a:ext>
            </a:extLst>
          </p:cNvPr>
          <p:cNvSpPr>
            <a:spLocks noGrp="1"/>
          </p:cNvSpPr>
          <p:nvPr>
            <p:ph type="title"/>
          </p:nvPr>
        </p:nvSpPr>
        <p:spPr/>
        <p:txBody>
          <a:bodyPr/>
          <a:lstStyle/>
          <a:p>
            <a:r>
              <a:rPr lang="en-US" dirty="0"/>
              <a:t>Winter 2023 Engagements (Continued) </a:t>
            </a:r>
            <a:endParaRPr lang="en-CA" dirty="0"/>
          </a:p>
        </p:txBody>
      </p:sp>
      <p:sp>
        <p:nvSpPr>
          <p:cNvPr id="3" name="Content Placeholder 2">
            <a:extLst>
              <a:ext uri="{FF2B5EF4-FFF2-40B4-BE49-F238E27FC236}">
                <a16:creationId xmlns:a16="http://schemas.microsoft.com/office/drawing/2014/main" id="{DA67B003-F446-DD88-8728-23115D38AC12}"/>
              </a:ext>
            </a:extLst>
          </p:cNvPr>
          <p:cNvSpPr>
            <a:spLocks noGrp="1"/>
          </p:cNvSpPr>
          <p:nvPr>
            <p:ph idx="1"/>
          </p:nvPr>
        </p:nvSpPr>
        <p:spPr>
          <a:xfrm>
            <a:off x="370114" y="2438400"/>
            <a:ext cx="11186886" cy="4068763"/>
          </a:xfrm>
        </p:spPr>
        <p:txBody>
          <a:bodyPr/>
          <a:lstStyle/>
          <a:p>
            <a:r>
              <a:rPr lang="en-US" dirty="0"/>
              <a:t>AFN Infrastructure has conducted a legal analysis on the proposed Act, in order to support First Nations in their review of the Legislation.</a:t>
            </a:r>
          </a:p>
          <a:p>
            <a:r>
              <a:rPr lang="en-US" dirty="0"/>
              <a:t>The purpose of the regionally-led engagement sessions was to ensure that First Nations had a meaningful opportunity to share their comments on the proposed Act.</a:t>
            </a:r>
          </a:p>
          <a:p>
            <a:r>
              <a:rPr lang="en-US" dirty="0"/>
              <a:t>Important role for a strong First Nations voice in advocating for decision making in water stewardship, management and governance.</a:t>
            </a:r>
          </a:p>
          <a:p>
            <a:pPr marL="0" indent="0">
              <a:buNone/>
            </a:pPr>
            <a:endParaRPr lang="en-CA" dirty="0"/>
          </a:p>
        </p:txBody>
      </p:sp>
    </p:spTree>
    <p:extLst>
      <p:ext uri="{BB962C8B-B14F-4D97-AF65-F5344CB8AC3E}">
        <p14:creationId xmlns:p14="http://schemas.microsoft.com/office/powerpoint/2010/main" val="17589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880A-117C-7F82-B554-D0EFAEC66089}"/>
              </a:ext>
            </a:extLst>
          </p:cNvPr>
          <p:cNvSpPr>
            <a:spLocks noGrp="1"/>
          </p:cNvSpPr>
          <p:nvPr>
            <p:ph type="title"/>
          </p:nvPr>
        </p:nvSpPr>
        <p:spPr>
          <a:xfrm>
            <a:off x="4588485" y="1655790"/>
            <a:ext cx="9983858" cy="575782"/>
          </a:xfrm>
        </p:spPr>
        <p:txBody>
          <a:bodyPr/>
          <a:lstStyle/>
          <a:p>
            <a:r>
              <a:rPr lang="en-US" dirty="0"/>
              <a:t>AFN Advocacy</a:t>
            </a:r>
            <a:endParaRPr lang="en-CA" dirty="0"/>
          </a:p>
        </p:txBody>
      </p:sp>
      <p:sp>
        <p:nvSpPr>
          <p:cNvPr id="3" name="Content Placeholder 2">
            <a:extLst>
              <a:ext uri="{FF2B5EF4-FFF2-40B4-BE49-F238E27FC236}">
                <a16:creationId xmlns:a16="http://schemas.microsoft.com/office/drawing/2014/main" id="{6B4BA9B9-2A11-C6A4-EA7E-B923D4128AEF}"/>
              </a:ext>
            </a:extLst>
          </p:cNvPr>
          <p:cNvSpPr>
            <a:spLocks noGrp="1"/>
          </p:cNvSpPr>
          <p:nvPr>
            <p:ph idx="1"/>
          </p:nvPr>
        </p:nvSpPr>
        <p:spPr>
          <a:xfrm>
            <a:off x="1" y="2231572"/>
            <a:ext cx="12192000" cy="4275592"/>
          </a:xfrm>
        </p:spPr>
        <p:txBody>
          <a:bodyPr/>
          <a:lstStyle/>
          <a:p>
            <a:r>
              <a:rPr lang="en-US" sz="2700" dirty="0"/>
              <a:t>Since the release of the draft consultation legislation, AFN Infrastructure held several Chiefs Committee on Housing and Infrastructure meetings to provide status updates and seek recommendations for next steps.</a:t>
            </a:r>
          </a:p>
          <a:p>
            <a:r>
              <a:rPr lang="en-US" sz="2700" dirty="0"/>
              <a:t>On May 15</a:t>
            </a:r>
            <a:r>
              <a:rPr lang="en-US" sz="2700" baseline="30000" dirty="0"/>
              <a:t>th</a:t>
            </a:r>
            <a:r>
              <a:rPr lang="en-US" sz="2700" dirty="0"/>
              <a:t>, the AFN Executive Committee passed a motion which stated that the AFN </a:t>
            </a:r>
            <a:r>
              <a:rPr lang="en-US" sz="2700" b="1" dirty="0"/>
              <a:t>does not support introduction of the draft bill in its current form</a:t>
            </a:r>
            <a:r>
              <a:rPr lang="en-US" sz="2700" dirty="0"/>
              <a:t> and called on Minister Hajdu to re-commit to meaningful co-development and to seek an expanded mandate, in order to address the five critical requirements.</a:t>
            </a:r>
          </a:p>
          <a:p>
            <a:r>
              <a:rPr lang="en-US" sz="2700" dirty="0"/>
              <a:t>On May 16</a:t>
            </a:r>
            <a:r>
              <a:rPr lang="en-US" sz="2700" baseline="30000" dirty="0"/>
              <a:t>th</a:t>
            </a:r>
            <a:r>
              <a:rPr lang="en-US" sz="2700" dirty="0"/>
              <a:t>, ORC Hare sent a letter to Minister Hajdu that clearly communicated the AFN’s lack of support for the current content of the bill and underscored Canada’s obligation to ensure that this legislation is consistent with the UN Declaration on the Rights of Indigenous Peoples.</a:t>
            </a:r>
          </a:p>
          <a:p>
            <a:endParaRPr lang="en-CA" sz="2700" dirty="0"/>
          </a:p>
        </p:txBody>
      </p:sp>
    </p:spTree>
    <p:extLst>
      <p:ext uri="{BB962C8B-B14F-4D97-AF65-F5344CB8AC3E}">
        <p14:creationId xmlns:p14="http://schemas.microsoft.com/office/powerpoint/2010/main" val="190283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F990-E044-C819-5D6F-4AF0AED6B4CB}"/>
              </a:ext>
            </a:extLst>
          </p:cNvPr>
          <p:cNvSpPr>
            <a:spLocks noGrp="1"/>
          </p:cNvSpPr>
          <p:nvPr>
            <p:ph type="title"/>
          </p:nvPr>
        </p:nvSpPr>
        <p:spPr/>
        <p:txBody>
          <a:bodyPr/>
          <a:lstStyle/>
          <a:p>
            <a:r>
              <a:rPr lang="en-US" dirty="0"/>
              <a:t>Current Status</a:t>
            </a:r>
            <a:endParaRPr lang="en-CA" dirty="0"/>
          </a:p>
        </p:txBody>
      </p:sp>
      <p:sp>
        <p:nvSpPr>
          <p:cNvPr id="3" name="Content Placeholder 2">
            <a:extLst>
              <a:ext uri="{FF2B5EF4-FFF2-40B4-BE49-F238E27FC236}">
                <a16:creationId xmlns:a16="http://schemas.microsoft.com/office/drawing/2014/main" id="{8CB615A1-49E9-BF3A-E840-070D9B0B1EAA}"/>
              </a:ext>
            </a:extLst>
          </p:cNvPr>
          <p:cNvSpPr>
            <a:spLocks noGrp="1"/>
          </p:cNvSpPr>
          <p:nvPr>
            <p:ph idx="1"/>
          </p:nvPr>
        </p:nvSpPr>
        <p:spPr>
          <a:xfrm>
            <a:off x="0" y="2340430"/>
            <a:ext cx="12192000" cy="4038600"/>
          </a:xfrm>
        </p:spPr>
        <p:txBody>
          <a:bodyPr/>
          <a:lstStyle/>
          <a:p>
            <a:r>
              <a:rPr lang="en-US" dirty="0"/>
              <a:t>As a result of sustained advocacy from the AFN and First Nations urging Canada to address the critical requirements in the legislation, AFN Infrastructure was notified on May 29</a:t>
            </a:r>
            <a:r>
              <a:rPr lang="en-US" baseline="30000" dirty="0"/>
              <a:t>th</a:t>
            </a:r>
            <a:r>
              <a:rPr lang="en-US" dirty="0"/>
              <a:t> that Minister Hajdu has delayed introduction of the legislation.</a:t>
            </a:r>
          </a:p>
          <a:p>
            <a:r>
              <a:rPr lang="en-CA" dirty="0"/>
              <a:t>In the meantime, AFN Infrastructure will continue to work with ISC and Canada to push for an expansion of the Minister’s mandate and for amendments to address the critical requirements.</a:t>
            </a:r>
          </a:p>
          <a:p>
            <a:r>
              <a:rPr lang="en-CA" dirty="0"/>
              <a:t>AFN Infrastructure is also currently seeking funding from ISC to support further engagements with First Nations content of the legislation over Summer 2023.</a:t>
            </a:r>
          </a:p>
        </p:txBody>
      </p:sp>
    </p:spTree>
    <p:extLst>
      <p:ext uri="{BB962C8B-B14F-4D97-AF65-F5344CB8AC3E}">
        <p14:creationId xmlns:p14="http://schemas.microsoft.com/office/powerpoint/2010/main" val="28651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2CBDB-BD8E-4E4E-0901-541A8D2CBB71}"/>
              </a:ext>
            </a:extLst>
          </p:cNvPr>
          <p:cNvSpPr>
            <a:spLocks noGrp="1"/>
          </p:cNvSpPr>
          <p:nvPr>
            <p:ph type="title"/>
          </p:nvPr>
        </p:nvSpPr>
        <p:spPr>
          <a:xfrm>
            <a:off x="1097074" y="2444640"/>
            <a:ext cx="9983858" cy="798576"/>
          </a:xfrm>
        </p:spPr>
        <p:txBody>
          <a:bodyPr/>
          <a:lstStyle/>
          <a:p>
            <a:pPr algn="ctr"/>
            <a:r>
              <a:rPr lang="en-US" sz="6000" dirty="0"/>
              <a:t>Legal Analysis</a:t>
            </a:r>
            <a:endParaRPr lang="en-CA" dirty="0"/>
          </a:p>
        </p:txBody>
      </p:sp>
      <p:sp>
        <p:nvSpPr>
          <p:cNvPr id="3" name="Content Placeholder 2">
            <a:extLst>
              <a:ext uri="{FF2B5EF4-FFF2-40B4-BE49-F238E27FC236}">
                <a16:creationId xmlns:a16="http://schemas.microsoft.com/office/drawing/2014/main" id="{1D937FC0-A34F-D956-56DC-FA14BE24B9F5}"/>
              </a:ext>
            </a:extLst>
          </p:cNvPr>
          <p:cNvSpPr>
            <a:spLocks noGrp="1"/>
          </p:cNvSpPr>
          <p:nvPr>
            <p:ph idx="1"/>
          </p:nvPr>
        </p:nvSpPr>
        <p:spPr>
          <a:xfrm>
            <a:off x="2160711" y="2720702"/>
            <a:ext cx="7945120" cy="2765743"/>
          </a:xfrm>
        </p:spPr>
        <p:txBody>
          <a:bodyPr/>
          <a:lstStyle/>
          <a:p>
            <a:pPr algn="ctr"/>
            <a:endParaRPr lang="en-US" dirty="0"/>
          </a:p>
          <a:p>
            <a:pPr algn="ctr"/>
            <a:endParaRPr lang="en-CA" dirty="0"/>
          </a:p>
          <a:p>
            <a:pPr marL="0" indent="0" algn="ctr">
              <a:buNone/>
            </a:pPr>
            <a:r>
              <a:rPr lang="en-CA" sz="4000" dirty="0"/>
              <a:t>Merrell-Ann Phare</a:t>
            </a:r>
          </a:p>
          <a:p>
            <a:pPr marL="0" indent="0" algn="ctr">
              <a:buNone/>
            </a:pPr>
            <a:r>
              <a:rPr lang="en-CA" sz="4000" dirty="0"/>
              <a:t>Legal Advisor to the AFN Infrastructure Sector</a:t>
            </a:r>
            <a:endParaRPr lang="en-CA" dirty="0"/>
          </a:p>
        </p:txBody>
      </p:sp>
    </p:spTree>
    <p:extLst>
      <p:ext uri="{BB962C8B-B14F-4D97-AF65-F5344CB8AC3E}">
        <p14:creationId xmlns:p14="http://schemas.microsoft.com/office/powerpoint/2010/main" val="77119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08A8-5DB2-EDA8-365C-05568F41AB7C}"/>
              </a:ext>
            </a:extLst>
          </p:cNvPr>
          <p:cNvSpPr>
            <a:spLocks noGrp="1"/>
          </p:cNvSpPr>
          <p:nvPr>
            <p:ph type="ctrTitle"/>
          </p:nvPr>
        </p:nvSpPr>
        <p:spPr>
          <a:xfrm>
            <a:off x="3200399" y="3066190"/>
            <a:ext cx="8179201" cy="1922959"/>
          </a:xfrm>
        </p:spPr>
        <p:txBody>
          <a:bodyPr/>
          <a:lstStyle/>
          <a:p>
            <a:r>
              <a:rPr lang="en-US" dirty="0"/>
              <a:t>Opening Prayer </a:t>
            </a:r>
            <a:endParaRPr lang="en-CA" dirty="0"/>
          </a:p>
        </p:txBody>
      </p:sp>
      <p:sp>
        <p:nvSpPr>
          <p:cNvPr id="3" name="Subtitle 2">
            <a:extLst>
              <a:ext uri="{FF2B5EF4-FFF2-40B4-BE49-F238E27FC236}">
                <a16:creationId xmlns:a16="http://schemas.microsoft.com/office/drawing/2014/main" id="{E5AA5B81-A306-BABD-6222-EC860976BA57}"/>
              </a:ext>
            </a:extLst>
          </p:cNvPr>
          <p:cNvSpPr>
            <a:spLocks noGrp="1"/>
          </p:cNvSpPr>
          <p:nvPr>
            <p:ph type="subTitle" idx="1"/>
          </p:nvPr>
        </p:nvSpPr>
        <p:spPr/>
        <p:txBody>
          <a:bodyPr/>
          <a:lstStyle/>
          <a:p>
            <a:r>
              <a:rPr lang="en-US" dirty="0"/>
              <a:t>Knowledge Keeper Charles Hume</a:t>
            </a:r>
            <a:endParaRPr lang="en-CA" dirty="0"/>
          </a:p>
        </p:txBody>
      </p:sp>
    </p:spTree>
    <p:extLst>
      <p:ext uri="{BB962C8B-B14F-4D97-AF65-F5344CB8AC3E}">
        <p14:creationId xmlns:p14="http://schemas.microsoft.com/office/powerpoint/2010/main" val="2314393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ABDF-405F-4E15-E691-482A98BC517E}"/>
              </a:ext>
            </a:extLst>
          </p:cNvPr>
          <p:cNvSpPr>
            <a:spLocks noGrp="1"/>
          </p:cNvSpPr>
          <p:nvPr>
            <p:ph type="title"/>
          </p:nvPr>
        </p:nvSpPr>
        <p:spPr>
          <a:xfrm>
            <a:off x="553680" y="1807881"/>
            <a:ext cx="9336157" cy="930842"/>
          </a:xfrm>
        </p:spPr>
        <p:txBody>
          <a:bodyPr/>
          <a:lstStyle/>
          <a:p>
            <a:r>
              <a:rPr lang="en-US"/>
              <a:t>Key Areas of Draft Bill </a:t>
            </a:r>
            <a:endParaRPr lang="en-US" dirty="0"/>
          </a:p>
        </p:txBody>
      </p:sp>
      <p:graphicFrame>
        <p:nvGraphicFramePr>
          <p:cNvPr id="6" name="Content Placeholder 2">
            <a:extLst>
              <a:ext uri="{FF2B5EF4-FFF2-40B4-BE49-F238E27FC236}">
                <a16:creationId xmlns:a16="http://schemas.microsoft.com/office/drawing/2014/main" id="{5BDEF51D-C6D7-474B-E6F7-D405C546E0D3}"/>
              </a:ext>
            </a:extLst>
          </p:cNvPr>
          <p:cNvGraphicFramePr>
            <a:graphicFrameLocks noGrp="1"/>
          </p:cNvGraphicFramePr>
          <p:nvPr>
            <p:ph idx="1"/>
          </p:nvPr>
        </p:nvGraphicFramePr>
        <p:xfrm>
          <a:off x="926904" y="2388637"/>
          <a:ext cx="9983858" cy="3692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5E097C9-71CD-51ED-87A8-4A8BA2EF395F}"/>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20</a:t>
            </a:fld>
            <a:endParaRPr lang="en-US" dirty="0"/>
          </a:p>
        </p:txBody>
      </p:sp>
    </p:spTree>
    <p:extLst>
      <p:ext uri="{BB962C8B-B14F-4D97-AF65-F5344CB8AC3E}">
        <p14:creationId xmlns:p14="http://schemas.microsoft.com/office/powerpoint/2010/main" val="396016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3BC4-1604-9113-7A32-44FFFA5E67EE}"/>
              </a:ext>
            </a:extLst>
          </p:cNvPr>
          <p:cNvSpPr>
            <a:spLocks noGrp="1"/>
          </p:cNvSpPr>
          <p:nvPr>
            <p:ph type="title"/>
          </p:nvPr>
        </p:nvSpPr>
        <p:spPr>
          <a:xfrm>
            <a:off x="635000" y="1801713"/>
            <a:ext cx="9983858" cy="798576"/>
          </a:xfrm>
        </p:spPr>
        <p:txBody>
          <a:bodyPr/>
          <a:lstStyle/>
          <a:p>
            <a:r>
              <a:rPr lang="en-US" dirty="0"/>
              <a:t>Preamble</a:t>
            </a:r>
          </a:p>
        </p:txBody>
      </p:sp>
      <p:sp>
        <p:nvSpPr>
          <p:cNvPr id="3" name="Content Placeholder 2">
            <a:extLst>
              <a:ext uri="{FF2B5EF4-FFF2-40B4-BE49-F238E27FC236}">
                <a16:creationId xmlns:a16="http://schemas.microsoft.com/office/drawing/2014/main" id="{785848A6-C27A-4C13-6E62-CC5794CF141B}"/>
              </a:ext>
            </a:extLst>
          </p:cNvPr>
          <p:cNvSpPr>
            <a:spLocks noGrp="1"/>
          </p:cNvSpPr>
          <p:nvPr>
            <p:ph idx="1"/>
          </p:nvPr>
        </p:nvSpPr>
        <p:spPr>
          <a:xfrm>
            <a:off x="635000" y="2358189"/>
            <a:ext cx="10718800" cy="3534992"/>
          </a:xfrm>
        </p:spPr>
        <p:txBody>
          <a:bodyPr/>
          <a:lstStyle/>
          <a:p>
            <a:r>
              <a:rPr lang="en-US" sz="2700" dirty="0"/>
              <a:t>Significant inclusion of recognition of First Nations rights in the preamble, which dominated feedback from the AFN Regional and National Engagements. </a:t>
            </a:r>
          </a:p>
          <a:p>
            <a:r>
              <a:rPr lang="en-US" sz="2700" dirty="0"/>
              <a:t>Strong preamble includes reference to First Nations rights to water, relationship with water and context related to jurisdiction and self-government. </a:t>
            </a:r>
          </a:p>
          <a:p>
            <a:r>
              <a:rPr lang="en-US" sz="2700" dirty="0"/>
              <a:t>There are important links to UNDRIP, and the National Action Plan. </a:t>
            </a:r>
          </a:p>
          <a:p>
            <a:r>
              <a:rPr lang="en-US" sz="2700" dirty="0"/>
              <a:t>Preamble is interpretive only. </a:t>
            </a:r>
          </a:p>
          <a:p>
            <a:endParaRPr lang="en-US" dirty="0"/>
          </a:p>
        </p:txBody>
      </p:sp>
      <p:sp>
        <p:nvSpPr>
          <p:cNvPr id="4" name="Slide Number Placeholder 3">
            <a:extLst>
              <a:ext uri="{FF2B5EF4-FFF2-40B4-BE49-F238E27FC236}">
                <a16:creationId xmlns:a16="http://schemas.microsoft.com/office/drawing/2014/main" id="{8D9B972F-5EB8-D8C4-E1C3-F1B9DB7E017F}"/>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21</a:t>
            </a:fld>
            <a:endParaRPr lang="en-US" dirty="0"/>
          </a:p>
        </p:txBody>
      </p:sp>
    </p:spTree>
    <p:extLst>
      <p:ext uri="{BB962C8B-B14F-4D97-AF65-F5344CB8AC3E}">
        <p14:creationId xmlns:p14="http://schemas.microsoft.com/office/powerpoint/2010/main" val="243899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7090-55CF-16DC-ABB5-8B83997571A2}"/>
              </a:ext>
            </a:extLst>
          </p:cNvPr>
          <p:cNvSpPr>
            <a:spLocks noGrp="1"/>
          </p:cNvSpPr>
          <p:nvPr>
            <p:ph type="title"/>
          </p:nvPr>
        </p:nvSpPr>
        <p:spPr>
          <a:xfrm>
            <a:off x="475862" y="1797304"/>
            <a:ext cx="9983858" cy="798576"/>
          </a:xfrm>
        </p:spPr>
        <p:txBody>
          <a:bodyPr/>
          <a:lstStyle/>
          <a:p>
            <a:r>
              <a:rPr lang="en-US" b="1" dirty="0"/>
              <a:t>Principles </a:t>
            </a:r>
          </a:p>
        </p:txBody>
      </p:sp>
      <p:sp>
        <p:nvSpPr>
          <p:cNvPr id="3" name="Content Placeholder 2">
            <a:extLst>
              <a:ext uri="{FF2B5EF4-FFF2-40B4-BE49-F238E27FC236}">
                <a16:creationId xmlns:a16="http://schemas.microsoft.com/office/drawing/2014/main" id="{D02CF69C-FBC8-2E7E-A797-FC7CEA921076}"/>
              </a:ext>
            </a:extLst>
          </p:cNvPr>
          <p:cNvSpPr>
            <a:spLocks noGrp="1"/>
          </p:cNvSpPr>
          <p:nvPr>
            <p:ph idx="1"/>
          </p:nvPr>
        </p:nvSpPr>
        <p:spPr>
          <a:xfrm>
            <a:off x="560439" y="2453251"/>
            <a:ext cx="10793361" cy="3692180"/>
          </a:xfrm>
        </p:spPr>
        <p:txBody>
          <a:bodyPr/>
          <a:lstStyle/>
          <a:p>
            <a:r>
              <a:rPr lang="en-US" dirty="0"/>
              <a:t>Principles within the Act help to determine how to apply the Act. Wording in this section is important but is meant as an interpretive aid. These are important and significant in the context of this new Act. </a:t>
            </a:r>
          </a:p>
          <a:p>
            <a:r>
              <a:rPr lang="en-US" dirty="0"/>
              <a:t>Essential to ensure the principles are as binding as possible, with the strongest wording possible throughout.</a:t>
            </a:r>
          </a:p>
          <a:p>
            <a:r>
              <a:rPr lang="en-US" dirty="0"/>
              <a:t>Key principles (funding) must be in the binding elements of the Act to ensure that they are in place immediately.</a:t>
            </a:r>
          </a:p>
          <a:p>
            <a:endParaRPr lang="en-US" dirty="0"/>
          </a:p>
        </p:txBody>
      </p:sp>
      <p:sp>
        <p:nvSpPr>
          <p:cNvPr id="4" name="Slide Number Placeholder 3">
            <a:extLst>
              <a:ext uri="{FF2B5EF4-FFF2-40B4-BE49-F238E27FC236}">
                <a16:creationId xmlns:a16="http://schemas.microsoft.com/office/drawing/2014/main" id="{7C63B3F1-4915-C6E6-6318-D6FC7332384D}"/>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22</a:t>
            </a:fld>
            <a:endParaRPr lang="en-US" dirty="0"/>
          </a:p>
        </p:txBody>
      </p:sp>
    </p:spTree>
    <p:extLst>
      <p:ext uri="{BB962C8B-B14F-4D97-AF65-F5344CB8AC3E}">
        <p14:creationId xmlns:p14="http://schemas.microsoft.com/office/powerpoint/2010/main" val="143808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9003-74A4-4276-40E4-875E057957C7}"/>
              </a:ext>
            </a:extLst>
          </p:cNvPr>
          <p:cNvSpPr>
            <a:spLocks noGrp="1"/>
          </p:cNvSpPr>
          <p:nvPr>
            <p:ph type="title"/>
          </p:nvPr>
        </p:nvSpPr>
        <p:spPr>
          <a:xfrm>
            <a:off x="447869" y="1766777"/>
            <a:ext cx="11352246" cy="798576"/>
          </a:xfrm>
        </p:spPr>
        <p:txBody>
          <a:bodyPr/>
          <a:lstStyle/>
          <a:p>
            <a:r>
              <a:rPr lang="en-US" b="1" dirty="0"/>
              <a:t>Funding</a:t>
            </a:r>
          </a:p>
        </p:txBody>
      </p:sp>
      <p:sp>
        <p:nvSpPr>
          <p:cNvPr id="3" name="Content Placeholder 2">
            <a:extLst>
              <a:ext uri="{FF2B5EF4-FFF2-40B4-BE49-F238E27FC236}">
                <a16:creationId xmlns:a16="http://schemas.microsoft.com/office/drawing/2014/main" id="{3ECBA31F-CA45-6906-05D5-276DF384DB06}"/>
              </a:ext>
            </a:extLst>
          </p:cNvPr>
          <p:cNvSpPr>
            <a:spLocks noGrp="1"/>
          </p:cNvSpPr>
          <p:nvPr>
            <p:ph idx="1"/>
          </p:nvPr>
        </p:nvSpPr>
        <p:spPr>
          <a:xfrm>
            <a:off x="447868" y="2361089"/>
            <a:ext cx="11109131" cy="3802063"/>
          </a:xfrm>
        </p:spPr>
        <p:txBody>
          <a:bodyPr/>
          <a:lstStyle/>
          <a:p>
            <a:r>
              <a:rPr lang="en-US" dirty="0"/>
              <a:t>Funding framework: consultation within 6 months (s.20(1))</a:t>
            </a:r>
          </a:p>
          <a:p>
            <a:r>
              <a:rPr lang="en-US" dirty="0"/>
              <a:t>Funding allocations decisions: in consultation with First Nations. </a:t>
            </a:r>
          </a:p>
          <a:p>
            <a:r>
              <a:rPr lang="en-US" b="1" dirty="0"/>
              <a:t>Required changes</a:t>
            </a:r>
            <a:r>
              <a:rPr lang="en-US" dirty="0"/>
              <a:t>: </a:t>
            </a:r>
          </a:p>
          <a:p>
            <a:pPr lvl="1"/>
            <a:r>
              <a:rPr lang="en-US" dirty="0"/>
              <a:t>Place First Nations at the </a:t>
            </a:r>
            <a:r>
              <a:rPr lang="en-US" dirty="0" err="1"/>
              <a:t>centre</a:t>
            </a:r>
            <a:r>
              <a:rPr lang="en-US" dirty="0"/>
              <a:t> of funding decision making</a:t>
            </a:r>
          </a:p>
          <a:p>
            <a:pPr lvl="2"/>
            <a:r>
              <a:rPr lang="en-US" dirty="0"/>
              <a:t>S. 20(1) The Minister must consult </a:t>
            </a:r>
            <a:r>
              <a:rPr lang="en-US" i="1" dirty="0">
                <a:solidFill>
                  <a:srgbClr val="FF0000"/>
                </a:solidFill>
              </a:rPr>
              <a:t>and collaborate</a:t>
            </a:r>
            <a:r>
              <a:rPr lang="en-US" dirty="0">
                <a:solidFill>
                  <a:srgbClr val="FF0000"/>
                </a:solidFill>
              </a:rPr>
              <a:t> </a:t>
            </a:r>
            <a:r>
              <a:rPr lang="en-US" dirty="0"/>
              <a:t>with First Nations</a:t>
            </a:r>
          </a:p>
          <a:p>
            <a:pPr lvl="2"/>
            <a:r>
              <a:rPr lang="en-US" dirty="0"/>
              <a:t>Co-design a binding funding framework </a:t>
            </a:r>
          </a:p>
          <a:p>
            <a:pPr lvl="1"/>
            <a:r>
              <a:rPr lang="en-US" dirty="0"/>
              <a:t>Ensure transparency in decision-making</a:t>
            </a:r>
          </a:p>
          <a:p>
            <a:pPr lvl="2"/>
            <a:r>
              <a:rPr lang="en-US" sz="1600" dirty="0"/>
              <a:t>S. 20 (4) </a:t>
            </a:r>
            <a:r>
              <a:rPr lang="en-US" sz="1600" i="1" dirty="0">
                <a:solidFill>
                  <a:srgbClr val="FF0000"/>
                </a:solidFill>
              </a:rPr>
              <a:t>If significant opposition from First Nations exists</a:t>
            </a:r>
            <a:r>
              <a:rPr lang="en-US" sz="1600" dirty="0">
                <a:solidFill>
                  <a:srgbClr val="FF0000"/>
                </a:solidFill>
              </a:rPr>
              <a:t> </a:t>
            </a:r>
            <a:r>
              <a:rPr lang="en-US" sz="1600" dirty="0"/>
              <a:t>after the Minister’s consultations with respect to implementing funding allocation decisions, the Minister must publicly respond in a report to be tabled in each House of Parliament…”</a:t>
            </a:r>
            <a:endParaRPr lang="en-US" sz="1600" i="1" dirty="0"/>
          </a:p>
          <a:p>
            <a:pPr lvl="1"/>
            <a:r>
              <a:rPr lang="en-US" dirty="0"/>
              <a:t>Full life-cycle costing of the actual costs (not just needs based). </a:t>
            </a:r>
          </a:p>
          <a:p>
            <a:pPr marL="0" indent="0">
              <a:buNone/>
            </a:pPr>
            <a:endParaRPr lang="en-US" dirty="0"/>
          </a:p>
        </p:txBody>
      </p:sp>
      <p:sp>
        <p:nvSpPr>
          <p:cNvPr id="4" name="Slide Number Placeholder 3">
            <a:extLst>
              <a:ext uri="{FF2B5EF4-FFF2-40B4-BE49-F238E27FC236}">
                <a16:creationId xmlns:a16="http://schemas.microsoft.com/office/drawing/2014/main" id="{B6F465D5-6CD3-2EEA-F5C2-60CA951ABFC2}"/>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23</a:t>
            </a:fld>
            <a:endParaRPr lang="en-US" dirty="0"/>
          </a:p>
        </p:txBody>
      </p:sp>
    </p:spTree>
    <p:extLst>
      <p:ext uri="{BB962C8B-B14F-4D97-AF65-F5344CB8AC3E}">
        <p14:creationId xmlns:p14="http://schemas.microsoft.com/office/powerpoint/2010/main" val="217620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97AA-E80F-82C4-F490-6BEC67FFC586}"/>
              </a:ext>
            </a:extLst>
          </p:cNvPr>
          <p:cNvSpPr>
            <a:spLocks noGrp="1"/>
          </p:cNvSpPr>
          <p:nvPr>
            <p:ph type="title"/>
          </p:nvPr>
        </p:nvSpPr>
        <p:spPr/>
        <p:txBody>
          <a:bodyPr/>
          <a:lstStyle/>
          <a:p>
            <a:r>
              <a:rPr lang="en-US" b="1" dirty="0"/>
              <a:t>Governance</a:t>
            </a:r>
          </a:p>
        </p:txBody>
      </p:sp>
      <p:sp>
        <p:nvSpPr>
          <p:cNvPr id="3" name="Content Placeholder 2">
            <a:extLst>
              <a:ext uri="{FF2B5EF4-FFF2-40B4-BE49-F238E27FC236}">
                <a16:creationId xmlns:a16="http://schemas.microsoft.com/office/drawing/2014/main" id="{00424EB8-DA3A-9969-C501-C53DC82CE08A}"/>
              </a:ext>
            </a:extLst>
          </p:cNvPr>
          <p:cNvSpPr>
            <a:spLocks noGrp="1"/>
          </p:cNvSpPr>
          <p:nvPr>
            <p:ph idx="1"/>
          </p:nvPr>
        </p:nvSpPr>
        <p:spPr/>
        <p:txBody>
          <a:bodyPr/>
          <a:lstStyle/>
          <a:p>
            <a:r>
              <a:rPr lang="en-US" dirty="0"/>
              <a:t>The Act contains significant inclusion of reference to new First Nations Governance structures. This is a substantial inclusion. </a:t>
            </a:r>
          </a:p>
          <a:p>
            <a:r>
              <a:rPr lang="en-US" dirty="0"/>
              <a:t>Strong wording is required to ensure full participation of First Nations in governance and decision-making. Currently it stipulates and enables the yet to be created Commission. </a:t>
            </a:r>
          </a:p>
          <a:p>
            <a:r>
              <a:rPr lang="en-US" dirty="0"/>
              <a:t>This allows for regional flexibility and further engagement will help to refine during implementation.</a:t>
            </a:r>
          </a:p>
        </p:txBody>
      </p:sp>
      <p:sp>
        <p:nvSpPr>
          <p:cNvPr id="4" name="Slide Number Placeholder 3">
            <a:extLst>
              <a:ext uri="{FF2B5EF4-FFF2-40B4-BE49-F238E27FC236}">
                <a16:creationId xmlns:a16="http://schemas.microsoft.com/office/drawing/2014/main" id="{A7767C33-7247-876F-6FA6-3940BAE41E77}"/>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24</a:t>
            </a:fld>
            <a:endParaRPr lang="en-US" dirty="0"/>
          </a:p>
        </p:txBody>
      </p:sp>
    </p:spTree>
    <p:extLst>
      <p:ext uri="{BB962C8B-B14F-4D97-AF65-F5344CB8AC3E}">
        <p14:creationId xmlns:p14="http://schemas.microsoft.com/office/powerpoint/2010/main" val="825625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8E17-CA5E-417F-42B0-000FC353DD12}"/>
              </a:ext>
            </a:extLst>
          </p:cNvPr>
          <p:cNvSpPr>
            <a:spLocks noGrp="1"/>
          </p:cNvSpPr>
          <p:nvPr>
            <p:ph type="title"/>
          </p:nvPr>
        </p:nvSpPr>
        <p:spPr>
          <a:xfrm>
            <a:off x="740953" y="1794249"/>
            <a:ext cx="9983858" cy="798576"/>
          </a:xfrm>
        </p:spPr>
        <p:txBody>
          <a:bodyPr/>
          <a:lstStyle/>
          <a:p>
            <a:r>
              <a:rPr lang="en-US" b="1" dirty="0"/>
              <a:t>Rights</a:t>
            </a:r>
          </a:p>
        </p:txBody>
      </p:sp>
      <p:sp>
        <p:nvSpPr>
          <p:cNvPr id="3" name="Content Placeholder 2">
            <a:extLst>
              <a:ext uri="{FF2B5EF4-FFF2-40B4-BE49-F238E27FC236}">
                <a16:creationId xmlns:a16="http://schemas.microsoft.com/office/drawing/2014/main" id="{3DA53645-96E0-6DCA-7CA7-14364D979412}"/>
              </a:ext>
            </a:extLst>
          </p:cNvPr>
          <p:cNvSpPr>
            <a:spLocks noGrp="1"/>
          </p:cNvSpPr>
          <p:nvPr>
            <p:ph idx="1"/>
          </p:nvPr>
        </p:nvSpPr>
        <p:spPr>
          <a:xfrm>
            <a:off x="706868" y="2416031"/>
            <a:ext cx="11049703" cy="3692180"/>
          </a:xfrm>
        </p:spPr>
        <p:txBody>
          <a:bodyPr/>
          <a:lstStyle/>
          <a:p>
            <a:r>
              <a:rPr lang="en-US" dirty="0"/>
              <a:t>Substantive equality must respect FN rights (s.5(2)(a))</a:t>
            </a:r>
          </a:p>
          <a:p>
            <a:r>
              <a:rPr lang="en-US" dirty="0"/>
              <a:t>Land claims agreements are what dictate on those lands (12)</a:t>
            </a:r>
          </a:p>
          <a:p>
            <a:r>
              <a:rPr lang="en-US" dirty="0"/>
              <a:t>Purposes affirm inherent right to self-government regarding drinking water, wastewater and related infrastructure on reserve (s. 4(b))</a:t>
            </a:r>
          </a:p>
          <a:p>
            <a:r>
              <a:rPr lang="en-US" dirty="0"/>
              <a:t>The inherent right of self-government is recognized and affirmed as including jurisdiction in relation to drinking water, wastewater and related infrastructure on, in or under First Nation lands…</a:t>
            </a:r>
          </a:p>
          <a:p>
            <a:r>
              <a:rPr lang="en-US" b="1" dirty="0"/>
              <a:t>Required change</a:t>
            </a:r>
            <a:r>
              <a:rPr lang="en-US" dirty="0"/>
              <a:t>: Section 6 “…includes jurisdiction in relation to drinking water </a:t>
            </a:r>
            <a:r>
              <a:rPr lang="en-US" i="1" dirty="0">
                <a:solidFill>
                  <a:srgbClr val="FF0000"/>
                </a:solidFill>
              </a:rPr>
              <a:t>and source water</a:t>
            </a:r>
            <a:r>
              <a:rPr lang="en-US" dirty="0"/>
              <a:t>, wastewater and….”</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01473EF-84E9-5D28-5509-C0E0CA46E156}"/>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25</a:t>
            </a:fld>
            <a:endParaRPr lang="en-US" dirty="0"/>
          </a:p>
        </p:txBody>
      </p:sp>
    </p:spTree>
    <p:extLst>
      <p:ext uri="{BB962C8B-B14F-4D97-AF65-F5344CB8AC3E}">
        <p14:creationId xmlns:p14="http://schemas.microsoft.com/office/powerpoint/2010/main" val="2754593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97AA-E80F-82C4-F490-6BEC67FFC586}"/>
              </a:ext>
            </a:extLst>
          </p:cNvPr>
          <p:cNvSpPr>
            <a:spLocks noGrp="1"/>
          </p:cNvSpPr>
          <p:nvPr>
            <p:ph type="title"/>
          </p:nvPr>
        </p:nvSpPr>
        <p:spPr>
          <a:xfrm>
            <a:off x="448390" y="1784017"/>
            <a:ext cx="9983858" cy="798576"/>
          </a:xfrm>
        </p:spPr>
        <p:txBody>
          <a:bodyPr/>
          <a:lstStyle/>
          <a:p>
            <a:r>
              <a:rPr lang="en-US" b="1" dirty="0"/>
              <a:t>Governance</a:t>
            </a:r>
          </a:p>
        </p:txBody>
      </p:sp>
      <p:sp>
        <p:nvSpPr>
          <p:cNvPr id="3" name="Content Placeholder 2">
            <a:extLst>
              <a:ext uri="{FF2B5EF4-FFF2-40B4-BE49-F238E27FC236}">
                <a16:creationId xmlns:a16="http://schemas.microsoft.com/office/drawing/2014/main" id="{00424EB8-DA3A-9969-C501-C53DC82CE08A}"/>
              </a:ext>
            </a:extLst>
          </p:cNvPr>
          <p:cNvSpPr>
            <a:spLocks noGrp="1"/>
          </p:cNvSpPr>
          <p:nvPr>
            <p:ph idx="1"/>
          </p:nvPr>
        </p:nvSpPr>
        <p:spPr>
          <a:xfrm>
            <a:off x="335902" y="2467221"/>
            <a:ext cx="11221098" cy="3802063"/>
          </a:xfrm>
        </p:spPr>
        <p:txBody>
          <a:bodyPr/>
          <a:lstStyle/>
          <a:p>
            <a:r>
              <a:rPr lang="en-US" dirty="0"/>
              <a:t>The Act contains significant inclusion of reference to new First Nations Governance structures. This is a substantial inclusion. </a:t>
            </a:r>
          </a:p>
          <a:p>
            <a:r>
              <a:rPr lang="en-US" dirty="0"/>
              <a:t>Currently it stipulates and enables the yet to be created Commission. </a:t>
            </a:r>
          </a:p>
          <a:p>
            <a:r>
              <a:rPr lang="en-US" dirty="0"/>
              <a:t>This allows for regional flexibility and further engagement will help to refine during implementation.</a:t>
            </a:r>
          </a:p>
          <a:p>
            <a:r>
              <a:rPr lang="en-US" b="1" dirty="0"/>
              <a:t>Required changes</a:t>
            </a:r>
            <a:r>
              <a:rPr lang="en-US" dirty="0"/>
              <a:t>: </a:t>
            </a:r>
          </a:p>
          <a:p>
            <a:pPr lvl="1"/>
            <a:r>
              <a:rPr lang="en-US" i="1" dirty="0">
                <a:solidFill>
                  <a:srgbClr val="FF0000"/>
                </a:solidFill>
              </a:rPr>
              <a:t>(2) Upon the development of a terms of reference, but no later than two years after coming into force of this section, the Minister will support through legislative and financial means the establishment of the First Nation Water Commission. </a:t>
            </a:r>
          </a:p>
        </p:txBody>
      </p:sp>
      <p:sp>
        <p:nvSpPr>
          <p:cNvPr id="4" name="Slide Number Placeholder 3">
            <a:extLst>
              <a:ext uri="{FF2B5EF4-FFF2-40B4-BE49-F238E27FC236}">
                <a16:creationId xmlns:a16="http://schemas.microsoft.com/office/drawing/2014/main" id="{A7767C33-7247-876F-6FA6-3940BAE41E77}"/>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26</a:t>
            </a:fld>
            <a:endParaRPr lang="en-US" dirty="0"/>
          </a:p>
        </p:txBody>
      </p:sp>
    </p:spTree>
    <p:extLst>
      <p:ext uri="{BB962C8B-B14F-4D97-AF65-F5344CB8AC3E}">
        <p14:creationId xmlns:p14="http://schemas.microsoft.com/office/powerpoint/2010/main" val="1818383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8E17-CA5E-417F-42B0-000FC353DD12}"/>
              </a:ext>
            </a:extLst>
          </p:cNvPr>
          <p:cNvSpPr>
            <a:spLocks noGrp="1"/>
          </p:cNvSpPr>
          <p:nvPr>
            <p:ph type="title"/>
          </p:nvPr>
        </p:nvSpPr>
        <p:spPr>
          <a:xfrm>
            <a:off x="410547" y="1897377"/>
            <a:ext cx="9763812" cy="798576"/>
          </a:xfrm>
        </p:spPr>
        <p:txBody>
          <a:bodyPr/>
          <a:lstStyle/>
          <a:p>
            <a:r>
              <a:rPr lang="en-US" b="1" dirty="0"/>
              <a:t>Liability</a:t>
            </a:r>
          </a:p>
        </p:txBody>
      </p:sp>
      <p:sp>
        <p:nvSpPr>
          <p:cNvPr id="3" name="Content Placeholder 2">
            <a:extLst>
              <a:ext uri="{FF2B5EF4-FFF2-40B4-BE49-F238E27FC236}">
                <a16:creationId xmlns:a16="http://schemas.microsoft.com/office/drawing/2014/main" id="{3DA53645-96E0-6DCA-7CA7-14364D979412}"/>
              </a:ext>
            </a:extLst>
          </p:cNvPr>
          <p:cNvSpPr>
            <a:spLocks noGrp="1"/>
          </p:cNvSpPr>
          <p:nvPr>
            <p:ph idx="1"/>
          </p:nvPr>
        </p:nvSpPr>
        <p:spPr>
          <a:xfrm>
            <a:off x="410547" y="2484783"/>
            <a:ext cx="11327495" cy="3692180"/>
          </a:xfrm>
        </p:spPr>
        <p:txBody>
          <a:bodyPr/>
          <a:lstStyle/>
          <a:p>
            <a:pPr marL="342900" indent="-342900">
              <a:buFont typeface="Arial" panose="020B0604020202020204" pitchFamily="34" charset="0"/>
              <a:buChar char="•"/>
            </a:pPr>
            <a:r>
              <a:rPr lang="en-US" dirty="0">
                <a:latin typeface="+mn-lt"/>
              </a:rPr>
              <a:t>Key provisions:</a:t>
            </a:r>
          </a:p>
          <a:p>
            <a:pPr marL="800100" lvl="1" indent="-342900">
              <a:buFont typeface="Arial" panose="020B0604020202020204" pitchFamily="34" charset="0"/>
              <a:buChar char="•"/>
            </a:pPr>
            <a:r>
              <a:rPr lang="en-US" dirty="0">
                <a:latin typeface="+mn-lt"/>
              </a:rPr>
              <a:t>Immunity for certified operators</a:t>
            </a:r>
          </a:p>
          <a:p>
            <a:pPr marL="800100" lvl="1" indent="-342900">
              <a:buFont typeface="Arial" panose="020B0604020202020204" pitchFamily="34" charset="0"/>
              <a:buChar char="•"/>
            </a:pPr>
            <a:r>
              <a:rPr lang="en-US" dirty="0">
                <a:latin typeface="+mn-lt"/>
              </a:rPr>
              <a:t>Immunity for good faith employees of First Nations governments and Canada</a:t>
            </a:r>
          </a:p>
          <a:p>
            <a:pPr marL="342900" indent="-342900">
              <a:buFont typeface="Arial" panose="020B0604020202020204" pitchFamily="34" charset="0"/>
              <a:buChar char="•"/>
            </a:pPr>
            <a:r>
              <a:rPr lang="en-US" b="1" dirty="0">
                <a:latin typeface="+mn-lt"/>
              </a:rPr>
              <a:t>Required changes:</a:t>
            </a:r>
          </a:p>
          <a:p>
            <a:pPr marL="800100" lvl="1" indent="-342900">
              <a:buFont typeface="Arial" panose="020B0604020202020204" pitchFamily="34" charset="0"/>
              <a:buChar char="•"/>
            </a:pPr>
            <a:r>
              <a:rPr lang="en-US" dirty="0">
                <a:latin typeface="+mn-lt"/>
              </a:rPr>
              <a:t>Link immunity provision to the standards and funding framework so First Nations government liability only operates once standards and adequate funding are in place</a:t>
            </a:r>
          </a:p>
          <a:p>
            <a:pPr marL="800100" lvl="1" indent="-342900">
              <a:buFont typeface="Arial" panose="020B0604020202020204" pitchFamily="34" charset="0"/>
              <a:buChar char="•"/>
            </a:pPr>
            <a:r>
              <a:rPr lang="en-US" i="1" kern="0" dirty="0">
                <a:solidFill>
                  <a:srgbClr val="FF0000"/>
                </a:solidFill>
                <a:effectLst/>
                <a:ea typeface="Times New Roman" panose="02020603050405020304" pitchFamily="18" charset="0"/>
                <a:cs typeface="Ü¬'EA1"/>
              </a:rPr>
              <a:t>Add Principle: </a:t>
            </a:r>
            <a:r>
              <a:rPr lang="en-GB" i="1" kern="0" dirty="0">
                <a:solidFill>
                  <a:srgbClr val="FF0000"/>
                </a:solidFill>
                <a:effectLst/>
                <a:latin typeface="Ü¬'EA1"/>
                <a:ea typeface="Times New Roman" panose="02020603050405020304" pitchFamily="18" charset="0"/>
                <a:cs typeface="Ü¬'EA1"/>
              </a:rPr>
              <a:t>Ensure First Nations are able to fully discharge all past and potential liability related to the operation and maintenance of all systems</a:t>
            </a:r>
            <a:r>
              <a:rPr lang="en-GB" kern="0" dirty="0">
                <a:solidFill>
                  <a:srgbClr val="FF0000"/>
                </a:solidFill>
                <a:effectLst/>
                <a:latin typeface="Ü¬'EA1"/>
                <a:ea typeface="Times New Roman" panose="02020603050405020304" pitchFamily="18" charset="0"/>
                <a:cs typeface="Ü¬'EA1"/>
              </a:rPr>
              <a:t>;</a:t>
            </a:r>
            <a:r>
              <a:rPr lang="en-CA" dirty="0">
                <a:solidFill>
                  <a:srgbClr val="FF0000"/>
                </a:solidFill>
                <a:effectLst/>
              </a:rPr>
              <a:t> </a:t>
            </a:r>
            <a:endParaRPr lang="en-US" dirty="0">
              <a:solidFill>
                <a:srgbClr val="FF0000"/>
              </a:solidFill>
            </a:endParaRPr>
          </a:p>
        </p:txBody>
      </p:sp>
      <p:sp>
        <p:nvSpPr>
          <p:cNvPr id="4" name="Slide Number Placeholder 3">
            <a:extLst>
              <a:ext uri="{FF2B5EF4-FFF2-40B4-BE49-F238E27FC236}">
                <a16:creationId xmlns:a16="http://schemas.microsoft.com/office/drawing/2014/main" id="{201473EF-84E9-5D28-5509-C0E0CA46E156}"/>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27</a:t>
            </a:fld>
            <a:endParaRPr lang="en-US" dirty="0"/>
          </a:p>
        </p:txBody>
      </p:sp>
    </p:spTree>
    <p:extLst>
      <p:ext uri="{BB962C8B-B14F-4D97-AF65-F5344CB8AC3E}">
        <p14:creationId xmlns:p14="http://schemas.microsoft.com/office/powerpoint/2010/main" val="124078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8E17-CA5E-417F-42B0-000FC353DD12}"/>
              </a:ext>
            </a:extLst>
          </p:cNvPr>
          <p:cNvSpPr>
            <a:spLocks noGrp="1"/>
          </p:cNvSpPr>
          <p:nvPr>
            <p:ph type="title"/>
          </p:nvPr>
        </p:nvSpPr>
        <p:spPr>
          <a:xfrm>
            <a:off x="453957" y="1897377"/>
            <a:ext cx="9983858" cy="798576"/>
          </a:xfrm>
        </p:spPr>
        <p:txBody>
          <a:bodyPr/>
          <a:lstStyle/>
          <a:p>
            <a:r>
              <a:rPr lang="en-US" b="1" dirty="0"/>
              <a:t>Minimum Standards</a:t>
            </a:r>
          </a:p>
        </p:txBody>
      </p:sp>
      <p:sp>
        <p:nvSpPr>
          <p:cNvPr id="3" name="Content Placeholder 2">
            <a:extLst>
              <a:ext uri="{FF2B5EF4-FFF2-40B4-BE49-F238E27FC236}">
                <a16:creationId xmlns:a16="http://schemas.microsoft.com/office/drawing/2014/main" id="{3DA53645-96E0-6DCA-7CA7-14364D979412}"/>
              </a:ext>
            </a:extLst>
          </p:cNvPr>
          <p:cNvSpPr>
            <a:spLocks noGrp="1"/>
          </p:cNvSpPr>
          <p:nvPr>
            <p:ph idx="1"/>
          </p:nvPr>
        </p:nvSpPr>
        <p:spPr>
          <a:xfrm>
            <a:off x="453957" y="2484783"/>
            <a:ext cx="11284086" cy="3692180"/>
          </a:xfrm>
        </p:spPr>
        <p:txBody>
          <a:bodyPr/>
          <a:lstStyle/>
          <a:p>
            <a:r>
              <a:rPr lang="en-US" sz="2800" dirty="0"/>
              <a:t>Minimum standard for drinking water is a principle (s. 5)</a:t>
            </a:r>
          </a:p>
          <a:p>
            <a:r>
              <a:rPr lang="en-US" dirty="0"/>
              <a:t>The section of Reasonable Efforts does not currently stipulate minimum standards for water quality, water quantity or wastewater effluent upon the law coming into force (s.19)</a:t>
            </a:r>
          </a:p>
          <a:p>
            <a:r>
              <a:rPr lang="en-US" b="1" dirty="0"/>
              <a:t>Required change</a:t>
            </a:r>
            <a:r>
              <a:rPr lang="en-US" dirty="0"/>
              <a:t>: </a:t>
            </a:r>
          </a:p>
          <a:p>
            <a:pPr lvl="1"/>
            <a:r>
              <a:rPr lang="en-US" dirty="0"/>
              <a:t>Must meet or exceed the Canadian Drinking Water Quality Guidelines and Wastewater Effluent Regulations or a provincial proximate.</a:t>
            </a:r>
          </a:p>
          <a:p>
            <a:pPr lvl="1"/>
            <a:r>
              <a:rPr lang="en-US" dirty="0"/>
              <a:t>First Nations can choose which they want to apply, including their own standards that meet or beat</a:t>
            </a:r>
          </a:p>
          <a:p>
            <a:endParaRPr lang="en-US" dirty="0"/>
          </a:p>
        </p:txBody>
      </p:sp>
      <p:sp>
        <p:nvSpPr>
          <p:cNvPr id="4" name="Slide Number Placeholder 3">
            <a:extLst>
              <a:ext uri="{FF2B5EF4-FFF2-40B4-BE49-F238E27FC236}">
                <a16:creationId xmlns:a16="http://schemas.microsoft.com/office/drawing/2014/main" id="{201473EF-84E9-5D28-5509-C0E0CA46E156}"/>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28</a:t>
            </a:fld>
            <a:endParaRPr lang="en-US" dirty="0"/>
          </a:p>
        </p:txBody>
      </p:sp>
    </p:spTree>
    <p:extLst>
      <p:ext uri="{BB962C8B-B14F-4D97-AF65-F5344CB8AC3E}">
        <p14:creationId xmlns:p14="http://schemas.microsoft.com/office/powerpoint/2010/main" val="1095536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8E17-CA5E-417F-42B0-000FC353DD12}"/>
              </a:ext>
            </a:extLst>
          </p:cNvPr>
          <p:cNvSpPr>
            <a:spLocks noGrp="1"/>
          </p:cNvSpPr>
          <p:nvPr>
            <p:ph type="title"/>
          </p:nvPr>
        </p:nvSpPr>
        <p:spPr>
          <a:xfrm>
            <a:off x="873839" y="1897377"/>
            <a:ext cx="9983858" cy="798576"/>
          </a:xfrm>
        </p:spPr>
        <p:txBody>
          <a:bodyPr/>
          <a:lstStyle/>
          <a:p>
            <a:r>
              <a:rPr lang="en-US" b="1" dirty="0"/>
              <a:t>Transboundary</a:t>
            </a:r>
          </a:p>
        </p:txBody>
      </p:sp>
      <p:sp>
        <p:nvSpPr>
          <p:cNvPr id="3" name="Content Placeholder 2">
            <a:extLst>
              <a:ext uri="{FF2B5EF4-FFF2-40B4-BE49-F238E27FC236}">
                <a16:creationId xmlns:a16="http://schemas.microsoft.com/office/drawing/2014/main" id="{3DA53645-96E0-6DCA-7CA7-14364D979412}"/>
              </a:ext>
            </a:extLst>
          </p:cNvPr>
          <p:cNvSpPr>
            <a:spLocks noGrp="1"/>
          </p:cNvSpPr>
          <p:nvPr>
            <p:ph idx="1"/>
          </p:nvPr>
        </p:nvSpPr>
        <p:spPr>
          <a:xfrm>
            <a:off x="873839" y="2484783"/>
            <a:ext cx="10864204" cy="3692180"/>
          </a:xfrm>
        </p:spPr>
        <p:txBody>
          <a:bodyPr/>
          <a:lstStyle/>
          <a:p>
            <a:r>
              <a:rPr lang="en-US" dirty="0"/>
              <a:t>18 (1) Minister may enter into an agreement with First Nation, Prov, Territory or municipality or any public body under the authority of a First Nation governing body</a:t>
            </a:r>
          </a:p>
          <a:p>
            <a:pPr lvl="1"/>
            <a:r>
              <a:rPr lang="en-US" dirty="0"/>
              <a:t>To protect source water</a:t>
            </a:r>
          </a:p>
          <a:p>
            <a:pPr lvl="1"/>
            <a:r>
              <a:rPr lang="en-US" dirty="0"/>
              <a:t>Water services</a:t>
            </a:r>
          </a:p>
          <a:p>
            <a:pPr lvl="1"/>
            <a:r>
              <a:rPr lang="en-US" dirty="0"/>
              <a:t>Admin and enforcement of regulations</a:t>
            </a:r>
          </a:p>
          <a:p>
            <a:r>
              <a:rPr lang="en-US" b="1" dirty="0"/>
              <a:t>Required change</a:t>
            </a:r>
            <a:r>
              <a:rPr lang="en-US" dirty="0"/>
              <a:t>:</a:t>
            </a:r>
          </a:p>
          <a:p>
            <a:pPr lvl="1"/>
            <a:r>
              <a:rPr lang="en-US" dirty="0"/>
              <a:t>Minister cannot enter into any agreements without First Nation consent</a:t>
            </a:r>
          </a:p>
          <a:p>
            <a:endParaRPr lang="en-US" dirty="0"/>
          </a:p>
        </p:txBody>
      </p:sp>
      <p:sp>
        <p:nvSpPr>
          <p:cNvPr id="4" name="Slide Number Placeholder 3">
            <a:extLst>
              <a:ext uri="{FF2B5EF4-FFF2-40B4-BE49-F238E27FC236}">
                <a16:creationId xmlns:a16="http://schemas.microsoft.com/office/drawing/2014/main" id="{201473EF-84E9-5D28-5509-C0E0CA46E156}"/>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29</a:t>
            </a:fld>
            <a:endParaRPr lang="en-US" dirty="0"/>
          </a:p>
        </p:txBody>
      </p:sp>
    </p:spTree>
    <p:extLst>
      <p:ext uri="{BB962C8B-B14F-4D97-AF65-F5344CB8AC3E}">
        <p14:creationId xmlns:p14="http://schemas.microsoft.com/office/powerpoint/2010/main" val="61779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1169282" y="2438401"/>
            <a:ext cx="9983858" cy="2430780"/>
          </a:xfrm>
        </p:spPr>
        <p:txBody>
          <a:bodyPr/>
          <a:lstStyle/>
          <a:p>
            <a:pPr marL="0" indent="0">
              <a:buNone/>
            </a:pPr>
            <a:r>
              <a:rPr lang="en-US" dirty="0"/>
              <a:t>	</a:t>
            </a:r>
          </a:p>
          <a:p>
            <a:pPr marL="0" indent="0">
              <a:buNone/>
            </a:pPr>
            <a:endParaRPr lang="en-US" dirty="0"/>
          </a:p>
          <a:p>
            <a:pPr marL="0" indent="0">
              <a:buNone/>
            </a:pPr>
            <a:r>
              <a:rPr lang="en-US" dirty="0"/>
              <a:t>	We are located here today in </a:t>
            </a:r>
            <a:r>
              <a:rPr lang="en-US" dirty="0" err="1"/>
              <a:t>Mi’kma’ki</a:t>
            </a:r>
            <a:r>
              <a:rPr lang="en-US" dirty="0"/>
              <a:t>, the ancestral and 	unceded territory of the Mi’kmaq.</a:t>
            </a:r>
          </a:p>
        </p:txBody>
      </p:sp>
    </p:spTree>
    <p:extLst>
      <p:ext uri="{BB962C8B-B14F-4D97-AF65-F5344CB8AC3E}">
        <p14:creationId xmlns:p14="http://schemas.microsoft.com/office/powerpoint/2010/main" val="2516322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4461-30A5-A725-B70B-AE03BC7C8A62}"/>
              </a:ext>
            </a:extLst>
          </p:cNvPr>
          <p:cNvSpPr>
            <a:spLocks noGrp="1"/>
          </p:cNvSpPr>
          <p:nvPr>
            <p:ph type="title"/>
          </p:nvPr>
        </p:nvSpPr>
        <p:spPr>
          <a:xfrm>
            <a:off x="447869" y="1906524"/>
            <a:ext cx="9983858" cy="798576"/>
          </a:xfrm>
        </p:spPr>
        <p:txBody>
          <a:bodyPr/>
          <a:lstStyle/>
          <a:p>
            <a:r>
              <a:rPr lang="en-US" dirty="0"/>
              <a:t>UNDRIP &amp; UNDA</a:t>
            </a:r>
          </a:p>
        </p:txBody>
      </p:sp>
      <p:sp>
        <p:nvSpPr>
          <p:cNvPr id="3" name="Content Placeholder 2">
            <a:extLst>
              <a:ext uri="{FF2B5EF4-FFF2-40B4-BE49-F238E27FC236}">
                <a16:creationId xmlns:a16="http://schemas.microsoft.com/office/drawing/2014/main" id="{85F76BAF-4022-BFA2-BB09-B7D11E8EA109}"/>
              </a:ext>
            </a:extLst>
          </p:cNvPr>
          <p:cNvSpPr>
            <a:spLocks noGrp="1"/>
          </p:cNvSpPr>
          <p:nvPr>
            <p:ph idx="1"/>
          </p:nvPr>
        </p:nvSpPr>
        <p:spPr>
          <a:xfrm>
            <a:off x="447869" y="2705100"/>
            <a:ext cx="11109131" cy="3802063"/>
          </a:xfrm>
        </p:spPr>
        <p:txBody>
          <a:bodyPr/>
          <a:lstStyle/>
          <a:p>
            <a:r>
              <a:rPr lang="en-US" dirty="0"/>
              <a:t>There is currently no policy, program or legislation that directly connects the commitments of UNDRIP to infrastructure, including water and wastewater initiatives. </a:t>
            </a:r>
          </a:p>
          <a:p>
            <a:r>
              <a:rPr lang="en-US" dirty="0"/>
              <a:t>The water/wastewater gap must be closed by 2030, and establishment of sustainable funding options and mechanisms to ensure support for First Nations who design and deliver services according to their unique needs and priorities. </a:t>
            </a:r>
          </a:p>
          <a:p>
            <a:pPr marL="0" indent="0">
              <a:buNone/>
            </a:pPr>
            <a:endParaRPr lang="en-US" dirty="0"/>
          </a:p>
        </p:txBody>
      </p:sp>
      <p:sp>
        <p:nvSpPr>
          <p:cNvPr id="4" name="Slide Number Placeholder 3">
            <a:extLst>
              <a:ext uri="{FF2B5EF4-FFF2-40B4-BE49-F238E27FC236}">
                <a16:creationId xmlns:a16="http://schemas.microsoft.com/office/drawing/2014/main" id="{E0941975-A9C6-CD6E-DA0D-97D20A852049}"/>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30</a:t>
            </a:fld>
            <a:endParaRPr lang="en-US" dirty="0"/>
          </a:p>
        </p:txBody>
      </p:sp>
    </p:spTree>
    <p:extLst>
      <p:ext uri="{BB962C8B-B14F-4D97-AF65-F5344CB8AC3E}">
        <p14:creationId xmlns:p14="http://schemas.microsoft.com/office/powerpoint/2010/main" val="2390135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D12D-E849-CB95-7CEC-527A5CA7F0BD}"/>
              </a:ext>
            </a:extLst>
          </p:cNvPr>
          <p:cNvSpPr>
            <a:spLocks noGrp="1"/>
          </p:cNvSpPr>
          <p:nvPr>
            <p:ph type="title"/>
          </p:nvPr>
        </p:nvSpPr>
        <p:spPr>
          <a:xfrm>
            <a:off x="468761" y="1797304"/>
            <a:ext cx="11088239" cy="798576"/>
          </a:xfrm>
        </p:spPr>
        <p:txBody>
          <a:bodyPr/>
          <a:lstStyle/>
          <a:p>
            <a:r>
              <a:rPr lang="en-US" dirty="0"/>
              <a:t>UNDRIP &amp; UNDA</a:t>
            </a:r>
          </a:p>
        </p:txBody>
      </p:sp>
      <p:sp>
        <p:nvSpPr>
          <p:cNvPr id="3" name="Content Placeholder 2">
            <a:extLst>
              <a:ext uri="{FF2B5EF4-FFF2-40B4-BE49-F238E27FC236}">
                <a16:creationId xmlns:a16="http://schemas.microsoft.com/office/drawing/2014/main" id="{2AB86092-750F-74C2-3694-69107C2F7F7C}"/>
              </a:ext>
            </a:extLst>
          </p:cNvPr>
          <p:cNvSpPr>
            <a:spLocks noGrp="1"/>
          </p:cNvSpPr>
          <p:nvPr>
            <p:ph idx="1"/>
          </p:nvPr>
        </p:nvSpPr>
        <p:spPr>
          <a:xfrm>
            <a:off x="468761" y="2416031"/>
            <a:ext cx="11254478" cy="3692180"/>
          </a:xfrm>
        </p:spPr>
        <p:txBody>
          <a:bodyPr/>
          <a:lstStyle/>
          <a:p>
            <a:r>
              <a:rPr lang="en-US" sz="2800" dirty="0"/>
              <a:t>Links to UNDRIP could be strengthened if:</a:t>
            </a:r>
          </a:p>
          <a:p>
            <a:pPr lvl="1"/>
            <a:r>
              <a:rPr lang="en-US" sz="2000" dirty="0"/>
              <a:t>Canada acknowledges that attaining substantive equality in water and wastewater services is critical for UNDRIP compliance (Articles 21 and 29)</a:t>
            </a:r>
          </a:p>
          <a:p>
            <a:pPr lvl="1"/>
            <a:r>
              <a:rPr lang="en-US" sz="2000" dirty="0"/>
              <a:t>Canada acknowledges that UNDRIP requires consent through consultation, cooperation, collaboration of First Nations (Article 19) to build effective water governance Canada acknowledges that UNDRIP commitments require the support for First Nation institution building (Article 18) in water governance</a:t>
            </a:r>
          </a:p>
          <a:p>
            <a:pPr lvl="1"/>
            <a:r>
              <a:rPr lang="en-US" sz="2000" dirty="0"/>
              <a:t>Canada acknowledges that it must pay particular attention to the the rights and special needs of First Nation elders, women, youth, children and persons with disabilities (Article 22) in ensuring water and wastewater services for First Nations</a:t>
            </a:r>
          </a:p>
          <a:p>
            <a:pPr lvl="1"/>
            <a:r>
              <a:rPr lang="en-US" sz="2000" dirty="0"/>
              <a:t>Canada acknowledges that redress for failure to provide safe drinking water and wastewater services is required by UNDRIP (Article 28)</a:t>
            </a:r>
          </a:p>
          <a:p>
            <a:pPr lvl="1"/>
            <a:r>
              <a:rPr lang="en-US" sz="2000" dirty="0"/>
              <a:t>Links to OCAP to protect data and information.</a:t>
            </a:r>
          </a:p>
        </p:txBody>
      </p:sp>
      <p:sp>
        <p:nvSpPr>
          <p:cNvPr id="4" name="Slide Number Placeholder 3">
            <a:extLst>
              <a:ext uri="{FF2B5EF4-FFF2-40B4-BE49-F238E27FC236}">
                <a16:creationId xmlns:a16="http://schemas.microsoft.com/office/drawing/2014/main" id="{B6F4CB8C-5D29-E1C0-A9F3-45D33B2AF826}"/>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31</a:t>
            </a:fld>
            <a:endParaRPr lang="en-US" dirty="0"/>
          </a:p>
        </p:txBody>
      </p:sp>
    </p:spTree>
    <p:extLst>
      <p:ext uri="{BB962C8B-B14F-4D97-AF65-F5344CB8AC3E}">
        <p14:creationId xmlns:p14="http://schemas.microsoft.com/office/powerpoint/2010/main" val="2986589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6EBF-175B-FEBE-16F3-2E45FB9FF26C}"/>
              </a:ext>
            </a:extLst>
          </p:cNvPr>
          <p:cNvSpPr>
            <a:spLocks noGrp="1"/>
          </p:cNvSpPr>
          <p:nvPr>
            <p:ph type="title"/>
          </p:nvPr>
        </p:nvSpPr>
        <p:spPr>
          <a:xfrm>
            <a:off x="3020942" y="3390537"/>
            <a:ext cx="9983858" cy="798576"/>
          </a:xfrm>
        </p:spPr>
        <p:txBody>
          <a:bodyPr/>
          <a:lstStyle/>
          <a:p>
            <a:r>
              <a:rPr lang="en-US" dirty="0"/>
              <a:t>Question &amp; Answer Period</a:t>
            </a:r>
            <a:endParaRPr lang="en-CA" dirty="0"/>
          </a:p>
        </p:txBody>
      </p:sp>
    </p:spTree>
    <p:extLst>
      <p:ext uri="{BB962C8B-B14F-4D97-AF65-F5344CB8AC3E}">
        <p14:creationId xmlns:p14="http://schemas.microsoft.com/office/powerpoint/2010/main" val="3045026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2CBDB-BD8E-4E4E-0901-541A8D2CBB71}"/>
              </a:ext>
            </a:extLst>
          </p:cNvPr>
          <p:cNvSpPr>
            <a:spLocks noGrp="1"/>
          </p:cNvSpPr>
          <p:nvPr>
            <p:ph type="title"/>
          </p:nvPr>
        </p:nvSpPr>
        <p:spPr>
          <a:xfrm>
            <a:off x="1126102" y="1797304"/>
            <a:ext cx="9983858" cy="798576"/>
          </a:xfrm>
        </p:spPr>
        <p:txBody>
          <a:bodyPr/>
          <a:lstStyle/>
          <a:p>
            <a:pPr algn="ctr"/>
            <a:r>
              <a:rPr lang="en-US" dirty="0"/>
              <a:t>Closing Remarks</a:t>
            </a:r>
            <a:endParaRPr lang="en-CA" dirty="0"/>
          </a:p>
        </p:txBody>
      </p:sp>
      <p:sp>
        <p:nvSpPr>
          <p:cNvPr id="3" name="Content Placeholder 2">
            <a:extLst>
              <a:ext uri="{FF2B5EF4-FFF2-40B4-BE49-F238E27FC236}">
                <a16:creationId xmlns:a16="http://schemas.microsoft.com/office/drawing/2014/main" id="{1D937FC0-A34F-D956-56DC-FA14BE24B9F5}"/>
              </a:ext>
            </a:extLst>
          </p:cNvPr>
          <p:cNvSpPr>
            <a:spLocks noGrp="1"/>
          </p:cNvSpPr>
          <p:nvPr>
            <p:ph idx="1"/>
          </p:nvPr>
        </p:nvSpPr>
        <p:spPr>
          <a:xfrm>
            <a:off x="2151380" y="2595880"/>
            <a:ext cx="7945120" cy="2765743"/>
          </a:xfrm>
        </p:spPr>
        <p:txBody>
          <a:bodyPr/>
          <a:lstStyle/>
          <a:p>
            <a:endParaRPr lang="en-CA" dirty="0"/>
          </a:p>
          <a:p>
            <a:pPr marL="0" indent="0">
              <a:buNone/>
            </a:pPr>
            <a:r>
              <a:rPr lang="en-CA" dirty="0"/>
              <a:t>	Irving Leblanc, Director, Infrastructure</a:t>
            </a:r>
          </a:p>
        </p:txBody>
      </p:sp>
    </p:spTree>
    <p:extLst>
      <p:ext uri="{BB962C8B-B14F-4D97-AF65-F5344CB8AC3E}">
        <p14:creationId xmlns:p14="http://schemas.microsoft.com/office/powerpoint/2010/main" val="3163937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4C1D-019E-91CC-7151-D927EC6E4663}"/>
              </a:ext>
            </a:extLst>
          </p:cNvPr>
          <p:cNvSpPr>
            <a:spLocks noGrp="1"/>
          </p:cNvSpPr>
          <p:nvPr>
            <p:ph type="ctrTitle"/>
          </p:nvPr>
        </p:nvSpPr>
        <p:spPr>
          <a:xfrm>
            <a:off x="2786741" y="2775857"/>
            <a:ext cx="8179201" cy="1922959"/>
          </a:xfrm>
        </p:spPr>
        <p:txBody>
          <a:bodyPr>
            <a:normAutofit fontScale="90000"/>
          </a:bodyPr>
          <a:lstStyle/>
          <a:p>
            <a:r>
              <a:rPr lang="en-US" dirty="0"/>
              <a:t>Closing Prayer</a:t>
            </a:r>
            <a:br>
              <a:rPr lang="en-US" dirty="0"/>
            </a:br>
            <a:br>
              <a:rPr lang="en-US" dirty="0"/>
            </a:br>
            <a:br>
              <a:rPr lang="en-US" dirty="0"/>
            </a:br>
            <a:br>
              <a:rPr lang="en-US" dirty="0"/>
            </a:br>
            <a:r>
              <a:rPr lang="en-US" dirty="0"/>
              <a:t>Thank you!</a:t>
            </a:r>
            <a:endParaRPr lang="en-CA" dirty="0"/>
          </a:p>
        </p:txBody>
      </p:sp>
    </p:spTree>
    <p:extLst>
      <p:ext uri="{BB962C8B-B14F-4D97-AF65-F5344CB8AC3E}">
        <p14:creationId xmlns:p14="http://schemas.microsoft.com/office/powerpoint/2010/main" val="213223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4415-CA29-7AB7-04DF-5ECEDB1AF1E9}"/>
              </a:ext>
            </a:extLst>
          </p:cNvPr>
          <p:cNvSpPr>
            <a:spLocks noGrp="1"/>
          </p:cNvSpPr>
          <p:nvPr>
            <p:ph type="title"/>
          </p:nvPr>
        </p:nvSpPr>
        <p:spPr/>
        <p:txBody>
          <a:bodyPr/>
          <a:lstStyle/>
          <a:p>
            <a:r>
              <a:rPr lang="en-US" dirty="0"/>
              <a:t>Opening Remarks</a:t>
            </a:r>
            <a:endParaRPr lang="en-CA" dirty="0"/>
          </a:p>
        </p:txBody>
      </p:sp>
      <p:sp>
        <p:nvSpPr>
          <p:cNvPr id="3" name="Content Placeholder 2">
            <a:extLst>
              <a:ext uri="{FF2B5EF4-FFF2-40B4-BE49-F238E27FC236}">
                <a16:creationId xmlns:a16="http://schemas.microsoft.com/office/drawing/2014/main" id="{1BBC1A00-E567-6C9D-8F9D-5ADB0F63356D}"/>
              </a:ext>
            </a:extLst>
          </p:cNvPr>
          <p:cNvSpPr>
            <a:spLocks noGrp="1"/>
          </p:cNvSpPr>
          <p:nvPr>
            <p:ph idx="1"/>
          </p:nvPr>
        </p:nvSpPr>
        <p:spPr>
          <a:xfrm>
            <a:off x="1192142" y="3503677"/>
            <a:ext cx="9983858" cy="2331720"/>
          </a:xfrm>
        </p:spPr>
        <p:txBody>
          <a:bodyPr/>
          <a:lstStyle/>
          <a:p>
            <a:pPr marL="0" indent="0" algn="ctr">
              <a:buNone/>
            </a:pPr>
            <a:r>
              <a:rPr lang="en-US" dirty="0"/>
              <a:t>Manitoba Regional Chief Cindy Woodhouse</a:t>
            </a:r>
          </a:p>
          <a:p>
            <a:pPr marL="0" indent="0" algn="ctr">
              <a:buNone/>
            </a:pPr>
            <a:r>
              <a:rPr lang="en-US" dirty="0"/>
              <a:t>Ontario Regional Chief Glen Hare</a:t>
            </a:r>
            <a:endParaRPr lang="en-CA" dirty="0"/>
          </a:p>
        </p:txBody>
      </p:sp>
    </p:spTree>
    <p:extLst>
      <p:ext uri="{BB962C8B-B14F-4D97-AF65-F5344CB8AC3E}">
        <p14:creationId xmlns:p14="http://schemas.microsoft.com/office/powerpoint/2010/main" val="40191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5634-E71A-7271-C8CD-B47EAC68ACE0}"/>
              </a:ext>
            </a:extLst>
          </p:cNvPr>
          <p:cNvSpPr>
            <a:spLocks noGrp="1"/>
          </p:cNvSpPr>
          <p:nvPr>
            <p:ph type="title"/>
          </p:nvPr>
        </p:nvSpPr>
        <p:spPr/>
        <p:txBody>
          <a:bodyPr/>
          <a:lstStyle/>
          <a:p>
            <a:r>
              <a:rPr lang="en-US" dirty="0"/>
              <a:t>Remarks from the Co-Leads – </a:t>
            </a:r>
            <a:br>
              <a:rPr lang="en-US" dirty="0"/>
            </a:br>
            <a:r>
              <a:rPr lang="en-US" i="1" dirty="0"/>
              <a:t>Current Status &amp; Next Steps</a:t>
            </a:r>
            <a:endParaRPr lang="en-CA" i="1" dirty="0"/>
          </a:p>
        </p:txBody>
      </p:sp>
      <p:sp>
        <p:nvSpPr>
          <p:cNvPr id="3" name="Content Placeholder 2">
            <a:extLst>
              <a:ext uri="{FF2B5EF4-FFF2-40B4-BE49-F238E27FC236}">
                <a16:creationId xmlns:a16="http://schemas.microsoft.com/office/drawing/2014/main" id="{E535BBCB-0FE8-DBF5-70EA-9CDCFDC526AA}"/>
              </a:ext>
            </a:extLst>
          </p:cNvPr>
          <p:cNvSpPr>
            <a:spLocks noGrp="1"/>
          </p:cNvSpPr>
          <p:nvPr>
            <p:ph idx="1"/>
          </p:nvPr>
        </p:nvSpPr>
        <p:spPr>
          <a:xfrm>
            <a:off x="1247321" y="2595880"/>
            <a:ext cx="9697357" cy="2501220"/>
          </a:xfrm>
        </p:spPr>
        <p:txBody>
          <a:bodyPr/>
          <a:lstStyle/>
          <a:p>
            <a:pPr marL="0" indent="0">
              <a:buNone/>
            </a:pPr>
            <a:endParaRPr lang="en-US" dirty="0"/>
          </a:p>
          <a:p>
            <a:pPr marL="0" indent="0">
              <a:buNone/>
            </a:pPr>
            <a:endParaRPr lang="en-CA" dirty="0"/>
          </a:p>
          <a:p>
            <a:pPr marL="0" indent="0" algn="ctr">
              <a:buNone/>
            </a:pPr>
            <a:r>
              <a:rPr lang="en-CA" dirty="0" err="1"/>
              <a:t>Ogimaa</a:t>
            </a:r>
            <a:r>
              <a:rPr lang="en-CA" dirty="0"/>
              <a:t> </a:t>
            </a:r>
            <a:r>
              <a:rPr lang="en-CA" dirty="0" err="1"/>
              <a:t>Kwe</a:t>
            </a:r>
            <a:r>
              <a:rPr lang="en-CA" dirty="0"/>
              <a:t> Linda </a:t>
            </a:r>
            <a:r>
              <a:rPr lang="en-CA" dirty="0" err="1"/>
              <a:t>Debassige</a:t>
            </a:r>
            <a:r>
              <a:rPr lang="en-CA" dirty="0"/>
              <a:t>, </a:t>
            </a:r>
            <a:r>
              <a:rPr lang="en-CA" dirty="0" err="1"/>
              <a:t>M'Chigeeng</a:t>
            </a:r>
            <a:r>
              <a:rPr lang="en-CA" dirty="0"/>
              <a:t> First Nation </a:t>
            </a:r>
          </a:p>
          <a:p>
            <a:pPr marL="0" indent="0" algn="ctr">
              <a:buNone/>
            </a:pPr>
            <a:r>
              <a:rPr lang="en-CA" dirty="0"/>
              <a:t>Former National Chief Phil Fontaine </a:t>
            </a:r>
          </a:p>
        </p:txBody>
      </p:sp>
    </p:spTree>
    <p:extLst>
      <p:ext uri="{BB962C8B-B14F-4D97-AF65-F5344CB8AC3E}">
        <p14:creationId xmlns:p14="http://schemas.microsoft.com/office/powerpoint/2010/main" val="197223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2CBDB-BD8E-4E4E-0901-541A8D2CBB71}"/>
              </a:ext>
            </a:extLst>
          </p:cNvPr>
          <p:cNvSpPr>
            <a:spLocks noGrp="1"/>
          </p:cNvSpPr>
          <p:nvPr>
            <p:ph type="title"/>
          </p:nvPr>
        </p:nvSpPr>
        <p:spPr/>
        <p:txBody>
          <a:bodyPr/>
          <a:lstStyle/>
          <a:p>
            <a:r>
              <a:rPr lang="en-US" dirty="0"/>
              <a:t>Context &amp; Overview</a:t>
            </a:r>
            <a:endParaRPr lang="en-CA" dirty="0"/>
          </a:p>
        </p:txBody>
      </p:sp>
      <p:sp>
        <p:nvSpPr>
          <p:cNvPr id="3" name="Content Placeholder 2">
            <a:extLst>
              <a:ext uri="{FF2B5EF4-FFF2-40B4-BE49-F238E27FC236}">
                <a16:creationId xmlns:a16="http://schemas.microsoft.com/office/drawing/2014/main" id="{1D937FC0-A34F-D956-56DC-FA14BE24B9F5}"/>
              </a:ext>
            </a:extLst>
          </p:cNvPr>
          <p:cNvSpPr>
            <a:spLocks noGrp="1"/>
          </p:cNvSpPr>
          <p:nvPr>
            <p:ph idx="1"/>
          </p:nvPr>
        </p:nvSpPr>
        <p:spPr>
          <a:xfrm>
            <a:off x="2324100" y="2595880"/>
            <a:ext cx="7945120" cy="2765743"/>
          </a:xfrm>
        </p:spPr>
        <p:txBody>
          <a:bodyPr/>
          <a:lstStyle/>
          <a:p>
            <a:endParaRPr lang="en-US" dirty="0"/>
          </a:p>
          <a:p>
            <a:endParaRPr lang="en-CA" dirty="0"/>
          </a:p>
          <a:p>
            <a:pPr marL="0" indent="0">
              <a:buNone/>
            </a:pPr>
            <a:r>
              <a:rPr lang="en-CA" dirty="0"/>
              <a:t>	Irving Leblanc, Director, Infrastructure</a:t>
            </a:r>
          </a:p>
          <a:p>
            <a:pPr marL="0" indent="0">
              <a:buNone/>
            </a:pPr>
            <a:r>
              <a:rPr lang="en-CA" dirty="0"/>
              <a:t>	Kerry Black, Advisor to the AFN</a:t>
            </a:r>
          </a:p>
        </p:txBody>
      </p:sp>
    </p:spTree>
    <p:extLst>
      <p:ext uri="{BB962C8B-B14F-4D97-AF65-F5344CB8AC3E}">
        <p14:creationId xmlns:p14="http://schemas.microsoft.com/office/powerpoint/2010/main" val="87411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67A2-C6B7-97F2-56DC-90AB4FF2C8E1}"/>
              </a:ext>
            </a:extLst>
          </p:cNvPr>
          <p:cNvSpPr>
            <a:spLocks noGrp="1"/>
          </p:cNvSpPr>
          <p:nvPr>
            <p:ph type="title"/>
          </p:nvPr>
        </p:nvSpPr>
        <p:spPr>
          <a:xfrm>
            <a:off x="389299" y="1797304"/>
            <a:ext cx="11615596" cy="798576"/>
          </a:xfrm>
        </p:spPr>
        <p:txBody>
          <a:bodyPr/>
          <a:lstStyle/>
          <a:p>
            <a:r>
              <a:rPr lang="en-US" sz="3400" i="1" dirty="0"/>
              <a:t>Recall: Safe Drinking Water for First Nations Act (SDWFNA) Update</a:t>
            </a:r>
            <a:endParaRPr lang="en-CA" sz="3400" i="1" dirty="0"/>
          </a:p>
        </p:txBody>
      </p:sp>
      <p:sp>
        <p:nvSpPr>
          <p:cNvPr id="3" name="Content Placeholder 2">
            <a:extLst>
              <a:ext uri="{FF2B5EF4-FFF2-40B4-BE49-F238E27FC236}">
                <a16:creationId xmlns:a16="http://schemas.microsoft.com/office/drawing/2014/main" id="{47A09F1E-49EA-67CE-B01C-7BF267C7B99C}"/>
              </a:ext>
            </a:extLst>
          </p:cNvPr>
          <p:cNvSpPr>
            <a:spLocks noGrp="1"/>
          </p:cNvSpPr>
          <p:nvPr>
            <p:ph idx="1"/>
          </p:nvPr>
        </p:nvSpPr>
        <p:spPr>
          <a:xfrm>
            <a:off x="43543" y="2734808"/>
            <a:ext cx="12104914" cy="4123192"/>
          </a:xfrm>
        </p:spPr>
        <p:txBody>
          <a:bodyPr/>
          <a:lstStyle/>
          <a:p>
            <a:r>
              <a:rPr lang="en-US" sz="3000" dirty="0"/>
              <a:t>Created and brought into force without consultation and despite extensive First Nations resistance and challenges</a:t>
            </a:r>
          </a:p>
          <a:p>
            <a:r>
              <a:rPr lang="en-US" sz="3000" dirty="0"/>
              <a:t>The AFN has advocated for repeal of this Act since 2015. </a:t>
            </a:r>
          </a:p>
          <a:p>
            <a:r>
              <a:rPr lang="en-US" sz="3000" dirty="0"/>
              <a:t>The successful repeal of the SDWFNA received Royal Assent on June 23, 2022</a:t>
            </a:r>
          </a:p>
        </p:txBody>
      </p:sp>
    </p:spTree>
    <p:extLst>
      <p:ext uri="{BB962C8B-B14F-4D97-AF65-F5344CB8AC3E}">
        <p14:creationId xmlns:p14="http://schemas.microsoft.com/office/powerpoint/2010/main" val="363982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04793C-217B-C7CA-B8E2-24E4142E415A}"/>
              </a:ext>
            </a:extLst>
          </p:cNvPr>
          <p:cNvSpPr>
            <a:spLocks noGrp="1"/>
          </p:cNvSpPr>
          <p:nvPr>
            <p:ph type="title"/>
          </p:nvPr>
        </p:nvSpPr>
        <p:spPr>
          <a:xfrm>
            <a:off x="-20708" y="1800817"/>
            <a:ext cx="9336157" cy="798576"/>
          </a:xfrm>
        </p:spPr>
        <p:txBody>
          <a:bodyPr/>
          <a:lstStyle/>
          <a:p>
            <a:r>
              <a:rPr lang="en-US" dirty="0"/>
              <a:t>Timeline of SDWFNA</a:t>
            </a:r>
          </a:p>
        </p:txBody>
      </p:sp>
      <p:sp>
        <p:nvSpPr>
          <p:cNvPr id="5" name="Rounded Rectangle 45">
            <a:extLst>
              <a:ext uri="{FF2B5EF4-FFF2-40B4-BE49-F238E27FC236}">
                <a16:creationId xmlns:a16="http://schemas.microsoft.com/office/drawing/2014/main" id="{0B1B53A8-88B1-71EF-E8FC-82DC5A96E5C0}"/>
              </a:ext>
            </a:extLst>
          </p:cNvPr>
          <p:cNvSpPr/>
          <p:nvPr/>
        </p:nvSpPr>
        <p:spPr>
          <a:xfrm>
            <a:off x="1061820" y="4101498"/>
            <a:ext cx="10068627" cy="542614"/>
          </a:xfrm>
          <a:prstGeom prst="roundRect">
            <a:avLst>
              <a:gd name="adj" fmla="val 5000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8">
            <a:extLst>
              <a:ext uri="{FF2B5EF4-FFF2-40B4-BE49-F238E27FC236}">
                <a16:creationId xmlns:a16="http://schemas.microsoft.com/office/drawing/2014/main" id="{01A1BCFD-865F-6638-5CF1-4A583DE831A5}"/>
              </a:ext>
            </a:extLst>
          </p:cNvPr>
          <p:cNvSpPr/>
          <p:nvPr/>
        </p:nvSpPr>
        <p:spPr>
          <a:xfrm>
            <a:off x="9113048" y="4186377"/>
            <a:ext cx="374725" cy="374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7" name="Oval 6">
            <a:extLst>
              <a:ext uri="{FF2B5EF4-FFF2-40B4-BE49-F238E27FC236}">
                <a16:creationId xmlns:a16="http://schemas.microsoft.com/office/drawing/2014/main" id="{79BFCAF5-8D26-2DFA-DE55-163F757F1548}"/>
              </a:ext>
            </a:extLst>
          </p:cNvPr>
          <p:cNvSpPr/>
          <p:nvPr/>
        </p:nvSpPr>
        <p:spPr>
          <a:xfrm>
            <a:off x="5120361" y="4179779"/>
            <a:ext cx="374725" cy="374767"/>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cxnSp>
        <p:nvCxnSpPr>
          <p:cNvPr id="8" name="Straight Arrow Connector 115">
            <a:extLst>
              <a:ext uri="{FF2B5EF4-FFF2-40B4-BE49-F238E27FC236}">
                <a16:creationId xmlns:a16="http://schemas.microsoft.com/office/drawing/2014/main" id="{DC46890F-32B7-CE3C-D3E1-4FD3FCC084ED}"/>
              </a:ext>
            </a:extLst>
          </p:cNvPr>
          <p:cNvCxnSpPr>
            <a:cxnSpLocks/>
          </p:cNvCxnSpPr>
          <p:nvPr/>
        </p:nvCxnSpPr>
        <p:spPr>
          <a:xfrm flipV="1">
            <a:off x="5307724" y="4693021"/>
            <a:ext cx="0" cy="38239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121">
            <a:extLst>
              <a:ext uri="{FF2B5EF4-FFF2-40B4-BE49-F238E27FC236}">
                <a16:creationId xmlns:a16="http://schemas.microsoft.com/office/drawing/2014/main" id="{ED0CB2C9-A272-72D9-4824-210BEBC12458}"/>
              </a:ext>
            </a:extLst>
          </p:cNvPr>
          <p:cNvCxnSpPr>
            <a:cxnSpLocks/>
          </p:cNvCxnSpPr>
          <p:nvPr/>
        </p:nvCxnSpPr>
        <p:spPr>
          <a:xfrm flipV="1">
            <a:off x="9300410" y="4652102"/>
            <a:ext cx="0" cy="458654"/>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0" name="Oval 113">
            <a:extLst>
              <a:ext uri="{FF2B5EF4-FFF2-40B4-BE49-F238E27FC236}">
                <a16:creationId xmlns:a16="http://schemas.microsoft.com/office/drawing/2014/main" id="{3775D2DA-8267-4EBF-3F30-ED17EB319CC2}"/>
              </a:ext>
            </a:extLst>
          </p:cNvPr>
          <p:cNvSpPr/>
          <p:nvPr/>
        </p:nvSpPr>
        <p:spPr>
          <a:xfrm>
            <a:off x="4862738" y="4960766"/>
            <a:ext cx="889971" cy="889971"/>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11" name="Oval 119">
            <a:extLst>
              <a:ext uri="{FF2B5EF4-FFF2-40B4-BE49-F238E27FC236}">
                <a16:creationId xmlns:a16="http://schemas.microsoft.com/office/drawing/2014/main" id="{BC27CF23-7BF8-BF8A-42A2-E890D580E6F1}"/>
              </a:ext>
            </a:extLst>
          </p:cNvPr>
          <p:cNvSpPr/>
          <p:nvPr/>
        </p:nvSpPr>
        <p:spPr>
          <a:xfrm>
            <a:off x="8855425" y="4962274"/>
            <a:ext cx="889971" cy="8899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12" name="CuadroTexto 350">
            <a:extLst>
              <a:ext uri="{FF2B5EF4-FFF2-40B4-BE49-F238E27FC236}">
                <a16:creationId xmlns:a16="http://schemas.microsoft.com/office/drawing/2014/main" id="{138DEE25-C709-A37A-F503-E4647816AB5E}"/>
              </a:ext>
            </a:extLst>
          </p:cNvPr>
          <p:cNvSpPr txBox="1"/>
          <p:nvPr/>
        </p:nvSpPr>
        <p:spPr>
          <a:xfrm>
            <a:off x="8783174" y="5244632"/>
            <a:ext cx="1034470" cy="400110"/>
          </a:xfrm>
          <a:prstGeom prst="rect">
            <a:avLst/>
          </a:prstGeom>
          <a:noFill/>
        </p:spPr>
        <p:txBody>
          <a:bodyPr wrap="square" rtlCol="0">
            <a:spAutoFit/>
          </a:bodyPr>
          <a:lstStyle/>
          <a:p>
            <a:pPr algn="ctr"/>
            <a:r>
              <a:rPr lang="en-US" sz="2000" dirty="0">
                <a:solidFill>
                  <a:schemeClr val="bg1"/>
                </a:solidFill>
                <a:latin typeface="Poppins Medium" pitchFamily="2" charset="77"/>
                <a:ea typeface="Lato" panose="020F0502020204030203" pitchFamily="34" charset="0"/>
                <a:cs typeface="Poppins Medium" pitchFamily="2" charset="77"/>
              </a:rPr>
              <a:t>2022</a:t>
            </a:r>
          </a:p>
        </p:txBody>
      </p:sp>
      <p:sp>
        <p:nvSpPr>
          <p:cNvPr id="13" name="CuadroTexto 350">
            <a:extLst>
              <a:ext uri="{FF2B5EF4-FFF2-40B4-BE49-F238E27FC236}">
                <a16:creationId xmlns:a16="http://schemas.microsoft.com/office/drawing/2014/main" id="{9B96F54B-E222-C926-EAB6-CCE9B66F0B2D}"/>
              </a:ext>
            </a:extLst>
          </p:cNvPr>
          <p:cNvSpPr txBox="1"/>
          <p:nvPr/>
        </p:nvSpPr>
        <p:spPr>
          <a:xfrm>
            <a:off x="4784612" y="5244632"/>
            <a:ext cx="1034470" cy="400110"/>
          </a:xfrm>
          <a:prstGeom prst="rect">
            <a:avLst/>
          </a:prstGeom>
          <a:noFill/>
        </p:spPr>
        <p:txBody>
          <a:bodyPr wrap="square" rtlCol="0">
            <a:spAutoFit/>
          </a:bodyPr>
          <a:lstStyle/>
          <a:p>
            <a:pPr algn="ctr"/>
            <a:r>
              <a:rPr lang="en-US" sz="2000" dirty="0">
                <a:solidFill>
                  <a:schemeClr val="bg1"/>
                </a:solidFill>
                <a:latin typeface="Poppins Medium" pitchFamily="2" charset="77"/>
                <a:ea typeface="Lato" panose="020F0502020204030203" pitchFamily="34" charset="0"/>
                <a:cs typeface="Poppins Medium" pitchFamily="2" charset="77"/>
              </a:rPr>
              <a:t>2018</a:t>
            </a:r>
          </a:p>
        </p:txBody>
      </p:sp>
      <p:grpSp>
        <p:nvGrpSpPr>
          <p:cNvPr id="14" name="Group 13">
            <a:extLst>
              <a:ext uri="{FF2B5EF4-FFF2-40B4-BE49-F238E27FC236}">
                <a16:creationId xmlns:a16="http://schemas.microsoft.com/office/drawing/2014/main" id="{E12EE701-C0A3-4FD0-DD8F-E1F131F8AE47}"/>
              </a:ext>
            </a:extLst>
          </p:cNvPr>
          <p:cNvGrpSpPr/>
          <p:nvPr/>
        </p:nvGrpSpPr>
        <p:grpSpPr>
          <a:xfrm>
            <a:off x="801547" y="4169147"/>
            <a:ext cx="1034470" cy="1681590"/>
            <a:chOff x="3176473" y="7479314"/>
            <a:chExt cx="2068939" cy="3363179"/>
          </a:xfrm>
        </p:grpSpPr>
        <p:sp>
          <p:nvSpPr>
            <p:cNvPr id="15" name="Oval 14">
              <a:extLst>
                <a:ext uri="{FF2B5EF4-FFF2-40B4-BE49-F238E27FC236}">
                  <a16:creationId xmlns:a16="http://schemas.microsoft.com/office/drawing/2014/main" id="{5566D271-C1EF-EC0F-EAD4-F78F9D19CE0D}"/>
                </a:ext>
              </a:extLst>
            </p:cNvPr>
            <p:cNvSpPr/>
            <p:nvPr/>
          </p:nvSpPr>
          <p:spPr>
            <a:xfrm>
              <a:off x="3840625" y="7479314"/>
              <a:ext cx="829456" cy="8294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6" name="Straight Arrow Connector 115">
              <a:extLst>
                <a:ext uri="{FF2B5EF4-FFF2-40B4-BE49-F238E27FC236}">
                  <a16:creationId xmlns:a16="http://schemas.microsoft.com/office/drawing/2014/main" id="{439D6D5E-4159-84F6-0E9F-AE35D2777550}"/>
                </a:ext>
              </a:extLst>
            </p:cNvPr>
            <p:cNvCxnSpPr>
              <a:cxnSpLocks/>
            </p:cNvCxnSpPr>
            <p:nvPr/>
          </p:nvCxnSpPr>
          <p:spPr>
            <a:xfrm flipV="1">
              <a:off x="4203451" y="8527062"/>
              <a:ext cx="0" cy="764796"/>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Oval 113">
              <a:extLst>
                <a:ext uri="{FF2B5EF4-FFF2-40B4-BE49-F238E27FC236}">
                  <a16:creationId xmlns:a16="http://schemas.microsoft.com/office/drawing/2014/main" id="{C1F8691C-56DF-DDCD-689A-B9A242D745BD}"/>
                </a:ext>
              </a:extLst>
            </p:cNvPr>
            <p:cNvSpPr/>
            <p:nvPr/>
          </p:nvSpPr>
          <p:spPr>
            <a:xfrm>
              <a:off x="3313481" y="9062552"/>
              <a:ext cx="1779941" cy="17799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18" name="CuadroTexto 350">
              <a:extLst>
                <a:ext uri="{FF2B5EF4-FFF2-40B4-BE49-F238E27FC236}">
                  <a16:creationId xmlns:a16="http://schemas.microsoft.com/office/drawing/2014/main" id="{217D17A7-C02F-3E40-CB80-B37D789D4ACD}"/>
                </a:ext>
              </a:extLst>
            </p:cNvPr>
            <p:cNvSpPr txBox="1"/>
            <p:nvPr/>
          </p:nvSpPr>
          <p:spPr>
            <a:xfrm>
              <a:off x="3176473" y="9630283"/>
              <a:ext cx="2068939" cy="800220"/>
            </a:xfrm>
            <a:prstGeom prst="rect">
              <a:avLst/>
            </a:prstGeom>
            <a:noFill/>
          </p:spPr>
          <p:txBody>
            <a:bodyPr wrap="square" rtlCol="0">
              <a:spAutoFit/>
            </a:bodyPr>
            <a:lstStyle/>
            <a:p>
              <a:pPr algn="ctr"/>
              <a:r>
                <a:rPr lang="en-US" sz="2000" dirty="0">
                  <a:solidFill>
                    <a:schemeClr val="bg1"/>
                  </a:solidFill>
                  <a:latin typeface="Poppins Medium" pitchFamily="2" charset="77"/>
                  <a:ea typeface="Lato" panose="020F0502020204030203" pitchFamily="34" charset="0"/>
                  <a:cs typeface="Poppins Medium" pitchFamily="2" charset="77"/>
                </a:rPr>
                <a:t>2015</a:t>
              </a:r>
            </a:p>
          </p:txBody>
        </p:sp>
      </p:grpSp>
      <p:grpSp>
        <p:nvGrpSpPr>
          <p:cNvPr id="19" name="Group 18">
            <a:extLst>
              <a:ext uri="{FF2B5EF4-FFF2-40B4-BE49-F238E27FC236}">
                <a16:creationId xmlns:a16="http://schemas.microsoft.com/office/drawing/2014/main" id="{77A9550D-7FF6-94EE-1731-C0463C7AA566}"/>
              </a:ext>
            </a:extLst>
          </p:cNvPr>
          <p:cNvGrpSpPr/>
          <p:nvPr/>
        </p:nvGrpSpPr>
        <p:grpSpPr>
          <a:xfrm flipV="1">
            <a:off x="2754822" y="2902284"/>
            <a:ext cx="1034470" cy="1681590"/>
            <a:chOff x="3176473" y="7479314"/>
            <a:chExt cx="2068939" cy="3363179"/>
          </a:xfrm>
        </p:grpSpPr>
        <p:sp>
          <p:nvSpPr>
            <p:cNvPr id="20" name="Oval 19">
              <a:extLst>
                <a:ext uri="{FF2B5EF4-FFF2-40B4-BE49-F238E27FC236}">
                  <a16:creationId xmlns:a16="http://schemas.microsoft.com/office/drawing/2014/main" id="{605CB38F-4463-9555-CCEA-323A864BF80D}"/>
                </a:ext>
              </a:extLst>
            </p:cNvPr>
            <p:cNvSpPr/>
            <p:nvPr/>
          </p:nvSpPr>
          <p:spPr>
            <a:xfrm>
              <a:off x="3840625" y="7479314"/>
              <a:ext cx="829456" cy="829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1" name="Straight Arrow Connector 115">
              <a:extLst>
                <a:ext uri="{FF2B5EF4-FFF2-40B4-BE49-F238E27FC236}">
                  <a16:creationId xmlns:a16="http://schemas.microsoft.com/office/drawing/2014/main" id="{A19942D9-6E72-2612-B6C6-17F463AAB4D2}"/>
                </a:ext>
              </a:extLst>
            </p:cNvPr>
            <p:cNvCxnSpPr>
              <a:cxnSpLocks/>
            </p:cNvCxnSpPr>
            <p:nvPr/>
          </p:nvCxnSpPr>
          <p:spPr>
            <a:xfrm flipV="1">
              <a:off x="4203451" y="8527062"/>
              <a:ext cx="0" cy="76479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2" name="Oval 113">
              <a:extLst>
                <a:ext uri="{FF2B5EF4-FFF2-40B4-BE49-F238E27FC236}">
                  <a16:creationId xmlns:a16="http://schemas.microsoft.com/office/drawing/2014/main" id="{04559F78-0CCE-6DB1-10D8-61D40F889184}"/>
                </a:ext>
              </a:extLst>
            </p:cNvPr>
            <p:cNvSpPr/>
            <p:nvPr/>
          </p:nvSpPr>
          <p:spPr>
            <a:xfrm>
              <a:off x="3313481" y="9062552"/>
              <a:ext cx="1779941" cy="17799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23" name="CuadroTexto 350">
              <a:extLst>
                <a:ext uri="{FF2B5EF4-FFF2-40B4-BE49-F238E27FC236}">
                  <a16:creationId xmlns:a16="http://schemas.microsoft.com/office/drawing/2014/main" id="{67DB51C7-3C20-7104-1436-C8D9C3D5878B}"/>
                </a:ext>
              </a:extLst>
            </p:cNvPr>
            <p:cNvSpPr txBox="1"/>
            <p:nvPr/>
          </p:nvSpPr>
          <p:spPr>
            <a:xfrm rot="10800000">
              <a:off x="3176473" y="9556407"/>
              <a:ext cx="2068939" cy="800220"/>
            </a:xfrm>
            <a:prstGeom prst="rect">
              <a:avLst/>
            </a:prstGeom>
            <a:noFill/>
          </p:spPr>
          <p:txBody>
            <a:bodyPr wrap="square" rtlCol="0">
              <a:spAutoFit/>
            </a:bodyPr>
            <a:lstStyle/>
            <a:p>
              <a:pPr algn="ctr"/>
              <a:r>
                <a:rPr lang="en-US" sz="2000" dirty="0">
                  <a:solidFill>
                    <a:schemeClr val="bg1"/>
                  </a:solidFill>
                  <a:latin typeface="Poppins Medium" pitchFamily="2" charset="77"/>
                  <a:ea typeface="Lato" panose="020F0502020204030203" pitchFamily="34" charset="0"/>
                  <a:cs typeface="Poppins Medium" pitchFamily="2" charset="77"/>
                </a:rPr>
                <a:t>2017</a:t>
              </a:r>
            </a:p>
          </p:txBody>
        </p:sp>
      </p:grpSp>
      <p:grpSp>
        <p:nvGrpSpPr>
          <p:cNvPr id="24" name="Group 23">
            <a:extLst>
              <a:ext uri="{FF2B5EF4-FFF2-40B4-BE49-F238E27FC236}">
                <a16:creationId xmlns:a16="http://schemas.microsoft.com/office/drawing/2014/main" id="{07E85314-39F1-8234-558C-F67A57EFE48C}"/>
              </a:ext>
            </a:extLst>
          </p:cNvPr>
          <p:cNvGrpSpPr/>
          <p:nvPr/>
        </p:nvGrpSpPr>
        <p:grpSpPr>
          <a:xfrm flipV="1">
            <a:off x="6954778" y="2859931"/>
            <a:ext cx="912907" cy="1681590"/>
            <a:chOff x="3313481" y="7479314"/>
            <a:chExt cx="1825813" cy="3363179"/>
          </a:xfrm>
        </p:grpSpPr>
        <p:sp>
          <p:nvSpPr>
            <p:cNvPr id="25" name="Oval 24">
              <a:extLst>
                <a:ext uri="{FF2B5EF4-FFF2-40B4-BE49-F238E27FC236}">
                  <a16:creationId xmlns:a16="http://schemas.microsoft.com/office/drawing/2014/main" id="{FB70F49A-6CC9-4C45-CB5F-011FCCE65011}"/>
                </a:ext>
              </a:extLst>
            </p:cNvPr>
            <p:cNvSpPr/>
            <p:nvPr/>
          </p:nvSpPr>
          <p:spPr>
            <a:xfrm>
              <a:off x="3840625" y="7479314"/>
              <a:ext cx="829456" cy="8294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6" name="Straight Arrow Connector 115">
              <a:extLst>
                <a:ext uri="{FF2B5EF4-FFF2-40B4-BE49-F238E27FC236}">
                  <a16:creationId xmlns:a16="http://schemas.microsoft.com/office/drawing/2014/main" id="{C84C6EF4-1C63-FF5F-7227-60CF82FA4328}"/>
                </a:ext>
              </a:extLst>
            </p:cNvPr>
            <p:cNvCxnSpPr>
              <a:cxnSpLocks/>
            </p:cNvCxnSpPr>
            <p:nvPr/>
          </p:nvCxnSpPr>
          <p:spPr>
            <a:xfrm flipV="1">
              <a:off x="4203451" y="8527062"/>
              <a:ext cx="0" cy="764796"/>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7" name="Oval 113">
              <a:extLst>
                <a:ext uri="{FF2B5EF4-FFF2-40B4-BE49-F238E27FC236}">
                  <a16:creationId xmlns:a16="http://schemas.microsoft.com/office/drawing/2014/main" id="{D75DE7A7-FE64-0005-0ACC-85DDFBFFEF8D}"/>
                </a:ext>
              </a:extLst>
            </p:cNvPr>
            <p:cNvSpPr/>
            <p:nvPr/>
          </p:nvSpPr>
          <p:spPr>
            <a:xfrm>
              <a:off x="3313481" y="9062552"/>
              <a:ext cx="1779941" cy="17799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28" name="CuadroTexto 350">
              <a:extLst>
                <a:ext uri="{FF2B5EF4-FFF2-40B4-BE49-F238E27FC236}">
                  <a16:creationId xmlns:a16="http://schemas.microsoft.com/office/drawing/2014/main" id="{CFA30685-C7BD-DCDD-AB0A-6295B6DC1685}"/>
                </a:ext>
              </a:extLst>
            </p:cNvPr>
            <p:cNvSpPr txBox="1"/>
            <p:nvPr/>
          </p:nvSpPr>
          <p:spPr>
            <a:xfrm rot="10800000">
              <a:off x="3359353" y="9282073"/>
              <a:ext cx="1779941" cy="1169550"/>
            </a:xfrm>
            <a:prstGeom prst="rect">
              <a:avLst/>
            </a:prstGeom>
            <a:noFill/>
          </p:spPr>
          <p:txBody>
            <a:bodyPr wrap="square" rtlCol="0">
              <a:spAutoFit/>
            </a:bodyPr>
            <a:lstStyle/>
            <a:p>
              <a:pPr algn="ctr"/>
              <a:r>
                <a:rPr lang="en-US" sz="1600" dirty="0">
                  <a:solidFill>
                    <a:schemeClr val="bg1"/>
                  </a:solidFill>
                  <a:latin typeface="Poppins Medium" pitchFamily="2" charset="77"/>
                  <a:ea typeface="Lato" panose="020F0502020204030203" pitchFamily="34" charset="0"/>
                  <a:cs typeface="Poppins Medium" pitchFamily="2" charset="77"/>
                </a:rPr>
                <a:t>2019 - 2021</a:t>
              </a:r>
            </a:p>
          </p:txBody>
        </p:sp>
      </p:grpSp>
      <p:sp>
        <p:nvSpPr>
          <p:cNvPr id="29" name="Rectangle 56">
            <a:extLst>
              <a:ext uri="{FF2B5EF4-FFF2-40B4-BE49-F238E27FC236}">
                <a16:creationId xmlns:a16="http://schemas.microsoft.com/office/drawing/2014/main" id="{5965CC12-AE5E-12A7-3625-18A342DBD35C}"/>
              </a:ext>
            </a:extLst>
          </p:cNvPr>
          <p:cNvSpPr/>
          <p:nvPr/>
        </p:nvSpPr>
        <p:spPr>
          <a:xfrm>
            <a:off x="509202" y="3275128"/>
            <a:ext cx="1663570" cy="738664"/>
          </a:xfrm>
          <a:prstGeom prst="rect">
            <a:avLst/>
          </a:prstGeom>
        </p:spPr>
        <p:txBody>
          <a:bodyPr wrap="square">
            <a:spAutoFit/>
          </a:bodyPr>
          <a:lstStyle/>
          <a:p>
            <a:pPr algn="ctr"/>
            <a:r>
              <a:rPr lang="en-US" sz="1400" b="1" dirty="0">
                <a:latin typeface="Lato Light" panose="020F0502020204030203" pitchFamily="34" charset="0"/>
                <a:ea typeface="Lato Light" panose="020F0502020204030203" pitchFamily="34" charset="0"/>
                <a:cs typeface="Lato Light" panose="020F0502020204030203" pitchFamily="34" charset="0"/>
              </a:rPr>
              <a:t>Chiefs pass motion to repeal SDWFNA</a:t>
            </a:r>
          </a:p>
        </p:txBody>
      </p:sp>
      <p:sp>
        <p:nvSpPr>
          <p:cNvPr id="30" name="Rectangle 56">
            <a:extLst>
              <a:ext uri="{FF2B5EF4-FFF2-40B4-BE49-F238E27FC236}">
                <a16:creationId xmlns:a16="http://schemas.microsoft.com/office/drawing/2014/main" id="{D6ADE7E6-D8B7-8157-CE1F-AB382E8DF624}"/>
              </a:ext>
            </a:extLst>
          </p:cNvPr>
          <p:cNvSpPr/>
          <p:nvPr/>
        </p:nvSpPr>
        <p:spPr>
          <a:xfrm>
            <a:off x="2462869" y="5113172"/>
            <a:ext cx="1663570" cy="954107"/>
          </a:xfrm>
          <a:prstGeom prst="rect">
            <a:avLst/>
          </a:prstGeom>
        </p:spPr>
        <p:txBody>
          <a:bodyPr wrap="square">
            <a:spAutoFit/>
          </a:bodyPr>
          <a:lstStyle/>
          <a:p>
            <a:pPr algn="ctr"/>
            <a:r>
              <a:rPr lang="en-US" sz="1400" b="1" dirty="0">
                <a:latin typeface="Lato Light" panose="020F0502020204030203" pitchFamily="34" charset="0"/>
                <a:ea typeface="Lato Light" panose="020F0502020204030203" pitchFamily="34" charset="0"/>
                <a:cs typeface="Lato Light" panose="020F0502020204030203" pitchFamily="34" charset="0"/>
              </a:rPr>
              <a:t>Chiefs pass Resolution 26/2017 &amp; 88/2017</a:t>
            </a:r>
          </a:p>
        </p:txBody>
      </p:sp>
      <p:sp>
        <p:nvSpPr>
          <p:cNvPr id="31" name="Rectangle 56">
            <a:extLst>
              <a:ext uri="{FF2B5EF4-FFF2-40B4-BE49-F238E27FC236}">
                <a16:creationId xmlns:a16="http://schemas.microsoft.com/office/drawing/2014/main" id="{10C7BC8B-02F1-643C-A3B7-87CF857A1C37}"/>
              </a:ext>
            </a:extLst>
          </p:cNvPr>
          <p:cNvSpPr/>
          <p:nvPr/>
        </p:nvSpPr>
        <p:spPr>
          <a:xfrm>
            <a:off x="4045470" y="2233197"/>
            <a:ext cx="2469316" cy="4616648"/>
          </a:xfrm>
          <a:prstGeom prst="rect">
            <a:avLst/>
          </a:prstGeom>
        </p:spPr>
        <p:txBody>
          <a:bodyPr wrap="square">
            <a:spAutoFit/>
          </a:bodyPr>
          <a:lstStyle/>
          <a:p>
            <a:pPr algn="ctr"/>
            <a:r>
              <a:rPr lang="en-CA" sz="1400" dirty="0">
                <a:latin typeface="Lato" panose="020F0502020204030203" pitchFamily="34" charset="0"/>
                <a:ea typeface="Lato" panose="020F0502020204030203" pitchFamily="34" charset="0"/>
                <a:cs typeface="Lato" panose="020F0502020204030203" pitchFamily="34" charset="0"/>
              </a:rPr>
              <a:t>Resolution 01/2018 to adopt the co-development approach outlined in the AFN Concept Paper </a:t>
            </a: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endParaRPr lang="en-CA" sz="1400" dirty="0">
              <a:latin typeface="Lato" panose="020F0502020204030203" pitchFamily="34" charset="0"/>
              <a:ea typeface="Lato" panose="020F0502020204030203" pitchFamily="34" charset="0"/>
              <a:cs typeface="Lato" panose="020F0502020204030203" pitchFamily="34" charset="0"/>
            </a:endParaRPr>
          </a:p>
          <a:p>
            <a:pPr algn="ctr"/>
            <a:r>
              <a:rPr lang="en-CA" sz="1400" dirty="0">
                <a:latin typeface="Lato" panose="020F0502020204030203" pitchFamily="34" charset="0"/>
                <a:ea typeface="Lato" panose="020F0502020204030203" pitchFamily="34" charset="0"/>
                <a:cs typeface="Lato" panose="020F0502020204030203" pitchFamily="34" charset="0"/>
              </a:rPr>
              <a:t>Resolution 26/2018 supports Preliminary Concepts</a:t>
            </a:r>
            <a:endParaRPr lang="en-CA" sz="1400" i="1" dirty="0">
              <a:latin typeface="Lato" panose="020F0502020204030203" pitchFamily="34" charset="0"/>
              <a:ea typeface="Lato" panose="020F0502020204030203" pitchFamily="34" charset="0"/>
              <a:cs typeface="Lato" panose="020F0502020204030203" pitchFamily="34" charset="0"/>
            </a:endParaRPr>
          </a:p>
          <a:p>
            <a:endParaRPr lang="en-CA" sz="1400" i="1" dirty="0">
              <a:latin typeface="Lato" panose="020F0502020204030203" pitchFamily="34" charset="0"/>
              <a:ea typeface="Lato" panose="020F0502020204030203" pitchFamily="34" charset="0"/>
              <a:cs typeface="Lato" panose="020F0502020204030203" pitchFamily="34" charset="0"/>
            </a:endParaRPr>
          </a:p>
        </p:txBody>
      </p:sp>
      <p:sp>
        <p:nvSpPr>
          <p:cNvPr id="32" name="Rectangle 56">
            <a:extLst>
              <a:ext uri="{FF2B5EF4-FFF2-40B4-BE49-F238E27FC236}">
                <a16:creationId xmlns:a16="http://schemas.microsoft.com/office/drawing/2014/main" id="{510A0CF4-CECB-28AF-15C3-04A55C253116}"/>
              </a:ext>
            </a:extLst>
          </p:cNvPr>
          <p:cNvSpPr/>
          <p:nvPr/>
        </p:nvSpPr>
        <p:spPr>
          <a:xfrm>
            <a:off x="6613742" y="4695980"/>
            <a:ext cx="1663570" cy="1384995"/>
          </a:xfrm>
          <a:prstGeom prst="rect">
            <a:avLst/>
          </a:prstGeom>
        </p:spPr>
        <p:txBody>
          <a:bodyPr wrap="square">
            <a:spAutoFit/>
          </a:bodyPr>
          <a:lstStyle/>
          <a:p>
            <a:pPr algn="ctr"/>
            <a:r>
              <a:rPr lang="en-US" sz="1400" dirty="0">
                <a:latin typeface="Lato" panose="020F0502020204030203" pitchFamily="34" charset="0"/>
                <a:ea typeface="Lato" panose="020F0502020204030203" pitchFamily="34" charset="0"/>
                <a:cs typeface="Lato" panose="020F0502020204030203" pitchFamily="34" charset="0"/>
              </a:rPr>
              <a:t>AFN-led, Regional Engagements on SDWFNA.</a:t>
            </a:r>
          </a:p>
          <a:p>
            <a:pPr algn="ctr"/>
            <a:br>
              <a:rPr lang="en-US" sz="1400" dirty="0">
                <a:latin typeface="Lato" panose="020F0502020204030203" pitchFamily="34" charset="0"/>
                <a:ea typeface="Lato" panose="020F0502020204030203" pitchFamily="34" charset="0"/>
                <a:cs typeface="Lato" panose="020F0502020204030203" pitchFamily="34" charset="0"/>
              </a:rPr>
            </a:br>
            <a:r>
              <a:rPr lang="en-US" sz="1400" dirty="0">
                <a:latin typeface="Lato" panose="020F0502020204030203" pitchFamily="34" charset="0"/>
                <a:ea typeface="Lato" panose="020F0502020204030203" pitchFamily="34" charset="0"/>
                <a:cs typeface="Lato" panose="020F0502020204030203" pitchFamily="34" charset="0"/>
              </a:rPr>
              <a:t>Class Action Settlement</a:t>
            </a:r>
          </a:p>
        </p:txBody>
      </p:sp>
      <p:sp>
        <p:nvSpPr>
          <p:cNvPr id="33" name="Rectangle 56">
            <a:extLst>
              <a:ext uri="{FF2B5EF4-FFF2-40B4-BE49-F238E27FC236}">
                <a16:creationId xmlns:a16="http://schemas.microsoft.com/office/drawing/2014/main" id="{714E9E73-00C8-FDAF-03C9-3F0511CC6853}"/>
              </a:ext>
            </a:extLst>
          </p:cNvPr>
          <p:cNvSpPr/>
          <p:nvPr/>
        </p:nvSpPr>
        <p:spPr>
          <a:xfrm>
            <a:off x="8325620" y="3038654"/>
            <a:ext cx="1949577" cy="954107"/>
          </a:xfrm>
          <a:prstGeom prst="rect">
            <a:avLst/>
          </a:prstGeom>
        </p:spPr>
        <p:txBody>
          <a:bodyPr wrap="square">
            <a:spAutoFit/>
          </a:bodyPr>
          <a:lstStyle/>
          <a:p>
            <a:pPr algn="ctr"/>
            <a:r>
              <a:rPr lang="en-US" sz="1400" dirty="0">
                <a:latin typeface="Lato" panose="020F0502020204030203" pitchFamily="34" charset="0"/>
                <a:ea typeface="Lato" panose="020F0502020204030203" pitchFamily="34" charset="0"/>
                <a:cs typeface="Lato" panose="020F0502020204030203" pitchFamily="34" charset="0"/>
              </a:rPr>
              <a:t>SDWFNA Repealed</a:t>
            </a:r>
          </a:p>
          <a:p>
            <a:pPr algn="ctr"/>
            <a:endParaRPr lang="en-US" sz="1400" dirty="0">
              <a:latin typeface="Lato" panose="020F0502020204030203" pitchFamily="34" charset="0"/>
              <a:ea typeface="Lato" panose="020F0502020204030203" pitchFamily="34" charset="0"/>
              <a:cs typeface="Lato" panose="020F0502020204030203" pitchFamily="34" charset="0"/>
            </a:endParaRPr>
          </a:p>
          <a:p>
            <a:pPr algn="ctr"/>
            <a:r>
              <a:rPr lang="en-US" sz="1400" dirty="0">
                <a:latin typeface="Lato" panose="020F0502020204030203" pitchFamily="34" charset="0"/>
                <a:ea typeface="Lato" panose="020F0502020204030203" pitchFamily="34" charset="0"/>
                <a:cs typeface="Lato" panose="020F0502020204030203" pitchFamily="34" charset="0"/>
              </a:rPr>
              <a:t>AFN-ISC Joint Working Group Struck</a:t>
            </a:r>
          </a:p>
        </p:txBody>
      </p:sp>
      <p:grpSp>
        <p:nvGrpSpPr>
          <p:cNvPr id="34" name="Group 33">
            <a:extLst>
              <a:ext uri="{FF2B5EF4-FFF2-40B4-BE49-F238E27FC236}">
                <a16:creationId xmlns:a16="http://schemas.microsoft.com/office/drawing/2014/main" id="{0DD814B1-C18C-F38B-5476-9D11C1515414}"/>
              </a:ext>
            </a:extLst>
          </p:cNvPr>
          <p:cNvGrpSpPr/>
          <p:nvPr/>
        </p:nvGrpSpPr>
        <p:grpSpPr>
          <a:xfrm flipV="1">
            <a:off x="10284246" y="2879554"/>
            <a:ext cx="1034470" cy="1681590"/>
            <a:chOff x="3176473" y="7479314"/>
            <a:chExt cx="2068939" cy="3363179"/>
          </a:xfrm>
        </p:grpSpPr>
        <p:sp>
          <p:nvSpPr>
            <p:cNvPr id="35" name="Oval 34">
              <a:extLst>
                <a:ext uri="{FF2B5EF4-FFF2-40B4-BE49-F238E27FC236}">
                  <a16:creationId xmlns:a16="http://schemas.microsoft.com/office/drawing/2014/main" id="{3CF5BB87-C6A6-D920-BA6E-A4FE1DB03977}"/>
                </a:ext>
              </a:extLst>
            </p:cNvPr>
            <p:cNvSpPr/>
            <p:nvPr/>
          </p:nvSpPr>
          <p:spPr>
            <a:xfrm>
              <a:off x="3840625" y="7479314"/>
              <a:ext cx="829456" cy="829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36" name="Straight Arrow Connector 115">
              <a:extLst>
                <a:ext uri="{FF2B5EF4-FFF2-40B4-BE49-F238E27FC236}">
                  <a16:creationId xmlns:a16="http://schemas.microsoft.com/office/drawing/2014/main" id="{6CC927FB-97C9-362A-ABFB-7C42842408F2}"/>
                </a:ext>
              </a:extLst>
            </p:cNvPr>
            <p:cNvCxnSpPr>
              <a:cxnSpLocks/>
            </p:cNvCxnSpPr>
            <p:nvPr/>
          </p:nvCxnSpPr>
          <p:spPr>
            <a:xfrm flipV="1">
              <a:off x="4203451" y="8527062"/>
              <a:ext cx="0" cy="76479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7" name="Oval 113">
              <a:extLst>
                <a:ext uri="{FF2B5EF4-FFF2-40B4-BE49-F238E27FC236}">
                  <a16:creationId xmlns:a16="http://schemas.microsoft.com/office/drawing/2014/main" id="{37ADCBF6-C1F6-DC5A-9A47-A321F1E8DBB0}"/>
                </a:ext>
              </a:extLst>
            </p:cNvPr>
            <p:cNvSpPr/>
            <p:nvPr/>
          </p:nvSpPr>
          <p:spPr>
            <a:xfrm>
              <a:off x="3313481" y="9062552"/>
              <a:ext cx="1779941" cy="17799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38" name="CuadroTexto 350">
              <a:extLst>
                <a:ext uri="{FF2B5EF4-FFF2-40B4-BE49-F238E27FC236}">
                  <a16:creationId xmlns:a16="http://schemas.microsoft.com/office/drawing/2014/main" id="{8ADF4DD8-BA89-D416-5344-F4C64FEB4FF7}"/>
                </a:ext>
              </a:extLst>
            </p:cNvPr>
            <p:cNvSpPr txBox="1"/>
            <p:nvPr/>
          </p:nvSpPr>
          <p:spPr>
            <a:xfrm rot="10800000">
              <a:off x="3176473" y="9556407"/>
              <a:ext cx="2068939" cy="800220"/>
            </a:xfrm>
            <a:prstGeom prst="rect">
              <a:avLst/>
            </a:prstGeom>
            <a:noFill/>
          </p:spPr>
          <p:txBody>
            <a:bodyPr wrap="square" rtlCol="0">
              <a:spAutoFit/>
            </a:bodyPr>
            <a:lstStyle/>
            <a:p>
              <a:pPr algn="ctr"/>
              <a:r>
                <a:rPr lang="en-US" sz="2000" dirty="0">
                  <a:solidFill>
                    <a:schemeClr val="bg1"/>
                  </a:solidFill>
                  <a:latin typeface="Poppins Medium" pitchFamily="2" charset="77"/>
                  <a:ea typeface="Lato" panose="020F0502020204030203" pitchFamily="34" charset="0"/>
                  <a:cs typeface="Poppins Medium" pitchFamily="2" charset="77"/>
                </a:rPr>
                <a:t>2023</a:t>
              </a:r>
            </a:p>
          </p:txBody>
        </p:sp>
      </p:grpSp>
      <p:sp>
        <p:nvSpPr>
          <p:cNvPr id="39" name="Rectangle 56">
            <a:extLst>
              <a:ext uri="{FF2B5EF4-FFF2-40B4-BE49-F238E27FC236}">
                <a16:creationId xmlns:a16="http://schemas.microsoft.com/office/drawing/2014/main" id="{99D2EA8E-B846-023A-46FD-D54978024419}"/>
              </a:ext>
            </a:extLst>
          </p:cNvPr>
          <p:cNvSpPr/>
          <p:nvPr/>
        </p:nvSpPr>
        <p:spPr>
          <a:xfrm>
            <a:off x="10262629" y="4798767"/>
            <a:ext cx="1949577" cy="954107"/>
          </a:xfrm>
          <a:prstGeom prst="rect">
            <a:avLst/>
          </a:prstGeom>
        </p:spPr>
        <p:txBody>
          <a:bodyPr wrap="square">
            <a:spAutoFit/>
          </a:bodyPr>
          <a:lstStyle/>
          <a:p>
            <a:pPr algn="ctr"/>
            <a:r>
              <a:rPr lang="en-US" sz="1400" dirty="0">
                <a:latin typeface="Lato" panose="020F0502020204030203" pitchFamily="34" charset="0"/>
                <a:ea typeface="Lato" panose="020F0502020204030203" pitchFamily="34" charset="0"/>
                <a:cs typeface="Lato" panose="020F0502020204030203" pitchFamily="34" charset="0"/>
              </a:rPr>
              <a:t>Draft Legislation</a:t>
            </a:r>
          </a:p>
          <a:p>
            <a:pPr algn="ctr"/>
            <a:r>
              <a:rPr lang="en-US" sz="1400" dirty="0">
                <a:latin typeface="Lato" panose="020F0502020204030203" pitchFamily="34" charset="0"/>
                <a:ea typeface="Lato" panose="020F0502020204030203" pitchFamily="34" charset="0"/>
                <a:cs typeface="Lato" panose="020F0502020204030203" pitchFamily="34" charset="0"/>
              </a:rPr>
              <a:t>Released to Rights Holders – Feb 17, 2023</a:t>
            </a:r>
          </a:p>
        </p:txBody>
      </p:sp>
      <p:sp>
        <p:nvSpPr>
          <p:cNvPr id="40" name="Slide Number Placeholder 3">
            <a:extLst>
              <a:ext uri="{FF2B5EF4-FFF2-40B4-BE49-F238E27FC236}">
                <a16:creationId xmlns:a16="http://schemas.microsoft.com/office/drawing/2014/main" id="{392FB0F1-E613-58E2-95B8-1B5F5C6D2B23}"/>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pPr>
                <a:defRPr/>
              </a:pPr>
              <a:t>8</a:t>
            </a:fld>
            <a:endParaRPr lang="en-US" dirty="0"/>
          </a:p>
        </p:txBody>
      </p:sp>
    </p:spTree>
    <p:extLst>
      <p:ext uri="{BB962C8B-B14F-4D97-AF65-F5344CB8AC3E}">
        <p14:creationId xmlns:p14="http://schemas.microsoft.com/office/powerpoint/2010/main" val="172680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8B78-F2DB-109C-EE18-7BB8B2B73E21}"/>
              </a:ext>
            </a:extLst>
          </p:cNvPr>
          <p:cNvSpPr>
            <a:spLocks noGrp="1"/>
          </p:cNvSpPr>
          <p:nvPr>
            <p:ph type="title"/>
          </p:nvPr>
        </p:nvSpPr>
        <p:spPr>
          <a:xfrm>
            <a:off x="631371" y="1797304"/>
            <a:ext cx="10925629" cy="798576"/>
          </a:xfrm>
        </p:spPr>
        <p:txBody>
          <a:bodyPr/>
          <a:lstStyle/>
          <a:p>
            <a:r>
              <a:rPr lang="en-US" sz="3600" dirty="0"/>
              <a:t>The Infrastructure Sector is guided by several Resolutions:</a:t>
            </a:r>
            <a:endParaRPr lang="en-CA" sz="3600" dirty="0"/>
          </a:p>
        </p:txBody>
      </p:sp>
      <p:sp>
        <p:nvSpPr>
          <p:cNvPr id="3" name="Content Placeholder 2">
            <a:extLst>
              <a:ext uri="{FF2B5EF4-FFF2-40B4-BE49-F238E27FC236}">
                <a16:creationId xmlns:a16="http://schemas.microsoft.com/office/drawing/2014/main" id="{87485ECA-1854-9B41-DFC8-BEB3C6F6EB85}"/>
              </a:ext>
            </a:extLst>
          </p:cNvPr>
          <p:cNvSpPr>
            <a:spLocks noGrp="1"/>
          </p:cNvSpPr>
          <p:nvPr>
            <p:ph idx="1"/>
          </p:nvPr>
        </p:nvSpPr>
        <p:spPr>
          <a:xfrm>
            <a:off x="41728" y="2454729"/>
            <a:ext cx="12104914" cy="3802063"/>
          </a:xfrm>
        </p:spPr>
        <p:txBody>
          <a:bodyPr/>
          <a:lstStyle/>
          <a:p>
            <a:r>
              <a:rPr lang="en-US" sz="2200" b="1" dirty="0"/>
              <a:t>Resolution 76/2015</a:t>
            </a:r>
            <a:r>
              <a:rPr lang="en-US" sz="2200" dirty="0"/>
              <a:t> – </a:t>
            </a:r>
            <a:r>
              <a:rPr lang="en-US" sz="2200" i="1" dirty="0"/>
              <a:t>Safe Drinking Water for First Nations</a:t>
            </a:r>
          </a:p>
          <a:p>
            <a:r>
              <a:rPr lang="en-US" sz="2200" b="1" dirty="0"/>
              <a:t>Resolution 26/2017</a:t>
            </a:r>
            <a:r>
              <a:rPr lang="en-US" sz="2200" dirty="0"/>
              <a:t> – </a:t>
            </a:r>
            <a:r>
              <a:rPr lang="en-US" sz="2200" i="1" dirty="0"/>
              <a:t>Safe Drinking Water for First Nations Act (the Act)</a:t>
            </a:r>
          </a:p>
          <a:p>
            <a:r>
              <a:rPr lang="en-US" sz="2200" b="1" dirty="0"/>
              <a:t>Resolution 88/2017</a:t>
            </a:r>
            <a:r>
              <a:rPr lang="en-US" sz="2200" dirty="0"/>
              <a:t> – </a:t>
            </a:r>
            <a:r>
              <a:rPr lang="en-US" sz="2200" i="1" dirty="0"/>
              <a:t>First Nations led Engagement Process for Safe Drinking Water Legislation</a:t>
            </a:r>
          </a:p>
          <a:p>
            <a:r>
              <a:rPr lang="en-US" sz="2200" b="1" dirty="0"/>
              <a:t>Resolution 26/2018</a:t>
            </a:r>
            <a:r>
              <a:rPr lang="en-US" sz="2200" dirty="0"/>
              <a:t> – </a:t>
            </a:r>
            <a:r>
              <a:rPr lang="en-US" sz="2200" i="1" dirty="0"/>
              <a:t>Support for a First Nations Safe Drinking Water Legislation – Preliminary Concepts</a:t>
            </a:r>
          </a:p>
          <a:p>
            <a:r>
              <a:rPr lang="en-US" sz="2200" b="1" dirty="0"/>
              <a:t>Resolution 14/2019</a:t>
            </a:r>
            <a:r>
              <a:rPr lang="en-US" sz="2200" dirty="0"/>
              <a:t> – </a:t>
            </a:r>
            <a:r>
              <a:rPr lang="en-US" sz="2200" i="1" dirty="0"/>
              <a:t>Endorsement of the Refined Preliminary Concepts for Repeal and Replacement of the Safe Drinking Water for First Nations Act</a:t>
            </a:r>
            <a:r>
              <a:rPr lang="en-US" sz="2200" dirty="0"/>
              <a:t> </a:t>
            </a:r>
          </a:p>
          <a:p>
            <a:r>
              <a:rPr lang="en-US" sz="2200" b="1" dirty="0"/>
              <a:t>Resolution 53/2019</a:t>
            </a:r>
            <a:r>
              <a:rPr lang="en-US" sz="2200" dirty="0"/>
              <a:t> – </a:t>
            </a:r>
            <a:r>
              <a:rPr lang="en-US" sz="2200" i="1" dirty="0"/>
              <a:t>Human Right to Clean Drinking Water</a:t>
            </a:r>
          </a:p>
          <a:p>
            <a:r>
              <a:rPr lang="en-US" sz="2200" b="1" dirty="0"/>
              <a:t>Resolution 23/2022 </a:t>
            </a:r>
            <a:r>
              <a:rPr lang="en-US" sz="2200" dirty="0"/>
              <a:t>– </a:t>
            </a:r>
            <a:r>
              <a:rPr lang="en-US" sz="2200" i="1" dirty="0"/>
              <a:t>Re-Commitment to Co-Development of Replacement Legislation for Safe Drinking Water for First Nations</a:t>
            </a:r>
          </a:p>
          <a:p>
            <a:endParaRPr lang="en-US" sz="2200" dirty="0"/>
          </a:p>
          <a:p>
            <a:endParaRPr lang="en-US" sz="2200" dirty="0"/>
          </a:p>
          <a:p>
            <a:endParaRPr lang="en-CA" sz="2200" dirty="0"/>
          </a:p>
        </p:txBody>
      </p:sp>
    </p:spTree>
    <p:extLst>
      <p:ext uri="{BB962C8B-B14F-4D97-AF65-F5344CB8AC3E}">
        <p14:creationId xmlns:p14="http://schemas.microsoft.com/office/powerpoint/2010/main" val="258638780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6928</TotalTime>
  <Words>2268</Words>
  <Application>Microsoft Office PowerPoint</Application>
  <PresentationFormat>Widescreen</PresentationFormat>
  <Paragraphs>268</Paragraphs>
  <Slides>34</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Lato</vt:lpstr>
      <vt:lpstr>Lato Light</vt:lpstr>
      <vt:lpstr>Poppins Medium</vt:lpstr>
      <vt:lpstr>Ü¬'EA1</vt:lpstr>
      <vt:lpstr>1_Custom Design</vt:lpstr>
      <vt:lpstr>First Nations Safe Drinking Water Legislation</vt:lpstr>
      <vt:lpstr>Opening Prayer </vt:lpstr>
      <vt:lpstr>Land Acknowledgement</vt:lpstr>
      <vt:lpstr>Opening Remarks</vt:lpstr>
      <vt:lpstr>Remarks from the Co-Leads –  Current Status &amp; Next Steps</vt:lpstr>
      <vt:lpstr>Context &amp; Overview</vt:lpstr>
      <vt:lpstr>Recall: Safe Drinking Water for First Nations Act (SDWFNA) Update</vt:lpstr>
      <vt:lpstr>Timeline of SDWFNA</vt:lpstr>
      <vt:lpstr>The Infrastructure Sector is guided by several Resolutions:</vt:lpstr>
      <vt:lpstr>2019–2021 Engagements</vt:lpstr>
      <vt:lpstr>Goals of the First Nations Safe Drinking Water Preliminary Concepts</vt:lpstr>
      <vt:lpstr>The Preliminary Concepts included key topics across 26 categories including:</vt:lpstr>
      <vt:lpstr>December 2022 SCA – Resolution 23/2022</vt:lpstr>
      <vt:lpstr>Resolution 23/2022</vt:lpstr>
      <vt:lpstr>Winter 2023 Engagements  </vt:lpstr>
      <vt:lpstr>Winter 2023 Engagements (Continued) </vt:lpstr>
      <vt:lpstr>AFN Advocacy</vt:lpstr>
      <vt:lpstr>Current Status</vt:lpstr>
      <vt:lpstr>Legal Analysis</vt:lpstr>
      <vt:lpstr>Key Areas of Draft Bill </vt:lpstr>
      <vt:lpstr>Preamble</vt:lpstr>
      <vt:lpstr>Principles </vt:lpstr>
      <vt:lpstr>Funding</vt:lpstr>
      <vt:lpstr>Governance</vt:lpstr>
      <vt:lpstr>Rights</vt:lpstr>
      <vt:lpstr>Governance</vt:lpstr>
      <vt:lpstr>Liability</vt:lpstr>
      <vt:lpstr>Minimum Standards</vt:lpstr>
      <vt:lpstr>Transboundary</vt:lpstr>
      <vt:lpstr>UNDRIP &amp; UNDA</vt:lpstr>
      <vt:lpstr>UNDRIP &amp; UNDA</vt:lpstr>
      <vt:lpstr>Question &amp; Answer Period</vt:lpstr>
      <vt:lpstr>Closing Remarks</vt:lpstr>
      <vt:lpstr>Closing Prayer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Karen McBride</cp:lastModifiedBy>
  <cp:revision>23</cp:revision>
  <dcterms:created xsi:type="dcterms:W3CDTF">2020-01-06T15:32:02Z</dcterms:created>
  <dcterms:modified xsi:type="dcterms:W3CDTF">2023-06-14T19:11:30Z</dcterms:modified>
</cp:coreProperties>
</file>