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ppt/tags/tag20.xml" ContentType="application/vnd.openxmlformats-officedocument.presentationml.tags+xml"/>
  <Override PartName="/ppt/tags/tag12.xml" ContentType="application/vnd.openxmlformats-officedocument.presentationml.tags+xml"/>
  <Override PartName="/ppt/tags/tag9.xml" ContentType="application/vnd.openxmlformats-officedocument.presentationml.tags+xml"/>
  <Override PartName="/ppt/tags/tag6.xml" ContentType="application/vnd.openxmlformats-officedocument.presentationml.tags+xml"/>
  <Override PartName="/ppt/tags/tag10.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ppt/tags/tag11.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docProps/app.xml" ContentType="application/vnd.openxmlformats-officedocument.extended-propertie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ppt/tags/tag18.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69" r:id="rId2"/>
    <p:sldId id="270" r:id="rId3"/>
    <p:sldId id="283" r:id="rId4"/>
    <p:sldId id="287" r:id="rId5"/>
    <p:sldId id="274" r:id="rId6"/>
    <p:sldId id="285" r:id="rId7"/>
    <p:sldId id="275" r:id="rId8"/>
    <p:sldId id="293" r:id="rId9"/>
    <p:sldId id="288" r:id="rId10"/>
    <p:sldId id="292"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5481" autoAdjust="0"/>
    <p:restoredTop sz="90418" autoAdjust="0"/>
  </p:normalViewPr>
  <p:slideViewPr>
    <p:cSldViewPr>
      <p:cViewPr varScale="1">
        <p:scale>
          <a:sx n="188" d="100"/>
          <a:sy n="188" d="100"/>
        </p:scale>
        <p:origin x="1242" y="13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275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18C435-C99C-4490-B184-1BDF1ED67A9E}" type="datetimeFigureOut">
              <a:rPr lang="en-US" smtClean="0"/>
              <a:t>2/27/2024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0A7F6B-BD7F-4873-B402-28BA24EF7982}" type="slidenum">
              <a:rPr lang="en-US" smtClean="0"/>
              <a:t>‹#›</a:t>
            </a:fld>
            <a:endParaRPr lang="en-US" dirty="0"/>
          </a:p>
        </p:txBody>
      </p:sp>
    </p:spTree>
    <p:extLst>
      <p:ext uri="{BB962C8B-B14F-4D97-AF65-F5344CB8AC3E}">
        <p14:creationId xmlns:p14="http://schemas.microsoft.com/office/powerpoint/2010/main" val="3935697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F73FF9-F35C-4F99-97FD-08CD158EB524}" type="datetimeFigureOut">
              <a:rPr lang="en-US" smtClean="0"/>
              <a:t>2/27/2024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Cliquez sur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B2FAE5-36C0-4B60-8CE5-45E9F2EFC2EA}" type="slidenum">
              <a:rPr lang="en-US" smtClean="0"/>
              <a:t>‹#›</a:t>
            </a:fld>
            <a:endParaRPr lang="en-US" dirty="0"/>
          </a:p>
        </p:txBody>
      </p:sp>
    </p:spTree>
    <p:extLst>
      <p:ext uri="{BB962C8B-B14F-4D97-AF65-F5344CB8AC3E}">
        <p14:creationId xmlns:p14="http://schemas.microsoft.com/office/powerpoint/2010/main" val="966735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2FAE5-36C0-4B60-8CE5-45E9F2EFC2EA}" type="slidenum">
              <a:rPr lang="en-US" smtClean="0"/>
              <a:t>2</a:t>
            </a:fld>
            <a:endParaRPr lang="en-US" dirty="0"/>
          </a:p>
        </p:txBody>
      </p:sp>
    </p:spTree>
    <p:extLst>
      <p:ext uri="{BB962C8B-B14F-4D97-AF65-F5344CB8AC3E}">
        <p14:creationId xmlns:p14="http://schemas.microsoft.com/office/powerpoint/2010/main" val="1939968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2FAE5-36C0-4B60-8CE5-45E9F2EFC2EA}" type="slidenum">
              <a:rPr lang="en-US" smtClean="0"/>
              <a:t>3</a:t>
            </a:fld>
            <a:endParaRPr lang="en-US" dirty="0"/>
          </a:p>
        </p:txBody>
      </p:sp>
    </p:spTree>
    <p:extLst>
      <p:ext uri="{BB962C8B-B14F-4D97-AF65-F5344CB8AC3E}">
        <p14:creationId xmlns:p14="http://schemas.microsoft.com/office/powerpoint/2010/main" val="4268898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2FAE5-36C0-4B60-8CE5-45E9F2EFC2EA}" type="slidenum">
              <a:rPr lang="en-US" smtClean="0"/>
              <a:t>4</a:t>
            </a:fld>
            <a:endParaRPr lang="en-US" dirty="0"/>
          </a:p>
        </p:txBody>
      </p:sp>
    </p:spTree>
    <p:extLst>
      <p:ext uri="{BB962C8B-B14F-4D97-AF65-F5344CB8AC3E}">
        <p14:creationId xmlns:p14="http://schemas.microsoft.com/office/powerpoint/2010/main" val="1148321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B2FAE5-36C0-4B60-8CE5-45E9F2EFC2EA}" type="slidenum">
              <a:rPr lang="en-US" smtClean="0"/>
              <a:t>5</a:t>
            </a:fld>
            <a:endParaRPr lang="en-US" dirty="0"/>
          </a:p>
        </p:txBody>
      </p:sp>
    </p:spTree>
    <p:extLst>
      <p:ext uri="{BB962C8B-B14F-4D97-AF65-F5344CB8AC3E}">
        <p14:creationId xmlns:p14="http://schemas.microsoft.com/office/powerpoint/2010/main" val="2526008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B2FAE5-36C0-4B60-8CE5-45E9F2EFC2EA}" type="slidenum">
              <a:rPr lang="en-US" smtClean="0"/>
              <a:t>6</a:t>
            </a:fld>
            <a:endParaRPr lang="en-US" dirty="0"/>
          </a:p>
        </p:txBody>
      </p:sp>
    </p:spTree>
    <p:extLst>
      <p:ext uri="{BB962C8B-B14F-4D97-AF65-F5344CB8AC3E}">
        <p14:creationId xmlns:p14="http://schemas.microsoft.com/office/powerpoint/2010/main" val="1491120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2FAE5-36C0-4B60-8CE5-45E9F2EFC2EA}" type="slidenum">
              <a:rPr lang="en-US" smtClean="0"/>
              <a:t>9</a:t>
            </a:fld>
            <a:endParaRPr lang="en-US" dirty="0"/>
          </a:p>
        </p:txBody>
      </p:sp>
    </p:spTree>
    <p:extLst>
      <p:ext uri="{BB962C8B-B14F-4D97-AF65-F5344CB8AC3E}">
        <p14:creationId xmlns:p14="http://schemas.microsoft.com/office/powerpoint/2010/main" val="3220549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28950"/>
            <a:ext cx="8229600" cy="857250"/>
          </a:xfrm>
          <a:prstGeom prst="rect">
            <a:avLst/>
          </a:prstGeom>
        </p:spPr>
        <p:txBody>
          <a:bodyPr>
            <a:noAutofit/>
          </a:bodyPr>
          <a:lstStyle>
            <a:lvl1pPr>
              <a:defRPr>
                <a:latin typeface="Corbel" panose="020B0503020204020204" pitchFamily="34" charset="0"/>
              </a:defRPr>
            </a:lvl1pPr>
          </a:lstStyle>
          <a:p>
            <a:r>
              <a:rPr lang="en-US" dirty="0"/>
              <a:t>Click to edit Master title style</a:t>
            </a:r>
          </a:p>
        </p:txBody>
      </p:sp>
    </p:spTree>
    <p:extLst>
      <p:ext uri="{BB962C8B-B14F-4D97-AF65-F5344CB8AC3E}">
        <p14:creationId xmlns:p14="http://schemas.microsoft.com/office/powerpoint/2010/main" val="1420797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2266950"/>
            <a:ext cx="8229600" cy="2327275"/>
          </a:xfrm>
          <a:prstGeom prst="rect">
            <a:avLst/>
          </a:prstGeom>
        </p:spPr>
        <p:txBody>
          <a:bodyPr/>
          <a:lstStyle>
            <a:lvl1pPr>
              <a:defRPr>
                <a:latin typeface="Corbel" panose="020B0503020204020204" pitchFamily="34" charset="0"/>
                <a:cs typeface="Arial" panose="020B0604020202020204" pitchFamily="34" charset="0"/>
              </a:defRPr>
            </a:lvl1pPr>
            <a:lvl2pPr>
              <a:defRPr>
                <a:latin typeface="Corbel" panose="020B0503020204020204" pitchFamily="34" charset="0"/>
                <a:cs typeface="Arial" panose="020B0604020202020204" pitchFamily="34" charset="0"/>
              </a:defRPr>
            </a:lvl2pPr>
            <a:lvl3pPr>
              <a:defRPr>
                <a:latin typeface="Corbel" panose="020B0503020204020204" pitchFamily="34" charset="0"/>
                <a:cs typeface="Arial" panose="020B0604020202020204" pitchFamily="34" charset="0"/>
              </a:defRPr>
            </a:lvl3pPr>
            <a:lvl4pPr>
              <a:defRPr>
                <a:latin typeface="Corbel" panose="020B0503020204020204" pitchFamily="34" charset="0"/>
                <a:cs typeface="Arial" panose="020B0604020202020204" pitchFamily="34" charset="0"/>
              </a:defRPr>
            </a:lvl4pPr>
            <a:lvl5pPr>
              <a:defRPr>
                <a:latin typeface="Corbel" panose="020B05030202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457200" y="1352550"/>
            <a:ext cx="8229600" cy="857250"/>
          </a:xfrm>
          <a:prstGeom prst="rect">
            <a:avLst/>
          </a:prstGeom>
        </p:spPr>
        <p:txBody>
          <a:bodyPr>
            <a:noAutofit/>
          </a:bodyPr>
          <a:lstStyle>
            <a:lvl1pPr>
              <a:defRPr>
                <a:latin typeface="Corbel" panose="020B0503020204020204" pitchFamily="34" charset="0"/>
              </a:defRPr>
            </a:lvl1pPr>
          </a:lstStyle>
          <a:p>
            <a:r>
              <a:rPr lang="en-US" dirty="0"/>
              <a:t>Click to edit Master title style</a:t>
            </a:r>
          </a:p>
        </p:txBody>
      </p:sp>
    </p:spTree>
    <p:extLst>
      <p:ext uri="{BB962C8B-B14F-4D97-AF65-F5344CB8AC3E}">
        <p14:creationId xmlns:p14="http://schemas.microsoft.com/office/powerpoint/2010/main" val="1049984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2"/>
          <p:cNvSpPr>
            <a:spLocks noGrp="1"/>
          </p:cNvSpPr>
          <p:nvPr>
            <p:ph idx="1"/>
          </p:nvPr>
        </p:nvSpPr>
        <p:spPr>
          <a:xfrm>
            <a:off x="457200" y="2266950"/>
            <a:ext cx="8229600" cy="2327275"/>
          </a:xfrm>
          <a:prstGeom prst="rect">
            <a:avLst/>
          </a:prstGeom>
        </p:spPr>
        <p:txBody>
          <a:bodyPr vert="horz" lIns="91440" tIns="45720" rIns="91440" bIns="45720" rtlCol="0">
            <a:normAutofit/>
          </a:bodyPr>
          <a:lstStyle>
            <a:lvl1pPr>
              <a:defRPr>
                <a:solidFill>
                  <a:schemeClr val="tx1">
                    <a:lumMod val="65000"/>
                    <a:lumOff val="35000"/>
                  </a:schemeClr>
                </a:solidFill>
                <a:latin typeface="Corbel" panose="020B0503020204020204" pitchFamily="34" charset="0"/>
                <a:cs typeface="Arial" panose="020B0604020202020204" pitchFamily="34" charset="0"/>
              </a:defRPr>
            </a:lvl1pPr>
            <a:lvl2pPr>
              <a:defRPr>
                <a:solidFill>
                  <a:schemeClr val="tx1">
                    <a:lumMod val="65000"/>
                    <a:lumOff val="35000"/>
                  </a:schemeClr>
                </a:solidFill>
                <a:latin typeface="Corbel" panose="020B0503020204020204" pitchFamily="34" charset="0"/>
                <a:cs typeface="Arial" panose="020B0604020202020204" pitchFamily="34" charset="0"/>
              </a:defRPr>
            </a:lvl2pPr>
            <a:lvl3pPr>
              <a:defRPr>
                <a:solidFill>
                  <a:schemeClr val="tx1">
                    <a:lumMod val="65000"/>
                    <a:lumOff val="35000"/>
                  </a:schemeClr>
                </a:solidFill>
                <a:latin typeface="Corbel" panose="020B0503020204020204" pitchFamily="34" charset="0"/>
                <a:cs typeface="Arial" panose="020B0604020202020204" pitchFamily="34" charset="0"/>
              </a:defRPr>
            </a:lvl3pPr>
            <a:lvl4pPr>
              <a:defRPr>
                <a:solidFill>
                  <a:schemeClr val="tx1">
                    <a:lumMod val="65000"/>
                    <a:lumOff val="35000"/>
                  </a:schemeClr>
                </a:solidFill>
                <a:latin typeface="Corbel" panose="020B0503020204020204" pitchFamily="34" charset="0"/>
                <a:cs typeface="Arial" panose="020B0604020202020204" pitchFamily="34" charset="0"/>
              </a:defRPr>
            </a:lvl4pPr>
            <a:lvl5pPr>
              <a:defRPr>
                <a:solidFill>
                  <a:schemeClr val="tx1">
                    <a:lumMod val="65000"/>
                    <a:lumOff val="35000"/>
                  </a:schemeClr>
                </a:solidFill>
                <a:latin typeface="Corbel" panose="020B05030202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457200" y="1352550"/>
            <a:ext cx="8229600" cy="857250"/>
          </a:xfrm>
          <a:prstGeom prst="rect">
            <a:avLst/>
          </a:prstGeom>
        </p:spPr>
        <p:txBody>
          <a:bodyPr>
            <a:noAutofit/>
          </a:bodyPr>
          <a:lstStyle>
            <a:lvl1pPr>
              <a:defRPr>
                <a:latin typeface="Corbel" panose="020B0503020204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1103234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p:cNvSpPr txBox="1">
            <a:spLocks/>
          </p:cNvSpPr>
          <p:nvPr userDrawn="1"/>
        </p:nvSpPr>
        <p:spPr>
          <a:xfrm>
            <a:off x="8229600" y="4689587"/>
            <a:ext cx="533400" cy="274637"/>
          </a:xfrm>
          <a:prstGeom prst="rect">
            <a:avLst/>
          </a:prstGeom>
        </p:spPr>
        <p:txBody>
          <a:bodyPr vert="horz" lIns="91440" tIns="45720" rIns="91440" bIns="45720" rtlCol="0" anchor="ctr"/>
          <a:lstStyle>
            <a:defPPr>
              <a:defRPr lang="en-US"/>
            </a:defPPr>
            <a:lvl1pPr marL="0" algn="r" defTabSz="914400" rtl="0" eaLnBrk="1" latinLnBrk="0" hangingPunct="1">
              <a:defRPr sz="1000" b="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9C79B5-13A8-4410-8BEE-C540F00FBB78}" type="slidenum">
              <a:rPr lang="en-US" smtClean="0"/>
              <a:t>‹#›</a:t>
            </a:fld>
            <a:endParaRPr lang="en-US" dirty="0"/>
          </a:p>
        </p:txBody>
      </p:sp>
      <p:sp>
        <p:nvSpPr>
          <p:cNvPr id="2" name="MSIPCMContentMarking" descr="{&quot;HashCode&quot;:1278734906,&quot;Placement&quot;:&quot;Footer&quot;,&quot;Top&quot;:384.343,&quot;Left&quot;:587.411,&quot;SlideWidth&quot;:720,&quot;SlideHeight&quot;:405}">
            <a:extLst>
              <a:ext uri="{FF2B5EF4-FFF2-40B4-BE49-F238E27FC236}">
                <a16:creationId xmlns:a16="http://schemas.microsoft.com/office/drawing/2014/main" id="{E54BD653-1BCA-47EB-B2CB-0562B1F5410F}"/>
              </a:ext>
            </a:extLst>
          </p:cNvPr>
          <p:cNvSpPr txBox="1"/>
          <p:nvPr userDrawn="1"/>
        </p:nvSpPr>
        <p:spPr>
          <a:xfrm>
            <a:off x="7460120" y="4881156"/>
            <a:ext cx="1683880"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Non classifié | Non classifié</a:t>
            </a:r>
          </a:p>
        </p:txBody>
      </p:sp>
      <p:sp>
        <p:nvSpPr>
          <p:cNvPr id="3" name="MSIPCMContentMarking" descr="{&quot;HashCode&quot;:1254597337,&quot;Placement&quot;:&quot;Header&quot;,&quot;Top&quot;:0.0,&quot;Left&quot;:587.411,&quot;SlideWidth&quot;:720,&quot;SlideHeight&quot;:405}">
            <a:extLst>
              <a:ext uri="{FF2B5EF4-FFF2-40B4-BE49-F238E27FC236}">
                <a16:creationId xmlns:a16="http://schemas.microsoft.com/office/drawing/2014/main" id="{1EA87C2F-007A-4B3A-8DC5-709E91AFE258}"/>
              </a:ext>
            </a:extLst>
          </p:cNvPr>
          <p:cNvSpPr txBox="1"/>
          <p:nvPr userDrawn="1"/>
        </p:nvSpPr>
        <p:spPr>
          <a:xfrm>
            <a:off x="7460120" y="54228"/>
            <a:ext cx="1683880" cy="153888"/>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a:t>
            </a:r>
            <a:r>
              <a:rPr lang="fr-CA" sz="1000" noProof="0" dirty="0">
                <a:solidFill>
                  <a:srgbClr val="008000"/>
                </a:solidFill>
                <a:latin typeface="Calibri" panose="020F0502020204030204" pitchFamily="34" charset="0"/>
              </a:rPr>
              <a:t>Non classifié</a:t>
            </a:r>
          </a:p>
        </p:txBody>
      </p:sp>
    </p:spTree>
    <p:extLst>
      <p:ext uri="{BB962C8B-B14F-4D97-AF65-F5344CB8AC3E}">
        <p14:creationId xmlns:p14="http://schemas.microsoft.com/office/powerpoint/2010/main" val="1701214013"/>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50" r:id="rId3"/>
  </p:sldLayoutIdLst>
  <p:txStyles>
    <p:titleStyle>
      <a:lvl1pPr algn="l" defTabSz="914400" rtl="0" eaLnBrk="1" latinLnBrk="0" hangingPunct="1">
        <a:spcBef>
          <a:spcPct val="0"/>
        </a:spcBef>
        <a:buNone/>
        <a:defRPr sz="36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533400" y="2724150"/>
            <a:ext cx="8001000" cy="857250"/>
          </a:xfrm>
        </p:spPr>
        <p:txBody>
          <a:bodyPr/>
          <a:lstStyle/>
          <a:p>
            <a:pPr algn="ctr"/>
            <a:r>
              <a:rPr lang="fr-CA" sz="2400" b="1" dirty="0">
                <a:solidFill>
                  <a:schemeClr val="tx1"/>
                </a:solidFill>
                <a:latin typeface="Arial" panose="020B0604020202020204" pitchFamily="34" charset="0"/>
              </a:rPr>
              <a:t>Les initiatives et priorités de Sécurité </a:t>
            </a:r>
            <a:br>
              <a:rPr lang="fr-CA" sz="2400" b="1" dirty="0">
                <a:solidFill>
                  <a:schemeClr val="tx1"/>
                </a:solidFill>
                <a:latin typeface="Arial" panose="020B0604020202020204" pitchFamily="34" charset="0"/>
              </a:rPr>
            </a:br>
            <a:r>
              <a:rPr lang="fr-CA" sz="2400" b="1" dirty="0">
                <a:solidFill>
                  <a:schemeClr val="tx1"/>
                </a:solidFill>
                <a:latin typeface="Arial" panose="020B0604020202020204" pitchFamily="34" charset="0"/>
              </a:rPr>
              <a:t>publique Canada en matière de SC</a:t>
            </a:r>
            <a:br>
              <a:rPr lang="fr-CA" b="1" dirty="0"/>
            </a:br>
            <a:endParaRPr lang="fr-CA" sz="1800" b="1" dirty="0">
              <a:solidFill>
                <a:schemeClr val="tx1"/>
              </a:solidFill>
            </a:endParaRPr>
          </a:p>
        </p:txBody>
      </p:sp>
      <p:sp>
        <p:nvSpPr>
          <p:cNvPr id="2" name="TextBox 1">
            <a:extLst>
              <a:ext uri="{FF2B5EF4-FFF2-40B4-BE49-F238E27FC236}">
                <a16:creationId xmlns:a16="http://schemas.microsoft.com/office/drawing/2014/main" id="{8B2CB48D-34F6-425D-BC12-F014DA93C91C}"/>
              </a:ext>
            </a:extLst>
          </p:cNvPr>
          <p:cNvSpPr txBox="1"/>
          <p:nvPr>
            <p:custDataLst>
              <p:tags r:id="rId2"/>
            </p:custDataLst>
          </p:nvPr>
        </p:nvSpPr>
        <p:spPr>
          <a:xfrm>
            <a:off x="1752600" y="3638550"/>
            <a:ext cx="5486400" cy="523220"/>
          </a:xfrm>
          <a:prstGeom prst="rect">
            <a:avLst/>
          </a:prstGeom>
          <a:noFill/>
        </p:spPr>
        <p:txBody>
          <a:bodyPr wrap="square" rtlCol="0">
            <a:spAutoFit/>
          </a:bodyPr>
          <a:lstStyle/>
          <a:p>
            <a:pPr algn="ctr"/>
            <a:r>
              <a:rPr lang="en-US" sz="1400" dirty="0">
                <a:solidFill>
                  <a:schemeClr val="tx1">
                    <a:lumMod val="65000"/>
                    <a:lumOff val="35000"/>
                  </a:schemeClr>
                </a:solidFill>
                <a:latin typeface="Arial" panose="020B0604020202020204" pitchFamily="34" charset="0"/>
                <a:cs typeface="Arial" panose="020B0604020202020204" pitchFamily="34" charset="0"/>
              </a:rPr>
              <a:t>Forum sur la SC de </a:t>
            </a:r>
            <a:r>
              <a:rPr lang="en-US" sz="1400" dirty="0" err="1">
                <a:solidFill>
                  <a:schemeClr val="tx1">
                    <a:lumMod val="65000"/>
                    <a:lumOff val="35000"/>
                  </a:schemeClr>
                </a:solidFill>
                <a:latin typeface="Arial" panose="020B0604020202020204" pitchFamily="34" charset="0"/>
                <a:cs typeface="Arial" panose="020B0604020202020204" pitchFamily="34" charset="0"/>
              </a:rPr>
              <a:t>l’APN</a:t>
            </a:r>
            <a:endParaRPr lang="fr-CA" sz="1400" dirty="0">
              <a:solidFill>
                <a:schemeClr val="tx1">
                  <a:lumMod val="65000"/>
                  <a:lumOff val="35000"/>
                </a:schemeClr>
              </a:solidFill>
              <a:latin typeface="Arial" panose="020B0604020202020204" pitchFamily="34" charset="0"/>
              <a:cs typeface="Arial" panose="020B0604020202020204" pitchFamily="34" charset="0"/>
            </a:endParaRPr>
          </a:p>
          <a:p>
            <a:pPr algn="ctr"/>
            <a:r>
              <a:rPr lang="fr-CA" sz="1400" dirty="0">
                <a:solidFill>
                  <a:schemeClr val="tx1">
                    <a:lumMod val="65000"/>
                    <a:lumOff val="35000"/>
                  </a:schemeClr>
                </a:solidFill>
                <a:latin typeface="Arial" panose="020B0604020202020204" pitchFamily="34" charset="0"/>
                <a:cs typeface="Arial" panose="020B0604020202020204" pitchFamily="34" charset="0"/>
              </a:rPr>
              <a:t>6 mars 2024</a:t>
            </a:r>
          </a:p>
        </p:txBody>
      </p:sp>
    </p:spTree>
    <p:extLst>
      <p:ext uri="{BB962C8B-B14F-4D97-AF65-F5344CB8AC3E}">
        <p14:creationId xmlns:p14="http://schemas.microsoft.com/office/powerpoint/2010/main" val="3629431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2E8EDA-3685-468D-BB97-B1DC89747EB1}"/>
              </a:ext>
            </a:extLst>
          </p:cNvPr>
          <p:cNvSpPr>
            <a:spLocks noGrp="1"/>
          </p:cNvSpPr>
          <p:nvPr>
            <p:ph idx="1"/>
            <p:custDataLst>
              <p:tags r:id="rId1"/>
            </p:custDataLst>
          </p:nvPr>
        </p:nvSpPr>
        <p:spPr>
          <a:xfrm>
            <a:off x="325120" y="1494167"/>
            <a:ext cx="8305800" cy="3134983"/>
          </a:xfrm>
        </p:spPr>
        <p:txBody>
          <a:bodyPr anchor="t"/>
          <a:lstStyle/>
          <a:p>
            <a:pPr>
              <a:spcBef>
                <a:spcPts val="600"/>
              </a:spcBef>
            </a:pPr>
            <a:r>
              <a:rPr lang="fr-FR" sz="1400" dirty="0">
                <a:solidFill>
                  <a:schemeClr val="tx1"/>
                </a:solidFill>
                <a:effectLst/>
                <a:latin typeface="Arial" panose="020B0604020202020204" pitchFamily="34" charset="0"/>
                <a:ea typeface="Calibri" panose="020F0502020204030204" pitchFamily="34" charset="0"/>
              </a:rPr>
              <a:t>SP développe un portail national de sensibilisation aux risques d’inondation afin d’améliorer la compréhension du public sur les risques d’inondation au Canada. Le Portail sera une ressource centralisée pour les renseignements sur les risques d’inondation et l’exposition aux inondations.  On y trouvera  des conseils sur les mesures de réduction des risques aux inondations et les meilleures façons de protéger les foyers et les communautés.</a:t>
            </a:r>
          </a:p>
          <a:p>
            <a:pPr>
              <a:spcBef>
                <a:spcPts val="600"/>
              </a:spcBef>
            </a:pPr>
            <a:r>
              <a:rPr lang="fr-FR" sz="1400" dirty="0">
                <a:solidFill>
                  <a:schemeClr val="tx1"/>
                </a:solidFill>
                <a:effectLst/>
                <a:latin typeface="Arial" panose="020B0604020202020204" pitchFamily="34" charset="0"/>
                <a:ea typeface="Calibri" panose="020F0502020204030204" pitchFamily="34" charset="0"/>
              </a:rPr>
              <a:t>Dans les mois à venir, SP consultera les populations autochtones sur les initiatives de gestion des risques d’inondation. Ce travail permettra d’éclairer le développement de contenu et de communications de sensibilisation aux risques d’inondation élaboré par et pour les communautés  Autochtones.</a:t>
            </a:r>
          </a:p>
          <a:p>
            <a:pPr>
              <a:spcBef>
                <a:spcPts val="600"/>
              </a:spcBef>
            </a:pPr>
            <a:r>
              <a:rPr lang="fr-FR" sz="1400" dirty="0">
                <a:solidFill>
                  <a:schemeClr val="tx1"/>
                </a:solidFill>
                <a:effectLst/>
                <a:latin typeface="Arial" panose="020B0604020202020204" pitchFamily="34" charset="0"/>
                <a:ea typeface="Calibri" panose="020F0502020204030204" pitchFamily="34" charset="0"/>
              </a:rPr>
              <a:t>PS espère recevoir les suggestions des participants et des organisations autochtones qui souhaitent participer aux consultations dans les mois à venir.</a:t>
            </a:r>
            <a:endParaRPr lang="fr-CA" sz="1400" dirty="0">
              <a:solidFill>
                <a:schemeClr val="tx1"/>
              </a:solidFill>
              <a:latin typeface="Arial" panose="020B0604020202020204" pitchFamily="34" charset="0"/>
            </a:endParaRPr>
          </a:p>
        </p:txBody>
      </p:sp>
      <p:sp>
        <p:nvSpPr>
          <p:cNvPr id="3" name="Title 2">
            <a:extLst>
              <a:ext uri="{FF2B5EF4-FFF2-40B4-BE49-F238E27FC236}">
                <a16:creationId xmlns:a16="http://schemas.microsoft.com/office/drawing/2014/main" id="{B2F55A52-221E-4E94-89C0-261ACA20B0BF}"/>
              </a:ext>
            </a:extLst>
          </p:cNvPr>
          <p:cNvSpPr>
            <a:spLocks noGrp="1"/>
          </p:cNvSpPr>
          <p:nvPr>
            <p:ph type="title"/>
            <p:custDataLst>
              <p:tags r:id="rId2"/>
            </p:custDataLst>
          </p:nvPr>
        </p:nvSpPr>
        <p:spPr>
          <a:xfrm>
            <a:off x="304800" y="1154974"/>
            <a:ext cx="8326120" cy="457200"/>
          </a:xfrm>
        </p:spPr>
        <p:txBody>
          <a:bodyPr/>
          <a:lstStyle/>
          <a:p>
            <a:r>
              <a:rPr lang="fr-CA" sz="1800" b="1" dirty="0">
                <a:solidFill>
                  <a:schemeClr val="tx1"/>
                </a:solidFill>
                <a:effectLst/>
                <a:latin typeface="Arial" panose="020B0604020202020204" pitchFamily="34" charset="0"/>
                <a:ea typeface="Calibri" panose="020F0502020204030204" pitchFamily="34" charset="0"/>
              </a:rPr>
              <a:t>Portail de sensibilisation aux risques d’inondation </a:t>
            </a:r>
            <a:endParaRPr lang="fr-CA" sz="1800" b="1" dirty="0">
              <a:solidFill>
                <a:schemeClr val="tx1"/>
              </a:solidFill>
              <a:latin typeface="Arial" panose="020B0604020202020204" pitchFamily="34" charset="0"/>
            </a:endParaRPr>
          </a:p>
        </p:txBody>
      </p:sp>
    </p:spTree>
    <p:extLst>
      <p:ext uri="{BB962C8B-B14F-4D97-AF65-F5344CB8AC3E}">
        <p14:creationId xmlns:p14="http://schemas.microsoft.com/office/powerpoint/2010/main" val="2194355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985FD8-59C4-4216-A05A-7D85E7E39F5A}"/>
              </a:ext>
            </a:extLst>
          </p:cNvPr>
          <p:cNvSpPr>
            <a:spLocks noGrp="1"/>
          </p:cNvSpPr>
          <p:nvPr>
            <p:ph idx="1"/>
            <p:custDataLst>
              <p:tags r:id="rId1"/>
            </p:custDataLst>
          </p:nvPr>
        </p:nvSpPr>
        <p:spPr>
          <a:xfrm>
            <a:off x="457200" y="1809750"/>
            <a:ext cx="8229600" cy="2555875"/>
          </a:xfrm>
        </p:spPr>
        <p:txBody>
          <a:bodyPr/>
          <a:lstStyle/>
          <a:p>
            <a:r>
              <a:rPr lang="fr-CA" sz="1800" dirty="0">
                <a:solidFill>
                  <a:schemeClr val="tx1"/>
                </a:solidFill>
                <a:latin typeface="Arial" panose="020B0604020202020204" pitchFamily="34" charset="0"/>
                <a:ea typeface="Times New Roman" panose="02020603050405020304" pitchFamily="18" charset="0"/>
              </a:rPr>
              <a:t>Cette présentation vous fournira</a:t>
            </a:r>
          </a:p>
          <a:p>
            <a:pPr lvl="1"/>
            <a:r>
              <a:rPr lang="fr-CA" sz="1800" dirty="0">
                <a:solidFill>
                  <a:schemeClr val="tx1"/>
                </a:solidFill>
                <a:latin typeface="Arial" panose="020B0604020202020204" pitchFamily="34" charset="0"/>
                <a:ea typeface="Times New Roman" panose="02020603050405020304" pitchFamily="18" charset="0"/>
              </a:rPr>
              <a:t>un aperçu du mandat de Sécurité publique Canada (SP);</a:t>
            </a:r>
          </a:p>
          <a:p>
            <a:pPr lvl="1"/>
            <a:r>
              <a:rPr lang="fr-CA" sz="1800" dirty="0">
                <a:solidFill>
                  <a:schemeClr val="tx1"/>
                </a:solidFill>
                <a:latin typeface="Arial" panose="020B0604020202020204" pitchFamily="34" charset="0"/>
                <a:ea typeface="Times New Roman" panose="02020603050405020304" pitchFamily="18" charset="0"/>
              </a:rPr>
              <a:t>une mise à jour sur l’élaboration du Groupe de travail fédéral sur la sécurité civile (SC) autochtone, auquel les organisations autochtones nationales (OAN), y compris l’Assemblée des Premières Nations, et les provinces et territoires (PT) ont été invités à se joindre; </a:t>
            </a:r>
          </a:p>
          <a:p>
            <a:pPr lvl="1"/>
            <a:r>
              <a:rPr lang="fr-CA" sz="1800" dirty="0">
                <a:solidFill>
                  <a:schemeClr val="tx1"/>
                </a:solidFill>
                <a:latin typeface="Arial" panose="020B0604020202020204" pitchFamily="34" charset="0"/>
                <a:ea typeface="Times New Roman" panose="02020603050405020304" pitchFamily="18" charset="0"/>
              </a:rPr>
              <a:t>les points saillants des travaux récents entrepris par SP en matière de sécurité civile (SC) autochtone, ainsi que les initiatives à venir.</a:t>
            </a:r>
            <a:endParaRPr lang="fr-CA" sz="1800" dirty="0">
              <a:solidFill>
                <a:schemeClr val="tx1"/>
              </a:solidFill>
              <a:latin typeface="Arial" panose="020B0604020202020204" pitchFamily="34" charset="0"/>
            </a:endParaRPr>
          </a:p>
          <a:p>
            <a:endParaRPr lang="fr-CA" dirty="0">
              <a:solidFill>
                <a:schemeClr val="tx1"/>
              </a:solidFill>
            </a:endParaRPr>
          </a:p>
        </p:txBody>
      </p:sp>
      <p:sp>
        <p:nvSpPr>
          <p:cNvPr id="3" name="Title 2">
            <a:extLst>
              <a:ext uri="{FF2B5EF4-FFF2-40B4-BE49-F238E27FC236}">
                <a16:creationId xmlns:a16="http://schemas.microsoft.com/office/drawing/2014/main" id="{BE6E79C8-8B57-47D5-BBAE-B149433D6D2E}"/>
              </a:ext>
            </a:extLst>
          </p:cNvPr>
          <p:cNvSpPr>
            <a:spLocks noGrp="1"/>
          </p:cNvSpPr>
          <p:nvPr>
            <p:ph type="title"/>
            <p:custDataLst>
              <p:tags r:id="rId2"/>
            </p:custDataLst>
          </p:nvPr>
        </p:nvSpPr>
        <p:spPr>
          <a:xfrm>
            <a:off x="457200" y="1352550"/>
            <a:ext cx="8229600" cy="609600"/>
          </a:xfrm>
        </p:spPr>
        <p:txBody>
          <a:bodyPr/>
          <a:lstStyle/>
          <a:p>
            <a:r>
              <a:rPr lang="fr-CA" sz="2000" b="1" dirty="0">
                <a:solidFill>
                  <a:schemeClr val="tx1"/>
                </a:solidFill>
                <a:latin typeface="Arial" panose="020B0604020202020204" pitchFamily="34" charset="0"/>
              </a:rPr>
              <a:t>Aperçu</a:t>
            </a:r>
          </a:p>
        </p:txBody>
      </p:sp>
    </p:spTree>
    <p:extLst>
      <p:ext uri="{BB962C8B-B14F-4D97-AF65-F5344CB8AC3E}">
        <p14:creationId xmlns:p14="http://schemas.microsoft.com/office/powerpoint/2010/main" val="1886000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a:xfrm>
            <a:off x="533400" y="1657350"/>
            <a:ext cx="8153400" cy="3352800"/>
          </a:xfrm>
        </p:spPr>
        <p:txBody>
          <a:bodyPr/>
          <a:lstStyle/>
          <a:p>
            <a:pPr marL="176213" indent="-176213">
              <a:spcBef>
                <a:spcPts val="0"/>
              </a:spcBef>
              <a:spcAft>
                <a:spcPts val="1200"/>
              </a:spcAft>
              <a:defRPr/>
            </a:pPr>
            <a:r>
              <a:rPr lang="fr-CA" altLang="en-US" sz="1300" dirty="0">
                <a:solidFill>
                  <a:schemeClr val="tx1"/>
                </a:solidFill>
                <a:latin typeface="Arial" panose="020B0604020202020204" pitchFamily="34" charset="0"/>
              </a:rPr>
              <a:t>SP aide les Canadiens et leurs communautés à se protéger contre les urgences et les catastrophes liées à tous les risques - naturels, anthropiques et technologiques - grâce à un leadership national dans l’élaboration et la mise en œuvre de politiques, de plans et d’une série de programmes.</a:t>
            </a:r>
          </a:p>
          <a:p>
            <a:pPr marL="176213" indent="-176213" fontAlgn="auto">
              <a:spcBef>
                <a:spcPts val="0"/>
              </a:spcBef>
              <a:spcAft>
                <a:spcPts val="1200"/>
              </a:spcAft>
              <a:defRPr/>
            </a:pPr>
            <a:r>
              <a:rPr lang="fr-CA" altLang="en-US" sz="1300" dirty="0">
                <a:solidFill>
                  <a:schemeClr val="tx1"/>
                </a:solidFill>
                <a:latin typeface="Arial" panose="020B0604020202020204" pitchFamily="34" charset="0"/>
              </a:rPr>
              <a:t>SP s’efforce de renforcer la sécurité civile nationale afin de prévenir, d’atténuer, de se préparer, de réagir et de se remettre d’événements de toute nature. SP fournit des ressources et de l’expertise à l’appui de la préparation aux situations d’urgence, de l’atténuation des effets des catastrophes, de la réaction et du rétablissement.</a:t>
            </a:r>
          </a:p>
          <a:p>
            <a:pPr marL="176213" indent="-176213" fontAlgn="auto">
              <a:spcBef>
                <a:spcPts val="0"/>
              </a:spcBef>
              <a:spcAft>
                <a:spcPts val="1200"/>
              </a:spcAft>
              <a:defRPr/>
            </a:pPr>
            <a:r>
              <a:rPr lang="fr-CA" altLang="en-US" sz="1300" dirty="0">
                <a:solidFill>
                  <a:schemeClr val="tx1"/>
                </a:solidFill>
                <a:latin typeface="Arial" panose="020B0604020202020204" pitchFamily="34" charset="0"/>
              </a:rPr>
              <a:t>SP abrite également le Centre des opérations du gouvernement (COG), qui soutient la préparation et dirige la coordination de la réponse fédérale intégrée aux événements tous risques d’intérêt national.</a:t>
            </a:r>
          </a:p>
          <a:p>
            <a:pPr marL="176213" indent="-176213" fontAlgn="auto">
              <a:spcBef>
                <a:spcPts val="0"/>
              </a:spcBef>
              <a:spcAft>
                <a:spcPts val="1200"/>
              </a:spcAft>
              <a:defRPr/>
            </a:pPr>
            <a:r>
              <a:rPr lang="fr-CA" altLang="en-US" sz="1300" dirty="0">
                <a:solidFill>
                  <a:schemeClr val="tx1"/>
                </a:solidFill>
                <a:latin typeface="Arial" panose="020B0604020202020204" pitchFamily="34" charset="0"/>
              </a:rPr>
              <a:t>Dans le cadre de son rôle global de chef de file en matière de sécurité civile, SP travaille en étroite collaboration avec Services aux Autochtones Canada (SAC) et Relations Couronne-Autochtones et Affaires du Nord Canada (RCAANC).</a:t>
            </a:r>
          </a:p>
        </p:txBody>
      </p:sp>
      <p:sp>
        <p:nvSpPr>
          <p:cNvPr id="3" name="Title 2"/>
          <p:cNvSpPr>
            <a:spLocks noGrp="1"/>
          </p:cNvSpPr>
          <p:nvPr>
            <p:ph type="title"/>
            <p:custDataLst>
              <p:tags r:id="rId2"/>
            </p:custDataLst>
          </p:nvPr>
        </p:nvSpPr>
        <p:spPr>
          <a:xfrm>
            <a:off x="457200" y="1276350"/>
            <a:ext cx="8229600" cy="457200"/>
          </a:xfrm>
        </p:spPr>
        <p:txBody>
          <a:bodyPr anchor="t">
            <a:noAutofit/>
          </a:bodyPr>
          <a:lstStyle/>
          <a:p>
            <a:r>
              <a:rPr lang="fr-CA" sz="2000" b="1" dirty="0">
                <a:solidFill>
                  <a:schemeClr val="tx1"/>
                </a:solidFill>
                <a:latin typeface="Arial" panose="020B0604020202020204" pitchFamily="34" charset="0"/>
              </a:rPr>
              <a:t>Le mandat de Sécurité publique Canada</a:t>
            </a:r>
          </a:p>
        </p:txBody>
      </p:sp>
    </p:spTree>
    <p:extLst>
      <p:ext uri="{BB962C8B-B14F-4D97-AF65-F5344CB8AC3E}">
        <p14:creationId xmlns:p14="http://schemas.microsoft.com/office/powerpoint/2010/main" val="411177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a:xfrm>
            <a:off x="533400" y="1428750"/>
            <a:ext cx="7696200" cy="2667000"/>
          </a:xfrm>
        </p:spPr>
        <p:txBody>
          <a:bodyPr/>
          <a:lstStyle/>
          <a:p>
            <a:pPr>
              <a:spcBef>
                <a:spcPts val="0"/>
              </a:spcBef>
              <a:defRPr/>
            </a:pPr>
            <a:endParaRPr lang="fr-CA" altLang="en-US" sz="1600" dirty="0">
              <a:solidFill>
                <a:schemeClr val="tx1"/>
              </a:solidFill>
              <a:latin typeface="Arial" panose="020B0604020202020204" pitchFamily="34" charset="0"/>
            </a:endParaRPr>
          </a:p>
          <a:p>
            <a:pPr>
              <a:spcBef>
                <a:spcPts val="0"/>
              </a:spcBef>
              <a:spcAft>
                <a:spcPts val="600"/>
              </a:spcAft>
              <a:defRPr/>
            </a:pPr>
            <a:r>
              <a:rPr lang="fr-FR" altLang="en-US" sz="1450" dirty="0">
                <a:solidFill>
                  <a:schemeClr val="tx1"/>
                </a:solidFill>
                <a:latin typeface="Arial" panose="020B0604020202020204" pitchFamily="34" charset="0"/>
              </a:rPr>
              <a:t>La sécurité civile (SC) autochtone est une responsabilité partagée entre plusieurs ministères fédéraux, les gouvernements provinciaux et territoriaux et les partenaires autochtones.​</a:t>
            </a:r>
          </a:p>
          <a:p>
            <a:pPr>
              <a:spcBef>
                <a:spcPts val="0"/>
              </a:spcBef>
              <a:spcAft>
                <a:spcPts val="600"/>
              </a:spcAft>
              <a:defRPr/>
            </a:pPr>
            <a:r>
              <a:rPr lang="fr-CA" altLang="en-US" sz="1450" dirty="0">
                <a:solidFill>
                  <a:schemeClr val="tx1"/>
                </a:solidFill>
                <a:latin typeface="Arial" panose="020B0604020202020204" pitchFamily="34" charset="0"/>
              </a:rPr>
              <a:t>SP, SAC et RCAANC ont acquis une meilleure compréhension des besoins et des priorités de l’Assemblée des Premières Nations (APN), du Ralliement national des Métis (RNM), et de l’Inuit </a:t>
            </a:r>
            <a:r>
              <a:rPr lang="fr-CA" altLang="en-US" sz="1450" dirty="0" err="1">
                <a:solidFill>
                  <a:schemeClr val="tx1"/>
                </a:solidFill>
                <a:latin typeface="Arial" panose="020B0604020202020204" pitchFamily="34" charset="0"/>
              </a:rPr>
              <a:t>Tapiriit</a:t>
            </a:r>
            <a:r>
              <a:rPr lang="fr-CA" altLang="en-US" sz="1450" dirty="0">
                <a:solidFill>
                  <a:schemeClr val="tx1"/>
                </a:solidFill>
                <a:latin typeface="Arial" panose="020B0604020202020204" pitchFamily="34" charset="0"/>
              </a:rPr>
              <a:t> </a:t>
            </a:r>
            <a:r>
              <a:rPr lang="fr-CA" altLang="en-US" sz="1450" dirty="0" err="1">
                <a:solidFill>
                  <a:schemeClr val="tx1"/>
                </a:solidFill>
                <a:latin typeface="Arial" panose="020B0604020202020204" pitchFamily="34" charset="0"/>
              </a:rPr>
              <a:t>Kanatami</a:t>
            </a:r>
            <a:r>
              <a:rPr lang="fr-CA" altLang="en-US" sz="1450" dirty="0">
                <a:solidFill>
                  <a:schemeClr val="tx1"/>
                </a:solidFill>
                <a:latin typeface="Arial" panose="020B0604020202020204" pitchFamily="34" charset="0"/>
              </a:rPr>
              <a:t> (ITK) en matière de SC grâce à des consultations ultérieures et à des discussions bilatérales et multilatérales</a:t>
            </a:r>
          </a:p>
          <a:p>
            <a:pPr>
              <a:spcBef>
                <a:spcPts val="0"/>
              </a:spcBef>
              <a:spcAft>
                <a:spcPts val="600"/>
              </a:spcAft>
              <a:defRPr/>
            </a:pPr>
            <a:r>
              <a:rPr lang="fr-CA" altLang="en-US" sz="1450" dirty="0">
                <a:solidFill>
                  <a:schemeClr val="tx1"/>
                </a:solidFill>
                <a:latin typeface="Arial" panose="020B0604020202020204" pitchFamily="34" charset="0"/>
              </a:rPr>
              <a:t>Lors de la dernière réunion des dirigeants des OAN et des ministres FPT en février 2024, SP a pris connaissance des besoins et des priorités détaillés en matière de SC de l’APN, de l’ITK et du RNM.</a:t>
            </a:r>
          </a:p>
          <a:p>
            <a:pPr marL="0" indent="0">
              <a:spcBef>
                <a:spcPts val="0"/>
              </a:spcBef>
              <a:buNone/>
              <a:defRPr/>
            </a:pPr>
            <a:endParaRPr lang="fr-CA" altLang="en-US" sz="1400" dirty="0">
              <a:solidFill>
                <a:schemeClr val="tx1"/>
              </a:solidFill>
              <a:latin typeface="Arial" panose="020B0604020202020204" pitchFamily="34" charset="0"/>
            </a:endParaRPr>
          </a:p>
        </p:txBody>
      </p:sp>
      <p:sp>
        <p:nvSpPr>
          <p:cNvPr id="3" name="Title 2"/>
          <p:cNvSpPr>
            <a:spLocks noGrp="1"/>
          </p:cNvSpPr>
          <p:nvPr>
            <p:ph type="title"/>
            <p:custDataLst>
              <p:tags r:id="rId2"/>
            </p:custDataLst>
          </p:nvPr>
        </p:nvSpPr>
        <p:spPr>
          <a:xfrm>
            <a:off x="457200" y="1276350"/>
            <a:ext cx="8229600" cy="457200"/>
          </a:xfrm>
        </p:spPr>
        <p:txBody>
          <a:bodyPr/>
          <a:lstStyle/>
          <a:p>
            <a:r>
              <a:rPr lang="fr-CA" sz="1900" b="1" dirty="0">
                <a:solidFill>
                  <a:schemeClr val="tx1"/>
                </a:solidFill>
                <a:latin typeface="Arial" panose="020B0604020202020204" pitchFamily="34" charset="0"/>
              </a:rPr>
              <a:t>Notre travail avec les OAN</a:t>
            </a:r>
          </a:p>
        </p:txBody>
      </p:sp>
      <p:sp>
        <p:nvSpPr>
          <p:cNvPr id="4" name="Rectangle 1">
            <a:extLst>
              <a:ext uri="{FF2B5EF4-FFF2-40B4-BE49-F238E27FC236}">
                <a16:creationId xmlns:a16="http://schemas.microsoft.com/office/drawing/2014/main" id="{A0375A0B-6740-B60B-697E-ECCD2B953060}"/>
              </a:ext>
            </a:extLst>
          </p:cNvPr>
          <p:cNvSpPr>
            <a:spLocks noChangeArrowheads="1"/>
          </p:cNvSpPr>
          <p:nvPr/>
        </p:nvSpPr>
        <p:spPr bwMode="auto">
          <a:xfrm>
            <a:off x="152400" y="152400"/>
            <a:ext cx="0" cy="0"/>
          </a:xfrm>
          <a:prstGeom prst="rect">
            <a:avLst/>
          </a:prstGeom>
          <a:solidFill>
            <a:srgbClr val="30313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935" rIns="0" bIns="-793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rgbClr val="9AA0A6"/>
                </a:solidFill>
                <a:effectLst/>
                <a:latin typeface="Arial" panose="020B0604020202020204" pitchFamily="34" charset="0"/>
                <a:cs typeface="Arial" panose="020B0604020202020204" pitchFamily="34" charset="0"/>
              </a:rPr>
            </a:b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2100" b="0" i="0" u="none" strike="noStrike" cap="none" normalizeH="0" baseline="0">
                <a:ln>
                  <a:noFill/>
                </a:ln>
                <a:solidFill>
                  <a:srgbClr val="E8EAED"/>
                </a:solidFill>
                <a:effectLst/>
                <a:latin typeface="inherit"/>
                <a:cs typeface="Arial" panose="020B0604020202020204" pitchFamily="34" charset="0"/>
              </a:rPr>
              <a:t>ministères</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27699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A96A0E-151F-48F0-918C-A88B75D5B2FD}"/>
              </a:ext>
            </a:extLst>
          </p:cNvPr>
          <p:cNvSpPr>
            <a:spLocks noGrp="1"/>
          </p:cNvSpPr>
          <p:nvPr>
            <p:ph idx="1"/>
            <p:custDataLst>
              <p:tags r:id="rId1"/>
            </p:custDataLst>
          </p:nvPr>
        </p:nvSpPr>
        <p:spPr>
          <a:xfrm>
            <a:off x="419100" y="1733550"/>
            <a:ext cx="7734300" cy="3124200"/>
          </a:xfrm>
        </p:spPr>
        <p:txBody>
          <a:bodyPr/>
          <a:lstStyle/>
          <a:p>
            <a:pPr marL="0" indent="0">
              <a:lnSpc>
                <a:spcPct val="107000"/>
              </a:lnSpc>
              <a:spcBef>
                <a:spcPts val="600"/>
              </a:spcBef>
              <a:buNone/>
            </a:pPr>
            <a:r>
              <a:rPr lang="fr-CA" sz="2000" b="1" dirty="0">
                <a:solidFill>
                  <a:schemeClr val="tx1"/>
                </a:solidFill>
                <a:effectLst/>
                <a:latin typeface="Arial" panose="020B0604020202020204" pitchFamily="34" charset="0"/>
                <a:ea typeface="Calibri" panose="020F0502020204030204" pitchFamily="34" charset="0"/>
              </a:rPr>
              <a:t>Groupe de travail fédéral sur la sécurité civile autochtone</a:t>
            </a:r>
          </a:p>
          <a:p>
            <a:pPr>
              <a:lnSpc>
                <a:spcPct val="107000"/>
              </a:lnSpc>
              <a:spcBef>
                <a:spcPts val="200"/>
              </a:spcBef>
              <a:buFont typeface="Symbol" panose="05050102010706020507" pitchFamily="18" charset="2"/>
              <a:buChar char=""/>
            </a:pPr>
            <a:r>
              <a:rPr lang="fr-CA" sz="1600" b="0" i="0" dirty="0">
                <a:solidFill>
                  <a:srgbClr val="000000"/>
                </a:solidFill>
                <a:effectLst/>
                <a:latin typeface="Arial" panose="020B0604020202020204" pitchFamily="34" charset="0"/>
              </a:rPr>
              <a:t>Le groupe de travail sur la sécurité civile autochtone est né d’un engagement pris par le précédent ministre de la Protection civile lors de la réunion des ministres FPT et des dirigeants des OAN de décembre 2022.</a:t>
            </a:r>
          </a:p>
          <a:p>
            <a:pPr>
              <a:lnSpc>
                <a:spcPct val="107000"/>
              </a:lnSpc>
              <a:spcBef>
                <a:spcPts val="200"/>
              </a:spcBef>
              <a:buFont typeface="Symbol" panose="05050102010706020507" pitchFamily="18" charset="2"/>
              <a:buChar char=""/>
            </a:pPr>
            <a:r>
              <a:rPr lang="fr-CA" sz="1600" b="0" i="0" dirty="0">
                <a:solidFill>
                  <a:srgbClr val="000000"/>
                </a:solidFill>
                <a:effectLst/>
                <a:latin typeface="Arial" panose="020B0604020202020204" pitchFamily="34" charset="0"/>
              </a:rPr>
              <a:t>Le groupe de travail a été lancé le 9 février 2024. </a:t>
            </a:r>
            <a:r>
              <a:rPr lang="fr-CA" sz="1600" dirty="0">
                <a:solidFill>
                  <a:srgbClr val="000000"/>
                </a:solidFill>
                <a:effectLst/>
                <a:latin typeface="Arial" panose="020B0604020202020204" pitchFamily="34" charset="0"/>
                <a:ea typeface="Calibri" panose="020F0502020204030204" pitchFamily="34" charset="0"/>
              </a:rPr>
              <a:t>Parmi les participants figurent l’</a:t>
            </a:r>
            <a:r>
              <a:rPr lang="fr-CA" sz="1600" dirty="0">
                <a:solidFill>
                  <a:srgbClr val="000000"/>
                </a:solidFill>
                <a:latin typeface="Arial" panose="020B0604020202020204" pitchFamily="34" charset="0"/>
                <a:ea typeface="Calibri" panose="020F0502020204030204" pitchFamily="34" charset="0"/>
              </a:rPr>
              <a:t>APN, l’ITK, le RNM, SAC, RCAANC, ainsi que les provinces et les territoires.</a:t>
            </a:r>
            <a:endParaRPr lang="fr-CA" sz="1600" dirty="0">
              <a:solidFill>
                <a:srgbClr val="000000"/>
              </a:solidFill>
              <a:effectLst/>
              <a:latin typeface="Arial" panose="020B0604020202020204" pitchFamily="34" charset="0"/>
              <a:ea typeface="Calibri" panose="020F0502020204030204" pitchFamily="34" charset="0"/>
            </a:endParaRPr>
          </a:p>
          <a:p>
            <a:pPr>
              <a:lnSpc>
                <a:spcPct val="107000"/>
              </a:lnSpc>
              <a:spcBef>
                <a:spcPts val="200"/>
              </a:spcBef>
              <a:buFont typeface="Symbol" panose="05050102010706020507" pitchFamily="18" charset="2"/>
              <a:buChar char=""/>
            </a:pPr>
            <a:r>
              <a:rPr lang="fr-CA" sz="1600" dirty="0">
                <a:solidFill>
                  <a:srgbClr val="000000"/>
                </a:solidFill>
                <a:latin typeface="Arial" panose="020B0604020202020204" pitchFamily="34" charset="0"/>
                <a:ea typeface="Calibri" panose="020F0502020204030204" pitchFamily="34" charset="0"/>
              </a:rPr>
              <a:t>Le groupe de travail complétera les efforts menés au niveau fédéral et fondés sur des distinctions, tels que le Comité directeur pour les recommandations de la vérificatrice générale sur la sécurité civile des Premières Nations.</a:t>
            </a:r>
          </a:p>
          <a:p>
            <a:pPr marL="0" indent="0">
              <a:lnSpc>
                <a:spcPct val="107000"/>
              </a:lnSpc>
              <a:spcBef>
                <a:spcPts val="600"/>
              </a:spcBef>
              <a:buNone/>
            </a:pPr>
            <a:endParaRPr lang="fr-CA" sz="1600" dirty="0">
              <a:solidFill>
                <a:schemeClr val="tx1"/>
              </a:solidFill>
              <a:effectLst/>
              <a:highlight>
                <a:srgbClr val="FFFF00"/>
              </a:highlight>
              <a:latin typeface="Arial" panose="020B0604020202020204" pitchFamily="34" charset="0"/>
              <a:ea typeface="Calibri" panose="020F0502020204030204" pitchFamily="34" charset="0"/>
            </a:endParaRPr>
          </a:p>
        </p:txBody>
      </p:sp>
      <p:sp>
        <p:nvSpPr>
          <p:cNvPr id="3" name="Title 2">
            <a:extLst>
              <a:ext uri="{FF2B5EF4-FFF2-40B4-BE49-F238E27FC236}">
                <a16:creationId xmlns:a16="http://schemas.microsoft.com/office/drawing/2014/main" id="{EDB7B21F-1586-4834-9F7D-C6966E45950C}"/>
              </a:ext>
            </a:extLst>
          </p:cNvPr>
          <p:cNvSpPr>
            <a:spLocks noGrp="1"/>
          </p:cNvSpPr>
          <p:nvPr>
            <p:ph type="title"/>
            <p:custDataLst>
              <p:tags r:id="rId2"/>
            </p:custDataLst>
          </p:nvPr>
        </p:nvSpPr>
        <p:spPr>
          <a:xfrm>
            <a:off x="419100" y="1200150"/>
            <a:ext cx="8229600" cy="457200"/>
          </a:xfrm>
        </p:spPr>
        <p:txBody>
          <a:bodyPr/>
          <a:lstStyle/>
          <a:p>
            <a:r>
              <a:rPr lang="fr-CA" sz="2400" b="1" dirty="0">
                <a:solidFill>
                  <a:schemeClr val="tx1"/>
                </a:solidFill>
                <a:latin typeface="Arial" panose="020B0604020202020204" pitchFamily="34" charset="0"/>
              </a:rPr>
              <a:t>Initiatives récentes</a:t>
            </a:r>
          </a:p>
        </p:txBody>
      </p:sp>
    </p:spTree>
    <p:extLst>
      <p:ext uri="{BB962C8B-B14F-4D97-AF65-F5344CB8AC3E}">
        <p14:creationId xmlns:p14="http://schemas.microsoft.com/office/powerpoint/2010/main" val="2307622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A96A0E-151F-48F0-918C-A88B75D5B2FD}"/>
              </a:ext>
            </a:extLst>
          </p:cNvPr>
          <p:cNvSpPr>
            <a:spLocks noGrp="1"/>
          </p:cNvSpPr>
          <p:nvPr>
            <p:ph idx="1"/>
            <p:custDataLst>
              <p:tags r:id="rId1"/>
            </p:custDataLst>
          </p:nvPr>
        </p:nvSpPr>
        <p:spPr>
          <a:xfrm>
            <a:off x="533400" y="1581150"/>
            <a:ext cx="8229600" cy="3124200"/>
          </a:xfrm>
        </p:spPr>
        <p:txBody>
          <a:bodyPr/>
          <a:lstStyle/>
          <a:p>
            <a:pPr marL="176213" indent="-176213">
              <a:lnSpc>
                <a:spcPct val="107000"/>
              </a:lnSpc>
              <a:spcBef>
                <a:spcPts val="600"/>
              </a:spcBef>
              <a:buFont typeface="Symbol" panose="05050102010706020507" pitchFamily="18" charset="2"/>
              <a:buChar char=""/>
            </a:pPr>
            <a:r>
              <a:rPr lang="fr-CA" sz="1350" dirty="0">
                <a:solidFill>
                  <a:schemeClr val="tx1"/>
                </a:solidFill>
                <a:latin typeface="Arial" panose="020B0604020202020204" pitchFamily="34" charset="0"/>
                <a:ea typeface="Calibri" panose="020F0502020204030204" pitchFamily="34" charset="0"/>
              </a:rPr>
              <a:t>Le Profil national des risques (PNR) est la première évaluation stratégique des risques de catastrophes au niveau national. Il dresse un tableau national des risques de catastrophes auxquels le Canada est confronté, ainsi que des mesures et des ressources existantes dans nos systèmes de gestion des urgences pour y faire face.</a:t>
            </a:r>
          </a:p>
          <a:p>
            <a:pPr marL="176213" indent="-176213">
              <a:lnSpc>
                <a:spcPct val="107000"/>
              </a:lnSpc>
              <a:spcBef>
                <a:spcPts val="600"/>
              </a:spcBef>
              <a:buFont typeface="Symbol" panose="05050102010706020507" pitchFamily="18" charset="2"/>
              <a:buChar char=""/>
            </a:pPr>
            <a:r>
              <a:rPr lang="fr-CA" sz="1350" dirty="0">
                <a:solidFill>
                  <a:schemeClr val="tx1"/>
                </a:solidFill>
                <a:latin typeface="Arial" panose="020B0604020202020204" pitchFamily="34" charset="0"/>
                <a:ea typeface="Calibri" panose="020F0502020204030204" pitchFamily="34" charset="0"/>
              </a:rPr>
              <a:t>Ayant reconnu qu’un modèle de collaboration basé sur les distinctions et dirigé par des Autochtones faciliterait la représentation des connaissances et des expériences autochtones dans le PNR, SP a engagé un facilitateur autochtone pour diriger une série de séances de discussion spécifiques aux distinctions et à la démographie. Ces séances ont permis de recueillir de nombreuses données sur les expériences autochtones en matière de risques naturels, qui ont été prises en compte dans le premier rapport public du PNR. Les résultats ont été communiqués aux participants des six séances.</a:t>
            </a:r>
          </a:p>
          <a:p>
            <a:pPr marL="176213" indent="-176213">
              <a:lnSpc>
                <a:spcPct val="107000"/>
              </a:lnSpc>
              <a:spcBef>
                <a:spcPts val="600"/>
              </a:spcBef>
              <a:buFont typeface="Symbol" panose="05050102010706020507" pitchFamily="18" charset="2"/>
              <a:buChar char=""/>
            </a:pPr>
            <a:r>
              <a:rPr lang="fr-CA" sz="1350" dirty="0">
                <a:solidFill>
                  <a:schemeClr val="tx1"/>
                </a:solidFill>
                <a:effectLst/>
                <a:latin typeface="Arial" panose="020B0604020202020204" pitchFamily="34" charset="0"/>
                <a:ea typeface="Calibri" panose="020F0502020204030204" pitchFamily="34" charset="0"/>
              </a:rPr>
              <a:t>L’équipe s’engagera à nouveau avec les peuples autochtones pour le deuxième cycle du PNR, en se concentrant sur les événements de chaleur, les ouragans et la météorologie spatiale.</a:t>
            </a:r>
          </a:p>
          <a:p>
            <a:pPr>
              <a:lnSpc>
                <a:spcPct val="107000"/>
              </a:lnSpc>
              <a:spcBef>
                <a:spcPts val="600"/>
              </a:spcBef>
              <a:buFont typeface="Symbol" panose="05050102010706020507" pitchFamily="18" charset="2"/>
              <a:buChar char=""/>
            </a:pPr>
            <a:endParaRPr lang="fr-CA" sz="1500" dirty="0">
              <a:solidFill>
                <a:schemeClr val="tx1"/>
              </a:solidFill>
              <a:effectLst/>
              <a:latin typeface="Arial" panose="020B0604020202020204" pitchFamily="34" charset="0"/>
              <a:ea typeface="Calibri" panose="020F0502020204030204" pitchFamily="34" charset="0"/>
            </a:endParaRPr>
          </a:p>
        </p:txBody>
      </p:sp>
      <p:sp>
        <p:nvSpPr>
          <p:cNvPr id="3" name="Title 2">
            <a:extLst>
              <a:ext uri="{FF2B5EF4-FFF2-40B4-BE49-F238E27FC236}">
                <a16:creationId xmlns:a16="http://schemas.microsoft.com/office/drawing/2014/main" id="{EDB7B21F-1586-4834-9F7D-C6966E45950C}"/>
              </a:ext>
            </a:extLst>
          </p:cNvPr>
          <p:cNvSpPr>
            <a:spLocks noGrp="1"/>
          </p:cNvSpPr>
          <p:nvPr>
            <p:ph type="title"/>
            <p:custDataLst>
              <p:tags r:id="rId2"/>
            </p:custDataLst>
          </p:nvPr>
        </p:nvSpPr>
        <p:spPr>
          <a:xfrm>
            <a:off x="419100" y="1200150"/>
            <a:ext cx="8229600" cy="457200"/>
          </a:xfrm>
        </p:spPr>
        <p:txBody>
          <a:bodyPr/>
          <a:lstStyle/>
          <a:p>
            <a:pPr>
              <a:lnSpc>
                <a:spcPct val="107000"/>
              </a:lnSpc>
              <a:spcBef>
                <a:spcPts val="600"/>
              </a:spcBef>
            </a:pPr>
            <a:r>
              <a:rPr lang="fr-CA" sz="2000" b="1" dirty="0">
                <a:solidFill>
                  <a:schemeClr val="tx1"/>
                </a:solidFill>
                <a:effectLst/>
                <a:latin typeface="Arial" panose="020B0604020202020204" pitchFamily="34" charset="0"/>
                <a:ea typeface="Calibri" panose="020F0502020204030204" pitchFamily="34" charset="0"/>
              </a:rPr>
              <a:t>Profil national des risques</a:t>
            </a:r>
            <a:endParaRPr lang="fr-CA" sz="2000" b="1" dirty="0">
              <a:solidFill>
                <a:srgbClr val="FF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836408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2E8EDA-3685-468D-BB97-B1DC89747EB1}"/>
              </a:ext>
            </a:extLst>
          </p:cNvPr>
          <p:cNvSpPr>
            <a:spLocks noGrp="1"/>
          </p:cNvSpPr>
          <p:nvPr>
            <p:ph idx="1"/>
            <p:custDataLst>
              <p:tags r:id="rId1"/>
            </p:custDataLst>
          </p:nvPr>
        </p:nvSpPr>
        <p:spPr>
          <a:xfrm>
            <a:off x="325120" y="1494167"/>
            <a:ext cx="8305800" cy="3134983"/>
          </a:xfrm>
        </p:spPr>
        <p:txBody>
          <a:bodyPr anchor="t"/>
          <a:lstStyle/>
          <a:p>
            <a:pPr>
              <a:spcBef>
                <a:spcPts val="600"/>
              </a:spcBef>
            </a:pPr>
            <a:r>
              <a:rPr lang="fr-FR" sz="1350" dirty="0">
                <a:solidFill>
                  <a:schemeClr val="tx1"/>
                </a:solidFill>
                <a:effectLst/>
                <a:latin typeface="Arial" panose="020B0604020202020204" pitchFamily="34" charset="0"/>
                <a:ea typeface="Calibri" panose="020F0502020204030204" pitchFamily="34" charset="0"/>
              </a:rPr>
              <a:t>Depuis plusieurs années, SP effectue une révision et une modernisation du programme des AAFCC. L’un des contributeurs principaux à la révision, le Comité consultatif indépendant sur les AAFCC, comprenait des participants représentant les voix autochtones et les OAN. Le Comité a également recueilli les perspectives partagées directement par des OAN lors des séances au printemps 2022.</a:t>
            </a:r>
          </a:p>
          <a:p>
            <a:pPr>
              <a:spcBef>
                <a:spcPts val="600"/>
              </a:spcBef>
            </a:pPr>
            <a:r>
              <a:rPr lang="fr-FR" sz="1350" dirty="0">
                <a:solidFill>
                  <a:schemeClr val="tx1"/>
                </a:solidFill>
                <a:effectLst/>
                <a:latin typeface="Arial" panose="020B0604020202020204" pitchFamily="34" charset="0"/>
                <a:ea typeface="Calibri" panose="020F0502020204030204" pitchFamily="34" charset="0"/>
              </a:rPr>
              <a:t>L’élaboration du programme des AAFCC modernisé a pris en compte les recommandations formulées par le Comité, ainsi que les considérations soulevées par les OAN. Parmi ces considérations figuraient des lacunes existantes, dont le financement pour les objets de culture matérielle, les défis liés au rétablissement dans les collectivités du Nord et les collectivités éloignées et les déficits de financement entre le programme des AAFCC et d’autres programmes de recouvrement en cas de désastre tel que le Programme d'aide à la gestion des urgences (PAGU).</a:t>
            </a:r>
          </a:p>
          <a:p>
            <a:pPr>
              <a:spcBef>
                <a:spcPts val="600"/>
              </a:spcBef>
            </a:pPr>
            <a:r>
              <a:rPr lang="fr-FR" sz="1350" dirty="0">
                <a:solidFill>
                  <a:schemeClr val="tx1"/>
                </a:solidFill>
                <a:effectLst/>
                <a:latin typeface="Arial" panose="020B0604020202020204" pitchFamily="34" charset="0"/>
                <a:ea typeface="Calibri" panose="020F0502020204030204" pitchFamily="34" charset="0"/>
              </a:rPr>
              <a:t>SP continue à participer au dialogue avec Services aux Autochtones Canada, Relations Couronne-Autochtones et Affaires du Nord Canada, les OAN et les </a:t>
            </a:r>
            <a:r>
              <a:rPr lang="fr-FR" sz="1350" dirty="0">
                <a:solidFill>
                  <a:schemeClr val="tx1"/>
                </a:solidFill>
                <a:latin typeface="Arial" panose="020B0604020202020204" pitchFamily="34" charset="0"/>
                <a:ea typeface="Calibri" panose="020F0502020204030204" pitchFamily="34" charset="0"/>
              </a:rPr>
              <a:t>PT</a:t>
            </a:r>
            <a:r>
              <a:rPr lang="fr-FR" sz="1350" dirty="0">
                <a:solidFill>
                  <a:schemeClr val="tx1"/>
                </a:solidFill>
                <a:effectLst/>
                <a:latin typeface="Arial" panose="020B0604020202020204" pitchFamily="34" charset="0"/>
                <a:ea typeface="Calibri" panose="020F0502020204030204" pitchFamily="34" charset="0"/>
              </a:rPr>
              <a:t> afin d’assurer une meilleure harmonisation des programmes de SC et de rétablissement offerts aux collectivités des Premières Nations.</a:t>
            </a:r>
          </a:p>
          <a:p>
            <a:pPr>
              <a:spcBef>
                <a:spcPts val="600"/>
              </a:spcBef>
            </a:pPr>
            <a:endParaRPr lang="fr-CA" sz="1400" dirty="0">
              <a:solidFill>
                <a:schemeClr val="tx1"/>
              </a:solidFill>
              <a:effectLst/>
              <a:latin typeface="Arial" panose="020B0604020202020204" pitchFamily="34" charset="0"/>
              <a:ea typeface="Calibri" panose="020F0502020204030204" pitchFamily="34" charset="0"/>
            </a:endParaRPr>
          </a:p>
          <a:p>
            <a:endParaRPr lang="fr-CA" dirty="0">
              <a:latin typeface="Arial" panose="020B0604020202020204" pitchFamily="34" charset="0"/>
            </a:endParaRPr>
          </a:p>
        </p:txBody>
      </p:sp>
      <p:sp>
        <p:nvSpPr>
          <p:cNvPr id="3" name="Title 2">
            <a:extLst>
              <a:ext uri="{FF2B5EF4-FFF2-40B4-BE49-F238E27FC236}">
                <a16:creationId xmlns:a16="http://schemas.microsoft.com/office/drawing/2014/main" id="{B2F55A52-221E-4E94-89C0-261ACA20B0BF}"/>
              </a:ext>
            </a:extLst>
          </p:cNvPr>
          <p:cNvSpPr>
            <a:spLocks noGrp="1"/>
          </p:cNvSpPr>
          <p:nvPr>
            <p:ph type="title"/>
            <p:custDataLst>
              <p:tags r:id="rId2"/>
            </p:custDataLst>
          </p:nvPr>
        </p:nvSpPr>
        <p:spPr>
          <a:xfrm>
            <a:off x="304800" y="1154974"/>
            <a:ext cx="8326120" cy="457200"/>
          </a:xfrm>
        </p:spPr>
        <p:txBody>
          <a:bodyPr/>
          <a:lstStyle/>
          <a:p>
            <a:r>
              <a:rPr lang="fr-CA" sz="1800" b="1" dirty="0">
                <a:solidFill>
                  <a:schemeClr val="tx1"/>
                </a:solidFill>
                <a:latin typeface="Arial" panose="020B0604020202020204" pitchFamily="34" charset="0"/>
              </a:rPr>
              <a:t>Examen des Accords d’aide financière en cas de catastrophe (AAFCC) </a:t>
            </a:r>
            <a:endParaRPr lang="fr-CA" sz="1800" b="1" dirty="0">
              <a:latin typeface="Arial" panose="020B0604020202020204" pitchFamily="34" charset="0"/>
            </a:endParaRPr>
          </a:p>
        </p:txBody>
      </p:sp>
    </p:spTree>
    <p:extLst>
      <p:ext uri="{BB962C8B-B14F-4D97-AF65-F5344CB8AC3E}">
        <p14:creationId xmlns:p14="http://schemas.microsoft.com/office/powerpoint/2010/main" val="3332691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2E8EDA-3685-468D-BB97-B1DC89747EB1}"/>
              </a:ext>
            </a:extLst>
          </p:cNvPr>
          <p:cNvSpPr>
            <a:spLocks noGrp="1"/>
          </p:cNvSpPr>
          <p:nvPr>
            <p:ph idx="1"/>
            <p:custDataLst>
              <p:tags r:id="rId1"/>
            </p:custDataLst>
          </p:nvPr>
        </p:nvSpPr>
        <p:spPr>
          <a:xfrm>
            <a:off x="325120" y="1494167"/>
            <a:ext cx="8305800" cy="3134983"/>
          </a:xfrm>
        </p:spPr>
        <p:txBody>
          <a:bodyPr anchor="t"/>
          <a:lstStyle/>
          <a:p>
            <a:pPr>
              <a:spcBef>
                <a:spcPts val="600"/>
              </a:spcBef>
            </a:pPr>
            <a:r>
              <a:rPr lang="fr-CA" sz="1600" dirty="0">
                <a:solidFill>
                  <a:schemeClr val="tx1"/>
                </a:solidFill>
                <a:latin typeface="Arial" panose="020B0604020202020204" pitchFamily="34" charset="0"/>
                <a:ea typeface="Calibri" panose="020F0502020204030204" pitchFamily="34" charset="0"/>
              </a:rPr>
              <a:t>SP achève les consultations des partenaires de la sécurité civile sur l’intervention civile dans le but d’évaluer les capacités actuelles, d’échanger des points de vue sur les lacunes en matière de capacités et de recueillir des perspectives sur la façon de renforcer la contribution du secteur de la société civile. </a:t>
            </a:r>
          </a:p>
          <a:p>
            <a:pPr>
              <a:spcBef>
                <a:spcPts val="600"/>
              </a:spcBef>
            </a:pPr>
            <a:r>
              <a:rPr lang="fr-CA" sz="1600" dirty="0">
                <a:solidFill>
                  <a:schemeClr val="tx1"/>
                </a:solidFill>
                <a:latin typeface="Arial" panose="020B0604020202020204" pitchFamily="34" charset="0"/>
                <a:ea typeface="Calibri" panose="020F0502020204030204" pitchFamily="34" charset="0"/>
              </a:rPr>
              <a:t>SP a discuté des approches d’engagement avec les OAN.</a:t>
            </a:r>
          </a:p>
          <a:p>
            <a:pPr>
              <a:spcBef>
                <a:spcPts val="600"/>
              </a:spcBef>
            </a:pPr>
            <a:r>
              <a:rPr lang="fr-CA" sz="1600" dirty="0">
                <a:solidFill>
                  <a:schemeClr val="tx1"/>
                </a:solidFill>
                <a:latin typeface="Arial" panose="020B0604020202020204" pitchFamily="34" charset="0"/>
                <a:ea typeface="Calibri" panose="020F0502020204030204" pitchFamily="34" charset="0"/>
              </a:rPr>
              <a:t>Les organismes autochtones nationales sont invités à participer à toutes les tables rondes régionales et à la table ronde nationale.</a:t>
            </a:r>
          </a:p>
          <a:p>
            <a:pPr>
              <a:spcBef>
                <a:spcPts val="600"/>
              </a:spcBef>
            </a:pPr>
            <a:r>
              <a:rPr lang="fr-FR" sz="1600" dirty="0">
                <a:solidFill>
                  <a:schemeClr val="tx1"/>
                </a:solidFill>
                <a:latin typeface="Arial" panose="020B0604020202020204" pitchFamily="34" charset="0"/>
                <a:ea typeface="Calibri" panose="020F0502020204030204" pitchFamily="34" charset="0"/>
              </a:rPr>
              <a:t>Toute personne ou organisation engagée dans la SC sont invitées à soumettre ses commentaires par courriel.</a:t>
            </a:r>
            <a:endParaRPr lang="fr-CA" sz="1600" dirty="0">
              <a:solidFill>
                <a:schemeClr val="tx1"/>
              </a:solidFill>
              <a:latin typeface="Arial" panose="020B0604020202020204" pitchFamily="34" charset="0"/>
              <a:ea typeface="Calibri" panose="020F0502020204030204" pitchFamily="34" charset="0"/>
            </a:endParaRPr>
          </a:p>
          <a:p>
            <a:pPr>
              <a:spcBef>
                <a:spcPts val="600"/>
              </a:spcBef>
            </a:pPr>
            <a:endParaRPr lang="fr-CA" sz="1600" dirty="0">
              <a:solidFill>
                <a:schemeClr val="tx1"/>
              </a:solidFill>
              <a:latin typeface="Arial" panose="020B0604020202020204" pitchFamily="34" charset="0"/>
              <a:ea typeface="Calibri" panose="020F0502020204030204" pitchFamily="34" charset="0"/>
            </a:endParaRPr>
          </a:p>
        </p:txBody>
      </p:sp>
      <p:sp>
        <p:nvSpPr>
          <p:cNvPr id="3" name="Title 2">
            <a:extLst>
              <a:ext uri="{FF2B5EF4-FFF2-40B4-BE49-F238E27FC236}">
                <a16:creationId xmlns:a16="http://schemas.microsoft.com/office/drawing/2014/main" id="{B2F55A52-221E-4E94-89C0-261ACA20B0BF}"/>
              </a:ext>
            </a:extLst>
          </p:cNvPr>
          <p:cNvSpPr>
            <a:spLocks noGrp="1"/>
          </p:cNvSpPr>
          <p:nvPr>
            <p:ph type="title"/>
            <p:custDataLst>
              <p:tags r:id="rId2"/>
            </p:custDataLst>
          </p:nvPr>
        </p:nvSpPr>
        <p:spPr>
          <a:xfrm>
            <a:off x="304800" y="1154974"/>
            <a:ext cx="8326120" cy="457200"/>
          </a:xfrm>
        </p:spPr>
        <p:txBody>
          <a:bodyPr/>
          <a:lstStyle/>
          <a:p>
            <a:r>
              <a:rPr lang="fr-CA" sz="1800" b="1" dirty="0">
                <a:solidFill>
                  <a:schemeClr val="tx1"/>
                </a:solidFill>
                <a:latin typeface="Arial" panose="020B0604020202020204" pitchFamily="34" charset="0"/>
                <a:ea typeface="Calibri" panose="020F0502020204030204" pitchFamily="34" charset="0"/>
              </a:rPr>
              <a:t>Intervention civile</a:t>
            </a:r>
            <a:endParaRPr lang="fr-CA" sz="1800" b="1" dirty="0">
              <a:solidFill>
                <a:schemeClr val="tx1"/>
              </a:solidFill>
              <a:latin typeface="Arial" panose="020B0604020202020204" pitchFamily="34" charset="0"/>
            </a:endParaRPr>
          </a:p>
        </p:txBody>
      </p:sp>
    </p:spTree>
    <p:extLst>
      <p:ext uri="{BB962C8B-B14F-4D97-AF65-F5344CB8AC3E}">
        <p14:creationId xmlns:p14="http://schemas.microsoft.com/office/powerpoint/2010/main" val="535452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2E8EDA-3685-468D-BB97-B1DC89747EB1}"/>
              </a:ext>
            </a:extLst>
          </p:cNvPr>
          <p:cNvSpPr>
            <a:spLocks noGrp="1"/>
          </p:cNvSpPr>
          <p:nvPr>
            <p:ph idx="1"/>
            <p:custDataLst>
              <p:tags r:id="rId1"/>
            </p:custDataLst>
          </p:nvPr>
        </p:nvSpPr>
        <p:spPr>
          <a:xfrm>
            <a:off x="304800" y="1504950"/>
            <a:ext cx="8305800" cy="3124200"/>
          </a:xfrm>
        </p:spPr>
        <p:txBody>
          <a:bodyPr/>
          <a:lstStyle/>
          <a:p>
            <a:r>
              <a:rPr lang="fr-FR" sz="1400" dirty="0">
                <a:solidFill>
                  <a:schemeClr val="tx1"/>
                </a:solidFill>
                <a:effectLst/>
                <a:latin typeface="Arial" panose="020B0604020202020204" pitchFamily="34" charset="0"/>
                <a:ea typeface="Calibri" panose="020F0502020204030204" pitchFamily="34" charset="0"/>
              </a:rPr>
              <a:t>À  la suite de la présentation du Budget de 2023 par le gouvernement du Canada, SP vise à créer un nouveau programme abordable d’assurance contre les inondations qui comprend un produit de réassurance fédéral et une subvention d'</a:t>
            </a:r>
            <a:r>
              <a:rPr lang="fr-FR" sz="1400" dirty="0" err="1">
                <a:solidFill>
                  <a:schemeClr val="tx1"/>
                </a:solidFill>
                <a:effectLst/>
                <a:latin typeface="Arial" panose="020B0604020202020204" pitchFamily="34" charset="0"/>
                <a:ea typeface="Calibri" panose="020F0502020204030204" pitchFamily="34" charset="0"/>
              </a:rPr>
              <a:t>abordabilité</a:t>
            </a:r>
            <a:r>
              <a:rPr lang="fr-FR" sz="1400" dirty="0">
                <a:solidFill>
                  <a:schemeClr val="tx1"/>
                </a:solidFill>
                <a:effectLst/>
                <a:latin typeface="Arial" panose="020B0604020202020204" pitchFamily="34" charset="0"/>
                <a:ea typeface="Calibri" panose="020F0502020204030204" pitchFamily="34" charset="0"/>
              </a:rPr>
              <a:t> afin de protéger les propriétaires sans protection adéquate qui sont à risque élevé d’inondations.</a:t>
            </a:r>
          </a:p>
          <a:p>
            <a:r>
              <a:rPr lang="fr-FR" sz="1400" dirty="0">
                <a:solidFill>
                  <a:schemeClr val="tx1"/>
                </a:solidFill>
                <a:effectLst/>
                <a:latin typeface="Arial" panose="020B0604020202020204" pitchFamily="34" charset="0"/>
                <a:ea typeface="Calibri" panose="020F0502020204030204" pitchFamily="34" charset="0"/>
              </a:rPr>
              <a:t>Services aux Autochtones Canada (SAC), Relations Couronne-Autochtones et Affaires du Nord Canada (RCAANC), SP et la Société canadienne d'hypothèques et de logement (SCHL) cherchent à comprendre comment adapter le programme d’assurance contre les inondations abordable proposé avec SAC et RCAANC afin de mieux servir les communautés dans les réserves. </a:t>
            </a:r>
          </a:p>
          <a:p>
            <a:r>
              <a:rPr lang="fr-FR" sz="1400" dirty="0">
                <a:solidFill>
                  <a:schemeClr val="tx1"/>
                </a:solidFill>
                <a:effectLst/>
                <a:latin typeface="Arial" panose="020B0604020202020204" pitchFamily="34" charset="0"/>
                <a:ea typeface="Calibri" panose="020F0502020204030204" pitchFamily="34" charset="0"/>
              </a:rPr>
              <a:t>SP travaille en partenariat avec SAC, RCAANC et SCHL afin d’initier les conversations au niveau technique avec des représentants des réserves des Premières Nations dans les semaines à venir. </a:t>
            </a:r>
          </a:p>
          <a:p>
            <a:r>
              <a:rPr lang="fr-FR" sz="1400" dirty="0">
                <a:solidFill>
                  <a:schemeClr val="tx1"/>
                </a:solidFill>
                <a:effectLst/>
                <a:latin typeface="Arial" panose="020B0604020202020204" pitchFamily="34" charset="0"/>
                <a:ea typeface="Calibri" panose="020F0502020204030204" pitchFamily="34" charset="0"/>
              </a:rPr>
              <a:t>En collaboration avec SAC et RCAANC, SP et SCHL ont l'intention de s'appuyer sur les relations existantes par l'intermédiaire des bureaux régionaux avec les collectivités qui ont déjà vécu les impacts de graves inondations et des inondations fréquentes. </a:t>
            </a:r>
          </a:p>
        </p:txBody>
      </p:sp>
      <p:sp>
        <p:nvSpPr>
          <p:cNvPr id="3" name="Title 2">
            <a:extLst>
              <a:ext uri="{FF2B5EF4-FFF2-40B4-BE49-F238E27FC236}">
                <a16:creationId xmlns:a16="http://schemas.microsoft.com/office/drawing/2014/main" id="{B2F55A52-221E-4E94-89C0-261ACA20B0BF}"/>
              </a:ext>
            </a:extLst>
          </p:cNvPr>
          <p:cNvSpPr>
            <a:spLocks noGrp="1"/>
          </p:cNvSpPr>
          <p:nvPr>
            <p:ph type="title"/>
            <p:custDataLst>
              <p:tags r:id="rId2"/>
            </p:custDataLst>
          </p:nvPr>
        </p:nvSpPr>
        <p:spPr>
          <a:xfrm>
            <a:off x="304800" y="1154974"/>
            <a:ext cx="8229600" cy="457200"/>
          </a:xfrm>
        </p:spPr>
        <p:txBody>
          <a:bodyPr/>
          <a:lstStyle/>
          <a:p>
            <a:r>
              <a:rPr lang="fr-CA" sz="1800" b="1" dirty="0">
                <a:solidFill>
                  <a:schemeClr val="tx1"/>
                </a:solidFill>
                <a:latin typeface="Arial" panose="020B0604020202020204" pitchFamily="34" charset="0"/>
              </a:rPr>
              <a:t>Assurance contre les inondations</a:t>
            </a:r>
            <a:br>
              <a:rPr lang="fr-CA" sz="1800" b="1" dirty="0">
                <a:solidFill>
                  <a:schemeClr val="tx1"/>
                </a:solidFill>
                <a:latin typeface="Arial" panose="020B0604020202020204" pitchFamily="34" charset="0"/>
              </a:rPr>
            </a:br>
            <a:endParaRPr lang="fr-CA" sz="1800" b="1" dirty="0">
              <a:solidFill>
                <a:schemeClr val="tx1"/>
              </a:solidFill>
              <a:latin typeface="Arial" panose="020B0604020202020204" pitchFamily="34" charset="0"/>
            </a:endParaRPr>
          </a:p>
        </p:txBody>
      </p:sp>
    </p:spTree>
    <p:extLst>
      <p:ext uri="{BB962C8B-B14F-4D97-AF65-F5344CB8AC3E}">
        <p14:creationId xmlns:p14="http://schemas.microsoft.com/office/powerpoint/2010/main" val="36817161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14F5DB9F0EFB438838633D3D3C15B8" ma:contentTypeVersion="16" ma:contentTypeDescription="Create a new document." ma:contentTypeScope="" ma:versionID="1b15e146dd7714f2d5dcf18563929c34">
  <xsd:schema xmlns:xsd="http://www.w3.org/2001/XMLSchema" xmlns:xs="http://www.w3.org/2001/XMLSchema" xmlns:p="http://schemas.microsoft.com/office/2006/metadata/properties" xmlns:ns2="40cc7fa8-84e5-448e-ae7a-47e8d4996491" xmlns:ns3="b559b0e0-9212-46a0-b3de-39b777f81522" targetNamespace="http://schemas.microsoft.com/office/2006/metadata/properties" ma:root="true" ma:fieldsID="27e97a9b6377789299bdb8fc26e42c2e" ns2:_="" ns3:_="">
    <xsd:import namespace="40cc7fa8-84e5-448e-ae7a-47e8d4996491"/>
    <xsd:import namespace="b559b0e0-9212-46a0-b3de-39b777f81522"/>
    <xsd:element name="properties">
      <xsd:complexType>
        <xsd:sequence>
          <xsd:element name="documentManagement">
            <xsd:complexType>
              <xsd:all>
                <xsd:element ref="ns2:Polaris_x0023_" minOccurs="0"/>
                <xsd:element ref="ns2:Opportunity_x0023_" minOccurs="0"/>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c7fa8-84e5-448e-ae7a-47e8d4996491" elementFormDefault="qualified">
    <xsd:import namespace="http://schemas.microsoft.com/office/2006/documentManagement/types"/>
    <xsd:import namespace="http://schemas.microsoft.com/office/infopath/2007/PartnerControls"/>
    <xsd:element name="Polaris_x0023_" ma:index="8" nillable="true" ma:displayName="Polaris #" ma:format="Dropdown" ma:internalName="Polaris_x0023_">
      <xsd:simpleType>
        <xsd:restriction base="dms:Note">
          <xsd:maxLength value="255"/>
        </xsd:restriction>
      </xsd:simpleType>
    </xsd:element>
    <xsd:element name="Opportunity_x0023_" ma:index="9" nillable="true" ma:displayName="Opportunity #" ma:format="Dropdown" ma:internalName="Opportunity_x0023_">
      <xsd:simpleType>
        <xsd:restriction base="dms:Note">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83b7034-6acb-4a3b-925f-eb080a5d509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59b0e0-9212-46a0-b3de-39b777f81522" elementFormDefault="qualified">
    <xsd:import namespace="http://schemas.microsoft.com/office/2006/documentManagement/types"/>
    <xsd:import namespace="http://schemas.microsoft.com/office/infopath/2007/PartnerControls"/>
    <xsd:element name="SharedWithUsers" ma:index="1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da357cf-8b75-474a-aa06-0e764647acb3}" ma:internalName="TaxCatchAll" ma:showField="CatchAllData" ma:web="b559b0e0-9212-46a0-b3de-39b777f815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olaris_x0023_ xmlns="40cc7fa8-84e5-448e-ae7a-47e8d4996491" xsi:nil="true"/>
    <lcf76f155ced4ddcb4097134ff3c332f xmlns="40cc7fa8-84e5-448e-ae7a-47e8d4996491">
      <Terms xmlns="http://schemas.microsoft.com/office/infopath/2007/PartnerControls"/>
    </lcf76f155ced4ddcb4097134ff3c332f>
    <TaxCatchAll xmlns="b559b0e0-9212-46a0-b3de-39b777f81522" xsi:nil="true"/>
    <Opportunity_x0023_ xmlns="40cc7fa8-84e5-448e-ae7a-47e8d4996491" xsi:nil="true"/>
  </documentManagement>
</p:properties>
</file>

<file path=customXml/itemProps1.xml><?xml version="1.0" encoding="utf-8"?>
<ds:datastoreItem xmlns:ds="http://schemas.openxmlformats.org/officeDocument/2006/customXml" ds:itemID="{B69A6B4B-5565-4EDA-8C7A-6586481C04D7}"/>
</file>

<file path=customXml/itemProps2.xml><?xml version="1.0" encoding="utf-8"?>
<ds:datastoreItem xmlns:ds="http://schemas.openxmlformats.org/officeDocument/2006/customXml" ds:itemID="{E10A6080-303E-4F4C-9BFB-BDC0DCA91869}"/>
</file>

<file path=customXml/itemProps3.xml><?xml version="1.0" encoding="utf-8"?>
<ds:datastoreItem xmlns:ds="http://schemas.openxmlformats.org/officeDocument/2006/customXml" ds:itemID="{4D9DD70E-701B-4F7E-A100-3D19F4024B46}"/>
</file>

<file path=docProps/app.xml><?xml version="1.0" encoding="utf-8"?>
<Properties xmlns="http://schemas.openxmlformats.org/officeDocument/2006/extended-properties" xmlns:vt="http://schemas.openxmlformats.org/officeDocument/2006/docPropsVTypes">
  <Template/>
  <TotalTime>2388</TotalTime>
  <Words>1380</Words>
  <Application>Microsoft Office PowerPoint</Application>
  <PresentationFormat>On-screen Show (16:9)</PresentationFormat>
  <Paragraphs>53</Paragraphs>
  <Slides>10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Corbel</vt:lpstr>
      <vt:lpstr>inherit</vt:lpstr>
      <vt:lpstr>Symbol</vt:lpstr>
      <vt:lpstr>Custom Design</vt:lpstr>
      <vt:lpstr>Les initiatives et priorités de Sécurité  publique Canada en matière de SC </vt:lpstr>
      <vt:lpstr>Aperçu</vt:lpstr>
      <vt:lpstr>Le mandat de Sécurité publique Canada</vt:lpstr>
      <vt:lpstr>Notre travail avec les OAN</vt:lpstr>
      <vt:lpstr>Initiatives récentes</vt:lpstr>
      <vt:lpstr>Profil national des risques</vt:lpstr>
      <vt:lpstr>Examen des Accords d’aide financière en cas de catastrophe (AAFCC) </vt:lpstr>
      <vt:lpstr>Intervention civile</vt:lpstr>
      <vt:lpstr>Assurance contre les inondations </vt:lpstr>
      <vt:lpstr>Portail de sensibilisation aux risques d’inondation </vt:lpstr>
    </vt:vector>
  </TitlesOfParts>
  <Company>PS-SP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Muise</dc:creator>
  <cp:keywords>, docId:CC2F83B0CB2DD26052F7178878E6D714</cp:keywords>
  <cp:lastModifiedBy>Foster-Sanchez, Maia (she, her | elle, la)</cp:lastModifiedBy>
  <cp:revision>169</cp:revision>
  <dcterms:created xsi:type="dcterms:W3CDTF">2016-10-05T13:43:32Z</dcterms:created>
  <dcterms:modified xsi:type="dcterms:W3CDTF">2024-02-27T21:03:39Z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1dc9ef4b-740a-42cb-ab8b-01034c2f2fff_Enabled">
    <vt:lpwstr>true</vt:lpwstr>
  </property>
  <property fmtid="{D5CDD505-2E9C-101B-9397-08002B2CF9AE}" pid="4" name="MSIP_Label_1dc9ef4b-740a-42cb-ab8b-01034c2f2fff_SetDate">
    <vt:lpwstr>2024-02-03T20:01:21Z</vt:lpwstr>
  </property>
  <property fmtid="{D5CDD505-2E9C-101B-9397-08002B2CF9AE}" pid="5" name="MSIP_Label_1dc9ef4b-740a-42cb-ab8b-01034c2f2fff_Method">
    <vt:lpwstr>Privileged</vt:lpwstr>
  </property>
  <property fmtid="{D5CDD505-2E9C-101B-9397-08002B2CF9AE}" pid="6" name="MSIP_Label_1dc9ef4b-740a-42cb-ab8b-01034c2f2fff_Name">
    <vt:lpwstr>Standard Unclass-nonclass</vt:lpwstr>
  </property>
  <property fmtid="{D5CDD505-2E9C-101B-9397-08002B2CF9AE}" pid="7" name="MSIP_Label_1dc9ef4b-740a-42cb-ab8b-01034c2f2fff_SiteId">
    <vt:lpwstr>2d28dd40-a4f2-4317-a351-bc709c183c85</vt:lpwstr>
  </property>
  <property fmtid="{D5CDD505-2E9C-101B-9397-08002B2CF9AE}" pid="8" name="MSIP_Label_1dc9ef4b-740a-42cb-ab8b-01034c2f2fff_ActionId">
    <vt:lpwstr>f7983306-dff6-4080-ad05-23ae5786f7f8</vt:lpwstr>
  </property>
  <property fmtid="{D5CDD505-2E9C-101B-9397-08002B2CF9AE}" pid="9" name="MSIP_Label_1dc9ef4b-740a-42cb-ab8b-01034c2f2fff_ContentBits">
    <vt:lpwstr>3</vt:lpwstr>
  </property>
  <property fmtid="{D5CDD505-2E9C-101B-9397-08002B2CF9AE}" pid="10" name="_AdHocReviewCycleID">
    <vt:i4>-1444545566</vt:i4>
  </property>
  <property fmtid="{D5CDD505-2E9C-101B-9397-08002B2CF9AE}" pid="11" name="_EmailSubject">
    <vt:lpwstr>Important Speaker Reminders - AFN's EM Forum (March 5-7, 2024)</vt:lpwstr>
  </property>
  <property fmtid="{D5CDD505-2E9C-101B-9397-08002B2CF9AE}" pid="12" name="_AuthorEmail">
    <vt:lpwstr>Kenza.El-Bied@ps-sp.gc.ca</vt:lpwstr>
  </property>
  <property fmtid="{D5CDD505-2E9C-101B-9397-08002B2CF9AE}" pid="13" name="_AuthorEmailDisplayName">
    <vt:lpwstr>El Bied, Kenza (she, her | elle, la)</vt:lpwstr>
  </property>
  <property fmtid="{D5CDD505-2E9C-101B-9397-08002B2CF9AE}" pid="14" name="_PreviousAdHocReviewCycleID">
    <vt:i4>-1705473545</vt:i4>
  </property>
  <property fmtid="{D5CDD505-2E9C-101B-9397-08002B2CF9AE}" pid="15" name="ContentTypeId">
    <vt:lpwstr>0x0101001C14F5DB9F0EFB438838633D3D3C15B8</vt:lpwstr>
  </property>
  <property fmtid="{D5CDD505-2E9C-101B-9397-08002B2CF9AE}" pid="16" name="MediaServiceImageTags">
    <vt:lpwstr/>
  </property>
</Properties>
</file>