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5" r:id="rId5"/>
  </p:sldMasterIdLst>
  <p:notesMasterIdLst>
    <p:notesMasterId r:id="rId38"/>
  </p:notesMasterIdLst>
  <p:sldIdLst>
    <p:sldId id="256" r:id="rId6"/>
    <p:sldId id="293" r:id="rId7"/>
    <p:sldId id="295" r:id="rId8"/>
    <p:sldId id="351" r:id="rId9"/>
    <p:sldId id="353" r:id="rId10"/>
    <p:sldId id="270" r:id="rId11"/>
    <p:sldId id="330" r:id="rId12"/>
    <p:sldId id="258" r:id="rId13"/>
    <p:sldId id="260" r:id="rId14"/>
    <p:sldId id="262" r:id="rId15"/>
    <p:sldId id="319" r:id="rId16"/>
    <p:sldId id="313" r:id="rId17"/>
    <p:sldId id="320" r:id="rId18"/>
    <p:sldId id="321" r:id="rId19"/>
    <p:sldId id="268" r:id="rId20"/>
    <p:sldId id="328" r:id="rId21"/>
    <p:sldId id="322" r:id="rId22"/>
    <p:sldId id="323" r:id="rId23"/>
    <p:sldId id="324" r:id="rId24"/>
    <p:sldId id="325" r:id="rId25"/>
    <p:sldId id="326" r:id="rId26"/>
    <p:sldId id="327" r:id="rId27"/>
    <p:sldId id="301" r:id="rId28"/>
    <p:sldId id="281" r:id="rId29"/>
    <p:sldId id="303" r:id="rId30"/>
    <p:sldId id="352" r:id="rId31"/>
    <p:sldId id="304" r:id="rId32"/>
    <p:sldId id="317" r:id="rId33"/>
    <p:sldId id="316" r:id="rId34"/>
    <p:sldId id="339" r:id="rId35"/>
    <p:sldId id="265" r:id="rId36"/>
    <p:sldId id="297" r:id="rId3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65F70-8E52-42AC-C1AC-0F7EFFD36454}" name="Matthew George" initials="MG" userId="S::MGeorge@afn.ca::5ffc6b4a-7caf-4569-b13e-ed623a5cd2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E96A01"/>
    <a:srgbClr val="D0CECE"/>
    <a:srgbClr val="323232"/>
    <a:srgbClr val="502620"/>
    <a:srgbClr val="393E3C"/>
    <a:srgbClr val="625F55"/>
    <a:srgbClr val="625B53"/>
    <a:srgbClr val="534C44"/>
    <a:srgbClr val="3EB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BDD91-D877-4799-9905-B046A6852B7B}" v="9" dt="2024-05-31T19:23:37.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5050" autoAdjust="0"/>
  </p:normalViewPr>
  <p:slideViewPr>
    <p:cSldViewPr snapToGrid="0">
      <p:cViewPr varScale="1">
        <p:scale>
          <a:sx n="80" d="100"/>
          <a:sy n="80" d="100"/>
        </p:scale>
        <p:origin x="22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Users\melaniereardon\Planetworks%20Dropbox\Melanie%20Reardon\2022-70%20BTY%20AFN%20-%20Telecom%20Infrastructure%20Gap%20First%20Nations%20Communities%20Phase%202\Final%20Charts%20R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usannareardon\Planetworks%20Dropbox\Susanna%20Reardon\2022-70%20BTY%20AFN%20-%20Telecom%20Infrastructure%20Gap%20First%20Nations%20Communities%20Phase%202\Final%20Charts%20R4.xlsx" TargetMode="External"/><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oleObject" Target="https://bty.sharepoint.com/sites/AFN-BTYCollaborationSite/Shared%20Documents/AFN%20-%20CTIG%202030%20Presentations/CTIG%20Presentation%20Data.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oleObject" Target="https://bty.sharepoint.com/sites/AFN-BTYCollaborationSite/Shared%20Documents/AFN%20-%20CTIG%202030%20Presentations/CTIG%20Presentation%20Dat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Closing the Infrastructure Gap Summary </a:t>
            </a:r>
          </a:p>
          <a:p>
            <a:pPr>
              <a:defRPr/>
            </a:pPr>
            <a:r>
              <a:rPr lang="en-US"/>
              <a:t>($ millions)</a:t>
            </a:r>
          </a:p>
        </c:rich>
      </c:tx>
      <c:overlay val="0"/>
      <c:spPr>
        <a:noFill/>
        <a:ln>
          <a:noFill/>
        </a:ln>
        <a:effectLst/>
      </c:spPr>
    </c:title>
    <c:autoTitleDeleted val="0"/>
    <c:plotArea>
      <c:layout/>
      <c:pieChart>
        <c:varyColors val="1"/>
        <c:ser>
          <c:idx val="7"/>
          <c:order val="0"/>
          <c:tx>
            <c:strRef>
              <c:f>Sheet1!$B$11</c:f>
              <c:strCache>
                <c:ptCount val="1"/>
                <c:pt idx="0">
                  <c:v>Infrastructure</c:v>
                </c:pt>
              </c:strCache>
            </c:strRef>
          </c:tx>
          <c:dPt>
            <c:idx val="0"/>
            <c:bubble3D val="0"/>
            <c:spPr>
              <a:solidFill>
                <a:srgbClr val="ED1C24"/>
              </a:solidFill>
            </c:spPr>
            <c:extLst>
              <c:ext xmlns:c16="http://schemas.microsoft.com/office/drawing/2014/chart" uri="{C3380CC4-5D6E-409C-BE32-E72D297353CC}">
                <c16:uniqueId val="{00000001-5FBD-4156-A25D-BC332BED74E0}"/>
              </c:ext>
            </c:extLst>
          </c:dPt>
          <c:dPt>
            <c:idx val="1"/>
            <c:bubble3D val="0"/>
            <c:spPr>
              <a:solidFill>
                <a:schemeClr val="bg1">
                  <a:lumMod val="50000"/>
                </a:schemeClr>
              </a:solidFill>
            </c:spPr>
            <c:extLst>
              <c:ext xmlns:c16="http://schemas.microsoft.com/office/drawing/2014/chart" uri="{C3380CC4-5D6E-409C-BE32-E72D297353CC}">
                <c16:uniqueId val="{00000003-5FBD-4156-A25D-BC332BED74E0}"/>
              </c:ext>
            </c:extLst>
          </c:dPt>
          <c:dLbls>
            <c:spPr>
              <a:noFill/>
              <a:ln>
                <a:noFill/>
              </a:ln>
              <a:effectLst/>
            </c:spPr>
            <c:txPr>
              <a:bodyPr/>
              <a:lstStyle/>
              <a:p>
                <a:pPr>
                  <a:defRPr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Sheet1!$J$40:$J$41</c:f>
              <c:numCache>
                <c:formatCode>_-"$"* #,##0_-;\-"$"* #,##0_-;_-"$"* "-"??_-;_-@_-</c:formatCode>
                <c:ptCount val="2"/>
                <c:pt idx="0">
                  <c:v>289379</c:v>
                </c:pt>
                <c:pt idx="1">
                  <c:v>59827</c:v>
                </c:pt>
              </c:numCache>
            </c:numRef>
          </c:val>
          <c:extLst>
            <c:ext xmlns:c16="http://schemas.microsoft.com/office/drawing/2014/chart" uri="{C3380CC4-5D6E-409C-BE32-E72D297353CC}">
              <c16:uniqueId val="{00000004-5FBD-4156-A25D-BC332BED74E0}"/>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2607196062986938"/>
          <c:y val="0.24104257701457943"/>
          <c:w val="0.24437196562061406"/>
          <c:h val="0.12676302846839832"/>
        </c:manualLayout>
      </c:layout>
      <c:overlay val="0"/>
      <c:spPr>
        <a:noFill/>
        <a:ln>
          <a:noFill/>
        </a:ln>
        <a:effectLst/>
      </c:spPr>
      <c:txPr>
        <a:bodyPr rot="0" vert="horz"/>
        <a:lstStyle/>
        <a:p>
          <a:pPr rtl="0">
            <a:defRPr/>
          </a:pPr>
          <a:endParaRPr lang="en-US"/>
        </a:p>
      </c:txPr>
    </c:legend>
    <c:plotVisOnly val="1"/>
    <c:dispBlanksAs val="gap"/>
    <c:showDLblsOverMax val="0"/>
    <c:extLst/>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a:solidFill>
                  <a:schemeClr val="tx1"/>
                </a:solidFill>
              </a:rPr>
              <a:t>Net</a:t>
            </a:r>
            <a:r>
              <a:rPr lang="en-US" sz="1600" baseline="0">
                <a:solidFill>
                  <a:schemeClr val="tx1"/>
                </a:solidFill>
              </a:rPr>
              <a:t> Zero </a:t>
            </a:r>
            <a:r>
              <a:rPr lang="en-US" sz="1600">
                <a:solidFill>
                  <a:schemeClr val="tx1"/>
                </a:solidFill>
              </a:rPr>
              <a:t>Asset Needs </a:t>
            </a:r>
          </a:p>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0" i="1">
                <a:solidFill>
                  <a:schemeClr val="tx1"/>
                </a:solidFill>
              </a:rPr>
              <a:t>($</a:t>
            </a:r>
            <a:r>
              <a:rPr lang="en-US" sz="1600" b="0" i="1" baseline="0">
                <a:solidFill>
                  <a:schemeClr val="tx1"/>
                </a:solidFill>
              </a:rPr>
              <a:t> millions)</a:t>
            </a:r>
            <a:endParaRPr lang="en-US" sz="1600" b="0" i="1">
              <a:solidFill>
                <a:schemeClr val="tx1"/>
              </a:solidFill>
            </a:endParaRPr>
          </a:p>
        </c:rich>
      </c:tx>
      <c:layout>
        <c:manualLayout>
          <c:xMode val="edge"/>
          <c:yMode val="edge"/>
          <c:x val="0.18935666816109392"/>
          <c:y val="2.4548557820551976E-2"/>
        </c:manualLayout>
      </c:layout>
      <c:overlay val="0"/>
      <c:spPr>
        <a:noFill/>
        <a:ln>
          <a:noFill/>
        </a:ln>
        <a:effectLst/>
      </c:spPr>
    </c:title>
    <c:autoTitleDeleted val="0"/>
    <c:plotArea>
      <c:layout/>
      <c:pieChart>
        <c:varyColors val="1"/>
        <c:ser>
          <c:idx val="7"/>
          <c:order val="0"/>
          <c:tx>
            <c:strRef>
              <c:f>Sheet1!$B$27</c:f>
              <c:strCache>
                <c:ptCount val="1"/>
                <c:pt idx="0">
                  <c:v>Net Zero </c:v>
                </c:pt>
              </c:strCache>
            </c:strRef>
          </c:tx>
          <c:spPr>
            <a:solidFill>
              <a:srgbClr val="ED1C24"/>
            </a:solidFill>
          </c:spPr>
          <c:dLbls>
            <c:dLbl>
              <c:idx val="0"/>
              <c:layout>
                <c:manualLayout>
                  <c:x val="-1.275113410360583E-2"/>
                  <c:y val="-0.3757354212217726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8754123421171163"/>
                      <c:h val="0.15576073743978147"/>
                    </c:manualLayout>
                  </c15:layout>
                </c:ext>
                <c:ext xmlns:c16="http://schemas.microsoft.com/office/drawing/2014/chart" uri="{C3380CC4-5D6E-409C-BE32-E72D297353CC}">
                  <c16:uniqueId val="{00000000-DB06-456D-BB41-1A2F8212EC38}"/>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Sheet1!$B$24</c:f>
              <c:strCache>
                <c:ptCount val="1"/>
                <c:pt idx="0">
                  <c:v>Total Capital Cost</c:v>
                </c:pt>
              </c:strCache>
            </c:strRef>
          </c:cat>
          <c:val>
            <c:numRef>
              <c:f>Sheet1!$J$28</c:f>
              <c:numCache>
                <c:formatCode>_-"$"* #,##0_-;\-"$"* #,##0_-;_-"$"* "-"??_-;_-@_-</c:formatCode>
                <c:ptCount val="1"/>
                <c:pt idx="0">
                  <c:v>12712</c:v>
                </c:pt>
              </c:numCache>
            </c:numRef>
          </c:val>
          <c:extLst>
            <c:ext xmlns:c16="http://schemas.microsoft.com/office/drawing/2014/chart" uri="{C3380CC4-5D6E-409C-BE32-E72D297353CC}">
              <c16:uniqueId val="{00000001-DB06-456D-BB41-1A2F8212EC38}"/>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22448601136204605"/>
          <c:y val="0.85524800670680956"/>
          <c:w val="0.56866939599324484"/>
          <c:h val="6.7599383000027061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a:solidFill>
                  <a:schemeClr val="tx1"/>
                </a:solidFill>
              </a:rPr>
              <a:t>Connectivity</a:t>
            </a:r>
            <a:r>
              <a:rPr lang="en-US" sz="1600" baseline="0">
                <a:solidFill>
                  <a:schemeClr val="tx1"/>
                </a:solidFill>
              </a:rPr>
              <a:t> </a:t>
            </a:r>
            <a:r>
              <a:rPr lang="en-US" sz="1600">
                <a:solidFill>
                  <a:schemeClr val="tx1"/>
                </a:solidFill>
              </a:rPr>
              <a:t>Asset Needs </a:t>
            </a:r>
          </a:p>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0" i="1">
                <a:solidFill>
                  <a:schemeClr val="tx1"/>
                </a:solidFill>
              </a:rPr>
              <a:t>($</a:t>
            </a:r>
            <a:r>
              <a:rPr lang="en-US" sz="1600" b="0" i="1" baseline="0">
                <a:solidFill>
                  <a:schemeClr val="tx1"/>
                </a:solidFill>
              </a:rPr>
              <a:t> millions)</a:t>
            </a:r>
            <a:endParaRPr lang="en-US" sz="1600" b="0" i="1">
              <a:solidFill>
                <a:schemeClr val="tx1"/>
              </a:solidFill>
            </a:endParaRPr>
          </a:p>
        </c:rich>
      </c:tx>
      <c:layout>
        <c:manualLayout>
          <c:xMode val="edge"/>
          <c:yMode val="edge"/>
          <c:x val="0.22581578548345024"/>
          <c:y val="5.2609939757476465E-2"/>
        </c:manualLayout>
      </c:layout>
      <c:overlay val="0"/>
      <c:spPr>
        <a:noFill/>
        <a:ln>
          <a:noFill/>
        </a:ln>
        <a:effectLst/>
      </c:spPr>
    </c:title>
    <c:autoTitleDeleted val="0"/>
    <c:plotArea>
      <c:layout/>
      <c:pieChart>
        <c:varyColors val="1"/>
        <c:ser>
          <c:idx val="7"/>
          <c:order val="0"/>
          <c:tx>
            <c:strRef>
              <c:f>Sheet1!$B$16</c:f>
              <c:strCache>
                <c:ptCount val="1"/>
                <c:pt idx="0">
                  <c:v>Connectivity</c:v>
                </c:pt>
              </c:strCache>
            </c:strRef>
          </c:tx>
          <c:spPr>
            <a:solidFill>
              <a:srgbClr val="ED1C24"/>
            </a:solidFill>
          </c:spPr>
          <c:dLbls>
            <c:dLbl>
              <c:idx val="0"/>
              <c:layout>
                <c:manualLayout>
                  <c:x val="-1.1363686474872514E-2"/>
                  <c:y val="-0.3823114094182149"/>
                </c:manualLayout>
              </c:layout>
              <c:spPr>
                <a:noFill/>
                <a:ln>
                  <a:noFill/>
                </a:ln>
                <a:effectLst/>
              </c:spPr>
              <c:txPr>
                <a:bodyPr wrap="square" lIns="38100" tIns="19050" rIns="38100" bIns="19050" anchor="ctr">
                  <a:noAutofit/>
                </a:bodyPr>
                <a:lstStyle/>
                <a:p>
                  <a:pPr>
                    <a:defRPr sz="1400"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241465108224697"/>
                      <c:h val="0.18840934675646259"/>
                    </c:manualLayout>
                  </c15:layout>
                </c:ext>
                <c:ext xmlns:c16="http://schemas.microsoft.com/office/drawing/2014/chart" uri="{C3380CC4-5D6E-409C-BE32-E72D297353CC}">
                  <c16:uniqueId val="{00000000-7023-43C7-9344-8C18559439D5}"/>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Sheet1!$B$24</c:f>
              <c:strCache>
                <c:ptCount val="1"/>
                <c:pt idx="0">
                  <c:v>Total Capital Cost</c:v>
                </c:pt>
              </c:strCache>
            </c:strRef>
          </c:cat>
          <c:val>
            <c:numRef>
              <c:f>Sheet1!$J$17</c:f>
              <c:numCache>
                <c:formatCode>_-"$"* #,##0_-;\-"$"* #,##0_-;_-"$"* "-"??_-;_-@_-</c:formatCode>
                <c:ptCount val="1"/>
                <c:pt idx="0">
                  <c:v>5202</c:v>
                </c:pt>
              </c:numCache>
            </c:numRef>
          </c:val>
          <c:extLst>
            <c:ext xmlns:c16="http://schemas.microsoft.com/office/drawing/2014/chart" uri="{C3380CC4-5D6E-409C-BE32-E72D297353CC}">
              <c16:uniqueId val="{00000001-7023-43C7-9344-8C18559439D5}"/>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2179544889444899"/>
          <c:y val="0.86756793983411284"/>
          <c:w val="0.55547497326141537"/>
          <c:h val="6.338151423419916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4133543022801"/>
          <c:y val="4.4318761447971929E-2"/>
          <c:w val="0.51663188265272941"/>
          <c:h val="0.90243787525640962"/>
        </c:manualLayout>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10590398426855253"/>
          <c:w val="0.40328132482750872"/>
          <c:h val="0.772396899627176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63500" sx="102000" sy="102000" algn="ctr" rotWithShape="0">
        <a:prstClr val="black">
          <a:alpha val="40000"/>
        </a:prstClr>
      </a:outerShdw>
    </a:effectLst>
  </c:spPr>
  <c:txPr>
    <a:bodyPr/>
    <a:lstStyle/>
    <a:p>
      <a:pPr>
        <a:defRPr sz="14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55A3-4F6F-A5A1-EF58590867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A3-4F6F-A5A1-EF58590867F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5A3-4F6F-A5A1-EF58590867F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55A3-4F6F-A5A1-EF58590867F9}"/>
              </c:ext>
            </c:extLst>
          </c:dPt>
          <c:dLbls>
            <c:dLbl>
              <c:idx val="0"/>
              <c:layout>
                <c:manualLayout>
                  <c:x val="-0.10276510682096851"/>
                  <c:y val="0.13597080315210516"/>
                </c:manualLayout>
              </c:layout>
              <c:tx>
                <c:rich>
                  <a:bodyPr/>
                  <a:lstStyle/>
                  <a:p>
                    <a:fld id="{2E620DAE-38A8-0244-820B-143311E3E69C}" type="VALUE">
                      <a:rPr lang="en-US" sz="900" b="0" i="1"/>
                      <a:pPr/>
                      <a:t>[VALUE]</a:t>
                    </a:fld>
                    <a:r>
                      <a:rPr lang="en-US" baseline="0" dirty="0"/>
                      <a:t>
</a:t>
                    </a:r>
                    <a:fld id="{E54B37C3-787B-584E-B320-C9F5172352D3}" type="PERCENTAGE">
                      <a:rPr lang="en-US" sz="1600"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5A3-4F6F-A5A1-EF58590867F9}"/>
                </c:ext>
              </c:extLst>
            </c:dLbl>
            <c:dLbl>
              <c:idx val="1"/>
              <c:layout>
                <c:manualLayout>
                  <c:x val="-9.485372104366796E-2"/>
                  <c:y val="1.5859122230475614E-2"/>
                </c:manualLayout>
              </c:layout>
              <c:tx>
                <c:rich>
                  <a:bodyPr/>
                  <a:lstStyle/>
                  <a:p>
                    <a:fld id="{34EF5AE9-7BDC-0545-B555-AF82E0B14354}" type="VALUE">
                      <a:rPr lang="en-US" sz="900" b="0" i="1"/>
                      <a:pPr/>
                      <a:t>[VALUE]</a:t>
                    </a:fld>
                    <a:r>
                      <a:rPr lang="en-US" baseline="0" dirty="0"/>
                      <a:t>
</a:t>
                    </a:r>
                    <a:fld id="{A9572EF7-8905-5D43-8C80-C732948107E9}" type="PERCENTAGE">
                      <a:rPr lang="en-US" sz="1600"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5A3-4F6F-A5A1-EF58590867F9}"/>
                </c:ext>
              </c:extLst>
            </c:dLbl>
            <c:dLbl>
              <c:idx val="2"/>
              <c:tx>
                <c:rich>
                  <a:bodyPr/>
                  <a:lstStyle/>
                  <a:p>
                    <a:fld id="{9AF9425E-2F8B-5643-B679-02D97CB8A2FE}" type="VALUE">
                      <a:rPr lang="en-US" sz="900" b="0" i="1"/>
                      <a:pPr/>
                      <a:t>[VALUE]</a:t>
                    </a:fld>
                    <a:r>
                      <a:rPr lang="en-US" baseline="0" dirty="0"/>
                      <a:t>
</a:t>
                    </a:r>
                    <a:fld id="{85051C0E-8F00-2440-9741-E0164D0F7D7F}" type="PERCENTAGE">
                      <a:rPr lang="en-US" sz="1600" baseline="0"/>
                      <a:pPr/>
                      <a:t>[PERCENTAGE]</a:t>
                    </a:fld>
                    <a:endParaRPr lang="en-US" baseline="0" dirty="0"/>
                  </a:p>
                </c:rich>
              </c:tx>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5A3-4F6F-A5A1-EF58590867F9}"/>
                </c:ext>
              </c:extLst>
            </c:dLbl>
            <c:dLbl>
              <c:idx val="3"/>
              <c:tx>
                <c:rich>
                  <a:bodyPr/>
                  <a:lstStyle/>
                  <a:p>
                    <a:fld id="{4D98FD41-8AA5-054F-8614-8E980F615947}" type="VALUE">
                      <a:rPr lang="en-US" sz="900" b="0" i="1"/>
                      <a:pPr/>
                      <a:t>[VALUE]</a:t>
                    </a:fld>
                    <a:r>
                      <a:rPr lang="en-US" baseline="0" dirty="0"/>
                      <a:t>
</a:t>
                    </a:r>
                    <a:fld id="{A55B82B5-F771-414C-A02A-A56D89E568A1}" type="PERCENTAGE">
                      <a:rPr lang="en-US" sz="1600" baseline="0"/>
                      <a:pPr/>
                      <a:t>[PERCENTAGE]</a:t>
                    </a:fld>
                    <a:endParaRPr lang="en-US" baseline="0" dirty="0"/>
                  </a:p>
                </c:rich>
              </c:tx>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55A3-4F6F-A5A1-EF58590867F9}"/>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Overall!$A$5:$A$8</c:f>
              <c:strCache>
                <c:ptCount val="4"/>
                <c:pt idx="0">
                  <c:v>Both 50/10 Broadband AND Cellular </c:v>
                </c:pt>
                <c:pt idx="1">
                  <c:v>Only 50/10 Broadband </c:v>
                </c:pt>
                <c:pt idx="2">
                  <c:v>Only Cellular </c:v>
                </c:pt>
                <c:pt idx="3">
                  <c:v>Neither Broadband NOR Cellular</c:v>
                </c:pt>
              </c:strCache>
            </c:strRef>
          </c:cat>
          <c:val>
            <c:numRef>
              <c:f>Overall!$B$5:$B$8</c:f>
              <c:numCache>
                <c:formatCode>General</c:formatCode>
                <c:ptCount val="4"/>
                <c:pt idx="0">
                  <c:v>139</c:v>
                </c:pt>
                <c:pt idx="1">
                  <c:v>67</c:v>
                </c:pt>
                <c:pt idx="2">
                  <c:v>179</c:v>
                </c:pt>
                <c:pt idx="3">
                  <c:v>363</c:v>
                </c:pt>
              </c:numCache>
            </c:numRef>
          </c:val>
          <c:extLst>
            <c:ext xmlns:c16="http://schemas.microsoft.com/office/drawing/2014/chart" uri="{C3380CC4-5D6E-409C-BE32-E72D297353CC}">
              <c16:uniqueId val="{00000008-55A3-4F6F-A5A1-EF58590867F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1747875619663601E-2"/>
          <c:y val="0.87410887760108891"/>
          <c:w val="0.87851668702541685"/>
          <c:h val="0.10632590668213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a:solidFill>
                  <a:schemeClr val="tx1"/>
                </a:solidFill>
              </a:rPr>
              <a:t>Accessibility</a:t>
            </a:r>
            <a:r>
              <a:rPr lang="en-US" sz="1800" baseline="0">
                <a:solidFill>
                  <a:schemeClr val="tx1"/>
                </a:solidFill>
              </a:rPr>
              <a:t> </a:t>
            </a:r>
            <a:r>
              <a:rPr lang="en-US" sz="1800">
                <a:solidFill>
                  <a:schemeClr val="tx1"/>
                </a:solidFill>
              </a:rPr>
              <a:t>Asset Needs </a:t>
            </a:r>
          </a:p>
          <a:p>
            <a:pPr>
              <a:defRPr sz="1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b="0" i="1">
                <a:solidFill>
                  <a:schemeClr val="tx1"/>
                </a:solidFill>
              </a:rPr>
              <a:t>($</a:t>
            </a:r>
            <a:r>
              <a:rPr lang="en-US" sz="1800" b="0" i="1" baseline="0">
                <a:solidFill>
                  <a:schemeClr val="tx1"/>
                </a:solidFill>
              </a:rPr>
              <a:t> millions)</a:t>
            </a:r>
            <a:endParaRPr lang="en-US" sz="1800" b="0" i="1">
              <a:solidFill>
                <a:schemeClr val="tx1"/>
              </a:solidFill>
            </a:endParaRPr>
          </a:p>
        </c:rich>
      </c:tx>
      <c:layout>
        <c:manualLayout>
          <c:xMode val="edge"/>
          <c:yMode val="edge"/>
          <c:x val="0.13730487636413868"/>
          <c:y val="0.10850800074979521"/>
        </c:manualLayout>
      </c:layout>
      <c:overlay val="0"/>
      <c:spPr>
        <a:noFill/>
        <a:ln>
          <a:noFill/>
        </a:ln>
        <a:effectLst/>
      </c:spPr>
    </c:title>
    <c:autoTitleDeleted val="0"/>
    <c:plotArea>
      <c:layout>
        <c:manualLayout>
          <c:layoutTarget val="inner"/>
          <c:xMode val="edge"/>
          <c:yMode val="edge"/>
          <c:x val="0.19533289332985423"/>
          <c:y val="0.27399266981981096"/>
          <c:w val="0.55085468117654879"/>
          <c:h val="0.55751105274767843"/>
        </c:manualLayout>
      </c:layout>
      <c:pieChart>
        <c:varyColors val="1"/>
        <c:ser>
          <c:idx val="7"/>
          <c:order val="0"/>
          <c:tx>
            <c:strRef>
              <c:f>Sheet1!$B$34</c:f>
              <c:strCache>
                <c:ptCount val="1"/>
                <c:pt idx="0">
                  <c:v>Accessibility </c:v>
                </c:pt>
              </c:strCache>
            </c:strRef>
          </c:tx>
          <c:spPr>
            <a:solidFill>
              <a:srgbClr val="ED1C24"/>
            </a:solidFill>
          </c:spPr>
          <c:dLbls>
            <c:dLbl>
              <c:idx val="0"/>
              <c:layout>
                <c:manualLayout>
                  <c:x val="-7.0912188608002946E-3"/>
                  <c:y val="-0.3165492436285531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A-4937-A9B4-A7BB58CE9CF2}"/>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Sheet1!$B$24</c:f>
              <c:strCache>
                <c:ptCount val="1"/>
                <c:pt idx="0">
                  <c:v>Total Capital Cost</c:v>
                </c:pt>
              </c:strCache>
            </c:strRef>
          </c:cat>
          <c:val>
            <c:numRef>
              <c:f>Sheet1!$J$35</c:f>
              <c:numCache>
                <c:formatCode>_-"$"* #,##0_-;\-"$"* #,##0_-;_-"$"* "-"??_-;_-@_-</c:formatCode>
                <c:ptCount val="1"/>
                <c:pt idx="0">
                  <c:v>1590</c:v>
                </c:pt>
              </c:numCache>
            </c:numRef>
          </c:val>
          <c:extLst>
            <c:ext xmlns:c16="http://schemas.microsoft.com/office/drawing/2014/chart" uri="{C3380CC4-5D6E-409C-BE32-E72D297353CC}">
              <c16:uniqueId val="{00000001-E0CA-4937-A9B4-A7BB58CE9CF2}"/>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15084521598542872"/>
          <c:y val="0.88729666724316658"/>
          <c:w val="0.55211048180380962"/>
          <c:h val="6.338151423419916E-2"/>
        </c:manualLayout>
      </c:layout>
      <c:overlay val="0"/>
      <c:spPr>
        <a:noFill/>
        <a:ln>
          <a:noFill/>
        </a:ln>
        <a:effectLst/>
      </c:spPr>
      <c:txPr>
        <a:bodyPr rot="0" spcFirstLastPara="1" vertOverflow="ellipsis" vert="horz" wrap="square" anchor="ctr" anchorCtr="1"/>
        <a:lstStyle/>
        <a:p>
          <a:pPr rtl="0">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aseline="0"/>
              <a:t>Government of Canada - Natural Resource Exports vs. CTIG</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'StatsCAN Comparison'!$B$107</c:f>
              <c:strCache>
                <c:ptCount val="1"/>
                <c:pt idx="0">
                  <c:v>Canada Natural Resource Exports (2015 to 2021)</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'StatsCAN Comparison'!$C$107:$P$107</c:f>
              <c:numCache>
                <c:formatCode>_-"$"* #,##0.0_-;\-"$"* #,##0.0_-;_-"$"* "-"??_-;_-@_-</c:formatCode>
                <c:ptCount val="14"/>
                <c:pt idx="0">
                  <c:v>233.053</c:v>
                </c:pt>
                <c:pt idx="1">
                  <c:v>217.05699999999999</c:v>
                </c:pt>
                <c:pt idx="2">
                  <c:v>252.06100000000001</c:v>
                </c:pt>
                <c:pt idx="3">
                  <c:v>275.32600000000002</c:v>
                </c:pt>
                <c:pt idx="4">
                  <c:v>277.73899999999998</c:v>
                </c:pt>
                <c:pt idx="5">
                  <c:v>228.41300000000001</c:v>
                </c:pt>
                <c:pt idx="6">
                  <c:v>333.06099999999998</c:v>
                </c:pt>
              </c:numCache>
            </c:numRef>
          </c:val>
          <c:extLst>
            <c:ext xmlns:c16="http://schemas.microsoft.com/office/drawing/2014/chart" uri="{C3380CC4-5D6E-409C-BE32-E72D297353CC}">
              <c16:uniqueId val="{00000000-DCB4-4837-9004-99ACC8541971}"/>
            </c:ext>
          </c:extLst>
        </c:ser>
        <c:ser>
          <c:idx val="3"/>
          <c:order val="1"/>
          <c:tx>
            <c:strRef>
              <c:f>'StatsCAN Comparison'!$B$108</c:f>
              <c:strCache>
                <c:ptCount val="1"/>
                <c:pt idx="0">
                  <c:v>Closing the Infrastructure Gap Proposal (2023 to 2030)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'StatsCAN Comparison'!$C$108:$P$108</c:f>
              <c:numCache>
                <c:formatCode>General</c:formatCode>
                <c:ptCount val="14"/>
                <c:pt idx="7" formatCode="_-&quot;$&quot;* #,##0.0_-;\-&quot;$&quot;* #,##0.0_-;_-&quot;$&quot;* &quot;-&quot;??_-;_-@_-">
                  <c:v>25.093</c:v>
                </c:pt>
                <c:pt idx="8" formatCode="_-&quot;$&quot;* #,##0.0_-;\-&quot;$&quot;* #,##0.0_-;_-&quot;$&quot;* &quot;-&quot;??_-;_-@_-">
                  <c:v>38.993000000000002</c:v>
                </c:pt>
                <c:pt idx="9" formatCode="_-&quot;$&quot;* #,##0.0_-;\-&quot;$&quot;* #,##0.0_-;_-&quot;$&quot;* &quot;-&quot;??_-;_-@_-">
                  <c:v>53.703000000000003</c:v>
                </c:pt>
                <c:pt idx="10" formatCode="_-&quot;$&quot;* #,##0.0_-;\-&quot;$&quot;* #,##0.0_-;_-&quot;$&quot;* &quot;-&quot;??_-;_-@_-">
                  <c:v>55.314999999999998</c:v>
                </c:pt>
                <c:pt idx="11" formatCode="_-&quot;$&quot;* #,##0.0_-;\-&quot;$&quot;* #,##0.0_-;_-&quot;$&quot;* &quot;-&quot;??_-;_-@_-">
                  <c:v>56.972999999999999</c:v>
                </c:pt>
                <c:pt idx="12" formatCode="_-&quot;$&quot;* #,##0.0_-;\-&quot;$&quot;* #,##0.0_-;_-&quot;$&quot;* &quot;-&quot;??_-;_-@_-">
                  <c:v>58.685000000000002</c:v>
                </c:pt>
                <c:pt idx="13" formatCode="_-&quot;$&quot;* #,##0.0_-;\-&quot;$&quot;* #,##0.0_-;_-&quot;$&quot;* &quot;-&quot;??_-;_-@_-">
                  <c:v>60.444000000000003</c:v>
                </c:pt>
              </c:numCache>
            </c:numRef>
          </c:val>
          <c:extLst>
            <c:ext xmlns:c16="http://schemas.microsoft.com/office/drawing/2014/chart" uri="{C3380CC4-5D6E-409C-BE32-E72D297353CC}">
              <c16:uniqueId val="{00000001-DCB4-4837-9004-99ACC8541971}"/>
            </c:ext>
          </c:extLst>
        </c:ser>
        <c:dLbls>
          <c:dLblPos val="outEnd"/>
          <c:showLegendKey val="0"/>
          <c:showVal val="1"/>
          <c:showCatName val="0"/>
          <c:showSerName val="0"/>
          <c:showPercent val="0"/>
          <c:showBubbleSize val="0"/>
        </c:dLbls>
        <c:gapWidth val="50"/>
        <c:overlap val="100"/>
        <c:axId val="771607727"/>
        <c:axId val="771599407"/>
      </c:barChart>
      <c:catAx>
        <c:axId val="77160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1599407"/>
        <c:crosses val="autoZero"/>
        <c:auto val="1"/>
        <c:lblAlgn val="ctr"/>
        <c:lblOffset val="100"/>
        <c:noMultiLvlLbl val="0"/>
      </c:catAx>
      <c:valAx>
        <c:axId val="771599407"/>
        <c:scaling>
          <c:orientation val="minMax"/>
          <c:max val="350"/>
        </c:scaling>
        <c:delete val="1"/>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a:t>$</a:t>
                </a:r>
                <a:r>
                  <a:rPr lang="en-CA" baseline="0"/>
                  <a:t> Billions (CAD)</a:t>
                </a:r>
                <a:endParaRPr lang="en-CA"/>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quot;$&quot;* #,##0.0_-;\-&quot;$&quot;* #,##0.0_-;_-&quot;$&quot;* &quot;-&quot;??_-;_-@_-" sourceLinked="1"/>
        <c:majorTickMark val="none"/>
        <c:minorTickMark val="none"/>
        <c:tickLblPos val="nextTo"/>
        <c:crossAx val="771607727"/>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aseline="0"/>
              <a:t>Government Expenditure on Foreign Aid vs. CTIG First Nations Direct Asks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2"/>
          <c:tx>
            <c:strRef>
              <c:f>'[CTIG Presentation Data.xlsx]StatsCAN Comparison'!$B$109</c:f>
              <c:strCache>
                <c:ptCount val="1"/>
                <c:pt idx="0">
                  <c:v>Foreign Aid (2015 to 2021)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'[CTIG Presentation Data.xlsx]StatsCAN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'[CTIG Presentation Data.xlsx]StatsCAN Comparison'!$C$109:$P$109</c:f>
              <c:numCache>
                <c:formatCode>_-"$"* #,##0.0_-;\-"$"* #,##0.0_-;_-"$"* "-"??_-;_-@_-</c:formatCode>
                <c:ptCount val="14"/>
                <c:pt idx="0">
                  <c:v>4.9429999999999996</c:v>
                </c:pt>
                <c:pt idx="1">
                  <c:v>5.1529999999999996</c:v>
                </c:pt>
                <c:pt idx="2">
                  <c:v>5.2290000000000001</c:v>
                </c:pt>
                <c:pt idx="3">
                  <c:v>6.2670000000000003</c:v>
                </c:pt>
                <c:pt idx="4">
                  <c:v>6.3390000000000004</c:v>
                </c:pt>
                <c:pt idx="5">
                  <c:v>7.8710000000000004</c:v>
                </c:pt>
                <c:pt idx="6">
                  <c:v>7.5309999999999997</c:v>
                </c:pt>
              </c:numCache>
            </c:numRef>
          </c:val>
          <c:extLst>
            <c:ext xmlns:c16="http://schemas.microsoft.com/office/drawing/2014/chart" uri="{C3380CC4-5D6E-409C-BE32-E72D297353CC}">
              <c16:uniqueId val="{00000000-6ECE-4485-80BB-9CAA316B61D6}"/>
            </c:ext>
          </c:extLst>
        </c:ser>
        <c:ser>
          <c:idx val="6"/>
          <c:order val="6"/>
          <c:tx>
            <c:strRef>
              <c:f>'[CTIG Presentation Data.xlsx]StatsCAN Comparison'!$B$113</c:f>
              <c:strCache>
                <c:ptCount val="1"/>
                <c:pt idx="0">
                  <c:v>CTIG First Nations Direct Asks</c:v>
                </c:pt>
              </c:strCache>
            </c:strRef>
          </c:tx>
          <c:spPr>
            <a:solidFill>
              <a:srgbClr val="ED1C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'[CTIG Presentation Data.xlsx]StatsCAN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'[CTIG Presentation Data.xlsx]StatsCAN Comparison'!$C$113:$P$113</c:f>
              <c:numCache>
                <c:formatCode>General</c:formatCode>
                <c:ptCount val="14"/>
                <c:pt idx="7" formatCode="_-&quot;$&quot;* #,##0.0_-;\-&quot;$&quot;* #,##0.0_-;_-&quot;$&quot;* &quot;-&quot;??_-;_-@_-">
                  <c:v>3.907</c:v>
                </c:pt>
                <c:pt idx="8" formatCode="_-&quot;$&quot;* #,##0.0_-;\-&quot;$&quot;* #,##0.0_-;_-&quot;$&quot;* &quot;-&quot;??_-;_-@_-">
                  <c:v>6.1539999999999999</c:v>
                </c:pt>
                <c:pt idx="9" formatCode="_-&quot;$&quot;* #,##0.0_-;\-&quot;$&quot;* #,##0.0_-;_-&quot;$&quot;* &quot;-&quot;??_-;_-@_-">
                  <c:v>8.5340000000000007</c:v>
                </c:pt>
                <c:pt idx="10" formatCode="_-&quot;$&quot;* #,##0.0_-;\-&quot;$&quot;* #,##0.0_-;_-&quot;$&quot;* &quot;-&quot;??_-;_-@_-">
                  <c:v>8.7899999999999991</c:v>
                </c:pt>
                <c:pt idx="11" formatCode="_-&quot;$&quot;* #,##0.0_-;\-&quot;$&quot;* #,##0.0_-;_-&quot;$&quot;* &quot;-&quot;??_-;_-@_-">
                  <c:v>9.0530000000000008</c:v>
                </c:pt>
                <c:pt idx="12" formatCode="_-&quot;$&quot;* #,##0.0_-;\-&quot;$&quot;* #,##0.0_-;_-&quot;$&quot;* &quot;-&quot;??_-;_-@_-">
                  <c:v>9.3249999999999993</c:v>
                </c:pt>
                <c:pt idx="13" formatCode="_-&quot;$&quot;* #,##0.0_-;\-&quot;$&quot;* #,##0.0_-;_-&quot;$&quot;* &quot;-&quot;??_-;_-@_-">
                  <c:v>9.6050000000000004</c:v>
                </c:pt>
              </c:numCache>
            </c:numRef>
          </c:val>
          <c:extLst>
            <c:ext xmlns:c16="http://schemas.microsoft.com/office/drawing/2014/chart" uri="{C3380CC4-5D6E-409C-BE32-E72D297353CC}">
              <c16:uniqueId val="{00000001-6ECE-4485-80BB-9CAA316B61D6}"/>
            </c:ext>
          </c:extLst>
        </c:ser>
        <c:dLbls>
          <c:dLblPos val="outEnd"/>
          <c:showLegendKey val="0"/>
          <c:showVal val="1"/>
          <c:showCatName val="0"/>
          <c:showSerName val="0"/>
          <c:showPercent val="0"/>
          <c:showBubbleSize val="0"/>
        </c:dLbls>
        <c:gapWidth val="50"/>
        <c:overlap val="100"/>
        <c:axId val="771607727"/>
        <c:axId val="771599407"/>
        <c:extLst>
          <c:ext xmlns:c15="http://schemas.microsoft.com/office/drawing/2012/chart" uri="{02D57815-91ED-43cb-92C2-25804820EDAC}">
            <c15:filteredBarSeries>
              <c15:ser>
                <c:idx val="4"/>
                <c:order val="0"/>
                <c:tx>
                  <c:strRef>
                    <c:extLst>
                      <c:ext uri="{02D57815-91ED-43cb-92C2-25804820EDAC}">
                        <c15:formulaRef>
                          <c15:sqref>'[CTIG Presentation Data.xlsx]StatsCAN Comparison'!$B$107</c15:sqref>
                        </c15:formulaRef>
                      </c:ext>
                    </c:extLst>
                    <c:strCache>
                      <c:ptCount val="1"/>
                      <c:pt idx="0">
                        <c:v>Canada Natural Resource Exports (2015 to 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c:ext uri="{02D57815-91ED-43cb-92C2-25804820EDAC}">
                        <c15:formulaRef>
                          <c15:sqref>'[CTIG Presentation Data.xlsx]StatsCAN Comparison'!$C$107:$P$107</c15:sqref>
                        </c15:formulaRef>
                      </c:ext>
                    </c:extLst>
                    <c:numCache>
                      <c:formatCode>_-"$"* #,##0.0_-;\-"$"* #,##0.0_-;_-"$"* "-"??_-;_-@_-</c:formatCode>
                      <c:ptCount val="14"/>
                      <c:pt idx="0">
                        <c:v>233.053</c:v>
                      </c:pt>
                      <c:pt idx="1">
                        <c:v>217.05699999999999</c:v>
                      </c:pt>
                      <c:pt idx="2">
                        <c:v>252.06100000000001</c:v>
                      </c:pt>
                      <c:pt idx="3">
                        <c:v>275.32600000000002</c:v>
                      </c:pt>
                      <c:pt idx="4">
                        <c:v>277.73899999999998</c:v>
                      </c:pt>
                      <c:pt idx="5">
                        <c:v>228.41300000000001</c:v>
                      </c:pt>
                      <c:pt idx="6">
                        <c:v>333.06099999999998</c:v>
                      </c:pt>
                    </c:numCache>
                  </c:numRef>
                </c:val>
                <c:extLst>
                  <c:ext xmlns:c16="http://schemas.microsoft.com/office/drawing/2014/chart" uri="{C3380CC4-5D6E-409C-BE32-E72D297353CC}">
                    <c16:uniqueId val="{00000002-6ECE-4485-80BB-9CAA316B61D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'[CTIG Presentation Data.xlsx]StatsCAN Comparison'!$B$108</c15:sqref>
                        </c15:formulaRef>
                      </c:ext>
                    </c:extLst>
                    <c:strCache>
                      <c:ptCount val="1"/>
                      <c:pt idx="0">
                        <c:v>Closing the Infrastructure Gap Proposal (2023 to 2030)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c:ext xmlns:c15="http://schemas.microsoft.com/office/drawing/2012/chart" uri="{02D57815-91ED-43cb-92C2-25804820EDAC}">
                        <c15:formulaRef>
                          <c15:sqref>'[CTIG Presentation Data.xlsx]StatsCAN Comparison'!$C$108:$P$108</c15:sqref>
                        </c15:formulaRef>
                      </c:ext>
                    </c:extLst>
                    <c:numCache>
                      <c:formatCode>General</c:formatCode>
                      <c:ptCount val="14"/>
                      <c:pt idx="7" formatCode="_-&quot;$&quot;* #,##0.0_-;\-&quot;$&quot;* #,##0.0_-;_-&quot;$&quot;* &quot;-&quot;??_-;_-@_-">
                        <c:v>25.093</c:v>
                      </c:pt>
                      <c:pt idx="8" formatCode="_-&quot;$&quot;* #,##0.0_-;\-&quot;$&quot;* #,##0.0_-;_-&quot;$&quot;* &quot;-&quot;??_-;_-@_-">
                        <c:v>38.993000000000002</c:v>
                      </c:pt>
                      <c:pt idx="9" formatCode="_-&quot;$&quot;* #,##0.0_-;\-&quot;$&quot;* #,##0.0_-;_-&quot;$&quot;* &quot;-&quot;??_-;_-@_-">
                        <c:v>53.703000000000003</c:v>
                      </c:pt>
                      <c:pt idx="10" formatCode="_-&quot;$&quot;* #,##0.0_-;\-&quot;$&quot;* #,##0.0_-;_-&quot;$&quot;* &quot;-&quot;??_-;_-@_-">
                        <c:v>55.314999999999998</c:v>
                      </c:pt>
                      <c:pt idx="11" formatCode="_-&quot;$&quot;* #,##0.0_-;\-&quot;$&quot;* #,##0.0_-;_-&quot;$&quot;* &quot;-&quot;??_-;_-@_-">
                        <c:v>56.972999999999999</c:v>
                      </c:pt>
                      <c:pt idx="12" formatCode="_-&quot;$&quot;* #,##0.0_-;\-&quot;$&quot;* #,##0.0_-;_-&quot;$&quot;* &quot;-&quot;??_-;_-@_-">
                        <c:v>58.685000000000002</c:v>
                      </c:pt>
                      <c:pt idx="13" formatCode="_-&quot;$&quot;* #,##0.0_-;\-&quot;$&quot;* #,##0.0_-;_-&quot;$&quot;* &quot;-&quot;??_-;_-@_-">
                        <c:v>60.444000000000003</c:v>
                      </c:pt>
                    </c:numCache>
                  </c:numRef>
                </c:val>
                <c:extLst xmlns:c15="http://schemas.microsoft.com/office/drawing/2012/chart">
                  <c:ext xmlns:c16="http://schemas.microsoft.com/office/drawing/2014/chart" uri="{C3380CC4-5D6E-409C-BE32-E72D297353CC}">
                    <c16:uniqueId val="{00000003-6ECE-4485-80BB-9CAA316B61D6}"/>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'[CTIG Presentation Data.xlsx]StatsCAN Comparison'!$B$110</c15:sqref>
                        </c15:formulaRef>
                      </c:ext>
                    </c:extLst>
                    <c:strCache>
                      <c:ptCount val="1"/>
                      <c:pt idx="0">
                        <c:v>Defense Spending (2015 to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c:ext xmlns:c15="http://schemas.microsoft.com/office/drawing/2012/chart" uri="{02D57815-91ED-43cb-92C2-25804820EDAC}">
                        <c15:formulaRef>
                          <c15:sqref>'[CTIG Presentation Data.xlsx]StatsCAN Comparison'!$C$110:$P$110</c15:sqref>
                        </c15:formulaRef>
                      </c:ext>
                    </c:extLst>
                    <c:numCache>
                      <c:formatCode>_-"$"* #,##0.0_-;\-"$"* #,##0.0_-;_-"$"* "-"??_-;_-@_-</c:formatCode>
                      <c:ptCount val="14"/>
                      <c:pt idx="0">
                        <c:v>14.923999999999999</c:v>
                      </c:pt>
                      <c:pt idx="1">
                        <c:v>15.087999999999999</c:v>
                      </c:pt>
                      <c:pt idx="2">
                        <c:v>16.765999999999998</c:v>
                      </c:pt>
                      <c:pt idx="3">
                        <c:v>16.044</c:v>
                      </c:pt>
                      <c:pt idx="4">
                        <c:v>17.350999999999999</c:v>
                      </c:pt>
                      <c:pt idx="5">
                        <c:v>20.742999999999999</c:v>
                      </c:pt>
                      <c:pt idx="6">
                        <c:v>17.677</c:v>
                      </c:pt>
                    </c:numCache>
                  </c:numRef>
                </c:val>
                <c:extLst xmlns:c15="http://schemas.microsoft.com/office/drawing/2012/chart">
                  <c:ext xmlns:c16="http://schemas.microsoft.com/office/drawing/2014/chart" uri="{C3380CC4-5D6E-409C-BE32-E72D297353CC}">
                    <c16:uniqueId val="{00000004-6ECE-4485-80BB-9CAA316B61D6}"/>
                  </c:ext>
                </c:extLst>
              </c15:ser>
            </c15:filteredBarSeries>
            <c15:filteredBarSeries>
              <c15:ser>
                <c:idx val="0"/>
                <c:order val="4"/>
                <c:tx>
                  <c:strRef>
                    <c:extLst xmlns:c15="http://schemas.microsoft.com/office/drawing/2012/chart">
                      <c:ext xmlns:c15="http://schemas.microsoft.com/office/drawing/2012/chart" uri="{02D57815-91ED-43cb-92C2-25804820EDAC}">
                        <c15:formulaRef>
                          <c15:sqref>'[CTIG Presentation Data.xlsx]StatsCAN Comparison'!$B$111</c15:sqref>
                        </c15:formulaRef>
                      </c:ext>
                    </c:extLst>
                    <c:strCache>
                      <c:ptCount val="1"/>
                      <c:pt idx="0">
                        <c:v>Healthcare Spending (2015 to 2021)</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c:ext xmlns:c15="http://schemas.microsoft.com/office/drawing/2012/chart" uri="{02D57815-91ED-43cb-92C2-25804820EDAC}">
                        <c15:formulaRef>
                          <c15:sqref>'[CTIG Presentation Data.xlsx]StatsCAN Comparison'!$C$111:$P$111</c15:sqref>
                        </c15:formulaRef>
                      </c:ext>
                    </c:extLst>
                    <c:numCache>
                      <c:formatCode>_-"$"* #,##0.0_-;\-"$"* #,##0.0_-;_-"$"* "-"??_-;_-@_-</c:formatCode>
                      <c:ptCount val="14"/>
                      <c:pt idx="0">
                        <c:v>38.506</c:v>
                      </c:pt>
                      <c:pt idx="1">
                        <c:v>40.167999999999999</c:v>
                      </c:pt>
                      <c:pt idx="2">
                        <c:v>41.728999999999999</c:v>
                      </c:pt>
                      <c:pt idx="3">
                        <c:v>43.81</c:v>
                      </c:pt>
                      <c:pt idx="4">
                        <c:v>45.947000000000003</c:v>
                      </c:pt>
                      <c:pt idx="5">
                        <c:v>58.667000000000002</c:v>
                      </c:pt>
                      <c:pt idx="6">
                        <c:v>55.734999999999999</c:v>
                      </c:pt>
                    </c:numCache>
                  </c:numRef>
                </c:val>
                <c:extLst xmlns:c15="http://schemas.microsoft.com/office/drawing/2012/chart">
                  <c:ext xmlns:c16="http://schemas.microsoft.com/office/drawing/2014/chart" uri="{C3380CC4-5D6E-409C-BE32-E72D297353CC}">
                    <c16:uniqueId val="{00000005-6ECE-4485-80BB-9CAA316B61D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'[CTIG Presentation Data.xlsx]StatsCAN Comparison'!$B$112</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c:ext xmlns:c15="http://schemas.microsoft.com/office/drawing/2012/chart" uri="{02D57815-91ED-43cb-92C2-25804820EDAC}">
                        <c15:formulaRef>
                          <c15:sqref>'[CTIG Presentation Data.xlsx]StatsCAN Comparison'!$C$112:$P$112</c15:sqref>
                        </c15:formulaRef>
                      </c:ext>
                    </c:extLst>
                    <c:numCache>
                      <c:formatCode>_-"$"* #,##0.0_-;\-"$"* #,##0.0_-;_-"$"* "-"??_-;_-@_-</c:formatCode>
                      <c:ptCount val="14"/>
                      <c:pt idx="0">
                        <c:v>291.42600000000004</c:v>
                      </c:pt>
                      <c:pt idx="1">
                        <c:v>277.46599999999995</c:v>
                      </c:pt>
                      <c:pt idx="2">
                        <c:v>315.78500000000003</c:v>
                      </c:pt>
                      <c:pt idx="3">
                        <c:v>341.447</c:v>
                      </c:pt>
                      <c:pt idx="4">
                        <c:v>347.37599999999998</c:v>
                      </c:pt>
                      <c:pt idx="5">
                        <c:v>315.69400000000007</c:v>
                      </c:pt>
                      <c:pt idx="6">
                        <c:v>414.00400000000002</c:v>
                      </c:pt>
                    </c:numCache>
                  </c:numRef>
                </c:val>
                <c:extLst xmlns:c15="http://schemas.microsoft.com/office/drawing/2012/chart">
                  <c:ext xmlns:c16="http://schemas.microsoft.com/office/drawing/2014/chart" uri="{C3380CC4-5D6E-409C-BE32-E72D297353CC}">
                    <c16:uniqueId val="{00000006-6ECE-4485-80BB-9CAA316B61D6}"/>
                  </c:ext>
                </c:extLst>
              </c15:ser>
            </c15:filteredBarSeries>
          </c:ext>
        </c:extLst>
      </c:barChart>
      <c:catAx>
        <c:axId val="7716077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1599407"/>
        <c:crosses val="autoZero"/>
        <c:auto val="1"/>
        <c:lblAlgn val="ctr"/>
        <c:lblOffset val="100"/>
        <c:noMultiLvlLbl val="0"/>
      </c:catAx>
      <c:valAx>
        <c:axId val="771599407"/>
        <c:scaling>
          <c:orientation val="minMax"/>
          <c:max val="10"/>
        </c:scaling>
        <c:delete val="1"/>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a:t>$</a:t>
                </a:r>
                <a:r>
                  <a:rPr lang="en-CA" baseline="0"/>
                  <a:t> Billions (CAD)</a:t>
                </a:r>
                <a:endParaRPr lang="en-CA"/>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quot;$&quot;* #,##0.0_-;\-&quot;$&quot;* #,##0.0_-;_-&quot;$&quot;* &quot;-&quot;??_-;_-@_-" sourceLinked="1"/>
        <c:majorTickMark val="out"/>
        <c:minorTickMark val="none"/>
        <c:tickLblPos val="nextTo"/>
        <c:crossAx val="771607727"/>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DEFENSE!$A$7</c:f>
              <c:strCache>
                <c:ptCount val="1"/>
                <c:pt idx="0">
                  <c:v>Capital Cost</c:v>
                </c:pt>
              </c:strCache>
            </c:strRef>
          </c:tx>
          <c:spPr>
            <a:solidFill>
              <a:srgbClr val="ED1C24"/>
            </a:solidFill>
            <a:ln>
              <a:noFill/>
            </a:ln>
            <a:effectLst/>
          </c:spPr>
          <c:invertIfNegative val="0"/>
          <c:dPt>
            <c:idx val="0"/>
            <c:invertIfNegative val="0"/>
            <c:bubble3D val="0"/>
            <c:spPr>
              <a:solidFill>
                <a:srgbClr val="ED1C24"/>
              </a:solidFill>
              <a:ln>
                <a:noFill/>
              </a:ln>
              <a:effectLst/>
            </c:spPr>
            <c:extLst>
              <c:ext xmlns:c16="http://schemas.microsoft.com/office/drawing/2014/chart" uri="{C3380CC4-5D6E-409C-BE32-E72D297353CC}">
                <c16:uniqueId val="{00000001-1C56-4FD3-9B9F-E594F51D36B8}"/>
              </c:ext>
            </c:extLst>
          </c:dPt>
          <c:dPt>
            <c:idx val="1"/>
            <c:invertIfNegative val="0"/>
            <c:bubble3D val="0"/>
            <c:spPr>
              <a:solidFill>
                <a:srgbClr val="ED1C24"/>
              </a:solidFill>
              <a:ln>
                <a:noFill/>
              </a:ln>
              <a:effectLst/>
            </c:spPr>
            <c:extLst>
              <c:ext xmlns:c16="http://schemas.microsoft.com/office/drawing/2014/chart" uri="{C3380CC4-5D6E-409C-BE32-E72D297353CC}">
                <c16:uniqueId val="{00000003-1C56-4FD3-9B9F-E594F51D36B8}"/>
              </c:ext>
            </c:extLst>
          </c:dPt>
          <c:dLbls>
            <c:dLbl>
              <c:idx val="0"/>
              <c:layout>
                <c:manualLayout>
                  <c:x val="-2.444439996119692E-3"/>
                  <c:y val="-4.36264579008976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56-4FD3-9B9F-E594F51D36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DEFENSE!$B$6:$C$6</c:f>
              <c:strCache>
                <c:ptCount val="2"/>
                <c:pt idx="0">
                  <c:v>Recent Government Military Expenditure Commitments</c:v>
                </c:pt>
                <c:pt idx="1">
                  <c:v>CTIG 2030 Program</c:v>
                </c:pt>
              </c:strCache>
            </c:strRef>
          </c:cat>
          <c:val>
            <c:numRef>
              <c:f>DEFENSE!$B$7:$C$7</c:f>
              <c:numCache>
                <c:formatCode>"$"#,##0.0</c:formatCode>
                <c:ptCount val="2"/>
                <c:pt idx="0">
                  <c:v>108.90600000000001</c:v>
                </c:pt>
                <c:pt idx="1">
                  <c:v>289.37900000000002</c:v>
                </c:pt>
              </c:numCache>
            </c:numRef>
          </c:val>
          <c:extLst>
            <c:ext xmlns:c16="http://schemas.microsoft.com/office/drawing/2014/chart" uri="{C3380CC4-5D6E-409C-BE32-E72D297353CC}">
              <c16:uniqueId val="{00000004-1C56-4FD3-9B9F-E594F51D36B8}"/>
            </c:ext>
          </c:extLst>
        </c:ser>
        <c:ser>
          <c:idx val="1"/>
          <c:order val="1"/>
          <c:tx>
            <c:strRef>
              <c:f>DEFENSE!$A$8</c:f>
              <c:strCache>
                <c:ptCount val="1"/>
                <c:pt idx="0">
                  <c:v>O&amp;M Cost</c:v>
                </c:pt>
              </c:strCache>
            </c:strRef>
          </c:tx>
          <c:spPr>
            <a:solidFill>
              <a:schemeClr val="bg1">
                <a:lumMod val="50000"/>
              </a:schemeClr>
            </a:solidFill>
            <a:ln>
              <a:noFill/>
            </a:ln>
            <a:effectLst/>
          </c:spPr>
          <c:invertIfNegative val="0"/>
          <c:dLbls>
            <c:dLbl>
              <c:idx val="1"/>
              <c:layout>
                <c:manualLayout>
                  <c:x val="2.4444399961197818E-3"/>
                  <c:y val="-2.18132289504487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56-4FD3-9B9F-E594F51D36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DEFENSE!$B$6:$C$6</c:f>
              <c:strCache>
                <c:ptCount val="2"/>
                <c:pt idx="0">
                  <c:v>Recent Government Military Expenditure Commitments</c:v>
                </c:pt>
                <c:pt idx="1">
                  <c:v>CTIG 2030 Program</c:v>
                </c:pt>
              </c:strCache>
            </c:strRef>
          </c:cat>
          <c:val>
            <c:numRef>
              <c:f>DEFENSE!$B$8:$C$8</c:f>
              <c:numCache>
                <c:formatCode>"$"#,##0.0</c:formatCode>
                <c:ptCount val="2"/>
                <c:pt idx="0">
                  <c:v>270.8</c:v>
                </c:pt>
                <c:pt idx="1">
                  <c:v>59.826999999999998</c:v>
                </c:pt>
              </c:numCache>
            </c:numRef>
          </c:val>
          <c:extLst>
            <c:ext xmlns:c16="http://schemas.microsoft.com/office/drawing/2014/chart" uri="{C3380CC4-5D6E-409C-BE32-E72D297353CC}">
              <c16:uniqueId val="{00000005-1C56-4FD3-9B9F-E594F51D36B8}"/>
            </c:ext>
          </c:extLst>
        </c:ser>
        <c:dLbls>
          <c:dLblPos val="ctr"/>
          <c:showLegendKey val="0"/>
          <c:showVal val="1"/>
          <c:showCatName val="0"/>
          <c:showSerName val="0"/>
          <c:showPercent val="0"/>
          <c:showBubbleSize val="0"/>
        </c:dLbls>
        <c:gapWidth val="55"/>
        <c:overlap val="100"/>
        <c:axId val="1486789520"/>
        <c:axId val="1486779952"/>
      </c:barChart>
      <c:catAx>
        <c:axId val="14867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6779952"/>
        <c:crosses val="autoZero"/>
        <c:auto val="1"/>
        <c:lblAlgn val="ctr"/>
        <c:lblOffset val="100"/>
        <c:noMultiLvlLbl val="0"/>
      </c:catAx>
      <c:valAx>
        <c:axId val="1486779952"/>
        <c:scaling>
          <c:orientation val="minMax"/>
        </c:scaling>
        <c:delete val="1"/>
        <c:axPos val="l"/>
        <c:numFmt formatCode="&quot;$&quot;#,##0.0" sourceLinked="1"/>
        <c:majorTickMark val="none"/>
        <c:minorTickMark val="none"/>
        <c:tickLblPos val="nextTo"/>
        <c:crossAx val="148678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rPr>
              <a:t>Infrastructure Asset Needs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a:solidFill>
                  <a:schemeClr val="tx1"/>
                </a:solidFill>
              </a:rPr>
              <a:t>($</a:t>
            </a:r>
            <a:r>
              <a:rPr lang="en-US" sz="1400" b="0" i="1" baseline="0">
                <a:solidFill>
                  <a:schemeClr val="tx1"/>
                </a:solidFill>
              </a:rPr>
              <a:t> millions)</a:t>
            </a:r>
            <a:endParaRPr lang="en-US" sz="1400" b="0" i="1">
              <a:solidFill>
                <a:schemeClr val="tx1"/>
              </a:solidFill>
            </a:endParaRPr>
          </a:p>
        </c:rich>
      </c:tx>
      <c:overlay val="0"/>
      <c:spPr>
        <a:noFill/>
        <a:ln>
          <a:noFill/>
        </a:ln>
        <a:effectLst/>
      </c:spPr>
    </c:title>
    <c:autoTitleDeleted val="0"/>
    <c:plotArea>
      <c:layout/>
      <c:pieChart>
        <c:varyColors val="1"/>
        <c:ser>
          <c:idx val="7"/>
          <c:order val="0"/>
          <c:tx>
            <c:strRef>
              <c:f>Sheet1!$B$11</c:f>
              <c:strCache>
                <c:ptCount val="1"/>
                <c:pt idx="0">
                  <c:v>Infrastructure</c:v>
                </c:pt>
              </c:strCache>
            </c:strRef>
          </c:tx>
          <c:dPt>
            <c:idx val="0"/>
            <c:bubble3D val="0"/>
            <c:spPr>
              <a:solidFill>
                <a:srgbClr val="ED1C24"/>
              </a:solidFill>
            </c:spPr>
            <c:extLst>
              <c:ext xmlns:c16="http://schemas.microsoft.com/office/drawing/2014/chart" uri="{C3380CC4-5D6E-409C-BE32-E72D297353CC}">
                <c16:uniqueId val="{00000001-7453-4F0B-B33F-F23D6D9A21C1}"/>
              </c:ext>
            </c:extLst>
          </c:dPt>
          <c:dPt>
            <c:idx val="1"/>
            <c:bubble3D val="0"/>
            <c:spPr>
              <a:solidFill>
                <a:schemeClr val="bg1">
                  <a:lumMod val="50000"/>
                </a:schemeClr>
              </a:solidFill>
            </c:spPr>
            <c:extLst>
              <c:ext xmlns:c16="http://schemas.microsoft.com/office/drawing/2014/chart" uri="{C3380CC4-5D6E-409C-BE32-E72D297353CC}">
                <c16:uniqueId val="{00000003-7453-4F0B-B33F-F23D6D9A21C1}"/>
              </c:ext>
            </c:extLst>
          </c:dPt>
          <c:dLbls>
            <c:dLbl>
              <c:idx val="0"/>
              <c:layout>
                <c:manualLayout>
                  <c:x val="-0.22739509254055559"/>
                  <c:y val="-9.2283323166911305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4152563694000437"/>
                      <c:h val="0.14604203409911173"/>
                    </c:manualLayout>
                  </c15:layout>
                </c:ext>
                <c:ext xmlns:c16="http://schemas.microsoft.com/office/drawing/2014/chart" uri="{C3380CC4-5D6E-409C-BE32-E72D297353CC}">
                  <c16:uniqueId val="{00000001-7453-4F0B-B33F-F23D6D9A21C1}"/>
                </c:ext>
              </c:extLst>
            </c:dLbl>
            <c:dLbl>
              <c:idx val="1"/>
              <c:layout>
                <c:manualLayout>
                  <c:x val="0.19583474361882164"/>
                  <c:y val="0.101822240541343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4152563694000437"/>
                      <c:h val="0.14604203409911173"/>
                    </c:manualLayout>
                  </c15:layout>
                </c:ext>
                <c:ext xmlns:c16="http://schemas.microsoft.com/office/drawing/2014/chart" uri="{C3380CC4-5D6E-409C-BE32-E72D297353CC}">
                  <c16:uniqueId val="{00000003-7453-4F0B-B33F-F23D6D9A21C1}"/>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Sheet1!$J$12:$J$13</c:f>
              <c:numCache>
                <c:formatCode>_-"$"* #,##0_-;\-"$"* #,##0_-;_-"$"* "-"??_-;_-@_-</c:formatCode>
                <c:ptCount val="2"/>
                <c:pt idx="0">
                  <c:v>37958</c:v>
                </c:pt>
                <c:pt idx="1">
                  <c:v>21548</c:v>
                </c:pt>
              </c:numCache>
            </c:numRef>
          </c:val>
          <c:extLst>
            <c:ext xmlns:c16="http://schemas.microsoft.com/office/drawing/2014/chart" uri="{C3380CC4-5D6E-409C-BE32-E72D297353CC}">
              <c16:uniqueId val="{00000004-7453-4F0B-B33F-F23D6D9A21C1}"/>
            </c:ext>
          </c:extLst>
        </c:ser>
        <c:dLbls>
          <c:dLblPos val="bestFit"/>
          <c:showLegendKey val="0"/>
          <c:showVal val="1"/>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a:t>Housing</a:t>
            </a:r>
            <a:r>
              <a:rPr lang="en-US" b="0" baseline="0"/>
              <a:t> Asset needs </a:t>
            </a:r>
            <a:br>
              <a:rPr lang="en-US" b="0" baseline="0"/>
            </a:br>
            <a:r>
              <a:rPr lang="en-US" b="0" i="1" baseline="0"/>
              <a:t>($ millions)</a:t>
            </a:r>
            <a:endParaRPr lang="en-US" b="0" i="1"/>
          </a:p>
        </c:rich>
      </c:tx>
      <c:layout>
        <c:manualLayout>
          <c:xMode val="edge"/>
          <c:yMode val="edge"/>
          <c:x val="0.21655533744936967"/>
          <c:y val="9.4034731696615276E-2"/>
        </c:manualLayout>
      </c:layout>
      <c:overlay val="0"/>
    </c:title>
    <c:autoTitleDeleted val="0"/>
    <c:plotArea>
      <c:layout>
        <c:manualLayout>
          <c:layoutTarget val="inner"/>
          <c:xMode val="edge"/>
          <c:yMode val="edge"/>
          <c:x val="0.18026853966945242"/>
          <c:y val="0.27552176387108274"/>
          <c:w val="0.55538328307328222"/>
          <c:h val="0.5981376790231796"/>
        </c:manualLayout>
      </c:layout>
      <c:pieChart>
        <c:varyColors val="1"/>
        <c:ser>
          <c:idx val="1"/>
          <c:order val="0"/>
          <c:tx>
            <c:strRef>
              <c:f>Sheet1!$B$3</c:f>
              <c:strCache>
                <c:ptCount val="1"/>
                <c:pt idx="0">
                  <c:v>Housing</c:v>
                </c:pt>
              </c:strCache>
            </c:strRef>
          </c:tx>
          <c:spPr>
            <a:solidFill>
              <a:srgbClr val="ED1C24"/>
            </a:solidFill>
          </c:spPr>
          <c:dPt>
            <c:idx val="1"/>
            <c:bubble3D val="0"/>
            <c:spPr>
              <a:solidFill>
                <a:schemeClr val="bg1">
                  <a:lumMod val="50000"/>
                </a:schemeClr>
              </a:solidFill>
            </c:spPr>
            <c:extLst>
              <c:ext xmlns:c16="http://schemas.microsoft.com/office/drawing/2014/chart" uri="{C3380CC4-5D6E-409C-BE32-E72D297353CC}">
                <c16:uniqueId val="{00000001-3C38-4061-B797-19CEB86FEC59}"/>
              </c:ext>
            </c:extLst>
          </c:dPt>
          <c:dLbls>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02-3C38-4061-B797-19CEB86FEC59}"/>
            </c:ext>
          </c:extLst>
        </c:ser>
        <c:ser>
          <c:idx val="2"/>
          <c:order val="1"/>
          <c:tx>
            <c:strRef>
              <c:f>Sheet1!$B$3</c:f>
              <c:strCache>
                <c:ptCount val="1"/>
                <c:pt idx="0">
                  <c:v>Housing</c:v>
                </c:pt>
              </c:strCache>
            </c:strRef>
          </c:tx>
          <c:spPr>
            <a:solidFill>
              <a:srgbClr val="ED1C24"/>
            </a:solidFill>
          </c:spPr>
          <c:dPt>
            <c:idx val="0"/>
            <c:bubble3D val="0"/>
            <c:spPr>
              <a:solidFill>
                <a:srgbClr val="ED1C24"/>
              </a:solidFill>
              <a:ln w="19050">
                <a:solidFill>
                  <a:schemeClr val="lt1"/>
                </a:solidFill>
              </a:ln>
              <a:effectLst/>
            </c:spPr>
            <c:extLst>
              <c:ext xmlns:c16="http://schemas.microsoft.com/office/drawing/2014/chart" uri="{C3380CC4-5D6E-409C-BE32-E72D297353CC}">
                <c16:uniqueId val="{00000004-3C38-4061-B797-19CEB86FEC5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6-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07-3C38-4061-B797-19CEB86FEC59}"/>
            </c:ext>
          </c:extLst>
        </c:ser>
        <c:ser>
          <c:idx val="3"/>
          <c:order val="2"/>
          <c:tx>
            <c:strRef>
              <c:f>Sheet1!$B$3</c:f>
              <c:strCache>
                <c:ptCount val="1"/>
                <c:pt idx="0">
                  <c:v>Housing</c:v>
                </c:pt>
              </c:strCache>
            </c:strRef>
          </c:tx>
          <c:spPr>
            <a:solidFill>
              <a:srgbClr val="ED1C24"/>
            </a:solidFill>
          </c:spPr>
          <c:dPt>
            <c:idx val="1"/>
            <c:bubble3D val="0"/>
            <c:spPr>
              <a:solidFill>
                <a:schemeClr val="bg1">
                  <a:lumMod val="50000"/>
                </a:schemeClr>
              </a:solidFill>
            </c:spPr>
            <c:extLst>
              <c:ext xmlns:c16="http://schemas.microsoft.com/office/drawing/2014/chart" uri="{C3380CC4-5D6E-409C-BE32-E72D297353CC}">
                <c16:uniqueId val="{00000009-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0A-3C38-4061-B797-19CEB86FEC59}"/>
            </c:ext>
          </c:extLst>
        </c:ser>
        <c:ser>
          <c:idx val="4"/>
          <c:order val="3"/>
          <c:tx>
            <c:strRef>
              <c:f>Sheet1!$B$3</c:f>
              <c:strCache>
                <c:ptCount val="1"/>
                <c:pt idx="0">
                  <c:v>Housing</c:v>
                </c:pt>
              </c:strCache>
            </c:strRef>
          </c:tx>
          <c:spPr>
            <a:solidFill>
              <a:srgbClr val="ED1C24"/>
            </a:solidFill>
          </c:spPr>
          <c:dPt>
            <c:idx val="0"/>
            <c:bubble3D val="0"/>
            <c:spPr>
              <a:solidFill>
                <a:srgbClr val="ED1C24"/>
              </a:solidFill>
              <a:ln w="19050">
                <a:solidFill>
                  <a:schemeClr val="lt1"/>
                </a:solidFill>
              </a:ln>
              <a:effectLst/>
            </c:spPr>
            <c:extLst>
              <c:ext xmlns:c16="http://schemas.microsoft.com/office/drawing/2014/chart" uri="{C3380CC4-5D6E-409C-BE32-E72D297353CC}">
                <c16:uniqueId val="{0000000C-3C38-4061-B797-19CEB86FEC5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E-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0F-3C38-4061-B797-19CEB86FEC59}"/>
            </c:ext>
          </c:extLst>
        </c:ser>
        <c:ser>
          <c:idx val="5"/>
          <c:order val="4"/>
          <c:tx>
            <c:strRef>
              <c:f>Sheet1!$B$3</c:f>
              <c:strCache>
                <c:ptCount val="1"/>
                <c:pt idx="0">
                  <c:v>Housing</c:v>
                </c:pt>
              </c:strCache>
            </c:strRef>
          </c:tx>
          <c:spPr>
            <a:solidFill>
              <a:srgbClr val="ED1C24"/>
            </a:solidFill>
          </c:spPr>
          <c:dPt>
            <c:idx val="1"/>
            <c:bubble3D val="0"/>
            <c:spPr>
              <a:solidFill>
                <a:schemeClr val="bg1">
                  <a:lumMod val="50000"/>
                </a:schemeClr>
              </a:solidFill>
            </c:spPr>
            <c:extLst>
              <c:ext xmlns:c16="http://schemas.microsoft.com/office/drawing/2014/chart" uri="{C3380CC4-5D6E-409C-BE32-E72D297353CC}">
                <c16:uniqueId val="{00000011-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12-3C38-4061-B797-19CEB86FEC59}"/>
            </c:ext>
          </c:extLst>
        </c:ser>
        <c:ser>
          <c:idx val="6"/>
          <c:order val="5"/>
          <c:tx>
            <c:strRef>
              <c:f>Sheet1!$B$3</c:f>
              <c:strCache>
                <c:ptCount val="1"/>
                <c:pt idx="0">
                  <c:v>Housing</c:v>
                </c:pt>
              </c:strCache>
            </c:strRef>
          </c:tx>
          <c:spPr>
            <a:solidFill>
              <a:srgbClr val="ED1C24"/>
            </a:solidFill>
          </c:spPr>
          <c:dPt>
            <c:idx val="0"/>
            <c:bubble3D val="0"/>
            <c:spPr>
              <a:solidFill>
                <a:srgbClr val="ED1C24"/>
              </a:solidFill>
              <a:ln w="19050">
                <a:solidFill>
                  <a:schemeClr val="lt1"/>
                </a:solidFill>
              </a:ln>
              <a:effectLst/>
            </c:spPr>
            <c:extLst>
              <c:ext xmlns:c16="http://schemas.microsoft.com/office/drawing/2014/chart" uri="{C3380CC4-5D6E-409C-BE32-E72D297353CC}">
                <c16:uniqueId val="{00000014-3C38-4061-B797-19CEB86FEC5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16-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17-3C38-4061-B797-19CEB86FEC59}"/>
            </c:ext>
          </c:extLst>
        </c:ser>
        <c:ser>
          <c:idx val="0"/>
          <c:order val="6"/>
          <c:tx>
            <c:strRef>
              <c:f>Sheet1!$B$3</c:f>
              <c:strCache>
                <c:ptCount val="1"/>
                <c:pt idx="0">
                  <c:v>Housing</c:v>
                </c:pt>
              </c:strCache>
            </c:strRef>
          </c:tx>
          <c:spPr>
            <a:solidFill>
              <a:srgbClr val="ED1C24"/>
            </a:solidFill>
          </c:spPr>
          <c:dPt>
            <c:idx val="1"/>
            <c:bubble3D val="0"/>
            <c:spPr>
              <a:solidFill>
                <a:schemeClr val="bg1">
                  <a:lumMod val="50000"/>
                </a:schemeClr>
              </a:solidFill>
            </c:spPr>
            <c:extLst>
              <c:ext xmlns:c16="http://schemas.microsoft.com/office/drawing/2014/chart" uri="{C3380CC4-5D6E-409C-BE32-E72D297353CC}">
                <c16:uniqueId val="{00000019-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1A-3C38-4061-B797-19CEB86FEC59}"/>
            </c:ext>
          </c:extLst>
        </c:ser>
        <c:ser>
          <c:idx val="7"/>
          <c:order val="7"/>
          <c:tx>
            <c:strRef>
              <c:f>Sheet1!$B$3</c:f>
              <c:strCache>
                <c:ptCount val="1"/>
                <c:pt idx="0">
                  <c:v>Housing</c:v>
                </c:pt>
              </c:strCache>
            </c:strRef>
          </c:tx>
          <c:spPr>
            <a:solidFill>
              <a:srgbClr val="ED1C24"/>
            </a:solidFill>
          </c:spPr>
          <c:dPt>
            <c:idx val="0"/>
            <c:bubble3D val="0"/>
            <c:spPr>
              <a:solidFill>
                <a:srgbClr val="ED1C24"/>
              </a:solidFill>
              <a:ln w="19050">
                <a:solidFill>
                  <a:schemeClr val="lt1"/>
                </a:solidFill>
              </a:ln>
              <a:effectLst/>
            </c:spPr>
            <c:extLst>
              <c:ext xmlns:c16="http://schemas.microsoft.com/office/drawing/2014/chart" uri="{C3380CC4-5D6E-409C-BE32-E72D297353CC}">
                <c16:uniqueId val="{0000001C-3C38-4061-B797-19CEB86FEC5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1E-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c:ext xmlns:c16="http://schemas.microsoft.com/office/drawing/2014/chart" uri="{C3380CC4-5D6E-409C-BE32-E72D297353CC}">
              <c16:uniqueId val="{0000001F-3C38-4061-B797-19CEB86FEC59}"/>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9.8613250370934713E-2"/>
          <c:y val="0.89455604993795446"/>
          <c:w val="0.68635563745642292"/>
          <c:h val="6.7133503815276191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600"/>
              <a:t>Housing Asset Needs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Sheet1!$AA$4</c:f>
              <c:strCache>
                <c:ptCount val="1"/>
                <c:pt idx="0">
                  <c:v>Base Value</c:v>
                </c:pt>
              </c:strCache>
            </c:strRef>
          </c:tx>
          <c:spPr>
            <a:noFill/>
            <a:ln>
              <a:noFill/>
            </a:ln>
            <a:effectLst/>
          </c:spPr>
          <c:invertIfNegative val="0"/>
          <c:dLbls>
            <c:delete val="1"/>
          </c:dLbls>
          <c:cat>
            <c:strRef>
              <c:f>Sheet1!$Z$5:$Z$12</c:f>
              <c:strCache>
                <c:ptCount val="8"/>
                <c:pt idx="0">
                  <c:v>2023 - 2024</c:v>
                </c:pt>
                <c:pt idx="1">
                  <c:v>2024 - 2025</c:v>
                </c:pt>
                <c:pt idx="2">
                  <c:v>2025 - 2026</c:v>
                </c:pt>
                <c:pt idx="3">
                  <c:v>2026 - 2027</c:v>
                </c:pt>
                <c:pt idx="4">
                  <c:v>2027 - 2028</c:v>
                </c:pt>
                <c:pt idx="5">
                  <c:v>2028 - 2029</c:v>
                </c:pt>
                <c:pt idx="6">
                  <c:v>2029 - 2030</c:v>
                </c:pt>
                <c:pt idx="7">
                  <c:v>Total</c:v>
                </c:pt>
              </c:strCache>
            </c:strRef>
          </c:cat>
          <c:val>
            <c:numRef>
              <c:f>Sheet1!$AA$5:$AA$12</c:f>
              <c:numCache>
                <c:formatCode>_-"$"* #,##0_-;\-"$"* #,##0_-;_-"$"* "-"??_-;_-@_-</c:formatCode>
                <c:ptCount val="8"/>
                <c:pt idx="1">
                  <c:v>9986</c:v>
                </c:pt>
                <c:pt idx="2">
                  <c:v>25183</c:v>
                </c:pt>
                <c:pt idx="3">
                  <c:v>45891</c:v>
                </c:pt>
                <c:pt idx="4">
                  <c:v>67219</c:v>
                </c:pt>
                <c:pt idx="5">
                  <c:v>89186</c:v>
                </c:pt>
                <c:pt idx="6">
                  <c:v>111813</c:v>
                </c:pt>
              </c:numCache>
            </c:numRef>
          </c:val>
          <c:extLst>
            <c:ext xmlns:c16="http://schemas.microsoft.com/office/drawing/2014/chart" uri="{C3380CC4-5D6E-409C-BE32-E72D297353CC}">
              <c16:uniqueId val="{00000000-3406-4DDD-9936-672DB44EADF1}"/>
            </c:ext>
          </c:extLst>
        </c:ser>
        <c:ser>
          <c:idx val="1"/>
          <c:order val="1"/>
          <c:tx>
            <c:strRef>
              <c:f>Sheet1!$AB$4</c:f>
              <c:strCache>
                <c:ptCount val="1"/>
                <c:pt idx="0">
                  <c:v>Capital Cost</c:v>
                </c:pt>
              </c:strCache>
            </c:strRef>
          </c:tx>
          <c:spPr>
            <a:solidFill>
              <a:srgbClr val="ED1C2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Sheet1!$Z$5:$Z$12</c:f>
              <c:strCache>
                <c:ptCount val="8"/>
                <c:pt idx="0">
                  <c:v>2023 - 2024</c:v>
                </c:pt>
                <c:pt idx="1">
                  <c:v>2024 - 2025</c:v>
                </c:pt>
                <c:pt idx="2">
                  <c:v>2025 - 2026</c:v>
                </c:pt>
                <c:pt idx="3">
                  <c:v>2026 - 2027</c:v>
                </c:pt>
                <c:pt idx="4">
                  <c:v>2027 - 2028</c:v>
                </c:pt>
                <c:pt idx="5">
                  <c:v>2028 - 2029</c:v>
                </c:pt>
                <c:pt idx="6">
                  <c:v>2029 - 2030</c:v>
                </c:pt>
                <c:pt idx="7">
                  <c:v>Total</c:v>
                </c:pt>
              </c:strCache>
            </c:strRef>
          </c:cat>
          <c:val>
            <c:numRef>
              <c:f>Sheet1!$AB$5:$AB$12</c:f>
              <c:numCache>
                <c:formatCode>_-"$"* #,##0_-;\-"$"* #,##0_-;_-"$"* "-"??_-;_-@_-</c:formatCode>
                <c:ptCount val="8"/>
                <c:pt idx="0">
                  <c:v>8096</c:v>
                </c:pt>
                <c:pt idx="1">
                  <c:v>12749</c:v>
                </c:pt>
                <c:pt idx="2">
                  <c:v>17680</c:v>
                </c:pt>
                <c:pt idx="3">
                  <c:v>18210</c:v>
                </c:pt>
                <c:pt idx="4">
                  <c:v>18756</c:v>
                </c:pt>
                <c:pt idx="5">
                  <c:v>19319</c:v>
                </c:pt>
                <c:pt idx="6">
                  <c:v>19899</c:v>
                </c:pt>
                <c:pt idx="7">
                  <c:v>114709</c:v>
                </c:pt>
              </c:numCache>
            </c:numRef>
          </c:val>
          <c:extLst>
            <c:ext xmlns:c16="http://schemas.microsoft.com/office/drawing/2014/chart" uri="{C3380CC4-5D6E-409C-BE32-E72D297353CC}">
              <c16:uniqueId val="{00000001-3406-4DDD-9936-672DB44EADF1}"/>
            </c:ext>
          </c:extLst>
        </c:ser>
        <c:ser>
          <c:idx val="2"/>
          <c:order val="2"/>
          <c:tx>
            <c:strRef>
              <c:f>Sheet1!$AC$4</c:f>
              <c:strCache>
                <c:ptCount val="1"/>
                <c:pt idx="0">
                  <c:v>O&amp;M Cost</c:v>
                </c:pt>
              </c:strCache>
            </c:strRef>
          </c:tx>
          <c:spPr>
            <a:solidFill>
              <a:schemeClr val="bg1">
                <a:lumMod val="50000"/>
              </a:schemeClr>
            </a:solidFill>
            <a:ln>
              <a:noFill/>
            </a:ln>
            <a:effectLst/>
          </c:spPr>
          <c:invertIfNegative val="0"/>
          <c:dLbls>
            <c:dLbl>
              <c:idx val="0"/>
              <c:layout>
                <c:manualLayout>
                  <c:x val="-6.9795091503563229E-3"/>
                  <c:y val="-5.10469652177234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06-4DDD-9936-672DB44EADF1}"/>
                </c:ext>
              </c:extLst>
            </c:dLbl>
            <c:dLbl>
              <c:idx val="1"/>
              <c:layout>
                <c:manualLayout>
                  <c:x val="0"/>
                  <c:y val="-4.5942268695951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06-4DDD-9936-672DB44EADF1}"/>
                </c:ext>
              </c:extLst>
            </c:dLbl>
            <c:dLbl>
              <c:idx val="2"/>
              <c:layout>
                <c:manualLayout>
                  <c:x val="0"/>
                  <c:y val="-5.35993134786096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06-4DDD-9936-672DB44EADF1}"/>
                </c:ext>
              </c:extLst>
            </c:dLbl>
            <c:dLbl>
              <c:idx val="3"/>
              <c:layout>
                <c:manualLayout>
                  <c:x val="-5.118247583828458E-17"/>
                  <c:y val="-4.5942268695951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06-4DDD-9936-672DB44EADF1}"/>
                </c:ext>
              </c:extLst>
            </c:dLbl>
            <c:dLbl>
              <c:idx val="4"/>
              <c:layout>
                <c:manualLayout>
                  <c:x val="-1.0236495167656916E-16"/>
                  <c:y val="-4.5942268695951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06-4DDD-9936-672DB44EADF1}"/>
                </c:ext>
              </c:extLst>
            </c:dLbl>
            <c:dLbl>
              <c:idx val="5"/>
              <c:layout>
                <c:manualLayout>
                  <c:x val="2.7918036601425294E-3"/>
                  <c:y val="-4.08375721741787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06-4DDD-9936-672DB44EADF1}"/>
                </c:ext>
              </c:extLst>
            </c:dLbl>
            <c:dLbl>
              <c:idx val="6"/>
              <c:layout>
                <c:manualLayout>
                  <c:x val="0"/>
                  <c:y val="-5.35993134786095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06-4DDD-9936-672DB44EADF1}"/>
                </c:ext>
              </c:extLst>
            </c:dLbl>
            <c:dLbl>
              <c:idx val="7"/>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3406-4DDD-9936-672DB44EADF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Sheet1!$Z$5:$Z$12</c:f>
              <c:strCache>
                <c:ptCount val="8"/>
                <c:pt idx="0">
                  <c:v>2023 - 2024</c:v>
                </c:pt>
                <c:pt idx="1">
                  <c:v>2024 - 2025</c:v>
                </c:pt>
                <c:pt idx="2">
                  <c:v>2025 - 2026</c:v>
                </c:pt>
                <c:pt idx="3">
                  <c:v>2026 - 2027</c:v>
                </c:pt>
                <c:pt idx="4">
                  <c:v>2027 - 2028</c:v>
                </c:pt>
                <c:pt idx="5">
                  <c:v>2028 - 2029</c:v>
                </c:pt>
                <c:pt idx="6">
                  <c:v>2029 - 2030</c:v>
                </c:pt>
                <c:pt idx="7">
                  <c:v>Total</c:v>
                </c:pt>
              </c:strCache>
            </c:strRef>
          </c:cat>
          <c:val>
            <c:numRef>
              <c:f>Sheet1!$AC$5:$AC$12</c:f>
              <c:numCache>
                <c:formatCode>_-"$"* #,##0_-;\-"$"* #,##0_-;_-"$"* "-"??_-;_-@_-</c:formatCode>
                <c:ptCount val="8"/>
                <c:pt idx="0">
                  <c:v>1890</c:v>
                </c:pt>
                <c:pt idx="1">
                  <c:v>2448</c:v>
                </c:pt>
                <c:pt idx="2">
                  <c:v>3028</c:v>
                </c:pt>
                <c:pt idx="3">
                  <c:v>3118</c:v>
                </c:pt>
                <c:pt idx="4">
                  <c:v>3211</c:v>
                </c:pt>
                <c:pt idx="5">
                  <c:v>3308</c:v>
                </c:pt>
                <c:pt idx="6">
                  <c:v>3407</c:v>
                </c:pt>
                <c:pt idx="7">
                  <c:v>20410</c:v>
                </c:pt>
              </c:numCache>
            </c:numRef>
          </c:val>
          <c:extLst>
            <c:ext xmlns:c16="http://schemas.microsoft.com/office/drawing/2014/chart" uri="{C3380CC4-5D6E-409C-BE32-E72D297353CC}">
              <c16:uniqueId val="{00000002-3406-4DDD-9936-672DB44EADF1}"/>
            </c:ext>
          </c:extLst>
        </c:ser>
        <c:dLbls>
          <c:dLblPos val="ctr"/>
          <c:showLegendKey val="0"/>
          <c:showVal val="1"/>
          <c:showCatName val="0"/>
          <c:showSerName val="0"/>
          <c:showPercent val="0"/>
          <c:showBubbleSize val="0"/>
        </c:dLbls>
        <c:gapWidth val="50"/>
        <c:overlap val="100"/>
        <c:axId val="280652720"/>
        <c:axId val="2125632240"/>
      </c:barChart>
      <c:catAx>
        <c:axId val="28065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25632240"/>
        <c:crosses val="autoZero"/>
        <c:auto val="1"/>
        <c:lblAlgn val="ctr"/>
        <c:lblOffset val="100"/>
        <c:noMultiLvlLbl val="0"/>
      </c:catAx>
      <c:valAx>
        <c:axId val="2125632240"/>
        <c:scaling>
          <c:orientation val="minMax"/>
          <c:max val="140000"/>
          <c:min val="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06527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aseline="0">
                <a:solidFill>
                  <a:schemeClr val="tx1"/>
                </a:solidFill>
              </a:rPr>
              <a:t>First Nations Direct Asks </a:t>
            </a:r>
            <a:br>
              <a:rPr lang="en-US" sz="1400" baseline="0">
                <a:solidFill>
                  <a:schemeClr val="tx1"/>
                </a:solidFill>
              </a:rPr>
            </a:br>
            <a:r>
              <a:rPr lang="en-US" sz="1400">
                <a:solidFill>
                  <a:schemeClr val="tx1"/>
                </a:solidFill>
              </a:rPr>
              <a:t>Asset Needs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a:solidFill>
                  <a:schemeClr val="tx1"/>
                </a:solidFill>
              </a:rPr>
              <a:t>($</a:t>
            </a:r>
            <a:r>
              <a:rPr lang="en-US" sz="1400" b="0" i="1" baseline="0">
                <a:solidFill>
                  <a:schemeClr val="tx1"/>
                </a:solidFill>
              </a:rPr>
              <a:t> millions)</a:t>
            </a:r>
            <a:endParaRPr lang="en-US" sz="1400" b="0" i="1">
              <a:solidFill>
                <a:schemeClr val="tx1"/>
              </a:solidFill>
            </a:endParaRPr>
          </a:p>
        </c:rich>
      </c:tx>
      <c:layout>
        <c:manualLayout>
          <c:xMode val="edge"/>
          <c:yMode val="edge"/>
          <c:x val="0.27959928500368753"/>
          <c:y val="0.17714113309382623"/>
        </c:manualLayout>
      </c:layout>
      <c:overlay val="0"/>
      <c:spPr>
        <a:noFill/>
        <a:ln>
          <a:noFill/>
        </a:ln>
        <a:effectLst/>
      </c:spPr>
    </c:title>
    <c:autoTitleDeleted val="0"/>
    <c:plotArea>
      <c:layout>
        <c:manualLayout>
          <c:layoutTarget val="inner"/>
          <c:xMode val="edge"/>
          <c:yMode val="edge"/>
          <c:x val="0.24486756944907148"/>
          <c:y val="0.34839315503486384"/>
          <c:w val="0.65615903153841382"/>
          <c:h val="0.49027215143968211"/>
        </c:manualLayout>
      </c:layout>
      <c:pieChart>
        <c:varyColors val="1"/>
        <c:ser>
          <c:idx val="7"/>
          <c:order val="0"/>
          <c:tx>
            <c:strRef>
              <c:f>Sheet1!$B$37</c:f>
              <c:strCache>
                <c:ptCount val="1"/>
                <c:pt idx="0">
                  <c:v>First Nations Direct Asks</c:v>
                </c:pt>
              </c:strCache>
            </c:strRef>
          </c:tx>
          <c:spPr>
            <a:solidFill>
              <a:srgbClr val="ED1C24"/>
            </a:solidFill>
          </c:spPr>
          <c:dLbls>
            <c:dLbl>
              <c:idx val="0"/>
              <c:layout>
                <c:manualLayout>
                  <c:x val="4.7193030623990514E-3"/>
                  <c:y val="-0.331479556561346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195232821823008"/>
                      <c:h val="0.15860944532401053"/>
                    </c:manualLayout>
                  </c15:layout>
                </c:ext>
                <c:ext xmlns:c16="http://schemas.microsoft.com/office/drawing/2014/chart" uri="{C3380CC4-5D6E-409C-BE32-E72D297353CC}">
                  <c16:uniqueId val="{00000000-ECFF-4233-990D-05900E6CE17C}"/>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Sheet1!$B$24</c:f>
              <c:strCache>
                <c:ptCount val="1"/>
                <c:pt idx="0">
                  <c:v>Total Capital Cost</c:v>
                </c:pt>
              </c:strCache>
            </c:strRef>
          </c:cat>
          <c:val>
            <c:numRef>
              <c:f>Sheet1!$J$38</c:f>
              <c:numCache>
                <c:formatCode>_-"$"* #,##0_-;\-"$"* #,##0_-;_-"$"* "-"??_-;_-@_-</c:formatCode>
                <c:ptCount val="1"/>
                <c:pt idx="0">
                  <c:v>55367</c:v>
                </c:pt>
              </c:numCache>
            </c:numRef>
          </c:val>
          <c:extLst>
            <c:ext xmlns:c16="http://schemas.microsoft.com/office/drawing/2014/chart" uri="{C3380CC4-5D6E-409C-BE32-E72D297353CC}">
              <c16:uniqueId val="{00000001-ECFF-4233-990D-05900E6CE17C}"/>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35239214744731151"/>
          <c:y val="0.87116142353232495"/>
          <c:w val="0.47028842243599611"/>
          <c:h val="5.2531626827257462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rPr>
              <a:t>Education Asset Needs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a:solidFill>
                  <a:schemeClr val="tx1"/>
                </a:solidFill>
              </a:rPr>
              <a:t>($</a:t>
            </a:r>
            <a:r>
              <a:rPr lang="en-US" sz="1400" b="0" i="1" baseline="0">
                <a:solidFill>
                  <a:schemeClr val="tx1"/>
                </a:solidFill>
              </a:rPr>
              <a:t> millions)</a:t>
            </a:r>
            <a:endParaRPr lang="en-US" sz="1400" b="0" i="1">
              <a:solidFill>
                <a:schemeClr val="tx1"/>
              </a:solidFill>
            </a:endParaRPr>
          </a:p>
        </c:rich>
      </c:tx>
      <c:layout>
        <c:manualLayout>
          <c:xMode val="edge"/>
          <c:yMode val="edge"/>
          <c:x val="0.24276372988915443"/>
          <c:y val="0.12429340500195618"/>
        </c:manualLayout>
      </c:layout>
      <c:overlay val="0"/>
      <c:spPr>
        <a:noFill/>
        <a:ln>
          <a:noFill/>
        </a:ln>
        <a:effectLst/>
      </c:spPr>
    </c:title>
    <c:autoTitleDeleted val="0"/>
    <c:plotArea>
      <c:layout>
        <c:manualLayout>
          <c:layoutTarget val="inner"/>
          <c:xMode val="edge"/>
          <c:yMode val="edge"/>
          <c:x val="0.21686529402720117"/>
          <c:y val="0.19921821661952599"/>
          <c:w val="0.57692064690177658"/>
          <c:h val="0.62898480932410028"/>
        </c:manualLayout>
      </c:layout>
      <c:pieChart>
        <c:varyColors val="1"/>
        <c:ser>
          <c:idx val="7"/>
          <c:order val="0"/>
          <c:tx>
            <c:strRef>
              <c:f>Sheet1!$B$7</c:f>
              <c:strCache>
                <c:ptCount val="1"/>
                <c:pt idx="0">
                  <c:v>Education</c:v>
                </c:pt>
              </c:strCache>
            </c:strRef>
          </c:tx>
          <c:spPr>
            <a:solidFill>
              <a:srgbClr val="ED1C24"/>
            </a:solidFill>
          </c:spPr>
          <c:dPt>
            <c:idx val="1"/>
            <c:bubble3D val="0"/>
            <c:spPr>
              <a:solidFill>
                <a:schemeClr val="bg1">
                  <a:lumMod val="50000"/>
                </a:schemeClr>
              </a:solidFill>
            </c:spPr>
            <c:extLst>
              <c:ext xmlns:c16="http://schemas.microsoft.com/office/drawing/2014/chart" uri="{C3380CC4-5D6E-409C-BE32-E72D297353CC}">
                <c16:uniqueId val="{00000001-0AE6-4480-8970-9FEFDFA07431}"/>
              </c:ext>
            </c:extLst>
          </c:dPt>
          <c:dLbls>
            <c:dLbl>
              <c:idx val="0"/>
              <c:layout>
                <c:manualLayout>
                  <c:x val="-0.24677066297647504"/>
                  <c:y val="-5.468360799860405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E6-4480-8970-9FEFDFA07431}"/>
                </c:ext>
              </c:extLst>
            </c:dLbl>
            <c:dLbl>
              <c:idx val="1"/>
              <c:layout>
                <c:manualLayout>
                  <c:x val="0.22268754979662009"/>
                  <c:y val="7.40711830980065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E6-4480-8970-9FEFDFA07431}"/>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Sheet1!$J$8:$J$9</c:f>
              <c:numCache>
                <c:formatCode>_-"$"* #,##0_-;\-"$"* #,##0_-;_-"$"* "-"??_-;_-@_-</c:formatCode>
                <c:ptCount val="2"/>
                <c:pt idx="0">
                  <c:v>7989</c:v>
                </c:pt>
                <c:pt idx="1">
                  <c:v>4616</c:v>
                </c:pt>
              </c:numCache>
            </c:numRef>
          </c:val>
          <c:extLst>
            <c:ext xmlns:c16="http://schemas.microsoft.com/office/drawing/2014/chart" uri="{C3380CC4-5D6E-409C-BE32-E72D297353CC}">
              <c16:uniqueId val="{00000002-0AE6-4480-8970-9FEFDFA07431}"/>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13032610670804154"/>
          <c:y val="0.80817615242329166"/>
          <c:w val="0.7535494331921555"/>
          <c:h val="5.8435803184365052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rPr>
              <a:t>Drinking Water Advisory Asset Needs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a:solidFill>
                  <a:schemeClr val="tx1"/>
                </a:solidFill>
              </a:rPr>
              <a:t>($</a:t>
            </a:r>
            <a:r>
              <a:rPr lang="en-US" sz="1400" b="0" i="1" baseline="0">
                <a:solidFill>
                  <a:schemeClr val="tx1"/>
                </a:solidFill>
              </a:rPr>
              <a:t> millions)</a:t>
            </a:r>
            <a:endParaRPr lang="en-US" sz="1400" b="0" i="1">
              <a:solidFill>
                <a:schemeClr val="tx1"/>
              </a:solidFill>
            </a:endParaRPr>
          </a:p>
        </c:rich>
      </c:tx>
      <c:layout>
        <c:manualLayout>
          <c:xMode val="edge"/>
          <c:yMode val="edge"/>
          <c:x val="0.13737726098191214"/>
          <c:y val="7.8684805635185595E-2"/>
        </c:manualLayout>
      </c:layout>
      <c:overlay val="0"/>
      <c:spPr>
        <a:noFill/>
        <a:ln>
          <a:noFill/>
        </a:ln>
        <a:effectLst/>
      </c:spPr>
    </c:title>
    <c:autoTitleDeleted val="0"/>
    <c:plotArea>
      <c:layout/>
      <c:pieChart>
        <c:varyColors val="1"/>
        <c:ser>
          <c:idx val="7"/>
          <c:order val="0"/>
          <c:tx>
            <c:strRef>
              <c:f>Sheet1!$B$30</c:f>
              <c:strCache>
                <c:ptCount val="1"/>
                <c:pt idx="0">
                  <c:v>Drinking Water Advisory</c:v>
                </c:pt>
              </c:strCache>
            </c:strRef>
          </c:tx>
          <c:dPt>
            <c:idx val="0"/>
            <c:bubble3D val="0"/>
            <c:spPr>
              <a:solidFill>
                <a:srgbClr val="ED1C24"/>
              </a:solidFill>
            </c:spPr>
            <c:extLst>
              <c:ext xmlns:c16="http://schemas.microsoft.com/office/drawing/2014/chart" uri="{C3380CC4-5D6E-409C-BE32-E72D297353CC}">
                <c16:uniqueId val="{00000001-C701-4CC9-8721-CFF17F222372}"/>
              </c:ext>
            </c:extLst>
          </c:dPt>
          <c:dPt>
            <c:idx val="1"/>
            <c:bubble3D val="0"/>
            <c:spPr>
              <a:solidFill>
                <a:schemeClr val="bg1">
                  <a:lumMod val="50000"/>
                </a:schemeClr>
              </a:solidFill>
            </c:spPr>
            <c:extLst>
              <c:ext xmlns:c16="http://schemas.microsoft.com/office/drawing/2014/chart" uri="{C3380CC4-5D6E-409C-BE32-E72D297353CC}">
                <c16:uniqueId val="{00000003-C701-4CC9-8721-CFF17F222372}"/>
              </c:ext>
            </c:extLst>
          </c:dPt>
          <c:dLbls>
            <c:dLbl>
              <c:idx val="0"/>
              <c:layout>
                <c:manualLayout>
                  <c:x val="-0.23761932960091875"/>
                  <c:y val="4.33835233539457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01-4CC9-8721-CFF17F222372}"/>
                </c:ext>
              </c:extLst>
            </c:dLbl>
            <c:dLbl>
              <c:idx val="1"/>
              <c:layout>
                <c:manualLayout>
                  <c:x val="0.25515988372093024"/>
                  <c:y val="-5.06469054895572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01-4CC9-8721-CFF17F222372}"/>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Sheet1!$J$31:$J$32</c:f>
              <c:numCache>
                <c:formatCode>_-"$"* #,##0_-;\-"$"* #,##0_-;_-"$"* "-"??_-;_-@_-</c:formatCode>
                <c:ptCount val="2"/>
                <c:pt idx="0">
                  <c:v>272</c:v>
                </c:pt>
                <c:pt idx="1">
                  <c:v>403</c:v>
                </c:pt>
              </c:numCache>
            </c:numRef>
          </c:val>
          <c:extLst>
            <c:ext xmlns:c16="http://schemas.microsoft.com/office/drawing/2014/chart" uri="{C3380CC4-5D6E-409C-BE32-E72D297353CC}">
              <c16:uniqueId val="{00000004-C701-4CC9-8721-CFF17F222372}"/>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6.3673557278208448E-2"/>
          <c:y val="0.85087442124251467"/>
          <c:w val="0.9"/>
          <c:h val="5.8335418409194352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a:solidFill>
                  <a:schemeClr val="tx1"/>
                </a:solidFill>
              </a:rPr>
              <a:t>All</a:t>
            </a:r>
            <a:r>
              <a:rPr lang="en-US" sz="1400" baseline="0">
                <a:solidFill>
                  <a:schemeClr val="tx1"/>
                </a:solidFill>
              </a:rPr>
              <a:t>-Season Roads </a:t>
            </a:r>
            <a:r>
              <a:rPr lang="en-US" sz="1400">
                <a:solidFill>
                  <a:schemeClr val="tx1"/>
                </a:solidFill>
              </a:rPr>
              <a:t>Asset Needs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a:solidFill>
                  <a:schemeClr val="tx1"/>
                </a:solidFill>
              </a:rPr>
              <a:t>($</a:t>
            </a:r>
            <a:r>
              <a:rPr lang="en-US" sz="1400" b="0" i="1" baseline="0">
                <a:solidFill>
                  <a:schemeClr val="tx1"/>
                </a:solidFill>
              </a:rPr>
              <a:t> millions)</a:t>
            </a:r>
            <a:endParaRPr lang="en-US" sz="1400" b="0" i="1">
              <a:solidFill>
                <a:schemeClr val="tx1"/>
              </a:solidFill>
            </a:endParaRPr>
          </a:p>
        </c:rich>
      </c:tx>
      <c:layout>
        <c:manualLayout>
          <c:xMode val="edge"/>
          <c:yMode val="edge"/>
          <c:x val="0.11050596830735963"/>
          <c:y val="0.13995404250456106"/>
        </c:manualLayout>
      </c:layout>
      <c:overlay val="0"/>
      <c:spPr>
        <a:noFill/>
        <a:ln>
          <a:noFill/>
        </a:ln>
        <a:effectLst/>
      </c:spPr>
    </c:title>
    <c:autoTitleDeleted val="0"/>
    <c:plotArea>
      <c:layout/>
      <c:pieChart>
        <c:varyColors val="1"/>
        <c:ser>
          <c:idx val="7"/>
          <c:order val="0"/>
          <c:tx>
            <c:strRef>
              <c:f>Sheet1!$B$19</c:f>
              <c:strCache>
                <c:ptCount val="1"/>
                <c:pt idx="0">
                  <c:v>All-Season Road Access</c:v>
                </c:pt>
              </c:strCache>
            </c:strRef>
          </c:tx>
          <c:spPr>
            <a:solidFill>
              <a:schemeClr val="bg1">
                <a:lumMod val="50000"/>
              </a:schemeClr>
            </a:solidFill>
          </c:spPr>
          <c:dPt>
            <c:idx val="0"/>
            <c:bubble3D val="0"/>
            <c:spPr>
              <a:solidFill>
                <a:srgbClr val="ED1C24"/>
              </a:solidFill>
            </c:spPr>
            <c:extLst>
              <c:ext xmlns:c16="http://schemas.microsoft.com/office/drawing/2014/chart" uri="{C3380CC4-5D6E-409C-BE32-E72D297353CC}">
                <c16:uniqueId val="{00000001-BAFA-4A45-8F9D-CAA0AD69E259}"/>
              </c:ext>
            </c:extLst>
          </c:dPt>
          <c:dLbls>
            <c:dLbl>
              <c:idx val="0"/>
              <c:layout>
                <c:manualLayout>
                  <c:x val="-0.24503005085529367"/>
                  <c:y val="-0.1503579460346355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7161349976883958"/>
                      <c:h val="0.1146845626079042"/>
                    </c:manualLayout>
                  </c15:layout>
                </c:ext>
                <c:ext xmlns:c16="http://schemas.microsoft.com/office/drawing/2014/chart" uri="{C3380CC4-5D6E-409C-BE32-E72D297353CC}">
                  <c16:uniqueId val="{00000001-BAFA-4A45-8F9D-CAA0AD69E259}"/>
                </c:ext>
              </c:extLst>
            </c:dLbl>
            <c:dLbl>
              <c:idx val="1"/>
              <c:layout>
                <c:manualLayout>
                  <c:x val="0.19570150818526322"/>
                  <c:y val="0.124130031958009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592233009708738"/>
                      <c:h val="0.13295634037933299"/>
                    </c:manualLayout>
                  </c15:layout>
                </c:ext>
                <c:ext xmlns:c16="http://schemas.microsoft.com/office/drawing/2014/chart" uri="{C3380CC4-5D6E-409C-BE32-E72D297353CC}">
                  <c16:uniqueId val="{00000003-BAFA-4A45-8F9D-CAA0AD69E259}"/>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Sheet1!$J$20:$J$21</c:f>
              <c:numCache>
                <c:formatCode>_-"$"* #,##0_-;\-"$"* #,##0_-;_-"$"* "-"??_-;_-@_-</c:formatCode>
                <c:ptCount val="2"/>
                <c:pt idx="0">
                  <c:v>29128</c:v>
                </c:pt>
                <c:pt idx="1">
                  <c:v>6368</c:v>
                </c:pt>
              </c:numCache>
            </c:numRef>
          </c:val>
          <c:extLst>
            <c:ext xmlns:c16="http://schemas.microsoft.com/office/drawing/2014/chart" uri="{C3380CC4-5D6E-409C-BE32-E72D297353CC}">
              <c16:uniqueId val="{00000002-BAFA-4A45-8F9D-CAA0AD69E259}"/>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4.0753400970509751E-2"/>
          <c:y val="0.81267953422119199"/>
          <c:w val="0.9"/>
          <c:h val="4.9958164802109309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a:solidFill>
                  <a:schemeClr val="tx1"/>
                </a:solidFill>
              </a:rPr>
              <a:t>Climate Change Adaptation Asset Needs </a:t>
            </a:r>
          </a:p>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0" i="1">
                <a:solidFill>
                  <a:schemeClr val="tx1"/>
                </a:solidFill>
              </a:rPr>
              <a:t>($</a:t>
            </a:r>
            <a:r>
              <a:rPr lang="en-US" sz="1600" b="0" i="1" baseline="0">
                <a:solidFill>
                  <a:schemeClr val="tx1"/>
                </a:solidFill>
              </a:rPr>
              <a:t> millions)</a:t>
            </a:r>
            <a:endParaRPr lang="en-US" sz="1600" b="0" i="1">
              <a:solidFill>
                <a:schemeClr val="tx1"/>
              </a:solidFill>
            </a:endParaRPr>
          </a:p>
        </c:rich>
      </c:tx>
      <c:layout>
        <c:manualLayout>
          <c:xMode val="edge"/>
          <c:yMode val="edge"/>
          <c:x val="0.11452805523064737"/>
          <c:y val="0.1449022557050875"/>
        </c:manualLayout>
      </c:layout>
      <c:overlay val="0"/>
      <c:spPr>
        <a:noFill/>
        <a:ln>
          <a:noFill/>
        </a:ln>
        <a:effectLst/>
      </c:spPr>
    </c:title>
    <c:autoTitleDeleted val="0"/>
    <c:plotArea>
      <c:layout>
        <c:manualLayout>
          <c:layoutTarget val="inner"/>
          <c:xMode val="edge"/>
          <c:yMode val="edge"/>
          <c:x val="0.1294301411654826"/>
          <c:y val="0.34300343056748628"/>
          <c:w val="0.68164614499508858"/>
          <c:h val="0.51083508591777826"/>
        </c:manualLayout>
      </c:layout>
      <c:pieChart>
        <c:varyColors val="1"/>
        <c:ser>
          <c:idx val="7"/>
          <c:order val="0"/>
          <c:tx>
            <c:strRef>
              <c:f>Sheet1!$B$23</c:f>
              <c:strCache>
                <c:ptCount val="1"/>
                <c:pt idx="0">
                  <c:v>Climate Adaptation </c:v>
                </c:pt>
              </c:strCache>
            </c:strRef>
          </c:tx>
          <c:spPr>
            <a:solidFill>
              <a:srgbClr val="ED1C24"/>
            </a:solidFill>
          </c:spPr>
          <c:dPt>
            <c:idx val="1"/>
            <c:bubble3D val="0"/>
            <c:spPr>
              <a:solidFill>
                <a:schemeClr val="bg1">
                  <a:lumMod val="50000"/>
                </a:schemeClr>
              </a:solidFill>
            </c:spPr>
            <c:extLst>
              <c:ext xmlns:c16="http://schemas.microsoft.com/office/drawing/2014/chart" uri="{C3380CC4-5D6E-409C-BE32-E72D297353CC}">
                <c16:uniqueId val="{00000001-1907-438A-8F5B-9F12DC427828}"/>
              </c:ext>
            </c:extLst>
          </c:dPt>
          <c:dLbls>
            <c:dLbl>
              <c:idx val="0"/>
              <c:layout>
                <c:manualLayout>
                  <c:x val="-0.24912933557214986"/>
                  <c:y val="-0.1641494178347820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798057089821534"/>
                      <c:h val="9.6137073496644576E-2"/>
                    </c:manualLayout>
                  </c15:layout>
                </c:ext>
                <c:ext xmlns:c16="http://schemas.microsoft.com/office/drawing/2014/chart" uri="{C3380CC4-5D6E-409C-BE32-E72D297353CC}">
                  <c16:uniqueId val="{00000002-A596-4A7B-9F28-D900049F7AF9}"/>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Sheet1!$B$4:$B$5</c:f>
              <c:strCache>
                <c:ptCount val="2"/>
                <c:pt idx="0">
                  <c:v>Total Capital Cost</c:v>
                </c:pt>
                <c:pt idx="1">
                  <c:v>Total O&amp;M</c:v>
                </c:pt>
              </c:strCache>
            </c:strRef>
          </c:cat>
          <c:val>
            <c:numRef>
              <c:f>Sheet1!$J$24:$J$25</c:f>
              <c:numCache>
                <c:formatCode>_-"$"* #,##0_-;\-"$"* #,##0_-;_-"$"* "-"??_-;_-@_-</c:formatCode>
                <c:ptCount val="2"/>
                <c:pt idx="0">
                  <c:v>24452</c:v>
                </c:pt>
                <c:pt idx="1">
                  <c:v>6482</c:v>
                </c:pt>
              </c:numCache>
            </c:numRef>
          </c:val>
          <c:extLst>
            <c:ext xmlns:c16="http://schemas.microsoft.com/office/drawing/2014/chart" uri="{C3380CC4-5D6E-409C-BE32-E72D297353CC}">
              <c16:uniqueId val="{00000002-1907-438A-8F5B-9F12DC427828}"/>
            </c:ext>
          </c:extLst>
        </c:ser>
        <c:dLbls>
          <c:dLblPos val="bestFit"/>
          <c:showLegendKey val="0"/>
          <c:showVal val="1"/>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0.05796</cdr:y>
    </cdr:from>
    <cdr:to>
      <cdr:x>0.40089</cdr:x>
      <cdr:y>0.46077</cdr:y>
    </cdr:to>
    <cdr:sp macro="" textlink="">
      <cdr:nvSpPr>
        <cdr:cNvPr id="2" name="Content Placeholder 2">
          <a:extLst xmlns:a="http://schemas.openxmlformats.org/drawingml/2006/main">
            <a:ext uri="{FF2B5EF4-FFF2-40B4-BE49-F238E27FC236}">
              <a16:creationId xmlns:a16="http://schemas.microsoft.com/office/drawing/2014/main" id="{966B808B-563E-117E-7485-865E17065255}"/>
            </a:ext>
          </a:extLst>
        </cdr:cNvPr>
        <cdr:cNvSpPr txBox="1">
          <a:spLocks xmlns:a="http://schemas.openxmlformats.org/drawingml/2006/main"/>
        </cdr:cNvSpPr>
      </cdr:nvSpPr>
      <cdr:spPr>
        <a:xfrm xmlns:a="http://schemas.openxmlformats.org/drawingml/2006/main">
          <a:off x="0" y="290314"/>
          <a:ext cx="4068330" cy="2017699"/>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96358" indent="-147269" defTabSz="623438">
            <a:spcBef>
              <a:spcPts val="218"/>
            </a:spcBef>
            <a:spcAft>
              <a:spcPts val="600"/>
            </a:spcAft>
            <a:buClr>
              <a:srgbClr val="ED1C24"/>
            </a:buClr>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Almost half First Nations communities across Canada have </a:t>
          </a:r>
          <a:r>
            <a:rPr lang="en-US" sz="1400" b="1" kern="0" dirty="0">
              <a:solidFill>
                <a:sysClr val="windowText" lastClr="000000"/>
              </a:solidFill>
              <a:latin typeface="Arial" panose="020B0604020202020204" pitchFamily="34" charset="0"/>
              <a:cs typeface="Arial" panose="020B0604020202020204" pitchFamily="34" charset="0"/>
            </a:rPr>
            <a:t>NEITHER</a:t>
          </a:r>
          <a:r>
            <a:rPr lang="en-US" sz="1400" kern="0" dirty="0">
              <a:solidFill>
                <a:sysClr val="windowText" lastClr="000000"/>
              </a:solidFill>
              <a:latin typeface="Arial" panose="020B0604020202020204" pitchFamily="34" charset="0"/>
              <a:cs typeface="Arial" panose="020B0604020202020204" pitchFamily="34" charset="0"/>
            </a:rPr>
            <a:t> cellular </a:t>
          </a:r>
          <a:r>
            <a:rPr lang="en-US" sz="1400" b="1" kern="0" dirty="0">
              <a:solidFill>
                <a:sysClr val="windowText" lastClr="000000"/>
              </a:solidFill>
              <a:latin typeface="Arial" panose="020B0604020202020204" pitchFamily="34" charset="0"/>
              <a:cs typeface="Arial" panose="020B0604020202020204" pitchFamily="34" charset="0"/>
            </a:rPr>
            <a:t>NOR</a:t>
          </a:r>
          <a:r>
            <a:rPr lang="en-US" sz="1400" kern="0" dirty="0">
              <a:solidFill>
                <a:sysClr val="windowText" lastClr="000000"/>
              </a:solidFill>
              <a:latin typeface="Arial" panose="020B0604020202020204" pitchFamily="34" charset="0"/>
              <a:cs typeface="Arial" panose="020B0604020202020204" pitchFamily="34" charset="0"/>
            </a:rPr>
            <a:t> 50/10 broadband services</a:t>
          </a:r>
        </a:p>
        <a:p xmlns:a="http://schemas.openxmlformats.org/drawingml/2006/main">
          <a:pPr marL="196358" indent="-147269" defTabSz="623438">
            <a:spcBef>
              <a:spcPts val="218"/>
            </a:spcBef>
            <a:spcAft>
              <a:spcPts val="600"/>
            </a:spcAft>
            <a:buClr>
              <a:srgbClr val="ED1C24"/>
            </a:buClr>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Only 19% of First Nation communities have both 50/10 broadband and cellular services today</a:t>
          </a:r>
        </a:p>
      </cdr:txBody>
    </cdr:sp>
  </cdr:relSizeAnchor>
</c:userShapes>
</file>

<file path=ppt/drawings/drawing2.xml><?xml version="1.0" encoding="utf-8"?>
<c:userShapes xmlns:c="http://schemas.openxmlformats.org/drawingml/2006/chart">
  <cdr:relSizeAnchor xmlns:cdr="http://schemas.openxmlformats.org/drawingml/2006/chartDrawing">
    <cdr:from>
      <cdr:x>0.60016</cdr:x>
      <cdr:y>0.20037</cdr:y>
    </cdr:from>
    <cdr:to>
      <cdr:x>0.87465</cdr:x>
      <cdr:y>0.3127</cdr:y>
    </cdr:to>
    <cdr:sp macro="" textlink="">
      <cdr:nvSpPr>
        <cdr:cNvPr id="2" name="TextBox 8">
          <a:extLst xmlns:a="http://schemas.openxmlformats.org/drawingml/2006/main">
            <a:ext uri="{FF2B5EF4-FFF2-40B4-BE49-F238E27FC236}">
              <a16:creationId xmlns:a16="http://schemas.microsoft.com/office/drawing/2014/main" id="{96ED6747-4240-383C-2A2C-D6EFAADD0FAA}"/>
            </a:ext>
          </a:extLst>
        </cdr:cNvPr>
        <cdr:cNvSpPr txBox="1"/>
      </cdr:nvSpPr>
      <cdr:spPr>
        <a:xfrm xmlns:a="http://schemas.openxmlformats.org/drawingml/2006/main">
          <a:off x="3118091" y="933251"/>
          <a:ext cx="142613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chemeClr val="bg1"/>
              </a:solidFill>
              <a:latin typeface="Arial" panose="020B0604020202020204" pitchFamily="34" charset="0"/>
              <a:cs typeface="Arial" panose="020B0604020202020204" pitchFamily="34" charset="0"/>
            </a:rPr>
            <a:t>Billion in O&amp;M Costs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EDDB-B9DC-4D10-92D2-0B93151F105B}" type="datetimeFigureOut">
              <a:rPr lang="en-CA" smtClean="0"/>
              <a:t>2024-05-31</a:t>
            </a:fld>
            <a:endParaRPr lang="en-CA"/>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EDE1-2ED8-4E70-8BCB-D28A6662BEC8}" type="slidenum">
              <a:rPr lang="en-CA" smtClean="0"/>
              <a:t>‹#›</a:t>
            </a:fld>
            <a:endParaRPr lang="en-CA"/>
          </a:p>
        </p:txBody>
      </p:sp>
    </p:spTree>
    <p:extLst>
      <p:ext uri="{BB962C8B-B14F-4D97-AF65-F5344CB8AC3E}">
        <p14:creationId xmlns:p14="http://schemas.microsoft.com/office/powerpoint/2010/main" val="336254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3</a:t>
            </a:fld>
            <a:endParaRPr lang="en-CA"/>
          </a:p>
        </p:txBody>
      </p:sp>
    </p:spTree>
    <p:extLst>
      <p:ext uri="{BB962C8B-B14F-4D97-AF65-F5344CB8AC3E}">
        <p14:creationId xmlns:p14="http://schemas.microsoft.com/office/powerpoint/2010/main" val="39860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16</a:t>
            </a:fld>
            <a:endParaRPr lang="en-CA"/>
          </a:p>
        </p:txBody>
      </p:sp>
    </p:spTree>
    <p:extLst>
      <p:ext uri="{BB962C8B-B14F-4D97-AF65-F5344CB8AC3E}">
        <p14:creationId xmlns:p14="http://schemas.microsoft.com/office/powerpoint/2010/main" val="396623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AEDE1-2ED8-4E70-8BCB-D28A6662BEC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69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18</a:t>
            </a:fld>
            <a:endParaRPr lang="en-CA"/>
          </a:p>
        </p:txBody>
      </p:sp>
    </p:spTree>
    <p:extLst>
      <p:ext uri="{BB962C8B-B14F-4D97-AF65-F5344CB8AC3E}">
        <p14:creationId xmlns:p14="http://schemas.microsoft.com/office/powerpoint/2010/main" val="220938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19</a:t>
            </a:fld>
            <a:endParaRPr lang="en-CA"/>
          </a:p>
        </p:txBody>
      </p:sp>
    </p:spTree>
    <p:extLst>
      <p:ext uri="{BB962C8B-B14F-4D97-AF65-F5344CB8AC3E}">
        <p14:creationId xmlns:p14="http://schemas.microsoft.com/office/powerpoint/2010/main" val="425228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AEDE1-2ED8-4E70-8BCB-D28A6662BEC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3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Say thesis for every slide</a:t>
            </a:r>
          </a:p>
        </p:txBody>
      </p:sp>
      <p:sp>
        <p:nvSpPr>
          <p:cNvPr id="4" name="Slide Number Placeholder 3"/>
          <p:cNvSpPr>
            <a:spLocks noGrp="1"/>
          </p:cNvSpPr>
          <p:nvPr>
            <p:ph type="sldNum" sz="quarter" idx="5"/>
          </p:nvPr>
        </p:nvSpPr>
        <p:spPr/>
        <p:txBody>
          <a:bodyPr/>
          <a:lstStyle/>
          <a:p>
            <a:fld id="{547AEDE1-2ED8-4E70-8BCB-D28A6662BEC8}" type="slidenum">
              <a:rPr lang="en-CA" smtClean="0"/>
              <a:t>29</a:t>
            </a:fld>
            <a:endParaRPr lang="en-CA"/>
          </a:p>
        </p:txBody>
      </p:sp>
    </p:spTree>
    <p:extLst>
      <p:ext uri="{BB962C8B-B14F-4D97-AF65-F5344CB8AC3E}">
        <p14:creationId xmlns:p14="http://schemas.microsoft.com/office/powerpoint/2010/main" val="354796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31</a:t>
            </a:fld>
            <a:endParaRPr lang="en-CA"/>
          </a:p>
        </p:txBody>
      </p:sp>
    </p:spTree>
    <p:extLst>
      <p:ext uri="{BB962C8B-B14F-4D97-AF65-F5344CB8AC3E}">
        <p14:creationId xmlns:p14="http://schemas.microsoft.com/office/powerpoint/2010/main" val="370093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4</a:t>
            </a:fld>
            <a:endParaRPr lang="en-CA"/>
          </a:p>
        </p:txBody>
      </p:sp>
    </p:spTree>
    <p:extLst>
      <p:ext uri="{BB962C8B-B14F-4D97-AF65-F5344CB8AC3E}">
        <p14:creationId xmlns:p14="http://schemas.microsoft.com/office/powerpoint/2010/main" val="341113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5</a:t>
            </a:fld>
            <a:endParaRPr lang="en-CA"/>
          </a:p>
        </p:txBody>
      </p:sp>
    </p:spTree>
    <p:extLst>
      <p:ext uri="{BB962C8B-B14F-4D97-AF65-F5344CB8AC3E}">
        <p14:creationId xmlns:p14="http://schemas.microsoft.com/office/powerpoint/2010/main" val="35569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6</a:t>
            </a:fld>
            <a:endParaRPr lang="en-CA"/>
          </a:p>
        </p:txBody>
      </p:sp>
    </p:spTree>
    <p:extLst>
      <p:ext uri="{BB962C8B-B14F-4D97-AF65-F5344CB8AC3E}">
        <p14:creationId xmlns:p14="http://schemas.microsoft.com/office/powerpoint/2010/main" val="397610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7</a:t>
            </a:fld>
            <a:endParaRPr lang="en-CA"/>
          </a:p>
        </p:txBody>
      </p:sp>
    </p:spTree>
    <p:extLst>
      <p:ext uri="{BB962C8B-B14F-4D97-AF65-F5344CB8AC3E}">
        <p14:creationId xmlns:p14="http://schemas.microsoft.com/office/powerpoint/2010/main" val="219550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What does closing the gap have to do with Jordans Principle</a:t>
            </a: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-Closing the First Nation infrastructure gap entails closing the federal funding gap to First Nations when in comparison to the per capita spending </a:t>
            </a: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-Closing the gap ensures there is underground civil services to support essential community buildings</a:t>
            </a: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-Facilities to support social programming</a:t>
            </a: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-Or in-community medical facilities so people like Virginia Rivers, Jordans mother, doesn’t have to travel 800km to receive medical services.</a:t>
            </a: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-Closing the Digital connectivity infrastructure gap – ensuring kids can access online learning materials or simply play video games with friends and family like any other kid</a:t>
            </a:r>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8</a:t>
            </a:fld>
            <a:endParaRPr lang="en-CA"/>
          </a:p>
        </p:txBody>
      </p:sp>
    </p:spTree>
    <p:extLst>
      <p:ext uri="{BB962C8B-B14F-4D97-AF65-F5344CB8AC3E}">
        <p14:creationId xmlns:p14="http://schemas.microsoft.com/office/powerpoint/2010/main" val="22933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9</a:t>
            </a:fld>
            <a:endParaRPr lang="en-CA"/>
          </a:p>
        </p:txBody>
      </p:sp>
    </p:spTree>
    <p:extLst>
      <p:ext uri="{BB962C8B-B14F-4D97-AF65-F5344CB8AC3E}">
        <p14:creationId xmlns:p14="http://schemas.microsoft.com/office/powerpoint/2010/main" val="15307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10</a:t>
            </a:fld>
            <a:endParaRPr lang="en-CA"/>
          </a:p>
        </p:txBody>
      </p:sp>
    </p:spTree>
    <p:extLst>
      <p:ext uri="{BB962C8B-B14F-4D97-AF65-F5344CB8AC3E}">
        <p14:creationId xmlns:p14="http://schemas.microsoft.com/office/powerpoint/2010/main" val="12993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12</a:t>
            </a:fld>
            <a:endParaRPr lang="en-CA"/>
          </a:p>
        </p:txBody>
      </p:sp>
    </p:spTree>
    <p:extLst>
      <p:ext uri="{BB962C8B-B14F-4D97-AF65-F5344CB8AC3E}">
        <p14:creationId xmlns:p14="http://schemas.microsoft.com/office/powerpoint/2010/main" val="3203493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E13C187-C4B9-C81C-4315-E15F62DF5B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70991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pic>
        <p:nvPicPr>
          <p:cNvPr id="2" name="Picture 1">
            <a:extLst>
              <a:ext uri="{FF2B5EF4-FFF2-40B4-BE49-F238E27FC236}">
                <a16:creationId xmlns:a16="http://schemas.microsoft.com/office/drawing/2014/main" id="{0EE9CE97-A003-2091-6748-BD790E0F8C57}"/>
              </a:ext>
            </a:extLst>
          </p:cNvPr>
          <p:cNvPicPr>
            <a:picLocks noChangeAspect="1"/>
          </p:cNvPicPr>
          <p:nvPr userDrawn="1"/>
        </p:nvPicPr>
        <p:blipFill rotWithShape="1">
          <a:blip r:embed="rId2"/>
          <a:srcRect l="26308" t="24615" r="10226" b="40720"/>
          <a:stretch/>
        </p:blipFill>
        <p:spPr>
          <a:xfrm flipH="1">
            <a:off x="-2" y="3977956"/>
            <a:ext cx="10058401" cy="3794444"/>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90912"/>
            <a:ext cx="10058400" cy="4068869"/>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635A9473-3AA7-B98B-CD63-0E84171DB1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3337" y="194322"/>
            <a:ext cx="2828278" cy="2828278"/>
          </a:xfrm>
          <a:prstGeom prst="rect">
            <a:avLst/>
          </a:prstGeom>
        </p:spPr>
      </p:pic>
    </p:spTree>
    <p:extLst>
      <p:ext uri="{BB962C8B-B14F-4D97-AF65-F5344CB8AC3E}">
        <p14:creationId xmlns:p14="http://schemas.microsoft.com/office/powerpoint/2010/main" val="248503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09BD84F-D2B5-79E1-4883-A00F6D7465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44" b="7964"/>
          <a:stretch/>
        </p:blipFill>
        <p:spPr>
          <a:xfrm>
            <a:off x="0" y="0"/>
            <a:ext cx="10058400" cy="1071999"/>
          </a:xfrm>
          <a:prstGeom prst="rect">
            <a:avLst/>
          </a:prstGeom>
        </p:spPr>
      </p:pic>
      <p:sp>
        <p:nvSpPr>
          <p:cNvPr id="10" name="Rectangle 9">
            <a:extLst>
              <a:ext uri="{FF2B5EF4-FFF2-40B4-BE49-F238E27FC236}">
                <a16:creationId xmlns:a16="http://schemas.microsoft.com/office/drawing/2014/main" id="{DA060E3D-6B7F-8E49-3053-6D43E2B4F2C0}"/>
              </a:ext>
            </a:extLst>
          </p:cNvPr>
          <p:cNvSpPr/>
          <p:nvPr userDrawn="1"/>
        </p:nvSpPr>
        <p:spPr>
          <a:xfrm>
            <a:off x="0" y="-20369"/>
            <a:ext cx="10058400" cy="1071999"/>
          </a:xfrm>
          <a:prstGeom prst="rect">
            <a:avLst/>
          </a:prstGeom>
          <a:gradFill flip="none" rotWithShape="1">
            <a:gsLst>
              <a:gs pos="0">
                <a:srgbClr val="3EB0D2">
                  <a:alpha val="75000"/>
                </a:srgbClr>
              </a:gs>
              <a:gs pos="50000">
                <a:srgbClr val="3EB0D2">
                  <a:alpha val="50000"/>
                </a:srgbClr>
              </a:gs>
              <a:gs pos="100000">
                <a:srgbClr val="3EB0D2">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Background pattern&#10;&#10;Description automatically generated">
            <a:extLst>
              <a:ext uri="{FF2B5EF4-FFF2-40B4-BE49-F238E27FC236}">
                <a16:creationId xmlns:a16="http://schemas.microsoft.com/office/drawing/2014/main" id="{A086048B-44BB-883B-73C8-A786DE101E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676"/>
          <a:stretch/>
        </p:blipFill>
        <p:spPr>
          <a:xfrm>
            <a:off x="0" y="7358590"/>
            <a:ext cx="10058400" cy="413810"/>
          </a:xfrm>
          <a:prstGeom prst="rect">
            <a:avLst/>
          </a:prstGeom>
        </p:spPr>
      </p:pic>
      <p:sp>
        <p:nvSpPr>
          <p:cNvPr id="2" name="Title 1"/>
          <p:cNvSpPr>
            <a:spLocks noGrp="1"/>
          </p:cNvSpPr>
          <p:nvPr>
            <p:ph type="title"/>
          </p:nvPr>
        </p:nvSpPr>
        <p:spPr>
          <a:xfrm>
            <a:off x="615314" y="413810"/>
            <a:ext cx="8751571" cy="658189"/>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15314" y="1437625"/>
            <a:ext cx="8837296" cy="5732432"/>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15314" y="7364732"/>
            <a:ext cx="4223385" cy="413808"/>
          </a:xfrm>
          <a:prstGeom prst="rect">
            <a:avLst/>
          </a:prstGeom>
        </p:spPr>
        <p:txBody>
          <a:bodyPr anchor="ctr"/>
          <a:lstStyle>
            <a:lvl1pPr algn="l">
              <a:defRPr sz="800">
                <a:solidFill>
                  <a:schemeClr val="bg1"/>
                </a:solidFill>
                <a:latin typeface="Arial" panose="020B0604020202020204" pitchFamily="34" charset="0"/>
                <a:cs typeface="Arial" panose="020B0604020202020204" pitchFamily="34" charset="0"/>
              </a:defRPr>
            </a:lvl1p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a:xfrm>
            <a:off x="7189470" y="7364732"/>
            <a:ext cx="2263140" cy="413808"/>
          </a:xfrm>
          <a:prstGeom prst="rect">
            <a:avLst/>
          </a:prstGeom>
        </p:spPr>
        <p:txBody>
          <a:bodyPr anchor="ctr"/>
          <a:lstStyle>
            <a:lvl1pPr algn="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pPr/>
              <a:t>‹#›</a:t>
            </a:fld>
            <a:endParaRPr lang="en-CA"/>
          </a:p>
        </p:txBody>
      </p:sp>
      <p:pic>
        <p:nvPicPr>
          <p:cNvPr id="9" name="Picture 8">
            <a:extLst>
              <a:ext uri="{FF2B5EF4-FFF2-40B4-BE49-F238E27FC236}">
                <a16:creationId xmlns:a16="http://schemas.microsoft.com/office/drawing/2014/main" id="{D0CF1A03-5968-4C8E-FBC0-930904D36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1201" y="223661"/>
            <a:ext cx="1345925" cy="1345925"/>
          </a:xfrm>
          <a:prstGeom prst="rect">
            <a:avLst/>
          </a:prstGeom>
        </p:spPr>
      </p:pic>
    </p:spTree>
    <p:extLst>
      <p:ext uri="{BB962C8B-B14F-4D97-AF65-F5344CB8AC3E}">
        <p14:creationId xmlns:p14="http://schemas.microsoft.com/office/powerpoint/2010/main" val="24068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2"/>
          <a:stretch>
            <a:fillRect/>
          </a:stretch>
        </p:blipFill>
        <p:spPr>
          <a:xfrm>
            <a:off x="0" y="7383294"/>
            <a:ext cx="10058400" cy="389106"/>
          </a:xfrm>
          <a:prstGeom prst="rect">
            <a:avLst/>
          </a:prstGeom>
        </p:spPr>
      </p:pic>
      <p:sp>
        <p:nvSpPr>
          <p:cNvPr id="3" name="Footer Placeholder 2">
            <a:extLst>
              <a:ext uri="{FF2B5EF4-FFF2-40B4-BE49-F238E27FC236}">
                <a16:creationId xmlns:a16="http://schemas.microsoft.com/office/drawing/2014/main" id="{D3AE1EF2-0865-D2A9-DE72-00F0F431E808}"/>
              </a:ext>
            </a:extLst>
          </p:cNvPr>
          <p:cNvSpPr>
            <a:spLocks noGrp="1"/>
          </p:cNvSpPr>
          <p:nvPr>
            <p:ph type="ftr" sz="quarter" idx="10"/>
          </p:nvPr>
        </p:nvSpPr>
        <p:spPr>
          <a:xfrm>
            <a:off x="363434" y="7475960"/>
            <a:ext cx="4038490" cy="413808"/>
          </a:xfrm>
        </p:spPr>
        <p:txBody>
          <a:bodyPr/>
          <a:lstStyle>
            <a:lvl1pPr>
              <a:defRPr>
                <a:solidFill>
                  <a:schemeClr val="bg1"/>
                </a:solidFill>
              </a:defRPr>
            </a:lvl1p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8709659" y="7475960"/>
            <a:ext cx="1091565" cy="413808"/>
          </a:xfrm>
        </p:spPr>
        <p:txBody>
          <a:bodyPr/>
          <a:lstStyle>
            <a:lvl1pPr algn="r">
              <a:defRPr>
                <a:solidFill>
                  <a:schemeClr val="bg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80170" y="1963049"/>
            <a:ext cx="9321054" cy="5207008"/>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a:extLst>
              <a:ext uri="{FF2B5EF4-FFF2-40B4-BE49-F238E27FC236}">
                <a16:creationId xmlns:a16="http://schemas.microsoft.com/office/drawing/2014/main" id="{3C9A7306-3C40-BFB1-2BBB-AE1E60AF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183" b="46701"/>
          <a:stretch/>
        </p:blipFill>
        <p:spPr>
          <a:xfrm>
            <a:off x="0" y="-24569"/>
            <a:ext cx="10058400" cy="1138136"/>
          </a:xfrm>
          <a:prstGeom prst="rect">
            <a:avLst/>
          </a:prstGeom>
        </p:spPr>
      </p:pic>
      <p:pic>
        <p:nvPicPr>
          <p:cNvPr id="6" name="Picture 5">
            <a:extLst>
              <a:ext uri="{FF2B5EF4-FFF2-40B4-BE49-F238E27FC236}">
                <a16:creationId xmlns:a16="http://schemas.microsoft.com/office/drawing/2014/main" id="{8A8D937F-DFB5-C5CA-C2FC-BF9D1EFDAA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8605" y="245122"/>
            <a:ext cx="1345925" cy="1345925"/>
          </a:xfrm>
          <a:prstGeom prst="rect">
            <a:avLst/>
          </a:prstGeom>
        </p:spPr>
      </p:pic>
      <p:sp>
        <p:nvSpPr>
          <p:cNvPr id="7" name="TextBox 6">
            <a:extLst>
              <a:ext uri="{FF2B5EF4-FFF2-40B4-BE49-F238E27FC236}">
                <a16:creationId xmlns:a16="http://schemas.microsoft.com/office/drawing/2014/main" id="{00026741-D9AB-DB32-D7E9-96D1FC4346FD}"/>
              </a:ext>
            </a:extLst>
          </p:cNvPr>
          <p:cNvSpPr txBox="1"/>
          <p:nvPr userDrawn="1"/>
        </p:nvSpPr>
        <p:spPr>
          <a:xfrm>
            <a:off x="6179718" y="522274"/>
            <a:ext cx="2359273"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lnSpc>
                <a:spcPct val="125000"/>
              </a:lnSpc>
              <a:spcAft>
                <a:spcPts val="200"/>
              </a:spcAft>
            </a:pPr>
            <a:r>
              <a:rPr lang="en-US" sz="900" b="0">
                <a:solidFill>
                  <a:srgbClr val="D0CECE"/>
                </a:solidFill>
                <a:latin typeface="Arial"/>
                <a:cs typeface="Arial"/>
              </a:rPr>
              <a:t>ASSEMBLY OF </a:t>
            </a:r>
            <a:br>
              <a:rPr lang="en-US" sz="900" b="0">
                <a:solidFill>
                  <a:srgbClr val="D0CECE"/>
                </a:solidFill>
                <a:latin typeface="Arial"/>
                <a:cs typeface="Arial"/>
              </a:rPr>
            </a:br>
            <a:r>
              <a:rPr lang="en-US" sz="900" b="0">
                <a:solidFill>
                  <a:srgbClr val="D0CECE"/>
                </a:solidFill>
                <a:latin typeface="Arial"/>
                <a:cs typeface="Arial"/>
              </a:rPr>
              <a:t>FIRST NATIONS</a:t>
            </a:r>
            <a:endParaRPr lang="en-US" sz="900" b="0">
              <a:solidFill>
                <a:srgbClr val="D0CECE"/>
              </a:solidFill>
            </a:endParaRPr>
          </a:p>
        </p:txBody>
      </p:sp>
      <p:sp>
        <p:nvSpPr>
          <p:cNvPr id="9" name="TextBox 8">
            <a:extLst>
              <a:ext uri="{FF2B5EF4-FFF2-40B4-BE49-F238E27FC236}">
                <a16:creationId xmlns:a16="http://schemas.microsoft.com/office/drawing/2014/main" id="{8FEF78AC-3C04-CF00-AC24-FA4F364D9DE3}"/>
              </a:ext>
            </a:extLst>
          </p:cNvPr>
          <p:cNvSpPr txBox="1"/>
          <p:nvPr userDrawn="1"/>
        </p:nvSpPr>
        <p:spPr>
          <a:xfrm>
            <a:off x="8610430" y="522274"/>
            <a:ext cx="1409870"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5000"/>
              </a:lnSpc>
              <a:spcAft>
                <a:spcPts val="200"/>
              </a:spcAft>
            </a:pPr>
            <a:r>
              <a:rPr lang="en-US" sz="900" b="0" cap="all" baseline="0">
                <a:solidFill>
                  <a:srgbClr val="D0CECE"/>
                </a:solidFill>
                <a:latin typeface="Arial"/>
                <a:cs typeface="Arial"/>
              </a:rPr>
              <a:t>Assemblée</a:t>
            </a:r>
            <a:r>
              <a:rPr lang="en-US" sz="900" b="0" cap="all">
                <a:solidFill>
                  <a:srgbClr val="D0CECE"/>
                </a:solidFill>
                <a:latin typeface="Arial"/>
                <a:cs typeface="Arial"/>
              </a:rPr>
              <a:t> DES</a:t>
            </a:r>
            <a:br>
              <a:rPr lang="en-US" sz="900" b="0" cap="all">
                <a:solidFill>
                  <a:srgbClr val="D0CECE"/>
                </a:solidFill>
                <a:latin typeface="Arial"/>
                <a:cs typeface="Arial"/>
              </a:rPr>
            </a:br>
            <a:r>
              <a:rPr lang="en-US" sz="900" b="0" cap="all">
                <a:solidFill>
                  <a:srgbClr val="D0CECE"/>
                </a:solidFill>
                <a:latin typeface="Arial"/>
                <a:cs typeface="Arial"/>
              </a:rPr>
              <a:t>premières</a:t>
            </a:r>
            <a:r>
              <a:rPr lang="en-US" sz="900" b="0">
                <a:solidFill>
                  <a:srgbClr val="D0CECE"/>
                </a:solidFill>
                <a:latin typeface="Arial"/>
                <a:cs typeface="Arial"/>
              </a:rPr>
              <a:t> NATIONS</a:t>
            </a:r>
            <a:endParaRPr lang="en-US" sz="900" b="0">
              <a:solidFill>
                <a:srgbClr val="D0CECE"/>
              </a:solidFill>
            </a:endParaRPr>
          </a:p>
        </p:txBody>
      </p:sp>
      <p:cxnSp>
        <p:nvCxnSpPr>
          <p:cNvPr id="13" name="Straight Connector 12">
            <a:extLst>
              <a:ext uri="{FF2B5EF4-FFF2-40B4-BE49-F238E27FC236}">
                <a16:creationId xmlns:a16="http://schemas.microsoft.com/office/drawing/2014/main" id="{8FFF9AF1-1AD8-4CFD-0FAF-62158C92CDFA}"/>
              </a:ext>
            </a:extLst>
          </p:cNvPr>
          <p:cNvCxnSpPr>
            <a:cxnSpLocks/>
          </p:cNvCxnSpPr>
          <p:nvPr userDrawn="1"/>
        </p:nvCxnSpPr>
        <p:spPr>
          <a:xfrm>
            <a:off x="8574710" y="600425"/>
            <a:ext cx="0" cy="266350"/>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88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pic>
        <p:nvPicPr>
          <p:cNvPr id="2" name="Picture 1">
            <a:extLst>
              <a:ext uri="{FF2B5EF4-FFF2-40B4-BE49-F238E27FC236}">
                <a16:creationId xmlns:a16="http://schemas.microsoft.com/office/drawing/2014/main" id="{0EE9CE97-A003-2091-6748-BD790E0F8C57}"/>
              </a:ext>
            </a:extLst>
          </p:cNvPr>
          <p:cNvPicPr>
            <a:picLocks noChangeAspect="1"/>
          </p:cNvPicPr>
          <p:nvPr userDrawn="1"/>
        </p:nvPicPr>
        <p:blipFill rotWithShape="1">
          <a:blip r:embed="rId2"/>
          <a:srcRect l="26308" t="24615" r="10226" b="40720"/>
          <a:stretch/>
        </p:blipFill>
        <p:spPr>
          <a:xfrm flipH="1">
            <a:off x="-2" y="3977956"/>
            <a:ext cx="10058401" cy="3794444"/>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90912"/>
            <a:ext cx="10058400" cy="4068869"/>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635A9473-3AA7-B98B-CD63-0E84171DB1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3337" y="194322"/>
            <a:ext cx="2828278" cy="2828278"/>
          </a:xfrm>
          <a:prstGeom prst="rect">
            <a:avLst/>
          </a:prstGeom>
        </p:spPr>
      </p:pic>
    </p:spTree>
    <p:extLst>
      <p:ext uri="{BB962C8B-B14F-4D97-AF65-F5344CB8AC3E}">
        <p14:creationId xmlns:p14="http://schemas.microsoft.com/office/powerpoint/2010/main" val="318600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E13C187-C4B9-C81C-4315-E15F62DF5B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91226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09BD84F-D2B5-79E1-4883-A00F6D7465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44" b="7964"/>
          <a:stretch/>
        </p:blipFill>
        <p:spPr>
          <a:xfrm>
            <a:off x="0" y="0"/>
            <a:ext cx="10058400" cy="1071999"/>
          </a:xfrm>
          <a:prstGeom prst="rect">
            <a:avLst/>
          </a:prstGeom>
        </p:spPr>
      </p:pic>
      <p:sp>
        <p:nvSpPr>
          <p:cNvPr id="10" name="Rectangle 9">
            <a:extLst>
              <a:ext uri="{FF2B5EF4-FFF2-40B4-BE49-F238E27FC236}">
                <a16:creationId xmlns:a16="http://schemas.microsoft.com/office/drawing/2014/main" id="{DA060E3D-6B7F-8E49-3053-6D43E2B4F2C0}"/>
              </a:ext>
            </a:extLst>
          </p:cNvPr>
          <p:cNvSpPr/>
          <p:nvPr userDrawn="1"/>
        </p:nvSpPr>
        <p:spPr>
          <a:xfrm>
            <a:off x="0" y="-20369"/>
            <a:ext cx="10058400" cy="1071999"/>
          </a:xfrm>
          <a:prstGeom prst="rect">
            <a:avLst/>
          </a:prstGeom>
          <a:gradFill flip="none" rotWithShape="1">
            <a:gsLst>
              <a:gs pos="0">
                <a:srgbClr val="3EB0D2">
                  <a:alpha val="75000"/>
                </a:srgbClr>
              </a:gs>
              <a:gs pos="50000">
                <a:srgbClr val="3EB0D2">
                  <a:alpha val="50000"/>
                </a:srgbClr>
              </a:gs>
              <a:gs pos="100000">
                <a:srgbClr val="3EB0D2">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Background pattern&#10;&#10;Description automatically generated">
            <a:extLst>
              <a:ext uri="{FF2B5EF4-FFF2-40B4-BE49-F238E27FC236}">
                <a16:creationId xmlns:a16="http://schemas.microsoft.com/office/drawing/2014/main" id="{A086048B-44BB-883B-73C8-A786DE101E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676"/>
          <a:stretch/>
        </p:blipFill>
        <p:spPr>
          <a:xfrm>
            <a:off x="0" y="7358590"/>
            <a:ext cx="10058400" cy="413810"/>
          </a:xfrm>
          <a:prstGeom prst="rect">
            <a:avLst/>
          </a:prstGeom>
        </p:spPr>
      </p:pic>
      <p:sp>
        <p:nvSpPr>
          <p:cNvPr id="2" name="Title 1"/>
          <p:cNvSpPr>
            <a:spLocks noGrp="1"/>
          </p:cNvSpPr>
          <p:nvPr>
            <p:ph type="title"/>
          </p:nvPr>
        </p:nvSpPr>
        <p:spPr>
          <a:xfrm>
            <a:off x="615314" y="413810"/>
            <a:ext cx="8751571" cy="658189"/>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15314" y="1437625"/>
            <a:ext cx="8837296" cy="5732432"/>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15314" y="7364732"/>
            <a:ext cx="4223385" cy="413808"/>
          </a:xfrm>
          <a:prstGeom prst="rect">
            <a:avLst/>
          </a:prstGeom>
        </p:spPr>
        <p:txBody>
          <a:bodyPr anchor="ctr"/>
          <a:lstStyle>
            <a:lvl1pPr algn="l">
              <a:defRPr sz="800">
                <a:solidFill>
                  <a:schemeClr val="bg1"/>
                </a:solidFill>
                <a:latin typeface="Arial" panose="020B0604020202020204" pitchFamily="34" charset="0"/>
                <a:cs typeface="Arial" panose="020B0604020202020204" pitchFamily="34" charset="0"/>
              </a:defRPr>
            </a:lvl1p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a:xfrm>
            <a:off x="7189470" y="7364732"/>
            <a:ext cx="2263140" cy="413808"/>
          </a:xfrm>
          <a:prstGeom prst="rect">
            <a:avLst/>
          </a:prstGeom>
        </p:spPr>
        <p:txBody>
          <a:bodyPr anchor="ctr"/>
          <a:lstStyle>
            <a:lvl1pPr algn="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pPr/>
              <a:t>‹#›</a:t>
            </a:fld>
            <a:endParaRPr lang="en-CA"/>
          </a:p>
        </p:txBody>
      </p:sp>
      <p:pic>
        <p:nvPicPr>
          <p:cNvPr id="9" name="Picture 8">
            <a:extLst>
              <a:ext uri="{FF2B5EF4-FFF2-40B4-BE49-F238E27FC236}">
                <a16:creationId xmlns:a16="http://schemas.microsoft.com/office/drawing/2014/main" id="{D0CF1A03-5968-4C8E-FBC0-930904D36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1201" y="223661"/>
            <a:ext cx="1345925" cy="1345925"/>
          </a:xfrm>
          <a:prstGeom prst="rect">
            <a:avLst/>
          </a:prstGeom>
        </p:spPr>
      </p:pic>
    </p:spTree>
    <p:extLst>
      <p:ext uri="{BB962C8B-B14F-4D97-AF65-F5344CB8AC3E}">
        <p14:creationId xmlns:p14="http://schemas.microsoft.com/office/powerpoint/2010/main" val="374689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4F8479-F5BA-85BA-FD41-B83B5375400D}"/>
              </a:ext>
            </a:extLst>
          </p:cNvPr>
          <p:cNvPicPr>
            <a:picLocks noChangeAspect="1"/>
          </p:cNvPicPr>
          <p:nvPr userDrawn="1"/>
        </p:nvPicPr>
        <p:blipFill>
          <a:blip r:embed="rId2"/>
          <a:stretch>
            <a:fillRect/>
          </a:stretch>
        </p:blipFill>
        <p:spPr>
          <a:xfrm>
            <a:off x="0" y="0"/>
            <a:ext cx="10058400" cy="1756145"/>
          </a:xfrm>
          <a:prstGeom prst="rect">
            <a:avLst/>
          </a:prstGeom>
        </p:spPr>
      </p:pic>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3"/>
          <a:stretch>
            <a:fillRect/>
          </a:stretch>
        </p:blipFill>
        <p:spPr>
          <a:xfrm>
            <a:off x="0" y="7556400"/>
            <a:ext cx="10058400" cy="216000"/>
          </a:xfrm>
          <a:prstGeom prst="rect">
            <a:avLst/>
          </a:prstGeom>
        </p:spPr>
      </p:pic>
      <p:sp>
        <p:nvSpPr>
          <p:cNvPr id="3" name="Footer Placeholder 2">
            <a:extLst>
              <a:ext uri="{FF2B5EF4-FFF2-40B4-BE49-F238E27FC236}">
                <a16:creationId xmlns:a16="http://schemas.microsoft.com/office/drawing/2014/main" id="{D3AE1EF2-0865-D2A9-DE72-00F0F431E808}"/>
              </a:ext>
            </a:extLst>
          </p:cNvPr>
          <p:cNvSpPr>
            <a:spLocks noGrp="1"/>
          </p:cNvSpPr>
          <p:nvPr>
            <p:ph type="ftr" sz="quarter" idx="10"/>
          </p:nvPr>
        </p:nvSpPr>
        <p:spPr>
          <a:xfrm>
            <a:off x="480170" y="7349496"/>
            <a:ext cx="4038490" cy="413808"/>
          </a:xfrm>
        </p:spPr>
        <p:txBody>
          <a:bodyPr/>
          <a:lstStyle>
            <a:lvl1pPr>
              <a:defRPr>
                <a:solidFill>
                  <a:schemeClr val="tx1"/>
                </a:solidFill>
              </a:defRPr>
            </a:lvl1p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8709659" y="7349496"/>
            <a:ext cx="1091565" cy="413808"/>
          </a:xfrm>
        </p:spPr>
        <p:txBody>
          <a:bodyPr/>
          <a:lstStyle>
            <a:lvl1pPr>
              <a:defRPr>
                <a:solidFill>
                  <a:schemeClr val="tx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80170" y="1963049"/>
            <a:ext cx="9321054" cy="5207008"/>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13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C1CE5-66C9-F731-1118-2E44F4F7F65A}"/>
              </a:ext>
            </a:extLst>
          </p:cNvPr>
          <p:cNvPicPr>
            <a:picLocks noChangeAspect="1"/>
          </p:cNvPicPr>
          <p:nvPr userDrawn="1"/>
        </p:nvPicPr>
        <p:blipFill rotWithShape="1">
          <a:blip r:embed="rId2"/>
          <a:srcRect b="40157"/>
          <a:stretch/>
        </p:blipFill>
        <p:spPr>
          <a:xfrm>
            <a:off x="0" y="1"/>
            <a:ext cx="10058400" cy="3276600"/>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3276601"/>
            <a:ext cx="10058400" cy="449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8155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2"/>
          <a:stretch>
            <a:fillRect/>
          </a:stretch>
        </p:blipFill>
        <p:spPr>
          <a:xfrm>
            <a:off x="0" y="7383294"/>
            <a:ext cx="10058400" cy="389106"/>
          </a:xfrm>
          <a:prstGeom prst="rect">
            <a:avLst/>
          </a:prstGeom>
        </p:spPr>
      </p:pic>
      <p:sp>
        <p:nvSpPr>
          <p:cNvPr id="3" name="Footer Placeholder 2">
            <a:extLst>
              <a:ext uri="{FF2B5EF4-FFF2-40B4-BE49-F238E27FC236}">
                <a16:creationId xmlns:a16="http://schemas.microsoft.com/office/drawing/2014/main" id="{D3AE1EF2-0865-D2A9-DE72-00F0F431E808}"/>
              </a:ext>
            </a:extLst>
          </p:cNvPr>
          <p:cNvSpPr>
            <a:spLocks noGrp="1"/>
          </p:cNvSpPr>
          <p:nvPr>
            <p:ph type="ftr" sz="quarter" idx="10"/>
          </p:nvPr>
        </p:nvSpPr>
        <p:spPr>
          <a:xfrm>
            <a:off x="363434" y="7475960"/>
            <a:ext cx="4038490" cy="413808"/>
          </a:xfrm>
        </p:spPr>
        <p:txBody>
          <a:bodyPr/>
          <a:lstStyle>
            <a:lvl1pPr>
              <a:defRPr>
                <a:solidFill>
                  <a:schemeClr val="bg1"/>
                </a:solidFill>
              </a:defRPr>
            </a:lvl1p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8709659" y="7475960"/>
            <a:ext cx="1091565" cy="413808"/>
          </a:xfrm>
        </p:spPr>
        <p:txBody>
          <a:bodyPr/>
          <a:lstStyle>
            <a:lvl1pPr algn="r">
              <a:defRPr>
                <a:solidFill>
                  <a:schemeClr val="bg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80170" y="1963049"/>
            <a:ext cx="9321054" cy="5207008"/>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a:extLst>
              <a:ext uri="{FF2B5EF4-FFF2-40B4-BE49-F238E27FC236}">
                <a16:creationId xmlns:a16="http://schemas.microsoft.com/office/drawing/2014/main" id="{3C9A7306-3C40-BFB1-2BBB-AE1E60AF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183" b="46701"/>
          <a:stretch/>
        </p:blipFill>
        <p:spPr>
          <a:xfrm>
            <a:off x="0" y="-24569"/>
            <a:ext cx="10058400" cy="1138136"/>
          </a:xfrm>
          <a:prstGeom prst="rect">
            <a:avLst/>
          </a:prstGeom>
        </p:spPr>
      </p:pic>
      <p:pic>
        <p:nvPicPr>
          <p:cNvPr id="6" name="Picture 5">
            <a:extLst>
              <a:ext uri="{FF2B5EF4-FFF2-40B4-BE49-F238E27FC236}">
                <a16:creationId xmlns:a16="http://schemas.microsoft.com/office/drawing/2014/main" id="{8A8D937F-DFB5-C5CA-C2FC-BF9D1EFDAA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8605" y="245122"/>
            <a:ext cx="1345925" cy="1345925"/>
          </a:xfrm>
          <a:prstGeom prst="rect">
            <a:avLst/>
          </a:prstGeom>
        </p:spPr>
      </p:pic>
      <p:sp>
        <p:nvSpPr>
          <p:cNvPr id="7" name="TextBox 6">
            <a:extLst>
              <a:ext uri="{FF2B5EF4-FFF2-40B4-BE49-F238E27FC236}">
                <a16:creationId xmlns:a16="http://schemas.microsoft.com/office/drawing/2014/main" id="{00026741-D9AB-DB32-D7E9-96D1FC4346FD}"/>
              </a:ext>
            </a:extLst>
          </p:cNvPr>
          <p:cNvSpPr txBox="1"/>
          <p:nvPr userDrawn="1"/>
        </p:nvSpPr>
        <p:spPr>
          <a:xfrm>
            <a:off x="6227346" y="522274"/>
            <a:ext cx="2359273"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lnSpc>
                <a:spcPct val="125000"/>
              </a:lnSpc>
              <a:spcAft>
                <a:spcPts val="200"/>
              </a:spcAft>
            </a:pPr>
            <a:r>
              <a:rPr lang="en-US" sz="900" b="0">
                <a:solidFill>
                  <a:srgbClr val="D0CECE"/>
                </a:solidFill>
                <a:latin typeface="Arial"/>
                <a:cs typeface="Arial"/>
              </a:rPr>
              <a:t>ASSEMBLY OF </a:t>
            </a:r>
            <a:br>
              <a:rPr lang="en-US" sz="900" b="0">
                <a:solidFill>
                  <a:srgbClr val="D0CECE"/>
                </a:solidFill>
                <a:latin typeface="Arial"/>
                <a:cs typeface="Arial"/>
              </a:rPr>
            </a:br>
            <a:r>
              <a:rPr lang="en-US" sz="900" b="0">
                <a:solidFill>
                  <a:srgbClr val="D0CECE"/>
                </a:solidFill>
                <a:latin typeface="Arial"/>
                <a:cs typeface="Arial"/>
              </a:rPr>
              <a:t>FIRST NATIONS</a:t>
            </a:r>
            <a:endParaRPr lang="en-US" sz="900" b="0">
              <a:solidFill>
                <a:srgbClr val="D0CECE"/>
              </a:solidFill>
            </a:endParaRPr>
          </a:p>
        </p:txBody>
      </p:sp>
      <p:sp>
        <p:nvSpPr>
          <p:cNvPr id="9" name="TextBox 8">
            <a:extLst>
              <a:ext uri="{FF2B5EF4-FFF2-40B4-BE49-F238E27FC236}">
                <a16:creationId xmlns:a16="http://schemas.microsoft.com/office/drawing/2014/main" id="{8FEF78AC-3C04-CF00-AC24-FA4F364D9DE3}"/>
              </a:ext>
            </a:extLst>
          </p:cNvPr>
          <p:cNvSpPr txBox="1"/>
          <p:nvPr userDrawn="1"/>
        </p:nvSpPr>
        <p:spPr>
          <a:xfrm>
            <a:off x="8662819" y="522274"/>
            <a:ext cx="2359273"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5000"/>
              </a:lnSpc>
              <a:spcAft>
                <a:spcPts val="200"/>
              </a:spcAft>
            </a:pPr>
            <a:r>
              <a:rPr lang="en-US" sz="900" b="0" cap="all" baseline="0">
                <a:solidFill>
                  <a:srgbClr val="D0CECE"/>
                </a:solidFill>
                <a:latin typeface="Arial"/>
                <a:cs typeface="Arial"/>
              </a:rPr>
              <a:t>Assemblée</a:t>
            </a:r>
            <a:r>
              <a:rPr lang="en-US" sz="900" b="0" cap="all">
                <a:solidFill>
                  <a:srgbClr val="D0CECE"/>
                </a:solidFill>
                <a:latin typeface="Arial"/>
                <a:cs typeface="Arial"/>
              </a:rPr>
              <a:t> DES</a:t>
            </a:r>
            <a:br>
              <a:rPr lang="en-US" sz="900" b="0" cap="all">
                <a:solidFill>
                  <a:srgbClr val="D0CECE"/>
                </a:solidFill>
                <a:latin typeface="Arial"/>
                <a:cs typeface="Arial"/>
              </a:rPr>
            </a:br>
            <a:r>
              <a:rPr lang="en-US" sz="900" b="0" cap="all">
                <a:solidFill>
                  <a:srgbClr val="D0CECE"/>
                </a:solidFill>
                <a:latin typeface="Arial"/>
                <a:cs typeface="Arial"/>
              </a:rPr>
              <a:t>première</a:t>
            </a:r>
            <a:r>
              <a:rPr lang="en-US" sz="900" b="0">
                <a:solidFill>
                  <a:srgbClr val="D0CECE"/>
                </a:solidFill>
                <a:latin typeface="Arial"/>
                <a:cs typeface="Arial"/>
              </a:rPr>
              <a:t> NATION</a:t>
            </a:r>
            <a:endParaRPr lang="en-US" sz="900" b="0">
              <a:solidFill>
                <a:srgbClr val="D0CECE"/>
              </a:solidFill>
            </a:endParaRPr>
          </a:p>
        </p:txBody>
      </p:sp>
      <p:cxnSp>
        <p:nvCxnSpPr>
          <p:cNvPr id="13" name="Straight Connector 12">
            <a:extLst>
              <a:ext uri="{FF2B5EF4-FFF2-40B4-BE49-F238E27FC236}">
                <a16:creationId xmlns:a16="http://schemas.microsoft.com/office/drawing/2014/main" id="{8FFF9AF1-1AD8-4CFD-0FAF-62158C92CDFA}"/>
              </a:ext>
            </a:extLst>
          </p:cNvPr>
          <p:cNvCxnSpPr>
            <a:cxnSpLocks/>
          </p:cNvCxnSpPr>
          <p:nvPr userDrawn="1"/>
        </p:nvCxnSpPr>
        <p:spPr>
          <a:xfrm>
            <a:off x="8622338" y="600425"/>
            <a:ext cx="0" cy="266350"/>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790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ECBEB58-6CF7-DC22-773E-EC319CA4EBF0}"/>
              </a:ext>
            </a:extLst>
          </p:cNvPr>
          <p:cNvSpPr>
            <a:spLocks noGrp="1"/>
          </p:cNvSpPr>
          <p:nvPr>
            <p:ph type="ftr" sz="quarter" idx="3"/>
          </p:nvPr>
        </p:nvSpPr>
        <p:spPr>
          <a:xfrm>
            <a:off x="685910" y="7203865"/>
            <a:ext cx="3394710" cy="413808"/>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a:t>Closing the Infrastructure Gap by 2030 – AFN Proposal and Cost Report Summary</a:t>
            </a:r>
            <a:endParaRPr lang="en-CA"/>
          </a:p>
        </p:txBody>
      </p:sp>
      <p:sp>
        <p:nvSpPr>
          <p:cNvPr id="8" name="Slide Number Placeholder 5">
            <a:extLst>
              <a:ext uri="{FF2B5EF4-FFF2-40B4-BE49-F238E27FC236}">
                <a16:creationId xmlns:a16="http://schemas.microsoft.com/office/drawing/2014/main" id="{6FD5482C-AB3A-94F1-12B0-290F4F8F24A1}"/>
              </a:ext>
            </a:extLst>
          </p:cNvPr>
          <p:cNvSpPr>
            <a:spLocks noGrp="1"/>
          </p:cNvSpPr>
          <p:nvPr>
            <p:ph type="sldNum" sz="quarter" idx="4"/>
          </p:nvPr>
        </p:nvSpPr>
        <p:spPr>
          <a:xfrm>
            <a:off x="7103745" y="7203865"/>
            <a:ext cx="2263140" cy="413808"/>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pPr/>
              <a:t>‹#›</a:t>
            </a:fld>
            <a:endParaRPr lang="en-CA"/>
          </a:p>
        </p:txBody>
      </p:sp>
    </p:spTree>
    <p:extLst>
      <p:ext uri="{BB962C8B-B14F-4D97-AF65-F5344CB8AC3E}">
        <p14:creationId xmlns:p14="http://schemas.microsoft.com/office/powerpoint/2010/main" val="153445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5438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76022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314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ECBEB58-6CF7-DC22-773E-EC319CA4EBF0}"/>
              </a:ext>
            </a:extLst>
          </p:cNvPr>
          <p:cNvSpPr>
            <a:spLocks noGrp="1"/>
          </p:cNvSpPr>
          <p:nvPr>
            <p:ph type="ftr" sz="quarter" idx="3"/>
          </p:nvPr>
        </p:nvSpPr>
        <p:spPr>
          <a:xfrm>
            <a:off x="685910" y="7203865"/>
            <a:ext cx="3394710" cy="413808"/>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a:t>Closing the Infrastructure Gap by 2030 – AFN Proposal and Cost Report Summary</a:t>
            </a:r>
            <a:endParaRPr lang="en-CA"/>
          </a:p>
        </p:txBody>
      </p:sp>
      <p:sp>
        <p:nvSpPr>
          <p:cNvPr id="8" name="Slide Number Placeholder 5">
            <a:extLst>
              <a:ext uri="{FF2B5EF4-FFF2-40B4-BE49-F238E27FC236}">
                <a16:creationId xmlns:a16="http://schemas.microsoft.com/office/drawing/2014/main" id="{6FD5482C-AB3A-94F1-12B0-290F4F8F24A1}"/>
              </a:ext>
            </a:extLst>
          </p:cNvPr>
          <p:cNvSpPr>
            <a:spLocks noGrp="1"/>
          </p:cNvSpPr>
          <p:nvPr>
            <p:ph type="sldNum" sz="quarter" idx="4"/>
          </p:nvPr>
        </p:nvSpPr>
        <p:spPr>
          <a:xfrm>
            <a:off x="7103745" y="7203865"/>
            <a:ext cx="2263140" cy="413808"/>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pPr/>
              <a:t>‹#›</a:t>
            </a:fld>
            <a:endParaRPr lang="en-CA"/>
          </a:p>
        </p:txBody>
      </p:sp>
    </p:spTree>
    <p:extLst>
      <p:ext uri="{BB962C8B-B14F-4D97-AF65-F5344CB8AC3E}">
        <p14:creationId xmlns:p14="http://schemas.microsoft.com/office/powerpoint/2010/main" val="34738086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dt="0"/>
  <p:txStyles>
    <p:title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5438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76022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314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chart" Target="../charts/chart2.xml"/><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chart" Target="../charts/chart7.xml"/><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0.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6.svg"/><Relationship Id="rId11" Type="http://schemas.openxmlformats.org/officeDocument/2006/relationships/image" Target="../media/image59.png"/><Relationship Id="rId5" Type="http://schemas.openxmlformats.org/officeDocument/2006/relationships/image" Target="../media/image55.png"/><Relationship Id="rId10" Type="http://schemas.microsoft.com/office/2007/relationships/hdphoto" Target="../media/hdphoto2.wdp"/><Relationship Id="rId4" Type="http://schemas.openxmlformats.org/officeDocument/2006/relationships/image" Target="../media/image54.sv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image" Target="../media/image6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7.svg"/><Relationship Id="rId7" Type="http://schemas.openxmlformats.org/officeDocument/2006/relationships/image" Target="../media/image66.sv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svg"/><Relationship Id="rId10" Type="http://schemas.openxmlformats.org/officeDocument/2006/relationships/chart" Target="../charts/chart10.xml"/><Relationship Id="rId4" Type="http://schemas.openxmlformats.org/officeDocument/2006/relationships/image" Target="../media/image63.png"/><Relationship Id="rId9" Type="http://schemas.openxmlformats.org/officeDocument/2006/relationships/image" Target="../media/image68.sv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18" Type="http://schemas.microsoft.com/office/2007/relationships/hdphoto" Target="../media/hdphoto10.wdp"/><Relationship Id="rId3" Type="http://schemas.microsoft.com/office/2007/relationships/hdphoto" Target="../media/hdphoto3.wdp"/><Relationship Id="rId21" Type="http://schemas.openxmlformats.org/officeDocument/2006/relationships/image" Target="../media/image88.png"/><Relationship Id="rId7" Type="http://schemas.microsoft.com/office/2007/relationships/hdphoto" Target="../media/hdphoto5.wdp"/><Relationship Id="rId12" Type="http://schemas.microsoft.com/office/2007/relationships/hdphoto" Target="../media/hdphoto7.wdp"/><Relationship Id="rId17" Type="http://schemas.openxmlformats.org/officeDocument/2006/relationships/image" Target="../media/image86.png"/><Relationship Id="rId2" Type="http://schemas.openxmlformats.org/officeDocument/2006/relationships/image" Target="../media/image78.png"/><Relationship Id="rId16" Type="http://schemas.microsoft.com/office/2007/relationships/hdphoto" Target="../media/hdphoto9.wdp"/><Relationship Id="rId20" Type="http://schemas.microsoft.com/office/2007/relationships/hdphoto" Target="../media/hdphoto11.wdp"/><Relationship Id="rId1" Type="http://schemas.openxmlformats.org/officeDocument/2006/relationships/slideLayout" Target="../slideLayouts/slideLayout3.xml"/><Relationship Id="rId6" Type="http://schemas.openxmlformats.org/officeDocument/2006/relationships/image" Target="../media/image80.png"/><Relationship Id="rId11" Type="http://schemas.openxmlformats.org/officeDocument/2006/relationships/image" Target="../media/image83.png"/><Relationship Id="rId5" Type="http://schemas.microsoft.com/office/2007/relationships/hdphoto" Target="../media/hdphoto4.wdp"/><Relationship Id="rId15" Type="http://schemas.openxmlformats.org/officeDocument/2006/relationships/image" Target="../media/image85.png"/><Relationship Id="rId10" Type="http://schemas.microsoft.com/office/2007/relationships/hdphoto" Target="../media/hdphoto6.wdp"/><Relationship Id="rId19" Type="http://schemas.openxmlformats.org/officeDocument/2006/relationships/image" Target="../media/image87.png"/><Relationship Id="rId4" Type="http://schemas.openxmlformats.org/officeDocument/2006/relationships/image" Target="../media/image79.png"/><Relationship Id="rId9" Type="http://schemas.openxmlformats.org/officeDocument/2006/relationships/image" Target="../media/image82.png"/><Relationship Id="rId14" Type="http://schemas.microsoft.com/office/2007/relationships/hdphoto" Target="../media/hdphoto8.wdp"/><Relationship Id="rId22" Type="http://schemas.microsoft.com/office/2007/relationships/hdphoto" Target="../media/hdphoto12.wdp"/></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150.statcan.gc.ca/t1/tbl1/en/tv.action?pid=1010002401" TargetMode="Externa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afn.ca/economy-infrastructure/infrastructure/closing-the-infrastructure-ga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413430" y="591173"/>
            <a:ext cx="4774606" cy="163940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200"/>
              </a:spcAft>
            </a:pPr>
            <a:r>
              <a:rPr lang="en-US" sz="3200" b="1">
                <a:solidFill>
                  <a:schemeClr val="bg1"/>
                </a:solidFill>
                <a:latin typeface="Arial"/>
                <a:cs typeface="Calibri"/>
              </a:rPr>
              <a:t>Closing the Infrastructure Gap </a:t>
            </a:r>
            <a:br>
              <a:rPr lang="en-US" sz="3200" b="1">
                <a:solidFill>
                  <a:schemeClr val="bg1"/>
                </a:solidFill>
                <a:latin typeface="Arial"/>
                <a:cs typeface="Calibri"/>
              </a:rPr>
            </a:br>
            <a:r>
              <a:rPr lang="en-US" sz="3200" b="1">
                <a:solidFill>
                  <a:schemeClr val="bg1"/>
                </a:solidFill>
                <a:latin typeface="Arial"/>
                <a:cs typeface="Calibri"/>
              </a:rPr>
              <a:t>by 2030</a:t>
            </a:r>
            <a:endParaRPr lang="en-US" sz="3200" b="1">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3413431" y="2413422"/>
            <a:ext cx="6644970" cy="155316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5000"/>
              </a:lnSpc>
              <a:spcAft>
                <a:spcPts val="200"/>
              </a:spcAft>
            </a:pPr>
            <a:r>
              <a:rPr lang="en-US" sz="1600" dirty="0">
                <a:solidFill>
                  <a:schemeClr val="bg1"/>
                </a:solidFill>
                <a:latin typeface="Arial"/>
                <a:cs typeface="Arial"/>
              </a:rPr>
              <a:t>A Collaborative and Comprehensive Cost Estimate Identifying the Infrastructure Investment Needs of First Nations in Canada</a:t>
            </a:r>
          </a:p>
          <a:p>
            <a:pPr>
              <a:lnSpc>
                <a:spcPct val="125000"/>
              </a:lnSpc>
              <a:spcAft>
                <a:spcPts val="200"/>
              </a:spcAft>
            </a:pPr>
            <a:endParaRPr lang="en-US" sz="1100" dirty="0">
              <a:solidFill>
                <a:schemeClr val="bg1"/>
              </a:solidFill>
              <a:latin typeface="Arial"/>
              <a:cs typeface="Arial"/>
            </a:endParaRPr>
          </a:p>
          <a:p>
            <a:pPr>
              <a:lnSpc>
                <a:spcPct val="125000"/>
              </a:lnSpc>
              <a:spcAft>
                <a:spcPts val="200"/>
              </a:spcAft>
            </a:pPr>
            <a:r>
              <a:rPr lang="en-US" sz="1100" b="1" dirty="0">
                <a:solidFill>
                  <a:schemeClr val="bg1"/>
                </a:solidFill>
                <a:latin typeface="Arial"/>
                <a:cs typeface="Arial"/>
              </a:rPr>
              <a:t>July 2024</a:t>
            </a:r>
            <a:endParaRPr lang="en-US" sz="1100" b="1" dirty="0">
              <a:solidFill>
                <a:schemeClr val="bg1"/>
              </a:solidFill>
            </a:endParaRPr>
          </a:p>
        </p:txBody>
      </p:sp>
    </p:spTree>
    <p:extLst>
      <p:ext uri="{BB962C8B-B14F-4D97-AF65-F5344CB8AC3E}">
        <p14:creationId xmlns:p14="http://schemas.microsoft.com/office/powerpoint/2010/main" val="374281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10</a:t>
            </a:fld>
            <a:endParaRPr lang="en-CA"/>
          </a:p>
        </p:txBody>
      </p:sp>
      <p:grpSp>
        <p:nvGrpSpPr>
          <p:cNvPr id="79" name="Group 78">
            <a:extLst>
              <a:ext uri="{FF2B5EF4-FFF2-40B4-BE49-F238E27FC236}">
                <a16:creationId xmlns:a16="http://schemas.microsoft.com/office/drawing/2014/main" id="{EBB0D124-2835-58D8-B8BD-EE9B82535009}"/>
              </a:ext>
            </a:extLst>
          </p:cNvPr>
          <p:cNvGrpSpPr>
            <a:grpSpLocks noChangeAspect="1"/>
          </p:cNvGrpSpPr>
          <p:nvPr/>
        </p:nvGrpSpPr>
        <p:grpSpPr>
          <a:xfrm>
            <a:off x="459220" y="2291577"/>
            <a:ext cx="9139960" cy="3419290"/>
            <a:chOff x="724724" y="2595005"/>
            <a:chExt cx="8608733" cy="3220557"/>
          </a:xfrm>
        </p:grpSpPr>
        <p:sp>
          <p:nvSpPr>
            <p:cNvPr id="67" name="Isosceles Triangle 66">
              <a:extLst>
                <a:ext uri="{FF2B5EF4-FFF2-40B4-BE49-F238E27FC236}">
                  <a16:creationId xmlns:a16="http://schemas.microsoft.com/office/drawing/2014/main" id="{B00D6ACF-66FC-57B1-5184-1B54B52CAE37}"/>
                </a:ext>
              </a:extLst>
            </p:cNvPr>
            <p:cNvSpPr/>
            <p:nvPr/>
          </p:nvSpPr>
          <p:spPr>
            <a:xfrm rot="16200000" flipH="1">
              <a:off x="5564714" y="2546948"/>
              <a:ext cx="501771" cy="597885"/>
            </a:xfrm>
            <a:prstGeom prst="triangle">
              <a:avLst>
                <a:gd name="adj" fmla="val 100000"/>
              </a:avLst>
            </a:prstGeom>
            <a:solidFill>
              <a:schemeClr val="accent6">
                <a:lumMod val="40000"/>
                <a:lumOff val="60000"/>
              </a:scheme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68" name="Arrow: Pentagon 67">
              <a:extLst>
                <a:ext uri="{FF2B5EF4-FFF2-40B4-BE49-F238E27FC236}">
                  <a16:creationId xmlns:a16="http://schemas.microsoft.com/office/drawing/2014/main" id="{50532A4A-A9D6-0EC0-255E-6EEC3FB3AC2B}"/>
                </a:ext>
              </a:extLst>
            </p:cNvPr>
            <p:cNvSpPr/>
            <p:nvPr/>
          </p:nvSpPr>
          <p:spPr>
            <a:xfrm>
              <a:off x="6115289" y="2595236"/>
              <a:ext cx="2559705" cy="466379"/>
            </a:xfrm>
            <a:prstGeom prst="homePlate">
              <a:avLst>
                <a:gd name="adj" fmla="val 53837"/>
              </a:avLst>
            </a:prstGeom>
            <a:solidFill>
              <a:schemeClr val="accent6">
                <a:lumMod val="40000"/>
                <a:lumOff val="60000"/>
              </a:schemeClr>
            </a:solidFill>
            <a:ln w="12700" cap="flat" cmpd="sng" algn="ctr">
              <a:noFill/>
              <a:prstDash val="solid"/>
              <a:miter lim="800000"/>
            </a:ln>
            <a:effectLst/>
          </p:spPr>
          <p:txBody>
            <a:bodyPr wrap="square" lIns="180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Housing: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$135.1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9" name="Arrow: Pentagon 68">
              <a:extLst>
                <a:ext uri="{FF2B5EF4-FFF2-40B4-BE49-F238E27FC236}">
                  <a16:creationId xmlns:a16="http://schemas.microsoft.com/office/drawing/2014/main" id="{271D42D3-A469-DAE1-81D0-08FC4514AE78}"/>
                </a:ext>
              </a:extLst>
            </p:cNvPr>
            <p:cNvSpPr/>
            <p:nvPr/>
          </p:nvSpPr>
          <p:spPr>
            <a:xfrm>
              <a:off x="5753376" y="5230629"/>
              <a:ext cx="2859324" cy="508889"/>
            </a:xfrm>
            <a:prstGeom prst="homePlate">
              <a:avLst>
                <a:gd name="adj" fmla="val 33827"/>
              </a:avLst>
            </a:prstGeom>
            <a:solidFill>
              <a:schemeClr val="accent4">
                <a:lumMod val="40000"/>
                <a:lumOff val="60000"/>
              </a:scheme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Drinking Water Advisories: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$ 0.7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0" name="Arrow: Pentagon 69">
              <a:extLst>
                <a:ext uri="{FF2B5EF4-FFF2-40B4-BE49-F238E27FC236}">
                  <a16:creationId xmlns:a16="http://schemas.microsoft.com/office/drawing/2014/main" id="{F76955E9-2B5F-5060-F682-5C0476524142}"/>
                </a:ext>
              </a:extLst>
            </p:cNvPr>
            <p:cNvSpPr/>
            <p:nvPr/>
          </p:nvSpPr>
          <p:spPr>
            <a:xfrm>
              <a:off x="5676813" y="4558139"/>
              <a:ext cx="3455511" cy="466379"/>
            </a:xfrm>
            <a:prstGeom prst="homePlate">
              <a:avLst>
                <a:gd name="adj" fmla="val 53837"/>
              </a:avLst>
            </a:prstGeom>
            <a:solidFill>
              <a:schemeClr val="accent4">
                <a:lumMod val="40000"/>
                <a:lumOff val="60000"/>
              </a:schemeClr>
            </a:solidFill>
            <a:ln w="12700" cap="flat" cmpd="sng" algn="ctr">
              <a:noFill/>
              <a:prstDash val="solid"/>
              <a:miter lim="800000"/>
            </a:ln>
            <a:effectLst/>
          </p:spPr>
          <p:txBody>
            <a:bodyPr wrap="square" lIns="792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Connectivity: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$5.2 billion</a:t>
              </a:r>
            </a:p>
          </p:txBody>
        </p:sp>
        <p:sp>
          <p:nvSpPr>
            <p:cNvPr id="71" name="Google Shape;1041;p36">
              <a:extLst>
                <a:ext uri="{FF2B5EF4-FFF2-40B4-BE49-F238E27FC236}">
                  <a16:creationId xmlns:a16="http://schemas.microsoft.com/office/drawing/2014/main" id="{3AA5F694-0F07-A44D-2171-7D66B1BE4824}"/>
                </a:ext>
              </a:extLst>
            </p:cNvPr>
            <p:cNvSpPr/>
            <p:nvPr/>
          </p:nvSpPr>
          <p:spPr>
            <a:xfrm>
              <a:off x="5676813" y="4557899"/>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2" name="Arrow: Pentagon 71">
              <a:extLst>
                <a:ext uri="{FF2B5EF4-FFF2-40B4-BE49-F238E27FC236}">
                  <a16:creationId xmlns:a16="http://schemas.microsoft.com/office/drawing/2014/main" id="{CC042DBB-CAD4-B805-6578-DEF39A3DCFF4}"/>
                </a:ext>
              </a:extLst>
            </p:cNvPr>
            <p:cNvSpPr/>
            <p:nvPr/>
          </p:nvSpPr>
          <p:spPr>
            <a:xfrm>
              <a:off x="5676813" y="3229554"/>
              <a:ext cx="3455511" cy="466379"/>
            </a:xfrm>
            <a:prstGeom prst="homePlate">
              <a:avLst>
                <a:gd name="adj" fmla="val 53837"/>
              </a:avLst>
            </a:prstGeom>
            <a:solidFill>
              <a:schemeClr val="accent6">
                <a:lumMod val="40000"/>
                <a:lumOff val="60000"/>
              </a:schemeClr>
            </a:solidFill>
            <a:ln w="12700" cap="flat" cmpd="sng" algn="ctr">
              <a:noFill/>
              <a:prstDash val="solid"/>
              <a:miter lim="800000"/>
            </a:ln>
            <a:effectLst/>
          </p:spPr>
          <p:txBody>
            <a:bodyPr wrap="square" lIns="792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Infrastructure: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$59.5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3" name="Google Shape;1041;p36">
              <a:extLst>
                <a:ext uri="{FF2B5EF4-FFF2-40B4-BE49-F238E27FC236}">
                  <a16:creationId xmlns:a16="http://schemas.microsoft.com/office/drawing/2014/main" id="{8836C351-E1B7-D558-2707-451A778FF89D}"/>
                </a:ext>
              </a:extLst>
            </p:cNvPr>
            <p:cNvSpPr/>
            <p:nvPr/>
          </p:nvSpPr>
          <p:spPr>
            <a:xfrm>
              <a:off x="5676813" y="3229314"/>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4" name="Arrow: Pentagon 73">
              <a:extLst>
                <a:ext uri="{FF2B5EF4-FFF2-40B4-BE49-F238E27FC236}">
                  <a16:creationId xmlns:a16="http://schemas.microsoft.com/office/drawing/2014/main" id="{1A76D960-110D-DC4E-C4DA-BD2F899E4F68}"/>
                </a:ext>
              </a:extLst>
            </p:cNvPr>
            <p:cNvSpPr/>
            <p:nvPr/>
          </p:nvSpPr>
          <p:spPr>
            <a:xfrm>
              <a:off x="5753805" y="3885409"/>
              <a:ext cx="3563952" cy="466379"/>
            </a:xfrm>
            <a:prstGeom prst="homePlate">
              <a:avLst>
                <a:gd name="adj" fmla="val 53837"/>
              </a:avLst>
            </a:prstGeom>
            <a:solidFill>
              <a:schemeClr val="accent6">
                <a:lumMod val="40000"/>
                <a:lumOff val="60000"/>
              </a:schemeClr>
            </a:solidFill>
            <a:ln w="12700" cap="flat" cmpd="sng" algn="ctr">
              <a:noFill/>
              <a:prstDash val="solid"/>
              <a:miter lim="800000"/>
            </a:ln>
            <a:effectLst/>
          </p:spPr>
          <p:txBody>
            <a:bodyPr wrap="square" lIns="792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First Nations Direct Asks: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$ 55.4 billion</a:t>
              </a:r>
              <a:endParaRPr lang="en-CA" sz="1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5" name="Google Shape;1041;p36">
              <a:extLst>
                <a:ext uri="{FF2B5EF4-FFF2-40B4-BE49-F238E27FC236}">
                  <a16:creationId xmlns:a16="http://schemas.microsoft.com/office/drawing/2014/main" id="{CC36F5D8-ABAD-211C-4B93-07DF2FFF36F9}"/>
                </a:ext>
              </a:extLst>
            </p:cNvPr>
            <p:cNvSpPr/>
            <p:nvPr/>
          </p:nvSpPr>
          <p:spPr>
            <a:xfrm>
              <a:off x="5862245" y="3885169"/>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6" name="Isosceles Triangle 75">
              <a:extLst>
                <a:ext uri="{FF2B5EF4-FFF2-40B4-BE49-F238E27FC236}">
                  <a16:creationId xmlns:a16="http://schemas.microsoft.com/office/drawing/2014/main" id="{232C8604-4476-61AE-5508-7EE3B03E23C7}"/>
                </a:ext>
              </a:extLst>
            </p:cNvPr>
            <p:cNvSpPr/>
            <p:nvPr/>
          </p:nvSpPr>
          <p:spPr>
            <a:xfrm rot="16200000" flipH="1">
              <a:off x="5302311" y="5207261"/>
              <a:ext cx="551150" cy="597885"/>
            </a:xfrm>
            <a:prstGeom prst="triangle">
              <a:avLst>
                <a:gd name="adj" fmla="val 0"/>
              </a:avLst>
            </a:prstGeom>
            <a:solidFill>
              <a:schemeClr val="accent4">
                <a:lumMod val="40000"/>
                <a:lumOff val="60000"/>
              </a:scheme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77" name="Google Shape;1027;p36">
              <a:extLst>
                <a:ext uri="{FF2B5EF4-FFF2-40B4-BE49-F238E27FC236}">
                  <a16:creationId xmlns:a16="http://schemas.microsoft.com/office/drawing/2014/main" id="{7441BB0A-524D-DBC2-DFCC-3CEAB3F9F515}"/>
                </a:ext>
              </a:extLst>
            </p:cNvPr>
            <p:cNvSpPr/>
            <p:nvPr/>
          </p:nvSpPr>
          <p:spPr>
            <a:xfrm>
              <a:off x="5393449" y="2595005"/>
              <a:ext cx="3333757" cy="981565"/>
            </a:xfrm>
            <a:custGeom>
              <a:avLst/>
              <a:gdLst/>
              <a:ahLst/>
              <a:cxnLst/>
              <a:rect l="l" t="t" r="r" b="b"/>
              <a:pathLst>
                <a:path w="126529" h="49459" extrusionOk="0">
                  <a:moveTo>
                    <a:pt x="112896" y="0"/>
                  </a:moveTo>
                  <a:lnTo>
                    <a:pt x="121992" y="13347"/>
                  </a:lnTo>
                  <a:lnTo>
                    <a:pt x="115634" y="22467"/>
                  </a:lnTo>
                  <a:lnTo>
                    <a:pt x="24396" y="22467"/>
                  </a:lnTo>
                  <a:lnTo>
                    <a:pt x="24396" y="22432"/>
                  </a:lnTo>
                  <a:lnTo>
                    <a:pt x="24373" y="22432"/>
                  </a:lnTo>
                  <a:lnTo>
                    <a:pt x="0" y="46804"/>
                  </a:lnTo>
                  <a:lnTo>
                    <a:pt x="2644" y="49459"/>
                  </a:lnTo>
                  <a:lnTo>
                    <a:pt x="25897" y="26194"/>
                  </a:lnTo>
                  <a:lnTo>
                    <a:pt x="117587" y="26194"/>
                  </a:lnTo>
                  <a:lnTo>
                    <a:pt x="126528" y="13383"/>
                  </a:lnTo>
                  <a:lnTo>
                    <a:pt x="117587" y="0"/>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8" name="Google Shape;1034;p36">
              <a:extLst>
                <a:ext uri="{FF2B5EF4-FFF2-40B4-BE49-F238E27FC236}">
                  <a16:creationId xmlns:a16="http://schemas.microsoft.com/office/drawing/2014/main" id="{2B6EFBD8-5BEA-E8FC-300D-434A40AB3959}"/>
                </a:ext>
              </a:extLst>
            </p:cNvPr>
            <p:cNvSpPr/>
            <p:nvPr/>
          </p:nvSpPr>
          <p:spPr>
            <a:xfrm>
              <a:off x="5235956" y="5213048"/>
              <a:ext cx="3471213" cy="601483"/>
            </a:xfrm>
            <a:custGeom>
              <a:avLst/>
              <a:gdLst/>
              <a:ahLst/>
              <a:cxnLst/>
              <a:rect l="l" t="t" r="r" b="b"/>
              <a:pathLst>
                <a:path w="126517" h="27004" extrusionOk="0">
                  <a:moveTo>
                    <a:pt x="2632" y="1"/>
                  </a:moveTo>
                  <a:lnTo>
                    <a:pt x="0" y="2632"/>
                  </a:lnTo>
                  <a:lnTo>
                    <a:pt x="24384" y="26968"/>
                  </a:lnTo>
                  <a:lnTo>
                    <a:pt x="24384" y="27004"/>
                  </a:lnTo>
                  <a:lnTo>
                    <a:pt x="117575" y="27004"/>
                  </a:lnTo>
                  <a:lnTo>
                    <a:pt x="126516" y="14193"/>
                  </a:lnTo>
                  <a:lnTo>
                    <a:pt x="117575" y="810"/>
                  </a:lnTo>
                  <a:lnTo>
                    <a:pt x="112884" y="810"/>
                  </a:lnTo>
                  <a:lnTo>
                    <a:pt x="121980" y="14157"/>
                  </a:lnTo>
                  <a:lnTo>
                    <a:pt x="115622" y="23277"/>
                  </a:lnTo>
                  <a:lnTo>
                    <a:pt x="25885" y="23277"/>
                  </a:lnTo>
                  <a:lnTo>
                    <a:pt x="2632" y="1"/>
                  </a:lnTo>
                  <a:close/>
                </a:path>
              </a:pathLst>
            </a:custGeom>
            <a:solidFill>
              <a:srgbClr val="413F41"/>
            </a:solidFill>
            <a:ln>
              <a:noFill/>
            </a:ln>
          </p:spPr>
          <p:txBody>
            <a:bodyPr spcFirstLastPara="1" wrap="square" lIns="91425" tIns="91425" rIns="274300" bIns="91425" anchor="ctr" anchorCtr="0">
              <a:noAutofit/>
            </a:bodyPr>
            <a:lstStyle/>
            <a:p>
              <a:pPr defTabSz="914400">
                <a:defRPr/>
              </a:pPr>
              <a:endParaRPr lang="en-CA" kern="0">
                <a:solidFill>
                  <a:sysClr val="windowText" lastClr="000000"/>
                </a:solidFill>
              </a:endParaRPr>
            </a:p>
          </p:txBody>
        </p:sp>
        <p:sp>
          <p:nvSpPr>
            <p:cNvPr id="64" name="Isosceles Triangle 63">
              <a:extLst>
                <a:ext uri="{FF2B5EF4-FFF2-40B4-BE49-F238E27FC236}">
                  <a16:creationId xmlns:a16="http://schemas.microsoft.com/office/drawing/2014/main" id="{C442F9D6-5170-11A3-00F9-3C5C6AEB2CEB}"/>
                </a:ext>
              </a:extLst>
            </p:cNvPr>
            <p:cNvSpPr/>
            <p:nvPr/>
          </p:nvSpPr>
          <p:spPr>
            <a:xfrm rot="5400000">
              <a:off x="3991322" y="2547605"/>
              <a:ext cx="501771" cy="598633"/>
            </a:xfrm>
            <a:prstGeom prst="triangle">
              <a:avLst>
                <a:gd name="adj" fmla="val 100000"/>
              </a:avLst>
            </a:prstGeom>
            <a:solidFill>
              <a:srgbClr val="FFFFFF">
                <a:lumMod val="95000"/>
              </a:srgb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63" name="Arrow: Pentagon 62">
              <a:extLst>
                <a:ext uri="{FF2B5EF4-FFF2-40B4-BE49-F238E27FC236}">
                  <a16:creationId xmlns:a16="http://schemas.microsoft.com/office/drawing/2014/main" id="{CC3714F9-DACF-84F6-B020-3AD6B00C7570}"/>
                </a:ext>
              </a:extLst>
            </p:cNvPr>
            <p:cNvSpPr/>
            <p:nvPr/>
          </p:nvSpPr>
          <p:spPr>
            <a:xfrm flipH="1">
              <a:off x="1383187" y="2596267"/>
              <a:ext cx="2559705"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108000" rIns="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Education: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$12.6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2" name="Arrow: Pentagon 61">
              <a:extLst>
                <a:ext uri="{FF2B5EF4-FFF2-40B4-BE49-F238E27FC236}">
                  <a16:creationId xmlns:a16="http://schemas.microsoft.com/office/drawing/2014/main" id="{67147FB6-45CD-C031-8EFE-A095A0DC4FFD}"/>
                </a:ext>
              </a:extLst>
            </p:cNvPr>
            <p:cNvSpPr/>
            <p:nvPr/>
          </p:nvSpPr>
          <p:spPr>
            <a:xfrm flipH="1">
              <a:off x="1445481" y="5231660"/>
              <a:ext cx="2747605" cy="508889"/>
            </a:xfrm>
            <a:prstGeom prst="homePlate">
              <a:avLst>
                <a:gd name="adj" fmla="val 33827"/>
              </a:avLst>
            </a:prstGeom>
            <a:solidFill>
              <a:srgbClr val="FFFFFF">
                <a:lumMod val="95000"/>
              </a:srgbClr>
            </a:solidFill>
            <a:ln w="12700" cap="flat" cmpd="sng" algn="ctr">
              <a:noFill/>
              <a:prstDash val="solid"/>
              <a:miter lim="800000"/>
            </a:ln>
            <a:effectLst/>
          </p:spPr>
          <p:txBody>
            <a:bodyPr wrap="square" lIns="28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Accessibility: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$1.6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8" name="Arrow: Pentagon 57">
              <a:extLst>
                <a:ext uri="{FF2B5EF4-FFF2-40B4-BE49-F238E27FC236}">
                  <a16:creationId xmlns:a16="http://schemas.microsoft.com/office/drawing/2014/main" id="{EBC041AD-2368-5D99-5752-8832F1954B31}"/>
                </a:ext>
              </a:extLst>
            </p:cNvPr>
            <p:cNvSpPr/>
            <p:nvPr/>
          </p:nvSpPr>
          <p:spPr>
            <a:xfrm flipH="1">
              <a:off x="925857" y="4559170"/>
              <a:ext cx="3455511"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Net Zero Carbon: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$12.7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9" name="Google Shape;1041;p36">
              <a:extLst>
                <a:ext uri="{FF2B5EF4-FFF2-40B4-BE49-F238E27FC236}">
                  <a16:creationId xmlns:a16="http://schemas.microsoft.com/office/drawing/2014/main" id="{F105190E-09B0-17F0-2A75-1762D1319A93}"/>
                </a:ext>
              </a:extLst>
            </p:cNvPr>
            <p:cNvSpPr/>
            <p:nvPr/>
          </p:nvSpPr>
          <p:spPr>
            <a:xfrm flipH="1">
              <a:off x="910156" y="4558930"/>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56" name="Arrow: Pentagon 55">
              <a:extLst>
                <a:ext uri="{FF2B5EF4-FFF2-40B4-BE49-F238E27FC236}">
                  <a16:creationId xmlns:a16="http://schemas.microsoft.com/office/drawing/2014/main" id="{F6030065-6E87-8969-34A4-F74BDC584825}"/>
                </a:ext>
              </a:extLst>
            </p:cNvPr>
            <p:cNvSpPr/>
            <p:nvPr/>
          </p:nvSpPr>
          <p:spPr>
            <a:xfrm flipH="1">
              <a:off x="806891" y="3241471"/>
              <a:ext cx="3455511"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All Season Road Access: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$35.5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7" name="Google Shape;1041;p36">
              <a:extLst>
                <a:ext uri="{FF2B5EF4-FFF2-40B4-BE49-F238E27FC236}">
                  <a16:creationId xmlns:a16="http://schemas.microsoft.com/office/drawing/2014/main" id="{E57AD53D-A6CD-A734-958F-CD3A9523BE6C}"/>
                </a:ext>
              </a:extLst>
            </p:cNvPr>
            <p:cNvSpPr/>
            <p:nvPr/>
          </p:nvSpPr>
          <p:spPr>
            <a:xfrm flipH="1">
              <a:off x="910156" y="3230345"/>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37" name="Arrow: Pentagon 36">
              <a:extLst>
                <a:ext uri="{FF2B5EF4-FFF2-40B4-BE49-F238E27FC236}">
                  <a16:creationId xmlns:a16="http://schemas.microsoft.com/office/drawing/2014/main" id="{8C26F152-33E0-C140-0E4A-C4EF9203E5BF}"/>
                </a:ext>
              </a:extLst>
            </p:cNvPr>
            <p:cNvSpPr/>
            <p:nvPr/>
          </p:nvSpPr>
          <p:spPr>
            <a:xfrm flipH="1">
              <a:off x="740425" y="3886440"/>
              <a:ext cx="3455511"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Climate Adaptation: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$30.9 billion</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Google Shape;1041;p36">
              <a:extLst>
                <a:ext uri="{FF2B5EF4-FFF2-40B4-BE49-F238E27FC236}">
                  <a16:creationId xmlns:a16="http://schemas.microsoft.com/office/drawing/2014/main" id="{5AC7C552-AAA8-86CA-D4A7-E0541C09EE0C}"/>
                </a:ext>
              </a:extLst>
            </p:cNvPr>
            <p:cNvSpPr/>
            <p:nvPr/>
          </p:nvSpPr>
          <p:spPr>
            <a:xfrm flipH="1">
              <a:off x="724724" y="3886200"/>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41" name="Isosceles Triangle 40">
              <a:extLst>
                <a:ext uri="{FF2B5EF4-FFF2-40B4-BE49-F238E27FC236}">
                  <a16:creationId xmlns:a16="http://schemas.microsoft.com/office/drawing/2014/main" id="{CE458C72-6444-332C-1FE5-9A11A546AA62}"/>
                </a:ext>
              </a:extLst>
            </p:cNvPr>
            <p:cNvSpPr/>
            <p:nvPr/>
          </p:nvSpPr>
          <p:spPr>
            <a:xfrm rot="5400000">
              <a:off x="4204720" y="5208292"/>
              <a:ext cx="551150" cy="597885"/>
            </a:xfrm>
            <a:prstGeom prst="triangle">
              <a:avLst>
                <a:gd name="adj" fmla="val 0"/>
              </a:avLst>
            </a:prstGeom>
            <a:solidFill>
              <a:srgbClr val="FFFFFF">
                <a:lumMod val="95000"/>
              </a:srgb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45" name="Google Shape;1027;p36">
              <a:extLst>
                <a:ext uri="{FF2B5EF4-FFF2-40B4-BE49-F238E27FC236}">
                  <a16:creationId xmlns:a16="http://schemas.microsoft.com/office/drawing/2014/main" id="{B83D0ECA-436A-70FE-9A6A-50230CAE67FC}"/>
                </a:ext>
              </a:extLst>
            </p:cNvPr>
            <p:cNvSpPr/>
            <p:nvPr/>
          </p:nvSpPr>
          <p:spPr>
            <a:xfrm flipH="1">
              <a:off x="1330975" y="2596036"/>
              <a:ext cx="3333757" cy="981565"/>
            </a:xfrm>
            <a:custGeom>
              <a:avLst/>
              <a:gdLst/>
              <a:ahLst/>
              <a:cxnLst/>
              <a:rect l="l" t="t" r="r" b="b"/>
              <a:pathLst>
                <a:path w="126529" h="49459" extrusionOk="0">
                  <a:moveTo>
                    <a:pt x="112896" y="0"/>
                  </a:moveTo>
                  <a:lnTo>
                    <a:pt x="121992" y="13347"/>
                  </a:lnTo>
                  <a:lnTo>
                    <a:pt x="115634" y="22467"/>
                  </a:lnTo>
                  <a:lnTo>
                    <a:pt x="24396" y="22467"/>
                  </a:lnTo>
                  <a:lnTo>
                    <a:pt x="24396" y="22432"/>
                  </a:lnTo>
                  <a:lnTo>
                    <a:pt x="24373" y="22432"/>
                  </a:lnTo>
                  <a:lnTo>
                    <a:pt x="0" y="46804"/>
                  </a:lnTo>
                  <a:lnTo>
                    <a:pt x="2644" y="49459"/>
                  </a:lnTo>
                  <a:lnTo>
                    <a:pt x="25897" y="26194"/>
                  </a:lnTo>
                  <a:lnTo>
                    <a:pt x="117587" y="26194"/>
                  </a:lnTo>
                  <a:lnTo>
                    <a:pt x="126528" y="13383"/>
                  </a:lnTo>
                  <a:lnTo>
                    <a:pt x="117587" y="0"/>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46" name="Google Shape;1034;p36">
              <a:extLst>
                <a:ext uri="{FF2B5EF4-FFF2-40B4-BE49-F238E27FC236}">
                  <a16:creationId xmlns:a16="http://schemas.microsoft.com/office/drawing/2014/main" id="{2D93FC76-AC00-376E-547C-337ED77677C4}"/>
                </a:ext>
              </a:extLst>
            </p:cNvPr>
            <p:cNvSpPr/>
            <p:nvPr/>
          </p:nvSpPr>
          <p:spPr>
            <a:xfrm flipH="1">
              <a:off x="1351012" y="5214079"/>
              <a:ext cx="3471213" cy="601483"/>
            </a:xfrm>
            <a:custGeom>
              <a:avLst/>
              <a:gdLst/>
              <a:ahLst/>
              <a:cxnLst/>
              <a:rect l="l" t="t" r="r" b="b"/>
              <a:pathLst>
                <a:path w="126517" h="27004" extrusionOk="0">
                  <a:moveTo>
                    <a:pt x="2632" y="1"/>
                  </a:moveTo>
                  <a:lnTo>
                    <a:pt x="0" y="2632"/>
                  </a:lnTo>
                  <a:lnTo>
                    <a:pt x="24384" y="26968"/>
                  </a:lnTo>
                  <a:lnTo>
                    <a:pt x="24384" y="27004"/>
                  </a:lnTo>
                  <a:lnTo>
                    <a:pt x="117575" y="27004"/>
                  </a:lnTo>
                  <a:lnTo>
                    <a:pt x="126516" y="14193"/>
                  </a:lnTo>
                  <a:lnTo>
                    <a:pt x="117575" y="810"/>
                  </a:lnTo>
                  <a:lnTo>
                    <a:pt x="112884" y="810"/>
                  </a:lnTo>
                  <a:lnTo>
                    <a:pt x="121980" y="14157"/>
                  </a:lnTo>
                  <a:lnTo>
                    <a:pt x="115622" y="23277"/>
                  </a:lnTo>
                  <a:lnTo>
                    <a:pt x="25885" y="23277"/>
                  </a:lnTo>
                  <a:lnTo>
                    <a:pt x="2632" y="1"/>
                  </a:lnTo>
                  <a:close/>
                </a:path>
              </a:pathLst>
            </a:custGeom>
            <a:solidFill>
              <a:srgbClr val="413F41"/>
            </a:solidFill>
            <a:ln>
              <a:noFill/>
            </a:ln>
          </p:spPr>
          <p:txBody>
            <a:bodyPr spcFirstLastPara="1" wrap="square" lIns="91425" tIns="91425" rIns="274300" bIns="91425" anchor="ctr" anchorCtr="0">
              <a:noAutofit/>
            </a:bodyPr>
            <a:lstStyle/>
            <a:p>
              <a:pPr defTabSz="914400">
                <a:defRPr/>
              </a:pPr>
              <a:endParaRPr lang="en-CA" kern="0">
                <a:solidFill>
                  <a:sysClr val="windowText" lastClr="000000"/>
                </a:solidFill>
              </a:endParaRPr>
            </a:p>
          </p:txBody>
        </p:sp>
        <p:sp>
          <p:nvSpPr>
            <p:cNvPr id="54" name="Oval 53">
              <a:extLst>
                <a:ext uri="{FF2B5EF4-FFF2-40B4-BE49-F238E27FC236}">
                  <a16:creationId xmlns:a16="http://schemas.microsoft.com/office/drawing/2014/main" id="{77A030FB-CD6C-59D5-171B-DF1E1E00FAB5}"/>
                </a:ext>
              </a:extLst>
            </p:cNvPr>
            <p:cNvSpPr>
              <a:spLocks noChangeAspect="1"/>
            </p:cNvSpPr>
            <p:nvPr/>
          </p:nvSpPr>
          <p:spPr>
            <a:xfrm>
              <a:off x="3675666" y="2710182"/>
              <a:ext cx="2695131" cy="2680036"/>
            </a:xfrm>
            <a:prstGeom prst="ellipse">
              <a:avLst/>
            </a:prstGeom>
            <a:solidFill>
              <a:schemeClr val="bg1"/>
            </a:solidFill>
            <a:ln w="76200" cap="flat" cmpd="sng" algn="ctr">
              <a:solidFill>
                <a:srgbClr val="ED1C24"/>
              </a:solidFill>
              <a:prstDash val="solid"/>
              <a:miter lim="800000"/>
            </a:ln>
            <a:effectLst/>
          </p:spPr>
          <p:txBody>
            <a:bodyPr lIns="0" tIns="36000" rIns="0" bIns="36000" rtlCol="0" anchor="ctr"/>
            <a:lstStyle/>
            <a:p>
              <a:pPr algn="ctr" defTabSz="914400">
                <a:spcBef>
                  <a:spcPts val="900"/>
                </a:spcBef>
                <a:tabLst>
                  <a:tab pos="457200" algn="l"/>
                  <a:tab pos="457200" algn="l"/>
                </a:tabLst>
                <a:defRPr/>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CA" sz="1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defTabSz="914400">
                <a:spcBef>
                  <a:spcPts val="900"/>
                </a:spcBef>
                <a:tabLst>
                  <a:tab pos="457200" algn="l"/>
                  <a:tab pos="457200" algn="l"/>
                </a:tabLst>
                <a:defRPr/>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CA" sz="1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defTabSz="914400">
                <a:tabLst>
                  <a:tab pos="457200" algn="l"/>
                  <a:tab pos="457200" algn="l"/>
                </a:tabLst>
                <a:defRPr/>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$349.2 Billion</a:t>
              </a:r>
              <a:endParaRPr lang="en-CA" sz="2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defTabSz="914400">
                <a:tabLst>
                  <a:tab pos="457200" algn="l"/>
                  <a:tab pos="457200" algn="l"/>
                </a:tabLst>
                <a:defRPr/>
              </a:pPr>
              <a:endParaRPr lang="en-US" sz="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defTabSz="914400">
                <a:tabLst>
                  <a:tab pos="457200" algn="l"/>
                  <a:tab pos="457200" algn="l"/>
                </a:tabLst>
                <a:defRP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Closing the Infrastructure Gap by 2030</a:t>
              </a:r>
              <a:endParaRPr lang="en-CA" sz="14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5" name="Graphic 51" descr="City with solid fill">
              <a:extLst>
                <a:ext uri="{FF2B5EF4-FFF2-40B4-BE49-F238E27FC236}">
                  <a16:creationId xmlns:a16="http://schemas.microsoft.com/office/drawing/2014/main" id="{BCA174B3-C465-D529-FD60-03C7CFE3D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1161" y="3197838"/>
              <a:ext cx="955859" cy="977438"/>
            </a:xfrm>
            <a:prstGeom prst="rect">
              <a:avLst/>
            </a:prstGeom>
          </p:spPr>
        </p:pic>
      </p:grpSp>
      <p:sp>
        <p:nvSpPr>
          <p:cNvPr id="2" name="Title 1">
            <a:extLst>
              <a:ext uri="{FF2B5EF4-FFF2-40B4-BE49-F238E27FC236}">
                <a16:creationId xmlns:a16="http://schemas.microsoft.com/office/drawing/2014/main" id="{5E4B0C79-B02D-7822-63D1-ED977973F60F}"/>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Costing</a:t>
            </a:r>
            <a:endParaRPr lang="en-CA" sz="2400" b="1">
              <a:solidFill>
                <a:schemeClr val="bg1"/>
              </a:solidFill>
            </a:endParaRPr>
          </a:p>
        </p:txBody>
      </p:sp>
      <p:sp>
        <p:nvSpPr>
          <p:cNvPr id="3" name="Footer Placeholder 5">
            <a:extLst>
              <a:ext uri="{FF2B5EF4-FFF2-40B4-BE49-F238E27FC236}">
                <a16:creationId xmlns:a16="http://schemas.microsoft.com/office/drawing/2014/main" id="{B03AEABA-BD48-0EAF-70EE-BCFD13817CF9}"/>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272868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3C08FA2E-26B2-2FC1-C230-6016A829B50B}"/>
              </a:ext>
            </a:extLst>
          </p:cNvPr>
          <p:cNvSpPr>
            <a:spLocks noGrp="1"/>
          </p:cNvSpPr>
          <p:nvPr>
            <p:ph idx="1"/>
          </p:nvPr>
        </p:nvSpPr>
        <p:spPr/>
        <p:txBody>
          <a:bodyPr vert="horz" lIns="91440" tIns="45720" rIns="91440" bIns="45720" rtlCol="0" anchor="t">
            <a:normAutofit/>
          </a:bodyPr>
          <a:lstStyle/>
          <a:p>
            <a:r>
              <a:rPr lang="en-US" sz="2400" dirty="0">
                <a:latin typeface="Arial"/>
                <a:cs typeface="Arial"/>
              </a:rPr>
              <a:t>To Close the Infrastructure Gap by 2030: </a:t>
            </a:r>
            <a:r>
              <a:rPr lang="en-US" sz="2400" b="1" dirty="0">
                <a:latin typeface="Arial"/>
                <a:cs typeface="Arial"/>
              </a:rPr>
              <a:t>$349.2 Billion</a:t>
            </a:r>
            <a:endParaRPr lang="en-US" sz="2400" b="1" dirty="0">
              <a:highlight>
                <a:srgbClr val="FFFF00"/>
              </a:highlight>
              <a:latin typeface="Arial"/>
              <a:cs typeface="Arial"/>
            </a:endParaRPr>
          </a:p>
        </p:txBody>
      </p:sp>
      <p:graphicFrame>
        <p:nvGraphicFramePr>
          <p:cNvPr id="12" name="Chart 11">
            <a:extLst>
              <a:ext uri="{FF2B5EF4-FFF2-40B4-BE49-F238E27FC236}">
                <a16:creationId xmlns:a16="http://schemas.microsoft.com/office/drawing/2014/main" id="{DE81AB9F-A07E-4FA5-B1DD-0CB069A7B631}"/>
              </a:ext>
            </a:extLst>
          </p:cNvPr>
          <p:cNvGraphicFramePr>
            <a:graphicFrameLocks/>
          </p:cNvGraphicFramePr>
          <p:nvPr>
            <p:extLst>
              <p:ext uri="{D42A27DB-BD31-4B8C-83A1-F6EECF244321}">
                <p14:modId xmlns:p14="http://schemas.microsoft.com/office/powerpoint/2010/main" val="717565940"/>
              </p:ext>
            </p:extLst>
          </p:nvPr>
        </p:nvGraphicFramePr>
        <p:xfrm>
          <a:off x="-440124" y="2780325"/>
          <a:ext cx="10938648" cy="42449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D6491B9-467D-E9B2-D90F-1E2291829B2A}"/>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Costing</a:t>
            </a:r>
            <a:endParaRPr kumimoji="0" lang="en-CA" sz="2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Footer Placeholder 5">
            <a:extLst>
              <a:ext uri="{FF2B5EF4-FFF2-40B4-BE49-F238E27FC236}">
                <a16:creationId xmlns:a16="http://schemas.microsoft.com/office/drawing/2014/main" id="{9D69DAF7-AC7B-5697-D7AE-33172D6BFC63}"/>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231928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12</a:t>
            </a:fld>
            <a:endParaRPr lang="en-CA"/>
          </a:p>
        </p:txBody>
      </p:sp>
      <p:sp>
        <p:nvSpPr>
          <p:cNvPr id="2" name="Title 1">
            <a:extLst>
              <a:ext uri="{FF2B5EF4-FFF2-40B4-BE49-F238E27FC236}">
                <a16:creationId xmlns:a16="http://schemas.microsoft.com/office/drawing/2014/main" id="{D8C934C7-885C-F504-A7F6-5982CF6CB73A}"/>
              </a:ext>
            </a:extLst>
          </p:cNvPr>
          <p:cNvSpPr txBox="1">
            <a:spLocks/>
          </p:cNvSpPr>
          <p:nvPr/>
        </p:nvSpPr>
        <p:spPr>
          <a:xfrm>
            <a:off x="1717493" y="512536"/>
            <a:ext cx="5943767" cy="558180"/>
          </a:xfrm>
          <a:prstGeom prst="rect">
            <a:avLst/>
          </a:prstGeom>
        </p:spPr>
        <p:txBody>
          <a:bodyPr vert="horz" lIns="91440" tIns="45720" rIns="91440" bIns="45720" rtlCol="0" anchor="ctr">
            <a:normAutofit fontScale="925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bg1"/>
                </a:solidFill>
              </a:rPr>
              <a:t>CTIG 2030 Investment (Capital and O&amp;M)</a:t>
            </a:r>
            <a:endParaRPr lang="en-CA" sz="2400" b="1" dirty="0">
              <a:solidFill>
                <a:schemeClr val="bg1"/>
              </a:solidFill>
            </a:endParaRPr>
          </a:p>
        </p:txBody>
      </p:sp>
      <p:grpSp>
        <p:nvGrpSpPr>
          <p:cNvPr id="93" name="Group 92">
            <a:extLst>
              <a:ext uri="{FF2B5EF4-FFF2-40B4-BE49-F238E27FC236}">
                <a16:creationId xmlns:a16="http://schemas.microsoft.com/office/drawing/2014/main" id="{55299999-BEA3-37BF-EEBE-5DCF154EE4F2}"/>
              </a:ext>
            </a:extLst>
          </p:cNvPr>
          <p:cNvGrpSpPr/>
          <p:nvPr/>
        </p:nvGrpSpPr>
        <p:grpSpPr>
          <a:xfrm>
            <a:off x="280506" y="1757166"/>
            <a:ext cx="10338783" cy="5176947"/>
            <a:chOff x="-639911" y="1371599"/>
            <a:chExt cx="9970449" cy="5543087"/>
          </a:xfrm>
        </p:grpSpPr>
        <p:pic>
          <p:nvPicPr>
            <p:cNvPr id="94" name="Picture 93">
              <a:extLst>
                <a:ext uri="{FF2B5EF4-FFF2-40B4-BE49-F238E27FC236}">
                  <a16:creationId xmlns:a16="http://schemas.microsoft.com/office/drawing/2014/main" id="{9FEC5729-446C-EBD4-7639-3106442FC45A}"/>
                </a:ext>
              </a:extLst>
            </p:cNvPr>
            <p:cNvPicPr>
              <a:picLocks noChangeAspect="1"/>
            </p:cNvPicPr>
            <p:nvPr/>
          </p:nvPicPr>
          <p:blipFill rotWithShape="1">
            <a:blip r:embed="rId3">
              <a:alphaModFix amt="50000"/>
            </a:blip>
            <a:srcRect l="19687" t="749" r="23544" b="545"/>
            <a:stretch/>
          </p:blipFill>
          <p:spPr>
            <a:xfrm>
              <a:off x="525334" y="1371599"/>
              <a:ext cx="6721734" cy="5414307"/>
            </a:xfrm>
            <a:prstGeom prst="rect">
              <a:avLst/>
            </a:prstGeom>
            <a:ln>
              <a:noFill/>
            </a:ln>
          </p:spPr>
        </p:pic>
        <p:cxnSp>
          <p:nvCxnSpPr>
            <p:cNvPr id="95" name="Connector: Elbow 94">
              <a:extLst>
                <a:ext uri="{FF2B5EF4-FFF2-40B4-BE49-F238E27FC236}">
                  <a16:creationId xmlns:a16="http://schemas.microsoft.com/office/drawing/2014/main" id="{4D925811-47A9-3BDC-1861-F6970000BB16}"/>
                </a:ext>
              </a:extLst>
            </p:cNvPr>
            <p:cNvCxnSpPr>
              <a:cxnSpLocks/>
              <a:stCxn id="96" idx="3"/>
              <a:endCxn id="121" idx="1"/>
            </p:cNvCxnSpPr>
            <p:nvPr/>
          </p:nvCxnSpPr>
          <p:spPr>
            <a:xfrm flipV="1">
              <a:off x="2275238" y="1888724"/>
              <a:ext cx="385724" cy="3230625"/>
            </a:xfrm>
            <a:prstGeom prst="bentConnector3">
              <a:avLst>
                <a:gd name="adj1" fmla="val 50000"/>
              </a:avLst>
            </a:prstGeom>
            <a:noFill/>
            <a:ln w="9525" cap="flat" cmpd="sng" algn="ctr">
              <a:solidFill>
                <a:srgbClr val="413F41"/>
              </a:solidFill>
              <a:prstDash val="dash"/>
            </a:ln>
            <a:effectLst/>
          </p:spPr>
        </p:cxnSp>
        <p:sp>
          <p:nvSpPr>
            <p:cNvPr id="96" name="Rectangle 95">
              <a:extLst>
                <a:ext uri="{FF2B5EF4-FFF2-40B4-BE49-F238E27FC236}">
                  <a16:creationId xmlns:a16="http://schemas.microsoft.com/office/drawing/2014/main" id="{D79EB0B5-F3E6-B44A-216E-7336A813988C}"/>
                </a:ext>
              </a:extLst>
            </p:cNvPr>
            <p:cNvSpPr/>
            <p:nvPr/>
          </p:nvSpPr>
          <p:spPr>
            <a:xfrm>
              <a:off x="2210867" y="508715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97" name="Rectangle 96">
              <a:extLst>
                <a:ext uri="{FF2B5EF4-FFF2-40B4-BE49-F238E27FC236}">
                  <a16:creationId xmlns:a16="http://schemas.microsoft.com/office/drawing/2014/main" id="{E44E3086-17A3-C70C-873C-627A1CBE13C1}"/>
                </a:ext>
              </a:extLst>
            </p:cNvPr>
            <p:cNvSpPr/>
            <p:nvPr/>
          </p:nvSpPr>
          <p:spPr>
            <a:xfrm>
              <a:off x="-541567" y="5824263"/>
              <a:ext cx="2725061" cy="109042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a:solidFill>
                    <a:srgbClr val="ED1C24"/>
                  </a:solidFill>
                  <a:latin typeface="Arial"/>
                  <a:cs typeface="Arial"/>
                </a:rPr>
                <a:t>British Columbia</a:t>
              </a: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$58.4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$12</a:t>
              </a:r>
              <a:r>
                <a:rPr lang="en-CA" sz="1400" b="1">
                  <a:solidFill>
                    <a:srgbClr val="000000"/>
                  </a:solidFill>
                  <a:latin typeface="Arial"/>
                  <a:ea typeface="Times New Roman" panose="02020603050405020304" pitchFamily="18" charset="0"/>
                  <a:cs typeface="Arial"/>
                </a:rPr>
                <a:t>.3</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199</a:t>
              </a:r>
            </a:p>
          </p:txBody>
        </p:sp>
        <p:cxnSp>
          <p:nvCxnSpPr>
            <p:cNvPr id="98" name="Connector: Elbow 97">
              <a:extLst>
                <a:ext uri="{FF2B5EF4-FFF2-40B4-BE49-F238E27FC236}">
                  <a16:creationId xmlns:a16="http://schemas.microsoft.com/office/drawing/2014/main" id="{9B5FA773-E42A-73D2-D0F0-D47086893BBE}"/>
                </a:ext>
              </a:extLst>
            </p:cNvPr>
            <p:cNvCxnSpPr>
              <a:cxnSpLocks/>
              <a:stCxn id="99" idx="1"/>
              <a:endCxn id="97" idx="0"/>
            </p:cNvCxnSpPr>
            <p:nvPr/>
          </p:nvCxnSpPr>
          <p:spPr>
            <a:xfrm rot="10800000" flipV="1">
              <a:off x="820965" y="5106408"/>
              <a:ext cx="655960" cy="717854"/>
            </a:xfrm>
            <a:prstGeom prst="bentConnector2">
              <a:avLst/>
            </a:prstGeom>
            <a:noFill/>
            <a:ln w="9525" cap="flat" cmpd="sng" algn="ctr">
              <a:solidFill>
                <a:srgbClr val="413F41"/>
              </a:solidFill>
              <a:prstDash val="dash"/>
            </a:ln>
            <a:effectLst/>
          </p:spPr>
        </p:cxnSp>
        <p:sp>
          <p:nvSpPr>
            <p:cNvPr id="99" name="Rectangle 98">
              <a:extLst>
                <a:ext uri="{FF2B5EF4-FFF2-40B4-BE49-F238E27FC236}">
                  <a16:creationId xmlns:a16="http://schemas.microsoft.com/office/drawing/2014/main" id="{2D213601-7ADB-F137-2890-6C0862556672}"/>
                </a:ext>
              </a:extLst>
            </p:cNvPr>
            <p:cNvSpPr/>
            <p:nvPr/>
          </p:nvSpPr>
          <p:spPr>
            <a:xfrm>
              <a:off x="1476924" y="507421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cxnSp>
          <p:nvCxnSpPr>
            <p:cNvPr id="100" name="Connector: Elbow 99">
              <a:extLst>
                <a:ext uri="{FF2B5EF4-FFF2-40B4-BE49-F238E27FC236}">
                  <a16:creationId xmlns:a16="http://schemas.microsoft.com/office/drawing/2014/main" id="{E54376DF-2428-3E89-FBEF-A7E372679750}"/>
                </a:ext>
              </a:extLst>
            </p:cNvPr>
            <p:cNvCxnSpPr>
              <a:cxnSpLocks/>
              <a:stCxn id="101" idx="0"/>
              <a:endCxn id="120" idx="2"/>
            </p:cNvCxnSpPr>
            <p:nvPr/>
          </p:nvCxnSpPr>
          <p:spPr>
            <a:xfrm rot="16200000" flipV="1">
              <a:off x="1205519" y="2741392"/>
              <a:ext cx="1439958" cy="451623"/>
            </a:xfrm>
            <a:prstGeom prst="bentConnector3">
              <a:avLst>
                <a:gd name="adj1" fmla="val -995"/>
              </a:avLst>
            </a:prstGeom>
            <a:noFill/>
            <a:ln w="9525" cap="flat" cmpd="sng" algn="ctr">
              <a:solidFill>
                <a:srgbClr val="413F41"/>
              </a:solidFill>
              <a:prstDash val="dash"/>
            </a:ln>
            <a:effectLst/>
          </p:spPr>
        </p:cxnSp>
        <p:sp>
          <p:nvSpPr>
            <p:cNvPr id="101" name="Rectangle 100">
              <a:extLst>
                <a:ext uri="{FF2B5EF4-FFF2-40B4-BE49-F238E27FC236}">
                  <a16:creationId xmlns:a16="http://schemas.microsoft.com/office/drawing/2014/main" id="{AF7D794B-C3CB-A68E-8956-4382DD257398}"/>
                </a:ext>
              </a:extLst>
            </p:cNvPr>
            <p:cNvSpPr/>
            <p:nvPr/>
          </p:nvSpPr>
          <p:spPr>
            <a:xfrm>
              <a:off x="2119123" y="368718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cxnSp>
          <p:nvCxnSpPr>
            <p:cNvPr id="102" name="Connector: Elbow 101">
              <a:extLst>
                <a:ext uri="{FF2B5EF4-FFF2-40B4-BE49-F238E27FC236}">
                  <a16:creationId xmlns:a16="http://schemas.microsoft.com/office/drawing/2014/main" id="{754A0123-1C4C-F9D2-96A1-62DA86629E0F}"/>
                </a:ext>
              </a:extLst>
            </p:cNvPr>
            <p:cNvCxnSpPr>
              <a:cxnSpLocks/>
              <a:stCxn id="103" idx="1"/>
              <a:endCxn id="119" idx="2"/>
            </p:cNvCxnSpPr>
            <p:nvPr/>
          </p:nvCxnSpPr>
          <p:spPr>
            <a:xfrm rot="10800000">
              <a:off x="653360" y="3326813"/>
              <a:ext cx="791379" cy="169989"/>
            </a:xfrm>
            <a:prstGeom prst="bentConnector2">
              <a:avLst/>
            </a:prstGeom>
            <a:noFill/>
            <a:ln w="9525" cap="flat" cmpd="sng" algn="ctr">
              <a:solidFill>
                <a:srgbClr val="413F41"/>
              </a:solidFill>
              <a:prstDash val="dash"/>
            </a:ln>
            <a:effectLst/>
          </p:spPr>
        </p:cxnSp>
        <p:sp>
          <p:nvSpPr>
            <p:cNvPr id="103" name="Rectangle 102">
              <a:extLst>
                <a:ext uri="{FF2B5EF4-FFF2-40B4-BE49-F238E27FC236}">
                  <a16:creationId xmlns:a16="http://schemas.microsoft.com/office/drawing/2014/main" id="{714F98FB-B569-4403-8E8E-6CA7CB7B746D}"/>
                </a:ext>
              </a:extLst>
            </p:cNvPr>
            <p:cNvSpPr/>
            <p:nvPr/>
          </p:nvSpPr>
          <p:spPr>
            <a:xfrm>
              <a:off x="1444739" y="3464605"/>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04" name="Rectangle 103">
              <a:extLst>
                <a:ext uri="{FF2B5EF4-FFF2-40B4-BE49-F238E27FC236}">
                  <a16:creationId xmlns:a16="http://schemas.microsoft.com/office/drawing/2014/main" id="{7B3D1F6C-6238-B554-FED9-AA21CD35DDAE}"/>
                </a:ext>
              </a:extLst>
            </p:cNvPr>
            <p:cNvSpPr/>
            <p:nvPr/>
          </p:nvSpPr>
          <p:spPr>
            <a:xfrm>
              <a:off x="1914182" y="6026710"/>
              <a:ext cx="2682666" cy="838182"/>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kumimoji="0" lang="en-CA" sz="1400" b="1" i="0" u="none" strike="noStrike" kern="1200" cap="none" spc="0" normalizeH="0" baseline="0" noProof="0">
                  <a:ln>
                    <a:noFill/>
                  </a:ln>
                  <a:solidFill>
                    <a:srgbClr val="ED1C24"/>
                  </a:solidFill>
                  <a:effectLst/>
                  <a:uLnTx/>
                  <a:uFillTx/>
                  <a:latin typeface="Arial"/>
                  <a:ea typeface="Times New Roman" panose="02020603050405020304" pitchFamily="18" charset="0"/>
                  <a:cs typeface="Arial"/>
                </a:rPr>
                <a:t>Ontario</a:t>
              </a:r>
              <a:endParaRPr kumimoji="0" lang="en-CA" sz="1400" b="0" i="0" u="none" strike="noStrike" kern="0" cap="none" spc="0" normalizeH="0" baseline="0" noProof="0">
                <a:ln>
                  <a:noFill/>
                </a:ln>
                <a:solidFill>
                  <a:srgbClr val="ED1C24"/>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r>
                <a:rPr lang="en-CA" sz="1400" b="1">
                  <a:solidFill>
                    <a:srgbClr val="000000"/>
                  </a:solidFill>
                  <a:latin typeface="Arial"/>
                  <a:ea typeface="Times New Roman" panose="02020603050405020304" pitchFamily="18" charset="0"/>
                  <a:cs typeface="Arial"/>
                </a:rPr>
                <a:t>49</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.0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$9</a:t>
              </a:r>
              <a:r>
                <a:rPr lang="en-CA" sz="1400" b="1">
                  <a:solidFill>
                    <a:srgbClr val="000000"/>
                  </a:solidFill>
                  <a:latin typeface="Arial"/>
                  <a:ea typeface="Times New Roman" panose="02020603050405020304" pitchFamily="18" charset="0"/>
                  <a:cs typeface="Arial"/>
                </a:rPr>
                <a:t>.9</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139</a:t>
              </a:r>
            </a:p>
          </p:txBody>
        </p:sp>
        <p:cxnSp>
          <p:nvCxnSpPr>
            <p:cNvPr id="105" name="Connector: Elbow 104">
              <a:extLst>
                <a:ext uri="{FF2B5EF4-FFF2-40B4-BE49-F238E27FC236}">
                  <a16:creationId xmlns:a16="http://schemas.microsoft.com/office/drawing/2014/main" id="{1FE2C6AB-96A0-08DB-B370-A0A203099F67}"/>
                </a:ext>
              </a:extLst>
            </p:cNvPr>
            <p:cNvCxnSpPr>
              <a:cxnSpLocks/>
              <a:stCxn id="106" idx="2"/>
              <a:endCxn id="104" idx="0"/>
            </p:cNvCxnSpPr>
            <p:nvPr/>
          </p:nvCxnSpPr>
          <p:spPr>
            <a:xfrm rot="5400000">
              <a:off x="3686653" y="5223179"/>
              <a:ext cx="372394" cy="1234669"/>
            </a:xfrm>
            <a:prstGeom prst="bentConnector3">
              <a:avLst>
                <a:gd name="adj1" fmla="val 50000"/>
              </a:avLst>
            </a:prstGeom>
            <a:noFill/>
            <a:ln w="9525" cap="flat" cmpd="sng" algn="ctr">
              <a:solidFill>
                <a:srgbClr val="413F41"/>
              </a:solidFill>
              <a:prstDash val="dash"/>
            </a:ln>
            <a:effectLst/>
          </p:spPr>
        </p:cxnSp>
        <p:sp>
          <p:nvSpPr>
            <p:cNvPr id="106" name="Rectangle 105">
              <a:extLst>
                <a:ext uri="{FF2B5EF4-FFF2-40B4-BE49-F238E27FC236}">
                  <a16:creationId xmlns:a16="http://schemas.microsoft.com/office/drawing/2014/main" id="{A45E01EA-237C-726A-746E-9A9EAE635214}"/>
                </a:ext>
              </a:extLst>
            </p:cNvPr>
            <p:cNvSpPr/>
            <p:nvPr/>
          </p:nvSpPr>
          <p:spPr>
            <a:xfrm>
              <a:off x="4457998" y="5589926"/>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07" name="Rectangle 106">
              <a:extLst>
                <a:ext uri="{FF2B5EF4-FFF2-40B4-BE49-F238E27FC236}">
                  <a16:creationId xmlns:a16="http://schemas.microsoft.com/office/drawing/2014/main" id="{D86ED369-E579-9660-0B5C-F1FD48CD64B8}"/>
                </a:ext>
              </a:extLst>
            </p:cNvPr>
            <p:cNvSpPr/>
            <p:nvPr/>
          </p:nvSpPr>
          <p:spPr>
            <a:xfrm>
              <a:off x="6012845" y="3921247"/>
              <a:ext cx="2651933" cy="889536"/>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kumimoji="0" lang="en-CA" sz="1400" b="1" i="0" u="none" strike="noStrike" kern="1200" cap="none" spc="0" normalizeH="0" baseline="0" noProof="0">
                  <a:ln>
                    <a:noFill/>
                  </a:ln>
                  <a:solidFill>
                    <a:srgbClr val="ED1C24"/>
                  </a:solidFill>
                  <a:effectLst/>
                  <a:uLnTx/>
                  <a:uFillTx/>
                  <a:latin typeface="Arial"/>
                  <a:ea typeface="Times New Roman" panose="02020603050405020304" pitchFamily="18" charset="0"/>
                  <a:cs typeface="Arial"/>
                </a:rPr>
                <a:t>Quebec</a:t>
              </a:r>
              <a:endParaRPr kumimoji="0" lang="en-CA" sz="1400" b="0" i="0" u="none" strike="noStrike" kern="0" cap="none" spc="0" normalizeH="0" baseline="0" noProof="0">
                <a:ln>
                  <a:noFill/>
                </a:ln>
                <a:solidFill>
                  <a:srgbClr val="ED1C24"/>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r>
                <a:rPr lang="en-CA" sz="1400" b="1">
                  <a:solidFill>
                    <a:srgbClr val="000000"/>
                  </a:solidFill>
                  <a:latin typeface="Arial"/>
                  <a:ea typeface="Times New Roman" panose="02020603050405020304" pitchFamily="18" charset="0"/>
                  <a:cs typeface="Arial"/>
                </a:rPr>
                <a:t>23.3</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r>
                <a:rPr kumimoji="0" lang="en-CA" sz="140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$4</a:t>
              </a:r>
              <a:r>
                <a:rPr lang="en-CA" sz="1400" b="1">
                  <a:solidFill>
                    <a:srgbClr val="000000"/>
                  </a:solidFill>
                  <a:latin typeface="Arial"/>
                  <a:ea typeface="Times New Roman" panose="02020603050405020304" pitchFamily="18" charset="0"/>
                  <a:cs typeface="Arial"/>
                </a:rPr>
                <a:t>.8</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lang="en-CA" sz="1400" b="1">
                  <a:solidFill>
                    <a:srgbClr val="000000"/>
                  </a:solidFill>
                  <a:latin typeface="Arial"/>
                  <a:ea typeface="Times New Roman" panose="02020603050405020304" pitchFamily="18" charset="0"/>
                  <a:cs typeface="Arial"/>
                </a:rPr>
                <a:t>40</a:t>
              </a:r>
              <a:endPar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p:txBody>
        </p:sp>
        <p:cxnSp>
          <p:nvCxnSpPr>
            <p:cNvPr id="108" name="Connector: Elbow 107">
              <a:extLst>
                <a:ext uri="{FF2B5EF4-FFF2-40B4-BE49-F238E27FC236}">
                  <a16:creationId xmlns:a16="http://schemas.microsoft.com/office/drawing/2014/main" id="{C323909C-D878-D6EF-A4DE-27A5ADE242F4}"/>
                </a:ext>
              </a:extLst>
            </p:cNvPr>
            <p:cNvCxnSpPr>
              <a:cxnSpLocks/>
              <a:stCxn id="109" idx="0"/>
              <a:endCxn id="107" idx="1"/>
            </p:cNvCxnSpPr>
            <p:nvPr/>
          </p:nvCxnSpPr>
          <p:spPr>
            <a:xfrm rot="5400000" flipH="1" flipV="1">
              <a:off x="5504725" y="4302664"/>
              <a:ext cx="444767" cy="571473"/>
            </a:xfrm>
            <a:prstGeom prst="bentConnector2">
              <a:avLst/>
            </a:prstGeom>
            <a:noFill/>
            <a:ln w="9525" cap="flat" cmpd="sng" algn="ctr">
              <a:solidFill>
                <a:srgbClr val="413F41"/>
              </a:solidFill>
              <a:prstDash val="dash"/>
            </a:ln>
            <a:effectLst/>
          </p:spPr>
        </p:cxnSp>
        <p:sp>
          <p:nvSpPr>
            <p:cNvPr id="109" name="Rectangle 108">
              <a:extLst>
                <a:ext uri="{FF2B5EF4-FFF2-40B4-BE49-F238E27FC236}">
                  <a16:creationId xmlns:a16="http://schemas.microsoft.com/office/drawing/2014/main" id="{AC8D4872-3899-86F7-53A0-32A264BB4A3D}"/>
                </a:ext>
              </a:extLst>
            </p:cNvPr>
            <p:cNvSpPr/>
            <p:nvPr/>
          </p:nvSpPr>
          <p:spPr>
            <a:xfrm>
              <a:off x="5409186" y="481078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0" name="Rectangle 109">
              <a:extLst>
                <a:ext uri="{FF2B5EF4-FFF2-40B4-BE49-F238E27FC236}">
                  <a16:creationId xmlns:a16="http://schemas.microsoft.com/office/drawing/2014/main" id="{CD179918-285E-7E80-E47E-93CCD0D08F7B}"/>
                </a:ext>
              </a:extLst>
            </p:cNvPr>
            <p:cNvSpPr/>
            <p:nvPr/>
          </p:nvSpPr>
          <p:spPr>
            <a:xfrm>
              <a:off x="6012845" y="2755480"/>
              <a:ext cx="3317693" cy="714021"/>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a:solidFill>
                    <a:srgbClr val="ED1C24"/>
                  </a:solidFill>
                  <a:latin typeface="Arial"/>
                  <a:cs typeface="Arial"/>
                </a:rPr>
                <a:t>Manitoba</a:t>
              </a: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r>
                <a:rPr lang="en-CA" sz="1400" b="1">
                  <a:solidFill>
                    <a:srgbClr val="000000"/>
                  </a:solidFill>
                  <a:latin typeface="Arial"/>
                  <a:ea typeface="Times New Roman" panose="02020603050405020304" pitchFamily="18" charset="0"/>
                  <a:cs typeface="Arial"/>
                </a:rPr>
                <a:t>39.8</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$8</a:t>
              </a:r>
              <a:r>
                <a:rPr lang="en-CA" sz="1400" b="1">
                  <a:solidFill>
                    <a:srgbClr val="000000"/>
                  </a:solidFill>
                  <a:latin typeface="Arial"/>
                  <a:ea typeface="Times New Roman" panose="02020603050405020304" pitchFamily="18" charset="0"/>
                  <a:cs typeface="Arial"/>
                </a:rPr>
                <a:t>.2</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63</a:t>
              </a:r>
            </a:p>
          </p:txBody>
        </p:sp>
        <p:cxnSp>
          <p:nvCxnSpPr>
            <p:cNvPr id="111" name="Connector: Elbow 110">
              <a:extLst>
                <a:ext uri="{FF2B5EF4-FFF2-40B4-BE49-F238E27FC236}">
                  <a16:creationId xmlns:a16="http://schemas.microsoft.com/office/drawing/2014/main" id="{7D8C3ABB-8A00-7608-AEE4-6E14822B729E}"/>
                </a:ext>
              </a:extLst>
            </p:cNvPr>
            <p:cNvCxnSpPr>
              <a:cxnSpLocks/>
              <a:stCxn id="112" idx="3"/>
              <a:endCxn id="110" idx="1"/>
            </p:cNvCxnSpPr>
            <p:nvPr/>
          </p:nvCxnSpPr>
          <p:spPr>
            <a:xfrm flipV="1">
              <a:off x="3511756" y="3112491"/>
              <a:ext cx="2501089" cy="1900646"/>
            </a:xfrm>
            <a:prstGeom prst="bentConnector3">
              <a:avLst>
                <a:gd name="adj1" fmla="val 50000"/>
              </a:avLst>
            </a:prstGeom>
            <a:noFill/>
            <a:ln w="9525" cap="flat" cmpd="sng" algn="ctr">
              <a:solidFill>
                <a:srgbClr val="413F41"/>
              </a:solidFill>
              <a:prstDash val="dash"/>
            </a:ln>
            <a:effectLst/>
          </p:spPr>
        </p:cxnSp>
        <p:sp>
          <p:nvSpPr>
            <p:cNvPr id="112" name="Rectangle 111">
              <a:extLst>
                <a:ext uri="{FF2B5EF4-FFF2-40B4-BE49-F238E27FC236}">
                  <a16:creationId xmlns:a16="http://schemas.microsoft.com/office/drawing/2014/main" id="{E714940F-8C9B-547B-367E-AF1CA217A88A}"/>
                </a:ext>
              </a:extLst>
            </p:cNvPr>
            <p:cNvSpPr/>
            <p:nvPr/>
          </p:nvSpPr>
          <p:spPr>
            <a:xfrm>
              <a:off x="3447385" y="4980942"/>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3" name="Rectangle 112">
              <a:extLst>
                <a:ext uri="{FF2B5EF4-FFF2-40B4-BE49-F238E27FC236}">
                  <a16:creationId xmlns:a16="http://schemas.microsoft.com/office/drawing/2014/main" id="{7944AE4A-FD18-4AD5-FBE5-AEFA4B6BA3D4}"/>
                </a:ext>
              </a:extLst>
            </p:cNvPr>
            <p:cNvSpPr/>
            <p:nvPr/>
          </p:nvSpPr>
          <p:spPr>
            <a:xfrm>
              <a:off x="2955110" y="2704526"/>
              <a:ext cx="2343402" cy="79227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a:solidFill>
                    <a:srgbClr val="ED1C24"/>
                  </a:solidFill>
                  <a:latin typeface="Arial"/>
                  <a:cs typeface="Arial"/>
                </a:rPr>
                <a:t>Saskatchewan</a:t>
              </a: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$42.2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$8</a:t>
              </a:r>
              <a:r>
                <a:rPr lang="en-CA" sz="1400" b="1">
                  <a:solidFill>
                    <a:srgbClr val="000000"/>
                  </a:solidFill>
                  <a:latin typeface="Arial"/>
                  <a:ea typeface="Times New Roman" panose="02020603050405020304" pitchFamily="18" charset="0"/>
                  <a:cs typeface="Arial"/>
                </a:rPr>
                <a:t>.6</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70</a:t>
              </a:r>
            </a:p>
          </p:txBody>
        </p:sp>
        <p:cxnSp>
          <p:nvCxnSpPr>
            <p:cNvPr id="114" name="Connector: Elbow 113">
              <a:extLst>
                <a:ext uri="{FF2B5EF4-FFF2-40B4-BE49-F238E27FC236}">
                  <a16:creationId xmlns:a16="http://schemas.microsoft.com/office/drawing/2014/main" id="{B42213F8-8D5D-760A-C914-ADA8B2906AFF}"/>
                </a:ext>
              </a:extLst>
            </p:cNvPr>
            <p:cNvCxnSpPr>
              <a:cxnSpLocks/>
              <a:stCxn id="115" idx="0"/>
              <a:endCxn id="113" idx="1"/>
            </p:cNvCxnSpPr>
            <p:nvPr/>
          </p:nvCxnSpPr>
          <p:spPr>
            <a:xfrm rot="5400000" flipH="1" flipV="1">
              <a:off x="1707745" y="4278172"/>
              <a:ext cx="2424872" cy="69857"/>
            </a:xfrm>
            <a:prstGeom prst="bentConnector2">
              <a:avLst/>
            </a:prstGeom>
            <a:noFill/>
            <a:ln w="9525" cap="flat" cmpd="sng" algn="ctr">
              <a:solidFill>
                <a:srgbClr val="413F41"/>
              </a:solidFill>
              <a:prstDash val="dash"/>
            </a:ln>
            <a:effectLst/>
          </p:spPr>
        </p:cxnSp>
        <p:sp>
          <p:nvSpPr>
            <p:cNvPr id="115" name="Rectangle 114">
              <a:extLst>
                <a:ext uri="{FF2B5EF4-FFF2-40B4-BE49-F238E27FC236}">
                  <a16:creationId xmlns:a16="http://schemas.microsoft.com/office/drawing/2014/main" id="{5A37A5C2-BB13-4D1C-4D7C-9BB29E35A71B}"/>
                </a:ext>
              </a:extLst>
            </p:cNvPr>
            <p:cNvSpPr/>
            <p:nvPr/>
          </p:nvSpPr>
          <p:spPr>
            <a:xfrm>
              <a:off x="2853066" y="5525536"/>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6" name="Rectangle 115">
              <a:extLst>
                <a:ext uri="{FF2B5EF4-FFF2-40B4-BE49-F238E27FC236}">
                  <a16:creationId xmlns:a16="http://schemas.microsoft.com/office/drawing/2014/main" id="{CA3E7248-3EEE-7D24-F6D9-FC7D735B1168}"/>
                </a:ext>
              </a:extLst>
            </p:cNvPr>
            <p:cNvSpPr/>
            <p:nvPr/>
          </p:nvSpPr>
          <p:spPr>
            <a:xfrm>
              <a:off x="5473557" y="6031590"/>
              <a:ext cx="2446188" cy="829469"/>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lang="en-CA" sz="1400" b="1">
                  <a:solidFill>
                    <a:srgbClr val="ED1C24"/>
                  </a:solidFill>
                  <a:latin typeface="Arial"/>
                  <a:cs typeface="Arial"/>
                </a:rPr>
                <a:t>Atlantic Canada</a:t>
              </a: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r>
                <a:rPr lang="en-CA" sz="1400" b="1">
                  <a:solidFill>
                    <a:srgbClr val="000000"/>
                  </a:solidFill>
                  <a:latin typeface="Arial"/>
                  <a:ea typeface="Times New Roman" panose="02020603050405020304" pitchFamily="18" charset="0"/>
                  <a:cs typeface="Arial"/>
                </a:rPr>
                <a:t>12.4</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$2</a:t>
              </a:r>
              <a:r>
                <a:rPr lang="en-CA" sz="1400" b="1">
                  <a:solidFill>
                    <a:srgbClr val="000000"/>
                  </a:solidFill>
                  <a:latin typeface="Arial"/>
                  <a:ea typeface="Times New Roman" panose="02020603050405020304" pitchFamily="18" charset="0"/>
                  <a:cs typeface="Arial"/>
                </a:rPr>
                <a:t>.6</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34</a:t>
              </a:r>
            </a:p>
          </p:txBody>
        </p:sp>
        <p:cxnSp>
          <p:nvCxnSpPr>
            <p:cNvPr id="117" name="Connector: Elbow 116">
              <a:extLst>
                <a:ext uri="{FF2B5EF4-FFF2-40B4-BE49-F238E27FC236}">
                  <a16:creationId xmlns:a16="http://schemas.microsoft.com/office/drawing/2014/main" id="{D794A2CA-111D-AA46-F39F-01693E9A43FC}"/>
                </a:ext>
              </a:extLst>
            </p:cNvPr>
            <p:cNvCxnSpPr>
              <a:cxnSpLocks/>
              <a:stCxn id="118" idx="3"/>
            </p:cNvCxnSpPr>
            <p:nvPr/>
          </p:nvCxnSpPr>
          <p:spPr>
            <a:xfrm flipH="1">
              <a:off x="6795458" y="5077527"/>
              <a:ext cx="70853" cy="978045"/>
            </a:xfrm>
            <a:prstGeom prst="bentConnector4">
              <a:avLst>
                <a:gd name="adj1" fmla="val -326096"/>
                <a:gd name="adj2" fmla="val 51646"/>
              </a:avLst>
            </a:prstGeom>
            <a:noFill/>
            <a:ln w="9525" cap="flat" cmpd="sng" algn="ctr">
              <a:solidFill>
                <a:srgbClr val="413F41"/>
              </a:solidFill>
              <a:prstDash val="dash"/>
            </a:ln>
            <a:effectLst/>
          </p:spPr>
        </p:cxnSp>
        <p:sp>
          <p:nvSpPr>
            <p:cNvPr id="118" name="Rectangle 117">
              <a:extLst>
                <a:ext uri="{FF2B5EF4-FFF2-40B4-BE49-F238E27FC236}">
                  <a16:creationId xmlns:a16="http://schemas.microsoft.com/office/drawing/2014/main" id="{2643F02F-0386-C1BF-A6C0-0A498E61DCD3}"/>
                </a:ext>
              </a:extLst>
            </p:cNvPr>
            <p:cNvSpPr/>
            <p:nvPr/>
          </p:nvSpPr>
          <p:spPr>
            <a:xfrm>
              <a:off x="6801940" y="5045332"/>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9" name="Rectangle 118">
              <a:extLst>
                <a:ext uri="{FF2B5EF4-FFF2-40B4-BE49-F238E27FC236}">
                  <a16:creationId xmlns:a16="http://schemas.microsoft.com/office/drawing/2014/main" id="{B8B52B00-5424-D499-72F8-5B77FA52D4E0}"/>
                </a:ext>
              </a:extLst>
            </p:cNvPr>
            <p:cNvSpPr/>
            <p:nvPr/>
          </p:nvSpPr>
          <p:spPr>
            <a:xfrm>
              <a:off x="-639911" y="2490839"/>
              <a:ext cx="2586540" cy="83597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a:solidFill>
                    <a:srgbClr val="ED1C24"/>
                  </a:solidFill>
                  <a:latin typeface="Arial"/>
                  <a:cs typeface="Arial"/>
                </a:rPr>
                <a:t>Yukon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r>
                <a:rPr lang="en-CA" sz="1400" b="1">
                  <a:solidFill>
                    <a:srgbClr val="000000"/>
                  </a:solidFill>
                  <a:latin typeface="Arial"/>
                  <a:ea typeface="Times New Roman" panose="02020603050405020304" pitchFamily="18" charset="0"/>
                  <a:cs typeface="Arial"/>
                </a:rPr>
                <a:t>8</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.8 billion</a:t>
              </a:r>
              <a:endParaRPr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$1</a:t>
              </a:r>
              <a:r>
                <a:rPr lang="en-CA" sz="1400" b="1">
                  <a:solidFill>
                    <a:srgbClr val="000000"/>
                  </a:solidFill>
                  <a:latin typeface="Arial"/>
                  <a:ea typeface="Times New Roman" panose="02020603050405020304" pitchFamily="18" charset="0"/>
                  <a:cs typeface="Arial"/>
                </a:rPr>
                <a:t>.8</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18</a:t>
              </a:r>
            </a:p>
          </p:txBody>
        </p:sp>
        <p:sp>
          <p:nvSpPr>
            <p:cNvPr id="120" name="Rectangle 119">
              <a:extLst>
                <a:ext uri="{FF2B5EF4-FFF2-40B4-BE49-F238E27FC236}">
                  <a16:creationId xmlns:a16="http://schemas.microsoft.com/office/drawing/2014/main" id="{35DDD636-86DB-78E3-6E09-B0C06FA1A3B1}"/>
                </a:ext>
              </a:extLst>
            </p:cNvPr>
            <p:cNvSpPr/>
            <p:nvPr/>
          </p:nvSpPr>
          <p:spPr>
            <a:xfrm>
              <a:off x="374231" y="1467193"/>
              <a:ext cx="2650911" cy="780032"/>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a:solidFill>
                    <a:srgbClr val="ED1C24"/>
                  </a:solidFill>
                  <a:latin typeface="Arial"/>
                  <a:cs typeface="Arial"/>
                </a:rPr>
                <a:t>Northwest Territories</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r>
                <a:rPr lang="en-CA" sz="1400" b="1">
                  <a:solidFill>
                    <a:srgbClr val="000000"/>
                  </a:solidFill>
                  <a:latin typeface="Arial"/>
                  <a:ea typeface="Times New Roman" panose="02020603050405020304" pitchFamily="18" charset="0"/>
                  <a:cs typeface="Arial"/>
                </a:rPr>
                <a:t>14</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.7 billion</a:t>
              </a:r>
              <a:endParaRPr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$3</a:t>
              </a:r>
              <a:r>
                <a:rPr lang="en-CA" sz="1400" b="1">
                  <a:solidFill>
                    <a:srgbClr val="000000"/>
                  </a:solidFill>
                  <a:latin typeface="Arial"/>
                  <a:ea typeface="Times New Roman" panose="02020603050405020304" pitchFamily="18" charset="0"/>
                  <a:cs typeface="Arial"/>
                </a:rPr>
                <a:t>.1</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lang="en-CA" sz="1400" b="1">
                  <a:solidFill>
                    <a:srgbClr val="000000"/>
                  </a:solidFill>
                  <a:latin typeface="Arial"/>
                  <a:ea typeface="Times New Roman" panose="02020603050405020304" pitchFamily="18" charset="0"/>
                  <a:cs typeface="Arial"/>
                </a:rPr>
                <a:t>26</a:t>
              </a:r>
            </a:p>
          </p:txBody>
        </p:sp>
        <p:sp>
          <p:nvSpPr>
            <p:cNvPr id="121" name="Rectangle 120">
              <a:extLst>
                <a:ext uri="{FF2B5EF4-FFF2-40B4-BE49-F238E27FC236}">
                  <a16:creationId xmlns:a16="http://schemas.microsoft.com/office/drawing/2014/main" id="{983B510D-2A06-68BB-D816-B36C88166FC2}"/>
                </a:ext>
              </a:extLst>
            </p:cNvPr>
            <p:cNvSpPr/>
            <p:nvPr/>
          </p:nvSpPr>
          <p:spPr>
            <a:xfrm>
              <a:off x="2660962" y="1491669"/>
              <a:ext cx="3617922" cy="794109"/>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kumimoji="0" lang="en-CA" sz="1400" b="1" i="0" u="none" strike="noStrike" kern="1200" cap="none" spc="0" normalizeH="0" baseline="0" noProof="0">
                  <a:ln>
                    <a:noFill/>
                  </a:ln>
                  <a:solidFill>
                    <a:srgbClr val="ED1C24"/>
                  </a:solidFill>
                  <a:effectLst/>
                  <a:uLnTx/>
                  <a:uFillTx/>
                  <a:latin typeface="Arial"/>
                  <a:ea typeface="Times New Roman" panose="02020603050405020304" pitchFamily="18" charset="0"/>
                  <a:cs typeface="Arial"/>
                </a:rPr>
                <a:t>Alberta</a:t>
              </a:r>
              <a:endParaRPr kumimoji="0" lang="en-CA" sz="1400" b="0" i="0" u="none" strike="noStrike" kern="0" cap="none" spc="0" normalizeH="0" baseline="0" noProof="0">
                <a:ln>
                  <a:noFill/>
                </a:ln>
                <a:solidFill>
                  <a:srgbClr val="ED1C24"/>
                </a:solidFill>
                <a:effectLst/>
                <a:uLnTx/>
                <a:uFillTx/>
                <a:latin typeface="Arial"/>
                <a:ea typeface="Times New Roman" panose="02020603050405020304" pitchFamily="18" charset="0"/>
                <a:cs typeface="Arial"/>
              </a:endParaRP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Capital: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$40</a:t>
              </a:r>
              <a:r>
                <a:rPr lang="en-CA" sz="1400" b="1">
                  <a:solidFill>
                    <a:srgbClr val="000000"/>
                  </a:solidFill>
                  <a:latin typeface="Arial"/>
                  <a:ea typeface="Times New Roman" panose="02020603050405020304" pitchFamily="18" charset="0"/>
                  <a:cs typeface="Arial"/>
                </a:rPr>
                <a:t>.9</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O&amp;M: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$8</a:t>
              </a:r>
              <a:r>
                <a:rPr lang="en-CA" sz="1400" b="1">
                  <a:solidFill>
                    <a:srgbClr val="000000"/>
                  </a:solidFill>
                  <a:latin typeface="Arial"/>
                  <a:ea typeface="Times New Roman" panose="02020603050405020304" pitchFamily="18" charset="0"/>
                  <a:cs typeface="Arial"/>
                </a:rPr>
                <a:t>.4</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billion</a:t>
              </a:r>
            </a:p>
            <a:p>
              <a:pPr defTabSz="914400">
                <a:tabLst>
                  <a:tab pos="457200" algn="l"/>
                </a:tabLst>
                <a:defRPr/>
              </a:pPr>
              <a:r>
                <a:rPr kumimoji="0" lang="en-CA" sz="1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First Nations: </a:t>
              </a:r>
              <a:r>
                <a:rPr kumimoji="0" lang="en-CA" sz="14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48</a:t>
              </a:r>
            </a:p>
          </p:txBody>
        </p:sp>
      </p:grpSp>
      <p:cxnSp>
        <p:nvCxnSpPr>
          <p:cNvPr id="3" name="Connector: Elbow 2">
            <a:extLst>
              <a:ext uri="{FF2B5EF4-FFF2-40B4-BE49-F238E27FC236}">
                <a16:creationId xmlns:a16="http://schemas.microsoft.com/office/drawing/2014/main" id="{76CA38AA-2961-F3DD-FCA0-C5576500F45C}"/>
              </a:ext>
            </a:extLst>
          </p:cNvPr>
          <p:cNvCxnSpPr>
            <a:cxnSpLocks/>
            <a:stCxn id="9" idx="2"/>
          </p:cNvCxnSpPr>
          <p:nvPr/>
        </p:nvCxnSpPr>
        <p:spPr>
          <a:xfrm rot="16200000" flipH="1">
            <a:off x="7541612" y="5762861"/>
            <a:ext cx="279587" cy="413387"/>
          </a:xfrm>
          <a:prstGeom prst="bentConnector3">
            <a:avLst>
              <a:gd name="adj1" fmla="val 50000"/>
            </a:avLst>
          </a:prstGeom>
          <a:noFill/>
          <a:ln w="9525" cap="flat" cmpd="sng" algn="ctr">
            <a:solidFill>
              <a:srgbClr val="413F41"/>
            </a:solidFill>
            <a:prstDash val="dash"/>
          </a:ln>
          <a:effectLst/>
        </p:spPr>
      </p:cxnSp>
      <p:sp>
        <p:nvSpPr>
          <p:cNvPr id="9" name="Rectangle 8">
            <a:extLst>
              <a:ext uri="{FF2B5EF4-FFF2-40B4-BE49-F238E27FC236}">
                <a16:creationId xmlns:a16="http://schemas.microsoft.com/office/drawing/2014/main" id="{C0DA1071-A355-9250-DED8-B00EC49EEBC1}"/>
              </a:ext>
            </a:extLst>
          </p:cNvPr>
          <p:cNvSpPr/>
          <p:nvPr/>
        </p:nvSpPr>
        <p:spPr>
          <a:xfrm>
            <a:off x="7442867" y="5773610"/>
            <a:ext cx="63689" cy="56152"/>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6" name="Footer Placeholder 5">
            <a:extLst>
              <a:ext uri="{FF2B5EF4-FFF2-40B4-BE49-F238E27FC236}">
                <a16:creationId xmlns:a16="http://schemas.microsoft.com/office/drawing/2014/main" id="{40BB6E18-C5FE-A1A3-95AF-058AEAB8F917}"/>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360059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p:txBody>
          <a:bodyPr vert="horz" lIns="91440" tIns="45720" rIns="91440" bIns="45720" rtlCol="0" anchor="t">
            <a:noAutofit/>
          </a:bodyPr>
          <a:lstStyle/>
          <a:p>
            <a:pPr>
              <a:lnSpc>
                <a:spcPct val="100000"/>
              </a:lnSpc>
              <a:spcBef>
                <a:spcPts val="1200"/>
              </a:spcBef>
            </a:pPr>
            <a:r>
              <a:rPr lang="en-US" sz="1800">
                <a:latin typeface="Arial"/>
                <a:cs typeface="Arial"/>
              </a:rPr>
              <a:t>Based on the AFN's National First Nations Asset Needs Study, March 2022</a:t>
            </a:r>
          </a:p>
          <a:p>
            <a:pPr>
              <a:lnSpc>
                <a:spcPct val="100000"/>
              </a:lnSpc>
              <a:spcBef>
                <a:spcPts val="1200"/>
              </a:spcBef>
            </a:pPr>
            <a:r>
              <a:rPr lang="en-US" sz="1800"/>
              <a:t>Defines the Capital and O&amp;M investment for on-reserve </a:t>
            </a:r>
            <a:br>
              <a:rPr lang="en-US" sz="1800"/>
            </a:br>
            <a:r>
              <a:rPr lang="en-US" sz="1800"/>
              <a:t>assets for renewal, upgrades and population growth </a:t>
            </a:r>
          </a:p>
          <a:p>
            <a:pPr>
              <a:lnSpc>
                <a:spcPct val="100000"/>
              </a:lnSpc>
              <a:spcBef>
                <a:spcPts val="1200"/>
              </a:spcBef>
            </a:pPr>
            <a:r>
              <a:rPr lang="en-US" sz="1800"/>
              <a:t>Assets include:</a:t>
            </a:r>
            <a:br>
              <a:rPr lang="en-US" sz="1800"/>
            </a:br>
            <a:br>
              <a:rPr lang="en-US" sz="1800"/>
            </a:br>
            <a:br>
              <a:rPr lang="en-US" sz="1800"/>
            </a:br>
            <a:br>
              <a:rPr lang="en-US" sz="1800"/>
            </a:br>
            <a:br>
              <a:rPr lang="en-US" sz="1800"/>
            </a:br>
            <a:br>
              <a:rPr lang="en-US" sz="1800"/>
            </a:br>
            <a:endParaRPr lang="en-US" sz="1800"/>
          </a:p>
          <a:p>
            <a:pPr>
              <a:lnSpc>
                <a:spcPct val="100000"/>
              </a:lnSpc>
              <a:spcBef>
                <a:spcPts val="1200"/>
              </a:spcBef>
            </a:pPr>
            <a:r>
              <a:rPr lang="en-US" sz="1800"/>
              <a:t>Data from ISC’s Asset Condition Reporting System</a:t>
            </a:r>
          </a:p>
          <a:p>
            <a:pPr>
              <a:lnSpc>
                <a:spcPct val="100000"/>
              </a:lnSpc>
              <a:spcBef>
                <a:spcPts val="1200"/>
              </a:spcBef>
            </a:pPr>
            <a:r>
              <a:rPr lang="en-US" sz="1800"/>
              <a:t>Developed Capital Replacement Values</a:t>
            </a:r>
          </a:p>
          <a:p>
            <a:pPr>
              <a:lnSpc>
                <a:spcPct val="100000"/>
              </a:lnSpc>
              <a:spcBef>
                <a:spcPts val="1200"/>
              </a:spcBef>
            </a:pPr>
            <a:r>
              <a:rPr lang="en-US" sz="1800"/>
              <a:t>Adjusted for Regional and Zonal Factors</a:t>
            </a:r>
          </a:p>
          <a:p>
            <a:pPr>
              <a:lnSpc>
                <a:spcPct val="100000"/>
              </a:lnSpc>
              <a:spcBef>
                <a:spcPts val="1200"/>
              </a:spcBef>
            </a:pPr>
            <a:r>
              <a:rPr lang="en-US" sz="1800"/>
              <a:t>Applied contingencies (design, construction, escalation)</a:t>
            </a:r>
            <a:br>
              <a:rPr lang="en-US"/>
            </a:br>
            <a:endParaRPr lang="en-US"/>
          </a:p>
        </p:txBody>
      </p:sp>
      <p:sp>
        <p:nvSpPr>
          <p:cNvPr id="3" name="Rectangle 2">
            <a:extLst>
              <a:ext uri="{FF2B5EF4-FFF2-40B4-BE49-F238E27FC236}">
                <a16:creationId xmlns:a16="http://schemas.microsoft.com/office/drawing/2014/main" id="{8E0AC6F4-85EB-9376-1683-3785C24A1323}"/>
              </a:ext>
            </a:extLst>
          </p:cNvPr>
          <p:cNvSpPr/>
          <p:nvPr/>
        </p:nvSpPr>
        <p:spPr>
          <a:xfrm>
            <a:off x="579287" y="3707420"/>
            <a:ext cx="985516" cy="1057601"/>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E34F518-F6BE-E423-E641-FAA810F1E850}"/>
              </a:ext>
            </a:extLst>
          </p:cNvPr>
          <p:cNvSpPr txBox="1"/>
          <p:nvPr/>
        </p:nvSpPr>
        <p:spPr>
          <a:xfrm>
            <a:off x="601480" y="4336071"/>
            <a:ext cx="151097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Buildings</a:t>
            </a:r>
            <a:endParaRPr kumimoji="0" lang="en-CA"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5CA9BD-545E-3790-B83B-4BBC1E28B496}"/>
              </a:ext>
            </a:extLst>
          </p:cNvPr>
          <p:cNvSpPr/>
          <p:nvPr/>
        </p:nvSpPr>
        <p:spPr>
          <a:xfrm>
            <a:off x="1704787" y="3712184"/>
            <a:ext cx="985516" cy="1052837"/>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893B18-205D-B093-0FB6-C593B61578F4}"/>
              </a:ext>
            </a:extLst>
          </p:cNvPr>
          <p:cNvSpPr txBox="1"/>
          <p:nvPr/>
        </p:nvSpPr>
        <p:spPr>
          <a:xfrm>
            <a:off x="1742500" y="4227901"/>
            <a:ext cx="89377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Ports </a:t>
            </a:r>
            <a:b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&amp; Wharfs</a:t>
            </a:r>
            <a:endParaRPr kumimoji="0" lang="en-CA"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AF97BFA-5AE7-D0E9-1BCC-795CB64D1CFA}"/>
              </a:ext>
            </a:extLst>
          </p:cNvPr>
          <p:cNvSpPr/>
          <p:nvPr/>
        </p:nvSpPr>
        <p:spPr>
          <a:xfrm>
            <a:off x="2827530" y="3707420"/>
            <a:ext cx="1378338" cy="1052837"/>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46BF9C5-E901-5FAF-2F8A-9A42A19D9718}"/>
              </a:ext>
            </a:extLst>
          </p:cNvPr>
          <p:cNvSpPr txBox="1"/>
          <p:nvPr/>
        </p:nvSpPr>
        <p:spPr>
          <a:xfrm>
            <a:off x="2913232" y="4208737"/>
            <a:ext cx="13849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Transportation Infrastructure</a:t>
            </a:r>
            <a:endParaRPr kumimoji="0" lang="en-CA"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E41641D-52DD-AEC6-D4C1-0C3FF6E94757}"/>
              </a:ext>
            </a:extLst>
          </p:cNvPr>
          <p:cNvSpPr/>
          <p:nvPr/>
        </p:nvSpPr>
        <p:spPr>
          <a:xfrm>
            <a:off x="4303467" y="3712184"/>
            <a:ext cx="1335976" cy="104807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20CB2F6-8334-2E2C-7118-B84BA1F18428}"/>
              </a:ext>
            </a:extLst>
          </p:cNvPr>
          <p:cNvSpPr txBox="1"/>
          <p:nvPr/>
        </p:nvSpPr>
        <p:spPr>
          <a:xfrm>
            <a:off x="4383846" y="4208737"/>
            <a:ext cx="12555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Utilities Infrastructure</a:t>
            </a:r>
            <a:endParaRPr kumimoji="0" lang="en-CA"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85BA4E7-688C-EE7E-77C4-33C3DBB18B57}"/>
              </a:ext>
            </a:extLst>
          </p:cNvPr>
          <p:cNvSpPr/>
          <p:nvPr/>
        </p:nvSpPr>
        <p:spPr>
          <a:xfrm>
            <a:off x="5737042" y="3707419"/>
            <a:ext cx="1089052" cy="1052838"/>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06FA3CA-F0A4-5425-1525-6B50DEAF7C0D}"/>
              </a:ext>
            </a:extLst>
          </p:cNvPr>
          <p:cNvSpPr txBox="1"/>
          <p:nvPr/>
        </p:nvSpPr>
        <p:spPr>
          <a:xfrm>
            <a:off x="5664698" y="4208202"/>
            <a:ext cx="118166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Fleet Service </a:t>
            </a:r>
            <a:b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Vehicles</a:t>
            </a:r>
            <a:endParaRPr kumimoji="0" lang="en-CA"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Graphic 21" descr="Modern architecture with solid fill">
            <a:extLst>
              <a:ext uri="{FF2B5EF4-FFF2-40B4-BE49-F238E27FC236}">
                <a16:creationId xmlns:a16="http://schemas.microsoft.com/office/drawing/2014/main" id="{B2100CB2-D84C-9715-B07D-8C2F56A98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975" y="3882982"/>
            <a:ext cx="472139" cy="472139"/>
          </a:xfrm>
          <a:prstGeom prst="rect">
            <a:avLst/>
          </a:prstGeom>
        </p:spPr>
      </p:pic>
      <p:pic>
        <p:nvPicPr>
          <p:cNvPr id="23" name="Graphic 22" descr="Freight with solid fill">
            <a:extLst>
              <a:ext uri="{FF2B5EF4-FFF2-40B4-BE49-F238E27FC236}">
                <a16:creationId xmlns:a16="http://schemas.microsoft.com/office/drawing/2014/main" id="{DC5B4C03-F916-13EA-AC0E-EAC4639AD5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58457" y="3823808"/>
            <a:ext cx="472139" cy="472139"/>
          </a:xfrm>
          <a:prstGeom prst="rect">
            <a:avLst/>
          </a:prstGeom>
        </p:spPr>
      </p:pic>
      <p:pic>
        <p:nvPicPr>
          <p:cNvPr id="24" name="Graphic 23" descr="Bridge scene with solid fill">
            <a:extLst>
              <a:ext uri="{FF2B5EF4-FFF2-40B4-BE49-F238E27FC236}">
                <a16:creationId xmlns:a16="http://schemas.microsoft.com/office/drawing/2014/main" id="{FD7503A7-C25C-090F-5EB5-BEFCF2D129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80629" y="3746891"/>
            <a:ext cx="472139" cy="472139"/>
          </a:xfrm>
          <a:prstGeom prst="rect">
            <a:avLst/>
          </a:prstGeom>
        </p:spPr>
      </p:pic>
      <p:pic>
        <p:nvPicPr>
          <p:cNvPr id="25" name="Graphic 24" descr="Electric Tower outline">
            <a:extLst>
              <a:ext uri="{FF2B5EF4-FFF2-40B4-BE49-F238E27FC236}">
                <a16:creationId xmlns:a16="http://schemas.microsoft.com/office/drawing/2014/main" id="{32E14CAB-D32F-0EE8-E0D7-910A97A5F2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722389" y="3755762"/>
            <a:ext cx="472139" cy="472139"/>
          </a:xfrm>
          <a:prstGeom prst="rect">
            <a:avLst/>
          </a:prstGeom>
        </p:spPr>
      </p:pic>
      <p:pic>
        <p:nvPicPr>
          <p:cNvPr id="26" name="Graphic 25" descr="Ambulance with solid fill">
            <a:extLst>
              <a:ext uri="{FF2B5EF4-FFF2-40B4-BE49-F238E27FC236}">
                <a16:creationId xmlns:a16="http://schemas.microsoft.com/office/drawing/2014/main" id="{0C4CE4C4-8307-76BD-CF26-55A5F66B9C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019459" y="3780043"/>
            <a:ext cx="472139" cy="472139"/>
          </a:xfrm>
          <a:prstGeom prst="rect">
            <a:avLst/>
          </a:prstGeom>
        </p:spPr>
      </p:pic>
      <p:graphicFrame>
        <p:nvGraphicFramePr>
          <p:cNvPr id="9" name="Chart 8">
            <a:extLst>
              <a:ext uri="{FF2B5EF4-FFF2-40B4-BE49-F238E27FC236}">
                <a16:creationId xmlns:a16="http://schemas.microsoft.com/office/drawing/2014/main" id="{05EEBB5D-F803-459E-B11F-30815AF336F8}"/>
              </a:ext>
            </a:extLst>
          </p:cNvPr>
          <p:cNvGraphicFramePr>
            <a:graphicFrameLocks/>
          </p:cNvGraphicFramePr>
          <p:nvPr/>
        </p:nvGraphicFramePr>
        <p:xfrm>
          <a:off x="6725702" y="3367668"/>
          <a:ext cx="3134814" cy="3955341"/>
        </p:xfrm>
        <a:graphic>
          <a:graphicData uri="http://schemas.openxmlformats.org/drawingml/2006/chart">
            <c:chart xmlns:c="http://schemas.openxmlformats.org/drawingml/2006/chart" xmlns:r="http://schemas.openxmlformats.org/officeDocument/2006/relationships" r:id="rId12"/>
          </a:graphicData>
        </a:graphic>
      </p:graphicFrame>
      <p:sp>
        <p:nvSpPr>
          <p:cNvPr id="6" name="Title 1">
            <a:extLst>
              <a:ext uri="{FF2B5EF4-FFF2-40B4-BE49-F238E27FC236}">
                <a16:creationId xmlns:a16="http://schemas.microsoft.com/office/drawing/2014/main" id="{E5C316CC-19BF-1308-3F89-F6C3D23947FA}"/>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nSpc>
                <a:spcPct val="125000"/>
              </a:lnSpc>
            </a:pPr>
            <a:r>
              <a:rPr lang="en-US" sz="1400" dirty="0">
                <a:solidFill>
                  <a:schemeClr val="bg1"/>
                </a:solidFill>
              </a:rPr>
              <a:t>Investment Needs By Asset Category:</a:t>
            </a:r>
          </a:p>
          <a:p>
            <a:r>
              <a:rPr lang="en-US" sz="2400" b="1" dirty="0">
                <a:solidFill>
                  <a:schemeClr val="bg1"/>
                </a:solidFill>
              </a:rPr>
              <a:t>Infrastructure by 2030</a:t>
            </a:r>
            <a:endParaRPr lang="en-CA" sz="2400" b="1" dirty="0">
              <a:solidFill>
                <a:schemeClr val="bg1"/>
              </a:solidFill>
            </a:endParaRPr>
          </a:p>
        </p:txBody>
      </p:sp>
      <p:sp>
        <p:nvSpPr>
          <p:cNvPr id="12" name="Footer Placeholder 5">
            <a:extLst>
              <a:ext uri="{FF2B5EF4-FFF2-40B4-BE49-F238E27FC236}">
                <a16:creationId xmlns:a16="http://schemas.microsoft.com/office/drawing/2014/main" id="{F2CD60FD-255C-5B69-91A0-EB36D9B1D2CE}"/>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233599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16509" y="1663232"/>
            <a:ext cx="5943767" cy="5207008"/>
          </a:xfrm>
        </p:spPr>
        <p:txBody>
          <a:bodyPr>
            <a:noAutofit/>
          </a:bodyPr>
          <a:lstStyle/>
          <a:p>
            <a:pPr marL="0" indent="0">
              <a:buNone/>
            </a:pPr>
            <a:r>
              <a:rPr lang="en-US" sz="1800" b="1" cap="all" dirty="0">
                <a:solidFill>
                  <a:srgbClr val="EA0000"/>
                </a:solidFill>
              </a:rPr>
              <a:t>housing</a:t>
            </a:r>
          </a:p>
          <a:p>
            <a:pPr>
              <a:lnSpc>
                <a:spcPct val="100000"/>
              </a:lnSpc>
              <a:spcBef>
                <a:spcPts val="1200"/>
              </a:spcBef>
            </a:pPr>
            <a:r>
              <a:rPr lang="en-US" sz="1800" dirty="0"/>
              <a:t>Based on Housing report by IFSD, and up-to-date housing costs for On-Reserve Housing </a:t>
            </a:r>
          </a:p>
          <a:p>
            <a:pPr>
              <a:lnSpc>
                <a:spcPct val="100000"/>
              </a:lnSpc>
              <a:spcBef>
                <a:spcPts val="1200"/>
              </a:spcBef>
            </a:pPr>
            <a:r>
              <a:rPr lang="en-US" sz="1800" dirty="0"/>
              <a:t>Data from First Nations Information Governance Centre survey of 498 First Nations</a:t>
            </a:r>
          </a:p>
          <a:p>
            <a:pPr>
              <a:lnSpc>
                <a:spcPct val="100000"/>
              </a:lnSpc>
              <a:spcBef>
                <a:spcPts val="1200"/>
              </a:spcBef>
            </a:pPr>
            <a:r>
              <a:rPr lang="en-US" sz="1800" dirty="0"/>
              <a:t>Existing housing needs data focused on addressing overcrowding, on-reserve migration, unit replacement, servicing new lots, repair needs, and population growth</a:t>
            </a:r>
            <a:br>
              <a:rPr lang="en-US" dirty="0"/>
            </a:br>
            <a:endParaRPr lang="en-US" dirty="0"/>
          </a:p>
          <a:p>
            <a:pPr>
              <a:lnSpc>
                <a:spcPct val="100000"/>
              </a:lnSpc>
              <a:spcBef>
                <a:spcPts val="1500"/>
              </a:spcBef>
            </a:pPr>
            <a:endParaRPr lang="en-US" sz="1200" dirty="0"/>
          </a:p>
        </p:txBody>
      </p:sp>
      <p:graphicFrame>
        <p:nvGraphicFramePr>
          <p:cNvPr id="8" name="Table 7">
            <a:extLst>
              <a:ext uri="{FF2B5EF4-FFF2-40B4-BE49-F238E27FC236}">
                <a16:creationId xmlns:a16="http://schemas.microsoft.com/office/drawing/2014/main" id="{17B45932-2FBA-5BE6-D25F-34C5A68D33BC}"/>
              </a:ext>
            </a:extLst>
          </p:cNvPr>
          <p:cNvGraphicFramePr>
            <a:graphicFrameLocks noGrp="1"/>
          </p:cNvGraphicFramePr>
          <p:nvPr/>
        </p:nvGraphicFramePr>
        <p:xfrm>
          <a:off x="416510" y="5180384"/>
          <a:ext cx="2373807" cy="1770168"/>
        </p:xfrm>
        <a:graphic>
          <a:graphicData uri="http://schemas.openxmlformats.org/drawingml/2006/table">
            <a:tbl>
              <a:tblPr firstRow="1" firstCol="1" bandRow="1"/>
              <a:tblGrid>
                <a:gridCol w="1754607">
                  <a:extLst>
                    <a:ext uri="{9D8B030D-6E8A-4147-A177-3AD203B41FA5}">
                      <a16:colId xmlns:a16="http://schemas.microsoft.com/office/drawing/2014/main" val="3182819348"/>
                    </a:ext>
                  </a:extLst>
                </a:gridCol>
                <a:gridCol w="619200">
                  <a:extLst>
                    <a:ext uri="{9D8B030D-6E8A-4147-A177-3AD203B41FA5}">
                      <a16:colId xmlns:a16="http://schemas.microsoft.com/office/drawing/2014/main" val="4130183256"/>
                    </a:ext>
                  </a:extLst>
                </a:gridCol>
              </a:tblGrid>
              <a:tr h="253200">
                <a:tc>
                  <a:txBody>
                    <a:bodyPr/>
                    <a:lstStyle/>
                    <a:p>
                      <a:pPr marL="0" marR="0">
                        <a:lnSpc>
                          <a:spcPts val="1200"/>
                        </a:lnSpc>
                        <a:spcBef>
                          <a:spcPts val="0"/>
                        </a:spcBef>
                        <a:spcAft>
                          <a:spcPts val="0"/>
                        </a:spcAft>
                      </a:pPr>
                      <a:r>
                        <a:rPr lang="en-CA" sz="1000" b="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Region</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tc>
                  <a:txBody>
                    <a:bodyPr/>
                    <a:lstStyle/>
                    <a:p>
                      <a:pPr marL="0" marR="0" algn="ctr">
                        <a:lnSpc>
                          <a:spcPts val="1200"/>
                        </a:lnSpc>
                        <a:spcBef>
                          <a:spcPts val="0"/>
                        </a:spcBef>
                        <a:spcAft>
                          <a:spcPts val="0"/>
                        </a:spcAft>
                      </a:pPr>
                      <a:r>
                        <a:rPr lang="en-CA" sz="1000" b="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Factor</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extLst>
                  <a:ext uri="{0D108BD9-81ED-4DB2-BD59-A6C34878D82A}">
                    <a16:rowId xmlns:a16="http://schemas.microsoft.com/office/drawing/2014/main" val="3854229079"/>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British Columbia</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88336143"/>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Alberta</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0.95</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54077925"/>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Saskatchewan</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91879411"/>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Manitoba</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03806708"/>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Ontario</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05374118"/>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Quebec</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0.98</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22983507"/>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Atlantic Canada</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50499203"/>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The North (Yukon &amp; NWT)</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85168473"/>
                  </a:ext>
                </a:extLst>
              </a:tr>
            </a:tbl>
          </a:graphicData>
        </a:graphic>
      </p:graphicFrame>
      <p:sp>
        <p:nvSpPr>
          <p:cNvPr id="11" name="TextBox 10">
            <a:extLst>
              <a:ext uri="{FF2B5EF4-FFF2-40B4-BE49-F238E27FC236}">
                <a16:creationId xmlns:a16="http://schemas.microsoft.com/office/drawing/2014/main" id="{62BDA156-483D-6EE9-7DAE-0F62D2EF6A80}"/>
              </a:ext>
            </a:extLst>
          </p:cNvPr>
          <p:cNvSpPr txBox="1"/>
          <p:nvPr/>
        </p:nvSpPr>
        <p:spPr>
          <a:xfrm>
            <a:off x="416509" y="4861674"/>
            <a:ext cx="2589807"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150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Regional Factors</a:t>
            </a:r>
          </a:p>
        </p:txBody>
      </p:sp>
      <p:graphicFrame>
        <p:nvGraphicFramePr>
          <p:cNvPr id="13" name="Table 12">
            <a:extLst>
              <a:ext uri="{FF2B5EF4-FFF2-40B4-BE49-F238E27FC236}">
                <a16:creationId xmlns:a16="http://schemas.microsoft.com/office/drawing/2014/main" id="{CFD17DDA-DF06-82FF-DFCE-F0C3B2FC3FC6}"/>
              </a:ext>
            </a:extLst>
          </p:cNvPr>
          <p:cNvGraphicFramePr>
            <a:graphicFrameLocks noGrp="1"/>
          </p:cNvGraphicFramePr>
          <p:nvPr/>
        </p:nvGraphicFramePr>
        <p:xfrm>
          <a:off x="2984870" y="5187001"/>
          <a:ext cx="2142645" cy="1770170"/>
        </p:xfrm>
        <a:graphic>
          <a:graphicData uri="http://schemas.openxmlformats.org/drawingml/2006/table">
            <a:tbl>
              <a:tblPr firstRow="1" firstCol="1" bandRow="1"/>
              <a:tblGrid>
                <a:gridCol w="714215">
                  <a:extLst>
                    <a:ext uri="{9D8B030D-6E8A-4147-A177-3AD203B41FA5}">
                      <a16:colId xmlns:a16="http://schemas.microsoft.com/office/drawing/2014/main" val="3606752263"/>
                    </a:ext>
                  </a:extLst>
                </a:gridCol>
                <a:gridCol w="714215">
                  <a:extLst>
                    <a:ext uri="{9D8B030D-6E8A-4147-A177-3AD203B41FA5}">
                      <a16:colId xmlns:a16="http://schemas.microsoft.com/office/drawing/2014/main" val="4216608775"/>
                    </a:ext>
                  </a:extLst>
                </a:gridCol>
                <a:gridCol w="714215">
                  <a:extLst>
                    <a:ext uri="{9D8B030D-6E8A-4147-A177-3AD203B41FA5}">
                      <a16:colId xmlns:a16="http://schemas.microsoft.com/office/drawing/2014/main" val="3677898369"/>
                    </a:ext>
                  </a:extLst>
                </a:gridCol>
              </a:tblGrid>
              <a:tr h="305945">
                <a:tc>
                  <a:txBody>
                    <a:bodyPr/>
                    <a:lstStyle/>
                    <a:p>
                      <a:pPr marL="0" marR="0" algn="ctr">
                        <a:lnSpc>
                          <a:spcPts val="1200"/>
                        </a:lnSpc>
                        <a:spcBef>
                          <a:spcPts val="0"/>
                        </a:spcBef>
                        <a:spcAft>
                          <a:spcPts val="0"/>
                        </a:spcAft>
                      </a:pPr>
                      <a:r>
                        <a:rPr lang="en-CA" sz="1000" b="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Zone</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tc>
                  <a:txBody>
                    <a:bodyPr/>
                    <a:lstStyle/>
                    <a:p>
                      <a:pPr marL="0" marR="0" algn="ctr">
                        <a:lnSpc>
                          <a:spcPts val="1200"/>
                        </a:lnSpc>
                        <a:spcBef>
                          <a:spcPts val="0"/>
                        </a:spcBef>
                        <a:spcAft>
                          <a:spcPts val="0"/>
                        </a:spcAft>
                      </a:pPr>
                      <a:r>
                        <a:rPr lang="en-CA" sz="1000" b="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Capital Factor</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tc>
                  <a:txBody>
                    <a:bodyPr/>
                    <a:lstStyle/>
                    <a:p>
                      <a:pPr marL="0" marR="0" algn="ctr">
                        <a:lnSpc>
                          <a:spcPts val="1200"/>
                        </a:lnSpc>
                        <a:spcBef>
                          <a:spcPts val="0"/>
                        </a:spcBef>
                        <a:spcAft>
                          <a:spcPts val="0"/>
                        </a:spcAft>
                      </a:pPr>
                      <a:r>
                        <a:rPr lang="en-CA" sz="1000" b="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O&amp;M Factor</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extLst>
                  <a:ext uri="{0D108BD9-81ED-4DB2-BD59-A6C34878D82A}">
                    <a16:rowId xmlns:a16="http://schemas.microsoft.com/office/drawing/2014/main" val="1085348521"/>
                  </a:ext>
                </a:extLst>
              </a:tr>
              <a:tr h="378674">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G1</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941966038"/>
                  </a:ext>
                </a:extLst>
              </a:tr>
              <a:tr h="378674">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G2</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300008974"/>
                  </a:ext>
                </a:extLst>
              </a:tr>
              <a:tr h="378674">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G3</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87276767"/>
                  </a:ext>
                </a:extLst>
              </a:tr>
              <a:tr h="328203">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G4</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570374632"/>
                  </a:ext>
                </a:extLst>
              </a:tr>
            </a:tbl>
          </a:graphicData>
        </a:graphic>
      </p:graphicFrame>
      <p:sp>
        <p:nvSpPr>
          <p:cNvPr id="14" name="TextBox 13">
            <a:extLst>
              <a:ext uri="{FF2B5EF4-FFF2-40B4-BE49-F238E27FC236}">
                <a16:creationId xmlns:a16="http://schemas.microsoft.com/office/drawing/2014/main" id="{656EADF2-E00E-C700-9A54-99D1934A5093}"/>
              </a:ext>
            </a:extLst>
          </p:cNvPr>
          <p:cNvSpPr txBox="1"/>
          <p:nvPr/>
        </p:nvSpPr>
        <p:spPr>
          <a:xfrm>
            <a:off x="2984870" y="4868291"/>
            <a:ext cx="230587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150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Adjustment Factors by Zone</a:t>
            </a:r>
          </a:p>
        </p:txBody>
      </p:sp>
      <p:sp>
        <p:nvSpPr>
          <p:cNvPr id="12" name="Title 1">
            <a:extLst>
              <a:ext uri="{FF2B5EF4-FFF2-40B4-BE49-F238E27FC236}">
                <a16:creationId xmlns:a16="http://schemas.microsoft.com/office/drawing/2014/main" id="{5A2EDD36-55EA-41F1-A6A7-A367B99D0051}"/>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Housing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aphicFrame>
        <p:nvGraphicFramePr>
          <p:cNvPr id="15" name="Chart 14">
            <a:extLst>
              <a:ext uri="{FF2B5EF4-FFF2-40B4-BE49-F238E27FC236}">
                <a16:creationId xmlns:a16="http://schemas.microsoft.com/office/drawing/2014/main" id="{3E61B9F6-13CD-CE8D-58DD-4096280DEA8A}"/>
              </a:ext>
            </a:extLst>
          </p:cNvPr>
          <p:cNvGraphicFramePr>
            <a:graphicFrameLocks/>
          </p:cNvGraphicFramePr>
          <p:nvPr/>
        </p:nvGraphicFramePr>
        <p:xfrm>
          <a:off x="5887845" y="3144644"/>
          <a:ext cx="4594226" cy="399571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5">
            <a:extLst>
              <a:ext uri="{FF2B5EF4-FFF2-40B4-BE49-F238E27FC236}">
                <a16:creationId xmlns:a16="http://schemas.microsoft.com/office/drawing/2014/main" id="{56DE57A4-E983-1217-CEF3-3EE40809597A}"/>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56050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15</a:t>
            </a:fld>
            <a:endParaRPr lang="en-CA"/>
          </a:p>
        </p:txBody>
      </p:sp>
      <p:graphicFrame>
        <p:nvGraphicFramePr>
          <p:cNvPr id="2" name="Chart 1">
            <a:extLst>
              <a:ext uri="{FF2B5EF4-FFF2-40B4-BE49-F238E27FC236}">
                <a16:creationId xmlns:a16="http://schemas.microsoft.com/office/drawing/2014/main" id="{E55406A0-A249-5CFC-4C4B-CA447FB894CC}"/>
              </a:ext>
            </a:extLst>
          </p:cNvPr>
          <p:cNvGraphicFramePr>
            <a:graphicFrameLocks/>
          </p:cNvGraphicFramePr>
          <p:nvPr/>
        </p:nvGraphicFramePr>
        <p:xfrm>
          <a:off x="480168" y="2082738"/>
          <a:ext cx="9098061" cy="497581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8426D885-D6C0-4CEC-35E9-E4EF4FEA5927}"/>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Housing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Footer Placeholder 5">
            <a:extLst>
              <a:ext uri="{FF2B5EF4-FFF2-40B4-BE49-F238E27FC236}">
                <a16:creationId xmlns:a16="http://schemas.microsoft.com/office/drawing/2014/main" id="{136BF416-3D31-82AF-BC39-42C69DAB5225}"/>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45855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68138" y="1650222"/>
            <a:ext cx="5943767" cy="5207008"/>
          </a:xfrm>
        </p:spPr>
        <p:txBody>
          <a:bodyPr>
            <a:noAutofit/>
          </a:bodyPr>
          <a:lstStyle/>
          <a:p>
            <a:pPr>
              <a:lnSpc>
                <a:spcPct val="100000"/>
              </a:lnSpc>
              <a:spcBef>
                <a:spcPts val="1500"/>
              </a:spcBef>
            </a:pPr>
            <a:r>
              <a:rPr lang="en-US" sz="1800"/>
              <a:t>An Indigenous Services Canada-led Process</a:t>
            </a:r>
          </a:p>
          <a:p>
            <a:pPr>
              <a:lnSpc>
                <a:spcPct val="100000"/>
              </a:lnSpc>
              <a:spcBef>
                <a:spcPts val="1500"/>
              </a:spcBef>
            </a:pPr>
            <a:r>
              <a:rPr lang="en-US" sz="1800"/>
              <a:t>Information provided directly by representatives from First Nations communities through correspondence with ISC</a:t>
            </a:r>
          </a:p>
          <a:p>
            <a:pPr>
              <a:lnSpc>
                <a:spcPct val="100000"/>
              </a:lnSpc>
              <a:spcBef>
                <a:spcPts val="1500"/>
              </a:spcBef>
            </a:pPr>
            <a:r>
              <a:rPr lang="en-US" sz="1800"/>
              <a:t>Direct Asks are documented by asset category </a:t>
            </a:r>
            <a:br>
              <a:rPr lang="en-US" sz="1800"/>
            </a:br>
            <a:r>
              <a:rPr lang="en-US" sz="1800"/>
              <a:t>and zone</a:t>
            </a:r>
          </a:p>
          <a:p>
            <a:pPr>
              <a:lnSpc>
                <a:spcPct val="100000"/>
              </a:lnSpc>
              <a:spcBef>
                <a:spcPts val="1500"/>
              </a:spcBef>
            </a:pPr>
            <a:r>
              <a:rPr lang="en-US" sz="1800"/>
              <a:t>Asset categories include:</a:t>
            </a:r>
          </a:p>
        </p:txBody>
      </p:sp>
      <p:sp>
        <p:nvSpPr>
          <p:cNvPr id="3" name="Rectangle 2">
            <a:extLst>
              <a:ext uri="{FF2B5EF4-FFF2-40B4-BE49-F238E27FC236}">
                <a16:creationId xmlns:a16="http://schemas.microsoft.com/office/drawing/2014/main" id="{87C1B620-D6F0-7AA8-5110-2A798AC93341}"/>
              </a:ext>
            </a:extLst>
          </p:cNvPr>
          <p:cNvSpPr/>
          <p:nvPr/>
        </p:nvSpPr>
        <p:spPr>
          <a:xfrm>
            <a:off x="591925" y="4349204"/>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Community Accessibility Assets</a:t>
            </a:r>
          </a:p>
        </p:txBody>
      </p:sp>
      <p:sp>
        <p:nvSpPr>
          <p:cNvPr id="6" name="Rectangle 5">
            <a:extLst>
              <a:ext uri="{FF2B5EF4-FFF2-40B4-BE49-F238E27FC236}">
                <a16:creationId xmlns:a16="http://schemas.microsoft.com/office/drawing/2014/main" id="{4FEE1AAF-3EE0-87B1-A2D9-24263B37617F}"/>
              </a:ext>
            </a:extLst>
          </p:cNvPr>
          <p:cNvSpPr/>
          <p:nvPr/>
        </p:nvSpPr>
        <p:spPr>
          <a:xfrm>
            <a:off x="3050558" y="5923940"/>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a:t>
            </a:r>
          </a:p>
        </p:txBody>
      </p:sp>
      <p:sp>
        <p:nvSpPr>
          <p:cNvPr id="7" name="Rectangle 6">
            <a:extLst>
              <a:ext uri="{FF2B5EF4-FFF2-40B4-BE49-F238E27FC236}">
                <a16:creationId xmlns:a16="http://schemas.microsoft.com/office/drawing/2014/main" id="{DC86E075-100B-EBDE-BE45-45308C113746}"/>
              </a:ext>
            </a:extLst>
          </p:cNvPr>
          <p:cNvSpPr/>
          <p:nvPr/>
        </p:nvSpPr>
        <p:spPr>
          <a:xfrm>
            <a:off x="596531" y="5521854"/>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Economic Development</a:t>
            </a:r>
          </a:p>
        </p:txBody>
      </p:sp>
      <p:sp>
        <p:nvSpPr>
          <p:cNvPr id="8" name="Rectangle 7">
            <a:extLst>
              <a:ext uri="{FF2B5EF4-FFF2-40B4-BE49-F238E27FC236}">
                <a16:creationId xmlns:a16="http://schemas.microsoft.com/office/drawing/2014/main" id="{8AC21FA0-C95F-1D55-EC96-3F25E327BF27}"/>
              </a:ext>
            </a:extLst>
          </p:cNvPr>
          <p:cNvSpPr/>
          <p:nvPr/>
        </p:nvSpPr>
        <p:spPr>
          <a:xfrm>
            <a:off x="592908" y="4739090"/>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Community Assets</a:t>
            </a:r>
          </a:p>
        </p:txBody>
      </p:sp>
      <p:sp>
        <p:nvSpPr>
          <p:cNvPr id="10" name="Rectangle 9">
            <a:extLst>
              <a:ext uri="{FF2B5EF4-FFF2-40B4-BE49-F238E27FC236}">
                <a16:creationId xmlns:a16="http://schemas.microsoft.com/office/drawing/2014/main" id="{81ED2DEF-372B-62DB-FE8E-51D522D952F7}"/>
              </a:ext>
            </a:extLst>
          </p:cNvPr>
          <p:cNvSpPr/>
          <p:nvPr/>
        </p:nvSpPr>
        <p:spPr>
          <a:xfrm>
            <a:off x="591925" y="6721678"/>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Emergency Services</a:t>
            </a:r>
          </a:p>
        </p:txBody>
      </p:sp>
      <p:sp>
        <p:nvSpPr>
          <p:cNvPr id="11" name="Rectangle 10">
            <a:extLst>
              <a:ext uri="{FF2B5EF4-FFF2-40B4-BE49-F238E27FC236}">
                <a16:creationId xmlns:a16="http://schemas.microsoft.com/office/drawing/2014/main" id="{891FF6B6-1244-461E-CA5C-D3F32CB1D84F}"/>
              </a:ext>
            </a:extLst>
          </p:cNvPr>
          <p:cNvSpPr/>
          <p:nvPr/>
        </p:nvSpPr>
        <p:spPr>
          <a:xfrm>
            <a:off x="591925" y="5128976"/>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Cultural Assets</a:t>
            </a:r>
          </a:p>
        </p:txBody>
      </p:sp>
      <p:sp>
        <p:nvSpPr>
          <p:cNvPr id="12" name="Rectangle 11">
            <a:extLst>
              <a:ext uri="{FF2B5EF4-FFF2-40B4-BE49-F238E27FC236}">
                <a16:creationId xmlns:a16="http://schemas.microsoft.com/office/drawing/2014/main" id="{4000A331-C772-150D-B963-8397DBFBC916}"/>
              </a:ext>
            </a:extLst>
          </p:cNvPr>
          <p:cNvSpPr/>
          <p:nvPr/>
        </p:nvSpPr>
        <p:spPr>
          <a:xfrm>
            <a:off x="591925" y="6329163"/>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Connectivity</a:t>
            </a:r>
          </a:p>
        </p:txBody>
      </p:sp>
      <p:sp>
        <p:nvSpPr>
          <p:cNvPr id="18" name="Rectangle 17">
            <a:extLst>
              <a:ext uri="{FF2B5EF4-FFF2-40B4-BE49-F238E27FC236}">
                <a16:creationId xmlns:a16="http://schemas.microsoft.com/office/drawing/2014/main" id="{E07D9AD7-203B-374C-E70D-379F97910199}"/>
              </a:ext>
            </a:extLst>
          </p:cNvPr>
          <p:cNvSpPr/>
          <p:nvPr/>
        </p:nvSpPr>
        <p:spPr>
          <a:xfrm>
            <a:off x="3050558" y="4349328"/>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Recreation Assets</a:t>
            </a:r>
          </a:p>
        </p:txBody>
      </p:sp>
      <p:sp>
        <p:nvSpPr>
          <p:cNvPr id="23" name="Rectangle 22">
            <a:extLst>
              <a:ext uri="{FF2B5EF4-FFF2-40B4-BE49-F238E27FC236}">
                <a16:creationId xmlns:a16="http://schemas.microsoft.com/office/drawing/2014/main" id="{A536F025-8229-DA10-D6F2-33D92F4D0511}"/>
              </a:ext>
            </a:extLst>
          </p:cNvPr>
          <p:cNvSpPr/>
          <p:nvPr/>
        </p:nvSpPr>
        <p:spPr>
          <a:xfrm>
            <a:off x="3050558" y="5528551"/>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Water, Wastewater, and Utilities</a:t>
            </a:r>
          </a:p>
        </p:txBody>
      </p:sp>
      <p:sp>
        <p:nvSpPr>
          <p:cNvPr id="24" name="Rectangle 23">
            <a:extLst>
              <a:ext uri="{FF2B5EF4-FFF2-40B4-BE49-F238E27FC236}">
                <a16:creationId xmlns:a16="http://schemas.microsoft.com/office/drawing/2014/main" id="{0902B7BC-1BA6-0388-AF6A-8D359AD51CDB}"/>
              </a:ext>
            </a:extLst>
          </p:cNvPr>
          <p:cNvSpPr/>
          <p:nvPr/>
        </p:nvSpPr>
        <p:spPr>
          <a:xfrm>
            <a:off x="3050558" y="5133846"/>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Transportation Infrastructure</a:t>
            </a:r>
          </a:p>
        </p:txBody>
      </p:sp>
      <p:sp>
        <p:nvSpPr>
          <p:cNvPr id="25" name="Rectangle 24">
            <a:extLst>
              <a:ext uri="{FF2B5EF4-FFF2-40B4-BE49-F238E27FC236}">
                <a16:creationId xmlns:a16="http://schemas.microsoft.com/office/drawing/2014/main" id="{35426518-CF0A-3680-A97E-F08C5FEB9C36}"/>
              </a:ext>
            </a:extLst>
          </p:cNvPr>
          <p:cNvSpPr/>
          <p:nvPr/>
        </p:nvSpPr>
        <p:spPr>
          <a:xfrm>
            <a:off x="3050558" y="6721678"/>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Solid Waste and Recycling</a:t>
            </a:r>
          </a:p>
        </p:txBody>
      </p:sp>
      <p:sp>
        <p:nvSpPr>
          <p:cNvPr id="26" name="Rectangle 25">
            <a:extLst>
              <a:ext uri="{FF2B5EF4-FFF2-40B4-BE49-F238E27FC236}">
                <a16:creationId xmlns:a16="http://schemas.microsoft.com/office/drawing/2014/main" id="{BF31C5B6-FA0D-7B6A-74BD-26A018383931}"/>
              </a:ext>
            </a:extLst>
          </p:cNvPr>
          <p:cNvSpPr/>
          <p:nvPr/>
        </p:nvSpPr>
        <p:spPr>
          <a:xfrm>
            <a:off x="3050558" y="6312784"/>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Housing</a:t>
            </a:r>
          </a:p>
        </p:txBody>
      </p:sp>
      <p:sp>
        <p:nvSpPr>
          <p:cNvPr id="27" name="Rectangle 26">
            <a:extLst>
              <a:ext uri="{FF2B5EF4-FFF2-40B4-BE49-F238E27FC236}">
                <a16:creationId xmlns:a16="http://schemas.microsoft.com/office/drawing/2014/main" id="{8EE4CD15-D50E-46AE-96B1-A8A4D59E4497}"/>
              </a:ext>
            </a:extLst>
          </p:cNvPr>
          <p:cNvSpPr/>
          <p:nvPr/>
        </p:nvSpPr>
        <p:spPr>
          <a:xfrm>
            <a:off x="591925" y="5925327"/>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Education and Training</a:t>
            </a:r>
          </a:p>
        </p:txBody>
      </p:sp>
      <p:sp>
        <p:nvSpPr>
          <p:cNvPr id="28" name="Rectangle 27">
            <a:extLst>
              <a:ext uri="{FF2B5EF4-FFF2-40B4-BE49-F238E27FC236}">
                <a16:creationId xmlns:a16="http://schemas.microsoft.com/office/drawing/2014/main" id="{FAFEF9C8-2FEE-DD89-37CD-194D58729C3C}"/>
              </a:ext>
            </a:extLst>
          </p:cNvPr>
          <p:cNvSpPr/>
          <p:nvPr/>
        </p:nvSpPr>
        <p:spPr>
          <a:xfrm>
            <a:off x="3050558" y="4745911"/>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 Programs</a:t>
            </a:r>
          </a:p>
        </p:txBody>
      </p:sp>
      <p:graphicFrame>
        <p:nvGraphicFramePr>
          <p:cNvPr id="9" name="Chart 8">
            <a:extLst>
              <a:ext uri="{FF2B5EF4-FFF2-40B4-BE49-F238E27FC236}">
                <a16:creationId xmlns:a16="http://schemas.microsoft.com/office/drawing/2014/main" id="{ABBF6322-F0F0-49D2-8928-91BC5AE68E90}"/>
              </a:ext>
            </a:extLst>
          </p:cNvPr>
          <p:cNvGraphicFramePr>
            <a:graphicFrameLocks/>
          </p:cNvGraphicFramePr>
          <p:nvPr/>
        </p:nvGraphicFramePr>
        <p:xfrm>
          <a:off x="6319248" y="2728663"/>
          <a:ext cx="3481976" cy="46601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DA46DA1-1F15-8B7F-CF54-5B9819A10548}"/>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First Nations Direct Asks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3" name="Footer Placeholder 5">
            <a:extLst>
              <a:ext uri="{FF2B5EF4-FFF2-40B4-BE49-F238E27FC236}">
                <a16:creationId xmlns:a16="http://schemas.microsoft.com/office/drawing/2014/main" id="{A64C0119-7DC7-617D-99E8-64A68E26A98E}"/>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38133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Content Placeholder 2">
            <a:extLst>
              <a:ext uri="{FF2B5EF4-FFF2-40B4-BE49-F238E27FC236}">
                <a16:creationId xmlns:a16="http://schemas.microsoft.com/office/drawing/2014/main" id="{1A4A0166-3E77-C85D-0491-D4985C6C0632}"/>
              </a:ext>
            </a:extLst>
          </p:cNvPr>
          <p:cNvSpPr>
            <a:spLocks noGrp="1"/>
          </p:cNvSpPr>
          <p:nvPr>
            <p:ph idx="1"/>
          </p:nvPr>
        </p:nvSpPr>
        <p:spPr>
          <a:xfrm>
            <a:off x="480170" y="1963049"/>
            <a:ext cx="5823353" cy="5207008"/>
          </a:xfrm>
        </p:spPr>
        <p:txBody>
          <a:bodyPr vert="horz" lIns="91440" tIns="45720" rIns="91440" bIns="45720" rtlCol="0" anchor="t">
            <a:noAutofit/>
          </a:bodyPr>
          <a:lstStyle/>
          <a:p>
            <a:pPr>
              <a:lnSpc>
                <a:spcPct val="100000"/>
              </a:lnSpc>
              <a:spcBef>
                <a:spcPts val="1500"/>
              </a:spcBef>
            </a:pPr>
            <a:r>
              <a:rPr lang="en-US" sz="1800">
                <a:latin typeface="Arial"/>
                <a:cs typeface="Arial"/>
              </a:rPr>
              <a:t>Based on AFN's First Nations Education Infrastructure Capital Needs Assessment, August 2021; and AFN First Nations Education Infrastructure Operation and Maintenance Needs Assessment, January 2022.</a:t>
            </a:r>
          </a:p>
          <a:p>
            <a:pPr>
              <a:lnSpc>
                <a:spcPct val="100000"/>
              </a:lnSpc>
              <a:spcBef>
                <a:spcPts val="1500"/>
              </a:spcBef>
            </a:pPr>
            <a:r>
              <a:rPr lang="en-US" sz="1800"/>
              <a:t>Includes investment needs organized under Planning &amp; Design, Additions, and New Construction.</a:t>
            </a:r>
          </a:p>
          <a:p>
            <a:pPr>
              <a:lnSpc>
                <a:spcPct val="100000"/>
              </a:lnSpc>
              <a:spcBef>
                <a:spcPts val="1500"/>
              </a:spcBef>
            </a:pPr>
            <a:r>
              <a:rPr lang="en-US" sz="1800"/>
              <a:t>Education assets include:</a:t>
            </a:r>
          </a:p>
        </p:txBody>
      </p:sp>
      <p:sp>
        <p:nvSpPr>
          <p:cNvPr id="25" name="Rectangle 24">
            <a:extLst>
              <a:ext uri="{FF2B5EF4-FFF2-40B4-BE49-F238E27FC236}">
                <a16:creationId xmlns:a16="http://schemas.microsoft.com/office/drawing/2014/main" id="{8C5E7404-FBC9-58AD-6ADB-B72A8EA005D2}"/>
              </a:ext>
            </a:extLst>
          </p:cNvPr>
          <p:cNvSpPr/>
          <p:nvPr/>
        </p:nvSpPr>
        <p:spPr>
          <a:xfrm>
            <a:off x="588162" y="4989115"/>
            <a:ext cx="2530140" cy="1086722"/>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AF67368-7B16-861F-0284-36AEA404A911}"/>
              </a:ext>
            </a:extLst>
          </p:cNvPr>
          <p:cNvSpPr txBox="1"/>
          <p:nvPr/>
        </p:nvSpPr>
        <p:spPr>
          <a:xfrm>
            <a:off x="1591485" y="5055421"/>
            <a:ext cx="1465298"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Schools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Including provision for outdoor learning</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5" name="Graphic 34" descr="Graduation cap with solid fill">
            <a:extLst>
              <a:ext uri="{FF2B5EF4-FFF2-40B4-BE49-F238E27FC236}">
                <a16:creationId xmlns:a16="http://schemas.microsoft.com/office/drawing/2014/main" id="{677A891C-74D1-45ED-6025-490A45E0F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1571" y="5135871"/>
            <a:ext cx="929914" cy="929914"/>
          </a:xfrm>
          <a:prstGeom prst="rect">
            <a:avLst/>
          </a:prstGeom>
        </p:spPr>
      </p:pic>
      <p:sp>
        <p:nvSpPr>
          <p:cNvPr id="40" name="Rectangle 39">
            <a:extLst>
              <a:ext uri="{FF2B5EF4-FFF2-40B4-BE49-F238E27FC236}">
                <a16:creationId xmlns:a16="http://schemas.microsoft.com/office/drawing/2014/main" id="{6552B835-4647-0C1E-1590-90B1A36AF597}"/>
              </a:ext>
            </a:extLst>
          </p:cNvPr>
          <p:cNvSpPr/>
          <p:nvPr/>
        </p:nvSpPr>
        <p:spPr>
          <a:xfrm>
            <a:off x="3256216" y="4989116"/>
            <a:ext cx="2626886" cy="1086721"/>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40E5BD02-F95D-71A8-42D3-8996F7839074}"/>
              </a:ext>
            </a:extLst>
          </p:cNvPr>
          <p:cNvSpPr txBox="1"/>
          <p:nvPr/>
        </p:nvSpPr>
        <p:spPr>
          <a:xfrm>
            <a:off x="4032285" y="5086732"/>
            <a:ext cx="185081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Teacherages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Including on-reserve accommodation for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teaching staff</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2" name="Graphic 41" descr="House with solid fill">
            <a:extLst>
              <a:ext uri="{FF2B5EF4-FFF2-40B4-BE49-F238E27FC236}">
                <a16:creationId xmlns:a16="http://schemas.microsoft.com/office/drawing/2014/main" id="{397CB181-A82E-452A-FE5E-7BA6CB8BFE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370837" y="5135872"/>
            <a:ext cx="756250" cy="756250"/>
          </a:xfrm>
          <a:prstGeom prst="rect">
            <a:avLst/>
          </a:prstGeom>
        </p:spPr>
      </p:pic>
      <p:graphicFrame>
        <p:nvGraphicFramePr>
          <p:cNvPr id="3" name="Chart 2">
            <a:extLst>
              <a:ext uri="{FF2B5EF4-FFF2-40B4-BE49-F238E27FC236}">
                <a16:creationId xmlns:a16="http://schemas.microsoft.com/office/drawing/2014/main" id="{AED86625-1485-49F1-92C0-607E7F3AE44C}"/>
              </a:ext>
            </a:extLst>
          </p:cNvPr>
          <p:cNvGraphicFramePr>
            <a:graphicFrameLocks/>
          </p:cNvGraphicFramePr>
          <p:nvPr/>
        </p:nvGraphicFramePr>
        <p:xfrm>
          <a:off x="6636869" y="3286679"/>
          <a:ext cx="3577050" cy="4189281"/>
        </p:xfrm>
        <a:graphic>
          <a:graphicData uri="http://schemas.openxmlformats.org/drawingml/2006/chart">
            <c:chart xmlns:c="http://schemas.openxmlformats.org/drawingml/2006/chart" xmlns:r="http://schemas.openxmlformats.org/officeDocument/2006/relationships" r:id="rId7"/>
          </a:graphicData>
        </a:graphic>
      </p:graphicFrame>
      <p:sp>
        <p:nvSpPr>
          <p:cNvPr id="6" name="Title 1">
            <a:extLst>
              <a:ext uri="{FF2B5EF4-FFF2-40B4-BE49-F238E27FC236}">
                <a16:creationId xmlns:a16="http://schemas.microsoft.com/office/drawing/2014/main" id="{A96D588F-7B44-28AC-8772-11C8C55B11C1}"/>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Education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 name="Footer Placeholder 5">
            <a:extLst>
              <a:ext uri="{FF2B5EF4-FFF2-40B4-BE49-F238E27FC236}">
                <a16:creationId xmlns:a16="http://schemas.microsoft.com/office/drawing/2014/main" id="{46CD47C4-15C2-404C-E9F8-48467801A449}"/>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4480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p:txBody>
          <a:bodyPr>
            <a:noAutofit/>
          </a:bodyPr>
          <a:lstStyle/>
          <a:p>
            <a:pPr>
              <a:lnSpc>
                <a:spcPct val="100000"/>
              </a:lnSpc>
              <a:spcBef>
                <a:spcPts val="1500"/>
              </a:spcBef>
            </a:pPr>
            <a:r>
              <a:rPr lang="en-US" sz="1800"/>
              <a:t>Based on best-practice and sustainable solutions comprising Feasibility Studies, </a:t>
            </a:r>
            <a:br>
              <a:rPr lang="en-US" sz="1800"/>
            </a:br>
            <a:r>
              <a:rPr lang="en-US" sz="1800"/>
              <a:t>Project Development, Construction, Maintenance, Training &amp; Support, </a:t>
            </a:r>
            <a:br>
              <a:rPr lang="en-US" sz="1800"/>
            </a:br>
            <a:r>
              <a:rPr lang="en-US" sz="1800"/>
              <a:t>Operations &amp; Maintenance</a:t>
            </a:r>
          </a:p>
          <a:p>
            <a:pPr>
              <a:lnSpc>
                <a:spcPct val="100000"/>
              </a:lnSpc>
              <a:spcBef>
                <a:spcPts val="1500"/>
              </a:spcBef>
            </a:pPr>
            <a:r>
              <a:rPr lang="en-US" sz="1800"/>
              <a:t>Supply chain for clean drinking water involves:</a:t>
            </a:r>
          </a:p>
        </p:txBody>
      </p:sp>
      <p:sp>
        <p:nvSpPr>
          <p:cNvPr id="3" name="Rectangle 2">
            <a:extLst>
              <a:ext uri="{FF2B5EF4-FFF2-40B4-BE49-F238E27FC236}">
                <a16:creationId xmlns:a16="http://schemas.microsoft.com/office/drawing/2014/main" id="{D5F13B9B-581F-E4CF-1AD0-51996B8973FD}"/>
              </a:ext>
            </a:extLst>
          </p:cNvPr>
          <p:cNvSpPr/>
          <p:nvPr/>
        </p:nvSpPr>
        <p:spPr>
          <a:xfrm>
            <a:off x="580078" y="3660666"/>
            <a:ext cx="1986021"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9F2E411-41C8-AEDF-9186-887FF11ABEAE}"/>
              </a:ext>
            </a:extLst>
          </p:cNvPr>
          <p:cNvSpPr txBox="1"/>
          <p:nvPr/>
        </p:nvSpPr>
        <p:spPr>
          <a:xfrm>
            <a:off x="649896" y="4178288"/>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Source Waters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Surface water, groundwater</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descr="Waterfall scene with solid fill">
            <a:extLst>
              <a:ext uri="{FF2B5EF4-FFF2-40B4-BE49-F238E27FC236}">
                <a16:creationId xmlns:a16="http://schemas.microsoft.com/office/drawing/2014/main" id="{D83295B6-2D87-92AB-6880-CDB2C3CC50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32676" y="3747854"/>
            <a:ext cx="472139" cy="472139"/>
          </a:xfrm>
          <a:prstGeom prst="rect">
            <a:avLst/>
          </a:prstGeom>
        </p:spPr>
      </p:pic>
      <p:sp>
        <p:nvSpPr>
          <p:cNvPr id="8" name="Rectangle 7">
            <a:extLst>
              <a:ext uri="{FF2B5EF4-FFF2-40B4-BE49-F238E27FC236}">
                <a16:creationId xmlns:a16="http://schemas.microsoft.com/office/drawing/2014/main" id="{E3DE5069-1F12-B384-E9FF-38AC5EE0DC14}"/>
              </a:ext>
            </a:extLst>
          </p:cNvPr>
          <p:cNvSpPr/>
          <p:nvPr/>
        </p:nvSpPr>
        <p:spPr>
          <a:xfrm>
            <a:off x="2631689" y="3660666"/>
            <a:ext cx="1992097"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AADC0EC-0A9E-0E46-422E-3D7DB85EA7D4}"/>
              </a:ext>
            </a:extLst>
          </p:cNvPr>
          <p:cNvSpPr txBox="1"/>
          <p:nvPr/>
        </p:nvSpPr>
        <p:spPr>
          <a:xfrm>
            <a:off x="2701507" y="4178288"/>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Abstraction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Wells, surface water intakes</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Graphic 10" descr="Water with solid fill">
            <a:extLst>
              <a:ext uri="{FF2B5EF4-FFF2-40B4-BE49-F238E27FC236}">
                <a16:creationId xmlns:a16="http://schemas.microsoft.com/office/drawing/2014/main" id="{1B598E0C-EB68-691E-D54F-36571A6490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73838" y="3762778"/>
            <a:ext cx="472139" cy="472139"/>
          </a:xfrm>
          <a:prstGeom prst="rect">
            <a:avLst/>
          </a:prstGeom>
        </p:spPr>
      </p:pic>
      <p:sp>
        <p:nvSpPr>
          <p:cNvPr id="12" name="Rectangle 11">
            <a:extLst>
              <a:ext uri="{FF2B5EF4-FFF2-40B4-BE49-F238E27FC236}">
                <a16:creationId xmlns:a16="http://schemas.microsoft.com/office/drawing/2014/main" id="{55BA4FBA-288B-1951-7B5B-070AD230DE1F}"/>
              </a:ext>
            </a:extLst>
          </p:cNvPr>
          <p:cNvSpPr/>
          <p:nvPr/>
        </p:nvSpPr>
        <p:spPr>
          <a:xfrm>
            <a:off x="4689376" y="3660666"/>
            <a:ext cx="1995739"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F0FB234-5A9A-38E3-8EBF-E6360D038B89}"/>
              </a:ext>
            </a:extLst>
          </p:cNvPr>
          <p:cNvSpPr txBox="1"/>
          <p:nvPr/>
        </p:nvSpPr>
        <p:spPr>
          <a:xfrm>
            <a:off x="4759194" y="4178288"/>
            <a:ext cx="15109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Treatment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Filtration</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F707C0DF-020C-92CC-65AA-C0015642C062}"/>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backgroundRemoval t="7614" b="94432" l="5000" r="96667">
                        <a14:foregroundMark x1="38333" y1="23182" x2="38333" y2="23182"/>
                        <a14:foregroundMark x1="50833" y1="7727" x2="50833" y2="7727"/>
                        <a14:foregroundMark x1="5119" y1="49545" x2="5119" y2="49545"/>
                        <a14:foregroundMark x1="91667" y1="50227" x2="91667" y2="50227"/>
                        <a14:foregroundMark x1="61190" y1="54545" x2="61190" y2="54545"/>
                        <a14:foregroundMark x1="67024" y1="53409" x2="67024" y2="53409"/>
                        <a14:foregroundMark x1="50476" y1="50682" x2="50476" y2="50682"/>
                        <a14:foregroundMark x1="53810" y1="50682" x2="53810" y2="50682"/>
                        <a14:foregroundMark x1="40476" y1="47159" x2="40476" y2="47159"/>
                        <a14:foregroundMark x1="44167" y1="46705" x2="44167" y2="46705"/>
                        <a14:foregroundMark x1="31310" y1="44318" x2="31310" y2="44318"/>
                        <a14:foregroundMark x1="35357" y1="43977" x2="35357" y2="43977"/>
                        <a14:foregroundMark x1="50000" y1="29659" x2="50000" y2="29659"/>
                        <a14:foregroundMark x1="49762" y1="27159" x2="49762" y2="27159"/>
                        <a14:foregroundMark x1="51667" y1="26818" x2="51667" y2="26818"/>
                        <a14:foregroundMark x1="95714" y1="49318" x2="95714" y2="49318"/>
                        <a14:foregroundMark x1="96667" y1="50114" x2="96667" y2="50114"/>
                        <a14:foregroundMark x1="95952" y1="49659" x2="95952" y2="49659"/>
                        <a14:foregroundMark x1="95476" y1="49773" x2="95476" y2="49773"/>
                        <a14:foregroundMark x1="95119" y1="50114" x2="95476" y2="50114"/>
                        <a14:foregroundMark x1="49762" y1="91023" x2="49762" y2="91023"/>
                        <a14:foregroundMark x1="49524" y1="94432" x2="49524" y2="94432"/>
                        <a14:foregroundMark x1="52143" y1="30227" x2="52143" y2="30227"/>
                        <a14:backgroundMark x1="49643" y1="92500" x2="49643" y2="92500"/>
                        <a14:backgroundMark x1="49048" y1="94318" x2="49048" y2="94318"/>
                        <a14:backgroundMark x1="95833" y1="50227" x2="95833" y2="50227"/>
                        <a14:backgroundMark x1="96310" y1="49886" x2="96310" y2="49886"/>
                        <a14:backgroundMark x1="95952" y1="50114" x2="95952" y2="50114"/>
                        <a14:backgroundMark x1="95833" y1="50227" x2="95833" y2="50227"/>
                        <a14:backgroundMark x1="22143" y1="51818" x2="22143" y2="51818"/>
                        <a14:backgroundMark x1="19643" y1="51818" x2="19643" y2="51818"/>
                        <a14:backgroundMark x1="18333" y1="52500" x2="18333" y2="52500"/>
                      </a14:backgroundRemoval>
                    </a14:imgEffect>
                  </a14:imgLayer>
                </a14:imgProps>
              </a:ext>
              <a:ext uri="{28A0092B-C50C-407E-A947-70E740481C1C}">
                <a14:useLocalDpi xmlns:a14="http://schemas.microsoft.com/office/drawing/2010/main" val="0"/>
              </a:ext>
            </a:extLst>
          </a:blip>
          <a:srcRect/>
          <a:stretch/>
        </p:blipFill>
        <p:spPr>
          <a:xfrm>
            <a:off x="5812711" y="3736760"/>
            <a:ext cx="705088" cy="738664"/>
          </a:xfrm>
          <a:prstGeom prst="rect">
            <a:avLst/>
          </a:prstGeom>
        </p:spPr>
      </p:pic>
      <p:sp>
        <p:nvSpPr>
          <p:cNvPr id="15" name="Rectangle 14">
            <a:extLst>
              <a:ext uri="{FF2B5EF4-FFF2-40B4-BE49-F238E27FC236}">
                <a16:creationId xmlns:a16="http://schemas.microsoft.com/office/drawing/2014/main" id="{8702D27C-8F9F-E49A-4EA2-8FD1F2EDFDB7}"/>
              </a:ext>
            </a:extLst>
          </p:cNvPr>
          <p:cNvSpPr/>
          <p:nvPr/>
        </p:nvSpPr>
        <p:spPr>
          <a:xfrm>
            <a:off x="580078" y="5089935"/>
            <a:ext cx="1992097"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AEDCBF8-CAD3-54D9-8605-6D1A2B49692A}"/>
              </a:ext>
            </a:extLst>
          </p:cNvPr>
          <p:cNvSpPr txBox="1"/>
          <p:nvPr/>
        </p:nvSpPr>
        <p:spPr>
          <a:xfrm>
            <a:off x="649896" y="5607557"/>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Storage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Tanks, reservoirs, cisterns</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E427650E-EB18-D420-1652-69276A74EEB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006" b="89988" l="10000" r="90000">
                        <a14:foregroundMark x1="29762" y1="64028" x2="29762" y2="64028"/>
                        <a14:foregroundMark x1="72619" y1="64028" x2="72619" y2="64028"/>
                        <a14:foregroundMark x1="46310" y1="72643" x2="46310" y2="72643"/>
                        <a14:foregroundMark x1="62262" y1="76601" x2="62262" y2="76601"/>
                        <a14:foregroundMark x1="55595" y1="5006" x2="55595" y2="5006"/>
                      </a14:backgroundRemoval>
                    </a14:imgEffect>
                  </a14:imgLayer>
                </a14:imgProps>
              </a:ext>
              <a:ext uri="{28A0092B-C50C-407E-A947-70E740481C1C}">
                <a14:useLocalDpi xmlns:a14="http://schemas.microsoft.com/office/drawing/2010/main" val="0"/>
              </a:ext>
            </a:extLst>
          </a:blip>
          <a:srcRect/>
          <a:stretch/>
        </p:blipFill>
        <p:spPr>
          <a:xfrm>
            <a:off x="1932676" y="5212433"/>
            <a:ext cx="461695" cy="472139"/>
          </a:xfrm>
          <a:prstGeom prst="rect">
            <a:avLst/>
          </a:prstGeom>
        </p:spPr>
      </p:pic>
      <p:sp>
        <p:nvSpPr>
          <p:cNvPr id="18" name="Rectangle 17">
            <a:extLst>
              <a:ext uri="{FF2B5EF4-FFF2-40B4-BE49-F238E27FC236}">
                <a16:creationId xmlns:a16="http://schemas.microsoft.com/office/drawing/2014/main" id="{B71A17C1-FC84-33D7-A5A7-ACA81479B9C3}"/>
              </a:ext>
            </a:extLst>
          </p:cNvPr>
          <p:cNvSpPr/>
          <p:nvPr/>
        </p:nvSpPr>
        <p:spPr>
          <a:xfrm>
            <a:off x="2631689" y="5084384"/>
            <a:ext cx="1992097"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94F2903-3E7E-6683-9853-68722AF52271}"/>
              </a:ext>
            </a:extLst>
          </p:cNvPr>
          <p:cNvSpPr txBox="1"/>
          <p:nvPr/>
        </p:nvSpPr>
        <p:spPr>
          <a:xfrm>
            <a:off x="2701507" y="5602006"/>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Transmission &amp; Distribution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Piped and trucked</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descr="Leaky Tap with solid fill">
            <a:extLst>
              <a:ext uri="{FF2B5EF4-FFF2-40B4-BE49-F238E27FC236}">
                <a16:creationId xmlns:a16="http://schemas.microsoft.com/office/drawing/2014/main" id="{5452D596-0E2B-2F56-87EE-81C8A2FC30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984287" y="5212433"/>
            <a:ext cx="472139" cy="472139"/>
          </a:xfrm>
          <a:prstGeom prst="rect">
            <a:avLst/>
          </a:prstGeom>
        </p:spPr>
      </p:pic>
      <p:graphicFrame>
        <p:nvGraphicFramePr>
          <p:cNvPr id="9" name="Chart 8">
            <a:extLst>
              <a:ext uri="{FF2B5EF4-FFF2-40B4-BE49-F238E27FC236}">
                <a16:creationId xmlns:a16="http://schemas.microsoft.com/office/drawing/2014/main" id="{F9E8BD56-8A37-41D6-850E-782923E28B2C}"/>
              </a:ext>
            </a:extLst>
          </p:cNvPr>
          <p:cNvGraphicFramePr>
            <a:graphicFrameLocks/>
          </p:cNvGraphicFramePr>
          <p:nvPr/>
        </p:nvGraphicFramePr>
        <p:xfrm>
          <a:off x="7103726" y="3279470"/>
          <a:ext cx="2786400" cy="4196490"/>
        </p:xfrm>
        <a:graphic>
          <a:graphicData uri="http://schemas.openxmlformats.org/drawingml/2006/chart">
            <c:chart xmlns:c="http://schemas.openxmlformats.org/drawingml/2006/chart" xmlns:r="http://schemas.openxmlformats.org/officeDocument/2006/relationships" r:id="rId13"/>
          </a:graphicData>
        </a:graphic>
      </p:graphicFrame>
      <p:sp>
        <p:nvSpPr>
          <p:cNvPr id="22" name="Title 1">
            <a:extLst>
              <a:ext uri="{FF2B5EF4-FFF2-40B4-BE49-F238E27FC236}">
                <a16:creationId xmlns:a16="http://schemas.microsoft.com/office/drawing/2014/main" id="{3E51D92B-ED90-AD9D-3148-65164998CAEF}"/>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Critical Drinking Water Advisories</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1" name="Footer Placeholder 5">
            <a:extLst>
              <a:ext uri="{FF2B5EF4-FFF2-40B4-BE49-F238E27FC236}">
                <a16:creationId xmlns:a16="http://schemas.microsoft.com/office/drawing/2014/main" id="{B1F96F1C-28DA-C6C4-DB30-20EDCD609988}"/>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78823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363433" y="1724543"/>
            <a:ext cx="6251370" cy="5207008"/>
          </a:xfrm>
        </p:spPr>
        <p:txBody>
          <a:bodyPr>
            <a:noAutofit/>
          </a:bodyPr>
          <a:lstStyle/>
          <a:p>
            <a:pPr>
              <a:lnSpc>
                <a:spcPct val="100000"/>
              </a:lnSpc>
              <a:spcBef>
                <a:spcPts val="1500"/>
              </a:spcBef>
            </a:pPr>
            <a:r>
              <a:rPr lang="en-US" sz="1800"/>
              <a:t>Based on Associated Engineering’s All-Season Road Access for First Nations discussion paper dated November 2022</a:t>
            </a:r>
          </a:p>
          <a:p>
            <a:pPr>
              <a:lnSpc>
                <a:spcPct val="100000"/>
              </a:lnSpc>
              <a:spcBef>
                <a:spcPts val="1500"/>
              </a:spcBef>
            </a:pPr>
            <a:r>
              <a:rPr lang="en-US" sz="1800"/>
              <a:t>Explores the boundaries of Canada’s present </a:t>
            </a:r>
            <a:br>
              <a:rPr lang="en-US" sz="1800"/>
            </a:br>
            <a:r>
              <a:rPr lang="en-US" sz="1800"/>
              <a:t>Winter Road network </a:t>
            </a:r>
          </a:p>
          <a:p>
            <a:pPr>
              <a:lnSpc>
                <a:spcPct val="100000"/>
              </a:lnSpc>
              <a:spcBef>
                <a:spcPts val="1500"/>
              </a:spcBef>
            </a:pPr>
            <a:r>
              <a:rPr lang="en-US" sz="1800"/>
              <a:t>References the proposed 1969 Mid-Canada Corridor boundary, as well as highlighting modern proposals to expand this boundary to meet needs of First Nations</a:t>
            </a:r>
          </a:p>
          <a:p>
            <a:pPr>
              <a:lnSpc>
                <a:spcPct val="100000"/>
              </a:lnSpc>
              <a:spcBef>
                <a:spcPts val="1500"/>
              </a:spcBef>
            </a:pPr>
            <a:r>
              <a:rPr lang="en-US" sz="1800"/>
              <a:t>Various road projects are proposed to improve the physical connectivity between First Nations, including:</a:t>
            </a:r>
          </a:p>
        </p:txBody>
      </p:sp>
      <p:sp>
        <p:nvSpPr>
          <p:cNvPr id="3" name="Rectangle 2">
            <a:extLst>
              <a:ext uri="{FF2B5EF4-FFF2-40B4-BE49-F238E27FC236}">
                <a16:creationId xmlns:a16="http://schemas.microsoft.com/office/drawing/2014/main" id="{32F8C699-50F2-2E7D-4BB8-C0EC2367397B}"/>
              </a:ext>
            </a:extLst>
          </p:cNvPr>
          <p:cNvSpPr/>
          <p:nvPr/>
        </p:nvSpPr>
        <p:spPr>
          <a:xfrm>
            <a:off x="480170" y="5383812"/>
            <a:ext cx="1271324" cy="1537547"/>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Road Network Projects</a:t>
            </a:r>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Graphic 6" descr="Road outline">
            <a:extLst>
              <a:ext uri="{FF2B5EF4-FFF2-40B4-BE49-F238E27FC236}">
                <a16:creationId xmlns:a16="http://schemas.microsoft.com/office/drawing/2014/main" id="{B0D85FE6-D539-1CA1-1AA0-9C5C76E0A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632" y="5479334"/>
            <a:ext cx="914400" cy="914400"/>
          </a:xfrm>
          <a:prstGeom prst="rect">
            <a:avLst/>
          </a:prstGeom>
        </p:spPr>
      </p:pic>
      <p:sp>
        <p:nvSpPr>
          <p:cNvPr id="8" name="Rectangle 7">
            <a:extLst>
              <a:ext uri="{FF2B5EF4-FFF2-40B4-BE49-F238E27FC236}">
                <a16:creationId xmlns:a16="http://schemas.microsoft.com/office/drawing/2014/main" id="{0967C49F-AFC3-8529-1007-66DCFE4E1965}"/>
              </a:ext>
            </a:extLst>
          </p:cNvPr>
          <p:cNvSpPr/>
          <p:nvPr/>
        </p:nvSpPr>
        <p:spPr>
          <a:xfrm>
            <a:off x="1849954" y="5383812"/>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Ring of Fire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(Ontario) 450km</a:t>
            </a:r>
          </a:p>
        </p:txBody>
      </p:sp>
      <p:sp>
        <p:nvSpPr>
          <p:cNvPr id="13" name="Rectangle 12">
            <a:extLst>
              <a:ext uri="{FF2B5EF4-FFF2-40B4-BE49-F238E27FC236}">
                <a16:creationId xmlns:a16="http://schemas.microsoft.com/office/drawing/2014/main" id="{A8CF6BBB-30C1-72A5-454D-9201FFC906C6}"/>
              </a:ext>
            </a:extLst>
          </p:cNvPr>
          <p:cNvSpPr/>
          <p:nvPr/>
        </p:nvSpPr>
        <p:spPr>
          <a:xfrm>
            <a:off x="3516194" y="5383812"/>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Norman Wells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(NWT) 321km</a:t>
            </a:r>
          </a:p>
        </p:txBody>
      </p:sp>
      <p:sp>
        <p:nvSpPr>
          <p:cNvPr id="15" name="Rectangle 14">
            <a:extLst>
              <a:ext uri="{FF2B5EF4-FFF2-40B4-BE49-F238E27FC236}">
                <a16:creationId xmlns:a16="http://schemas.microsoft.com/office/drawing/2014/main" id="{16577CFF-B5C4-1B2A-CA11-954237E259D5}"/>
              </a:ext>
            </a:extLst>
          </p:cNvPr>
          <p:cNvSpPr/>
          <p:nvPr/>
        </p:nvSpPr>
        <p:spPr>
          <a:xfrm>
            <a:off x="1849954" y="6219836"/>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Tibbet</a:t>
            </a: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Lake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(NWT) 415km</a:t>
            </a:r>
          </a:p>
        </p:txBody>
      </p:sp>
      <p:sp>
        <p:nvSpPr>
          <p:cNvPr id="17" name="Rectangle 16">
            <a:extLst>
              <a:ext uri="{FF2B5EF4-FFF2-40B4-BE49-F238E27FC236}">
                <a16:creationId xmlns:a16="http://schemas.microsoft.com/office/drawing/2014/main" id="{98F8534D-1219-6CD6-001C-B115E37B3891}"/>
              </a:ext>
            </a:extLst>
          </p:cNvPr>
          <p:cNvSpPr/>
          <p:nvPr/>
        </p:nvSpPr>
        <p:spPr>
          <a:xfrm>
            <a:off x="3516194" y="6219835"/>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Tuktoyaktuk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(NWT) 138km</a:t>
            </a:r>
          </a:p>
        </p:txBody>
      </p:sp>
      <p:sp>
        <p:nvSpPr>
          <p:cNvPr id="21" name="Rectangle 20">
            <a:extLst>
              <a:ext uri="{FF2B5EF4-FFF2-40B4-BE49-F238E27FC236}">
                <a16:creationId xmlns:a16="http://schemas.microsoft.com/office/drawing/2014/main" id="{C11FEE1B-415D-FE4C-7520-2FF669BD3215}"/>
              </a:ext>
            </a:extLst>
          </p:cNvPr>
          <p:cNvSpPr/>
          <p:nvPr/>
        </p:nvSpPr>
        <p:spPr>
          <a:xfrm>
            <a:off x="5182434" y="5383811"/>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TASR Project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(NWT) 97km</a:t>
            </a:r>
          </a:p>
        </p:txBody>
      </p:sp>
      <p:sp>
        <p:nvSpPr>
          <p:cNvPr id="22" name="Rectangle 21">
            <a:extLst>
              <a:ext uri="{FF2B5EF4-FFF2-40B4-BE49-F238E27FC236}">
                <a16:creationId xmlns:a16="http://schemas.microsoft.com/office/drawing/2014/main" id="{C02CD5CE-D2E1-1935-E4D5-F0B4C675339C}"/>
              </a:ext>
            </a:extLst>
          </p:cNvPr>
          <p:cNvSpPr/>
          <p:nvPr/>
        </p:nvSpPr>
        <p:spPr>
          <a:xfrm>
            <a:off x="5182434" y="6219835"/>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Shoal Lake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(Manitoba) 24km</a:t>
            </a:r>
          </a:p>
        </p:txBody>
      </p:sp>
      <p:graphicFrame>
        <p:nvGraphicFramePr>
          <p:cNvPr id="9" name="Chart 8">
            <a:extLst>
              <a:ext uri="{FF2B5EF4-FFF2-40B4-BE49-F238E27FC236}">
                <a16:creationId xmlns:a16="http://schemas.microsoft.com/office/drawing/2014/main" id="{E31F8292-D993-4706-BD70-DD1E0BBDFA91}"/>
              </a:ext>
            </a:extLst>
          </p:cNvPr>
          <p:cNvGraphicFramePr>
            <a:graphicFrameLocks/>
          </p:cNvGraphicFramePr>
          <p:nvPr/>
        </p:nvGraphicFramePr>
        <p:xfrm>
          <a:off x="7211366" y="2575780"/>
          <a:ext cx="2747010" cy="4900180"/>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72661105-F455-23B1-0D68-446272D6A1ED}"/>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All Season Road Access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Footer Placeholder 5">
            <a:extLst>
              <a:ext uri="{FF2B5EF4-FFF2-40B4-BE49-F238E27FC236}">
                <a16:creationId xmlns:a16="http://schemas.microsoft.com/office/drawing/2014/main" id="{63B8F380-6C02-0883-F119-158CDA63E727}"/>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381242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90F6-7C77-6BA2-8AE0-9F7B05928845}"/>
              </a:ext>
            </a:extLst>
          </p:cNvPr>
          <p:cNvSpPr>
            <a:spLocks noGrp="1"/>
          </p:cNvSpPr>
          <p:nvPr>
            <p:ph type="ctrTitle"/>
          </p:nvPr>
        </p:nvSpPr>
        <p:spPr>
          <a:xfrm>
            <a:off x="3747654" y="936657"/>
            <a:ext cx="5373485" cy="611926"/>
          </a:xfrm>
        </p:spPr>
        <p:txBody>
          <a:bodyPr>
            <a:normAutofit/>
          </a:bodyPr>
          <a:lstStyle/>
          <a:p>
            <a:pPr algn="l"/>
            <a:r>
              <a:rPr lang="en-US" sz="2400" b="1">
                <a:solidFill>
                  <a:schemeClr val="bg1"/>
                </a:solidFill>
              </a:rPr>
              <a:t>Land Acknowledgement</a:t>
            </a:r>
          </a:p>
        </p:txBody>
      </p:sp>
      <p:sp>
        <p:nvSpPr>
          <p:cNvPr id="4" name="Subtitle 2">
            <a:extLst>
              <a:ext uri="{FF2B5EF4-FFF2-40B4-BE49-F238E27FC236}">
                <a16:creationId xmlns:a16="http://schemas.microsoft.com/office/drawing/2014/main" id="{0E683814-F59E-D783-338C-838D3366C864}"/>
              </a:ext>
            </a:extLst>
          </p:cNvPr>
          <p:cNvSpPr txBox="1">
            <a:spLocks/>
          </p:cNvSpPr>
          <p:nvPr/>
        </p:nvSpPr>
        <p:spPr>
          <a:xfrm>
            <a:off x="3747653" y="1891675"/>
            <a:ext cx="6009957" cy="1876530"/>
          </a:xfrm>
          <a:prstGeom prst="rect">
            <a:avLst/>
          </a:prstGeom>
        </p:spPr>
        <p:txBody>
          <a:bodyPr vert="horz" lIns="91440" tIns="45720" rIns="91440" bIns="45720" rtlCol="0">
            <a:noAutofit/>
          </a:bodyPr>
          <a:lstStyle>
            <a:lvl1pPr marL="0" indent="0" algn="ctr" defTabSz="1005840" rtl="0" eaLnBrk="1" latinLnBrk="0" hangingPunct="1">
              <a:lnSpc>
                <a:spcPct val="90000"/>
              </a:lnSpc>
              <a:spcBef>
                <a:spcPts val="1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Arial" panose="020B0604020202020204" pitchFamily="34" charset="0"/>
                <a:ea typeface="+mn-ea"/>
                <a:cs typeface="Arial" panose="020B0604020202020204" pitchFamily="34" charset="0"/>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Arial" panose="020B0604020202020204" pitchFamily="34" charset="0"/>
                <a:ea typeface="+mn-ea"/>
                <a:cs typeface="Arial" panose="020B0604020202020204" pitchFamily="34" charset="0"/>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Arial" panose="020B0604020202020204" pitchFamily="34" charset="0"/>
                <a:ea typeface="+mn-ea"/>
                <a:cs typeface="Arial" panose="020B0604020202020204" pitchFamily="34" charset="0"/>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gn="l">
              <a:lnSpc>
                <a:spcPct val="125000"/>
              </a:lnSpc>
            </a:pPr>
            <a:r>
              <a:rPr lang="en-US" sz="2200" dirty="0">
                <a:solidFill>
                  <a:schemeClr val="bg1"/>
                </a:solidFill>
              </a:rPr>
              <a:t>I want to acknowledge that I am located on the </a:t>
            </a:r>
            <a:r>
              <a:rPr lang="en-US" sz="2200" dirty="0" err="1">
                <a:solidFill>
                  <a:schemeClr val="bg1"/>
                </a:solidFill>
              </a:rPr>
              <a:t>the</a:t>
            </a:r>
            <a:r>
              <a:rPr lang="en-US" sz="2200" dirty="0">
                <a:solidFill>
                  <a:schemeClr val="bg1"/>
                </a:solidFill>
              </a:rPr>
              <a:t> </a:t>
            </a:r>
            <a:r>
              <a:rPr lang="en-US" sz="2200" dirty="0" err="1">
                <a:solidFill>
                  <a:schemeClr val="bg1"/>
                </a:solidFill>
              </a:rPr>
              <a:t>Haundenosaunee</a:t>
            </a:r>
            <a:r>
              <a:rPr lang="en-US" sz="2200" dirty="0">
                <a:solidFill>
                  <a:schemeClr val="bg1"/>
                </a:solidFill>
              </a:rPr>
              <a:t> Confederacy, of which the </a:t>
            </a:r>
            <a:r>
              <a:rPr lang="en-US" sz="2200" dirty="0" err="1">
                <a:solidFill>
                  <a:schemeClr val="bg1"/>
                </a:solidFill>
              </a:rPr>
              <a:t>Kanien'kéha</a:t>
            </a:r>
            <a:r>
              <a:rPr lang="en-US" sz="2200" dirty="0">
                <a:solidFill>
                  <a:schemeClr val="bg1"/>
                </a:solidFill>
              </a:rPr>
              <a:t> Nation is a part, and the Anishinaabeg peoples </a:t>
            </a:r>
            <a:endParaRPr lang="en-US" sz="2200" dirty="0"/>
          </a:p>
        </p:txBody>
      </p:sp>
    </p:spTree>
    <p:extLst>
      <p:ext uri="{BB962C8B-B14F-4D97-AF65-F5344CB8AC3E}">
        <p14:creationId xmlns:p14="http://schemas.microsoft.com/office/powerpoint/2010/main" val="358588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80170" y="1594332"/>
            <a:ext cx="5385609" cy="5207008"/>
          </a:xfrm>
        </p:spPr>
        <p:txBody>
          <a:bodyPr>
            <a:noAutofit/>
          </a:bodyPr>
          <a:lstStyle/>
          <a:p>
            <a:pPr marL="0" indent="0">
              <a:buNone/>
            </a:pPr>
            <a:endParaRPr lang="en-US" sz="1200" b="1" cap="all">
              <a:solidFill>
                <a:srgbClr val="EA0000"/>
              </a:solidFill>
            </a:endParaRPr>
          </a:p>
          <a:p>
            <a:pPr>
              <a:lnSpc>
                <a:spcPct val="100000"/>
              </a:lnSpc>
              <a:spcBef>
                <a:spcPts val="1500"/>
              </a:spcBef>
            </a:pPr>
            <a:r>
              <a:rPr lang="en-US" sz="1800"/>
              <a:t>Based on information from Associated Engineering’s Climate Adaptation discussion paper from October 2022</a:t>
            </a:r>
          </a:p>
          <a:p>
            <a:pPr>
              <a:lnSpc>
                <a:spcPct val="100000"/>
              </a:lnSpc>
              <a:spcBef>
                <a:spcPts val="1500"/>
              </a:spcBef>
            </a:pPr>
            <a:r>
              <a:rPr lang="en-US" sz="1800"/>
              <a:t>Quantifies high-level costing to implement 197 potential adaptations to various asset classes in various locations to manage risks associated with climate change from 2030, 2050, and 2080.</a:t>
            </a:r>
          </a:p>
          <a:p>
            <a:pPr>
              <a:lnSpc>
                <a:spcPct val="100000"/>
              </a:lnSpc>
              <a:spcBef>
                <a:spcPts val="1500"/>
              </a:spcBef>
            </a:pPr>
            <a:r>
              <a:rPr lang="en-US" sz="1800"/>
              <a:t>Asset categories include:</a:t>
            </a:r>
          </a:p>
        </p:txBody>
      </p:sp>
      <p:sp>
        <p:nvSpPr>
          <p:cNvPr id="3" name="Rectangle 2">
            <a:extLst>
              <a:ext uri="{FF2B5EF4-FFF2-40B4-BE49-F238E27FC236}">
                <a16:creationId xmlns:a16="http://schemas.microsoft.com/office/drawing/2014/main" id="{F5142BB7-07B4-D7DA-2E6A-73EC1D220F06}"/>
              </a:ext>
            </a:extLst>
          </p:cNvPr>
          <p:cNvSpPr/>
          <p:nvPr/>
        </p:nvSpPr>
        <p:spPr>
          <a:xfrm>
            <a:off x="774329" y="4876691"/>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Buildings</a:t>
            </a:r>
          </a:p>
        </p:txBody>
      </p:sp>
      <p:sp>
        <p:nvSpPr>
          <p:cNvPr id="6" name="Rectangle 5">
            <a:extLst>
              <a:ext uri="{FF2B5EF4-FFF2-40B4-BE49-F238E27FC236}">
                <a16:creationId xmlns:a16="http://schemas.microsoft.com/office/drawing/2014/main" id="{228BCD66-90DA-9C66-A847-C8E42D64E460}"/>
              </a:ext>
            </a:extLst>
          </p:cNvPr>
          <p:cNvSpPr/>
          <p:nvPr/>
        </p:nvSpPr>
        <p:spPr>
          <a:xfrm>
            <a:off x="2193616" y="5195242"/>
            <a:ext cx="178348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Utilities</a:t>
            </a:r>
          </a:p>
        </p:txBody>
      </p:sp>
      <p:sp>
        <p:nvSpPr>
          <p:cNvPr id="7" name="Rectangle 6">
            <a:extLst>
              <a:ext uri="{FF2B5EF4-FFF2-40B4-BE49-F238E27FC236}">
                <a16:creationId xmlns:a16="http://schemas.microsoft.com/office/drawing/2014/main" id="{3FB504C5-0389-8338-62EB-5622F99DCC11}"/>
              </a:ext>
            </a:extLst>
          </p:cNvPr>
          <p:cNvSpPr/>
          <p:nvPr/>
        </p:nvSpPr>
        <p:spPr>
          <a:xfrm>
            <a:off x="774329" y="5864388"/>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Housing</a:t>
            </a:r>
          </a:p>
        </p:txBody>
      </p:sp>
      <p:sp>
        <p:nvSpPr>
          <p:cNvPr id="15" name="Rectangle 14">
            <a:extLst>
              <a:ext uri="{FF2B5EF4-FFF2-40B4-BE49-F238E27FC236}">
                <a16:creationId xmlns:a16="http://schemas.microsoft.com/office/drawing/2014/main" id="{9F646031-2638-262B-A41D-2612B602411F}"/>
              </a:ext>
            </a:extLst>
          </p:cNvPr>
          <p:cNvSpPr/>
          <p:nvPr/>
        </p:nvSpPr>
        <p:spPr>
          <a:xfrm>
            <a:off x="774329" y="5208920"/>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a:t>
            </a:r>
          </a:p>
        </p:txBody>
      </p:sp>
      <p:sp>
        <p:nvSpPr>
          <p:cNvPr id="19" name="Rectangle 18">
            <a:extLst>
              <a:ext uri="{FF2B5EF4-FFF2-40B4-BE49-F238E27FC236}">
                <a16:creationId xmlns:a16="http://schemas.microsoft.com/office/drawing/2014/main" id="{56EF5DCB-DFF3-5317-189E-E69AFBDB4219}"/>
              </a:ext>
            </a:extLst>
          </p:cNvPr>
          <p:cNvSpPr/>
          <p:nvPr/>
        </p:nvSpPr>
        <p:spPr>
          <a:xfrm>
            <a:off x="2193616" y="4876691"/>
            <a:ext cx="178348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Recreational</a:t>
            </a:r>
          </a:p>
        </p:txBody>
      </p:sp>
      <p:sp>
        <p:nvSpPr>
          <p:cNvPr id="20" name="Rectangle 19">
            <a:extLst>
              <a:ext uri="{FF2B5EF4-FFF2-40B4-BE49-F238E27FC236}">
                <a16:creationId xmlns:a16="http://schemas.microsoft.com/office/drawing/2014/main" id="{260685D1-94A4-7289-2DFB-AD69713BA2B7}"/>
              </a:ext>
            </a:extLst>
          </p:cNvPr>
          <p:cNvSpPr/>
          <p:nvPr/>
        </p:nvSpPr>
        <p:spPr>
          <a:xfrm>
            <a:off x="774329" y="5536654"/>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Institutional</a:t>
            </a:r>
          </a:p>
        </p:txBody>
      </p:sp>
      <p:sp>
        <p:nvSpPr>
          <p:cNvPr id="21" name="Rectangle 20">
            <a:extLst>
              <a:ext uri="{FF2B5EF4-FFF2-40B4-BE49-F238E27FC236}">
                <a16:creationId xmlns:a16="http://schemas.microsoft.com/office/drawing/2014/main" id="{5545D877-1E2B-48FC-B7EF-01B7FFD63B69}"/>
              </a:ext>
            </a:extLst>
          </p:cNvPr>
          <p:cNvSpPr/>
          <p:nvPr/>
        </p:nvSpPr>
        <p:spPr>
          <a:xfrm>
            <a:off x="774329" y="6513668"/>
            <a:ext cx="1358087"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Operative</a:t>
            </a:r>
          </a:p>
        </p:txBody>
      </p:sp>
      <p:sp>
        <p:nvSpPr>
          <p:cNvPr id="22" name="Rectangle 21">
            <a:extLst>
              <a:ext uri="{FF2B5EF4-FFF2-40B4-BE49-F238E27FC236}">
                <a16:creationId xmlns:a16="http://schemas.microsoft.com/office/drawing/2014/main" id="{C89BE665-F560-7E0C-9042-E9C705449A00}"/>
              </a:ext>
            </a:extLst>
          </p:cNvPr>
          <p:cNvSpPr/>
          <p:nvPr/>
        </p:nvSpPr>
        <p:spPr>
          <a:xfrm>
            <a:off x="4039287" y="5867358"/>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 Utility</a:t>
            </a:r>
          </a:p>
        </p:txBody>
      </p:sp>
      <p:sp>
        <p:nvSpPr>
          <p:cNvPr id="23" name="Rectangle 22">
            <a:extLst>
              <a:ext uri="{FF2B5EF4-FFF2-40B4-BE49-F238E27FC236}">
                <a16:creationId xmlns:a16="http://schemas.microsoft.com/office/drawing/2014/main" id="{04EF6BC6-DDD9-C29D-F863-6BD408AE62A9}"/>
              </a:ext>
            </a:extLst>
          </p:cNvPr>
          <p:cNvSpPr/>
          <p:nvPr/>
        </p:nvSpPr>
        <p:spPr>
          <a:xfrm>
            <a:off x="774329" y="6189028"/>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Residential</a:t>
            </a:r>
          </a:p>
        </p:txBody>
      </p:sp>
      <p:sp>
        <p:nvSpPr>
          <p:cNvPr id="24" name="Rectangle 23">
            <a:extLst>
              <a:ext uri="{FF2B5EF4-FFF2-40B4-BE49-F238E27FC236}">
                <a16:creationId xmlns:a16="http://schemas.microsoft.com/office/drawing/2014/main" id="{E1DC4567-BBA2-321B-6BE5-EFCEBFE369A0}"/>
              </a:ext>
            </a:extLst>
          </p:cNvPr>
          <p:cNvSpPr/>
          <p:nvPr/>
        </p:nvSpPr>
        <p:spPr>
          <a:xfrm>
            <a:off x="4039778" y="5529984"/>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Road</a:t>
            </a:r>
          </a:p>
        </p:txBody>
      </p:sp>
      <p:sp>
        <p:nvSpPr>
          <p:cNvPr id="25" name="Rectangle 24">
            <a:extLst>
              <a:ext uri="{FF2B5EF4-FFF2-40B4-BE49-F238E27FC236}">
                <a16:creationId xmlns:a16="http://schemas.microsoft.com/office/drawing/2014/main" id="{FDB9A5B6-8BD6-035D-3E1F-DA018E9C22FF}"/>
              </a:ext>
            </a:extLst>
          </p:cNvPr>
          <p:cNvSpPr/>
          <p:nvPr/>
        </p:nvSpPr>
        <p:spPr>
          <a:xfrm>
            <a:off x="4039287" y="4880703"/>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Transportation</a:t>
            </a:r>
          </a:p>
        </p:txBody>
      </p:sp>
      <p:sp>
        <p:nvSpPr>
          <p:cNvPr id="26" name="Rectangle 25">
            <a:extLst>
              <a:ext uri="{FF2B5EF4-FFF2-40B4-BE49-F238E27FC236}">
                <a16:creationId xmlns:a16="http://schemas.microsoft.com/office/drawing/2014/main" id="{4AB733A7-6AFF-C4BF-9025-06FD28D3C5AC}"/>
              </a:ext>
            </a:extLst>
          </p:cNvPr>
          <p:cNvSpPr/>
          <p:nvPr/>
        </p:nvSpPr>
        <p:spPr>
          <a:xfrm>
            <a:off x="4039287" y="5206375"/>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Bridges</a:t>
            </a:r>
          </a:p>
        </p:txBody>
      </p:sp>
      <p:sp>
        <p:nvSpPr>
          <p:cNvPr id="28" name="Rectangle 27">
            <a:extLst>
              <a:ext uri="{FF2B5EF4-FFF2-40B4-BE49-F238E27FC236}">
                <a16:creationId xmlns:a16="http://schemas.microsoft.com/office/drawing/2014/main" id="{7C74FC90-66AB-5DE7-ED70-A927950DF013}"/>
              </a:ext>
            </a:extLst>
          </p:cNvPr>
          <p:cNvSpPr/>
          <p:nvPr/>
        </p:nvSpPr>
        <p:spPr>
          <a:xfrm>
            <a:off x="2193616" y="5527719"/>
            <a:ext cx="1783489" cy="357001"/>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Electrical Power Supply and Distribution System</a:t>
            </a:r>
          </a:p>
        </p:txBody>
      </p:sp>
      <p:sp>
        <p:nvSpPr>
          <p:cNvPr id="29" name="Rectangle 28">
            <a:extLst>
              <a:ext uri="{FF2B5EF4-FFF2-40B4-BE49-F238E27FC236}">
                <a16:creationId xmlns:a16="http://schemas.microsoft.com/office/drawing/2014/main" id="{EAA7E5EC-F140-E40F-31B8-C5F95E9B73E3}"/>
              </a:ext>
            </a:extLst>
          </p:cNvPr>
          <p:cNvSpPr/>
          <p:nvPr/>
        </p:nvSpPr>
        <p:spPr>
          <a:xfrm>
            <a:off x="4039289" y="6211420"/>
            <a:ext cx="1707884"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Water Supply</a:t>
            </a:r>
          </a:p>
        </p:txBody>
      </p:sp>
      <p:sp>
        <p:nvSpPr>
          <p:cNvPr id="30" name="Rectangle 29">
            <a:extLst>
              <a:ext uri="{FF2B5EF4-FFF2-40B4-BE49-F238E27FC236}">
                <a16:creationId xmlns:a16="http://schemas.microsoft.com/office/drawing/2014/main" id="{E0B9B66D-83D6-0E0E-2B8C-423D600A1EFD}"/>
              </a:ext>
            </a:extLst>
          </p:cNvPr>
          <p:cNvSpPr/>
          <p:nvPr/>
        </p:nvSpPr>
        <p:spPr>
          <a:xfrm>
            <a:off x="2193616" y="5960709"/>
            <a:ext cx="1783489" cy="373727"/>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Solid Waste Collection and Disposal System</a:t>
            </a:r>
            <a:endPar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4A3FA976-4814-C976-2071-C3981FE6D399}"/>
              </a:ext>
            </a:extLst>
          </p:cNvPr>
          <p:cNvSpPr/>
          <p:nvPr/>
        </p:nvSpPr>
        <p:spPr>
          <a:xfrm>
            <a:off x="2193616" y="6410788"/>
            <a:ext cx="1783489" cy="35488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Waste Collection and Disposal Collection</a:t>
            </a:r>
            <a:endPar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3164A78F-413A-04EC-6D51-BFCB2D4A9497}"/>
              </a:ext>
            </a:extLst>
          </p:cNvPr>
          <p:cNvSpPr/>
          <p:nvPr/>
        </p:nvSpPr>
        <p:spPr>
          <a:xfrm>
            <a:off x="4038671" y="6513668"/>
            <a:ext cx="1709119" cy="252001"/>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Emergency Preparedness</a:t>
            </a:r>
          </a:p>
        </p:txBody>
      </p:sp>
      <p:graphicFrame>
        <p:nvGraphicFramePr>
          <p:cNvPr id="9" name="Chart 8">
            <a:extLst>
              <a:ext uri="{FF2B5EF4-FFF2-40B4-BE49-F238E27FC236}">
                <a16:creationId xmlns:a16="http://schemas.microsoft.com/office/drawing/2014/main" id="{1DE6B671-A738-48A9-8404-3F3AD37CCCE7}"/>
              </a:ext>
            </a:extLst>
          </p:cNvPr>
          <p:cNvGraphicFramePr>
            <a:graphicFrameLocks/>
          </p:cNvGraphicFramePr>
          <p:nvPr/>
        </p:nvGraphicFramePr>
        <p:xfrm>
          <a:off x="6475475" y="2389700"/>
          <a:ext cx="3415495" cy="45575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32CE0F01-7775-A34A-7880-FEBE0F60D6FC}"/>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Climate Change Adaptation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5">
            <a:extLst>
              <a:ext uri="{FF2B5EF4-FFF2-40B4-BE49-F238E27FC236}">
                <a16:creationId xmlns:a16="http://schemas.microsoft.com/office/drawing/2014/main" id="{F2E6F339-4E93-0A33-C75D-20927F118F2D}"/>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216237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80169" y="1963049"/>
            <a:ext cx="6351308" cy="5207008"/>
          </a:xfrm>
        </p:spPr>
        <p:txBody>
          <a:bodyPr>
            <a:noAutofit/>
          </a:bodyPr>
          <a:lstStyle/>
          <a:p>
            <a:pPr>
              <a:lnSpc>
                <a:spcPct val="100000"/>
              </a:lnSpc>
              <a:spcBef>
                <a:spcPts val="1500"/>
              </a:spcBef>
            </a:pPr>
            <a:r>
              <a:rPr lang="en-US" sz="1800"/>
              <a:t>Information from Associated Engineering’s Towards Net Zero Infrastructure paper dated October 2022</a:t>
            </a:r>
          </a:p>
          <a:p>
            <a:pPr>
              <a:lnSpc>
                <a:spcPct val="100000"/>
              </a:lnSpc>
              <a:spcBef>
                <a:spcPts val="1500"/>
              </a:spcBef>
            </a:pPr>
            <a:r>
              <a:rPr lang="en-US" sz="1800"/>
              <a:t>Explores the Canadian Government’s reduction target of 40% below year 2005 levels of carbon emissions by 2030</a:t>
            </a:r>
          </a:p>
          <a:p>
            <a:pPr>
              <a:lnSpc>
                <a:spcPct val="100000"/>
              </a:lnSpc>
              <a:spcBef>
                <a:spcPts val="1500"/>
              </a:spcBef>
            </a:pPr>
            <a:r>
              <a:rPr lang="en-US" sz="1800"/>
              <a:t>Highlights the importance of Closing the Infrastructure Gap 2030 and its potential contributions to GHG emissions reduction</a:t>
            </a:r>
          </a:p>
          <a:p>
            <a:pPr>
              <a:lnSpc>
                <a:spcPct val="100000"/>
              </a:lnSpc>
              <a:spcBef>
                <a:spcPts val="1500"/>
              </a:spcBef>
            </a:pPr>
            <a:r>
              <a:rPr lang="en-US" sz="1800"/>
              <a:t>Several asset categories, specific to First Nations infrastructure, are evaluated. Areas where energy efficiency improvements can be made include:</a:t>
            </a:r>
          </a:p>
        </p:txBody>
      </p:sp>
      <p:sp>
        <p:nvSpPr>
          <p:cNvPr id="3" name="Rectangle 2">
            <a:extLst>
              <a:ext uri="{FF2B5EF4-FFF2-40B4-BE49-F238E27FC236}">
                <a16:creationId xmlns:a16="http://schemas.microsoft.com/office/drawing/2014/main" id="{4A74DFB9-DB1C-B4BE-B807-C8AABC704593}"/>
              </a:ext>
            </a:extLst>
          </p:cNvPr>
          <p:cNvSpPr/>
          <p:nvPr/>
        </p:nvSpPr>
        <p:spPr>
          <a:xfrm>
            <a:off x="560701" y="5672007"/>
            <a:ext cx="1728000" cy="12780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Non-residential Buildings</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EAB13B7-7582-960A-F342-3DE842A6A677}"/>
              </a:ext>
            </a:extLst>
          </p:cNvPr>
          <p:cNvSpPr/>
          <p:nvPr/>
        </p:nvSpPr>
        <p:spPr>
          <a:xfrm>
            <a:off x="2500958" y="5672007"/>
            <a:ext cx="1728000" cy="12780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Nation Housing</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63A3366-6AD9-5D5D-C2EB-FEA481496AAD}"/>
              </a:ext>
            </a:extLst>
          </p:cNvPr>
          <p:cNvSpPr/>
          <p:nvPr/>
        </p:nvSpPr>
        <p:spPr>
          <a:xfrm>
            <a:off x="4441215" y="5672007"/>
            <a:ext cx="1728000" cy="12780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Vehicles and Fleet Infrastructure</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51FC92DA-DE98-E713-8C5C-2666AE734E6A}"/>
              </a:ext>
            </a:extLst>
          </p:cNvPr>
          <p:cNvSpPr/>
          <p:nvPr/>
        </p:nvSpPr>
        <p:spPr>
          <a:xfrm>
            <a:off x="6381472" y="5672007"/>
            <a:ext cx="1367346" cy="1278022"/>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Utilities</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Graphic 13" descr="City with solid fill">
            <a:extLst>
              <a:ext uri="{FF2B5EF4-FFF2-40B4-BE49-F238E27FC236}">
                <a16:creationId xmlns:a16="http://schemas.microsoft.com/office/drawing/2014/main" id="{CE67B986-D6DD-C651-4847-28FEE5E1D6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364" y="5736866"/>
            <a:ext cx="720000" cy="720000"/>
          </a:xfrm>
          <a:prstGeom prst="rect">
            <a:avLst/>
          </a:prstGeom>
        </p:spPr>
      </p:pic>
      <p:pic>
        <p:nvPicPr>
          <p:cNvPr id="16" name="Graphic 15" descr="Suburban scene with solid fill">
            <a:extLst>
              <a:ext uri="{FF2B5EF4-FFF2-40B4-BE49-F238E27FC236}">
                <a16:creationId xmlns:a16="http://schemas.microsoft.com/office/drawing/2014/main" id="{9026B2E5-DF41-AF3C-E765-54E1F7997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958" y="5736866"/>
            <a:ext cx="720000" cy="720000"/>
          </a:xfrm>
          <a:prstGeom prst="rect">
            <a:avLst/>
          </a:prstGeom>
        </p:spPr>
      </p:pic>
      <p:pic>
        <p:nvPicPr>
          <p:cNvPr id="18" name="Graphic 17" descr="Handwashing with solid fill">
            <a:extLst>
              <a:ext uri="{FF2B5EF4-FFF2-40B4-BE49-F238E27FC236}">
                <a16:creationId xmlns:a16="http://schemas.microsoft.com/office/drawing/2014/main" id="{417A1A01-6300-F072-CEFE-A6273B6707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5145" y="5736866"/>
            <a:ext cx="720000" cy="720000"/>
          </a:xfrm>
          <a:prstGeom prst="rect">
            <a:avLst/>
          </a:prstGeom>
        </p:spPr>
      </p:pic>
      <p:pic>
        <p:nvPicPr>
          <p:cNvPr id="20" name="Graphic 19" descr="Truck with solid fill">
            <a:extLst>
              <a:ext uri="{FF2B5EF4-FFF2-40B4-BE49-F238E27FC236}">
                <a16:creationId xmlns:a16="http://schemas.microsoft.com/office/drawing/2014/main" id="{8DEA572F-D581-591E-8704-6A1410F53A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5215" y="5736866"/>
            <a:ext cx="720000" cy="720000"/>
          </a:xfrm>
          <a:prstGeom prst="rect">
            <a:avLst/>
          </a:prstGeom>
        </p:spPr>
      </p:pic>
      <p:graphicFrame>
        <p:nvGraphicFramePr>
          <p:cNvPr id="7" name="Chart 6">
            <a:extLst>
              <a:ext uri="{FF2B5EF4-FFF2-40B4-BE49-F238E27FC236}">
                <a16:creationId xmlns:a16="http://schemas.microsoft.com/office/drawing/2014/main" id="{CFCE3D1F-6D54-42D7-9A42-47C501DF2753}"/>
              </a:ext>
            </a:extLst>
          </p:cNvPr>
          <p:cNvGraphicFramePr>
            <a:graphicFrameLocks/>
          </p:cNvGraphicFramePr>
          <p:nvPr/>
        </p:nvGraphicFramePr>
        <p:xfrm>
          <a:off x="6921637" y="1867196"/>
          <a:ext cx="2879587" cy="3621394"/>
        </p:xfrm>
        <a:graphic>
          <a:graphicData uri="http://schemas.openxmlformats.org/drawingml/2006/chart">
            <c:chart xmlns:c="http://schemas.openxmlformats.org/drawingml/2006/chart" xmlns:r="http://schemas.openxmlformats.org/officeDocument/2006/relationships" r:id="rId10"/>
          </a:graphicData>
        </a:graphic>
      </p:graphicFrame>
      <p:sp>
        <p:nvSpPr>
          <p:cNvPr id="8" name="Title 1">
            <a:extLst>
              <a:ext uri="{FF2B5EF4-FFF2-40B4-BE49-F238E27FC236}">
                <a16:creationId xmlns:a16="http://schemas.microsoft.com/office/drawing/2014/main" id="{C6D0BBE3-178F-FEDE-DDF7-8B670E70C9EB}"/>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Net Zero Carbon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Footer Placeholder 5">
            <a:extLst>
              <a:ext uri="{FF2B5EF4-FFF2-40B4-BE49-F238E27FC236}">
                <a16:creationId xmlns:a16="http://schemas.microsoft.com/office/drawing/2014/main" id="{8F01C59E-E40E-8D21-6104-6BBBFD6077E2}"/>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2168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381036" y="1602292"/>
            <a:ext cx="5648256" cy="5207008"/>
          </a:xfrm>
        </p:spPr>
        <p:txBody>
          <a:bodyPr>
            <a:noAutofit/>
          </a:bodyPr>
          <a:lstStyle/>
          <a:p>
            <a:pPr marL="288000" indent="-216000">
              <a:lnSpc>
                <a:spcPct val="100000"/>
              </a:lnSpc>
              <a:spcBef>
                <a:spcPts val="1200"/>
              </a:spcBef>
              <a:spcAft>
                <a:spcPts val="1200"/>
              </a:spcAft>
            </a:pPr>
            <a:r>
              <a:rPr lang="en-US" sz="1800"/>
              <a:t>457 First Nation communities (61%) of 748 studied did not have highspeed internet and no FTTH</a:t>
            </a:r>
          </a:p>
          <a:p>
            <a:pPr marL="288000" indent="-216000">
              <a:lnSpc>
                <a:spcPct val="100000"/>
              </a:lnSpc>
              <a:spcBef>
                <a:spcPts val="1200"/>
              </a:spcBef>
              <a:spcAft>
                <a:spcPts val="1200"/>
              </a:spcAft>
            </a:pPr>
            <a:r>
              <a:rPr lang="en-US" sz="1800"/>
              <a:t>Analysis determined extent of the wired and mobility wireless infrastructure gaps which need </a:t>
            </a:r>
            <a:br>
              <a:rPr lang="en-US" sz="1800"/>
            </a:br>
            <a:r>
              <a:rPr lang="en-US" sz="1800"/>
              <a:t>to be addressed so that every First Nation has:</a:t>
            </a:r>
          </a:p>
          <a:p>
            <a:pPr marL="790920" lvl="2" indent="-216000">
              <a:lnSpc>
                <a:spcPct val="125000"/>
              </a:lnSpc>
              <a:spcBef>
                <a:spcPts val="0"/>
              </a:spcBef>
            </a:pPr>
            <a:r>
              <a:rPr lang="en-US" sz="1800"/>
              <a:t>A </a:t>
            </a:r>
            <a:r>
              <a:rPr lang="en-US" sz="1800" err="1"/>
              <a:t>fibre</a:t>
            </a:r>
            <a:r>
              <a:rPr lang="en-US" sz="1800"/>
              <a:t> backbone to the Internet</a:t>
            </a:r>
          </a:p>
          <a:p>
            <a:pPr marL="790920" lvl="2" indent="-216000">
              <a:lnSpc>
                <a:spcPct val="125000"/>
              </a:lnSpc>
              <a:spcBef>
                <a:spcPts val="0"/>
              </a:spcBef>
            </a:pPr>
            <a:r>
              <a:rPr lang="en-US" sz="1800" err="1"/>
              <a:t>Fibre</a:t>
            </a:r>
            <a:r>
              <a:rPr lang="en-US" sz="1800"/>
              <a:t>-to-the-home (FTTH) last mile</a:t>
            </a:r>
          </a:p>
          <a:p>
            <a:pPr marL="790920" lvl="2" indent="-216000">
              <a:lnSpc>
                <a:spcPct val="125000"/>
              </a:lnSpc>
              <a:spcBef>
                <a:spcPts val="0"/>
              </a:spcBef>
            </a:pPr>
            <a:r>
              <a:rPr lang="en-US" sz="1800"/>
              <a:t>LTE or 5G mobility services</a:t>
            </a:r>
            <a:br>
              <a:rPr lang="en-US"/>
            </a:br>
            <a:endParaRPr lang="en-US"/>
          </a:p>
        </p:txBody>
      </p:sp>
      <p:pic>
        <p:nvPicPr>
          <p:cNvPr id="3" name="Picture 2" descr="Diagram&#10;&#10;Description automatically generated">
            <a:extLst>
              <a:ext uri="{FF2B5EF4-FFF2-40B4-BE49-F238E27FC236}">
                <a16:creationId xmlns:a16="http://schemas.microsoft.com/office/drawing/2014/main" id="{713892BA-4109-30F2-950C-D498FCC92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013" y="4618049"/>
            <a:ext cx="5172050" cy="2767291"/>
          </a:xfrm>
          <a:prstGeom prst="rect">
            <a:avLst/>
          </a:prstGeom>
          <a:ln>
            <a:solidFill>
              <a:schemeClr val="bg1">
                <a:lumMod val="75000"/>
              </a:schemeClr>
            </a:solidFill>
          </a:ln>
          <a:effectLst/>
        </p:spPr>
      </p:pic>
      <p:graphicFrame>
        <p:nvGraphicFramePr>
          <p:cNvPr id="6" name="Chart 5">
            <a:extLst>
              <a:ext uri="{FF2B5EF4-FFF2-40B4-BE49-F238E27FC236}">
                <a16:creationId xmlns:a16="http://schemas.microsoft.com/office/drawing/2014/main" id="{6251066A-4CC3-40EF-A2E5-FE129F38F1C5}"/>
              </a:ext>
            </a:extLst>
          </p:cNvPr>
          <p:cNvGraphicFramePr>
            <a:graphicFrameLocks/>
          </p:cNvGraphicFramePr>
          <p:nvPr>
            <p:extLst>
              <p:ext uri="{D42A27DB-BD31-4B8C-83A1-F6EECF244321}">
                <p14:modId xmlns:p14="http://schemas.microsoft.com/office/powerpoint/2010/main" val="2457609470"/>
              </p:ext>
            </p:extLst>
          </p:nvPr>
        </p:nvGraphicFramePr>
        <p:xfrm>
          <a:off x="6853237" y="1785444"/>
          <a:ext cx="2947987" cy="386238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C5DFFAA-B643-A7FB-937E-35A3DF22BB15}"/>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Investment Needs By Asset Category:</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Connectivity by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5">
            <a:extLst>
              <a:ext uri="{FF2B5EF4-FFF2-40B4-BE49-F238E27FC236}">
                <a16:creationId xmlns:a16="http://schemas.microsoft.com/office/drawing/2014/main" id="{3D6B3975-B499-1138-B0F2-E455EDC52420}"/>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224245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23</a:t>
            </a:fld>
            <a:endParaRPr lang="en-CA"/>
          </a:p>
        </p:txBody>
      </p:sp>
      <p:sp>
        <p:nvSpPr>
          <p:cNvPr id="3" name="Title 1">
            <a:extLst>
              <a:ext uri="{FF2B5EF4-FFF2-40B4-BE49-F238E27FC236}">
                <a16:creationId xmlns:a16="http://schemas.microsoft.com/office/drawing/2014/main" id="{145BB2BD-5513-9CC6-8C97-F85A917D8D98}"/>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nSpc>
                <a:spcPct val="125000"/>
              </a:lnSpc>
            </a:pPr>
            <a:r>
              <a:rPr lang="en-US" sz="1400" dirty="0">
                <a:solidFill>
                  <a:schemeClr val="bg1"/>
                </a:solidFill>
              </a:rPr>
              <a:t>Investment Needs By Asset Category:</a:t>
            </a:r>
          </a:p>
          <a:p>
            <a:r>
              <a:rPr lang="en-US" sz="2400" b="1" dirty="0">
                <a:solidFill>
                  <a:schemeClr val="bg1"/>
                </a:solidFill>
              </a:rPr>
              <a:t>Connectivity by 2030</a:t>
            </a:r>
            <a:endParaRPr lang="en-CA" sz="2400" b="1" dirty="0">
              <a:solidFill>
                <a:schemeClr val="bg1"/>
              </a:solidFill>
            </a:endParaRPr>
          </a:p>
        </p:txBody>
      </p:sp>
      <p:sp>
        <p:nvSpPr>
          <p:cNvPr id="7" name="Rectangle 6">
            <a:extLst>
              <a:ext uri="{FF2B5EF4-FFF2-40B4-BE49-F238E27FC236}">
                <a16:creationId xmlns:a16="http://schemas.microsoft.com/office/drawing/2014/main" id="{F577E812-663D-CFC6-2094-84F7D5313572}"/>
              </a:ext>
            </a:extLst>
          </p:cNvPr>
          <p:cNvSpPr/>
          <p:nvPr/>
        </p:nvSpPr>
        <p:spPr>
          <a:xfrm>
            <a:off x="789096" y="6574318"/>
            <a:ext cx="5672893" cy="716464"/>
          </a:xfrm>
          <a:prstGeom prst="rect">
            <a:avLst/>
          </a:prstGeom>
          <a:solidFill>
            <a:schemeClr val="bg1">
              <a:lumMod val="6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a:r>
              <a:rPr lang="en-CA" sz="1400" dirty="0">
                <a:solidFill>
                  <a:schemeClr val="tx1"/>
                </a:solidFill>
                <a:latin typeface="Arial" panose="020B0604020202020204" pitchFamily="34" charset="0"/>
                <a:cs typeface="Arial" panose="020B0604020202020204" pitchFamily="34" charset="0"/>
              </a:rPr>
              <a:t>363 First Nations communities across Canada are still unserved and have no access to 50/10 infrastructure or </a:t>
            </a:r>
            <a:r>
              <a:rPr lang="en-CA" sz="1400" dirty="0" err="1">
                <a:solidFill>
                  <a:schemeClr val="tx1"/>
                </a:solidFill>
                <a:latin typeface="Arial" panose="020B0604020202020204" pitchFamily="34" charset="0"/>
                <a:cs typeface="Arial" panose="020B0604020202020204" pitchFamily="34" charset="0"/>
              </a:rPr>
              <a:t>celluar</a:t>
            </a:r>
            <a:endParaRPr lang="en-CA" sz="1400" dirty="0">
              <a:solidFill>
                <a:schemeClr val="tx1"/>
              </a:solidFill>
              <a:latin typeface="Arial" panose="020B0604020202020204" pitchFamily="34" charset="0"/>
              <a:cs typeface="Arial" panose="020B0604020202020204" pitchFamily="34" charset="0"/>
            </a:endParaRPr>
          </a:p>
        </p:txBody>
      </p:sp>
      <p:pic>
        <p:nvPicPr>
          <p:cNvPr id="8" name="Graphic 7" descr="Cloud Computing outline">
            <a:extLst>
              <a:ext uri="{FF2B5EF4-FFF2-40B4-BE49-F238E27FC236}">
                <a16:creationId xmlns:a16="http://schemas.microsoft.com/office/drawing/2014/main" id="{6BD33D2E-4405-8A43-BDA4-A4CDC6E67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725" y="6612510"/>
            <a:ext cx="640080" cy="640080"/>
          </a:xfrm>
          <a:prstGeom prst="rect">
            <a:avLst/>
          </a:prstGeom>
        </p:spPr>
      </p:pic>
      <p:sp>
        <p:nvSpPr>
          <p:cNvPr id="9" name="Footer Placeholder 5">
            <a:extLst>
              <a:ext uri="{FF2B5EF4-FFF2-40B4-BE49-F238E27FC236}">
                <a16:creationId xmlns:a16="http://schemas.microsoft.com/office/drawing/2014/main" id="{5D9D69E4-62C2-2504-0EF4-114A34C5E472}"/>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graphicFrame>
        <p:nvGraphicFramePr>
          <p:cNvPr id="5" name="Chart 4">
            <a:extLst>
              <a:ext uri="{FF2B5EF4-FFF2-40B4-BE49-F238E27FC236}">
                <a16:creationId xmlns:a16="http://schemas.microsoft.com/office/drawing/2014/main" id="{3622CE18-6592-2A31-146C-541F9A9E5E34}"/>
              </a:ext>
            </a:extLst>
          </p:cNvPr>
          <p:cNvGraphicFramePr>
            <a:graphicFrameLocks/>
          </p:cNvGraphicFramePr>
          <p:nvPr>
            <p:extLst>
              <p:ext uri="{D42A27DB-BD31-4B8C-83A1-F6EECF244321}">
                <p14:modId xmlns:p14="http://schemas.microsoft.com/office/powerpoint/2010/main" val="3235383529"/>
              </p:ext>
            </p:extLst>
          </p:nvPr>
        </p:nvGraphicFramePr>
        <p:xfrm>
          <a:off x="1" y="1462942"/>
          <a:ext cx="10058400" cy="5009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5E5C8E7-4DFC-0D97-285F-EA5245F8BDDF}"/>
              </a:ext>
            </a:extLst>
          </p:cNvPr>
          <p:cNvGraphicFramePr>
            <a:graphicFrameLocks/>
          </p:cNvGraphicFramePr>
          <p:nvPr>
            <p:extLst>
              <p:ext uri="{D42A27DB-BD31-4B8C-83A1-F6EECF244321}">
                <p14:modId xmlns:p14="http://schemas.microsoft.com/office/powerpoint/2010/main" val="3202503670"/>
              </p:ext>
            </p:extLst>
          </p:nvPr>
        </p:nvGraphicFramePr>
        <p:xfrm>
          <a:off x="3027680" y="1615441"/>
          <a:ext cx="7691120" cy="47040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345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24</a:t>
            </a:fld>
            <a:endParaRPr lang="en-CA"/>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80170" y="1696101"/>
            <a:ext cx="7181090" cy="4703081"/>
          </a:xfrm>
        </p:spPr>
        <p:txBody>
          <a:bodyPr>
            <a:noAutofit/>
          </a:bodyPr>
          <a:lstStyle/>
          <a:p>
            <a:pPr>
              <a:lnSpc>
                <a:spcPct val="100000"/>
              </a:lnSpc>
              <a:spcBef>
                <a:spcPts val="1500"/>
              </a:spcBef>
            </a:pPr>
            <a:r>
              <a:rPr lang="en-US" sz="1800"/>
              <a:t>Derived from Associated Engineering’s Addressing Accessibility discussion paper from October 2022</a:t>
            </a:r>
          </a:p>
          <a:p>
            <a:pPr>
              <a:lnSpc>
                <a:spcPct val="100000"/>
              </a:lnSpc>
              <a:spcBef>
                <a:spcPts val="1500"/>
              </a:spcBef>
            </a:pPr>
            <a:r>
              <a:rPr lang="en-US" sz="1800"/>
              <a:t>Highlights the challenges that individuals with disabilities face for conventional building configurations</a:t>
            </a:r>
          </a:p>
          <a:p>
            <a:pPr>
              <a:lnSpc>
                <a:spcPct val="100000"/>
              </a:lnSpc>
              <a:spcBef>
                <a:spcPts val="1500"/>
              </a:spcBef>
            </a:pPr>
            <a:r>
              <a:rPr lang="en-US" sz="1800"/>
              <a:t>Outlines the cost of retrofitting existing infrastructure to accommodate modern accessibility standards</a:t>
            </a:r>
          </a:p>
        </p:txBody>
      </p:sp>
      <p:sp>
        <p:nvSpPr>
          <p:cNvPr id="6" name="Title 1">
            <a:extLst>
              <a:ext uri="{FF2B5EF4-FFF2-40B4-BE49-F238E27FC236}">
                <a16:creationId xmlns:a16="http://schemas.microsoft.com/office/drawing/2014/main" id="{342D4608-A641-D4E1-1061-46C962651DB6}"/>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nSpc>
                <a:spcPct val="125000"/>
              </a:lnSpc>
            </a:pPr>
            <a:r>
              <a:rPr lang="en-US" sz="1400" dirty="0">
                <a:solidFill>
                  <a:schemeClr val="bg1"/>
                </a:solidFill>
              </a:rPr>
              <a:t>Investment Needs By Asset Category:</a:t>
            </a:r>
          </a:p>
          <a:p>
            <a:r>
              <a:rPr lang="en-US" sz="2400" b="1" dirty="0">
                <a:solidFill>
                  <a:schemeClr val="bg1"/>
                </a:solidFill>
              </a:rPr>
              <a:t>Accessibility by 2030</a:t>
            </a:r>
            <a:endParaRPr lang="en-CA" sz="2400" b="1" dirty="0">
              <a:solidFill>
                <a:schemeClr val="bg1"/>
              </a:solidFill>
            </a:endParaRPr>
          </a:p>
        </p:txBody>
      </p:sp>
      <p:pic>
        <p:nvPicPr>
          <p:cNvPr id="3" name="Picture 2">
            <a:extLst>
              <a:ext uri="{FF2B5EF4-FFF2-40B4-BE49-F238E27FC236}">
                <a16:creationId xmlns:a16="http://schemas.microsoft.com/office/drawing/2014/main" id="{8E56E197-D83B-EFF9-9ABD-1070790FE8DA}"/>
              </a:ext>
            </a:extLst>
          </p:cNvPr>
          <p:cNvPicPr>
            <a:picLocks noChangeAspect="1"/>
          </p:cNvPicPr>
          <p:nvPr/>
        </p:nvPicPr>
        <p:blipFill rotWithShape="1">
          <a:blip r:embed="rId2">
            <a:duotone>
              <a:schemeClr val="accent3">
                <a:shade val="45000"/>
                <a:satMod val="135000"/>
              </a:schemeClr>
              <a:prstClr val="white"/>
            </a:duotone>
            <a:alphaModFix amt="50000"/>
            <a:extLst>
              <a:ext uri="{28A0092B-C50C-407E-A947-70E740481C1C}">
                <a14:useLocalDpi xmlns:a14="http://schemas.microsoft.com/office/drawing/2010/main" val="0"/>
              </a:ext>
            </a:extLst>
          </a:blip>
          <a:srcRect t="-1" b="32544"/>
          <a:stretch/>
        </p:blipFill>
        <p:spPr>
          <a:xfrm>
            <a:off x="0" y="3848845"/>
            <a:ext cx="10058400" cy="3546102"/>
          </a:xfrm>
          <a:prstGeom prst="rect">
            <a:avLst/>
          </a:prstGeom>
        </p:spPr>
      </p:pic>
      <p:graphicFrame>
        <p:nvGraphicFramePr>
          <p:cNvPr id="7" name="Chart 6">
            <a:extLst>
              <a:ext uri="{FF2B5EF4-FFF2-40B4-BE49-F238E27FC236}">
                <a16:creationId xmlns:a16="http://schemas.microsoft.com/office/drawing/2014/main" id="{42098ABA-7866-7BE2-7152-549F7CEE35C2}"/>
              </a:ext>
            </a:extLst>
          </p:cNvPr>
          <p:cNvGraphicFramePr>
            <a:graphicFrameLocks/>
          </p:cNvGraphicFramePr>
          <p:nvPr/>
        </p:nvGraphicFramePr>
        <p:xfrm>
          <a:off x="6378547" y="3460621"/>
          <a:ext cx="3909060" cy="3862388"/>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5">
            <a:extLst>
              <a:ext uri="{FF2B5EF4-FFF2-40B4-BE49-F238E27FC236}">
                <a16:creationId xmlns:a16="http://schemas.microsoft.com/office/drawing/2014/main" id="{DA382718-9EC4-91BF-AFD6-AAC3F01F42CD}"/>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382974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pPr/>
              <a:t>25</a:t>
            </a:fld>
            <a:endParaRPr lang="en-CA"/>
          </a:p>
        </p:txBody>
      </p:sp>
      <p:sp>
        <p:nvSpPr>
          <p:cNvPr id="16" name="Title 1">
            <a:extLst>
              <a:ext uri="{FF2B5EF4-FFF2-40B4-BE49-F238E27FC236}">
                <a16:creationId xmlns:a16="http://schemas.microsoft.com/office/drawing/2014/main" id="{8BC3C317-3029-3F50-F41A-9FEC1D5B0FEA}"/>
              </a:ext>
            </a:extLst>
          </p:cNvPr>
          <p:cNvSpPr txBox="1">
            <a:spLocks/>
          </p:cNvSpPr>
          <p:nvPr/>
        </p:nvSpPr>
        <p:spPr>
          <a:xfrm>
            <a:off x="1717493" y="332509"/>
            <a:ext cx="5943767" cy="707034"/>
          </a:xfrm>
          <a:prstGeom prst="rect">
            <a:avLst/>
          </a:prstGeom>
        </p:spPr>
        <p:txBody>
          <a:bodyPr vert="horz" lIns="91440" tIns="45720" rIns="91440" bIns="45720" rtlCol="0" anchor="ctr">
            <a:normAutofit lnSpcReduction="1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Canada’s Natural Resources </a:t>
            </a:r>
            <a:br>
              <a:rPr lang="en-US" sz="2400" b="1">
                <a:solidFill>
                  <a:schemeClr val="bg1"/>
                </a:solidFill>
              </a:rPr>
            </a:br>
            <a:r>
              <a:rPr lang="en-US" sz="2400" b="1">
                <a:solidFill>
                  <a:schemeClr val="bg1"/>
                </a:solidFill>
              </a:rPr>
              <a:t>Extraction vs. CTIG</a:t>
            </a:r>
            <a:endParaRPr lang="en-CA" sz="2400" b="1">
              <a:solidFill>
                <a:schemeClr val="bg1"/>
              </a:solidFill>
            </a:endParaRPr>
          </a:p>
        </p:txBody>
      </p:sp>
      <p:pic>
        <p:nvPicPr>
          <p:cNvPr id="6" name="Picture 5">
            <a:extLst>
              <a:ext uri="{FF2B5EF4-FFF2-40B4-BE49-F238E27FC236}">
                <a16:creationId xmlns:a16="http://schemas.microsoft.com/office/drawing/2014/main" id="{972B88B1-98A6-8520-FD07-1BBD30D8C3BD}"/>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5474301" y="2685148"/>
            <a:ext cx="3357459" cy="3709303"/>
          </a:xfrm>
          <a:prstGeom prst="rect">
            <a:avLst/>
          </a:prstGeom>
        </p:spPr>
      </p:pic>
      <p:sp>
        <p:nvSpPr>
          <p:cNvPr id="7" name="Oval 6">
            <a:extLst>
              <a:ext uri="{FF2B5EF4-FFF2-40B4-BE49-F238E27FC236}">
                <a16:creationId xmlns:a16="http://schemas.microsoft.com/office/drawing/2014/main" id="{D38D5512-7AC9-A8F5-8FD7-E7CC23F241A7}"/>
              </a:ext>
            </a:extLst>
          </p:cNvPr>
          <p:cNvSpPr/>
          <p:nvPr/>
        </p:nvSpPr>
        <p:spPr>
          <a:xfrm>
            <a:off x="577942" y="2412610"/>
            <a:ext cx="3888000" cy="388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a:p>
            <a:pPr algn="ctr"/>
            <a:endParaRPr lang="en-CA">
              <a:latin typeface="Arial" panose="020B0604020202020204" pitchFamily="34" charset="0"/>
              <a:cs typeface="Arial" panose="020B0604020202020204" pitchFamily="34" charset="0"/>
            </a:endParaRPr>
          </a:p>
          <a:p>
            <a:pPr algn="ctr"/>
            <a:r>
              <a:rPr lang="en-CA">
                <a:latin typeface="Arial" panose="020B0604020202020204" pitchFamily="34" charset="0"/>
                <a:cs typeface="Arial" panose="020B0604020202020204" pitchFamily="34" charset="0"/>
              </a:rPr>
              <a:t>Canadian Natural Resource and Downstream Exports</a:t>
            </a:r>
          </a:p>
          <a:p>
            <a:pPr algn="ctr"/>
            <a:r>
              <a:rPr lang="en-CA" sz="2000" b="1">
                <a:latin typeface="Arial" panose="020B0604020202020204" pitchFamily="34" charset="0"/>
                <a:cs typeface="Arial" panose="020B0604020202020204" pitchFamily="34" charset="0"/>
              </a:rPr>
              <a:t>$1.81 Trillion</a:t>
            </a:r>
          </a:p>
        </p:txBody>
      </p:sp>
      <p:sp>
        <p:nvSpPr>
          <p:cNvPr id="8" name="Oval 7">
            <a:extLst>
              <a:ext uri="{FF2B5EF4-FFF2-40B4-BE49-F238E27FC236}">
                <a16:creationId xmlns:a16="http://schemas.microsoft.com/office/drawing/2014/main" id="{F5C19642-1839-17D8-F4C2-D8A9E669E659}"/>
              </a:ext>
            </a:extLst>
          </p:cNvPr>
          <p:cNvSpPr/>
          <p:nvPr/>
        </p:nvSpPr>
        <p:spPr>
          <a:xfrm>
            <a:off x="6246841" y="3639800"/>
            <a:ext cx="1800000" cy="1800000"/>
          </a:xfrm>
          <a:prstGeom prst="ellipse">
            <a:avLst/>
          </a:prstGeom>
          <a:solidFill>
            <a:srgbClr val="E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latin typeface="Arial" panose="020B0604020202020204" pitchFamily="34" charset="0"/>
                <a:cs typeface="Arial" panose="020B0604020202020204" pitchFamily="34" charset="0"/>
              </a:rPr>
              <a:t>Closing the Infrastructure Gap Proposal</a:t>
            </a:r>
          </a:p>
          <a:p>
            <a:pPr algn="ctr"/>
            <a:r>
              <a:rPr lang="en-CA" sz="1400">
                <a:latin typeface="Arial" panose="020B0604020202020204" pitchFamily="34" charset="0"/>
                <a:cs typeface="Arial" panose="020B0604020202020204" pitchFamily="34" charset="0"/>
              </a:rPr>
              <a:t>(2023 to 2030)</a:t>
            </a:r>
          </a:p>
          <a:p>
            <a:pPr algn="ctr"/>
            <a:r>
              <a:rPr lang="en-CA" sz="1600" b="1">
                <a:latin typeface="Arial" panose="020B0604020202020204" pitchFamily="34" charset="0"/>
                <a:cs typeface="Arial" panose="020B0604020202020204" pitchFamily="34" charset="0"/>
              </a:rPr>
              <a:t>$349.2 Billion</a:t>
            </a:r>
          </a:p>
        </p:txBody>
      </p:sp>
      <p:sp>
        <p:nvSpPr>
          <p:cNvPr id="11" name="Content Placeholder 2">
            <a:extLst>
              <a:ext uri="{FF2B5EF4-FFF2-40B4-BE49-F238E27FC236}">
                <a16:creationId xmlns:a16="http://schemas.microsoft.com/office/drawing/2014/main" id="{B207C2EC-A64A-B951-CA67-98AF391282EC}"/>
              </a:ext>
            </a:extLst>
          </p:cNvPr>
          <p:cNvSpPr>
            <a:spLocks noGrp="1"/>
          </p:cNvSpPr>
          <p:nvPr>
            <p:ph idx="1"/>
          </p:nvPr>
        </p:nvSpPr>
        <p:spPr>
          <a:xfrm>
            <a:off x="615314" y="1471790"/>
            <a:ext cx="8216446" cy="940820"/>
          </a:xfrm>
        </p:spPr>
        <p:txBody>
          <a:bodyPr>
            <a:noAutofit/>
          </a:bodyPr>
          <a:lstStyle/>
          <a:p>
            <a:pPr marL="0" indent="0" algn="ctr">
              <a:buNone/>
            </a:pPr>
            <a:r>
              <a:rPr lang="en-US" sz="2000" b="1" dirty="0">
                <a:solidFill>
                  <a:srgbClr val="FF0000"/>
                </a:solidFill>
              </a:rPr>
              <a:t>WHERE’S THE MONEY GOING TO COME FROM?</a:t>
            </a:r>
          </a:p>
          <a:p>
            <a:pPr marL="0" indent="0">
              <a:buNone/>
            </a:pPr>
            <a:r>
              <a:rPr lang="en-US" sz="1600" dirty="0"/>
              <a:t>Program cost comparison of CTIG vs. various categories of spending by the Government of Canada </a:t>
            </a:r>
            <a:r>
              <a:rPr lang="en-US" dirty="0"/>
              <a:t>between 2015 to 2021</a:t>
            </a:r>
            <a:endParaRPr lang="en-US" sz="1600" dirty="0"/>
          </a:p>
        </p:txBody>
      </p:sp>
      <p:pic>
        <p:nvPicPr>
          <p:cNvPr id="20" name="Graphic 19" descr="Gold bars outline">
            <a:extLst>
              <a:ext uri="{FF2B5EF4-FFF2-40B4-BE49-F238E27FC236}">
                <a16:creationId xmlns:a16="http://schemas.microsoft.com/office/drawing/2014/main" id="{C2BFCD43-C87F-C3F5-DA04-A2839F6FDD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1942" y="3386844"/>
            <a:ext cx="720000" cy="720000"/>
          </a:xfrm>
          <a:prstGeom prst="rect">
            <a:avLst/>
          </a:prstGeom>
        </p:spPr>
      </p:pic>
      <p:pic>
        <p:nvPicPr>
          <p:cNvPr id="21" name="Graphic 20" descr="Care outline">
            <a:extLst>
              <a:ext uri="{FF2B5EF4-FFF2-40B4-BE49-F238E27FC236}">
                <a16:creationId xmlns:a16="http://schemas.microsoft.com/office/drawing/2014/main" id="{674BAC63-5514-9F60-24FF-5057D6574B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2699" y="4729568"/>
            <a:ext cx="360000" cy="360000"/>
          </a:xfrm>
          <a:prstGeom prst="rect">
            <a:avLst/>
          </a:prstGeom>
        </p:spPr>
      </p:pic>
      <p:sp>
        <p:nvSpPr>
          <p:cNvPr id="9" name="TextBox 8">
            <a:extLst>
              <a:ext uri="{FF2B5EF4-FFF2-40B4-BE49-F238E27FC236}">
                <a16:creationId xmlns:a16="http://schemas.microsoft.com/office/drawing/2014/main" id="{2042E4C8-D0A5-2817-A9CE-ED4713F792D0}"/>
              </a:ext>
            </a:extLst>
          </p:cNvPr>
          <p:cNvSpPr txBox="1"/>
          <p:nvPr/>
        </p:nvSpPr>
        <p:spPr>
          <a:xfrm>
            <a:off x="577942" y="6827483"/>
            <a:ext cx="4980754" cy="215444"/>
          </a:xfrm>
          <a:prstGeom prst="rect">
            <a:avLst/>
          </a:prstGeom>
          <a:noFill/>
        </p:spPr>
        <p:txBody>
          <a:bodyPr wrap="square">
            <a:spAutoFit/>
          </a:bodyPr>
          <a:lstStyle/>
          <a:p>
            <a:pPr algn="ctr"/>
            <a:r>
              <a:rPr lang="en-CA" sz="800" b="0" i="1">
                <a:effectLst/>
                <a:latin typeface="Arial" panose="020B0604020202020204" pitchFamily="34" charset="0"/>
                <a:cs typeface="Arial" panose="020B0604020202020204" pitchFamily="34" charset="0"/>
              </a:rPr>
              <a:t>Statistics Canada. Table 38-10-0285-01  Natural resources satellite account, indicators (x 1,000,000)</a:t>
            </a:r>
            <a:endParaRPr lang="en-CA" sz="800" i="1">
              <a:latin typeface="Arial" panose="020B0604020202020204" pitchFamily="34" charset="0"/>
              <a:cs typeface="Arial" panose="020B0604020202020204" pitchFamily="34" charset="0"/>
            </a:endParaRPr>
          </a:p>
        </p:txBody>
      </p:sp>
      <p:sp>
        <p:nvSpPr>
          <p:cNvPr id="4" name="Footer Placeholder 5">
            <a:extLst>
              <a:ext uri="{FF2B5EF4-FFF2-40B4-BE49-F238E27FC236}">
                <a16:creationId xmlns:a16="http://schemas.microsoft.com/office/drawing/2014/main" id="{B0006885-61BF-B17A-E903-17113B189AFC}"/>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414714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A5F5A5-E941-4F9F-1888-204EF7402BB5}"/>
              </a:ext>
            </a:extLst>
          </p:cNvPr>
          <p:cNvSpPr>
            <a:spLocks noGrp="1"/>
          </p:cNvSpPr>
          <p:nvPr>
            <p:ph type="ftr" sz="quarter" idx="10"/>
          </p:nvPr>
        </p:nvSpPr>
        <p:spPr/>
        <p:txBody>
          <a:bodyPr/>
          <a:lstStyle/>
          <a:p>
            <a:r>
              <a:rPr lang="en-US"/>
              <a:t>Closing the Infrastructure Gap by 2030 – AFN Proposal and Cost Report Summary</a:t>
            </a:r>
            <a:endParaRPr lang="en-CA"/>
          </a:p>
        </p:txBody>
      </p:sp>
      <p:sp>
        <p:nvSpPr>
          <p:cNvPr id="3" name="Slide Number Placeholder 2">
            <a:extLst>
              <a:ext uri="{FF2B5EF4-FFF2-40B4-BE49-F238E27FC236}">
                <a16:creationId xmlns:a16="http://schemas.microsoft.com/office/drawing/2014/main" id="{FE712929-9598-0CEE-A795-C356E151B98D}"/>
              </a:ext>
            </a:extLst>
          </p:cNvPr>
          <p:cNvSpPr>
            <a:spLocks noGrp="1"/>
          </p:cNvSpPr>
          <p:nvPr>
            <p:ph type="sldNum" sz="quarter" idx="11"/>
          </p:nvPr>
        </p:nvSpPr>
        <p:spPr/>
        <p:txBody>
          <a:bodyPr/>
          <a:lstStyle/>
          <a:p>
            <a:fld id="{BC9BB997-7981-4044-9A5F-081E7206A59F}" type="slidenum">
              <a:rPr lang="en-CA" smtClean="0"/>
              <a:pPr/>
              <a:t>26</a:t>
            </a:fld>
            <a:endParaRPr lang="en-CA"/>
          </a:p>
        </p:txBody>
      </p:sp>
      <p:grpSp>
        <p:nvGrpSpPr>
          <p:cNvPr id="5" name="Group 4">
            <a:extLst>
              <a:ext uri="{FF2B5EF4-FFF2-40B4-BE49-F238E27FC236}">
                <a16:creationId xmlns:a16="http://schemas.microsoft.com/office/drawing/2014/main" id="{60C09830-2446-A0DE-63FF-8619BFD83F59}"/>
              </a:ext>
            </a:extLst>
          </p:cNvPr>
          <p:cNvGrpSpPr/>
          <p:nvPr/>
        </p:nvGrpSpPr>
        <p:grpSpPr>
          <a:xfrm>
            <a:off x="3904890" y="1382399"/>
            <a:ext cx="5767070" cy="5963759"/>
            <a:chOff x="0" y="0"/>
            <a:chExt cx="5767280" cy="7707424"/>
          </a:xfrm>
        </p:grpSpPr>
        <p:sp>
          <p:nvSpPr>
            <p:cNvPr id="6" name="Rectangle: Rounded Corners 5">
              <a:extLst>
                <a:ext uri="{FF2B5EF4-FFF2-40B4-BE49-F238E27FC236}">
                  <a16:creationId xmlns:a16="http://schemas.microsoft.com/office/drawing/2014/main" id="{5DECEDA1-B805-AE61-5666-24D23B6B8F51}"/>
                </a:ext>
              </a:extLst>
            </p:cNvPr>
            <p:cNvSpPr/>
            <p:nvPr/>
          </p:nvSpPr>
          <p:spPr>
            <a:xfrm>
              <a:off x="0" y="1254910"/>
              <a:ext cx="5760000" cy="396000"/>
            </a:xfrm>
            <a:prstGeom prst="roundRect">
              <a:avLst>
                <a:gd name="adj" fmla="val 43894"/>
              </a:avLst>
            </a:prstGeom>
            <a:solidFill>
              <a:srgbClr val="FFFFFF">
                <a:lumMod val="95000"/>
              </a:srgbClr>
            </a:solidFill>
            <a:ln w="25400" cap="flat" cmpd="sng" algn="ctr">
              <a:noFill/>
              <a:prstDash val="solid"/>
            </a:ln>
            <a:effectLst/>
          </p:spPr>
          <p:txBody>
            <a:bodyPr rtlCol="0" anchor="ctr"/>
            <a:lstStyle/>
            <a:p>
              <a:endParaRPr lang="en-CA"/>
            </a:p>
          </p:txBody>
        </p:sp>
        <p:sp>
          <p:nvSpPr>
            <p:cNvPr id="7" name="Oval 6">
              <a:extLst>
                <a:ext uri="{FF2B5EF4-FFF2-40B4-BE49-F238E27FC236}">
                  <a16:creationId xmlns:a16="http://schemas.microsoft.com/office/drawing/2014/main" id="{B418DF0D-816C-57E9-1CF1-C340E9C55C74}"/>
                </a:ext>
              </a:extLst>
            </p:cNvPr>
            <p:cNvSpPr/>
            <p:nvPr/>
          </p:nvSpPr>
          <p:spPr>
            <a:xfrm>
              <a:off x="2559824" y="1102945"/>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pic>
          <p:nvPicPr>
            <p:cNvPr id="8" name="Picture 7" descr="Home ">
              <a:extLst>
                <a:ext uri="{FF2B5EF4-FFF2-40B4-BE49-F238E27FC236}">
                  <a16:creationId xmlns:a16="http://schemas.microsoft.com/office/drawing/2014/main" id="{39564545-E781-D692-C320-1A45C50410E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7209" y="1189680"/>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84;p29">
              <a:extLst>
                <a:ext uri="{FF2B5EF4-FFF2-40B4-BE49-F238E27FC236}">
                  <a16:creationId xmlns:a16="http://schemas.microsoft.com/office/drawing/2014/main" id="{28D98281-20C2-5AAF-33E8-441CBABA1619}"/>
                </a:ext>
              </a:extLst>
            </p:cNvPr>
            <p:cNvSpPr txBox="1"/>
            <p:nvPr/>
          </p:nvSpPr>
          <p:spPr>
            <a:xfrm>
              <a:off x="1614038" y="0"/>
              <a:ext cx="2531924" cy="781093"/>
            </a:xfrm>
            <a:prstGeom prst="rect">
              <a:avLst/>
            </a:prstGeom>
            <a:noFill/>
            <a:ln>
              <a:noFill/>
            </a:ln>
          </p:spPr>
          <p:txBody>
            <a:bodyPr spcFirstLastPara="1" wrap="square" lIns="91425" tIns="91425" rIns="91425" bIns="91425" anchor="ctr" anchorCtr="0">
              <a:noAutofit/>
            </a:bodyPr>
            <a:lstStyle/>
            <a:p>
              <a:pPr algn="ctr">
                <a:lnSpc>
                  <a:spcPts val="1300"/>
                </a:lnSpc>
                <a:spcBef>
                  <a:spcPts val="900"/>
                </a:spcBef>
                <a:spcAft>
                  <a:spcPts val="900"/>
                </a:spcAft>
                <a:tabLst>
                  <a:tab pos="457200" algn="l"/>
                </a:tabLst>
              </a:pPr>
              <a:r>
                <a:rPr lang="en-US" sz="1200" b="1" kern="1200" dirty="0">
                  <a:solidFill>
                    <a:srgbClr val="ED1C24"/>
                  </a:solidFill>
                  <a:effectLst/>
                  <a:latin typeface="Arial" panose="020B0604020202020204" pitchFamily="34" charset="0"/>
                  <a:ea typeface="Roboto" panose="02000000000000000000" pitchFamily="2" charset="0"/>
                  <a:cs typeface="Arial" panose="020B0604020202020204" pitchFamily="34" charset="0"/>
                </a:rPr>
                <a:t>Closing the </a:t>
              </a:r>
              <a:br>
                <a:rPr lang="en-US" sz="1200" b="1" kern="1200" dirty="0">
                  <a:solidFill>
                    <a:srgbClr val="ED1C24"/>
                  </a:solidFill>
                  <a:effectLst/>
                  <a:latin typeface="Arial" panose="020B0604020202020204" pitchFamily="34" charset="0"/>
                  <a:ea typeface="Roboto" panose="02000000000000000000" pitchFamily="2" charset="0"/>
                  <a:cs typeface="Arial" panose="020B0604020202020204" pitchFamily="34" charset="0"/>
                </a:rPr>
              </a:br>
              <a:r>
                <a:rPr lang="en-US" sz="1200" b="1" kern="1200" dirty="0">
                  <a:solidFill>
                    <a:srgbClr val="ED1C24"/>
                  </a:solidFill>
                  <a:effectLst/>
                  <a:latin typeface="Arial" panose="020B0604020202020204" pitchFamily="34" charset="0"/>
                  <a:ea typeface="Roboto" panose="02000000000000000000" pitchFamily="2" charset="0"/>
                  <a:cs typeface="Arial" panose="020B0604020202020204" pitchFamily="34" charset="0"/>
                </a:rPr>
                <a:t>Infrastructure Gap</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Bef>
                  <a:spcPts val="900"/>
                </a:spcBef>
                <a:spcAft>
                  <a:spcPts val="900"/>
                </a:spcAft>
                <a:tabLst>
                  <a:tab pos="457200" algn="l"/>
                </a:tabLst>
              </a:pPr>
              <a:r>
                <a:rPr lang="en-US" sz="1000" b="1" kern="1200" dirty="0">
                  <a:solidFill>
                    <a:srgbClr val="000000"/>
                  </a:solidFill>
                  <a:effectLst/>
                  <a:latin typeface="Arial" panose="020B0604020202020204" pitchFamily="34" charset="0"/>
                  <a:ea typeface="Roboto" panose="02000000000000000000" pitchFamily="2" charset="0"/>
                  <a:cs typeface="Arial" panose="020B0604020202020204" pitchFamily="34" charset="0"/>
                </a:rPr>
                <a:t>The Cost of </a:t>
              </a:r>
              <a:r>
                <a:rPr lang="en-CA" sz="1000" b="1" kern="1200" dirty="0">
                  <a:solidFill>
                    <a:srgbClr val="000000"/>
                  </a:solidFill>
                  <a:effectLst/>
                  <a:latin typeface="Arial" panose="020B0604020202020204" pitchFamily="34" charset="0"/>
                  <a:ea typeface="Roboto" panose="02000000000000000000" pitchFamily="2" charset="0"/>
                  <a:cs typeface="Arial" panose="020B0604020202020204" pitchFamily="34" charset="0"/>
                </a:rPr>
                <a:t>Inaction</a:t>
              </a:r>
              <a:endParaRPr lang="en-C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Bef>
                  <a:spcPts val="900"/>
                </a:spcBef>
                <a:spcAft>
                  <a:spcPts val="900"/>
                </a:spcAft>
                <a:tabLst>
                  <a:tab pos="457200" algn="l"/>
                </a:tabLst>
              </a:pPr>
              <a:r>
                <a:rPr lang="en-CA" sz="1000" dirty="0">
                  <a:solidFill>
                    <a:srgbClr val="000000"/>
                  </a:solidFill>
                  <a:effectLst/>
                  <a:latin typeface="Arial" panose="020B0604020202020204" pitchFamily="34" charset="0"/>
                  <a:ea typeface="Roboto" panose="02000000000000000000" pitchFamily="2" charset="0"/>
                  <a:cs typeface="Times New Roman" panose="02020603050405020304" pitchFamily="18" charset="0"/>
                </a:rPr>
                <a:t>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Google Shape;684;p29">
              <a:extLst>
                <a:ext uri="{FF2B5EF4-FFF2-40B4-BE49-F238E27FC236}">
                  <a16:creationId xmlns:a16="http://schemas.microsoft.com/office/drawing/2014/main" id="{DBBD5205-A088-E29E-CAD5-E6A8FF2A7A41}"/>
                </a:ext>
              </a:extLst>
            </p:cNvPr>
            <p:cNvSpPr txBox="1"/>
            <p:nvPr/>
          </p:nvSpPr>
          <p:spPr>
            <a:xfrm>
              <a:off x="3718205" y="256776"/>
              <a:ext cx="1922598" cy="562017"/>
            </a:xfrm>
            <a:prstGeom prst="rect">
              <a:avLst/>
            </a:prstGeom>
            <a:noFill/>
            <a:ln>
              <a:noFill/>
            </a:ln>
          </p:spPr>
          <p:txBody>
            <a:bodyPr spcFirstLastPara="1" wrap="square" lIns="91425" tIns="91425" rIns="91425" bIns="91425" anchor="ctr" anchorCtr="0">
              <a:noAutofit/>
            </a:bodyPr>
            <a:lstStyle/>
            <a:p>
              <a:pPr algn="ctr">
                <a:lnSpc>
                  <a:spcPts val="1300"/>
                </a:lnSpc>
                <a:spcBef>
                  <a:spcPts val="900"/>
                </a:spcBef>
                <a:spcAft>
                  <a:spcPts val="900"/>
                </a:spcAft>
                <a:tabLst>
                  <a:tab pos="457200" algn="l"/>
                </a:tabLst>
              </a:pPr>
              <a:r>
                <a:rPr lang="en-US"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CTIG Extended to 2040</a:t>
              </a:r>
              <a:br>
                <a:rPr lang="en-US"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br>
              <a:r>
                <a:rPr lang="en-US"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$527.9 billion (+51.17%)</a:t>
              </a:r>
              <a:endParaRPr lang="en-C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Bef>
                  <a:spcPts val="900"/>
                </a:spcBef>
                <a:spcAft>
                  <a:spcPts val="900"/>
                </a:spcAft>
                <a:tabLst>
                  <a:tab pos="457200" algn="l"/>
                </a:tabLst>
              </a:pPr>
              <a:r>
                <a:rPr lang="en-US" sz="1000"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Bef>
                  <a:spcPts val="900"/>
                </a:spcBef>
                <a:spcAft>
                  <a:spcPts val="900"/>
                </a:spcAft>
                <a:tabLst>
                  <a:tab pos="457200" algn="l"/>
                </a:tabLs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ABA7A7B9-4D7A-29EA-8D26-1982812C0525}"/>
                </a:ext>
              </a:extLst>
            </p:cNvPr>
            <p:cNvSpPr/>
            <p:nvPr/>
          </p:nvSpPr>
          <p:spPr>
            <a:xfrm>
              <a:off x="0" y="1898839"/>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12" name="Oval 11">
              <a:extLst>
                <a:ext uri="{FF2B5EF4-FFF2-40B4-BE49-F238E27FC236}">
                  <a16:creationId xmlns:a16="http://schemas.microsoft.com/office/drawing/2014/main" id="{2CAEE79E-EF0A-0E53-7692-F019FDD5E6FD}"/>
                </a:ext>
              </a:extLst>
            </p:cNvPr>
            <p:cNvSpPr/>
            <p:nvPr/>
          </p:nvSpPr>
          <p:spPr>
            <a:xfrm>
              <a:off x="2559824" y="1764237"/>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13" name="Rectangle: Rounded Corners 12">
              <a:extLst>
                <a:ext uri="{FF2B5EF4-FFF2-40B4-BE49-F238E27FC236}">
                  <a16:creationId xmlns:a16="http://schemas.microsoft.com/office/drawing/2014/main" id="{95AD8950-FA7B-CAFC-13CD-1E33A05095FB}"/>
                </a:ext>
              </a:extLst>
            </p:cNvPr>
            <p:cNvSpPr/>
            <p:nvPr/>
          </p:nvSpPr>
          <p:spPr>
            <a:xfrm>
              <a:off x="0" y="2546839"/>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14" name="Oval 13">
              <a:extLst>
                <a:ext uri="{FF2B5EF4-FFF2-40B4-BE49-F238E27FC236}">
                  <a16:creationId xmlns:a16="http://schemas.microsoft.com/office/drawing/2014/main" id="{B4A6A45F-E88E-7005-97CA-CBA7B380F5C0}"/>
                </a:ext>
              </a:extLst>
            </p:cNvPr>
            <p:cNvSpPr/>
            <p:nvPr/>
          </p:nvSpPr>
          <p:spPr>
            <a:xfrm>
              <a:off x="2559824" y="2430561"/>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pic>
          <p:nvPicPr>
            <p:cNvPr id="15" name="Picture 14" descr="Reading free icon">
              <a:extLst>
                <a:ext uri="{FF2B5EF4-FFF2-40B4-BE49-F238E27FC236}">
                  <a16:creationId xmlns:a16="http://schemas.microsoft.com/office/drawing/2014/main" id="{EA2DDF25-5B5A-06B5-144D-95EB8648D5B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3880" y="2541143"/>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F320222-AD8A-3348-6AF1-570EB8478E3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3880" y="1868847"/>
              <a:ext cx="396000" cy="39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97415B1F-3682-F63D-DD95-6627A7B19EFC}"/>
                </a:ext>
              </a:extLst>
            </p:cNvPr>
            <p:cNvSpPr/>
            <p:nvPr/>
          </p:nvSpPr>
          <p:spPr>
            <a:xfrm>
              <a:off x="0" y="3236222"/>
              <a:ext cx="5760000" cy="396000"/>
            </a:xfrm>
            <a:prstGeom prst="roundRect">
              <a:avLst>
                <a:gd name="adj" fmla="val 43894"/>
              </a:avLst>
            </a:prstGeom>
            <a:solidFill>
              <a:srgbClr val="FFFFFF">
                <a:lumMod val="95000"/>
              </a:srgbClr>
            </a:solidFill>
            <a:ln w="25400" cap="flat" cmpd="sng" algn="ctr">
              <a:noFill/>
              <a:prstDash val="solid"/>
            </a:ln>
            <a:effectLst/>
          </p:spPr>
          <p:txBody>
            <a:bodyPr rtlCol="0" anchor="ctr"/>
            <a:lstStyle/>
            <a:p>
              <a:endParaRPr lang="en-CA"/>
            </a:p>
          </p:txBody>
        </p:sp>
        <p:sp>
          <p:nvSpPr>
            <p:cNvPr id="18" name="Oval 17">
              <a:extLst>
                <a:ext uri="{FF2B5EF4-FFF2-40B4-BE49-F238E27FC236}">
                  <a16:creationId xmlns:a16="http://schemas.microsoft.com/office/drawing/2014/main" id="{2B68B081-B06B-AF19-4C3D-5EE7654422A0}"/>
                </a:ext>
              </a:extLst>
            </p:cNvPr>
            <p:cNvSpPr/>
            <p:nvPr/>
          </p:nvSpPr>
          <p:spPr>
            <a:xfrm>
              <a:off x="2559824" y="3084257"/>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19" name="Rectangle: Rounded Corners 18">
              <a:extLst>
                <a:ext uri="{FF2B5EF4-FFF2-40B4-BE49-F238E27FC236}">
                  <a16:creationId xmlns:a16="http://schemas.microsoft.com/office/drawing/2014/main" id="{38AD6A8F-39FE-B5A1-A8A0-A5E3530CDA70}"/>
                </a:ext>
              </a:extLst>
            </p:cNvPr>
            <p:cNvSpPr/>
            <p:nvPr/>
          </p:nvSpPr>
          <p:spPr>
            <a:xfrm>
              <a:off x="0" y="3880151"/>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0" name="Oval 19">
              <a:extLst>
                <a:ext uri="{FF2B5EF4-FFF2-40B4-BE49-F238E27FC236}">
                  <a16:creationId xmlns:a16="http://schemas.microsoft.com/office/drawing/2014/main" id="{38DBF2FD-B586-CB6A-64AF-5E0ECABDB50D}"/>
                </a:ext>
              </a:extLst>
            </p:cNvPr>
            <p:cNvSpPr/>
            <p:nvPr/>
          </p:nvSpPr>
          <p:spPr>
            <a:xfrm>
              <a:off x="2559824" y="3745549"/>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1" name="Rectangle: Rounded Corners 20">
              <a:extLst>
                <a:ext uri="{FF2B5EF4-FFF2-40B4-BE49-F238E27FC236}">
                  <a16:creationId xmlns:a16="http://schemas.microsoft.com/office/drawing/2014/main" id="{45BC4B9F-8FDA-E28A-E9FD-A2D5CFFDB54B}"/>
                </a:ext>
              </a:extLst>
            </p:cNvPr>
            <p:cNvSpPr/>
            <p:nvPr/>
          </p:nvSpPr>
          <p:spPr>
            <a:xfrm>
              <a:off x="0" y="4528151"/>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2" name="Oval 21">
              <a:extLst>
                <a:ext uri="{FF2B5EF4-FFF2-40B4-BE49-F238E27FC236}">
                  <a16:creationId xmlns:a16="http://schemas.microsoft.com/office/drawing/2014/main" id="{C2C435CC-A4D2-ABAA-8623-1154D54C6825}"/>
                </a:ext>
              </a:extLst>
            </p:cNvPr>
            <p:cNvSpPr/>
            <p:nvPr/>
          </p:nvSpPr>
          <p:spPr>
            <a:xfrm>
              <a:off x="2559824" y="4411873"/>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3" name="Rectangle: Rounded Corners 22">
              <a:extLst>
                <a:ext uri="{FF2B5EF4-FFF2-40B4-BE49-F238E27FC236}">
                  <a16:creationId xmlns:a16="http://schemas.microsoft.com/office/drawing/2014/main" id="{79165D0C-CFC6-539C-E586-783EAE8D7930}"/>
                </a:ext>
              </a:extLst>
            </p:cNvPr>
            <p:cNvSpPr/>
            <p:nvPr/>
          </p:nvSpPr>
          <p:spPr>
            <a:xfrm>
              <a:off x="0" y="5224606"/>
              <a:ext cx="5760000" cy="396000"/>
            </a:xfrm>
            <a:prstGeom prst="roundRect">
              <a:avLst>
                <a:gd name="adj" fmla="val 43894"/>
              </a:avLst>
            </a:prstGeom>
            <a:solidFill>
              <a:srgbClr val="FFFFFF">
                <a:lumMod val="95000"/>
              </a:srgbClr>
            </a:solidFill>
            <a:ln w="25400" cap="flat" cmpd="sng" algn="ctr">
              <a:noFill/>
              <a:prstDash val="solid"/>
            </a:ln>
            <a:effectLst/>
          </p:spPr>
          <p:txBody>
            <a:bodyPr rtlCol="0" anchor="ctr"/>
            <a:lstStyle/>
            <a:p>
              <a:endParaRPr lang="en-CA"/>
            </a:p>
          </p:txBody>
        </p:sp>
        <p:sp>
          <p:nvSpPr>
            <p:cNvPr id="24" name="Oval 23">
              <a:extLst>
                <a:ext uri="{FF2B5EF4-FFF2-40B4-BE49-F238E27FC236}">
                  <a16:creationId xmlns:a16="http://schemas.microsoft.com/office/drawing/2014/main" id="{BCDF140D-9486-A3B2-4C83-B59A735C1AE2}"/>
                </a:ext>
              </a:extLst>
            </p:cNvPr>
            <p:cNvSpPr/>
            <p:nvPr/>
          </p:nvSpPr>
          <p:spPr>
            <a:xfrm>
              <a:off x="2559824" y="5072641"/>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5" name="Rectangle: Rounded Corners 24">
              <a:extLst>
                <a:ext uri="{FF2B5EF4-FFF2-40B4-BE49-F238E27FC236}">
                  <a16:creationId xmlns:a16="http://schemas.microsoft.com/office/drawing/2014/main" id="{DD5E9A57-11B0-D7AB-B436-6843FD8C01E9}"/>
                </a:ext>
              </a:extLst>
            </p:cNvPr>
            <p:cNvSpPr/>
            <p:nvPr/>
          </p:nvSpPr>
          <p:spPr>
            <a:xfrm>
              <a:off x="0" y="5868535"/>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6" name="Oval 25">
              <a:extLst>
                <a:ext uri="{FF2B5EF4-FFF2-40B4-BE49-F238E27FC236}">
                  <a16:creationId xmlns:a16="http://schemas.microsoft.com/office/drawing/2014/main" id="{30F821F6-8EE4-9219-A15A-93231EFD2735}"/>
                </a:ext>
              </a:extLst>
            </p:cNvPr>
            <p:cNvSpPr/>
            <p:nvPr/>
          </p:nvSpPr>
          <p:spPr>
            <a:xfrm>
              <a:off x="2559824" y="5733933"/>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7" name="Rectangle: Rounded Corners 26">
              <a:extLst>
                <a:ext uri="{FF2B5EF4-FFF2-40B4-BE49-F238E27FC236}">
                  <a16:creationId xmlns:a16="http://schemas.microsoft.com/office/drawing/2014/main" id="{E6588469-1BD6-09DD-BD1C-6ACCEF9C6573}"/>
                </a:ext>
              </a:extLst>
            </p:cNvPr>
            <p:cNvSpPr/>
            <p:nvPr/>
          </p:nvSpPr>
          <p:spPr>
            <a:xfrm>
              <a:off x="0" y="6516535"/>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8" name="Oval 27">
              <a:extLst>
                <a:ext uri="{FF2B5EF4-FFF2-40B4-BE49-F238E27FC236}">
                  <a16:creationId xmlns:a16="http://schemas.microsoft.com/office/drawing/2014/main" id="{8BD96E48-973A-3E47-E202-54F5C60DD6D9}"/>
                </a:ext>
              </a:extLst>
            </p:cNvPr>
            <p:cNvSpPr/>
            <p:nvPr/>
          </p:nvSpPr>
          <p:spPr>
            <a:xfrm>
              <a:off x="2559824" y="6400257"/>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9" name="Rectangle: Rounded Corners 28">
              <a:extLst>
                <a:ext uri="{FF2B5EF4-FFF2-40B4-BE49-F238E27FC236}">
                  <a16:creationId xmlns:a16="http://schemas.microsoft.com/office/drawing/2014/main" id="{FDD0D42E-7A99-FD51-E61D-F2E90AC0213E}"/>
                </a:ext>
              </a:extLst>
            </p:cNvPr>
            <p:cNvSpPr/>
            <p:nvPr/>
          </p:nvSpPr>
          <p:spPr>
            <a:xfrm>
              <a:off x="0" y="7175702"/>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30" name="Oval 29">
              <a:extLst>
                <a:ext uri="{FF2B5EF4-FFF2-40B4-BE49-F238E27FC236}">
                  <a16:creationId xmlns:a16="http://schemas.microsoft.com/office/drawing/2014/main" id="{7F391191-0E95-F082-C3BE-0FC20BFC634D}"/>
                </a:ext>
              </a:extLst>
            </p:cNvPr>
            <p:cNvSpPr/>
            <p:nvPr/>
          </p:nvSpPr>
          <p:spPr>
            <a:xfrm>
              <a:off x="2559824" y="7059424"/>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31" name="TextBox 1069">
              <a:extLst>
                <a:ext uri="{FF2B5EF4-FFF2-40B4-BE49-F238E27FC236}">
                  <a16:creationId xmlns:a16="http://schemas.microsoft.com/office/drawing/2014/main" id="{9584D798-548B-45F2-CEDF-0B19D88C113F}"/>
                </a:ext>
              </a:extLst>
            </p:cNvPr>
            <p:cNvSpPr txBox="1"/>
            <p:nvPr/>
          </p:nvSpPr>
          <p:spPr>
            <a:xfrm>
              <a:off x="191611" y="1326486"/>
              <a:ext cx="1586288"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Housing: $135.1 billion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2" name="TextBox 1074">
              <a:extLst>
                <a:ext uri="{FF2B5EF4-FFF2-40B4-BE49-F238E27FC236}">
                  <a16:creationId xmlns:a16="http://schemas.microsoft.com/office/drawing/2014/main" id="{C10DA0EC-164A-2ECE-F64C-A3313653FF53}"/>
                </a:ext>
              </a:extLst>
            </p:cNvPr>
            <p:cNvSpPr txBox="1"/>
            <p:nvPr/>
          </p:nvSpPr>
          <p:spPr>
            <a:xfrm>
              <a:off x="191611" y="1978318"/>
              <a:ext cx="1873953"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Infrastructure: $59.5 billion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3" name="TextBox 1079">
              <a:extLst>
                <a:ext uri="{FF2B5EF4-FFF2-40B4-BE49-F238E27FC236}">
                  <a16:creationId xmlns:a16="http://schemas.microsoft.com/office/drawing/2014/main" id="{435A0FC3-8827-9428-5007-D25A3FC870F3}"/>
                </a:ext>
              </a:extLst>
            </p:cNvPr>
            <p:cNvSpPr txBox="1"/>
            <p:nvPr/>
          </p:nvSpPr>
          <p:spPr>
            <a:xfrm>
              <a:off x="190487" y="2614614"/>
              <a:ext cx="162375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Education: $12.6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A6DE871-1B9E-ABEA-3D17-4ED32F19E0C2}"/>
                </a:ext>
              </a:extLst>
            </p:cNvPr>
            <p:cNvSpPr txBox="1"/>
            <p:nvPr/>
          </p:nvSpPr>
          <p:spPr>
            <a:xfrm>
              <a:off x="3398842" y="1329655"/>
              <a:ext cx="2345140"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$201.5 billion (+49.1%)</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5" name="TextBox 1034">
              <a:extLst>
                <a:ext uri="{FF2B5EF4-FFF2-40B4-BE49-F238E27FC236}">
                  <a16:creationId xmlns:a16="http://schemas.microsoft.com/office/drawing/2014/main" id="{14768DF6-AEEF-DA01-4D6F-F581A90F1642}"/>
                </a:ext>
              </a:extLst>
            </p:cNvPr>
            <p:cNvSpPr txBox="1"/>
            <p:nvPr/>
          </p:nvSpPr>
          <p:spPr>
            <a:xfrm>
              <a:off x="3408061" y="1978318"/>
              <a:ext cx="2326090"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$104.8 billion (+76.1%)</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TextBox 1035">
              <a:extLst>
                <a:ext uri="{FF2B5EF4-FFF2-40B4-BE49-F238E27FC236}">
                  <a16:creationId xmlns:a16="http://schemas.microsoft.com/office/drawing/2014/main" id="{A35B50FB-59D3-67F1-96CB-47E573A2AD64}"/>
                </a:ext>
              </a:extLst>
            </p:cNvPr>
            <p:cNvSpPr txBox="1"/>
            <p:nvPr/>
          </p:nvSpPr>
          <p:spPr>
            <a:xfrm>
              <a:off x="3399695" y="2621106"/>
              <a:ext cx="2334345"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$23.6 billion (+87.3%)</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7" name="TextBox 1039">
              <a:extLst>
                <a:ext uri="{FF2B5EF4-FFF2-40B4-BE49-F238E27FC236}">
                  <a16:creationId xmlns:a16="http://schemas.microsoft.com/office/drawing/2014/main" id="{47F640C2-72DB-9A3C-4314-44ED475D18F4}"/>
                </a:ext>
              </a:extLst>
            </p:cNvPr>
            <p:cNvSpPr txBox="1"/>
            <p:nvPr/>
          </p:nvSpPr>
          <p:spPr>
            <a:xfrm>
              <a:off x="39822" y="3316152"/>
              <a:ext cx="2591529"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First Nations Direct Asks: $55.4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TextBox 1040">
              <a:extLst>
                <a:ext uri="{FF2B5EF4-FFF2-40B4-BE49-F238E27FC236}">
                  <a16:creationId xmlns:a16="http://schemas.microsoft.com/office/drawing/2014/main" id="{23BE2F4E-1175-E0BD-72BB-B424B30B9DC2}"/>
                </a:ext>
              </a:extLst>
            </p:cNvPr>
            <p:cNvSpPr txBox="1"/>
            <p:nvPr/>
          </p:nvSpPr>
          <p:spPr>
            <a:xfrm>
              <a:off x="191611" y="3967983"/>
              <a:ext cx="1873953"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Accessibility: $1.6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9" name="TextBox 1041">
              <a:extLst>
                <a:ext uri="{FF2B5EF4-FFF2-40B4-BE49-F238E27FC236}">
                  <a16:creationId xmlns:a16="http://schemas.microsoft.com/office/drawing/2014/main" id="{3AFF1735-C58C-DEA0-0542-6F445802C332}"/>
                </a:ext>
              </a:extLst>
            </p:cNvPr>
            <p:cNvSpPr txBox="1"/>
            <p:nvPr/>
          </p:nvSpPr>
          <p:spPr>
            <a:xfrm>
              <a:off x="190487" y="4604280"/>
              <a:ext cx="1985082"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Connectivity: $5.2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0" name="TextBox 1042">
              <a:extLst>
                <a:ext uri="{FF2B5EF4-FFF2-40B4-BE49-F238E27FC236}">
                  <a16:creationId xmlns:a16="http://schemas.microsoft.com/office/drawing/2014/main" id="{B3C06E15-9BDF-68A8-8E79-7ECD28DC236B}"/>
                </a:ext>
              </a:extLst>
            </p:cNvPr>
            <p:cNvSpPr txBox="1"/>
            <p:nvPr/>
          </p:nvSpPr>
          <p:spPr>
            <a:xfrm>
              <a:off x="3410075" y="3319320"/>
              <a:ext cx="2324185"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$62.6 billion (+12.9%)</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TextBox 1043">
              <a:extLst>
                <a:ext uri="{FF2B5EF4-FFF2-40B4-BE49-F238E27FC236}">
                  <a16:creationId xmlns:a16="http://schemas.microsoft.com/office/drawing/2014/main" id="{C3C53226-F4BF-D831-3DCE-B8C0F631B069}"/>
                </a:ext>
              </a:extLst>
            </p:cNvPr>
            <p:cNvSpPr txBox="1"/>
            <p:nvPr/>
          </p:nvSpPr>
          <p:spPr>
            <a:xfrm>
              <a:off x="3408062" y="3967981"/>
              <a:ext cx="2232741"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$2.0 billion (+25%)</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2" name="TextBox 1044">
              <a:extLst>
                <a:ext uri="{FF2B5EF4-FFF2-40B4-BE49-F238E27FC236}">
                  <a16:creationId xmlns:a16="http://schemas.microsoft.com/office/drawing/2014/main" id="{A4EBD488-CE9A-CF99-9213-F096C85BE637}"/>
                </a:ext>
              </a:extLst>
            </p:cNvPr>
            <p:cNvSpPr txBox="1"/>
            <p:nvPr/>
          </p:nvSpPr>
          <p:spPr>
            <a:xfrm>
              <a:off x="3408062" y="4610771"/>
              <a:ext cx="2232741"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$9.9 billion (+90.4%)</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TextBox 1047">
              <a:extLst>
                <a:ext uri="{FF2B5EF4-FFF2-40B4-BE49-F238E27FC236}">
                  <a16:creationId xmlns:a16="http://schemas.microsoft.com/office/drawing/2014/main" id="{B804E4F8-1AA7-5B49-56E4-6B4D42CF7747}"/>
                </a:ext>
              </a:extLst>
            </p:cNvPr>
            <p:cNvSpPr txBox="1"/>
            <p:nvPr/>
          </p:nvSpPr>
          <p:spPr>
            <a:xfrm>
              <a:off x="191611" y="5313092"/>
              <a:ext cx="2046846"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Net-Zero Carbon: $12.7 billion</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4" name="TextBox 1049">
              <a:extLst>
                <a:ext uri="{FF2B5EF4-FFF2-40B4-BE49-F238E27FC236}">
                  <a16:creationId xmlns:a16="http://schemas.microsoft.com/office/drawing/2014/main" id="{9D2D504F-E83D-26E8-C630-7DE793353DEC}"/>
                </a:ext>
              </a:extLst>
            </p:cNvPr>
            <p:cNvSpPr txBox="1"/>
            <p:nvPr/>
          </p:nvSpPr>
          <p:spPr>
            <a:xfrm>
              <a:off x="191610" y="5964924"/>
              <a:ext cx="230132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Climate Adaptation: $30.9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5" name="TextBox 1050">
              <a:extLst>
                <a:ext uri="{FF2B5EF4-FFF2-40B4-BE49-F238E27FC236}">
                  <a16:creationId xmlns:a16="http://schemas.microsoft.com/office/drawing/2014/main" id="{1A4D9AB4-BAB5-E420-F13A-2B99CA901E36}"/>
                </a:ext>
              </a:extLst>
            </p:cNvPr>
            <p:cNvSpPr txBox="1"/>
            <p:nvPr/>
          </p:nvSpPr>
          <p:spPr>
            <a:xfrm>
              <a:off x="190486" y="6601221"/>
              <a:ext cx="230259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All Season Roads: $35.5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Box 1052">
              <a:extLst>
                <a:ext uri="{FF2B5EF4-FFF2-40B4-BE49-F238E27FC236}">
                  <a16:creationId xmlns:a16="http://schemas.microsoft.com/office/drawing/2014/main" id="{20185845-218F-67BD-440F-1AA104941745}"/>
                </a:ext>
              </a:extLst>
            </p:cNvPr>
            <p:cNvSpPr txBox="1"/>
            <p:nvPr/>
          </p:nvSpPr>
          <p:spPr>
            <a:xfrm>
              <a:off x="3397362" y="5316261"/>
              <a:ext cx="2362921"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$15.4 billion (+21.3%)</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7" name="TextBox 1056">
              <a:extLst>
                <a:ext uri="{FF2B5EF4-FFF2-40B4-BE49-F238E27FC236}">
                  <a16:creationId xmlns:a16="http://schemas.microsoft.com/office/drawing/2014/main" id="{259ED970-A662-5CF6-B7B0-F358DFA158C8}"/>
                </a:ext>
              </a:extLst>
            </p:cNvPr>
            <p:cNvSpPr txBox="1"/>
            <p:nvPr/>
          </p:nvSpPr>
          <p:spPr>
            <a:xfrm>
              <a:off x="3401403" y="5964922"/>
              <a:ext cx="231402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$51.5 billion (+66.7%)</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1058">
              <a:extLst>
                <a:ext uri="{FF2B5EF4-FFF2-40B4-BE49-F238E27FC236}">
                  <a16:creationId xmlns:a16="http://schemas.microsoft.com/office/drawing/2014/main" id="{47A499B8-98B7-9A84-17D5-65CD26B9BF09}"/>
                </a:ext>
              </a:extLst>
            </p:cNvPr>
            <p:cNvSpPr txBox="1"/>
            <p:nvPr/>
          </p:nvSpPr>
          <p:spPr>
            <a:xfrm>
              <a:off x="3402256" y="6607710"/>
              <a:ext cx="2303229"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to $54.1 billion (+52.4%)</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9" name="TextBox 1067">
              <a:extLst>
                <a:ext uri="{FF2B5EF4-FFF2-40B4-BE49-F238E27FC236}">
                  <a16:creationId xmlns:a16="http://schemas.microsoft.com/office/drawing/2014/main" id="{8A3B25AC-E13D-EB10-367C-3A4D3245807A}"/>
                </a:ext>
              </a:extLst>
            </p:cNvPr>
            <p:cNvSpPr txBox="1"/>
            <p:nvPr/>
          </p:nvSpPr>
          <p:spPr>
            <a:xfrm>
              <a:off x="39822" y="7264847"/>
              <a:ext cx="2515327"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Drinking Water Advisories: $0.7 billion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0" name="TextBox 1073">
              <a:extLst>
                <a:ext uri="{FF2B5EF4-FFF2-40B4-BE49-F238E27FC236}">
                  <a16:creationId xmlns:a16="http://schemas.microsoft.com/office/drawing/2014/main" id="{74463FE6-CBB8-131E-A5E5-652AC1B35183}"/>
                </a:ext>
              </a:extLst>
            </p:cNvPr>
            <p:cNvSpPr txBox="1"/>
            <p:nvPr/>
          </p:nvSpPr>
          <p:spPr>
            <a:xfrm>
              <a:off x="3408061" y="7267980"/>
              <a:ext cx="2297514"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Increases </a:t>
              </a: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to $2.5 billion (+357.1%)</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E7D4126F-C2E4-F4E3-B385-5D6D5617405C}"/>
                </a:ext>
              </a:extLst>
            </p:cNvPr>
            <p:cNvPicPr>
              <a:picLocks noChangeAspect="1"/>
            </p:cNvPicPr>
            <p:nvPr/>
          </p:nvPicPr>
          <p:blipFill rotWithShape="1">
            <a:blip r:embed="rId8" cstate="print">
              <a:duotone>
                <a:srgbClr val="E5E6E5">
                  <a:shade val="45000"/>
                  <a:satMod val="135000"/>
                </a:srgbClr>
                <a:prstClr val="white"/>
              </a:duotone>
              <a:alphaModFix amt="35000"/>
              <a:extLst>
                <a:ext uri="{28A0092B-C50C-407E-A947-70E740481C1C}">
                  <a14:useLocalDpi xmlns:a14="http://schemas.microsoft.com/office/drawing/2010/main" val="0"/>
                </a:ext>
              </a:extLst>
            </a:blip>
            <a:srcRect l="7812" t="9315" r="4535" b="4412"/>
            <a:stretch/>
          </p:blipFill>
          <p:spPr>
            <a:xfrm>
              <a:off x="7280" y="671956"/>
              <a:ext cx="5760000" cy="432454"/>
            </a:xfrm>
            <a:prstGeom prst="rect">
              <a:avLst/>
            </a:prstGeom>
          </p:spPr>
        </p:pic>
        <p:pic>
          <p:nvPicPr>
            <p:cNvPr id="52" name="Picture 51">
              <a:extLst>
                <a:ext uri="{FF2B5EF4-FFF2-40B4-BE49-F238E27FC236}">
                  <a16:creationId xmlns:a16="http://schemas.microsoft.com/office/drawing/2014/main" id="{999EEE1E-B9B8-B2D9-F573-96108D29F31D}"/>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7804" y="318498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Disabled ">
              <a:extLst>
                <a:ext uri="{FF2B5EF4-FFF2-40B4-BE49-F238E27FC236}">
                  <a16:creationId xmlns:a16="http://schemas.microsoft.com/office/drawing/2014/main" id="{A9D0DDFE-7511-4343-130D-65FCFCFD593B}"/>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9280" y="3863944"/>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F3FDCB63-904E-315E-686E-F25DC3CBBF27}"/>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100000"/>
                      </a14:imgEffect>
                    </a14:imgLayer>
                  </a14:imgProps>
                </a:ext>
              </a:extLst>
            </a:blip>
            <a:srcRect l="-20002" t="-17540" r="-20002" b="-22459"/>
            <a:stretch/>
          </p:blipFill>
          <p:spPr>
            <a:xfrm>
              <a:off x="2640908" y="4503915"/>
              <a:ext cx="492744" cy="492744"/>
            </a:xfrm>
            <a:prstGeom prst="ellipse">
              <a:avLst/>
            </a:prstGeom>
            <a:ln w="28575">
              <a:noFill/>
            </a:ln>
          </p:spPr>
        </p:pic>
        <p:pic>
          <p:nvPicPr>
            <p:cNvPr id="55" name="Picture 54">
              <a:extLst>
                <a:ext uri="{FF2B5EF4-FFF2-40B4-BE49-F238E27FC236}">
                  <a16:creationId xmlns:a16="http://schemas.microsoft.com/office/drawing/2014/main" id="{1C920E46-73D8-B0D7-7091-52EF30B746AB}"/>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3880" y="5188680"/>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236340B9-0CD4-78A7-EA93-B2C4F05A80AE}"/>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5068" y="5858881"/>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79D0280D-6CBE-D8C1-0315-23DEC9203938}"/>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7824" y="651246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5651BEB3-9EC6-C9DF-6165-B70C95B633AB}"/>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71280" y="7182859"/>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59" name="Google Shape;684;p29">
              <a:extLst>
                <a:ext uri="{FF2B5EF4-FFF2-40B4-BE49-F238E27FC236}">
                  <a16:creationId xmlns:a16="http://schemas.microsoft.com/office/drawing/2014/main" id="{0D4EEEE1-B3AA-4CA6-E179-52030B30F2C1}"/>
                </a:ext>
              </a:extLst>
            </p:cNvPr>
            <p:cNvSpPr txBox="1"/>
            <p:nvPr/>
          </p:nvSpPr>
          <p:spPr>
            <a:xfrm>
              <a:off x="266249" y="98254"/>
              <a:ext cx="1721233" cy="497719"/>
            </a:xfrm>
            <a:prstGeom prst="rect">
              <a:avLst/>
            </a:prstGeom>
            <a:noFill/>
            <a:ln>
              <a:noFill/>
            </a:ln>
          </p:spPr>
          <p:txBody>
            <a:bodyPr spcFirstLastPara="1" wrap="square" lIns="91425" tIns="91425" rIns="91425" bIns="91425" anchor="ctr" anchorCtr="0">
              <a:noAutofit/>
            </a:bodyPr>
            <a:lstStyle/>
            <a:p>
              <a:pPr algn="ctr">
                <a:lnSpc>
                  <a:spcPts val="1300"/>
                </a:lnSpc>
                <a:spcBef>
                  <a:spcPts val="900"/>
                </a:spcBef>
                <a:spcAft>
                  <a:spcPts val="900"/>
                </a:spcAft>
                <a:tabLst>
                  <a:tab pos="457200" algn="l"/>
                </a:tabLst>
              </a:pPr>
              <a:r>
                <a:rPr lang="en-US"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CTIG 2030 Program $349.2 billion</a:t>
              </a:r>
              <a:endParaRPr lang="en-C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Bef>
                  <a:spcPts val="900"/>
                </a:spcBef>
                <a:spcAft>
                  <a:spcPts val="900"/>
                </a:spcAft>
                <a:tabLst>
                  <a:tab pos="457200" algn="l"/>
                </a:tabLst>
              </a:pPr>
              <a:r>
                <a:rPr lang="en-C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grpSp>
      <p:sp>
        <p:nvSpPr>
          <p:cNvPr id="60" name="Content Placeholder 59">
            <a:extLst>
              <a:ext uri="{FF2B5EF4-FFF2-40B4-BE49-F238E27FC236}">
                <a16:creationId xmlns:a16="http://schemas.microsoft.com/office/drawing/2014/main" id="{F2138DA5-78D9-726A-279D-914831388B4F}"/>
              </a:ext>
            </a:extLst>
          </p:cNvPr>
          <p:cNvSpPr txBox="1">
            <a:spLocks noGrp="1"/>
          </p:cNvSpPr>
          <p:nvPr>
            <p:ph idx="1"/>
          </p:nvPr>
        </p:nvSpPr>
        <p:spPr>
          <a:xfrm>
            <a:off x="243998" y="2386185"/>
            <a:ext cx="3288114" cy="4584845"/>
          </a:xfrm>
          <a:prstGeom prst="rect">
            <a:avLst/>
          </a:prstGeom>
          <a:solidFill>
            <a:schemeClr val="bg1"/>
          </a:solidFill>
          <a:ln>
            <a:noFill/>
          </a:ln>
        </p:spPr>
        <p:txBody>
          <a:bodyPr wrap="square" rtlCol="0">
            <a:spAutoFit/>
          </a:bodyPr>
          <a:lstStyle/>
          <a:p>
            <a:r>
              <a:rPr lang="en-US" sz="1600" b="1" cap="all" dirty="0">
                <a:solidFill>
                  <a:srgbClr val="EA0000"/>
                </a:solidFill>
              </a:rPr>
              <a:t>The gap remains:</a:t>
            </a:r>
            <a:endParaRPr lang="en-US" b="1" cap="all" dirty="0">
              <a:solidFill>
                <a:srgbClr val="EA0000"/>
              </a:solidFill>
            </a:endParaRPr>
          </a:p>
          <a:p>
            <a:r>
              <a:rPr lang="en-CA" b="1" dirty="0"/>
              <a:t>The Government of Canada’s 2023 Federal Budget and Fall Economic Statement made no investments towards its public commitments to “Closing the Infrastructure Gap.”  </a:t>
            </a:r>
          </a:p>
          <a:p>
            <a:r>
              <a:rPr lang="en-CA" b="1" dirty="0"/>
              <a:t>Experts estimate that due to Government of Canada inaction, the timeline to close “The Gap” is expected to be delayed to the year 2040 — that is 16 more years of inadequate access to infrastructure, housing, and digital connectivity — basic essential services enjoyed by Canadians each day.</a:t>
            </a:r>
          </a:p>
        </p:txBody>
      </p:sp>
    </p:spTree>
    <p:extLst>
      <p:ext uri="{BB962C8B-B14F-4D97-AF65-F5344CB8AC3E}">
        <p14:creationId xmlns:p14="http://schemas.microsoft.com/office/powerpoint/2010/main" val="376859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pPr/>
              <a:t>27</a:t>
            </a:fld>
            <a:endParaRPr lang="en-CA"/>
          </a:p>
        </p:txBody>
      </p:sp>
      <p:graphicFrame>
        <p:nvGraphicFramePr>
          <p:cNvPr id="7" name="Chart 6">
            <a:extLst>
              <a:ext uri="{FF2B5EF4-FFF2-40B4-BE49-F238E27FC236}">
                <a16:creationId xmlns:a16="http://schemas.microsoft.com/office/drawing/2014/main" id="{34D27754-43DB-49B5-93A7-547E941909D2}"/>
              </a:ext>
            </a:extLst>
          </p:cNvPr>
          <p:cNvGraphicFramePr>
            <a:graphicFrameLocks/>
          </p:cNvGraphicFramePr>
          <p:nvPr>
            <p:extLst>
              <p:ext uri="{D42A27DB-BD31-4B8C-83A1-F6EECF244321}">
                <p14:modId xmlns:p14="http://schemas.microsoft.com/office/powerpoint/2010/main" val="2626864137"/>
              </p:ext>
            </p:extLst>
          </p:nvPr>
        </p:nvGraphicFramePr>
        <p:xfrm>
          <a:off x="376237" y="1336530"/>
          <a:ext cx="9305925" cy="568417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3DD40D24-0E7C-8171-5FFB-A4662068C68B}"/>
              </a:ext>
            </a:extLst>
          </p:cNvPr>
          <p:cNvSpPr txBox="1">
            <a:spLocks/>
          </p:cNvSpPr>
          <p:nvPr/>
        </p:nvSpPr>
        <p:spPr>
          <a:xfrm>
            <a:off x="1717493" y="332509"/>
            <a:ext cx="5943767" cy="707034"/>
          </a:xfrm>
          <a:prstGeom prst="rect">
            <a:avLst/>
          </a:prstGeom>
        </p:spPr>
        <p:txBody>
          <a:bodyPr vert="horz" lIns="91440" tIns="45720" rIns="91440" bIns="45720" rtlCol="0" anchor="ctr">
            <a:normAutofit lnSpcReduction="1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Canada’s Natural Resources </a:t>
            </a:r>
            <a:br>
              <a:rPr lang="en-US" sz="2400" b="1">
                <a:solidFill>
                  <a:schemeClr val="bg1"/>
                </a:solidFill>
              </a:rPr>
            </a:br>
            <a:r>
              <a:rPr lang="en-US" sz="2400" b="1">
                <a:solidFill>
                  <a:schemeClr val="bg1"/>
                </a:solidFill>
              </a:rPr>
              <a:t>Extraction vs. CTIG</a:t>
            </a:r>
            <a:endParaRPr lang="en-CA" sz="2400" b="1">
              <a:solidFill>
                <a:schemeClr val="bg1"/>
              </a:solidFill>
            </a:endParaRPr>
          </a:p>
        </p:txBody>
      </p:sp>
      <p:sp>
        <p:nvSpPr>
          <p:cNvPr id="5" name="TextBox 4">
            <a:extLst>
              <a:ext uri="{FF2B5EF4-FFF2-40B4-BE49-F238E27FC236}">
                <a16:creationId xmlns:a16="http://schemas.microsoft.com/office/drawing/2014/main" id="{90C1C879-8144-5CDA-928B-18DEE034EAA2}"/>
              </a:ext>
            </a:extLst>
          </p:cNvPr>
          <p:cNvSpPr txBox="1"/>
          <p:nvPr/>
        </p:nvSpPr>
        <p:spPr>
          <a:xfrm>
            <a:off x="713508" y="7032890"/>
            <a:ext cx="8333509" cy="215444"/>
          </a:xfrm>
          <a:prstGeom prst="rect">
            <a:avLst/>
          </a:prstGeom>
          <a:noFill/>
        </p:spPr>
        <p:txBody>
          <a:bodyPr wrap="square">
            <a:spAutoFit/>
          </a:bodyPr>
          <a:lstStyle/>
          <a:p>
            <a:r>
              <a:rPr lang="en-CA" sz="800" i="1">
                <a:latin typeface="Arial" panose="020B0604020202020204" pitchFamily="34" charset="0"/>
                <a:cs typeface="Arial" panose="020B0604020202020204" pitchFamily="34" charset="0"/>
              </a:rPr>
              <a:t>Statistics Canada. Table 38-10-0285-01  Natural resources satellite account, indicators (x 1,000,000)</a:t>
            </a:r>
          </a:p>
        </p:txBody>
      </p:sp>
      <p:sp>
        <p:nvSpPr>
          <p:cNvPr id="8" name="Footer Placeholder 5">
            <a:extLst>
              <a:ext uri="{FF2B5EF4-FFF2-40B4-BE49-F238E27FC236}">
                <a16:creationId xmlns:a16="http://schemas.microsoft.com/office/drawing/2014/main" id="{0F919199-A7AF-7991-E236-DE40A98A40F5}"/>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257503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pPr/>
              <a:t>28</a:t>
            </a:fld>
            <a:endParaRPr lang="en-CA"/>
          </a:p>
        </p:txBody>
      </p:sp>
      <p:sp>
        <p:nvSpPr>
          <p:cNvPr id="4" name="Title 1">
            <a:extLst>
              <a:ext uri="{FF2B5EF4-FFF2-40B4-BE49-F238E27FC236}">
                <a16:creationId xmlns:a16="http://schemas.microsoft.com/office/drawing/2014/main" id="{76C3E9E0-23D6-1A85-8A56-FC396F93135B}"/>
              </a:ext>
            </a:extLst>
          </p:cNvPr>
          <p:cNvSpPr txBox="1">
            <a:spLocks/>
          </p:cNvSpPr>
          <p:nvPr/>
        </p:nvSpPr>
        <p:spPr>
          <a:xfrm>
            <a:off x="1717493" y="332509"/>
            <a:ext cx="5943767" cy="707034"/>
          </a:xfrm>
          <a:prstGeom prst="rect">
            <a:avLst/>
          </a:prstGeom>
        </p:spPr>
        <p:txBody>
          <a:bodyPr vert="horz" lIns="91440" tIns="45720" rIns="91440" bIns="45720" rtlCol="0" anchor="ctr">
            <a:normAutofit lnSpcReduction="1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Canada’s Spending on Foreign Aid </a:t>
            </a:r>
            <a:br>
              <a:rPr lang="en-US" sz="2400" b="1">
                <a:solidFill>
                  <a:schemeClr val="bg1"/>
                </a:solidFill>
              </a:rPr>
            </a:br>
            <a:r>
              <a:rPr lang="en-US" sz="2400" b="1">
                <a:solidFill>
                  <a:schemeClr val="bg1"/>
                </a:solidFill>
              </a:rPr>
              <a:t>vs. First Nations Direct Asks</a:t>
            </a:r>
            <a:endParaRPr lang="en-CA" sz="2400" b="1">
              <a:solidFill>
                <a:schemeClr val="bg1"/>
              </a:solidFill>
            </a:endParaRPr>
          </a:p>
        </p:txBody>
      </p:sp>
      <p:graphicFrame>
        <p:nvGraphicFramePr>
          <p:cNvPr id="6" name="Chart 5">
            <a:extLst>
              <a:ext uri="{FF2B5EF4-FFF2-40B4-BE49-F238E27FC236}">
                <a16:creationId xmlns:a16="http://schemas.microsoft.com/office/drawing/2014/main" id="{FCD385CC-A1B6-4C4B-910F-1888CAB0EDFC}"/>
              </a:ext>
            </a:extLst>
          </p:cNvPr>
          <p:cNvGraphicFramePr>
            <a:graphicFrameLocks/>
          </p:cNvGraphicFramePr>
          <p:nvPr>
            <p:extLst>
              <p:ext uri="{D42A27DB-BD31-4B8C-83A1-F6EECF244321}">
                <p14:modId xmlns:p14="http://schemas.microsoft.com/office/powerpoint/2010/main" val="4195980620"/>
              </p:ext>
            </p:extLst>
          </p:nvPr>
        </p:nvGraphicFramePr>
        <p:xfrm>
          <a:off x="363434" y="1659544"/>
          <a:ext cx="9261199" cy="53965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A8F90C3-1C64-ABB1-46B7-03190BA14B44}"/>
              </a:ext>
            </a:extLst>
          </p:cNvPr>
          <p:cNvSpPr txBox="1"/>
          <p:nvPr/>
        </p:nvSpPr>
        <p:spPr>
          <a:xfrm>
            <a:off x="637308" y="7050594"/>
            <a:ext cx="8987325" cy="215444"/>
          </a:xfrm>
          <a:prstGeom prst="rect">
            <a:avLst/>
          </a:prstGeom>
          <a:noFill/>
        </p:spPr>
        <p:txBody>
          <a:bodyPr wrap="square">
            <a:spAutoFit/>
          </a:bodyPr>
          <a:lstStyle/>
          <a:p>
            <a:r>
              <a:rPr lang="en-US" sz="800" b="0" i="1">
                <a:effectLst/>
                <a:latin typeface="Arial" panose="020B0604020202020204" pitchFamily="34" charset="0"/>
                <a:cs typeface="Arial" panose="020B0604020202020204" pitchFamily="34" charset="0"/>
              </a:rPr>
              <a:t>Statistics Canada. </a:t>
            </a:r>
            <a:r>
              <a:rPr lang="en-US" sz="800" b="0" i="1" u="sng">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Table 10-10-0024-01  Canadian classification of functions of government, by general government component (x 1,000,000)</a:t>
            </a:r>
            <a:endParaRPr lang="en-CA" sz="800" i="1">
              <a:latin typeface="Arial" panose="020B0604020202020204" pitchFamily="34" charset="0"/>
              <a:cs typeface="Arial" panose="020B0604020202020204" pitchFamily="34" charset="0"/>
            </a:endParaRPr>
          </a:p>
        </p:txBody>
      </p:sp>
      <p:sp>
        <p:nvSpPr>
          <p:cNvPr id="8" name="Footer Placeholder 5">
            <a:extLst>
              <a:ext uri="{FF2B5EF4-FFF2-40B4-BE49-F238E27FC236}">
                <a16:creationId xmlns:a16="http://schemas.microsoft.com/office/drawing/2014/main" id="{A2719854-55B9-0E82-837B-1A5F91C835CF}"/>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50289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pPr/>
              <a:t>29</a:t>
            </a:fld>
            <a:endParaRPr lang="en-CA"/>
          </a:p>
        </p:txBody>
      </p:sp>
      <p:sp>
        <p:nvSpPr>
          <p:cNvPr id="4" name="Title 1">
            <a:extLst>
              <a:ext uri="{FF2B5EF4-FFF2-40B4-BE49-F238E27FC236}">
                <a16:creationId xmlns:a16="http://schemas.microsoft.com/office/drawing/2014/main" id="{76C3E9E0-23D6-1A85-8A56-FC396F93135B}"/>
              </a:ext>
            </a:extLst>
          </p:cNvPr>
          <p:cNvSpPr txBox="1">
            <a:spLocks/>
          </p:cNvSpPr>
          <p:nvPr/>
        </p:nvSpPr>
        <p:spPr>
          <a:xfrm>
            <a:off x="1717493" y="332509"/>
            <a:ext cx="5943767" cy="707034"/>
          </a:xfrm>
          <a:prstGeom prst="rect">
            <a:avLst/>
          </a:prstGeom>
        </p:spPr>
        <p:txBody>
          <a:bodyPr vert="horz" lIns="91440" tIns="45720" rIns="91440" bIns="45720" rtlCol="0" anchor="ctr">
            <a:normAutofit lnSpcReduction="1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Canada’s Spending on </a:t>
            </a:r>
            <a:br>
              <a:rPr lang="en-US" sz="2400" b="1">
                <a:solidFill>
                  <a:schemeClr val="bg1"/>
                </a:solidFill>
              </a:rPr>
            </a:br>
            <a:r>
              <a:rPr lang="en-US" sz="2400" b="1">
                <a:solidFill>
                  <a:schemeClr val="bg1"/>
                </a:solidFill>
              </a:rPr>
              <a:t>Military Capital &amp; O&amp;M vs. CTIG </a:t>
            </a:r>
            <a:endParaRPr lang="en-CA" sz="2400" b="1">
              <a:solidFill>
                <a:schemeClr val="bg1"/>
              </a:solidFill>
            </a:endParaRPr>
          </a:p>
        </p:txBody>
      </p:sp>
      <p:sp>
        <p:nvSpPr>
          <p:cNvPr id="13" name="TextBox 12">
            <a:extLst>
              <a:ext uri="{FF2B5EF4-FFF2-40B4-BE49-F238E27FC236}">
                <a16:creationId xmlns:a16="http://schemas.microsoft.com/office/drawing/2014/main" id="{FB1B8C39-F0FD-DC6B-3BAB-DBE1147B5D99}"/>
              </a:ext>
            </a:extLst>
          </p:cNvPr>
          <p:cNvSpPr txBox="1"/>
          <p:nvPr/>
        </p:nvSpPr>
        <p:spPr>
          <a:xfrm>
            <a:off x="527359" y="2146775"/>
            <a:ext cx="3361999" cy="1785104"/>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$379.7 Billion</a:t>
            </a:r>
          </a:p>
          <a:p>
            <a:r>
              <a:rPr lang="en-US">
                <a:latin typeface="Arial" panose="020B0604020202020204" pitchFamily="34" charset="0"/>
                <a:cs typeface="Arial" panose="020B0604020202020204" pitchFamily="34" charset="0"/>
              </a:rPr>
              <a:t>New spending announcements by the Government for the purchase and maintenance of 88 F-35 fighter jets, 15 frigates, and military aid to Ukraine</a:t>
            </a:r>
            <a:endParaRPr lang="en-CA">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87511DB-5683-FAA4-85B8-BFC566460A5A}"/>
              </a:ext>
            </a:extLst>
          </p:cNvPr>
          <p:cNvSpPr txBox="1"/>
          <p:nvPr/>
        </p:nvSpPr>
        <p:spPr>
          <a:xfrm>
            <a:off x="4478005" y="1669721"/>
            <a:ext cx="1551320" cy="830997"/>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$379.7 Billion</a:t>
            </a:r>
          </a:p>
        </p:txBody>
      </p:sp>
      <p:sp>
        <p:nvSpPr>
          <p:cNvPr id="15" name="TextBox 14">
            <a:extLst>
              <a:ext uri="{FF2B5EF4-FFF2-40B4-BE49-F238E27FC236}">
                <a16:creationId xmlns:a16="http://schemas.microsoft.com/office/drawing/2014/main" id="{A8B16B7D-4D14-B5D0-C8B2-4786FB03C3EF}"/>
              </a:ext>
            </a:extLst>
          </p:cNvPr>
          <p:cNvSpPr txBox="1"/>
          <p:nvPr/>
        </p:nvSpPr>
        <p:spPr>
          <a:xfrm>
            <a:off x="6954873" y="1669721"/>
            <a:ext cx="1551320" cy="830997"/>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$349.2 Billion</a:t>
            </a:r>
          </a:p>
        </p:txBody>
      </p:sp>
      <p:sp>
        <p:nvSpPr>
          <p:cNvPr id="16" name="TextBox 15">
            <a:extLst>
              <a:ext uri="{FF2B5EF4-FFF2-40B4-BE49-F238E27FC236}">
                <a16:creationId xmlns:a16="http://schemas.microsoft.com/office/drawing/2014/main" id="{DB7B586B-6A0E-F29E-10A1-3B71948422E9}"/>
              </a:ext>
            </a:extLst>
          </p:cNvPr>
          <p:cNvSpPr txBox="1"/>
          <p:nvPr/>
        </p:nvSpPr>
        <p:spPr>
          <a:xfrm>
            <a:off x="527360" y="4544463"/>
            <a:ext cx="3292726" cy="2031325"/>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Recent spending commitments to military could have funded the entire Closing the Infrastructure Gap by 2030 investment need with an excess of $30.5 billion left for further military expenditures</a:t>
            </a:r>
            <a:endParaRPr lang="en-CA">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2E5576A9-7C40-F7D9-FC57-73E1E56B7229}"/>
              </a:ext>
            </a:extLst>
          </p:cNvPr>
          <p:cNvGraphicFramePr>
            <a:graphicFrameLocks/>
          </p:cNvGraphicFramePr>
          <p:nvPr>
            <p:extLst>
              <p:ext uri="{D42A27DB-BD31-4B8C-83A1-F6EECF244321}">
                <p14:modId xmlns:p14="http://schemas.microsoft.com/office/powerpoint/2010/main" val="307563084"/>
              </p:ext>
            </p:extLst>
          </p:nvPr>
        </p:nvGraphicFramePr>
        <p:xfrm>
          <a:off x="3899375" y="2341537"/>
          <a:ext cx="5195464" cy="46577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E50ED9-C54F-8A19-2794-C5AF502A8DD1}"/>
              </a:ext>
            </a:extLst>
          </p:cNvPr>
          <p:cNvSpPr txBox="1"/>
          <p:nvPr/>
        </p:nvSpPr>
        <p:spPr>
          <a:xfrm>
            <a:off x="4580162" y="5783542"/>
            <a:ext cx="1347006"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Billion in Capital Costs</a:t>
            </a:r>
          </a:p>
        </p:txBody>
      </p:sp>
      <p:sp>
        <p:nvSpPr>
          <p:cNvPr id="8" name="TextBox 7">
            <a:extLst>
              <a:ext uri="{FF2B5EF4-FFF2-40B4-BE49-F238E27FC236}">
                <a16:creationId xmlns:a16="http://schemas.microsoft.com/office/drawing/2014/main" id="{A4C7CBD3-67DA-D7BC-BB6C-54D8B5701C54}"/>
              </a:ext>
            </a:extLst>
          </p:cNvPr>
          <p:cNvSpPr txBox="1"/>
          <p:nvPr/>
        </p:nvSpPr>
        <p:spPr>
          <a:xfrm>
            <a:off x="7057030" y="5148573"/>
            <a:ext cx="1347006"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Billion in Capital Costs</a:t>
            </a:r>
          </a:p>
        </p:txBody>
      </p:sp>
      <p:sp>
        <p:nvSpPr>
          <p:cNvPr id="9" name="TextBox 8">
            <a:extLst>
              <a:ext uri="{FF2B5EF4-FFF2-40B4-BE49-F238E27FC236}">
                <a16:creationId xmlns:a16="http://schemas.microsoft.com/office/drawing/2014/main" id="{96ED6747-4240-383C-2A2C-D6EFAADD0FAA}"/>
              </a:ext>
            </a:extLst>
          </p:cNvPr>
          <p:cNvSpPr txBox="1"/>
          <p:nvPr/>
        </p:nvSpPr>
        <p:spPr>
          <a:xfrm>
            <a:off x="4580162" y="4167186"/>
            <a:ext cx="1347006"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Billion in O&amp;M Costs</a:t>
            </a:r>
          </a:p>
        </p:txBody>
      </p:sp>
      <p:sp>
        <p:nvSpPr>
          <p:cNvPr id="5" name="Footer Placeholder 5">
            <a:extLst>
              <a:ext uri="{FF2B5EF4-FFF2-40B4-BE49-F238E27FC236}">
                <a16:creationId xmlns:a16="http://schemas.microsoft.com/office/drawing/2014/main" id="{B39EBCF6-A46C-D5E3-32CE-260745CCD5E5}"/>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2821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0CBA35-CD2F-F53F-03A4-507297492D98}"/>
              </a:ext>
            </a:extLst>
          </p:cNvPr>
          <p:cNvSpPr/>
          <p:nvPr/>
        </p:nvSpPr>
        <p:spPr>
          <a:xfrm>
            <a:off x="0" y="3278109"/>
            <a:ext cx="10058400" cy="31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664153" y="3655743"/>
            <a:ext cx="880739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CA" altLang="en-US" sz="1600" b="0" strike="noStrike" cap="none" normalizeH="0" baseline="0">
                <a:ln>
                  <a:noFill/>
                </a:ln>
                <a:effectLst/>
                <a:latin typeface="Arial"/>
                <a:ea typeface="Times New Roman" panose="02020603050405020304" pitchFamily="18" charset="0"/>
                <a:cs typeface="Arial"/>
              </a:rPr>
              <a:t>The information prepared in the report was produced by a multidisciplinary team led by the Assembly of First Nations with support from Indigenous Services Canada.</a:t>
            </a:r>
            <a:r>
              <a:rPr lang="en-CA" altLang="en-US" sz="1600">
                <a:latin typeface="Arial"/>
                <a:ea typeface="Times New Roman" panose="02020603050405020304" pitchFamily="18" charset="0"/>
                <a:cs typeface="Arial"/>
              </a:rPr>
              <a:t> </a:t>
            </a:r>
            <a:r>
              <a:rPr kumimoji="0" lang="en-CA" altLang="en-US" sz="1600" b="0" strike="noStrike" cap="none" normalizeH="0" baseline="0">
                <a:ln>
                  <a:noFill/>
                </a:ln>
                <a:effectLst/>
                <a:latin typeface="Arial"/>
                <a:ea typeface="Times New Roman" panose="02020603050405020304" pitchFamily="18" charset="0"/>
                <a:cs typeface="Arial"/>
              </a:rPr>
              <a:t>We would like to acknowledge the contributions of the First Nations Engineering Services, BTY Group,</a:t>
            </a:r>
            <a:r>
              <a:rPr lang="en-CA" altLang="en-US" sz="1600">
                <a:latin typeface="Arial"/>
                <a:ea typeface="Times New Roman" panose="02020603050405020304" pitchFamily="18" charset="0"/>
                <a:cs typeface="Arial"/>
              </a:rPr>
              <a:t> </a:t>
            </a:r>
            <a:r>
              <a:rPr kumimoji="0" lang="en-CA" altLang="en-US" sz="1600" b="0" strike="noStrike" cap="none" normalizeH="0" baseline="0">
                <a:ln>
                  <a:noFill/>
                </a:ln>
                <a:effectLst/>
                <a:latin typeface="Arial"/>
                <a:ea typeface="Times New Roman" panose="02020603050405020304" pitchFamily="18" charset="0"/>
                <a:cs typeface="Arial"/>
              </a:rPr>
              <a:t>Associated Engineering</a:t>
            </a:r>
            <a:r>
              <a:rPr lang="en-CA" altLang="en-US" sz="1600">
                <a:latin typeface="Arial"/>
                <a:ea typeface="Times New Roman" panose="02020603050405020304" pitchFamily="18" charset="0"/>
                <a:cs typeface="Arial"/>
              </a:rPr>
              <a:t>, Planetworks Consulting, and </a:t>
            </a:r>
            <a:r>
              <a:rPr lang="en-CA" altLang="en-US" sz="1600" err="1">
                <a:latin typeface="Arial"/>
                <a:ea typeface="Times New Roman" panose="02020603050405020304" pitchFamily="18" charset="0"/>
                <a:cs typeface="Arial"/>
              </a:rPr>
              <a:t>Yalleedesigns</a:t>
            </a:r>
            <a:r>
              <a:rPr kumimoji="0" lang="en-CA" altLang="en-US" sz="1600" b="0" strike="noStrike" cap="none" normalizeH="0" baseline="0">
                <a:ln>
                  <a:noFill/>
                </a:ln>
                <a:effectLst/>
                <a:latin typeface="Arial"/>
                <a:ea typeface="Times New Roman" panose="02020603050405020304" pitchFamily="18" charset="0"/>
                <a:cs typeface="Arial"/>
              </a:rPr>
              <a:t> for their contributions to the development of the information and reports associated with this presentation.</a:t>
            </a:r>
            <a:endParaRPr kumimoji="0" lang="en-CA" altLang="en-US" sz="1600" b="0" strike="noStrike" cap="none" normalizeH="0" baseline="0">
              <a:ln>
                <a:noFill/>
              </a:ln>
              <a:effectLst/>
              <a:latin typeface="Arial"/>
              <a:cs typeface="Arial"/>
            </a:endParaRPr>
          </a:p>
        </p:txBody>
      </p:sp>
      <p:pic>
        <p:nvPicPr>
          <p:cNvPr id="15" name="Picture 14">
            <a:extLst>
              <a:ext uri="{FF2B5EF4-FFF2-40B4-BE49-F238E27FC236}">
                <a16:creationId xmlns:a16="http://schemas.microsoft.com/office/drawing/2014/main" id="{0F017D7B-76CA-5EBF-AD4D-2E78ACF9B71A}"/>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64153" y="5319774"/>
            <a:ext cx="1714167" cy="639555"/>
          </a:xfrm>
          <a:prstGeom prst="rect">
            <a:avLst/>
          </a:prstGeom>
        </p:spPr>
      </p:pic>
      <p:pic>
        <p:nvPicPr>
          <p:cNvPr id="16" name="Picture 15">
            <a:extLst>
              <a:ext uri="{FF2B5EF4-FFF2-40B4-BE49-F238E27FC236}">
                <a16:creationId xmlns:a16="http://schemas.microsoft.com/office/drawing/2014/main" id="{ACBD64B5-3DA2-B77F-DE11-CDBB6CDB6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382" y="5231481"/>
            <a:ext cx="937320" cy="720000"/>
          </a:xfrm>
          <a:prstGeom prst="rect">
            <a:avLst/>
          </a:prstGeom>
        </p:spPr>
      </p:pic>
      <p:pic>
        <p:nvPicPr>
          <p:cNvPr id="17" name="Picture 16">
            <a:extLst>
              <a:ext uri="{FF2B5EF4-FFF2-40B4-BE49-F238E27FC236}">
                <a16:creationId xmlns:a16="http://schemas.microsoft.com/office/drawing/2014/main" id="{57049402-C3A2-5FFD-AFFD-9F734809F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641" y="5316041"/>
            <a:ext cx="1442448" cy="635440"/>
          </a:xfrm>
          <a:prstGeom prst="rect">
            <a:avLst/>
          </a:prstGeom>
        </p:spPr>
      </p:pic>
      <p:pic>
        <p:nvPicPr>
          <p:cNvPr id="18" name="Picture 17">
            <a:extLst>
              <a:ext uri="{FF2B5EF4-FFF2-40B4-BE49-F238E27FC236}">
                <a16:creationId xmlns:a16="http://schemas.microsoft.com/office/drawing/2014/main" id="{11FECC90-24AA-6C0D-2B8C-7AB75A22B4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2463" y="5239329"/>
            <a:ext cx="936980" cy="720000"/>
          </a:xfrm>
          <a:prstGeom prst="rect">
            <a:avLst/>
          </a:prstGeom>
        </p:spPr>
      </p:pic>
      <p:pic>
        <p:nvPicPr>
          <p:cNvPr id="19" name="Picture 5" descr="Logo&#10;&#10;Description automatically generated">
            <a:extLst>
              <a:ext uri="{FF2B5EF4-FFF2-40B4-BE49-F238E27FC236}">
                <a16:creationId xmlns:a16="http://schemas.microsoft.com/office/drawing/2014/main" id="{B5BA848E-4FA8-7BC3-D1AC-27EF45B477EB}"/>
              </a:ext>
            </a:extLst>
          </p:cNvPr>
          <p:cNvPicPr>
            <a:picLocks noChangeAspect="1"/>
          </p:cNvPicPr>
          <p:nvPr/>
        </p:nvPicPr>
        <p:blipFill>
          <a:blip r:embed="rId7"/>
          <a:stretch>
            <a:fillRect/>
          </a:stretch>
        </p:blipFill>
        <p:spPr>
          <a:xfrm>
            <a:off x="8365084" y="5316038"/>
            <a:ext cx="783534" cy="635441"/>
          </a:xfrm>
          <a:prstGeom prst="rect">
            <a:avLst/>
          </a:prstGeom>
        </p:spPr>
      </p:pic>
      <p:pic>
        <p:nvPicPr>
          <p:cNvPr id="20" name="Picture 19">
            <a:extLst>
              <a:ext uri="{FF2B5EF4-FFF2-40B4-BE49-F238E27FC236}">
                <a16:creationId xmlns:a16="http://schemas.microsoft.com/office/drawing/2014/main" id="{5F4D1868-7E13-0687-DEC8-79467DE6C03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606144" y="5316041"/>
            <a:ext cx="1461885" cy="600507"/>
          </a:xfrm>
          <a:prstGeom prst="rect">
            <a:avLst/>
          </a:prstGeom>
        </p:spPr>
      </p:pic>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2928953" y="2314427"/>
            <a:ext cx="4177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sz="2400" b="1">
                <a:solidFill>
                  <a:schemeClr val="bg1"/>
                </a:solidFill>
                <a:latin typeface="Arial"/>
                <a:cs typeface="Arial"/>
              </a:rPr>
              <a:t>Special Contributions</a:t>
            </a:r>
            <a:endParaRPr kumimoji="0" lang="en-CA" altLang="en-US" sz="2400" b="1" strike="noStrike" cap="none" normalizeH="0" baseline="0">
              <a:ln>
                <a:noFill/>
              </a:ln>
              <a:solidFill>
                <a:schemeClr val="bg1"/>
              </a:solidFill>
              <a:effectLst/>
              <a:latin typeface="Arial"/>
              <a:cs typeface="Arial"/>
            </a:endParaRPr>
          </a:p>
        </p:txBody>
      </p:sp>
    </p:spTree>
    <p:extLst>
      <p:ext uri="{BB962C8B-B14F-4D97-AF65-F5344CB8AC3E}">
        <p14:creationId xmlns:p14="http://schemas.microsoft.com/office/powerpoint/2010/main" val="106352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pPr/>
              <a:t>30</a:t>
            </a:fld>
            <a:endParaRPr lang="en-CA"/>
          </a:p>
        </p:txBody>
      </p:sp>
      <p:sp>
        <p:nvSpPr>
          <p:cNvPr id="4" name="Title 1">
            <a:extLst>
              <a:ext uri="{FF2B5EF4-FFF2-40B4-BE49-F238E27FC236}">
                <a16:creationId xmlns:a16="http://schemas.microsoft.com/office/drawing/2014/main" id="{76C3E9E0-23D6-1A85-8A56-FC396F93135B}"/>
              </a:ext>
            </a:extLst>
          </p:cNvPr>
          <p:cNvSpPr txBox="1">
            <a:spLocks/>
          </p:cNvSpPr>
          <p:nvPr/>
        </p:nvSpPr>
        <p:spPr>
          <a:xfrm>
            <a:off x="1717493" y="332509"/>
            <a:ext cx="5943767" cy="707034"/>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bg1"/>
                </a:solidFill>
              </a:rPr>
              <a:t>Next Steps</a:t>
            </a:r>
            <a:endParaRPr lang="en-CA" sz="2400" b="1" dirty="0">
              <a:solidFill>
                <a:schemeClr val="bg1"/>
              </a:solidFill>
            </a:endParaRPr>
          </a:p>
        </p:txBody>
      </p:sp>
      <p:sp>
        <p:nvSpPr>
          <p:cNvPr id="5" name="TextBox 4">
            <a:extLst>
              <a:ext uri="{FF2B5EF4-FFF2-40B4-BE49-F238E27FC236}">
                <a16:creationId xmlns:a16="http://schemas.microsoft.com/office/drawing/2014/main" id="{CBD70740-6556-4B7B-60A5-7461F1D7533B}"/>
              </a:ext>
            </a:extLst>
          </p:cNvPr>
          <p:cNvSpPr txBox="1"/>
          <p:nvPr/>
        </p:nvSpPr>
        <p:spPr>
          <a:xfrm>
            <a:off x="2629745" y="2334168"/>
            <a:ext cx="6336269" cy="584775"/>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2024/2025 research project looking at specific infrastructure and housing investments related to Jordans Principle</a:t>
            </a:r>
          </a:p>
        </p:txBody>
      </p:sp>
      <p:sp>
        <p:nvSpPr>
          <p:cNvPr id="6" name="TextBox 5">
            <a:extLst>
              <a:ext uri="{FF2B5EF4-FFF2-40B4-BE49-F238E27FC236}">
                <a16:creationId xmlns:a16="http://schemas.microsoft.com/office/drawing/2014/main" id="{BDEE2EE7-DF1A-B7D7-2E74-433A51EFAF9C}"/>
              </a:ext>
            </a:extLst>
          </p:cNvPr>
          <p:cNvSpPr txBox="1"/>
          <p:nvPr/>
        </p:nvSpPr>
        <p:spPr>
          <a:xfrm>
            <a:off x="2629744" y="5426711"/>
            <a:ext cx="633626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Closing the Infrastructure Gap (CTIG) – Press Conference</a:t>
            </a:r>
            <a:endParaRPr lang="en-CA" sz="160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378048E-07B0-26F2-6416-D0AFBB078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58" y="526246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0BF2B5-D8D3-B8CD-AF26-40F338D4C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987" y="2379743"/>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Hexagon 7">
            <a:extLst>
              <a:ext uri="{FF2B5EF4-FFF2-40B4-BE49-F238E27FC236}">
                <a16:creationId xmlns:a16="http://schemas.microsoft.com/office/drawing/2014/main" id="{490C4FC7-D28E-0FE4-00E8-0BABC092F500}"/>
              </a:ext>
            </a:extLst>
          </p:cNvPr>
          <p:cNvSpPr/>
          <p:nvPr/>
        </p:nvSpPr>
        <p:spPr>
          <a:xfrm rot="16200000">
            <a:off x="816884" y="2040439"/>
            <a:ext cx="1516749" cy="1414486"/>
          </a:xfrm>
          <a:prstGeom prst="hexagon">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1B1FB454-33A4-8007-60DD-70150A71BDD9}"/>
              </a:ext>
            </a:extLst>
          </p:cNvPr>
          <p:cNvSpPr/>
          <p:nvPr/>
        </p:nvSpPr>
        <p:spPr>
          <a:xfrm rot="16200000">
            <a:off x="1666363" y="3488342"/>
            <a:ext cx="1516749" cy="1414486"/>
          </a:xfrm>
          <a:prstGeom prst="hexagon">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7A053F6A-48B0-D924-0ED0-A1BC3D5EFF7F}"/>
              </a:ext>
            </a:extLst>
          </p:cNvPr>
          <p:cNvSpPr/>
          <p:nvPr/>
        </p:nvSpPr>
        <p:spPr>
          <a:xfrm rot="16200000">
            <a:off x="816884" y="4915221"/>
            <a:ext cx="1516749" cy="1414486"/>
          </a:xfrm>
          <a:prstGeom prst="hexagon">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9F85AF8-A490-8D45-C92E-0E9CD849AEC1}"/>
              </a:ext>
            </a:extLst>
          </p:cNvPr>
          <p:cNvSpPr txBox="1"/>
          <p:nvPr/>
        </p:nvSpPr>
        <p:spPr>
          <a:xfrm>
            <a:off x="3311278" y="4068587"/>
            <a:ext cx="5654736" cy="1323439"/>
          </a:xfrm>
          <a:prstGeom prst="rect">
            <a:avLst/>
          </a:prstGeom>
          <a:noFill/>
        </p:spPr>
        <p:txBody>
          <a:bodyPr wrap="square" rtlCol="0">
            <a:spAutoFit/>
          </a:bodyPr>
          <a:lstStyle/>
          <a:p>
            <a:r>
              <a:rPr lang="en-CA" sz="1600" dirty="0">
                <a:latin typeface="Arial" panose="020B0604020202020204" pitchFamily="34" charset="0"/>
                <a:cs typeface="Arial" panose="020B0604020202020204" pitchFamily="34" charset="0"/>
              </a:rPr>
              <a:t>In partnership with Conference Board of Canada, looking at net benefits to the non-Indigenous business sector: job creation, GDP incremental increases, industry sector impacts, and potential migrations to rural areas due to increased livability and affordability – economic modelling</a:t>
            </a:r>
            <a:endParaRPr lang="en-US" sz="1600"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18861913-2E31-7A6A-E383-3769C7EE5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737" y="38404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5C2FB8A-0684-2561-2253-E718D9D10A1D}"/>
              </a:ext>
            </a:extLst>
          </p:cNvPr>
          <p:cNvSpPr txBox="1"/>
          <p:nvPr/>
        </p:nvSpPr>
        <p:spPr>
          <a:xfrm>
            <a:off x="2629745" y="1875233"/>
            <a:ext cx="3356385" cy="338554"/>
          </a:xfrm>
          <a:prstGeom prst="rect">
            <a:avLst/>
          </a:prstGeom>
          <a:noFill/>
        </p:spPr>
        <p:txBody>
          <a:bodyPr wrap="square" rtlCol="0">
            <a:sp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Jordans Principle Implications</a:t>
            </a:r>
          </a:p>
        </p:txBody>
      </p:sp>
      <p:sp>
        <p:nvSpPr>
          <p:cNvPr id="15" name="Footer Placeholder 5">
            <a:extLst>
              <a:ext uri="{FF2B5EF4-FFF2-40B4-BE49-F238E27FC236}">
                <a16:creationId xmlns:a16="http://schemas.microsoft.com/office/drawing/2014/main" id="{72421C78-11FB-60F6-62F4-11FCDC2D3754}"/>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
        <p:nvSpPr>
          <p:cNvPr id="2" name="TextBox 1">
            <a:extLst>
              <a:ext uri="{FF2B5EF4-FFF2-40B4-BE49-F238E27FC236}">
                <a16:creationId xmlns:a16="http://schemas.microsoft.com/office/drawing/2014/main" id="{237D40EC-62F3-5BC8-0103-6AB6DC262D33}"/>
              </a:ext>
            </a:extLst>
          </p:cNvPr>
          <p:cNvSpPr txBox="1"/>
          <p:nvPr/>
        </p:nvSpPr>
        <p:spPr>
          <a:xfrm>
            <a:off x="3311278" y="3523195"/>
            <a:ext cx="5398381" cy="584775"/>
          </a:xfrm>
          <a:prstGeom prst="rect">
            <a:avLst/>
          </a:prstGeom>
          <a:noFill/>
        </p:spPr>
        <p:txBody>
          <a:bodyPr wrap="square" rtlCol="0">
            <a:sp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“Making the Business Case” to Close the First Nation Infrastructure Gap Project</a:t>
            </a:r>
          </a:p>
        </p:txBody>
      </p:sp>
      <p:sp>
        <p:nvSpPr>
          <p:cNvPr id="16" name="TextBox 15">
            <a:extLst>
              <a:ext uri="{FF2B5EF4-FFF2-40B4-BE49-F238E27FC236}">
                <a16:creationId xmlns:a16="http://schemas.microsoft.com/office/drawing/2014/main" id="{549D4B56-71CF-BEC6-E8D4-65F0FD30074F}"/>
              </a:ext>
            </a:extLst>
          </p:cNvPr>
          <p:cNvSpPr txBox="1"/>
          <p:nvPr/>
        </p:nvSpPr>
        <p:spPr>
          <a:xfrm>
            <a:off x="2629744" y="5761628"/>
            <a:ext cx="5654736" cy="1323439"/>
          </a:xfrm>
          <a:prstGeom prst="rect">
            <a:avLst/>
          </a:prstGeom>
          <a:noFill/>
        </p:spPr>
        <p:txBody>
          <a:bodyPr wrap="square" rtlCol="0">
            <a:spAutoFit/>
          </a:bodyPr>
          <a:lstStyle/>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Release of the reports to the public – see website</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Launch of the CTIG website at AFN.ca</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National Chief Press Conference</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Advocacy for the 2024 Fall Economic Statement and Federal Budget 2025 release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50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041367" y="542925"/>
            <a:ext cx="6061069" cy="257434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200"/>
              </a:spcAft>
            </a:pPr>
            <a:r>
              <a:rPr lang="en-US" sz="3200" b="1">
                <a:solidFill>
                  <a:schemeClr val="bg1"/>
                </a:solidFill>
                <a:latin typeface="Arial"/>
                <a:cs typeface="Calibri"/>
              </a:rPr>
              <a:t>Closing the </a:t>
            </a:r>
            <a:br>
              <a:rPr lang="en-US" sz="3200" b="1">
                <a:solidFill>
                  <a:schemeClr val="bg1"/>
                </a:solidFill>
                <a:latin typeface="Arial"/>
                <a:cs typeface="Calibri"/>
              </a:rPr>
            </a:br>
            <a:r>
              <a:rPr lang="en-US" sz="3200" b="1">
                <a:solidFill>
                  <a:schemeClr val="bg1"/>
                </a:solidFill>
                <a:latin typeface="Arial"/>
                <a:cs typeface="Calibri"/>
              </a:rPr>
              <a:t>Infrastructure Gap by 2030: </a:t>
            </a:r>
            <a:br>
              <a:rPr lang="en-US" sz="3200" b="1">
                <a:solidFill>
                  <a:schemeClr val="bg1"/>
                </a:solidFill>
                <a:latin typeface="Arial"/>
                <a:cs typeface="Calibri"/>
              </a:rPr>
            </a:br>
            <a:r>
              <a:rPr lang="en-US" sz="3200" b="1">
                <a:solidFill>
                  <a:schemeClr val="bg1"/>
                </a:solidFill>
                <a:latin typeface="Arial"/>
                <a:cs typeface="Calibri"/>
              </a:rPr>
              <a:t>A Government of Canada Mandate</a:t>
            </a:r>
            <a:endParaRPr lang="en-US" sz="3200" b="1">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2952471" y="2927802"/>
            <a:ext cx="6525847" cy="7583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5000"/>
              </a:lnSpc>
              <a:spcAft>
                <a:spcPts val="200"/>
              </a:spcAft>
            </a:pPr>
            <a:r>
              <a:rPr lang="en-US" sz="2400">
                <a:solidFill>
                  <a:schemeClr val="bg1"/>
                </a:solidFill>
                <a:latin typeface="Arial"/>
                <a:cs typeface="Arial"/>
              </a:rPr>
              <a:t>“Let’s close the gap together… </a:t>
            </a:r>
            <a:r>
              <a:rPr lang="en-US" sz="2400" err="1">
                <a:solidFill>
                  <a:schemeClr val="bg1"/>
                </a:solidFill>
                <a:latin typeface="Arial"/>
                <a:cs typeface="Arial"/>
              </a:rPr>
              <a:t>Anookeetaa</a:t>
            </a:r>
            <a:r>
              <a:rPr lang="en-US" sz="2400">
                <a:solidFill>
                  <a:schemeClr val="bg1"/>
                </a:solidFill>
                <a:latin typeface="Arial"/>
                <a:cs typeface="Arial"/>
              </a:rPr>
              <a:t>!”</a:t>
            </a:r>
          </a:p>
          <a:p>
            <a:pPr>
              <a:lnSpc>
                <a:spcPct val="125000"/>
              </a:lnSpc>
              <a:spcAft>
                <a:spcPts val="200"/>
              </a:spcAft>
            </a:pPr>
            <a:endParaRPr lang="en-US" sz="1200">
              <a:solidFill>
                <a:schemeClr val="bg1"/>
              </a:solidFill>
              <a:latin typeface="Arial"/>
              <a:cs typeface="Arial"/>
            </a:endParaRPr>
          </a:p>
        </p:txBody>
      </p:sp>
    </p:spTree>
    <p:extLst>
      <p:ext uri="{BB962C8B-B14F-4D97-AF65-F5344CB8AC3E}">
        <p14:creationId xmlns:p14="http://schemas.microsoft.com/office/powerpoint/2010/main" val="1016023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416752" y="693344"/>
            <a:ext cx="5747657" cy="13758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200"/>
              </a:spcAft>
            </a:pPr>
            <a:r>
              <a:rPr lang="en-US" sz="4800" b="1" dirty="0">
                <a:solidFill>
                  <a:schemeClr val="bg1"/>
                </a:solidFill>
                <a:latin typeface="Arial"/>
                <a:cs typeface="Calibri"/>
              </a:rPr>
              <a:t>Q&amp;A Period</a:t>
            </a:r>
            <a:endParaRPr lang="en-US" sz="4800" b="1" dirty="0">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3416752" y="1274749"/>
            <a:ext cx="6212114" cy="261145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5000"/>
              </a:lnSpc>
              <a:spcAft>
                <a:spcPts val="200"/>
              </a:spcAft>
            </a:pPr>
            <a:endParaRPr lang="en-US" sz="1100" dirty="0">
              <a:latin typeface="Arial"/>
              <a:cs typeface="Arial"/>
            </a:endParaRPr>
          </a:p>
          <a:p>
            <a:pPr>
              <a:lnSpc>
                <a:spcPct val="125000"/>
              </a:lnSpc>
              <a:spcAft>
                <a:spcPts val="200"/>
              </a:spcAft>
            </a:pPr>
            <a:r>
              <a:rPr lang="en-US" sz="2400" b="1" dirty="0">
                <a:solidFill>
                  <a:schemeClr val="bg1"/>
                </a:solidFill>
                <a:latin typeface="Arial"/>
                <a:cs typeface="Arial"/>
              </a:rPr>
              <a:t>Email: </a:t>
            </a:r>
            <a:r>
              <a:rPr lang="en-US" sz="2400" dirty="0">
                <a:solidFill>
                  <a:schemeClr val="bg1"/>
                </a:solidFill>
                <a:latin typeface="Arial"/>
                <a:cs typeface="Arial"/>
              </a:rPr>
              <a:t>infrastructure@afn.ca </a:t>
            </a:r>
          </a:p>
          <a:p>
            <a:pPr>
              <a:lnSpc>
                <a:spcPct val="125000"/>
              </a:lnSpc>
              <a:spcAft>
                <a:spcPts val="200"/>
              </a:spcAft>
            </a:pPr>
            <a:r>
              <a:rPr lang="en-US" sz="2400" b="1" dirty="0">
                <a:solidFill>
                  <a:schemeClr val="bg1"/>
                </a:solidFill>
                <a:latin typeface="Arial"/>
                <a:cs typeface="Arial"/>
              </a:rPr>
              <a:t>for any further questions</a:t>
            </a:r>
          </a:p>
          <a:p>
            <a:pPr>
              <a:lnSpc>
                <a:spcPct val="125000"/>
              </a:lnSpc>
              <a:spcAft>
                <a:spcPts val="200"/>
              </a:spcAft>
            </a:pPr>
            <a:endParaRPr lang="en-US" sz="2000" b="1" dirty="0">
              <a:solidFill>
                <a:schemeClr val="bg1"/>
              </a:solidFill>
              <a:latin typeface="Arial"/>
              <a:cs typeface="Arial"/>
            </a:endParaRPr>
          </a:p>
          <a:p>
            <a:pPr>
              <a:lnSpc>
                <a:spcPct val="125000"/>
              </a:lnSpc>
              <a:spcAft>
                <a:spcPts val="200"/>
              </a:spcAft>
            </a:pPr>
            <a:r>
              <a:rPr lang="en-US" b="1" dirty="0">
                <a:solidFill>
                  <a:schemeClr val="bg1"/>
                </a:solidFill>
                <a:latin typeface="Arial"/>
                <a:cs typeface="Arial"/>
              </a:rPr>
              <a:t>See AFN Website:</a:t>
            </a:r>
          </a:p>
          <a:p>
            <a:pPr>
              <a:lnSpc>
                <a:spcPct val="125000"/>
              </a:lnSpc>
              <a:spcAft>
                <a:spcPts val="200"/>
              </a:spcAft>
            </a:pPr>
            <a:r>
              <a:rPr lang="en-US" b="1" dirty="0">
                <a:solidFill>
                  <a:schemeClr val="bg1"/>
                </a:solidFill>
                <a:hlinkClick r:id="rId2"/>
              </a:rPr>
              <a:t>https://afn.ca/economy-infrastructure/infrastructure/closing-the-infrastructure-gap/</a:t>
            </a:r>
            <a:endParaRPr lang="en-US" b="1" dirty="0">
              <a:solidFill>
                <a:schemeClr val="bg1"/>
              </a:solidFill>
            </a:endParaRPr>
          </a:p>
          <a:p>
            <a:pPr>
              <a:lnSpc>
                <a:spcPct val="125000"/>
              </a:lnSpc>
              <a:spcAft>
                <a:spcPts val="200"/>
              </a:spcAft>
            </a:pPr>
            <a:endParaRPr lang="en-US" sz="2400" b="1" dirty="0">
              <a:solidFill>
                <a:schemeClr val="bg1"/>
              </a:solidFill>
            </a:endParaRPr>
          </a:p>
        </p:txBody>
      </p:sp>
    </p:spTree>
    <p:extLst>
      <p:ext uri="{BB962C8B-B14F-4D97-AF65-F5344CB8AC3E}">
        <p14:creationId xmlns:p14="http://schemas.microsoft.com/office/powerpoint/2010/main" val="341355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0CBA35-CD2F-F53F-03A4-507297492D98}"/>
              </a:ext>
            </a:extLst>
          </p:cNvPr>
          <p:cNvSpPr/>
          <p:nvPr/>
        </p:nvSpPr>
        <p:spPr>
          <a:xfrm>
            <a:off x="0" y="3266534"/>
            <a:ext cx="10058400" cy="31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625504" y="3931387"/>
            <a:ext cx="880739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algn="l"/>
            <a:r>
              <a:rPr lang="en-US" sz="1600" b="0" i="0" dirty="0">
                <a:effectLst/>
                <a:latin typeface="Open Sans" panose="020B0606030504020204" pitchFamily="34" charset="0"/>
              </a:rPr>
              <a:t>The 2023 RICS Awards – Americas:</a:t>
            </a:r>
          </a:p>
          <a:p>
            <a:pPr algn="l"/>
            <a:r>
              <a:rPr lang="en-US" sz="1600" b="1" i="0" dirty="0">
                <a:effectLst/>
                <a:latin typeface="Open Sans" panose="020B0606030504020204" pitchFamily="34" charset="0"/>
              </a:rPr>
              <a:t>Americas Awards 2023 – Shortlist of Nominees</a:t>
            </a:r>
          </a:p>
          <a:p>
            <a:pPr algn="l"/>
            <a:endParaRPr lang="en-US" sz="1600" b="1" i="0" dirty="0">
              <a:effectLst/>
              <a:latin typeface="Open Sans" panose="020B0606030504020204" pitchFamily="34" charset="0"/>
            </a:endParaRPr>
          </a:p>
          <a:p>
            <a:pPr algn="l"/>
            <a:r>
              <a:rPr lang="en-US" sz="1600" b="0" i="0" dirty="0">
                <a:effectLst/>
                <a:latin typeface="Open Sans" panose="020B0606030504020204" pitchFamily="34" charset="0"/>
              </a:rPr>
              <a:t>We are proud to announce the shortlist of nominations for the inaugural Royal Institute of Chartered Surveyors - Americas Awards 2023. This is the first time we can officially celebrate the achievements of individuals, teams and organizations within the Americas and showcase their great work on the world stage.</a:t>
            </a:r>
          </a:p>
          <a:p>
            <a:pPr algn="l"/>
            <a:endParaRPr lang="en-US" sz="1600" b="0" i="0" dirty="0">
              <a:effectLst/>
              <a:latin typeface="Open Sans" panose="020B0606030504020204" pitchFamily="34" charset="0"/>
            </a:endParaRPr>
          </a:p>
          <a:p>
            <a:pPr algn="l"/>
            <a:r>
              <a:rPr lang="en-US" sz="1600" b="1" i="0" dirty="0">
                <a:solidFill>
                  <a:srgbClr val="36424A"/>
                </a:solidFill>
                <a:effectLst/>
                <a:latin typeface="Open Sans" panose="020B0606030504020204" pitchFamily="34" charset="0"/>
              </a:rPr>
              <a:t>BTY Group - Closing the Infrastructure Gap by 2030 (CTIG) Initiative</a:t>
            </a:r>
            <a:endParaRPr lang="en-US" sz="1600" b="0" i="0" dirty="0">
              <a:solidFill>
                <a:srgbClr val="36424A"/>
              </a:solidFill>
              <a:effectLst/>
              <a:latin typeface="Open Sans" panose="020B0606030504020204" pitchFamily="34" charset="0"/>
            </a:endParaRPr>
          </a:p>
          <a:p>
            <a:br>
              <a:rPr lang="en-US" sz="1600" dirty="0"/>
            </a:br>
            <a:br>
              <a:rPr lang="en-US" sz="1600" b="0" i="0" dirty="0">
                <a:solidFill>
                  <a:srgbClr val="FFFFFF"/>
                </a:solidFill>
                <a:effectLst/>
                <a:latin typeface="Open Sans" panose="020B0606030504020204" pitchFamily="34" charset="0"/>
              </a:rPr>
            </a:br>
            <a:endParaRPr kumimoji="0" lang="en-CA" altLang="en-US" sz="1600" b="0" strike="noStrike" cap="none" normalizeH="0" baseline="0" dirty="0">
              <a:ln>
                <a:noFill/>
              </a:ln>
              <a:effectLst/>
              <a:latin typeface="Arial"/>
              <a:cs typeface="Arial"/>
            </a:endParaRPr>
          </a:p>
        </p:txBody>
      </p:sp>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2928953" y="2314427"/>
            <a:ext cx="4177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sz="2400" b="1">
                <a:solidFill>
                  <a:schemeClr val="bg1"/>
                </a:solidFill>
                <a:latin typeface="Arial"/>
                <a:cs typeface="Arial"/>
              </a:rPr>
              <a:t>Special Contributions</a:t>
            </a:r>
            <a:endParaRPr kumimoji="0" lang="en-CA" altLang="en-US" sz="2400" b="1" strike="noStrike" cap="none" normalizeH="0" baseline="0">
              <a:ln>
                <a:noFill/>
              </a:ln>
              <a:solidFill>
                <a:schemeClr val="bg1"/>
              </a:solidFill>
              <a:effectLst/>
              <a:latin typeface="Arial"/>
              <a:cs typeface="Arial"/>
            </a:endParaRPr>
          </a:p>
        </p:txBody>
      </p:sp>
      <p:pic>
        <p:nvPicPr>
          <p:cNvPr id="1026" name="Picture 2" descr="rics-logo">
            <a:extLst>
              <a:ext uri="{FF2B5EF4-FFF2-40B4-BE49-F238E27FC236}">
                <a16:creationId xmlns:a16="http://schemas.microsoft.com/office/drawing/2014/main" id="{77C29FB0-E7DA-DDCB-40A7-B4335A4AC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3" y="3324830"/>
            <a:ext cx="1743851" cy="60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0CBA35-CD2F-F53F-03A4-507297492D98}"/>
              </a:ext>
            </a:extLst>
          </p:cNvPr>
          <p:cNvSpPr/>
          <p:nvPr/>
        </p:nvSpPr>
        <p:spPr>
          <a:xfrm>
            <a:off x="0" y="3266534"/>
            <a:ext cx="10058400" cy="31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625504" y="4054498"/>
            <a:ext cx="880739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algn="l"/>
            <a:endParaRPr lang="en-US" sz="1600" b="0" i="0" dirty="0">
              <a:effectLst/>
              <a:latin typeface="Open Sans" panose="020B0606030504020204" pitchFamily="34" charset="0"/>
            </a:endParaRPr>
          </a:p>
          <a:p>
            <a:pPr algn="l"/>
            <a:endParaRPr lang="en-US" sz="1600" dirty="0">
              <a:latin typeface="Open Sans" panose="020B0606030504020204" pitchFamily="34" charset="0"/>
            </a:endParaRPr>
          </a:p>
          <a:p>
            <a:pPr algn="l"/>
            <a:r>
              <a:rPr lang="en-US" sz="1600" dirty="0">
                <a:latin typeface="Open Sans" panose="020B0606030504020204" pitchFamily="34" charset="0"/>
              </a:rPr>
              <a:t>Studies, Software, and Special Services </a:t>
            </a:r>
            <a:r>
              <a:rPr lang="en-US" sz="1600" b="0" i="0" dirty="0">
                <a:effectLst/>
                <a:latin typeface="Open Sans" panose="020B0606030504020204" pitchFamily="34" charset="0"/>
              </a:rPr>
              <a:t>– Alberta:</a:t>
            </a:r>
          </a:p>
          <a:p>
            <a:pPr algn="l"/>
            <a:r>
              <a:rPr lang="en-US" sz="1600" b="1" i="0" dirty="0">
                <a:effectLst/>
                <a:latin typeface="Open Sans" panose="020B0606030504020204" pitchFamily="34" charset="0"/>
              </a:rPr>
              <a:t>Showcase Awards 2024 – Award of Excellence</a:t>
            </a:r>
          </a:p>
          <a:p>
            <a:pPr algn="l"/>
            <a:endParaRPr lang="en-US" sz="1600" b="1" i="0" dirty="0">
              <a:effectLst/>
              <a:latin typeface="Open Sans" panose="020B0606030504020204" pitchFamily="34" charset="0"/>
            </a:endParaRPr>
          </a:p>
          <a:p>
            <a:pPr algn="l"/>
            <a:r>
              <a:rPr lang="en-US" sz="1600" b="0" i="0" dirty="0">
                <a:effectLst/>
                <a:latin typeface="Open Sans" panose="020B0606030504020204" pitchFamily="34" charset="0"/>
              </a:rPr>
              <a:t>We are proud to be the winner of the Award of Excellence for the “Studies” category.</a:t>
            </a:r>
          </a:p>
          <a:p>
            <a:pPr algn="l"/>
            <a:endParaRPr lang="en-US" sz="1600" b="0" i="0" dirty="0">
              <a:effectLst/>
              <a:latin typeface="Open Sans" panose="020B0606030504020204" pitchFamily="34" charset="0"/>
            </a:endParaRPr>
          </a:p>
          <a:p>
            <a:pPr algn="l"/>
            <a:r>
              <a:rPr lang="en-US" sz="1600" b="1" i="0" dirty="0">
                <a:solidFill>
                  <a:srgbClr val="36424A"/>
                </a:solidFill>
                <a:effectLst/>
                <a:latin typeface="Open Sans" panose="020B0606030504020204" pitchFamily="34" charset="0"/>
              </a:rPr>
              <a:t>Associated Engineering - Closing the Infrastructure Gap by 2030 (CTIG) Initiative</a:t>
            </a:r>
            <a:endParaRPr lang="en-US" sz="1600" b="0" i="0" dirty="0">
              <a:solidFill>
                <a:srgbClr val="36424A"/>
              </a:solidFill>
              <a:effectLst/>
              <a:latin typeface="Open Sans" panose="020B0606030504020204" pitchFamily="34" charset="0"/>
            </a:endParaRPr>
          </a:p>
          <a:p>
            <a:br>
              <a:rPr lang="en-US" sz="1600" dirty="0"/>
            </a:br>
            <a:br>
              <a:rPr lang="en-US" sz="1600" b="0" i="0" dirty="0">
                <a:solidFill>
                  <a:srgbClr val="FFFFFF"/>
                </a:solidFill>
                <a:effectLst/>
                <a:latin typeface="Open Sans" panose="020B0606030504020204" pitchFamily="34" charset="0"/>
              </a:rPr>
            </a:br>
            <a:endParaRPr kumimoji="0" lang="en-CA" altLang="en-US" sz="1600" b="0" strike="noStrike" cap="none" normalizeH="0" baseline="0" dirty="0">
              <a:ln>
                <a:noFill/>
              </a:ln>
              <a:effectLst/>
              <a:latin typeface="Arial"/>
              <a:cs typeface="Arial"/>
            </a:endParaRPr>
          </a:p>
        </p:txBody>
      </p:sp>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2928953" y="2314427"/>
            <a:ext cx="4177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sz="2400" b="1">
                <a:solidFill>
                  <a:schemeClr val="bg1"/>
                </a:solidFill>
                <a:latin typeface="Arial"/>
                <a:cs typeface="Arial"/>
              </a:rPr>
              <a:t>Special Contributions</a:t>
            </a:r>
            <a:endParaRPr kumimoji="0" lang="en-CA" altLang="en-US" sz="2400" b="1" strike="noStrike" cap="none" normalizeH="0" baseline="0">
              <a:ln>
                <a:noFill/>
              </a:ln>
              <a:solidFill>
                <a:schemeClr val="bg1"/>
              </a:solidFill>
              <a:effectLst/>
              <a:latin typeface="Arial"/>
              <a:cs typeface="Arial"/>
            </a:endParaRPr>
          </a:p>
        </p:txBody>
      </p:sp>
      <p:pic>
        <p:nvPicPr>
          <p:cNvPr id="1028" name="Picture 4" descr="Consulting Engineers of Alberta">
            <a:extLst>
              <a:ext uri="{FF2B5EF4-FFF2-40B4-BE49-F238E27FC236}">
                <a16:creationId xmlns:a16="http://schemas.microsoft.com/office/drawing/2014/main" id="{33FA324F-3E0F-3C10-564C-C5C24847B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3" y="3340950"/>
            <a:ext cx="26955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5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6</a:t>
            </a:fld>
            <a:endParaRPr lang="en-CA"/>
          </a:p>
        </p:txBody>
      </p:sp>
      <p:sp>
        <p:nvSpPr>
          <p:cNvPr id="3" name="Content Placeholder 2">
            <a:extLst>
              <a:ext uri="{FF2B5EF4-FFF2-40B4-BE49-F238E27FC236}">
                <a16:creationId xmlns:a16="http://schemas.microsoft.com/office/drawing/2014/main" id="{48E7B973-5595-5C07-A188-BAE6B372EAF3}"/>
              </a:ext>
            </a:extLst>
          </p:cNvPr>
          <p:cNvSpPr>
            <a:spLocks noGrp="1"/>
          </p:cNvSpPr>
          <p:nvPr>
            <p:ph idx="1"/>
          </p:nvPr>
        </p:nvSpPr>
        <p:spPr>
          <a:xfrm>
            <a:off x="634306" y="1942231"/>
            <a:ext cx="9166917" cy="5208582"/>
          </a:xfrm>
        </p:spPr>
        <p:txBody>
          <a:bodyPr>
            <a:noAutofit/>
          </a:bodyPr>
          <a:lstStyle/>
          <a:p>
            <a:pPr marL="0" indent="0">
              <a:buNone/>
            </a:pPr>
            <a:r>
              <a:rPr lang="en-US" sz="1800" b="1" cap="all" dirty="0">
                <a:solidFill>
                  <a:srgbClr val="EA0000"/>
                </a:solidFill>
              </a:rPr>
              <a:t>HOW WAS DATA GATHERED AND HOW DID WE GET TO THE FINAL COSTS? </a:t>
            </a:r>
          </a:p>
          <a:p>
            <a:pPr marL="0" indent="0">
              <a:buNone/>
            </a:pPr>
            <a:r>
              <a:rPr lang="en-US" sz="1800" dirty="0"/>
              <a:t>Based on years of AFN technical studies, First Nations engagements, and decades of ISC records, including:</a:t>
            </a:r>
            <a:br>
              <a:rPr lang="en-US" sz="1800" dirty="0"/>
            </a:br>
            <a:endParaRPr lang="en-US" sz="1800" dirty="0"/>
          </a:p>
          <a:p>
            <a:pPr marL="508000" lvl="1" indent="-250825">
              <a:lnSpc>
                <a:spcPct val="100000"/>
              </a:lnSpc>
              <a:spcBef>
                <a:spcPts val="0"/>
              </a:spcBef>
            </a:pPr>
            <a:r>
              <a:rPr lang="en-US" sz="1600" dirty="0"/>
              <a:t>AFN Housing Report: Cost Analysis of Current Housing Gaps </a:t>
            </a:r>
            <a:br>
              <a:rPr lang="en-US" sz="1600" dirty="0"/>
            </a:br>
            <a:r>
              <a:rPr lang="en-US" sz="1600" dirty="0"/>
              <a:t>and Future Housing Needs in First Nations</a:t>
            </a:r>
            <a:br>
              <a:rPr lang="en-US" sz="1600" dirty="0"/>
            </a:br>
            <a:endParaRPr lang="en-US" sz="1600" dirty="0"/>
          </a:p>
          <a:p>
            <a:pPr marL="508000" lvl="1" indent="-250825">
              <a:lnSpc>
                <a:spcPct val="100000"/>
              </a:lnSpc>
              <a:spcBef>
                <a:spcPts val="0"/>
              </a:spcBef>
            </a:pPr>
            <a:r>
              <a:rPr lang="en-US" sz="1600" dirty="0"/>
              <a:t>AFN Infrastructure: National First Nations Assets Needs Study</a:t>
            </a:r>
            <a:br>
              <a:rPr lang="en-US" sz="1600" dirty="0"/>
            </a:br>
            <a:endParaRPr lang="en-US" sz="1600" dirty="0"/>
          </a:p>
          <a:p>
            <a:pPr marL="508000" lvl="1" indent="-250825">
              <a:lnSpc>
                <a:spcPct val="100000"/>
              </a:lnSpc>
              <a:spcBef>
                <a:spcPts val="0"/>
              </a:spcBef>
            </a:pPr>
            <a:r>
              <a:rPr lang="en-US" sz="1600" dirty="0"/>
              <a:t>AFN Education: First Nations Education Infrastructure </a:t>
            </a:r>
            <a:br>
              <a:rPr lang="en-US" sz="1600" dirty="0"/>
            </a:br>
            <a:r>
              <a:rPr lang="en-US" sz="1600" dirty="0"/>
              <a:t>Capital Needs Assessment</a:t>
            </a:r>
            <a:br>
              <a:rPr lang="en-US" sz="1600" dirty="0"/>
            </a:br>
            <a:endParaRPr lang="en-US" sz="1600" dirty="0"/>
          </a:p>
          <a:p>
            <a:pPr marL="508000" lvl="1" indent="-250825">
              <a:lnSpc>
                <a:spcPct val="100000"/>
              </a:lnSpc>
              <a:spcBef>
                <a:spcPts val="0"/>
              </a:spcBef>
            </a:pPr>
            <a:r>
              <a:rPr lang="en-US" sz="1600" dirty="0"/>
              <a:t>AFN Education: First Nations Education Infrastructure </a:t>
            </a:r>
            <a:br>
              <a:rPr lang="en-US" sz="1600" dirty="0"/>
            </a:br>
            <a:r>
              <a:rPr lang="en-US" sz="1600" dirty="0"/>
              <a:t>Operation and Maintenance Needs Assessment</a:t>
            </a:r>
          </a:p>
          <a:p>
            <a:pPr marL="508000" lvl="1" indent="-250825">
              <a:lnSpc>
                <a:spcPct val="100000"/>
              </a:lnSpc>
              <a:spcBef>
                <a:spcPts val="0"/>
              </a:spcBef>
            </a:pPr>
            <a:endParaRPr lang="en-US" sz="1600" dirty="0"/>
          </a:p>
          <a:p>
            <a:pPr marL="508000" lvl="1" indent="-250825">
              <a:lnSpc>
                <a:spcPct val="100000"/>
              </a:lnSpc>
              <a:spcBef>
                <a:spcPts val="0"/>
              </a:spcBef>
            </a:pPr>
            <a:r>
              <a:rPr lang="en-US" sz="1600" dirty="0"/>
              <a:t>ISC-led initiative with 401 First Nations Direct Asks</a:t>
            </a:r>
          </a:p>
          <a:p>
            <a:pPr marL="508000" lvl="1" indent="-250825">
              <a:lnSpc>
                <a:spcPct val="100000"/>
              </a:lnSpc>
              <a:spcBef>
                <a:spcPts val="0"/>
              </a:spcBef>
            </a:pPr>
            <a:endParaRPr lang="en-US" sz="1600" dirty="0"/>
          </a:p>
          <a:p>
            <a:pPr marL="508000" lvl="1" indent="-250825">
              <a:lnSpc>
                <a:spcPct val="100000"/>
              </a:lnSpc>
              <a:spcBef>
                <a:spcPts val="0"/>
              </a:spcBef>
            </a:pPr>
            <a:r>
              <a:rPr lang="en-US" sz="1600" dirty="0"/>
              <a:t>AFN selected industry experts to complete specific    </a:t>
            </a:r>
          </a:p>
          <a:p>
            <a:pPr marL="257175" lvl="1" indent="0">
              <a:lnSpc>
                <a:spcPct val="100000"/>
              </a:lnSpc>
              <a:spcBef>
                <a:spcPts val="0"/>
              </a:spcBef>
              <a:buNone/>
            </a:pPr>
            <a:r>
              <a:rPr lang="en-US" sz="1600" dirty="0"/>
              <a:t>    studies on missing elements and perform peer-reviews</a:t>
            </a:r>
            <a:endParaRPr lang="en-US" dirty="0"/>
          </a:p>
        </p:txBody>
      </p:sp>
      <p:pic>
        <p:nvPicPr>
          <p:cNvPr id="7" name="Picture 6">
            <a:extLst>
              <a:ext uri="{FF2B5EF4-FFF2-40B4-BE49-F238E27FC236}">
                <a16:creationId xmlns:a16="http://schemas.microsoft.com/office/drawing/2014/main" id="{69BABB8E-554C-63C7-3A71-60A357946886}"/>
              </a:ext>
            </a:extLst>
          </p:cNvPr>
          <p:cNvPicPr>
            <a:picLocks noChangeAspect="1"/>
          </p:cNvPicPr>
          <p:nvPr/>
        </p:nvPicPr>
        <p:blipFill>
          <a:blip r:embed="rId3">
            <a:extLst>
              <a:ext uri="{28A0092B-C50C-407E-A947-70E740481C1C}">
                <a14:useLocalDpi xmlns:a14="http://schemas.microsoft.com/office/drawing/2010/main" val="0"/>
              </a:ext>
            </a:extLst>
          </a:blip>
          <a:srcRect t="1383" b="1383"/>
          <a:stretch/>
        </p:blipFill>
        <p:spPr>
          <a:xfrm rot="858770" flipH="1">
            <a:off x="5206146" y="4225486"/>
            <a:ext cx="5447974" cy="3846692"/>
          </a:xfrm>
          <a:prstGeom prst="rect">
            <a:avLst/>
          </a:prstGeom>
        </p:spPr>
      </p:pic>
      <p:sp>
        <p:nvSpPr>
          <p:cNvPr id="2" name="Title 1">
            <a:extLst>
              <a:ext uri="{FF2B5EF4-FFF2-40B4-BE49-F238E27FC236}">
                <a16:creationId xmlns:a16="http://schemas.microsoft.com/office/drawing/2014/main" id="{9E35DF17-7CDB-9D7F-8D2C-97A619DF6A97}"/>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Proposal Description</a:t>
            </a:r>
            <a:endParaRPr lang="en-CA" sz="2400" b="1">
              <a:solidFill>
                <a:schemeClr val="bg1"/>
              </a:solidFill>
            </a:endParaRPr>
          </a:p>
        </p:txBody>
      </p:sp>
      <p:sp>
        <p:nvSpPr>
          <p:cNvPr id="6" name="Footer Placeholder 5">
            <a:extLst>
              <a:ext uri="{FF2B5EF4-FFF2-40B4-BE49-F238E27FC236}">
                <a16:creationId xmlns:a16="http://schemas.microsoft.com/office/drawing/2014/main" id="{81D98892-C461-0BA3-429A-C8E02724F373}"/>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91449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7</a:t>
            </a:fld>
            <a:endParaRPr lang="en-CA"/>
          </a:p>
        </p:txBody>
      </p:sp>
      <p:sp>
        <p:nvSpPr>
          <p:cNvPr id="2" name="Title 1">
            <a:extLst>
              <a:ext uri="{FF2B5EF4-FFF2-40B4-BE49-F238E27FC236}">
                <a16:creationId xmlns:a16="http://schemas.microsoft.com/office/drawing/2014/main" id="{4EF95851-FD09-D83C-B4B4-9E0BE2AC89A1}"/>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Regional Impacts</a:t>
            </a:r>
            <a:endParaRPr lang="en-CA" sz="2400" b="1">
              <a:solidFill>
                <a:schemeClr val="bg1"/>
              </a:solidFill>
            </a:endParaRPr>
          </a:p>
        </p:txBody>
      </p:sp>
      <p:graphicFrame>
        <p:nvGraphicFramePr>
          <p:cNvPr id="9" name="Table 8">
            <a:extLst>
              <a:ext uri="{FF2B5EF4-FFF2-40B4-BE49-F238E27FC236}">
                <a16:creationId xmlns:a16="http://schemas.microsoft.com/office/drawing/2014/main" id="{02C72D7C-E1B1-7660-49C4-7FD3E04808DB}"/>
              </a:ext>
            </a:extLst>
          </p:cNvPr>
          <p:cNvGraphicFramePr>
            <a:graphicFrameLocks noGrp="1"/>
          </p:cNvGraphicFramePr>
          <p:nvPr>
            <p:extLst>
              <p:ext uri="{D42A27DB-BD31-4B8C-83A1-F6EECF244321}">
                <p14:modId xmlns:p14="http://schemas.microsoft.com/office/powerpoint/2010/main" val="1093846879"/>
              </p:ext>
            </p:extLst>
          </p:nvPr>
        </p:nvGraphicFramePr>
        <p:xfrm>
          <a:off x="526506" y="2441315"/>
          <a:ext cx="8960396" cy="4530434"/>
        </p:xfrm>
        <a:graphic>
          <a:graphicData uri="http://schemas.openxmlformats.org/drawingml/2006/table">
            <a:tbl>
              <a:tblPr/>
              <a:tblGrid>
                <a:gridCol w="1143486">
                  <a:extLst>
                    <a:ext uri="{9D8B030D-6E8A-4147-A177-3AD203B41FA5}">
                      <a16:colId xmlns:a16="http://schemas.microsoft.com/office/drawing/2014/main" val="3339573829"/>
                    </a:ext>
                  </a:extLst>
                </a:gridCol>
                <a:gridCol w="1964322">
                  <a:extLst>
                    <a:ext uri="{9D8B030D-6E8A-4147-A177-3AD203B41FA5}">
                      <a16:colId xmlns:a16="http://schemas.microsoft.com/office/drawing/2014/main" val="279396098"/>
                    </a:ext>
                  </a:extLst>
                </a:gridCol>
                <a:gridCol w="1146587">
                  <a:extLst>
                    <a:ext uri="{9D8B030D-6E8A-4147-A177-3AD203B41FA5}">
                      <a16:colId xmlns:a16="http://schemas.microsoft.com/office/drawing/2014/main" val="133353004"/>
                    </a:ext>
                  </a:extLst>
                </a:gridCol>
                <a:gridCol w="1146587">
                  <a:extLst>
                    <a:ext uri="{9D8B030D-6E8A-4147-A177-3AD203B41FA5}">
                      <a16:colId xmlns:a16="http://schemas.microsoft.com/office/drawing/2014/main" val="2454900514"/>
                    </a:ext>
                  </a:extLst>
                </a:gridCol>
                <a:gridCol w="1146587">
                  <a:extLst>
                    <a:ext uri="{9D8B030D-6E8A-4147-A177-3AD203B41FA5}">
                      <a16:colId xmlns:a16="http://schemas.microsoft.com/office/drawing/2014/main" val="2411855987"/>
                    </a:ext>
                  </a:extLst>
                </a:gridCol>
                <a:gridCol w="1146587">
                  <a:extLst>
                    <a:ext uri="{9D8B030D-6E8A-4147-A177-3AD203B41FA5}">
                      <a16:colId xmlns:a16="http://schemas.microsoft.com/office/drawing/2014/main" val="2307790805"/>
                    </a:ext>
                  </a:extLst>
                </a:gridCol>
                <a:gridCol w="1266240">
                  <a:extLst>
                    <a:ext uri="{9D8B030D-6E8A-4147-A177-3AD203B41FA5}">
                      <a16:colId xmlns:a16="http://schemas.microsoft.com/office/drawing/2014/main" val="79434435"/>
                    </a:ext>
                  </a:extLst>
                </a:gridCol>
              </a:tblGrid>
              <a:tr h="643574">
                <a:tc>
                  <a:txBody>
                    <a:bodyPr/>
                    <a:lstStyle/>
                    <a:p>
                      <a:pPr algn="l" fontAlgn="ctr"/>
                      <a:r>
                        <a:rPr lang="en-CA" sz="1200" b="1" i="0" u="none" strike="noStrike">
                          <a:solidFill>
                            <a:schemeClr val="tx1"/>
                          </a:solidFill>
                          <a:effectLst/>
                          <a:latin typeface="Arial" panose="020B0604020202020204" pitchFamily="34" charset="0"/>
                        </a:rPr>
                        <a:t>Region</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a:solidFill>
                            <a:schemeClr val="tx1"/>
                          </a:solidFill>
                          <a:effectLst/>
                          <a:latin typeface="Arial" panose="020B0604020202020204" pitchFamily="34" charset="0"/>
                        </a:rPr>
                        <a:t>First Nations Population </a:t>
                      </a:r>
                      <a:br>
                        <a:rPr lang="en-CA" sz="1200" b="1" i="0" u="none" strike="noStrike">
                          <a:solidFill>
                            <a:schemeClr val="tx1"/>
                          </a:solidFill>
                          <a:effectLst/>
                          <a:latin typeface="Arial" panose="020B0604020202020204" pitchFamily="34" charset="0"/>
                        </a:rPr>
                      </a:br>
                      <a:r>
                        <a:rPr lang="en-CA" sz="1200" b="1" i="0" u="none" strike="noStrike">
                          <a:solidFill>
                            <a:schemeClr val="tx1"/>
                          </a:solidFill>
                          <a:effectLst/>
                          <a:latin typeface="Arial" panose="020B0604020202020204" pitchFamily="34" charset="0"/>
                        </a:rPr>
                        <a:t>On-Reserve</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a:solidFill>
                            <a:schemeClr val="tx1"/>
                          </a:solidFill>
                          <a:effectLst/>
                          <a:latin typeface="Arial" panose="020B0604020202020204" pitchFamily="34" charset="0"/>
                        </a:rPr>
                        <a:t>Zone 1 Communities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a:solidFill>
                            <a:schemeClr val="tx1"/>
                          </a:solidFill>
                          <a:effectLst/>
                          <a:latin typeface="Arial" panose="020B0604020202020204" pitchFamily="34" charset="0"/>
                        </a:rPr>
                        <a:t>Zone 2 Communities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a:solidFill>
                            <a:schemeClr val="tx1"/>
                          </a:solidFill>
                          <a:effectLst/>
                          <a:latin typeface="Arial" panose="020B0604020202020204" pitchFamily="34" charset="0"/>
                        </a:rPr>
                        <a:t>Zone 3 Communities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a:solidFill>
                            <a:schemeClr val="tx1"/>
                          </a:solidFill>
                          <a:effectLst/>
                          <a:latin typeface="Arial" panose="020B0604020202020204" pitchFamily="34" charset="0"/>
                        </a:rPr>
                        <a:t>Zone 4 Communities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200" b="1" i="0" u="none" strike="noStrike">
                          <a:solidFill>
                            <a:schemeClr val="tx1"/>
                          </a:solidFill>
                          <a:effectLst/>
                          <a:latin typeface="Arial" panose="020B0604020202020204" pitchFamily="34" charset="0"/>
                        </a:rPr>
                        <a:t>Subtotals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0475067"/>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Atlantic</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21,625</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0350238"/>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Quebec</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42,755</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17</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150572"/>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Ontario</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59,390</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139</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0950025"/>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Manitoba</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65,030</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637511"/>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Saskatchewan</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56,525</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55</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054241"/>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Alberta</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59,437</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8865556"/>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BC</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87,500</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79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78</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199</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46135"/>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Yukon</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3,300</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92545"/>
                  </a:ext>
                </a:extLst>
              </a:tr>
              <a:tr h="388686">
                <a:tc>
                  <a:txBody>
                    <a:bodyPr/>
                    <a:lstStyle/>
                    <a:p>
                      <a:pPr algn="l"/>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NWT</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9,300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1573653"/>
                  </a:ext>
                </a:extLst>
              </a:tr>
              <a:tr h="388686">
                <a:tc>
                  <a:txBody>
                    <a:bodyPr/>
                    <a:lstStyle/>
                    <a:p>
                      <a:pPr algn="l"/>
                      <a:r>
                        <a:rPr lang="en-CA" sz="1200" b="1">
                          <a:effectLst/>
                          <a:latin typeface="Arial" panose="020B0604020202020204" pitchFamily="34" charset="0"/>
                          <a:ea typeface="Calibri" panose="020F0502020204030204" pitchFamily="34" charset="0"/>
                          <a:cs typeface="Arial" panose="020B0604020202020204" pitchFamily="34" charset="0"/>
                        </a:rPr>
                        <a:t>Totals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404,862*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208</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292</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110</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637**</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0976477"/>
                  </a:ext>
                </a:extLst>
              </a:tr>
            </a:tbl>
          </a:graphicData>
        </a:graphic>
      </p:graphicFrame>
      <p:sp>
        <p:nvSpPr>
          <p:cNvPr id="10" name="TextBox 9">
            <a:extLst>
              <a:ext uri="{FF2B5EF4-FFF2-40B4-BE49-F238E27FC236}">
                <a16:creationId xmlns:a16="http://schemas.microsoft.com/office/drawing/2014/main" id="{6090001B-91A3-A2FF-B332-397C3DCA3F08}"/>
              </a:ext>
            </a:extLst>
          </p:cNvPr>
          <p:cNvSpPr txBox="1"/>
          <p:nvPr/>
        </p:nvSpPr>
        <p:spPr>
          <a:xfrm>
            <a:off x="526506" y="1852200"/>
            <a:ext cx="8960396" cy="318924"/>
          </a:xfrm>
          <a:prstGeom prst="rect">
            <a:avLst/>
          </a:prstGeom>
          <a:solidFill>
            <a:srgbClr val="FF0000"/>
          </a:solidFill>
        </p:spPr>
        <p:txBody>
          <a:bodyPr wrap="square" lIns="72000" tIns="36000" rIns="36000" bIns="36000" rtlCol="0">
            <a:spAutoFit/>
          </a:bodyPr>
          <a:lstStyle/>
          <a:p>
            <a:r>
              <a:rPr lang="en-CA" sz="1600" b="1" kern="0">
                <a:solidFill>
                  <a:schemeClr val="bg1"/>
                </a:solidFill>
                <a:latin typeface="Arial" panose="020B0604020202020204" pitchFamily="34" charset="0"/>
                <a:cs typeface="Arial" panose="020B0604020202020204" pitchFamily="34" charset="0"/>
              </a:rPr>
              <a:t>NUMBER OF COMMUNITIES PER REGION BY ZONE TYPE</a:t>
            </a:r>
          </a:p>
        </p:txBody>
      </p:sp>
      <p:sp>
        <p:nvSpPr>
          <p:cNvPr id="3" name="Footer Placeholder 5">
            <a:extLst>
              <a:ext uri="{FF2B5EF4-FFF2-40B4-BE49-F238E27FC236}">
                <a16:creationId xmlns:a16="http://schemas.microsoft.com/office/drawing/2014/main" id="{4A10916F-06C9-3FE2-91D8-E4F994F41D08}"/>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
        <p:nvSpPr>
          <p:cNvPr id="5" name="TextBox 4">
            <a:extLst>
              <a:ext uri="{FF2B5EF4-FFF2-40B4-BE49-F238E27FC236}">
                <a16:creationId xmlns:a16="http://schemas.microsoft.com/office/drawing/2014/main" id="{13677FC9-B28D-E9E5-491B-F3D575261E3A}"/>
              </a:ext>
            </a:extLst>
          </p:cNvPr>
          <p:cNvSpPr txBox="1"/>
          <p:nvPr/>
        </p:nvSpPr>
        <p:spPr>
          <a:xfrm>
            <a:off x="526505" y="6971749"/>
            <a:ext cx="6475873" cy="461665"/>
          </a:xfrm>
          <a:prstGeom prst="rect">
            <a:avLst/>
          </a:prstGeom>
          <a:noFill/>
        </p:spPr>
        <p:txBody>
          <a:bodyPr wrap="square" rtlCol="0">
            <a:spAutoFit/>
          </a:bodyPr>
          <a:lstStyle/>
          <a:p>
            <a:r>
              <a:rPr lang="en-CA" sz="1200" dirty="0"/>
              <a:t>*see back-end data for off-reserve figures</a:t>
            </a:r>
          </a:p>
          <a:p>
            <a:r>
              <a:rPr lang="en-CA" sz="1200" dirty="0"/>
              <a:t>**varies from 634 due to 3 Nations being counted individually rather than collectively in ISC data</a:t>
            </a:r>
          </a:p>
        </p:txBody>
      </p:sp>
    </p:spTree>
    <p:extLst>
      <p:ext uri="{BB962C8B-B14F-4D97-AF65-F5344CB8AC3E}">
        <p14:creationId xmlns:p14="http://schemas.microsoft.com/office/powerpoint/2010/main" val="416153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D24F289-7493-5F04-FE05-9282686C079A}"/>
              </a:ext>
            </a:extLst>
          </p:cNvPr>
          <p:cNvSpPr>
            <a:spLocks noGrp="1"/>
          </p:cNvSpPr>
          <p:nvPr>
            <p:ph type="ftr" sz="quarter" idx="10"/>
          </p:nvPr>
        </p:nvSpPr>
        <p:spPr/>
        <p:txBody>
          <a:body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8</a:t>
            </a:fld>
            <a:endParaRPr lang="en-CA"/>
          </a:p>
        </p:txBody>
      </p:sp>
      <p:sp>
        <p:nvSpPr>
          <p:cNvPr id="2" name="Title 1">
            <a:extLst>
              <a:ext uri="{FF2B5EF4-FFF2-40B4-BE49-F238E27FC236}">
                <a16:creationId xmlns:a16="http://schemas.microsoft.com/office/drawing/2014/main" id="{ABD8B169-A00F-725B-8FAD-75C81F2D9820}"/>
              </a:ext>
            </a:extLst>
          </p:cNvPr>
          <p:cNvSpPr>
            <a:spLocks noGrp="1"/>
          </p:cNvSpPr>
          <p:nvPr>
            <p:ph type="ctrTitle" idx="4294967295"/>
          </p:nvPr>
        </p:nvSpPr>
        <p:spPr>
          <a:xfrm>
            <a:off x="1717493" y="512536"/>
            <a:ext cx="5943767" cy="558180"/>
          </a:xfrm>
        </p:spPr>
        <p:txBody>
          <a:bodyPr>
            <a:normAutofit/>
          </a:bodyPr>
          <a:lstStyle/>
          <a:p>
            <a:r>
              <a:rPr lang="en-US" sz="2400" b="1">
                <a:solidFill>
                  <a:schemeClr val="bg1"/>
                </a:solidFill>
              </a:rPr>
              <a:t>Summary Recap</a:t>
            </a:r>
            <a:endParaRPr lang="en-CA" sz="2400" b="1">
              <a:solidFill>
                <a:schemeClr val="bg1"/>
              </a:solidFill>
            </a:endParaRPr>
          </a:p>
        </p:txBody>
      </p:sp>
      <p:grpSp>
        <p:nvGrpSpPr>
          <p:cNvPr id="7" name="Group 6">
            <a:extLst>
              <a:ext uri="{FF2B5EF4-FFF2-40B4-BE49-F238E27FC236}">
                <a16:creationId xmlns:a16="http://schemas.microsoft.com/office/drawing/2014/main" id="{C5E87BEC-D2D5-4CAC-412B-B8D07775799C}"/>
              </a:ext>
            </a:extLst>
          </p:cNvPr>
          <p:cNvGrpSpPr/>
          <p:nvPr/>
        </p:nvGrpSpPr>
        <p:grpSpPr>
          <a:xfrm>
            <a:off x="634307" y="2100501"/>
            <a:ext cx="8666860" cy="4640682"/>
            <a:chOff x="692600" y="2047682"/>
            <a:chExt cx="8666860" cy="4640682"/>
          </a:xfrm>
        </p:grpSpPr>
        <p:sp>
          <p:nvSpPr>
            <p:cNvPr id="23" name="Rectangle 22">
              <a:extLst>
                <a:ext uri="{FF2B5EF4-FFF2-40B4-BE49-F238E27FC236}">
                  <a16:creationId xmlns:a16="http://schemas.microsoft.com/office/drawing/2014/main" id="{AAD94F8B-42CE-46BA-27B9-F8E3895898BA}"/>
                </a:ext>
              </a:extLst>
            </p:cNvPr>
            <p:cNvSpPr/>
            <p:nvPr/>
          </p:nvSpPr>
          <p:spPr>
            <a:xfrm>
              <a:off x="692600" y="2047682"/>
              <a:ext cx="3729375" cy="2599813"/>
            </a:xfrm>
            <a:prstGeom prst="rect">
              <a:avLst/>
            </a:prstGeom>
            <a:solidFill>
              <a:srgbClr val="ED1C24"/>
            </a:solidFill>
            <a:ln w="25400" cap="flat" cmpd="sng" algn="ctr">
              <a:noFill/>
              <a:prstDash val="solid"/>
            </a:ln>
            <a:effectLst/>
          </p:spPr>
          <p:txBody>
            <a:bodyPr lIns="108000" tIns="45720" rIns="0" bIns="45720" rtlCol="0" anchor="ctr"/>
            <a:lstStyle/>
            <a:p>
              <a:pPr defTabSz="519013">
                <a:defRPr/>
              </a:pPr>
              <a:endParaRPr lang="en-US" sz="1000" b="1" kern="0" dirty="0">
                <a:solidFill>
                  <a:srgbClr val="FFFFFF"/>
                </a:solidFill>
                <a:latin typeface="Arial" panose="020B0604020202020204" pitchFamily="34" charset="0"/>
                <a:cs typeface="Arial" panose="020B0604020202020204" pitchFamily="34" charset="0"/>
              </a:endParaRPr>
            </a:p>
            <a:p>
              <a:pPr defTabSz="519013">
                <a:defRPr/>
              </a:pPr>
              <a:endParaRPr lang="en-US" sz="1000" b="1" kern="0" dirty="0">
                <a:solidFill>
                  <a:srgbClr val="FFFFFF"/>
                </a:solidFill>
                <a:latin typeface="Arial" panose="020B0604020202020204" pitchFamily="34" charset="0"/>
                <a:cs typeface="Arial" panose="020B0604020202020204" pitchFamily="34" charset="0"/>
              </a:endParaRPr>
            </a:p>
            <a:p>
              <a:pPr defTabSz="519013">
                <a:defRPr/>
              </a:pPr>
              <a:endParaRPr lang="en-US" sz="1000" b="1" kern="0" dirty="0">
                <a:solidFill>
                  <a:srgbClr val="FFFFFF"/>
                </a:solidFill>
                <a:latin typeface="Arial" panose="020B0604020202020204" pitchFamily="34" charset="0"/>
                <a:cs typeface="Arial" panose="020B0604020202020204" pitchFamily="34" charset="0"/>
              </a:endParaRPr>
            </a:p>
            <a:p>
              <a:pPr defTabSz="519013">
                <a:defRPr/>
              </a:pPr>
              <a:endParaRPr lang="en-US" sz="1000" b="1" kern="0" dirty="0">
                <a:solidFill>
                  <a:srgbClr val="FFFFFF"/>
                </a:solidFill>
                <a:latin typeface="Arial" panose="020B0604020202020204" pitchFamily="34" charset="0"/>
                <a:cs typeface="Arial" panose="020B0604020202020204" pitchFamily="34" charset="0"/>
              </a:endParaRPr>
            </a:p>
            <a:p>
              <a:pPr defTabSz="519013">
                <a:defRPr/>
              </a:pPr>
              <a:endParaRPr lang="en-US" sz="1000" b="1" kern="0" dirty="0">
                <a:solidFill>
                  <a:srgbClr val="FFFFFF"/>
                </a:solidFill>
                <a:latin typeface="Arial" panose="020B0604020202020204" pitchFamily="34" charset="0"/>
                <a:cs typeface="Arial" panose="020B0604020202020204" pitchFamily="34" charset="0"/>
              </a:endParaRPr>
            </a:p>
            <a:p>
              <a:pPr defTabSz="519013">
                <a:defRPr/>
              </a:pPr>
              <a:r>
                <a:rPr lang="en-US" b="1" kern="0" dirty="0">
                  <a:solidFill>
                    <a:srgbClr val="FFFFFF"/>
                  </a:solidFill>
                  <a:latin typeface="Arial"/>
                  <a:cs typeface="Arial"/>
                </a:rPr>
                <a:t>Closing the </a:t>
              </a:r>
              <a:br>
                <a:rPr lang="en-US" b="1" kern="0" dirty="0">
                  <a:solidFill>
                    <a:srgbClr val="FFFFFF"/>
                  </a:solidFill>
                  <a:latin typeface="Arial"/>
                  <a:cs typeface="Arial"/>
                </a:rPr>
              </a:br>
              <a:r>
                <a:rPr lang="en-US" b="1" kern="0" dirty="0">
                  <a:solidFill>
                    <a:srgbClr val="FFFFFF"/>
                  </a:solidFill>
                  <a:latin typeface="Arial"/>
                  <a:cs typeface="Arial"/>
                </a:rPr>
                <a:t>Infrastructure Gap 2030</a:t>
              </a:r>
            </a:p>
            <a:p>
              <a:pPr defTabSz="519013">
                <a:defRPr/>
              </a:pPr>
              <a:r>
                <a:rPr lang="en-US" sz="1200" kern="0" dirty="0">
                  <a:solidFill>
                    <a:srgbClr val="FFFFFF"/>
                  </a:solidFill>
                  <a:latin typeface="Arial"/>
                  <a:cs typeface="Arial"/>
                </a:rPr>
                <a:t>An Infrastructure Needs Report to Build Towards Reconciliation, Resilience, Achieving Net-Zero Goals, Connectivity, and Unlocking First Nation Economic Capacity.</a:t>
              </a:r>
              <a:endParaRPr lang="en-CA" sz="1200" kern="0" dirty="0">
                <a:solidFill>
                  <a:srgbClr val="FFFFFF"/>
                </a:solidFill>
                <a:latin typeface="Arial"/>
                <a:cs typeface="Arial"/>
              </a:endParaRPr>
            </a:p>
          </p:txBody>
        </p:sp>
        <p:sp>
          <p:nvSpPr>
            <p:cNvPr id="24" name="Rectangle 23">
              <a:extLst>
                <a:ext uri="{FF2B5EF4-FFF2-40B4-BE49-F238E27FC236}">
                  <a16:creationId xmlns:a16="http://schemas.microsoft.com/office/drawing/2014/main" id="{5E8DDC27-BB2C-DF9C-CE27-F53EF2F87BD0}"/>
                </a:ext>
              </a:extLst>
            </p:cNvPr>
            <p:cNvSpPr/>
            <p:nvPr/>
          </p:nvSpPr>
          <p:spPr>
            <a:xfrm>
              <a:off x="4559998" y="2047682"/>
              <a:ext cx="2197993" cy="1477115"/>
            </a:xfrm>
            <a:prstGeom prst="rect">
              <a:avLst/>
            </a:prstGeom>
            <a:solidFill>
              <a:srgbClr val="E5E6E5"/>
            </a:solidFill>
            <a:ln w="25400" cap="flat" cmpd="sng" algn="ctr">
              <a:noFill/>
              <a:prstDash val="solid"/>
            </a:ln>
            <a:effectLst/>
          </p:spPr>
          <p:txBody>
            <a:bodyPr lIns="108000" tIns="0" rIns="72000" bIns="0" rtlCol="0" anchor="ctr"/>
            <a:lstStyle/>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r>
                <a:rPr lang="en-US" sz="1200" kern="0">
                  <a:solidFill>
                    <a:srgbClr val="000000"/>
                  </a:solidFill>
                  <a:latin typeface="Arial"/>
                  <a:cs typeface="Arial"/>
                </a:rPr>
                <a:t>Participation from 401 First Nations communities.</a:t>
              </a:r>
              <a:endParaRPr lang="en-CA" sz="1200" kern="0">
                <a:solidFill>
                  <a:srgbClr val="000000"/>
                </a:solidFill>
                <a:latin typeface="Arial"/>
                <a:cs typeface="Arial"/>
              </a:endParaRPr>
            </a:p>
          </p:txBody>
        </p:sp>
        <p:sp>
          <p:nvSpPr>
            <p:cNvPr id="25" name="Rectangle 24">
              <a:extLst>
                <a:ext uri="{FF2B5EF4-FFF2-40B4-BE49-F238E27FC236}">
                  <a16:creationId xmlns:a16="http://schemas.microsoft.com/office/drawing/2014/main" id="{8B831362-DD3C-F1AB-A2FC-311FABE80F12}"/>
                </a:ext>
              </a:extLst>
            </p:cNvPr>
            <p:cNvSpPr/>
            <p:nvPr/>
          </p:nvSpPr>
          <p:spPr>
            <a:xfrm>
              <a:off x="692601" y="4796618"/>
              <a:ext cx="4843248" cy="1891746"/>
            </a:xfrm>
            <a:prstGeom prst="rect">
              <a:avLst/>
            </a:prstGeom>
            <a:solidFill>
              <a:srgbClr val="E5E6E5"/>
            </a:solidFill>
            <a:ln w="25400" cap="flat" cmpd="sng" algn="ctr">
              <a:noFill/>
              <a:prstDash val="solid"/>
            </a:ln>
            <a:effectLst/>
          </p:spPr>
          <p:txBody>
            <a:bodyPr lIns="108000" tIns="45720" rIns="144000" bIns="45720" rtlCol="0" anchor="ctr"/>
            <a:lstStyle/>
            <a:p>
              <a:pPr defTabSz="519013">
                <a:defRPr/>
              </a:pPr>
              <a:endParaRPr lang="en-US" sz="1000" kern="0" dirty="0">
                <a:solidFill>
                  <a:srgbClr val="000000"/>
                </a:solidFill>
                <a:latin typeface="Arial" panose="020B0604020202020204" pitchFamily="34" charset="0"/>
                <a:cs typeface="Arial" panose="020B0604020202020204" pitchFamily="34" charset="0"/>
              </a:endParaRPr>
            </a:p>
            <a:p>
              <a:pPr defTabSz="519013">
                <a:defRPr/>
              </a:pPr>
              <a:endParaRPr lang="en-US" sz="1000" kern="0" dirty="0">
                <a:solidFill>
                  <a:srgbClr val="000000"/>
                </a:solidFill>
                <a:latin typeface="Arial" panose="020B0604020202020204" pitchFamily="34" charset="0"/>
                <a:cs typeface="Arial" panose="020B0604020202020204" pitchFamily="34" charset="0"/>
              </a:endParaRPr>
            </a:p>
            <a:p>
              <a:pPr defTabSz="519013">
                <a:defRPr/>
              </a:pPr>
              <a:endParaRPr lang="en-US" sz="1000" kern="0" dirty="0">
                <a:solidFill>
                  <a:srgbClr val="000000"/>
                </a:solidFill>
                <a:latin typeface="Arial" panose="020B0604020202020204" pitchFamily="34" charset="0"/>
                <a:cs typeface="Arial" panose="020B0604020202020204" pitchFamily="34" charset="0"/>
              </a:endParaRPr>
            </a:p>
            <a:p>
              <a:pPr defTabSz="519013">
                <a:defRPr/>
              </a:pPr>
              <a:endParaRPr lang="en-US" sz="1000" b="1" kern="0" dirty="0">
                <a:solidFill>
                  <a:srgbClr val="000000"/>
                </a:solidFill>
                <a:highlight>
                  <a:srgbClr val="FFFF00"/>
                </a:highlight>
                <a:latin typeface="Arial" panose="020B0604020202020204" pitchFamily="34" charset="0"/>
                <a:cs typeface="Arial" panose="020B0604020202020204" pitchFamily="34" charset="0"/>
              </a:endParaRPr>
            </a:p>
            <a:p>
              <a:pPr defTabSz="519013">
                <a:defRPr/>
              </a:pPr>
              <a:r>
                <a:rPr lang="en-US" sz="1200" kern="0" dirty="0">
                  <a:solidFill>
                    <a:srgbClr val="000000"/>
                  </a:solidFill>
                  <a:latin typeface="Arial"/>
                  <a:ea typeface="+mn-lt"/>
                  <a:cs typeface="Arial"/>
                </a:rPr>
                <a:t>A collaborative and historic attempt to quantify the infrastructure and housing gap with the co-operation of the Assembly of First Nations and Indigenous Services Canada</a:t>
              </a:r>
              <a:r>
                <a:rPr lang="en-US" sz="1200" b="1" kern="0" dirty="0">
                  <a:solidFill>
                    <a:srgbClr val="000000"/>
                  </a:solidFill>
                  <a:latin typeface="Arial"/>
                  <a:ea typeface="+mn-lt"/>
                  <a:cs typeface="Arial"/>
                </a:rPr>
                <a:t>.</a:t>
              </a:r>
              <a:endParaRPr lang="en-US" sz="1200" b="1" i="1" kern="0" dirty="0">
                <a:solidFill>
                  <a:srgbClr val="000000"/>
                </a:solidFill>
                <a:latin typeface="Arial"/>
                <a:cs typeface="Arial"/>
              </a:endParaRPr>
            </a:p>
          </p:txBody>
        </p:sp>
        <p:sp>
          <p:nvSpPr>
            <p:cNvPr id="26" name="Rectangle 25">
              <a:extLst>
                <a:ext uri="{FF2B5EF4-FFF2-40B4-BE49-F238E27FC236}">
                  <a16:creationId xmlns:a16="http://schemas.microsoft.com/office/drawing/2014/main" id="{F822F67F-193C-F3A1-D43B-668F053405F3}"/>
                </a:ext>
              </a:extLst>
            </p:cNvPr>
            <p:cNvSpPr/>
            <p:nvPr/>
          </p:nvSpPr>
          <p:spPr>
            <a:xfrm>
              <a:off x="5682421" y="4796618"/>
              <a:ext cx="3677039" cy="1891746"/>
            </a:xfrm>
            <a:prstGeom prst="rect">
              <a:avLst/>
            </a:prstGeom>
            <a:solidFill>
              <a:srgbClr val="E5E6E5"/>
            </a:solidFill>
            <a:ln w="25400" cap="flat" cmpd="sng" algn="ctr">
              <a:noFill/>
              <a:prstDash val="solid"/>
            </a:ln>
            <a:effectLst/>
          </p:spPr>
          <p:txBody>
            <a:bodyPr lIns="108000" tIns="108000" rIns="91440" bIns="45720" rtlCol="0" anchor="ctr"/>
            <a:lstStyle/>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endParaRPr lang="en-US" sz="1000" kern="0">
                <a:solidFill>
                  <a:srgbClr val="000000"/>
                </a:solidFill>
                <a:latin typeface="Arial"/>
                <a:cs typeface="Arial"/>
              </a:endParaRPr>
            </a:p>
            <a:p>
              <a:pPr defTabSz="519013">
                <a:defRPr/>
              </a:pPr>
              <a:r>
                <a:rPr lang="en-US" sz="1200" kern="0">
                  <a:solidFill>
                    <a:srgbClr val="000000"/>
                  </a:solidFill>
                  <a:latin typeface="Arial"/>
                  <a:cs typeface="Arial"/>
                </a:rPr>
                <a:t>Advances First Nations’ socioeconomic outcomes by fulfilling the Government of Canada's existing fiduciary, legal, and public commitments to </a:t>
              </a:r>
              <a:br>
                <a:rPr lang="en-US" sz="1200" kern="0">
                  <a:solidFill>
                    <a:srgbClr val="000000"/>
                  </a:solidFill>
                  <a:latin typeface="Arial"/>
                  <a:cs typeface="Arial"/>
                </a:rPr>
              </a:br>
              <a:r>
                <a:rPr lang="en-US" sz="1200" kern="0">
                  <a:solidFill>
                    <a:srgbClr val="000000"/>
                  </a:solidFill>
                  <a:latin typeface="Arial"/>
                  <a:cs typeface="Arial"/>
                </a:rPr>
                <a:t>First Nations.</a:t>
              </a:r>
            </a:p>
          </p:txBody>
        </p:sp>
        <p:sp>
          <p:nvSpPr>
            <p:cNvPr id="27" name="Rectangle 26">
              <a:extLst>
                <a:ext uri="{FF2B5EF4-FFF2-40B4-BE49-F238E27FC236}">
                  <a16:creationId xmlns:a16="http://schemas.microsoft.com/office/drawing/2014/main" id="{AA0D3247-4E43-5CB2-8437-8DE24A016B96}"/>
                </a:ext>
              </a:extLst>
            </p:cNvPr>
            <p:cNvSpPr/>
            <p:nvPr/>
          </p:nvSpPr>
          <p:spPr>
            <a:xfrm>
              <a:off x="4559996" y="3681576"/>
              <a:ext cx="4799462" cy="958263"/>
            </a:xfrm>
            <a:prstGeom prst="rect">
              <a:avLst/>
            </a:prstGeom>
            <a:solidFill>
              <a:srgbClr val="E5E6E5"/>
            </a:solidFill>
            <a:ln w="25400" cap="flat" cmpd="sng" algn="ctr">
              <a:noFill/>
              <a:prstDash val="solid"/>
            </a:ln>
            <a:effectLst/>
          </p:spPr>
          <p:txBody>
            <a:bodyPr lIns="684000" tIns="45720" rIns="216000" bIns="45720" rtlCol="0" anchor="ctr"/>
            <a:lstStyle/>
            <a:p>
              <a:pPr marL="406400" defTabSz="519013">
                <a:defRPr/>
              </a:pPr>
              <a:r>
                <a:rPr lang="en-US" sz="1200" kern="0">
                  <a:solidFill>
                    <a:srgbClr val="000000"/>
                  </a:solidFill>
                  <a:latin typeface="Arial"/>
                  <a:cs typeface="Arial"/>
                </a:rPr>
                <a:t>Promotes a self-governed asset management approach by First Nations to Close the Infrastructure Gap by 2030.</a:t>
              </a:r>
              <a:endParaRPr lang="en-CA" sz="1200" kern="0">
                <a:solidFill>
                  <a:srgbClr val="000000"/>
                </a:solidFill>
                <a:latin typeface="Arial"/>
                <a:cs typeface="Arial"/>
              </a:endParaRPr>
            </a:p>
          </p:txBody>
        </p:sp>
        <p:sp>
          <p:nvSpPr>
            <p:cNvPr id="28" name="Rectangle 27">
              <a:extLst>
                <a:ext uri="{FF2B5EF4-FFF2-40B4-BE49-F238E27FC236}">
                  <a16:creationId xmlns:a16="http://schemas.microsoft.com/office/drawing/2014/main" id="{B31DA9B2-8249-F776-5B22-652BE01E32F6}"/>
                </a:ext>
              </a:extLst>
            </p:cNvPr>
            <p:cNvSpPr/>
            <p:nvPr/>
          </p:nvSpPr>
          <p:spPr>
            <a:xfrm>
              <a:off x="6896014" y="2047682"/>
              <a:ext cx="2463445" cy="1477115"/>
            </a:xfrm>
            <a:prstGeom prst="rect">
              <a:avLst/>
            </a:prstGeom>
            <a:solidFill>
              <a:srgbClr val="E5E6E5"/>
            </a:solidFill>
            <a:ln w="25400" cap="flat" cmpd="sng" algn="ctr">
              <a:noFill/>
              <a:prstDash val="solid"/>
            </a:ln>
            <a:effectLst/>
          </p:spPr>
          <p:txBody>
            <a:bodyPr lIns="108000" tIns="45720" rIns="108000" bIns="45720" rtlCol="0" anchor="ctr"/>
            <a:lstStyle/>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endParaRPr lang="en-US" sz="1000" kern="0">
                <a:solidFill>
                  <a:srgbClr val="000000"/>
                </a:solidFill>
                <a:latin typeface="Arial" panose="020B0604020202020204" pitchFamily="34" charset="0"/>
                <a:cs typeface="Arial" panose="020B0604020202020204" pitchFamily="34" charset="0"/>
              </a:endParaRPr>
            </a:p>
            <a:p>
              <a:pPr defTabSz="519013">
                <a:defRPr/>
              </a:pPr>
              <a:r>
                <a:rPr lang="en-US" sz="1200" kern="0">
                  <a:solidFill>
                    <a:srgbClr val="000000"/>
                  </a:solidFill>
                  <a:latin typeface="Arial"/>
                  <a:cs typeface="Arial"/>
                </a:rPr>
                <a:t>Creates economic </a:t>
              </a:r>
              <a:br>
                <a:rPr lang="en-US" sz="1200" kern="0">
                  <a:solidFill>
                    <a:srgbClr val="000000"/>
                  </a:solidFill>
                  <a:latin typeface="Arial"/>
                  <a:cs typeface="Arial"/>
                </a:rPr>
              </a:br>
              <a:r>
                <a:rPr lang="en-US" sz="1200" kern="0">
                  <a:solidFill>
                    <a:srgbClr val="000000"/>
                  </a:solidFill>
                  <a:latin typeface="Arial"/>
                  <a:cs typeface="Arial"/>
                </a:rPr>
                <a:t>opportunities for First Nations and non-Indigenous workers </a:t>
              </a:r>
              <a:br>
                <a:rPr lang="en-US" sz="1200" kern="0">
                  <a:solidFill>
                    <a:srgbClr val="000000"/>
                  </a:solidFill>
                  <a:latin typeface="Arial"/>
                  <a:cs typeface="Arial"/>
                </a:rPr>
              </a:br>
              <a:r>
                <a:rPr lang="en-US" sz="1200" kern="0">
                  <a:solidFill>
                    <a:srgbClr val="000000"/>
                  </a:solidFill>
                  <a:latin typeface="Arial"/>
                  <a:cs typeface="Arial"/>
                </a:rPr>
                <a:t>and businesses.</a:t>
              </a:r>
              <a:endParaRPr lang="en-CA" sz="1200" kern="0">
                <a:solidFill>
                  <a:srgbClr val="000000"/>
                </a:solidFill>
                <a:latin typeface="Arial"/>
                <a:cs typeface="Arial"/>
              </a:endParaRPr>
            </a:p>
          </p:txBody>
        </p:sp>
        <p:pic>
          <p:nvPicPr>
            <p:cNvPr id="29" name="Graphic 28" descr="Construction worker female outline">
              <a:extLst>
                <a:ext uri="{FF2B5EF4-FFF2-40B4-BE49-F238E27FC236}">
                  <a16:creationId xmlns:a16="http://schemas.microsoft.com/office/drawing/2014/main" id="{D31CA66B-EA92-1A2E-2189-9497CCDC1F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4304" y="2129979"/>
              <a:ext cx="432201" cy="422704"/>
            </a:xfrm>
            <a:prstGeom prst="rect">
              <a:avLst/>
            </a:prstGeom>
          </p:spPr>
        </p:pic>
        <p:pic>
          <p:nvPicPr>
            <p:cNvPr id="30" name="Graphic 29" descr="Handshake with solid fill">
              <a:extLst>
                <a:ext uri="{FF2B5EF4-FFF2-40B4-BE49-F238E27FC236}">
                  <a16:creationId xmlns:a16="http://schemas.microsoft.com/office/drawing/2014/main" id="{1835F371-DDF8-06B1-1F34-37ABBF52A4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856" y="2150525"/>
              <a:ext cx="1008468" cy="986309"/>
            </a:xfrm>
            <a:prstGeom prst="rect">
              <a:avLst/>
            </a:prstGeom>
          </p:spPr>
        </p:pic>
        <p:pic>
          <p:nvPicPr>
            <p:cNvPr id="31" name="Graphic 30" descr="Open hand with plant outline">
              <a:extLst>
                <a:ext uri="{FF2B5EF4-FFF2-40B4-BE49-F238E27FC236}">
                  <a16:creationId xmlns:a16="http://schemas.microsoft.com/office/drawing/2014/main" id="{67522CC2-22BE-CD1B-7016-93EE9A5C4D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0723" y="3843680"/>
              <a:ext cx="648302" cy="634056"/>
            </a:xfrm>
            <a:prstGeom prst="rect">
              <a:avLst/>
            </a:prstGeom>
          </p:spPr>
        </p:pic>
        <p:pic>
          <p:nvPicPr>
            <p:cNvPr id="32" name="Graphic 31" descr="Clipboard Partially Checked outline">
              <a:extLst>
                <a:ext uri="{FF2B5EF4-FFF2-40B4-BE49-F238E27FC236}">
                  <a16:creationId xmlns:a16="http://schemas.microsoft.com/office/drawing/2014/main" id="{7DF086E9-013C-1CEE-4771-42E955A443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421" y="4921303"/>
              <a:ext cx="642179" cy="628070"/>
            </a:xfrm>
            <a:prstGeom prst="rect">
              <a:avLst/>
            </a:prstGeom>
          </p:spPr>
        </p:pic>
        <p:pic>
          <p:nvPicPr>
            <p:cNvPr id="33" name="Graphic 32" descr="Construction worker male outline">
              <a:extLst>
                <a:ext uri="{FF2B5EF4-FFF2-40B4-BE49-F238E27FC236}">
                  <a16:creationId xmlns:a16="http://schemas.microsoft.com/office/drawing/2014/main" id="{F7C48DE1-613D-FEB5-FC6E-1D9CEA44DA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4092" y="2129979"/>
              <a:ext cx="432201" cy="422704"/>
            </a:xfrm>
            <a:prstGeom prst="rect">
              <a:avLst/>
            </a:prstGeom>
          </p:spPr>
        </p:pic>
        <p:pic>
          <p:nvPicPr>
            <p:cNvPr id="34" name="Graphic 33" descr="Office worker male outline">
              <a:extLst>
                <a:ext uri="{FF2B5EF4-FFF2-40B4-BE49-F238E27FC236}">
                  <a16:creationId xmlns:a16="http://schemas.microsoft.com/office/drawing/2014/main" id="{CBDA1937-5C8D-32F3-39D3-B84495F40F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67985" y="2129979"/>
              <a:ext cx="432201" cy="422704"/>
            </a:xfrm>
            <a:prstGeom prst="rect">
              <a:avLst/>
            </a:prstGeom>
          </p:spPr>
        </p:pic>
        <p:pic>
          <p:nvPicPr>
            <p:cNvPr id="35" name="Graphic 34" descr="Office worker female outline">
              <a:extLst>
                <a:ext uri="{FF2B5EF4-FFF2-40B4-BE49-F238E27FC236}">
                  <a16:creationId xmlns:a16="http://schemas.microsoft.com/office/drawing/2014/main" id="{EA11006A-AF76-341D-9EBE-CD6C7359D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0624" y="2129979"/>
              <a:ext cx="432201" cy="422704"/>
            </a:xfrm>
            <a:prstGeom prst="rect">
              <a:avLst/>
            </a:prstGeom>
          </p:spPr>
        </p:pic>
        <p:pic>
          <p:nvPicPr>
            <p:cNvPr id="36" name="Graphic 35" descr="Viral with solid fill">
              <a:extLst>
                <a:ext uri="{FF2B5EF4-FFF2-40B4-BE49-F238E27FC236}">
                  <a16:creationId xmlns:a16="http://schemas.microsoft.com/office/drawing/2014/main" id="{7A240B6D-5472-623B-8925-C5CC847C2E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5930" y="4911778"/>
              <a:ext cx="674287" cy="659472"/>
            </a:xfrm>
            <a:prstGeom prst="rect">
              <a:avLst/>
            </a:prstGeom>
          </p:spPr>
        </p:pic>
        <p:pic>
          <p:nvPicPr>
            <p:cNvPr id="37" name="Graphic 36" descr="Subtitles outline">
              <a:extLst>
                <a:ext uri="{FF2B5EF4-FFF2-40B4-BE49-F238E27FC236}">
                  <a16:creationId xmlns:a16="http://schemas.microsoft.com/office/drawing/2014/main" id="{ADE2BB3F-E389-FC83-1274-C4B9554D01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97391" y="2132320"/>
              <a:ext cx="605191" cy="605191"/>
            </a:xfrm>
            <a:prstGeom prst="rect">
              <a:avLst/>
            </a:prstGeom>
          </p:spPr>
        </p:pic>
      </p:grpSp>
    </p:spTree>
    <p:extLst>
      <p:ext uri="{BB962C8B-B14F-4D97-AF65-F5344CB8AC3E}">
        <p14:creationId xmlns:p14="http://schemas.microsoft.com/office/powerpoint/2010/main" val="153379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9</a:t>
            </a:fld>
            <a:endParaRPr lang="en-CA"/>
          </a:p>
        </p:txBody>
      </p:sp>
      <p:sp>
        <p:nvSpPr>
          <p:cNvPr id="7" name="Content Placeholder 2">
            <a:extLst>
              <a:ext uri="{FF2B5EF4-FFF2-40B4-BE49-F238E27FC236}">
                <a16:creationId xmlns:a16="http://schemas.microsoft.com/office/drawing/2014/main" id="{DB929842-CF7E-26CC-D62B-6289D48ED027}"/>
              </a:ext>
            </a:extLst>
          </p:cNvPr>
          <p:cNvSpPr>
            <a:spLocks noGrp="1"/>
          </p:cNvSpPr>
          <p:nvPr>
            <p:ph idx="1"/>
          </p:nvPr>
        </p:nvSpPr>
        <p:spPr>
          <a:xfrm>
            <a:off x="634307" y="1734411"/>
            <a:ext cx="9166917" cy="5525453"/>
          </a:xfrm>
        </p:spPr>
        <p:txBody>
          <a:bodyPr>
            <a:noAutofit/>
          </a:bodyPr>
          <a:lstStyle/>
          <a:p>
            <a:pPr marL="0" indent="0">
              <a:buNone/>
            </a:pPr>
            <a:r>
              <a:rPr lang="en-US" sz="1800" b="1" cap="all" dirty="0">
                <a:solidFill>
                  <a:srgbClr val="EA0000"/>
                </a:solidFill>
              </a:rPr>
              <a:t>WHAT IS THE GAP AND WHY DO WE NEED TO CLOSE IT?</a:t>
            </a:r>
          </a:p>
          <a:p>
            <a:pPr>
              <a:lnSpc>
                <a:spcPct val="100000"/>
              </a:lnSpc>
              <a:spcBef>
                <a:spcPts val="900"/>
              </a:spcBef>
              <a:spcAft>
                <a:spcPts val="900"/>
              </a:spcAft>
            </a:pPr>
            <a:r>
              <a:rPr lang="en-US" dirty="0"/>
              <a:t>Canada’s federal government has a legal and fiduciary responsibility to First Nations peoples</a:t>
            </a:r>
          </a:p>
          <a:p>
            <a:pPr>
              <a:lnSpc>
                <a:spcPct val="100000"/>
              </a:lnSpc>
              <a:spcBef>
                <a:spcPts val="900"/>
              </a:spcBef>
              <a:spcAft>
                <a:spcPts val="900"/>
              </a:spcAft>
            </a:pPr>
            <a:r>
              <a:rPr lang="en-US" dirty="0"/>
              <a:t>Canada already supports infrastructure investments in non-Indigenous regions</a:t>
            </a:r>
          </a:p>
          <a:p>
            <a:pPr>
              <a:lnSpc>
                <a:spcPct val="100000"/>
              </a:lnSpc>
              <a:spcBef>
                <a:spcPts val="900"/>
              </a:spcBef>
              <a:spcAft>
                <a:spcPts val="900"/>
              </a:spcAft>
            </a:pPr>
            <a:r>
              <a:rPr lang="en-US" b="1" dirty="0"/>
              <a:t>Access to safe water: </a:t>
            </a:r>
            <a:r>
              <a:rPr lang="en-US" dirty="0"/>
              <a:t>long- and short-term drinking water advisories and insufficient pressure</a:t>
            </a:r>
          </a:p>
          <a:p>
            <a:pPr>
              <a:lnSpc>
                <a:spcPct val="100000"/>
              </a:lnSpc>
              <a:spcBef>
                <a:spcPts val="900"/>
              </a:spcBef>
              <a:spcAft>
                <a:spcPts val="900"/>
              </a:spcAft>
            </a:pPr>
            <a:r>
              <a:rPr lang="en-US" b="1" dirty="0"/>
              <a:t>Emergency facilities</a:t>
            </a:r>
            <a:r>
              <a:rPr lang="en-US" dirty="0"/>
              <a:t>: First Nation children 86 times more likely to die in a fire</a:t>
            </a:r>
          </a:p>
          <a:p>
            <a:pPr>
              <a:lnSpc>
                <a:spcPct val="100000"/>
              </a:lnSpc>
              <a:spcBef>
                <a:spcPts val="900"/>
              </a:spcBef>
              <a:spcAft>
                <a:spcPts val="900"/>
              </a:spcAft>
            </a:pPr>
            <a:r>
              <a:rPr lang="en-US" b="1" dirty="0"/>
              <a:t>Social service facilities: </a:t>
            </a:r>
            <a:r>
              <a:rPr lang="en-US" dirty="0"/>
              <a:t>53.8% of children in public care are First Nation or Indigenous</a:t>
            </a:r>
          </a:p>
          <a:p>
            <a:pPr>
              <a:lnSpc>
                <a:spcPct val="100000"/>
              </a:lnSpc>
              <a:spcBef>
                <a:spcPts val="900"/>
              </a:spcBef>
              <a:spcAft>
                <a:spcPts val="900"/>
              </a:spcAft>
            </a:pPr>
            <a:r>
              <a:rPr lang="en-US" b="1" dirty="0"/>
              <a:t>Education facilities: </a:t>
            </a:r>
            <a:r>
              <a:rPr lang="en-US" dirty="0"/>
              <a:t>First Nations in their early 20s (on IR) - </a:t>
            </a:r>
            <a:r>
              <a:rPr lang="en-US" i="1" dirty="0"/>
              <a:t>48% high school &amp; 10% bachelors</a:t>
            </a:r>
          </a:p>
          <a:p>
            <a:pPr>
              <a:lnSpc>
                <a:spcPct val="100000"/>
              </a:lnSpc>
              <a:spcBef>
                <a:spcPts val="900"/>
              </a:spcBef>
              <a:spcAft>
                <a:spcPts val="900"/>
              </a:spcAft>
            </a:pPr>
            <a:r>
              <a:rPr lang="en-US" b="1" dirty="0"/>
              <a:t>Care home facilities: </a:t>
            </a:r>
            <a:r>
              <a:rPr lang="en-US" dirty="0"/>
              <a:t>Elders travel hundreds of kilometers away from their homes and families</a:t>
            </a:r>
          </a:p>
          <a:p>
            <a:pPr>
              <a:lnSpc>
                <a:spcPct val="100000"/>
              </a:lnSpc>
              <a:spcBef>
                <a:spcPts val="900"/>
              </a:spcBef>
              <a:spcAft>
                <a:spcPts val="900"/>
              </a:spcAft>
            </a:pPr>
            <a:r>
              <a:rPr lang="en-US" b="1" dirty="0"/>
              <a:t>Housing: </a:t>
            </a:r>
            <a:r>
              <a:rPr lang="en-US" dirty="0"/>
              <a:t>Some regions report 68% of shelter users are First Nation or Indigenous</a:t>
            </a:r>
          </a:p>
          <a:p>
            <a:pPr>
              <a:lnSpc>
                <a:spcPct val="100000"/>
              </a:lnSpc>
              <a:spcBef>
                <a:spcPts val="900"/>
              </a:spcBef>
              <a:spcAft>
                <a:spcPts val="900"/>
              </a:spcAft>
            </a:pPr>
            <a:r>
              <a:rPr lang="en-US" b="1" dirty="0"/>
              <a:t>First Nation Girls: </a:t>
            </a:r>
            <a:r>
              <a:rPr lang="en-US" dirty="0"/>
              <a:t>Make-up 62% of the Indigenous youth in custody</a:t>
            </a:r>
          </a:p>
          <a:p>
            <a:pPr>
              <a:lnSpc>
                <a:spcPct val="100000"/>
              </a:lnSpc>
              <a:spcBef>
                <a:spcPts val="900"/>
              </a:spcBef>
              <a:spcAft>
                <a:spcPts val="900"/>
              </a:spcAft>
            </a:pPr>
            <a:r>
              <a:rPr lang="en-US" b="1" dirty="0"/>
              <a:t>First Nation </a:t>
            </a:r>
            <a:r>
              <a:rPr lang="en-US" dirty="0"/>
              <a:t>suicide and overdose rates are 3-6x &amp; 5-9x higher </a:t>
            </a:r>
          </a:p>
          <a:p>
            <a:pPr marL="0" indent="0">
              <a:lnSpc>
                <a:spcPct val="100000"/>
              </a:lnSpc>
              <a:spcBef>
                <a:spcPts val="900"/>
              </a:spcBef>
              <a:spcAft>
                <a:spcPts val="900"/>
              </a:spcAft>
              <a:buNone/>
            </a:pPr>
            <a:r>
              <a:rPr lang="en-US" b="1" dirty="0"/>
              <a:t>MORE ACCESS TO ESSENTIAL INFRASTRUCTURE SERVICES</a:t>
            </a:r>
          </a:p>
        </p:txBody>
      </p:sp>
      <p:pic>
        <p:nvPicPr>
          <p:cNvPr id="6" name="Picture 5">
            <a:extLst>
              <a:ext uri="{FF2B5EF4-FFF2-40B4-BE49-F238E27FC236}">
                <a16:creationId xmlns:a16="http://schemas.microsoft.com/office/drawing/2014/main" id="{07ABC215-AB18-5E36-161D-B41CE70D9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445" y="5857880"/>
            <a:ext cx="2957181" cy="1605486"/>
          </a:xfrm>
          <a:prstGeom prst="rect">
            <a:avLst/>
          </a:prstGeom>
        </p:spPr>
      </p:pic>
      <p:sp>
        <p:nvSpPr>
          <p:cNvPr id="2" name="Title 1">
            <a:extLst>
              <a:ext uri="{FF2B5EF4-FFF2-40B4-BE49-F238E27FC236}">
                <a16:creationId xmlns:a16="http://schemas.microsoft.com/office/drawing/2014/main" id="{FF04595F-5AAF-2C86-7E54-C3E22C3EB0A8}"/>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Rationale</a:t>
            </a:r>
            <a:endParaRPr lang="en-CA" sz="2400" b="1">
              <a:solidFill>
                <a:schemeClr val="bg1"/>
              </a:solidFill>
            </a:endParaRPr>
          </a:p>
        </p:txBody>
      </p:sp>
      <p:sp>
        <p:nvSpPr>
          <p:cNvPr id="3" name="Footer Placeholder 5">
            <a:extLst>
              <a:ext uri="{FF2B5EF4-FFF2-40B4-BE49-F238E27FC236}">
                <a16:creationId xmlns:a16="http://schemas.microsoft.com/office/drawing/2014/main" id="{466F4E9C-3F5C-5749-80E7-973AE817981B}"/>
              </a:ext>
            </a:extLst>
          </p:cNvPr>
          <p:cNvSpPr>
            <a:spLocks noGrp="1"/>
          </p:cNvSpPr>
          <p:nvPr>
            <p:ph type="ftr" sz="quarter" idx="10"/>
          </p:nvPr>
        </p:nvSpPr>
        <p:spPr>
          <a:xfrm>
            <a:off x="363433" y="7475960"/>
            <a:ext cx="5989741" cy="296440"/>
          </a:xfrm>
        </p:spPr>
        <p:txBody>
          <a:bodyPr/>
          <a:lstStyle/>
          <a:p>
            <a:r>
              <a:rPr lang="en-US"/>
              <a:t>Closing the Infrastructure Gap by 2030 – AFN Proposal and Cost Report Summary</a:t>
            </a:r>
            <a:endParaRPr lang="en-CA"/>
          </a:p>
        </p:txBody>
      </p:sp>
    </p:spTree>
    <p:extLst>
      <p:ext uri="{BB962C8B-B14F-4D97-AF65-F5344CB8AC3E}">
        <p14:creationId xmlns:p14="http://schemas.microsoft.com/office/powerpoint/2010/main" val="1397842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865AA9E68CF418765E773D8466831" ma:contentTypeVersion="11" ma:contentTypeDescription="Create a new document." ma:contentTypeScope="" ma:versionID="cdc07e3f0414914faf24cae5452630b1">
  <xsd:schema xmlns:xsd="http://www.w3.org/2001/XMLSchema" xmlns:xs="http://www.w3.org/2001/XMLSchema" xmlns:p="http://schemas.microsoft.com/office/2006/metadata/properties" xmlns:ns2="43051feb-847c-4845-aa3c-e7d9b53a0e16" xmlns:ns3="beadb14a-e111-4128-b26a-c11f8f5e03e8" targetNamespace="http://schemas.microsoft.com/office/2006/metadata/properties" ma:root="true" ma:fieldsID="744ae87f3dcd9945b293ba1b00b4af52" ns2:_="" ns3:_="">
    <xsd:import namespace="43051feb-847c-4845-aa3c-e7d9b53a0e16"/>
    <xsd:import namespace="beadb14a-e111-4128-b26a-c11f8f5e03e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51feb-847c-4845-aa3c-e7d9b53a0e1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9e9be95-d241-4fb7-8954-d24bbc405ef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adb14a-e111-4128-b26a-c11f8f5e03e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58f519f-1953-428d-9364-65f0adc39f75}" ma:internalName="TaxCatchAll" ma:showField="CatchAllData" ma:web="beadb14a-e111-4128-b26a-c11f8f5e03e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051feb-847c-4845-aa3c-e7d9b53a0e16">
      <Terms xmlns="http://schemas.microsoft.com/office/infopath/2007/PartnerControls"/>
    </lcf76f155ced4ddcb4097134ff3c332f>
    <TaxCatchAll xmlns="beadb14a-e111-4128-b26a-c11f8f5e03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FE048-B11D-482E-B9E6-3294A439F719}">
  <ds:schemaRefs>
    <ds:schemaRef ds:uri="43051feb-847c-4845-aa3c-e7d9b53a0e16"/>
    <ds:schemaRef ds:uri="beadb14a-e111-4128-b26a-c11f8f5e03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4ACC69-8D8D-4AD0-82AD-0FAD39970A84}">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43051feb-847c-4845-aa3c-e7d9b53a0e16"/>
    <ds:schemaRef ds:uri="http://purl.org/dc/elements/1.1/"/>
    <ds:schemaRef ds:uri="http://purl.org/dc/dcmitype/"/>
    <ds:schemaRef ds:uri="http://purl.org/dc/terms/"/>
    <ds:schemaRef ds:uri="http://schemas.openxmlformats.org/package/2006/metadata/core-properties"/>
    <ds:schemaRef ds:uri="beadb14a-e111-4128-b26a-c11f8f5e03e8"/>
  </ds:schemaRefs>
</ds:datastoreItem>
</file>

<file path=customXml/itemProps3.xml><?xml version="1.0" encoding="utf-8"?>
<ds:datastoreItem xmlns:ds="http://schemas.openxmlformats.org/officeDocument/2006/customXml" ds:itemID="{A97C7006-2591-4DFF-8C52-3F0B543E1A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1502</TotalTime>
  <Words>3191</Words>
  <Application>Microsoft Office PowerPoint</Application>
  <PresentationFormat>Custom</PresentationFormat>
  <Paragraphs>579</Paragraphs>
  <Slides>32</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Open Sans</vt:lpstr>
      <vt:lpstr>Office Theme</vt:lpstr>
      <vt:lpstr>1_Office Theme</vt:lpstr>
      <vt:lpstr>PowerPoint Presentation</vt:lpstr>
      <vt:lpstr>Land Acknowledgement</vt:lpstr>
      <vt:lpstr>PowerPoint Presentation</vt:lpstr>
      <vt:lpstr>PowerPoint Presentation</vt:lpstr>
      <vt:lpstr>PowerPoint Presentation</vt:lpstr>
      <vt:lpstr>PowerPoint Presentation</vt:lpstr>
      <vt:lpstr>PowerPoint Presentation</vt:lpstr>
      <vt:lpstr>Summary 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Muzaffar;Matthew George</dc:creator>
  <cp:lastModifiedBy>Matthew George</cp:lastModifiedBy>
  <cp:revision>5</cp:revision>
  <dcterms:created xsi:type="dcterms:W3CDTF">2022-11-15T14:57:15Z</dcterms:created>
  <dcterms:modified xsi:type="dcterms:W3CDTF">2024-05-31T19:29:51Z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0x010100893865AA9E68CF418765E773D8466831</vt:lpwstr>
  </property>
  <property fmtid="{D5CDD505-2E9C-101B-9397-08002B2CF9AE}" pid="3" name="MediaServiceImageTags">
    <vt:lpwstr/>
  </property>
  <property fmtid="{D5CDD505-2E9C-101B-9397-08002B2CF9AE}" pid="4" name="Order">
    <vt:r8>104200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