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3"/>
  </p:sldMasterIdLst>
  <p:sldIdLst>
    <p:sldId id="256" r:id="rId4"/>
    <p:sldId id="258" r:id="rId5"/>
    <p:sldId id="285"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8" r:id="rId21"/>
    <p:sldId id="279" r:id="rId22"/>
    <p:sldId id="280" r:id="rId23"/>
    <p:sldId id="281" r:id="rId24"/>
    <p:sldId id="282" r:id="rId25"/>
    <p:sldId id="283" r:id="rId26"/>
    <p:sldId id="273" r:id="rId27"/>
    <p:sldId id="274" r:id="rId28"/>
    <p:sldId id="284" r:id="rId29"/>
    <p:sldId id="275" r:id="rId30"/>
    <p:sldId id="27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94"/>
  </p:normalViewPr>
  <p:slideViewPr>
    <p:cSldViewPr snapToGrid="0" snapToObjects="1">
      <p:cViewPr varScale="1">
        <p:scale>
          <a:sx n="111" d="100"/>
          <a:sy n="111" d="100"/>
        </p:scale>
        <p:origin x="55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D98A5-2886-2440-9C53-8FB9D29AE371}"/>
              </a:ext>
            </a:extLst>
          </p:cNvPr>
          <p:cNvSpPr>
            <a:spLocks noGrp="1"/>
          </p:cNvSpPr>
          <p:nvPr>
            <p:ph type="ctrTitle"/>
          </p:nvPr>
        </p:nvSpPr>
        <p:spPr>
          <a:xfrm>
            <a:off x="1524000" y="1764915"/>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AA09B2-9CD8-9249-8A23-510F96BB396B}"/>
              </a:ext>
            </a:extLst>
          </p:cNvPr>
          <p:cNvSpPr>
            <a:spLocks noGrp="1"/>
          </p:cNvSpPr>
          <p:nvPr>
            <p:ph type="subTitle" idx="1"/>
          </p:nvPr>
        </p:nvSpPr>
        <p:spPr>
          <a:xfrm>
            <a:off x="1524000" y="424459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7D241BBA-58B3-EB49-BEC0-0DEA5BCD6F5A}"/>
              </a:ext>
            </a:extLst>
          </p:cNvPr>
          <p:cNvSpPr>
            <a:spLocks noGrp="1"/>
          </p:cNvSpPr>
          <p:nvPr>
            <p:ph type="sldNum" sz="quarter" idx="12"/>
          </p:nvPr>
        </p:nvSpPr>
        <p:spPr>
          <a:xfrm>
            <a:off x="8610600" y="6356350"/>
            <a:ext cx="2743200" cy="316299"/>
          </a:xfrm>
        </p:spPr>
        <p:txBody>
          <a:bodyPr/>
          <a:lstStyle/>
          <a:p>
            <a:fld id="{8BB57D23-4374-FC43-8A8F-8D82E02D34FD}" type="slidenum">
              <a:rPr lang="en-US" smtClean="0"/>
              <a:t>‹#›</a:t>
            </a:fld>
            <a:endParaRPr lang="en-US" dirty="0"/>
          </a:p>
        </p:txBody>
      </p:sp>
    </p:spTree>
    <p:extLst>
      <p:ext uri="{BB962C8B-B14F-4D97-AF65-F5344CB8AC3E}">
        <p14:creationId xmlns:p14="http://schemas.microsoft.com/office/powerpoint/2010/main" val="39172036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267D43-D489-1A4F-BE8A-36BCE698D2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AE69892-4861-DF41-AAFA-3000ECCCC028}"/>
              </a:ext>
            </a:extLst>
          </p:cNvPr>
          <p:cNvSpPr>
            <a:spLocks noGrp="1"/>
          </p:cNvSpPr>
          <p:nvPr>
            <p:ph type="sldNum" sz="quarter" idx="4"/>
          </p:nvPr>
        </p:nvSpPr>
        <p:spPr>
          <a:xfrm>
            <a:off x="8610600" y="6356351"/>
            <a:ext cx="2743200" cy="341012"/>
          </a:xfrm>
          <a:prstGeom prst="rect">
            <a:avLst/>
          </a:prstGeom>
        </p:spPr>
        <p:txBody>
          <a:bodyPr vert="horz" lIns="91440" tIns="45720" rIns="91440" bIns="45720" rtlCol="0" anchor="ctr"/>
          <a:lstStyle>
            <a:lvl1pPr algn="r">
              <a:defRPr sz="1200">
                <a:solidFill>
                  <a:schemeClr val="tx1">
                    <a:tint val="75000"/>
                  </a:schemeClr>
                </a:solidFill>
              </a:defRPr>
            </a:lvl1pPr>
          </a:lstStyle>
          <a:p>
            <a:fld id="{8BB57D23-4374-FC43-8A8F-8D82E02D34FD}" type="slidenum">
              <a:rPr lang="en-US" smtClean="0"/>
              <a:t>‹#›</a:t>
            </a:fld>
            <a:endParaRPr lang="en-US" dirty="0"/>
          </a:p>
        </p:txBody>
      </p:sp>
    </p:spTree>
    <p:extLst>
      <p:ext uri="{BB962C8B-B14F-4D97-AF65-F5344CB8AC3E}">
        <p14:creationId xmlns:p14="http://schemas.microsoft.com/office/powerpoint/2010/main" val="2097833502"/>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hyperlink" Target="https://www.cbd.int/conferences/2024"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hyperlink" Target="mailto:Kalbert@afn.ca"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0BE8B-4D6B-C641-9601-186F1D58F17C}"/>
              </a:ext>
            </a:extLst>
          </p:cNvPr>
          <p:cNvSpPr>
            <a:spLocks noGrp="1"/>
          </p:cNvSpPr>
          <p:nvPr>
            <p:ph type="ctrTitle"/>
          </p:nvPr>
        </p:nvSpPr>
        <p:spPr>
          <a:xfrm>
            <a:off x="3247291" y="2297723"/>
            <a:ext cx="8241323" cy="1854792"/>
          </a:xfrm>
        </p:spPr>
        <p:txBody>
          <a:bodyPr/>
          <a:lstStyle/>
          <a:p>
            <a:r>
              <a:rPr lang="en-US" dirty="0">
                <a:solidFill>
                  <a:schemeClr val="bg1"/>
                </a:solidFill>
              </a:rPr>
              <a:t>The Convention on Biological Diversity (CBD)</a:t>
            </a:r>
          </a:p>
        </p:txBody>
      </p:sp>
      <p:sp>
        <p:nvSpPr>
          <p:cNvPr id="3" name="Subtitle 2">
            <a:extLst>
              <a:ext uri="{FF2B5EF4-FFF2-40B4-BE49-F238E27FC236}">
                <a16:creationId xmlns:a16="http://schemas.microsoft.com/office/drawing/2014/main" id="{20D73208-D5DD-1648-B0AE-F4DDAA5744AF}"/>
              </a:ext>
            </a:extLst>
          </p:cNvPr>
          <p:cNvSpPr>
            <a:spLocks noGrp="1"/>
          </p:cNvSpPr>
          <p:nvPr>
            <p:ph type="subTitle" idx="1"/>
          </p:nvPr>
        </p:nvSpPr>
        <p:spPr>
          <a:xfrm>
            <a:off x="3247290" y="4244590"/>
            <a:ext cx="8241324" cy="1655762"/>
          </a:xfrm>
        </p:spPr>
        <p:txBody>
          <a:bodyPr/>
          <a:lstStyle/>
          <a:p>
            <a:r>
              <a:rPr lang="en-US" dirty="0">
                <a:solidFill>
                  <a:schemeClr val="bg1"/>
                </a:solidFill>
              </a:rPr>
              <a:t>An Introduction to CBD and its Implication on Halting </a:t>
            </a:r>
          </a:p>
          <a:p>
            <a:r>
              <a:rPr lang="en-US" dirty="0">
                <a:solidFill>
                  <a:schemeClr val="bg1"/>
                </a:solidFill>
              </a:rPr>
              <a:t>Biodiversity Loss </a:t>
            </a:r>
          </a:p>
        </p:txBody>
      </p:sp>
    </p:spTree>
    <p:extLst>
      <p:ext uri="{BB962C8B-B14F-4D97-AF65-F5344CB8AC3E}">
        <p14:creationId xmlns:p14="http://schemas.microsoft.com/office/powerpoint/2010/main" val="3545162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C6024-4FE2-DF16-F4B6-C50B20129BDF}"/>
              </a:ext>
            </a:extLst>
          </p:cNvPr>
          <p:cNvSpPr>
            <a:spLocks noGrp="1"/>
          </p:cNvSpPr>
          <p:nvPr>
            <p:ph type="ctrTitle"/>
          </p:nvPr>
        </p:nvSpPr>
        <p:spPr>
          <a:xfrm>
            <a:off x="345440" y="1764915"/>
            <a:ext cx="9144000" cy="1036706"/>
          </a:xfrm>
        </p:spPr>
        <p:txBody>
          <a:bodyPr/>
          <a:lstStyle/>
          <a:p>
            <a:pPr algn="l"/>
            <a:r>
              <a:rPr lang="en-CA" sz="4800" dirty="0"/>
              <a:t>CBD Definition on Biodiversity </a:t>
            </a:r>
          </a:p>
        </p:txBody>
      </p:sp>
      <p:sp>
        <p:nvSpPr>
          <p:cNvPr id="3" name="Subtitle 2">
            <a:extLst>
              <a:ext uri="{FF2B5EF4-FFF2-40B4-BE49-F238E27FC236}">
                <a16:creationId xmlns:a16="http://schemas.microsoft.com/office/drawing/2014/main" id="{770C1C9B-23F9-B88E-2037-DBB49892A8E5}"/>
              </a:ext>
            </a:extLst>
          </p:cNvPr>
          <p:cNvSpPr>
            <a:spLocks noGrp="1"/>
          </p:cNvSpPr>
          <p:nvPr>
            <p:ph type="subTitle" idx="1"/>
          </p:nvPr>
        </p:nvSpPr>
        <p:spPr>
          <a:xfrm>
            <a:off x="690880" y="3004457"/>
            <a:ext cx="10342880" cy="2895895"/>
          </a:xfrm>
        </p:spPr>
        <p:txBody>
          <a:bodyPr>
            <a:normAutofit fontScale="925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ea typeface="+mn-ea"/>
                <a:cs typeface="+mn-cs"/>
              </a:rPr>
              <a:t>The Convention on Biological Diversity (CBD) officially defines biodiversity as, “The variability among living organisms from all sources including, inter alia, terrestrial, marine and other aquatic ecosystems and the ecological complexes of which they are part; this includes diversity within species, between species and of ecosystems.”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effectLst/>
              <a:uLnTx/>
              <a:uFillTx/>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ea typeface="+mn-ea"/>
                <a:cs typeface="+mn-cs"/>
              </a:rPr>
              <a:t>The objective of the CBD is the conservation of biological diversity, the sustainable use of its components, and the fair and equitable sharing of the benefits arising from commercial and other uses of genetic resources. </a:t>
            </a:r>
          </a:p>
          <a:p>
            <a:endParaRPr lang="en-CA" dirty="0"/>
          </a:p>
        </p:txBody>
      </p:sp>
    </p:spTree>
    <p:extLst>
      <p:ext uri="{BB962C8B-B14F-4D97-AF65-F5344CB8AC3E}">
        <p14:creationId xmlns:p14="http://schemas.microsoft.com/office/powerpoint/2010/main" val="3513338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8C46D-D33C-48C8-E7A5-34A8E8C50AF2}"/>
              </a:ext>
            </a:extLst>
          </p:cNvPr>
          <p:cNvSpPr>
            <a:spLocks noGrp="1"/>
          </p:cNvSpPr>
          <p:nvPr>
            <p:ph type="ctrTitle"/>
          </p:nvPr>
        </p:nvSpPr>
        <p:spPr>
          <a:xfrm>
            <a:off x="313742" y="1635427"/>
            <a:ext cx="10354258" cy="1059928"/>
          </a:xfrm>
        </p:spPr>
        <p:txBody>
          <a:bodyPr/>
          <a:lstStyle/>
          <a:p>
            <a:pPr algn="l"/>
            <a:r>
              <a:rPr lang="en-CA" sz="4800" dirty="0"/>
              <a:t>The Convention Text </a:t>
            </a:r>
          </a:p>
        </p:txBody>
      </p:sp>
      <p:sp>
        <p:nvSpPr>
          <p:cNvPr id="3" name="Subtitle 2">
            <a:extLst>
              <a:ext uri="{FF2B5EF4-FFF2-40B4-BE49-F238E27FC236}">
                <a16:creationId xmlns:a16="http://schemas.microsoft.com/office/drawing/2014/main" id="{33B424C2-5604-531F-AE7F-EA322F9AB8DB}"/>
              </a:ext>
            </a:extLst>
          </p:cNvPr>
          <p:cNvSpPr>
            <a:spLocks noGrp="1"/>
          </p:cNvSpPr>
          <p:nvPr>
            <p:ph type="subTitle" idx="1"/>
          </p:nvPr>
        </p:nvSpPr>
        <p:spPr>
          <a:xfrm>
            <a:off x="261606" y="2918962"/>
            <a:ext cx="9144000" cy="3296920"/>
          </a:xfrm>
        </p:spPr>
        <p:txBody>
          <a:bodyPr>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2800" b="0" i="0" u="none" strike="noStrike" kern="1200" cap="none" spc="0" normalizeH="0" baseline="0" noProof="0" dirty="0">
                <a:ln>
                  <a:noFill/>
                </a:ln>
                <a:effectLst/>
                <a:uLnTx/>
                <a:uFillTx/>
                <a:ea typeface="+mn-ea"/>
                <a:cs typeface="+mn-cs"/>
              </a:rPr>
              <a:t>The Preamble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ea typeface="+mn-ea"/>
                <a:cs typeface="+mn-cs"/>
              </a:rPr>
              <a:t>A legal agreement where the Parties set out their concerns and motivations.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effectLst/>
              <a:uLnTx/>
              <a:uFillTx/>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ea typeface="+mn-ea"/>
                <a:cs typeface="+mn-cs"/>
              </a:rPr>
              <a:t>For example, it is in the preamble of the CBD that the Parties affirm “</a:t>
            </a:r>
            <a:r>
              <a:rPr kumimoji="0" lang="en-US" sz="2400" b="0" i="1" u="none" strike="noStrike" kern="1200" cap="none" spc="0" normalizeH="0" baseline="0" noProof="0" dirty="0">
                <a:ln>
                  <a:noFill/>
                </a:ln>
                <a:effectLst/>
                <a:uLnTx/>
                <a:uFillTx/>
                <a:ea typeface="+mn-ea"/>
                <a:cs typeface="+mn-cs"/>
              </a:rPr>
              <a:t>that the conservation of biological diversity is a common concern of humankind</a:t>
            </a:r>
            <a:r>
              <a:rPr kumimoji="0" lang="en-US" sz="2400" b="0" i="0" u="none" strike="noStrike" kern="1200" cap="none" spc="0" normalizeH="0" baseline="0" noProof="0" dirty="0">
                <a:ln>
                  <a:noFill/>
                </a:ln>
                <a:effectLst/>
                <a:uLnTx/>
                <a:uFillTx/>
                <a:ea typeface="+mn-ea"/>
                <a:cs typeface="+mn-cs"/>
              </a:rPr>
              <a:t>” and are “</a:t>
            </a:r>
            <a:r>
              <a:rPr kumimoji="0" lang="en-US" sz="2400" b="0" i="1" u="none" strike="noStrike" kern="1200" cap="none" spc="0" normalizeH="0" baseline="0" noProof="0" dirty="0">
                <a:ln>
                  <a:noFill/>
                </a:ln>
                <a:effectLst/>
                <a:uLnTx/>
                <a:uFillTx/>
                <a:ea typeface="+mn-ea"/>
                <a:cs typeface="+mn-cs"/>
              </a:rPr>
              <a:t>determined to conserve and sustainably use biological diversity for the benefit of present and future generations</a:t>
            </a:r>
            <a:r>
              <a:rPr kumimoji="0" lang="en-US" sz="2400" b="0" i="0" u="none" strike="noStrike" kern="1200" cap="none" spc="0" normalizeH="0" baseline="0" noProof="0" dirty="0">
                <a:ln>
                  <a:noFill/>
                </a:ln>
                <a:effectLst/>
                <a:uLnTx/>
                <a:uFillTx/>
                <a:ea typeface="+mn-ea"/>
                <a:cs typeface="+mn-cs"/>
              </a:rPr>
              <a:t>”.</a:t>
            </a:r>
            <a:endParaRPr kumimoji="0" lang="en-CA" sz="2400" b="0" i="0" u="none" strike="noStrike" kern="1200" cap="none" spc="0" normalizeH="0" baseline="0" noProof="0" dirty="0">
              <a:ln>
                <a:noFill/>
              </a:ln>
              <a:effectLst/>
              <a:uLnTx/>
              <a:uFillTx/>
              <a:ea typeface="+mn-ea"/>
              <a:cs typeface="+mn-cs"/>
            </a:endParaRPr>
          </a:p>
          <a:p>
            <a:endParaRPr lang="en-CA" dirty="0"/>
          </a:p>
        </p:txBody>
      </p:sp>
      <p:pic>
        <p:nvPicPr>
          <p:cNvPr id="4" name="Picture 3">
            <a:extLst>
              <a:ext uri="{FF2B5EF4-FFF2-40B4-BE49-F238E27FC236}">
                <a16:creationId xmlns:a16="http://schemas.microsoft.com/office/drawing/2014/main" id="{235D7BF8-63F2-9AF6-1DCA-6E6FA7798B3C}"/>
              </a:ext>
            </a:extLst>
          </p:cNvPr>
          <p:cNvPicPr>
            <a:picLocks noChangeAspect="1"/>
          </p:cNvPicPr>
          <p:nvPr/>
        </p:nvPicPr>
        <p:blipFill>
          <a:blip r:embed="rId2"/>
          <a:stretch>
            <a:fillRect/>
          </a:stretch>
        </p:blipFill>
        <p:spPr>
          <a:xfrm>
            <a:off x="9270969" y="2165391"/>
            <a:ext cx="2607289" cy="3735533"/>
          </a:xfrm>
          <a:prstGeom prst="rect">
            <a:avLst/>
          </a:prstGeom>
        </p:spPr>
      </p:pic>
    </p:spTree>
    <p:extLst>
      <p:ext uri="{BB962C8B-B14F-4D97-AF65-F5344CB8AC3E}">
        <p14:creationId xmlns:p14="http://schemas.microsoft.com/office/powerpoint/2010/main" val="2827603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4E0C9-F5E1-7648-179F-F4C99DF78BB6}"/>
              </a:ext>
            </a:extLst>
          </p:cNvPr>
          <p:cNvSpPr>
            <a:spLocks noGrp="1"/>
          </p:cNvSpPr>
          <p:nvPr>
            <p:ph type="ctrTitle"/>
          </p:nvPr>
        </p:nvSpPr>
        <p:spPr>
          <a:xfrm>
            <a:off x="345440" y="1764915"/>
            <a:ext cx="9144000" cy="693805"/>
          </a:xfrm>
        </p:spPr>
        <p:txBody>
          <a:bodyPr/>
          <a:lstStyle/>
          <a:p>
            <a:pPr algn="l"/>
            <a:r>
              <a:rPr lang="en-CA" sz="4800" dirty="0"/>
              <a:t>Institutional Arrangements</a:t>
            </a:r>
          </a:p>
        </p:txBody>
      </p:sp>
      <p:sp>
        <p:nvSpPr>
          <p:cNvPr id="3" name="Subtitle 2">
            <a:extLst>
              <a:ext uri="{FF2B5EF4-FFF2-40B4-BE49-F238E27FC236}">
                <a16:creationId xmlns:a16="http://schemas.microsoft.com/office/drawing/2014/main" id="{80005D9D-0607-EB6C-51A5-1AA438B1E2D0}"/>
              </a:ext>
            </a:extLst>
          </p:cNvPr>
          <p:cNvSpPr>
            <a:spLocks noGrp="1"/>
          </p:cNvSpPr>
          <p:nvPr>
            <p:ph type="subTitle" idx="1"/>
          </p:nvPr>
        </p:nvSpPr>
        <p:spPr>
          <a:xfrm>
            <a:off x="975360" y="2540000"/>
            <a:ext cx="10424160" cy="4318000"/>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The Convention establishes institutional arrangements which provide a mechanism for further development and monitoring the implementation of the Convention through meetings, work programmes, reviews and negotiations;</a:t>
            </a:r>
            <a:endParaRPr kumimoji="0" lang="en-CA" sz="2000" b="0" i="1" u="none" strike="noStrike" kern="1200" cap="none" spc="0" normalizeH="0" baseline="0" noProof="0" dirty="0">
              <a:ln>
                <a:noFill/>
              </a:ln>
              <a:effectLst/>
              <a:uLnTx/>
              <a:uFillTx/>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1800" b="0" u="none" strike="noStrike" kern="1200" cap="none" spc="0" normalizeH="0" baseline="0" noProof="0" dirty="0">
                <a:ln>
                  <a:noFill/>
                </a:ln>
                <a:effectLst/>
                <a:uLnTx/>
                <a:uFillTx/>
                <a:ea typeface="+mn-ea"/>
                <a:cs typeface="+mn-cs"/>
              </a:rPr>
              <a:t>Financial Mechanism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1800" b="0" u="none" strike="noStrike" kern="1200" cap="none" spc="0" normalizeH="0" baseline="0" noProof="0" dirty="0">
                <a:ln>
                  <a:noFill/>
                </a:ln>
                <a:effectLst/>
                <a:uLnTx/>
                <a:uFillTx/>
                <a:ea typeface="+mn-ea"/>
                <a:cs typeface="+mn-cs"/>
              </a:rPr>
              <a:t>Secretariat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u="none" strike="noStrike" kern="1200" cap="none" spc="0" normalizeH="0" baseline="0" noProof="0" dirty="0">
                <a:ln>
                  <a:noFill/>
                </a:ln>
                <a:effectLst/>
                <a:uLnTx/>
                <a:uFillTx/>
                <a:ea typeface="+mn-ea"/>
                <a:cs typeface="+mn-cs"/>
              </a:rPr>
              <a:t>Conference of the Parties Reports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1800" b="0" u="none" strike="noStrike" kern="1200" cap="none" spc="0" normalizeH="0" baseline="0" noProof="0" dirty="0">
                <a:ln>
                  <a:noFill/>
                </a:ln>
                <a:effectLst/>
                <a:uLnTx/>
                <a:uFillTx/>
                <a:ea typeface="+mn-ea"/>
                <a:cs typeface="+mn-cs"/>
              </a:rPr>
              <a:t>Relationship with Other International Conventions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u="none" strike="noStrike" kern="1200" cap="none" spc="0" normalizeH="0" baseline="0" noProof="0" dirty="0">
                <a:ln>
                  <a:noFill/>
                </a:ln>
                <a:effectLst/>
                <a:uLnTx/>
                <a:uFillTx/>
                <a:ea typeface="+mn-ea"/>
                <a:cs typeface="+mn-cs"/>
              </a:rPr>
              <a:t>Subsidiary Body on Scientific, Technical </a:t>
            </a:r>
            <a:r>
              <a:rPr kumimoji="0" lang="en-CA" sz="1800" b="0" u="none" strike="noStrike" kern="1200" cap="none" spc="0" normalizeH="0" baseline="0" noProof="0" dirty="0">
                <a:ln>
                  <a:noFill/>
                </a:ln>
                <a:effectLst/>
                <a:uLnTx/>
                <a:uFillTx/>
                <a:ea typeface="+mn-ea"/>
                <a:cs typeface="+mn-cs"/>
              </a:rPr>
              <a:t>and Technological Advice (SBSTTA)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CA" sz="1800" b="0" i="1" u="none" strike="noStrike" kern="1200" cap="none" spc="0" normalizeH="0" baseline="0" noProof="0" dirty="0">
              <a:ln>
                <a:noFill/>
              </a:ln>
              <a:effectLst/>
              <a:uLnTx/>
              <a:uFillTx/>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2000" b="0" u="none" strike="noStrike" kern="1200" cap="none" spc="0" normalizeH="0" baseline="0" noProof="0" dirty="0">
                <a:ln>
                  <a:noFill/>
                </a:ln>
                <a:effectLst/>
                <a:uLnTx/>
                <a:uFillTx/>
                <a:ea typeface="+mn-ea"/>
                <a:cs typeface="+mn-cs"/>
              </a:rPr>
              <a:t>Treaty Mechanisms and its Annexes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ea typeface="+mn-ea"/>
                <a:cs typeface="+mn-cs"/>
              </a:rPr>
              <a:t>Sets out the operation of the convention and its annexes (protocols).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ea typeface="+mn-ea"/>
                <a:cs typeface="+mn-cs"/>
              </a:rPr>
              <a:t>19 in total </a:t>
            </a:r>
            <a:endParaRPr kumimoji="0" lang="en-CA" sz="1800" b="0" i="0" u="none" strike="noStrike" kern="1200" cap="none" spc="0" normalizeH="0" baseline="0" noProof="0" dirty="0">
              <a:ln>
                <a:noFill/>
              </a:ln>
              <a:effectLst/>
              <a:uLnTx/>
              <a:uFillTx/>
              <a:ea typeface="+mn-ea"/>
              <a:cs typeface="+mn-cs"/>
            </a:endParaRPr>
          </a:p>
        </p:txBody>
      </p:sp>
    </p:spTree>
    <p:extLst>
      <p:ext uri="{BB962C8B-B14F-4D97-AF65-F5344CB8AC3E}">
        <p14:creationId xmlns:p14="http://schemas.microsoft.com/office/powerpoint/2010/main" val="3959088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0AFFB-A6AC-743B-60DF-F0B9D8BD7AAC}"/>
              </a:ext>
            </a:extLst>
          </p:cNvPr>
          <p:cNvSpPr>
            <a:spLocks noGrp="1"/>
          </p:cNvSpPr>
          <p:nvPr>
            <p:ph type="ctrTitle"/>
          </p:nvPr>
        </p:nvSpPr>
        <p:spPr>
          <a:xfrm>
            <a:off x="396240" y="1531235"/>
            <a:ext cx="9144000" cy="1108914"/>
          </a:xfrm>
        </p:spPr>
        <p:txBody>
          <a:bodyPr/>
          <a:lstStyle/>
          <a:p>
            <a:pPr algn="l"/>
            <a:r>
              <a:rPr lang="en-CA" sz="4800" dirty="0"/>
              <a:t>Conference of the Parties (COP)</a:t>
            </a:r>
          </a:p>
        </p:txBody>
      </p:sp>
      <p:sp>
        <p:nvSpPr>
          <p:cNvPr id="3" name="Subtitle 2">
            <a:extLst>
              <a:ext uri="{FF2B5EF4-FFF2-40B4-BE49-F238E27FC236}">
                <a16:creationId xmlns:a16="http://schemas.microsoft.com/office/drawing/2014/main" id="{A83E4105-4FF2-71BC-F603-C764F9774C42}"/>
              </a:ext>
            </a:extLst>
          </p:cNvPr>
          <p:cNvSpPr>
            <a:spLocks noGrp="1"/>
          </p:cNvSpPr>
          <p:nvPr>
            <p:ph type="subTitle" idx="1"/>
          </p:nvPr>
        </p:nvSpPr>
        <p:spPr>
          <a:xfrm>
            <a:off x="833120" y="2794397"/>
            <a:ext cx="10109200" cy="2846909"/>
          </a:xfrm>
        </p:spPr>
        <p:txBody>
          <a:bodyPr>
            <a:normAutofit fontScale="92500"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ea typeface="+mn-ea"/>
                <a:cs typeface="+mn-cs"/>
              </a:rPr>
              <a:t>Convention is the main governing body,  many of its provisions require further elaboration.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effectLst/>
              <a:uLnTx/>
              <a:uFillTx/>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ea typeface="+mn-ea"/>
                <a:cs typeface="+mn-cs"/>
              </a:rPr>
              <a:t>Guides States and stakeholders in their management of biodiversity, developed through decisions made by COP Decisions.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effectLst/>
              <a:uLnTx/>
              <a:uFillTx/>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ea typeface="+mn-ea"/>
                <a:cs typeface="+mn-cs"/>
              </a:rPr>
              <a:t>Convene every two years, or as needed.</a:t>
            </a:r>
          </a:p>
          <a:p>
            <a:endParaRPr lang="en-CA" dirty="0"/>
          </a:p>
        </p:txBody>
      </p:sp>
    </p:spTree>
    <p:extLst>
      <p:ext uri="{BB962C8B-B14F-4D97-AF65-F5344CB8AC3E}">
        <p14:creationId xmlns:p14="http://schemas.microsoft.com/office/powerpoint/2010/main" val="1084558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A4C37-E730-B3D0-2123-3AC2934B9991}"/>
              </a:ext>
            </a:extLst>
          </p:cNvPr>
          <p:cNvSpPr>
            <a:spLocks noGrp="1"/>
          </p:cNvSpPr>
          <p:nvPr>
            <p:ph type="ctrTitle"/>
          </p:nvPr>
        </p:nvSpPr>
        <p:spPr>
          <a:xfrm>
            <a:off x="233680" y="1534159"/>
            <a:ext cx="9144000" cy="927463"/>
          </a:xfrm>
        </p:spPr>
        <p:txBody>
          <a:bodyPr/>
          <a:lstStyle/>
          <a:p>
            <a:pPr algn="l"/>
            <a:r>
              <a:rPr lang="en-CA" sz="4800" dirty="0"/>
              <a:t>Main Functions of COP</a:t>
            </a:r>
          </a:p>
        </p:txBody>
      </p:sp>
      <p:sp>
        <p:nvSpPr>
          <p:cNvPr id="3" name="Subtitle 2">
            <a:extLst>
              <a:ext uri="{FF2B5EF4-FFF2-40B4-BE49-F238E27FC236}">
                <a16:creationId xmlns:a16="http://schemas.microsoft.com/office/drawing/2014/main" id="{CA5AB213-209B-DB16-34F0-354A771CE412}"/>
              </a:ext>
            </a:extLst>
          </p:cNvPr>
          <p:cNvSpPr>
            <a:spLocks noGrp="1"/>
          </p:cNvSpPr>
          <p:nvPr>
            <p:ph type="subTitle" idx="1"/>
          </p:nvPr>
        </p:nvSpPr>
        <p:spPr>
          <a:xfrm>
            <a:off x="599440" y="2680790"/>
            <a:ext cx="11094720" cy="3756298"/>
          </a:xfrm>
        </p:spPr>
        <p:txBody>
          <a:bodyPr>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Developing rules of procedures for the Convention and its bodies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Adoption of the budget and development of guidance to the financial mechanism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Creation of subsidiary bodies or expert groups to support the implementation of the Convention or advise the COP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Adoption of protocols or annexes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Adoption of Programmes of Work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Consideration of national reports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Provide policy guidance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Steer the implementation of the Convention and keep it under review</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Main decision-making body</a:t>
            </a:r>
          </a:p>
        </p:txBody>
      </p:sp>
    </p:spTree>
    <p:extLst>
      <p:ext uri="{BB962C8B-B14F-4D97-AF65-F5344CB8AC3E}">
        <p14:creationId xmlns:p14="http://schemas.microsoft.com/office/powerpoint/2010/main" val="1148432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C418D-0289-F85B-1C71-AA143F703186}"/>
              </a:ext>
            </a:extLst>
          </p:cNvPr>
          <p:cNvSpPr>
            <a:spLocks noGrp="1"/>
          </p:cNvSpPr>
          <p:nvPr>
            <p:ph type="ctrTitle"/>
          </p:nvPr>
        </p:nvSpPr>
        <p:spPr>
          <a:xfrm>
            <a:off x="325120" y="1490595"/>
            <a:ext cx="9144000" cy="1027271"/>
          </a:xfrm>
        </p:spPr>
        <p:txBody>
          <a:bodyPr/>
          <a:lstStyle/>
          <a:p>
            <a:pPr algn="l"/>
            <a:r>
              <a:rPr lang="en-CA" sz="4800" dirty="0"/>
              <a:t>The Governing Body</a:t>
            </a:r>
          </a:p>
        </p:txBody>
      </p:sp>
      <p:sp>
        <p:nvSpPr>
          <p:cNvPr id="3" name="Subtitle 2">
            <a:extLst>
              <a:ext uri="{FF2B5EF4-FFF2-40B4-BE49-F238E27FC236}">
                <a16:creationId xmlns:a16="http://schemas.microsoft.com/office/drawing/2014/main" id="{B130CA33-1FFB-994E-16C5-DD3987DD400C}"/>
              </a:ext>
            </a:extLst>
          </p:cNvPr>
          <p:cNvSpPr>
            <a:spLocks noGrp="1"/>
          </p:cNvSpPr>
          <p:nvPr>
            <p:ph type="subTitle" idx="1"/>
          </p:nvPr>
        </p:nvSpPr>
        <p:spPr>
          <a:xfrm>
            <a:off x="751840" y="2769145"/>
            <a:ext cx="10505440" cy="3467100"/>
          </a:xfrm>
        </p:spPr>
        <p:txBody>
          <a:bodyPr>
            <a:normAutofit fontScale="92500"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2800" b="0" i="0" u="none" strike="noStrike" kern="1200" cap="none" spc="0" normalizeH="0" baseline="0" noProof="0" dirty="0">
                <a:ln>
                  <a:noFill/>
                </a:ln>
                <a:effectLst/>
                <a:uLnTx/>
                <a:uFillTx/>
                <a:ea typeface="+mn-ea"/>
                <a:cs typeface="+mn-cs"/>
              </a:rPr>
              <a:t>COP Bureau</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dirty="0">
              <a:ln>
                <a:noFill/>
              </a:ln>
              <a:effectLst/>
              <a:uLnTx/>
              <a:uFillTx/>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2800" b="0" i="0" u="none" strike="noStrike" kern="1200" cap="none" spc="0" normalizeH="0" baseline="0" noProof="0" dirty="0">
                <a:ln>
                  <a:noFill/>
                </a:ln>
                <a:effectLst/>
                <a:uLnTx/>
                <a:uFillTx/>
                <a:ea typeface="+mn-ea"/>
                <a:cs typeface="+mn-cs"/>
              </a:rPr>
              <a:t>COP Presidency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effectLst/>
                <a:uLnTx/>
                <a:uFillTx/>
                <a:ea typeface="+mn-ea"/>
                <a:cs typeface="+mn-cs"/>
              </a:rPr>
              <a:t>Filled by the Environment Minister of the hosting country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effectLst/>
                <a:uLnTx/>
                <a:uFillTx/>
                <a:ea typeface="+mn-ea"/>
                <a:cs typeface="+mn-cs"/>
              </a:rPr>
              <a:t>Leads negotiations and Subsidiary Bodies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effectLst/>
                <a:uLnTx/>
                <a:uFillTx/>
                <a:ea typeface="+mn-ea"/>
                <a:cs typeface="+mn-cs"/>
              </a:rPr>
              <a:t>Rules on Points of Order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dirty="0">
              <a:ln>
                <a:noFill/>
              </a:ln>
              <a:effectLst/>
              <a:uLnTx/>
              <a:uFillTx/>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2800" b="0" i="0" u="none" strike="noStrike" kern="1200" cap="none" spc="0" normalizeH="0" baseline="0" noProof="0" dirty="0">
                <a:ln>
                  <a:noFill/>
                </a:ln>
                <a:effectLst/>
                <a:uLnTx/>
                <a:uFillTx/>
                <a:ea typeface="+mn-ea"/>
                <a:cs typeface="+mn-cs"/>
              </a:rPr>
              <a:t>Secretariat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effectLst/>
                <a:uLnTx/>
                <a:uFillTx/>
                <a:ea typeface="+mn-ea"/>
                <a:cs typeface="+mn-cs"/>
              </a:rPr>
              <a:t>Arrange meetings and provide reports </a:t>
            </a:r>
          </a:p>
          <a:p>
            <a:endParaRPr lang="en-CA" dirty="0"/>
          </a:p>
        </p:txBody>
      </p:sp>
    </p:spTree>
    <p:extLst>
      <p:ext uri="{BB962C8B-B14F-4D97-AF65-F5344CB8AC3E}">
        <p14:creationId xmlns:p14="http://schemas.microsoft.com/office/powerpoint/2010/main" val="845598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8834A-7613-CDF2-C1AA-57A067D5F527}"/>
              </a:ext>
            </a:extLst>
          </p:cNvPr>
          <p:cNvSpPr>
            <a:spLocks noGrp="1"/>
          </p:cNvSpPr>
          <p:nvPr>
            <p:ph type="ctrTitle"/>
          </p:nvPr>
        </p:nvSpPr>
        <p:spPr>
          <a:xfrm>
            <a:off x="152400" y="1582035"/>
            <a:ext cx="9144000" cy="848495"/>
          </a:xfrm>
        </p:spPr>
        <p:txBody>
          <a:bodyPr/>
          <a:lstStyle/>
          <a:p>
            <a:pPr algn="l"/>
            <a:r>
              <a:rPr lang="en-CA" sz="4800" dirty="0"/>
              <a:t>COP Participants </a:t>
            </a:r>
          </a:p>
        </p:txBody>
      </p:sp>
      <p:sp>
        <p:nvSpPr>
          <p:cNvPr id="3" name="Subtitle 2">
            <a:extLst>
              <a:ext uri="{FF2B5EF4-FFF2-40B4-BE49-F238E27FC236}">
                <a16:creationId xmlns:a16="http://schemas.microsoft.com/office/drawing/2014/main" id="{9D138D3D-1046-E129-E0F2-D3DD0250CF14}"/>
              </a:ext>
            </a:extLst>
          </p:cNvPr>
          <p:cNvSpPr>
            <a:spLocks noGrp="1"/>
          </p:cNvSpPr>
          <p:nvPr>
            <p:ph type="subTitle" idx="1"/>
          </p:nvPr>
        </p:nvSpPr>
        <p:spPr>
          <a:xfrm>
            <a:off x="528320" y="2430531"/>
            <a:ext cx="11033760" cy="4142990"/>
          </a:xfrm>
        </p:spPr>
        <p:txBody>
          <a:bodyPr>
            <a:normAutofit fontScale="92500" lnSpcReduction="2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2600" b="0" i="0" u="none" strike="noStrike" kern="1200" cap="none" spc="0" normalizeH="0" baseline="0" noProof="0" dirty="0">
                <a:ln>
                  <a:noFill/>
                </a:ln>
                <a:effectLst/>
                <a:uLnTx/>
                <a:uFillTx/>
                <a:ea typeface="+mn-ea"/>
                <a:cs typeface="+mn-cs"/>
              </a:rPr>
              <a:t>Parties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ea typeface="+mn-ea"/>
                <a:cs typeface="+mn-cs"/>
              </a:rPr>
              <a:t>Countries that have signed and ratified a treaty receives full voting rights in all processes but also commits itself to implement the convention at the national level.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ea typeface="+mn-ea"/>
                <a:cs typeface="+mn-cs"/>
              </a:rPr>
              <a:t>196 countries are parties to the CBD, making it one of the few multilateral environmental agreements that has been ratified by almost every country in the world.</a:t>
            </a:r>
            <a:endParaRPr kumimoji="0" lang="en-CA" sz="1800" b="0" i="0" u="none" strike="noStrike" kern="1200" cap="none" spc="0" normalizeH="0" baseline="0" noProof="0" dirty="0">
              <a:ln>
                <a:noFill/>
              </a:ln>
              <a:effectLst/>
              <a:uLnTx/>
              <a:uFillTx/>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2600" b="0" i="0" u="none" strike="noStrike" kern="1200" cap="none" spc="0" normalizeH="0" baseline="0" noProof="0" dirty="0">
                <a:ln>
                  <a:noFill/>
                </a:ln>
                <a:effectLst/>
                <a:uLnTx/>
                <a:uFillTx/>
                <a:ea typeface="+mn-ea"/>
                <a:cs typeface="+mn-cs"/>
              </a:rPr>
              <a:t>Non-parties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effectLst/>
                <a:uLnTx/>
                <a:uFillTx/>
                <a:ea typeface="+mn-ea"/>
                <a:cs typeface="+mn-cs"/>
              </a:rPr>
              <a:t>Not ratified the CBD, no voting rights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2600" b="0" i="0" u="none" strike="noStrike" kern="1200" cap="none" spc="0" normalizeH="0" baseline="0" noProof="0" dirty="0">
                <a:ln>
                  <a:noFill/>
                </a:ln>
                <a:effectLst/>
                <a:uLnTx/>
                <a:uFillTx/>
                <a:ea typeface="+mn-ea"/>
                <a:cs typeface="+mn-cs"/>
              </a:rPr>
              <a:t>Observers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effectLst/>
                <a:uLnTx/>
                <a:uFillTx/>
                <a:ea typeface="+mn-ea"/>
                <a:cs typeface="+mn-cs"/>
              </a:rPr>
              <a:t>No voting rights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effectLst/>
                <a:uLnTx/>
                <a:uFillTx/>
                <a:ea typeface="+mn-ea"/>
                <a:cs typeface="+mn-cs"/>
              </a:rPr>
              <a:t>Indigenous Peoples and Local Communities (IPLCs)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effectLst/>
                <a:uLnTx/>
                <a:uFillTx/>
                <a:ea typeface="+mn-ea"/>
                <a:cs typeface="+mn-cs"/>
              </a:rPr>
              <a:t>Non-Governmental Organizations(NGOs) and I</a:t>
            </a:r>
            <a:r>
              <a:rPr lang="en-CA" sz="1800" dirty="0" err="1"/>
              <a:t>ntergovernmental</a:t>
            </a:r>
            <a:r>
              <a:rPr lang="en-CA" sz="1800" dirty="0"/>
              <a:t> Organizations (I</a:t>
            </a:r>
            <a:r>
              <a:rPr kumimoji="0" lang="en-CA" sz="1800" b="0" i="0" u="none" strike="noStrike" kern="1200" cap="none" spc="0" normalizeH="0" baseline="0" noProof="0" dirty="0">
                <a:ln>
                  <a:noFill/>
                </a:ln>
                <a:effectLst/>
                <a:uLnTx/>
                <a:uFillTx/>
                <a:ea typeface="+mn-ea"/>
                <a:cs typeface="+mn-cs"/>
              </a:rPr>
              <a:t>GOs)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effectLst/>
                <a:uLnTx/>
                <a:uFillTx/>
                <a:ea typeface="+mn-ea"/>
                <a:cs typeface="+mn-cs"/>
              </a:rPr>
              <a:t>Business and the Private Sector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effectLst/>
                <a:uLnTx/>
                <a:uFillTx/>
                <a:ea typeface="+mn-ea"/>
                <a:cs typeface="+mn-cs"/>
              </a:rPr>
              <a:t>Youth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effectLst/>
                <a:uLnTx/>
                <a:uFillTx/>
                <a:ea typeface="+mn-ea"/>
                <a:cs typeface="+mn-cs"/>
              </a:rPr>
              <a:t>Education/University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effectLst/>
                <a:uLnTx/>
                <a:uFillTx/>
                <a:ea typeface="+mn-ea"/>
                <a:cs typeface="+mn-cs"/>
              </a:rPr>
              <a:t>UN Organisations </a:t>
            </a:r>
          </a:p>
          <a:p>
            <a:endParaRPr lang="en-CA" dirty="0"/>
          </a:p>
        </p:txBody>
      </p:sp>
    </p:spTree>
    <p:extLst>
      <p:ext uri="{BB962C8B-B14F-4D97-AF65-F5344CB8AC3E}">
        <p14:creationId xmlns:p14="http://schemas.microsoft.com/office/powerpoint/2010/main" val="311676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AAD35-2A57-FF05-420B-F62017258380}"/>
              </a:ext>
            </a:extLst>
          </p:cNvPr>
          <p:cNvSpPr>
            <a:spLocks noGrp="1"/>
          </p:cNvSpPr>
          <p:nvPr>
            <p:ph type="ctrTitle"/>
          </p:nvPr>
        </p:nvSpPr>
        <p:spPr>
          <a:xfrm>
            <a:off x="132080" y="1510915"/>
            <a:ext cx="9144000" cy="1027271"/>
          </a:xfrm>
        </p:spPr>
        <p:txBody>
          <a:bodyPr/>
          <a:lstStyle/>
          <a:p>
            <a:pPr algn="l"/>
            <a:r>
              <a:rPr lang="en-CA" sz="4800" dirty="0"/>
              <a:t>Civil Society Participation </a:t>
            </a:r>
          </a:p>
        </p:txBody>
      </p:sp>
      <p:sp>
        <p:nvSpPr>
          <p:cNvPr id="3" name="Subtitle 2">
            <a:extLst>
              <a:ext uri="{FF2B5EF4-FFF2-40B4-BE49-F238E27FC236}">
                <a16:creationId xmlns:a16="http://schemas.microsoft.com/office/drawing/2014/main" id="{6389F64F-1B2C-6651-F8A2-8FCE30E67AD3}"/>
              </a:ext>
            </a:extLst>
          </p:cNvPr>
          <p:cNvSpPr>
            <a:spLocks noGrp="1"/>
          </p:cNvSpPr>
          <p:nvPr>
            <p:ph type="subTitle" idx="1"/>
          </p:nvPr>
        </p:nvSpPr>
        <p:spPr>
          <a:xfrm>
            <a:off x="497840" y="2639786"/>
            <a:ext cx="11287760" cy="3862614"/>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effectLst/>
                <a:uLnTx/>
                <a:uFillTx/>
                <a:ea typeface="+mn-ea"/>
                <a:cs typeface="+mn-cs"/>
              </a:rPr>
              <a:t>Stakeholders can take part in CBD meetings as Observers.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effectLst/>
                <a:uLnTx/>
                <a:uFillTx/>
                <a:ea typeface="+mn-ea"/>
                <a:cs typeface="+mn-cs"/>
              </a:rPr>
              <a:t>Their participation is being governed by rules 7 and 29 of the rules of procedures that have been adopted by </a:t>
            </a:r>
            <a:r>
              <a:rPr kumimoji="0" lang="en-CA" sz="1900" b="0" i="0" u="none" strike="noStrike" kern="1200" cap="none" spc="0" normalizeH="0" baseline="0" noProof="0" dirty="0">
                <a:ln>
                  <a:noFill/>
                </a:ln>
                <a:effectLst/>
                <a:uLnTx/>
                <a:uFillTx/>
                <a:ea typeface="+mn-ea"/>
                <a:cs typeface="+mn-cs"/>
              </a:rPr>
              <a:t>the COP.</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mn-cs"/>
              </a:rPr>
              <a:t>Rule 7.1 specifies that observers shall be notified by the Secretariat of any meeting </a:t>
            </a:r>
            <a:r>
              <a:rPr kumimoji="0" lang="en-CA" sz="1600" b="0" i="0" u="none" strike="noStrike" kern="1200" cap="none" spc="0" normalizeH="0" baseline="0" noProof="0" dirty="0">
                <a:ln>
                  <a:noFill/>
                </a:ln>
                <a:effectLst/>
                <a:uLnTx/>
                <a:uFillTx/>
                <a:ea typeface="+mn-ea"/>
                <a:cs typeface="+mn-cs"/>
              </a:rPr>
              <a:t>of the COP.</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mn-cs"/>
              </a:rPr>
              <a:t>Rule 7.2 determines that observers may participate in COP-meetings without any voting rights. Observers can be stripped of their right to participate if at least one third of all Parties objects to </a:t>
            </a:r>
            <a:r>
              <a:rPr kumimoji="0" lang="en-CA" sz="1600" b="0" i="0" u="none" strike="noStrike" kern="1200" cap="none" spc="0" normalizeH="0" baseline="0" noProof="0" dirty="0">
                <a:ln>
                  <a:noFill/>
                </a:ln>
                <a:effectLst/>
                <a:uLnTx/>
                <a:uFillTx/>
                <a:ea typeface="+mn-ea"/>
                <a:cs typeface="+mn-cs"/>
              </a:rPr>
              <a:t>their admission.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1900" b="0" i="0" u="none" strike="noStrike" kern="1200" cap="none" spc="0" normalizeH="0" baseline="0" noProof="0" dirty="0">
                <a:ln>
                  <a:noFill/>
                </a:ln>
                <a:effectLst/>
                <a:uLnTx/>
                <a:uFillTx/>
                <a:ea typeface="+mn-ea"/>
                <a:cs typeface="+mn-cs"/>
              </a:rPr>
              <a:t>Must receive Accreditation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mn-cs"/>
              </a:rPr>
              <a:t>Send an official letter addressed to the Executive Secretary requesting accreditation for the respective CBD meeting.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mn-cs"/>
              </a:rPr>
              <a:t>Attach relevant information that proves that your organization exists/is legally registered, e.g. statute/by-laws of your organization, documents of establishment.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mn-cs"/>
              </a:rPr>
              <a:t>Attach relevant information that demonstrates your organization's qualification in the field of Biodiversity (e.g. brief information/overview about relevant projects/ activities on Biodiversity, articles in media and press).</a:t>
            </a:r>
            <a:endParaRPr kumimoji="0" lang="en-CA" sz="1600" b="0" i="0" u="none" strike="noStrike" kern="1200" cap="none" spc="0" normalizeH="0" baseline="0" noProof="0" dirty="0">
              <a:ln>
                <a:noFill/>
              </a:ln>
              <a:effectLst/>
              <a:uLnTx/>
              <a:uFillTx/>
              <a:ea typeface="+mn-ea"/>
              <a:cs typeface="+mn-cs"/>
            </a:endParaRPr>
          </a:p>
          <a:p>
            <a:endParaRPr lang="en-CA" dirty="0"/>
          </a:p>
        </p:txBody>
      </p:sp>
    </p:spTree>
    <p:extLst>
      <p:ext uri="{BB962C8B-B14F-4D97-AF65-F5344CB8AC3E}">
        <p14:creationId xmlns:p14="http://schemas.microsoft.com/office/powerpoint/2010/main" val="3910259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9CB23-B646-C268-DA51-2ECCDF761EEB}"/>
              </a:ext>
            </a:extLst>
          </p:cNvPr>
          <p:cNvSpPr>
            <a:spLocks noGrp="1"/>
          </p:cNvSpPr>
          <p:nvPr>
            <p:ph type="ctrTitle"/>
          </p:nvPr>
        </p:nvSpPr>
        <p:spPr>
          <a:xfrm>
            <a:off x="91440" y="1675765"/>
            <a:ext cx="9144000" cy="848495"/>
          </a:xfrm>
        </p:spPr>
        <p:txBody>
          <a:bodyPr/>
          <a:lstStyle/>
          <a:p>
            <a:pPr algn="l"/>
            <a:r>
              <a:rPr lang="en-CA" sz="4400" dirty="0"/>
              <a:t>CBD Process </a:t>
            </a:r>
          </a:p>
        </p:txBody>
      </p:sp>
      <p:sp>
        <p:nvSpPr>
          <p:cNvPr id="3" name="Subtitle 2">
            <a:extLst>
              <a:ext uri="{FF2B5EF4-FFF2-40B4-BE49-F238E27FC236}">
                <a16:creationId xmlns:a16="http://schemas.microsoft.com/office/drawing/2014/main" id="{3262C359-76F0-79A9-C497-04CD17B1A78A}"/>
              </a:ext>
            </a:extLst>
          </p:cNvPr>
          <p:cNvSpPr>
            <a:spLocks noGrp="1"/>
          </p:cNvSpPr>
          <p:nvPr>
            <p:ph type="subTitle" idx="1"/>
          </p:nvPr>
        </p:nvSpPr>
        <p:spPr>
          <a:xfrm>
            <a:off x="518160" y="2723040"/>
            <a:ext cx="11003280" cy="3286942"/>
          </a:xfrm>
        </p:spPr>
        <p:txBody>
          <a:bodyPr>
            <a:normAutofit/>
          </a:bodyPr>
          <a:lstStyle/>
          <a:p>
            <a:pPr marL="342900" indent="-342900" algn="l">
              <a:buFont typeface="Arial" panose="020B0604020202020204" pitchFamily="34" charset="0"/>
              <a:buChar char="•"/>
            </a:pPr>
            <a:r>
              <a:rPr lang="en-CA" dirty="0"/>
              <a:t>Negotiations – Rules and Protocols </a:t>
            </a:r>
          </a:p>
          <a:p>
            <a:pPr marL="342900" indent="-342900" algn="l">
              <a:buFont typeface="Arial" panose="020B0604020202020204" pitchFamily="34" charset="0"/>
              <a:buChar char="•"/>
            </a:pPr>
            <a:r>
              <a:rPr lang="en-US" dirty="0"/>
              <a:t>Where all parties come together to negotiate and agree on a set of commitments that should be implemented by every country at the national level</a:t>
            </a:r>
          </a:p>
          <a:p>
            <a:pPr marL="342900" indent="-342900" algn="l">
              <a:buFont typeface="Arial" panose="020B0604020202020204" pitchFamily="34" charset="0"/>
              <a:buChar char="•"/>
            </a:pPr>
            <a:r>
              <a:rPr lang="en-US" dirty="0"/>
              <a:t>Intersessional Periods</a:t>
            </a:r>
          </a:p>
          <a:p>
            <a:pPr marL="800100" lvl="1" indent="-342900" algn="l">
              <a:buFont typeface="Arial" panose="020B0604020202020204" pitchFamily="34" charset="0"/>
              <a:buChar char="•"/>
            </a:pPr>
            <a:r>
              <a:rPr lang="en-CA" sz="1800" b="0" i="0" u="none" strike="noStrike" baseline="0" dirty="0"/>
              <a:t>Implementation of commitments made at previous meetings</a:t>
            </a:r>
          </a:p>
          <a:p>
            <a:pPr marL="800100" lvl="1" indent="-342900" algn="l">
              <a:buFont typeface="Arial" panose="020B0604020202020204" pitchFamily="34" charset="0"/>
              <a:buChar char="•"/>
            </a:pPr>
            <a:r>
              <a:rPr lang="en-US" sz="1800" b="0" i="0" u="none" strike="noStrike" baseline="0" dirty="0"/>
              <a:t>Preparation of the negotiations in upcoming </a:t>
            </a:r>
            <a:r>
              <a:rPr lang="en-CA" sz="1800" b="0" i="0" u="none" strike="noStrike" baseline="0" dirty="0"/>
              <a:t>meetings </a:t>
            </a:r>
          </a:p>
          <a:p>
            <a:pPr marL="800100" lvl="1" indent="-342900" algn="l">
              <a:buFont typeface="Arial" panose="020B0604020202020204" pitchFamily="34" charset="0"/>
              <a:buChar char="•"/>
            </a:pPr>
            <a:r>
              <a:rPr lang="en-US" sz="1800" b="0" i="0" u="none" strike="noStrike" baseline="0" dirty="0"/>
              <a:t>Meetings of Subsidiary Bodies, Working </a:t>
            </a:r>
            <a:r>
              <a:rPr lang="en-CA" sz="1800" b="0" i="0" u="none" strike="noStrike" baseline="0" dirty="0"/>
              <a:t>Groups, Regional Consultations </a:t>
            </a:r>
            <a:r>
              <a:rPr lang="en-US" sz="1800" b="0" i="0" u="none" strike="noStrike" baseline="0" dirty="0"/>
              <a:t>and other official expert groups</a:t>
            </a:r>
          </a:p>
          <a:p>
            <a:pPr algn="l"/>
            <a:endParaRPr lang="en-CA" sz="1800" dirty="0"/>
          </a:p>
        </p:txBody>
      </p:sp>
    </p:spTree>
    <p:extLst>
      <p:ext uri="{BB962C8B-B14F-4D97-AF65-F5344CB8AC3E}">
        <p14:creationId xmlns:p14="http://schemas.microsoft.com/office/powerpoint/2010/main" val="3779683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B78A2-45D9-F1A9-7D74-9DC83CAE10EF}"/>
              </a:ext>
            </a:extLst>
          </p:cNvPr>
          <p:cNvSpPr>
            <a:spLocks noGrp="1"/>
          </p:cNvSpPr>
          <p:nvPr>
            <p:ph type="ctrTitle"/>
          </p:nvPr>
        </p:nvSpPr>
        <p:spPr>
          <a:xfrm>
            <a:off x="152400" y="1592195"/>
            <a:ext cx="9144000" cy="927485"/>
          </a:xfrm>
        </p:spPr>
        <p:txBody>
          <a:bodyPr/>
          <a:lstStyle/>
          <a:p>
            <a:pPr algn="l"/>
            <a:r>
              <a:rPr lang="en-CA" sz="4800" dirty="0"/>
              <a:t>Role at CBD</a:t>
            </a:r>
          </a:p>
        </p:txBody>
      </p:sp>
      <p:sp>
        <p:nvSpPr>
          <p:cNvPr id="3" name="Subtitle 2">
            <a:extLst>
              <a:ext uri="{FF2B5EF4-FFF2-40B4-BE49-F238E27FC236}">
                <a16:creationId xmlns:a16="http://schemas.microsoft.com/office/drawing/2014/main" id="{FC4ADB12-8217-DEB6-6878-4DE7E2D0404A}"/>
              </a:ext>
            </a:extLst>
          </p:cNvPr>
          <p:cNvSpPr>
            <a:spLocks noGrp="1"/>
          </p:cNvSpPr>
          <p:nvPr>
            <p:ph type="subTitle" idx="1"/>
          </p:nvPr>
        </p:nvSpPr>
        <p:spPr>
          <a:xfrm>
            <a:off x="599440" y="2550161"/>
            <a:ext cx="10932160" cy="3576320"/>
          </a:xfrm>
        </p:spPr>
        <p:txBody>
          <a:bodyPr>
            <a:normAutofit/>
          </a:bodyPr>
          <a:lstStyle/>
          <a:p>
            <a:pPr marL="342900" indent="-342900" algn="l">
              <a:buFont typeface="Arial" panose="020B0604020202020204" pitchFamily="34" charset="0"/>
              <a:buChar char="•"/>
            </a:pPr>
            <a:r>
              <a:rPr lang="en-CA" sz="2000" dirty="0"/>
              <a:t>Determine your Role </a:t>
            </a:r>
            <a:r>
              <a:rPr lang="en-CA" sz="2000" b="0" i="0" u="none" strike="noStrike" baseline="0" dirty="0"/>
              <a:t>and plan strategically on </a:t>
            </a:r>
            <a:r>
              <a:rPr lang="en-US" sz="2000" b="0" i="0" u="none" strike="noStrike" baseline="0" dirty="0"/>
              <a:t>which actions you will need to carry out to </a:t>
            </a:r>
            <a:r>
              <a:rPr lang="en-CA" sz="2000" b="0" i="0" u="none" strike="noStrike" baseline="0" dirty="0"/>
              <a:t>achieve your goals.</a:t>
            </a:r>
          </a:p>
          <a:p>
            <a:pPr marL="342900" indent="-342900" algn="l">
              <a:buFont typeface="Arial" panose="020B0604020202020204" pitchFamily="34" charset="0"/>
              <a:buChar char="•"/>
            </a:pPr>
            <a:r>
              <a:rPr lang="en-US" sz="2000" b="0" i="0" u="none" strike="noStrike" baseline="0" dirty="0"/>
              <a:t>As a party delegate you will have a very specific role in line with the strategy adopted by the party and will be given specific instructions and </a:t>
            </a:r>
            <a:r>
              <a:rPr lang="en-CA" sz="2000" b="0" i="0" u="none" strike="noStrike" baseline="0" dirty="0"/>
              <a:t>guidelines.</a:t>
            </a:r>
          </a:p>
          <a:p>
            <a:pPr marL="342900" indent="-342900" algn="l">
              <a:buFont typeface="Arial" panose="020B0604020202020204" pitchFamily="34" charset="0"/>
              <a:buChar char="•"/>
            </a:pPr>
            <a:r>
              <a:rPr lang="en-CA" sz="2000" dirty="0"/>
              <a:t>If not a party delegate, there are additional opportunities to enhance your work:</a:t>
            </a:r>
          </a:p>
          <a:p>
            <a:pPr marL="800100" lvl="1" indent="-342900" algn="l">
              <a:buFont typeface="Arial" panose="020B0604020202020204" pitchFamily="34" charset="0"/>
              <a:buChar char="•"/>
            </a:pPr>
            <a:r>
              <a:rPr lang="en-CA" sz="1800" b="0" i="0" u="none" strike="noStrike" baseline="0" dirty="0"/>
              <a:t>Lobbying</a:t>
            </a:r>
          </a:p>
          <a:p>
            <a:pPr marL="800100" lvl="1" indent="-342900" algn="l">
              <a:buFont typeface="Arial" panose="020B0604020202020204" pitchFamily="34" charset="0"/>
              <a:buChar char="•"/>
            </a:pPr>
            <a:r>
              <a:rPr lang="en-CA" sz="1800" dirty="0"/>
              <a:t>Partnerships and increase visibility of your organization</a:t>
            </a:r>
          </a:p>
          <a:p>
            <a:pPr marL="800100" lvl="1" indent="-342900" algn="l">
              <a:buFont typeface="Arial" panose="020B0604020202020204" pitchFamily="34" charset="0"/>
              <a:buChar char="•"/>
            </a:pPr>
            <a:r>
              <a:rPr lang="en-CA" sz="1800" dirty="0"/>
              <a:t>Increase knowledge</a:t>
            </a:r>
          </a:p>
          <a:p>
            <a:pPr marL="800100" lvl="1" indent="-342900" algn="l">
              <a:buFont typeface="Arial" panose="020B0604020202020204" pitchFamily="34" charset="0"/>
              <a:buChar char="•"/>
            </a:pPr>
            <a:r>
              <a:rPr lang="en-CA" sz="1800" dirty="0"/>
              <a:t>Fundraise</a:t>
            </a:r>
          </a:p>
          <a:p>
            <a:pPr marL="800100" lvl="1" indent="-342900" algn="l">
              <a:buFont typeface="Arial" panose="020B0604020202020204" pitchFamily="34" charset="0"/>
              <a:buChar char="•"/>
            </a:pPr>
            <a:r>
              <a:rPr lang="en-CA" sz="1800" dirty="0"/>
              <a:t>Reporting back to your organization </a:t>
            </a:r>
          </a:p>
        </p:txBody>
      </p:sp>
    </p:spTree>
    <p:extLst>
      <p:ext uri="{BB962C8B-B14F-4D97-AF65-F5344CB8AC3E}">
        <p14:creationId xmlns:p14="http://schemas.microsoft.com/office/powerpoint/2010/main" val="1736247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E0BE8-82E8-0418-93E3-14D2F27417DF}"/>
              </a:ext>
            </a:extLst>
          </p:cNvPr>
          <p:cNvSpPr>
            <a:spLocks noGrp="1"/>
          </p:cNvSpPr>
          <p:nvPr>
            <p:ph type="ctrTitle"/>
          </p:nvPr>
        </p:nvSpPr>
        <p:spPr>
          <a:xfrm>
            <a:off x="233680" y="1649186"/>
            <a:ext cx="9144000" cy="1779814"/>
          </a:xfrm>
        </p:spPr>
        <p:txBody>
          <a:bodyPr/>
          <a:lstStyle/>
          <a:p>
            <a:pPr algn="l"/>
            <a:r>
              <a:rPr lang="en-CA" sz="4800" dirty="0"/>
              <a:t>What is Biodiversity?</a:t>
            </a:r>
            <a:br>
              <a:rPr lang="en-CA" dirty="0"/>
            </a:br>
            <a:endParaRPr lang="en-CA" dirty="0"/>
          </a:p>
        </p:txBody>
      </p:sp>
      <p:sp>
        <p:nvSpPr>
          <p:cNvPr id="3" name="Subtitle 2">
            <a:extLst>
              <a:ext uri="{FF2B5EF4-FFF2-40B4-BE49-F238E27FC236}">
                <a16:creationId xmlns:a16="http://schemas.microsoft.com/office/drawing/2014/main" id="{0D4A2DB6-043B-B2BB-F5F2-715C0663CFCF}"/>
              </a:ext>
            </a:extLst>
          </p:cNvPr>
          <p:cNvSpPr>
            <a:spLocks noGrp="1"/>
          </p:cNvSpPr>
          <p:nvPr>
            <p:ph type="subTitle" idx="1"/>
          </p:nvPr>
        </p:nvSpPr>
        <p:spPr>
          <a:xfrm>
            <a:off x="243840" y="2661920"/>
            <a:ext cx="10911840" cy="3657599"/>
          </a:xfrm>
        </p:spPr>
        <p:txBody>
          <a:bodyPr>
            <a:normAutofit/>
          </a:bodyPr>
          <a:lstStyle/>
          <a:p>
            <a:pPr marL="800100" lvl="1" indent="-342900" algn="l">
              <a:buFont typeface="Arial" panose="020B0604020202020204" pitchFamily="34" charset="0"/>
              <a:buChar char="•"/>
            </a:pPr>
            <a:r>
              <a:rPr lang="en-US" b="0" i="0" u="none" strike="noStrike" baseline="0" dirty="0"/>
              <a:t>Biodiversity is the web of life constituted by all species, their genetic diversity and the ecosystems which they form, </a:t>
            </a:r>
            <a:r>
              <a:rPr lang="en-CA" b="0" i="0" u="none" strike="noStrike" baseline="0" dirty="0"/>
              <a:t>including US as we see ourselves and our plant and animal relatives and the things we cannot see.</a:t>
            </a:r>
          </a:p>
          <a:p>
            <a:pPr marL="342900" indent="-342900" algn="l">
              <a:buFont typeface="Arial" panose="020B0604020202020204" pitchFamily="34" charset="0"/>
              <a:buChar char="•"/>
            </a:pPr>
            <a:endParaRPr lang="en-CA" sz="2000" b="0" i="0" u="none" strike="noStrike" baseline="0" dirty="0"/>
          </a:p>
          <a:p>
            <a:pPr marL="800100" lvl="1" indent="-342900" algn="l">
              <a:buFont typeface="Arial" panose="020B0604020202020204" pitchFamily="34" charset="0"/>
              <a:buChar char="•"/>
            </a:pPr>
            <a:r>
              <a:rPr lang="en-US" b="0" i="0" u="none" strike="noStrike" baseline="0" dirty="0"/>
              <a:t>All of this is interconnected and interdependent in an inexhaustible web of complex and diverse ecological </a:t>
            </a:r>
            <a:r>
              <a:rPr lang="en-CA" b="0" i="0" u="none" strike="noStrike" baseline="0" dirty="0"/>
              <a:t>interactions and relationships.</a:t>
            </a:r>
          </a:p>
          <a:p>
            <a:pPr marL="342900" indent="-342900" algn="l">
              <a:buFont typeface="Arial" panose="020B0604020202020204" pitchFamily="34" charset="0"/>
              <a:buChar char="•"/>
            </a:pPr>
            <a:endParaRPr lang="en-CA" sz="2000" b="0" i="0" u="none" strike="noStrike" baseline="0" dirty="0"/>
          </a:p>
          <a:p>
            <a:pPr marL="800100" lvl="1" indent="-342900" algn="l">
              <a:buFont typeface="Arial" panose="020B0604020202020204" pitchFamily="34" charset="0"/>
              <a:buChar char="•"/>
            </a:pPr>
            <a:r>
              <a:rPr lang="en-US" b="0" i="0" u="none" strike="noStrike" baseline="0" dirty="0"/>
              <a:t>This web is in constant change, evolving through time in a dynamic way, but maintaining, at the same time, the integrity of this system, which is responsible to provide all the essential services that are necessary for all living organisms to thrive </a:t>
            </a:r>
            <a:r>
              <a:rPr lang="en-US" dirty="0"/>
              <a:t>o</a:t>
            </a:r>
            <a:r>
              <a:rPr lang="en-US" b="0" i="0" u="none" strike="noStrike" baseline="0" dirty="0"/>
              <a:t>n this planet.</a:t>
            </a:r>
            <a:endParaRPr lang="en-CA" dirty="0"/>
          </a:p>
          <a:p>
            <a:pPr algn="l"/>
            <a:endParaRPr lang="en-CA" dirty="0"/>
          </a:p>
        </p:txBody>
      </p:sp>
    </p:spTree>
    <p:extLst>
      <p:ext uri="{BB962C8B-B14F-4D97-AF65-F5344CB8AC3E}">
        <p14:creationId xmlns:p14="http://schemas.microsoft.com/office/powerpoint/2010/main" val="3831892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EF1DF-AA77-F661-248D-C3E48B7DC184}"/>
              </a:ext>
            </a:extLst>
          </p:cNvPr>
          <p:cNvSpPr>
            <a:spLocks noGrp="1"/>
          </p:cNvSpPr>
          <p:nvPr>
            <p:ph type="ctrTitle"/>
          </p:nvPr>
        </p:nvSpPr>
        <p:spPr>
          <a:xfrm>
            <a:off x="1524000" y="1579858"/>
            <a:ext cx="9144000" cy="978285"/>
          </a:xfrm>
        </p:spPr>
        <p:txBody>
          <a:bodyPr/>
          <a:lstStyle/>
          <a:p>
            <a:r>
              <a:rPr lang="en-CA" sz="4400" dirty="0"/>
              <a:t>Preparing for the CBD Meeting</a:t>
            </a:r>
          </a:p>
        </p:txBody>
      </p:sp>
      <p:pic>
        <p:nvPicPr>
          <p:cNvPr id="5" name="Picture 4">
            <a:extLst>
              <a:ext uri="{FF2B5EF4-FFF2-40B4-BE49-F238E27FC236}">
                <a16:creationId xmlns:a16="http://schemas.microsoft.com/office/drawing/2014/main" id="{997D8582-7DA0-54FA-F1A0-0DA7AADD3301}"/>
              </a:ext>
            </a:extLst>
          </p:cNvPr>
          <p:cNvPicPr>
            <a:picLocks noChangeAspect="1"/>
          </p:cNvPicPr>
          <p:nvPr/>
        </p:nvPicPr>
        <p:blipFill>
          <a:blip r:embed="rId2"/>
          <a:stretch>
            <a:fillRect/>
          </a:stretch>
        </p:blipFill>
        <p:spPr>
          <a:xfrm>
            <a:off x="2090057" y="2824480"/>
            <a:ext cx="7750629" cy="3245576"/>
          </a:xfrm>
          <a:prstGeom prst="rect">
            <a:avLst/>
          </a:prstGeom>
        </p:spPr>
      </p:pic>
    </p:spTree>
    <p:extLst>
      <p:ext uri="{BB962C8B-B14F-4D97-AF65-F5344CB8AC3E}">
        <p14:creationId xmlns:p14="http://schemas.microsoft.com/office/powerpoint/2010/main" val="879433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05E83E5-6863-8B46-5AA5-8CE1D92C5415}"/>
              </a:ext>
            </a:extLst>
          </p:cNvPr>
          <p:cNvSpPr>
            <a:spLocks noGrp="1"/>
          </p:cNvSpPr>
          <p:nvPr>
            <p:ph type="subTitle" idx="1"/>
          </p:nvPr>
        </p:nvSpPr>
        <p:spPr>
          <a:xfrm>
            <a:off x="447040" y="2082800"/>
            <a:ext cx="10535920" cy="4521200"/>
          </a:xfrm>
        </p:spPr>
        <p:txBody>
          <a:bodyPr>
            <a:normAutofit/>
          </a:bodyPr>
          <a:lstStyle/>
          <a:p>
            <a:pPr marL="342900" indent="-342900" algn="l">
              <a:buFont typeface="Arial" panose="020B0604020202020204" pitchFamily="34" charset="0"/>
              <a:buChar char="•"/>
            </a:pPr>
            <a:r>
              <a:rPr lang="en-CA" dirty="0"/>
              <a:t>Accreditation</a:t>
            </a:r>
          </a:p>
          <a:p>
            <a:pPr marL="342900" indent="-342900" algn="l">
              <a:buFont typeface="Arial" panose="020B0604020202020204" pitchFamily="34" charset="0"/>
              <a:buChar char="•"/>
            </a:pPr>
            <a:r>
              <a:rPr lang="en-CA" dirty="0"/>
              <a:t>Registration </a:t>
            </a:r>
          </a:p>
          <a:p>
            <a:pPr marL="342900" indent="-342900" algn="l">
              <a:buFont typeface="Arial" panose="020B0604020202020204" pitchFamily="34" charset="0"/>
              <a:buChar char="•"/>
            </a:pPr>
            <a:r>
              <a:rPr lang="en-CA" dirty="0"/>
              <a:t>Review of pre-sessional and meeting documents</a:t>
            </a:r>
          </a:p>
          <a:p>
            <a:pPr marL="800100" lvl="1" indent="-342900" algn="l">
              <a:buFont typeface="Arial" panose="020B0604020202020204" pitchFamily="34" charset="0"/>
              <a:buChar char="•"/>
            </a:pPr>
            <a:r>
              <a:rPr lang="en-CA" dirty="0">
                <a:hlinkClick r:id="rId2"/>
              </a:rPr>
              <a:t>Convention on Biological Diversity</a:t>
            </a:r>
            <a:r>
              <a:rPr lang="en-CA" dirty="0"/>
              <a:t> </a:t>
            </a:r>
          </a:p>
          <a:p>
            <a:pPr marL="342900" indent="-342900" algn="l">
              <a:buFont typeface="Arial" panose="020B0604020202020204" pitchFamily="34" charset="0"/>
              <a:buChar char="•"/>
            </a:pPr>
            <a:r>
              <a:rPr lang="en-CA" dirty="0"/>
              <a:t>Provisional agenda and Provisional Annotated Agenda are set by the CBD Secretariat</a:t>
            </a:r>
          </a:p>
          <a:p>
            <a:pPr marL="742950" lvl="1" indent="-285750" algn="l">
              <a:buFont typeface="Arial" panose="020B0604020202020204" pitchFamily="34" charset="0"/>
              <a:buChar char="•"/>
            </a:pPr>
            <a:r>
              <a:rPr lang="en-US" b="0" i="0" u="none" strike="noStrike" baseline="0" dirty="0"/>
              <a:t>Introduces the main issues and the order in which they will be negotiated </a:t>
            </a:r>
            <a:r>
              <a:rPr lang="en-CA" b="0" i="0" u="none" strike="noStrike" baseline="0" dirty="0"/>
              <a:t>during the meeting.</a:t>
            </a:r>
            <a:r>
              <a:rPr lang="en-CA" dirty="0"/>
              <a:t> </a:t>
            </a:r>
          </a:p>
          <a:p>
            <a:pPr marL="742950" lvl="1" indent="-285750" algn="l">
              <a:buFont typeface="Arial" panose="020B0604020202020204" pitchFamily="34" charset="0"/>
              <a:buChar char="•"/>
            </a:pPr>
            <a:r>
              <a:rPr lang="en-CA" dirty="0"/>
              <a:t>Includes Organizational matters, Issues, Reports and Closing (Adoption of the reports). </a:t>
            </a:r>
          </a:p>
        </p:txBody>
      </p:sp>
    </p:spTree>
    <p:extLst>
      <p:ext uri="{BB962C8B-B14F-4D97-AF65-F5344CB8AC3E}">
        <p14:creationId xmlns:p14="http://schemas.microsoft.com/office/powerpoint/2010/main" val="790097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35DF0-400C-70AD-FCC6-DFD79568D9AD}"/>
              </a:ext>
            </a:extLst>
          </p:cNvPr>
          <p:cNvSpPr>
            <a:spLocks noGrp="1"/>
          </p:cNvSpPr>
          <p:nvPr>
            <p:ph type="ctrTitle"/>
          </p:nvPr>
        </p:nvSpPr>
        <p:spPr>
          <a:xfrm>
            <a:off x="304800" y="1764915"/>
            <a:ext cx="10363200" cy="703965"/>
          </a:xfrm>
        </p:spPr>
        <p:txBody>
          <a:bodyPr/>
          <a:lstStyle/>
          <a:p>
            <a:pPr algn="l"/>
            <a:r>
              <a:rPr lang="en-CA" sz="4800" dirty="0"/>
              <a:t>The Meeting</a:t>
            </a:r>
          </a:p>
        </p:txBody>
      </p:sp>
      <p:sp>
        <p:nvSpPr>
          <p:cNvPr id="3" name="Subtitle 2">
            <a:extLst>
              <a:ext uri="{FF2B5EF4-FFF2-40B4-BE49-F238E27FC236}">
                <a16:creationId xmlns:a16="http://schemas.microsoft.com/office/drawing/2014/main" id="{C7FEB28F-F98C-FAE8-F30E-996A836B3186}"/>
              </a:ext>
            </a:extLst>
          </p:cNvPr>
          <p:cNvSpPr>
            <a:spLocks noGrp="1"/>
          </p:cNvSpPr>
          <p:nvPr>
            <p:ph type="subTitle" idx="1"/>
          </p:nvPr>
        </p:nvSpPr>
        <p:spPr>
          <a:xfrm>
            <a:off x="721360" y="2692400"/>
            <a:ext cx="9144000" cy="3218112"/>
          </a:xfrm>
        </p:spPr>
        <p:txBody>
          <a:bodyPr/>
          <a:lstStyle/>
          <a:p>
            <a:pPr marL="342900" indent="-342900" algn="l">
              <a:buFont typeface="Arial" panose="020B0604020202020204" pitchFamily="34" charset="0"/>
              <a:buChar char="•"/>
            </a:pPr>
            <a:r>
              <a:rPr lang="en-CA" dirty="0"/>
              <a:t>Daily Schedule </a:t>
            </a:r>
          </a:p>
          <a:p>
            <a:pPr marL="342900" indent="-342900" algn="l">
              <a:buFont typeface="Arial" panose="020B0604020202020204" pitchFamily="34" charset="0"/>
              <a:buChar char="•"/>
            </a:pPr>
            <a:r>
              <a:rPr lang="en-CA" dirty="0"/>
              <a:t>Negotiations are done in Plenary and Working groups </a:t>
            </a:r>
          </a:p>
          <a:p>
            <a:pPr marL="342900" indent="-342900" algn="l">
              <a:buFont typeface="Arial" panose="020B0604020202020204" pitchFamily="34" charset="0"/>
              <a:buChar char="•"/>
            </a:pPr>
            <a:r>
              <a:rPr lang="en-CA" dirty="0"/>
              <a:t>Plenary</a:t>
            </a:r>
          </a:p>
          <a:p>
            <a:pPr marL="800100" lvl="1" indent="-342900" algn="l">
              <a:buFont typeface="Arial" panose="020B0604020202020204" pitchFamily="34" charset="0"/>
              <a:buChar char="•"/>
            </a:pPr>
            <a:r>
              <a:rPr lang="en-CA" dirty="0"/>
              <a:t>Main meeting format </a:t>
            </a:r>
          </a:p>
          <a:p>
            <a:pPr marL="800100" lvl="1" indent="-342900" algn="l">
              <a:buFont typeface="Arial" panose="020B0604020202020204" pitchFamily="34" charset="0"/>
              <a:buChar char="•"/>
            </a:pPr>
            <a:r>
              <a:rPr lang="en-CA" dirty="0"/>
              <a:t>To Report and approve decisions or recommendations </a:t>
            </a:r>
          </a:p>
          <a:p>
            <a:pPr marL="800100" lvl="1" indent="-342900" algn="l">
              <a:buFont typeface="Arial" panose="020B0604020202020204" pitchFamily="34" charset="0"/>
              <a:buChar char="•"/>
            </a:pPr>
            <a:r>
              <a:rPr lang="en-CA" dirty="0"/>
              <a:t>Negotiation of text</a:t>
            </a:r>
          </a:p>
          <a:p>
            <a:pPr marL="800100" lvl="1" indent="-342900" algn="l">
              <a:buFont typeface="Arial" panose="020B0604020202020204" pitchFamily="34" charset="0"/>
              <a:buChar char="•"/>
            </a:pPr>
            <a:r>
              <a:rPr lang="en-CA" dirty="0"/>
              <a:t>Interventions </a:t>
            </a:r>
          </a:p>
          <a:p>
            <a:pPr lvl="1" algn="l"/>
            <a:endParaRPr lang="en-CA" dirty="0"/>
          </a:p>
          <a:p>
            <a:pPr marL="800100" lvl="1" indent="-342900" algn="l">
              <a:buFont typeface="Arial" panose="020B0604020202020204" pitchFamily="34" charset="0"/>
              <a:buChar char="•"/>
            </a:pPr>
            <a:endParaRPr lang="en-CA" dirty="0"/>
          </a:p>
          <a:p>
            <a:pPr marL="800100" lvl="1" indent="-342900" algn="l">
              <a:buFont typeface="Arial" panose="020B0604020202020204" pitchFamily="34" charset="0"/>
              <a:buChar char="•"/>
            </a:pPr>
            <a:endParaRPr lang="en-CA" dirty="0"/>
          </a:p>
        </p:txBody>
      </p:sp>
    </p:spTree>
    <p:extLst>
      <p:ext uri="{BB962C8B-B14F-4D97-AF65-F5344CB8AC3E}">
        <p14:creationId xmlns:p14="http://schemas.microsoft.com/office/powerpoint/2010/main" val="2411343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D6D192-56C1-5D0C-B6A5-9492306B9DA0}"/>
              </a:ext>
            </a:extLst>
          </p:cNvPr>
          <p:cNvPicPr>
            <a:picLocks noChangeAspect="1"/>
          </p:cNvPicPr>
          <p:nvPr/>
        </p:nvPicPr>
        <p:blipFill>
          <a:blip r:embed="rId2"/>
          <a:stretch>
            <a:fillRect/>
          </a:stretch>
        </p:blipFill>
        <p:spPr>
          <a:xfrm>
            <a:off x="1767465" y="1710733"/>
            <a:ext cx="8657070" cy="4858933"/>
          </a:xfrm>
          <a:prstGeom prst="rect">
            <a:avLst/>
          </a:prstGeom>
        </p:spPr>
      </p:pic>
    </p:spTree>
    <p:extLst>
      <p:ext uri="{BB962C8B-B14F-4D97-AF65-F5344CB8AC3E}">
        <p14:creationId xmlns:p14="http://schemas.microsoft.com/office/powerpoint/2010/main" val="41274237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D22B5-F683-45C5-CDCD-4AB66E544250}"/>
              </a:ext>
            </a:extLst>
          </p:cNvPr>
          <p:cNvSpPr>
            <a:spLocks noGrp="1"/>
          </p:cNvSpPr>
          <p:nvPr>
            <p:ph type="ctrTitle"/>
          </p:nvPr>
        </p:nvSpPr>
        <p:spPr>
          <a:xfrm>
            <a:off x="91440" y="1666239"/>
            <a:ext cx="9144000" cy="747123"/>
          </a:xfrm>
        </p:spPr>
        <p:txBody>
          <a:bodyPr/>
          <a:lstStyle/>
          <a:p>
            <a:pPr algn="l"/>
            <a:r>
              <a:rPr lang="en-CA" sz="4400" dirty="0"/>
              <a:t>Subsidiary Bodies and Working Groups </a:t>
            </a:r>
          </a:p>
        </p:txBody>
      </p:sp>
      <p:sp>
        <p:nvSpPr>
          <p:cNvPr id="3" name="Subtitle 2">
            <a:extLst>
              <a:ext uri="{FF2B5EF4-FFF2-40B4-BE49-F238E27FC236}">
                <a16:creationId xmlns:a16="http://schemas.microsoft.com/office/drawing/2014/main" id="{8DD00430-9291-B658-73F2-CE81E36DB148}"/>
              </a:ext>
            </a:extLst>
          </p:cNvPr>
          <p:cNvSpPr>
            <a:spLocks noGrp="1"/>
          </p:cNvSpPr>
          <p:nvPr>
            <p:ph type="subTitle" idx="1"/>
          </p:nvPr>
        </p:nvSpPr>
        <p:spPr>
          <a:xfrm>
            <a:off x="396240" y="2545443"/>
            <a:ext cx="11480800" cy="4099197"/>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Subsidiary body is a permanent body. The COP can also establish other ad-hoc bodies, such as working groups, expert groups and committees</a:t>
            </a:r>
            <a:r>
              <a:rPr lang="en-US" sz="2000" dirty="0"/>
              <a:t>.</a:t>
            </a:r>
            <a:endParaRPr kumimoji="0" lang="en-CA" sz="2000" b="0" i="0" u="none" strike="noStrike" kern="1200" cap="none" spc="0" normalizeH="0" baseline="0" noProof="0" dirty="0">
              <a:ln>
                <a:noFill/>
              </a:ln>
              <a:effectLst/>
              <a:uLnTx/>
              <a:uFillTx/>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effectLst/>
                <a:uLnTx/>
                <a:uFillTx/>
                <a:ea typeface="+mn-ea"/>
                <a:cs typeface="+mn-cs"/>
              </a:rPr>
              <a:t>Working Group on Article 8J (Adopted at COP16)</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effectLst/>
                <a:uLnTx/>
                <a:uFillTx/>
                <a:ea typeface="+mn-ea"/>
                <a:cs typeface="+mn-cs"/>
              </a:rPr>
              <a:t>Parties </a:t>
            </a:r>
            <a:r>
              <a:rPr kumimoji="0" lang="en-US" sz="1800" b="0" i="0" u="none" strike="noStrike" kern="1200" cap="none" spc="0" normalizeH="0" baseline="0" noProof="0" dirty="0">
                <a:ln>
                  <a:noFill/>
                </a:ln>
                <a:effectLst/>
                <a:uLnTx/>
                <a:uFillTx/>
                <a:ea typeface="+mn-ea"/>
                <a:cs typeface="+mn-cs"/>
              </a:rPr>
              <a:t>are encouraged to respect, preserve and maintain indigenous and local communities, whilst at the same time engaging with these communities to promote their knowledge.</a:t>
            </a:r>
            <a:endParaRPr kumimoji="0" lang="en-CA" sz="1800" b="0" i="0" u="none" strike="noStrike" kern="1200" cap="none" spc="0" normalizeH="0" baseline="0" noProof="0" dirty="0">
              <a:ln>
                <a:noFill/>
              </a:ln>
              <a:effectLst/>
              <a:uLnTx/>
              <a:uFillTx/>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The Subsidiary Body on Scientific, Technical and Technological Advice (SBSTTA)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ea typeface="+mn-ea"/>
                <a:cs typeface="+mn-cs"/>
              </a:rPr>
              <a:t>Advice on scientific programmes and international cooperation in research and </a:t>
            </a:r>
            <a:r>
              <a:rPr kumimoji="0" lang="en-CA" sz="1800" b="0" i="0" u="none" strike="noStrike" kern="1200" cap="none" spc="0" normalizeH="0" baseline="0" noProof="0" dirty="0">
                <a:ln>
                  <a:noFill/>
                </a:ln>
                <a:effectLst/>
                <a:uLnTx/>
                <a:uFillTx/>
                <a:ea typeface="+mn-ea"/>
                <a:cs typeface="+mn-cs"/>
              </a:rPr>
              <a:t>development related to biodiversity.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effectLst/>
                <a:uLnTx/>
                <a:uFillTx/>
                <a:ea typeface="+mn-ea"/>
                <a:cs typeface="+mn-cs"/>
              </a:rPr>
              <a:t>Assessments on the status of biodiversity.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effectLst/>
                <a:uLnTx/>
                <a:uFillTx/>
                <a:ea typeface="+mn-ea"/>
                <a:cs typeface="+mn-cs"/>
              </a:rPr>
              <a:t>The Subsidiary Body on Implementation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effectLst/>
                <a:uLnTx/>
                <a:uFillTx/>
                <a:ea typeface="+mn-ea"/>
                <a:cs typeface="+mn-cs"/>
              </a:rPr>
              <a:t>Develop recommendations </a:t>
            </a:r>
            <a:r>
              <a:rPr kumimoji="0" lang="en-US" sz="1800" b="0" i="0" u="none" strike="noStrike" kern="1200" cap="none" spc="0" normalizeH="0" baseline="0" noProof="0" dirty="0">
                <a:ln>
                  <a:noFill/>
                </a:ln>
                <a:effectLst/>
                <a:uLnTx/>
                <a:uFillTx/>
                <a:ea typeface="+mn-ea"/>
                <a:cs typeface="+mn-cs"/>
              </a:rPr>
              <a:t>on how obstacles to the CBD’s </a:t>
            </a:r>
            <a:r>
              <a:rPr kumimoji="0" lang="en-CA" sz="1800" b="0" i="0" u="none" strike="noStrike" kern="1200" cap="none" spc="0" normalizeH="0" baseline="0" noProof="0" dirty="0">
                <a:ln>
                  <a:noFill/>
                </a:ln>
                <a:effectLst/>
                <a:uLnTx/>
                <a:uFillTx/>
                <a:ea typeface="+mn-ea"/>
                <a:cs typeface="+mn-cs"/>
              </a:rPr>
              <a:t>implementation can be overcome </a:t>
            </a:r>
            <a:r>
              <a:rPr kumimoji="0" lang="en-US" sz="1800" b="0" i="0" u="none" strike="noStrike" kern="1200" cap="none" spc="0" normalizeH="0" baseline="0" noProof="0" dirty="0">
                <a:ln>
                  <a:noFill/>
                </a:ln>
                <a:effectLst/>
                <a:uLnTx/>
                <a:uFillTx/>
                <a:ea typeface="+mn-ea"/>
                <a:cs typeface="+mn-cs"/>
              </a:rPr>
              <a:t>and how mechanisms that support the CBD implementation can be </a:t>
            </a:r>
            <a:r>
              <a:rPr kumimoji="0" lang="en-CA" sz="1800" b="0" i="0" u="none" strike="noStrike" kern="1200" cap="none" spc="0" normalizeH="0" baseline="0" noProof="0" dirty="0">
                <a:ln>
                  <a:noFill/>
                </a:ln>
                <a:effectLst/>
                <a:uLnTx/>
                <a:uFillTx/>
                <a:ea typeface="+mn-ea"/>
                <a:cs typeface="+mn-cs"/>
              </a:rPr>
              <a:t>strengthened.</a:t>
            </a:r>
          </a:p>
          <a:p>
            <a:endParaRPr lang="en-CA" dirty="0"/>
          </a:p>
        </p:txBody>
      </p:sp>
    </p:spTree>
    <p:extLst>
      <p:ext uri="{BB962C8B-B14F-4D97-AF65-F5344CB8AC3E}">
        <p14:creationId xmlns:p14="http://schemas.microsoft.com/office/powerpoint/2010/main" val="3484357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5D0BE-5453-03B3-50A1-64F7F24A1FEE}"/>
              </a:ext>
            </a:extLst>
          </p:cNvPr>
          <p:cNvSpPr>
            <a:spLocks noGrp="1"/>
          </p:cNvSpPr>
          <p:nvPr>
            <p:ph type="ctrTitle"/>
          </p:nvPr>
        </p:nvSpPr>
        <p:spPr>
          <a:xfrm>
            <a:off x="132080" y="1693795"/>
            <a:ext cx="9144000" cy="848495"/>
          </a:xfrm>
        </p:spPr>
        <p:txBody>
          <a:bodyPr/>
          <a:lstStyle/>
          <a:p>
            <a:pPr algn="l"/>
            <a:r>
              <a:rPr lang="en-CA" sz="4800" dirty="0"/>
              <a:t>Amendments of the Convention</a:t>
            </a:r>
          </a:p>
        </p:txBody>
      </p:sp>
      <p:sp>
        <p:nvSpPr>
          <p:cNvPr id="3" name="Subtitle 2">
            <a:extLst>
              <a:ext uri="{FF2B5EF4-FFF2-40B4-BE49-F238E27FC236}">
                <a16:creationId xmlns:a16="http://schemas.microsoft.com/office/drawing/2014/main" id="{2E768966-647C-4CD4-548D-434B6B6DDFC0}"/>
              </a:ext>
            </a:extLst>
          </p:cNvPr>
          <p:cNvSpPr>
            <a:spLocks noGrp="1"/>
          </p:cNvSpPr>
          <p:nvPr>
            <p:ph type="subTitle" idx="1"/>
          </p:nvPr>
        </p:nvSpPr>
        <p:spPr>
          <a:xfrm>
            <a:off x="609600" y="2720647"/>
            <a:ext cx="10596880" cy="3820047"/>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b="0" i="0" u="none" strike="noStrike" kern="1200" cap="none" spc="0" normalizeH="0" baseline="0" noProof="0" dirty="0">
                <a:ln>
                  <a:noFill/>
                </a:ln>
                <a:effectLst/>
                <a:uLnTx/>
                <a:uFillTx/>
                <a:ea typeface="+mn-ea"/>
                <a:cs typeface="+mn-cs"/>
              </a:rPr>
              <a:t>Adoption of amendments and protocols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b="0" i="0" u="none" strike="noStrike" kern="1200" cap="none" spc="0" normalizeH="0" baseline="0" noProof="0" dirty="0">
                <a:ln>
                  <a:noFill/>
                </a:ln>
                <a:effectLst/>
                <a:uLnTx/>
                <a:uFillTx/>
                <a:ea typeface="+mn-ea"/>
                <a:cs typeface="+mn-cs"/>
              </a:rPr>
              <a:t>Cartegena Protocol on Biosafety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800" dirty="0"/>
              <a:t>B</a:t>
            </a:r>
            <a:r>
              <a:rPr kumimoji="0" lang="en-US" sz="1800" b="0" i="0" u="none" strike="noStrike" kern="1200" cap="none" spc="0" normalizeH="0" baseline="0" noProof="0" dirty="0" err="1">
                <a:ln>
                  <a:noFill/>
                </a:ln>
                <a:effectLst/>
                <a:uLnTx/>
                <a:uFillTx/>
                <a:ea typeface="+mn-ea"/>
                <a:cs typeface="+mn-cs"/>
              </a:rPr>
              <a:t>iosafety</a:t>
            </a:r>
            <a:r>
              <a:rPr kumimoji="0" lang="en-US" sz="1800" b="0" i="0" u="none" strike="noStrike" kern="1200" cap="none" spc="0" normalizeH="0" baseline="0" noProof="0" dirty="0">
                <a:ln>
                  <a:noFill/>
                </a:ln>
                <a:effectLst/>
                <a:uLnTx/>
                <a:uFillTx/>
                <a:ea typeface="+mn-ea"/>
                <a:cs typeface="+mn-cs"/>
              </a:rPr>
              <a:t> refers to efforts to reduce and eliminate potential risks to biodiversity and human health resulting from biotechnology, and relies deeply on </a:t>
            </a:r>
            <a:r>
              <a:rPr kumimoji="0" lang="en-CA" sz="1800" b="0" i="0" u="none" strike="noStrike" kern="1200" cap="none" spc="0" normalizeH="0" baseline="0" noProof="0" dirty="0">
                <a:ln>
                  <a:noFill/>
                </a:ln>
                <a:effectLst/>
                <a:uLnTx/>
                <a:uFillTx/>
                <a:ea typeface="+mn-ea"/>
                <a:cs typeface="+mn-cs"/>
              </a:rPr>
              <a:t>the precautionary approach.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ea typeface="+mn-ea"/>
                <a:cs typeface="+mn-cs"/>
              </a:rPr>
              <a:t>Nagoya Protocol on Access and Benefit-sharing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Genetic resources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Including medicinal plants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Prior and informed consent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Fair and equitable sharing of the genetic resources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High biodiversity, low benefits</a:t>
            </a:r>
            <a:endParaRPr kumimoji="0" lang="en-CA" sz="2000" b="0" i="0" u="none" strike="noStrike" kern="1200" cap="none" spc="0" normalizeH="0" baseline="0" noProof="0" dirty="0">
              <a:ln>
                <a:noFill/>
              </a:ln>
              <a:effectLst/>
              <a:uLnTx/>
              <a:uFillTx/>
              <a:ea typeface="+mn-ea"/>
              <a:cs typeface="+mn-cs"/>
            </a:endParaRPr>
          </a:p>
          <a:p>
            <a:endParaRPr lang="en-CA" dirty="0"/>
          </a:p>
        </p:txBody>
      </p:sp>
    </p:spTree>
    <p:extLst>
      <p:ext uri="{BB962C8B-B14F-4D97-AF65-F5344CB8AC3E}">
        <p14:creationId xmlns:p14="http://schemas.microsoft.com/office/powerpoint/2010/main" val="1343806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E0B2C-1D2C-6122-9597-7A957130BCA8}"/>
              </a:ext>
            </a:extLst>
          </p:cNvPr>
          <p:cNvSpPr>
            <a:spLocks noGrp="1"/>
          </p:cNvSpPr>
          <p:nvPr>
            <p:ph type="ctrTitle"/>
          </p:nvPr>
        </p:nvSpPr>
        <p:spPr>
          <a:xfrm>
            <a:off x="182880" y="1836035"/>
            <a:ext cx="10485120" cy="734445"/>
          </a:xfrm>
        </p:spPr>
        <p:txBody>
          <a:bodyPr/>
          <a:lstStyle/>
          <a:p>
            <a:pPr algn="l"/>
            <a:r>
              <a:rPr lang="en-CA" sz="4800" dirty="0"/>
              <a:t>Main Outcomes</a:t>
            </a:r>
          </a:p>
        </p:txBody>
      </p:sp>
      <p:sp>
        <p:nvSpPr>
          <p:cNvPr id="3" name="Subtitle 2">
            <a:extLst>
              <a:ext uri="{FF2B5EF4-FFF2-40B4-BE49-F238E27FC236}">
                <a16:creationId xmlns:a16="http://schemas.microsoft.com/office/drawing/2014/main" id="{F164DEE6-F0A9-50FF-0C3B-17CA0C60D7D9}"/>
              </a:ext>
            </a:extLst>
          </p:cNvPr>
          <p:cNvSpPr>
            <a:spLocks noGrp="1"/>
          </p:cNvSpPr>
          <p:nvPr>
            <p:ph type="subTitle" idx="1"/>
          </p:nvPr>
        </p:nvSpPr>
        <p:spPr>
          <a:xfrm>
            <a:off x="579120" y="2766445"/>
            <a:ext cx="10769600" cy="3329872"/>
          </a:xfrm>
        </p:spPr>
        <p:txBody>
          <a:bodyPr>
            <a:normAutofit lnSpcReduction="10000"/>
          </a:bodyPr>
          <a:lstStyle/>
          <a:p>
            <a:pPr marL="342900" indent="-342900" algn="l">
              <a:buFont typeface="Arial" panose="020B0604020202020204" pitchFamily="34" charset="0"/>
              <a:buChar char="•"/>
            </a:pPr>
            <a:r>
              <a:rPr lang="en-US" dirty="0"/>
              <a:t>To </a:t>
            </a:r>
            <a:r>
              <a:rPr lang="en-US" sz="2400" b="0" i="0" u="none" strike="noStrike" baseline="0" dirty="0"/>
              <a:t>further advance negotiations between the parties of the CBD on issues that are relevant to the implementation of the three objectives of the Convention.</a:t>
            </a:r>
          </a:p>
          <a:p>
            <a:pPr marL="342900" indent="-342900" algn="l">
              <a:buFont typeface="Arial" panose="020B0604020202020204" pitchFamily="34" charset="0"/>
              <a:buChar char="•"/>
            </a:pPr>
            <a:r>
              <a:rPr lang="en-US" dirty="0"/>
              <a:t>A</a:t>
            </a:r>
            <a:r>
              <a:rPr lang="en-US" sz="2400" b="0" i="0" u="none" strike="noStrike" baseline="0" dirty="0"/>
              <a:t>n agreement from the parties setting out guidelines and actions to be implemented by the parties at the national level with the assistance of the Secretariat. </a:t>
            </a:r>
          </a:p>
          <a:p>
            <a:pPr marL="342900" indent="-342900" algn="l">
              <a:buFont typeface="Arial" panose="020B0604020202020204" pitchFamily="34" charset="0"/>
              <a:buChar char="•"/>
            </a:pPr>
            <a:r>
              <a:rPr lang="en-US" sz="2400" b="0" i="0" u="none" strike="noStrike" baseline="0" dirty="0">
                <a:latin typeface="MyriadPro-LightSemiCn"/>
              </a:rPr>
              <a:t>COP-Decisions are official texts that can contain concrete action plans, specific targets and other commitments that CBD member states </a:t>
            </a:r>
            <a:r>
              <a:rPr lang="en-US" sz="2400" b="0" i="0" u="none" strike="noStrike" baseline="0" dirty="0">
                <a:latin typeface="MyriadPro-SemiboldSemiCn"/>
              </a:rPr>
              <a:t>need to implement on the national </a:t>
            </a:r>
            <a:r>
              <a:rPr lang="en-CA" sz="2400" b="0" i="0" u="none" strike="noStrike" baseline="0" dirty="0">
                <a:latin typeface="MyriadPro-SemiboldSemiCn"/>
              </a:rPr>
              <a:t>level.</a:t>
            </a:r>
          </a:p>
          <a:p>
            <a:pPr marL="342900" indent="-342900" algn="l">
              <a:buFont typeface="Arial" panose="020B0604020202020204" pitchFamily="34" charset="0"/>
              <a:buChar char="•"/>
            </a:pPr>
            <a:r>
              <a:rPr lang="en-CA" dirty="0">
                <a:latin typeface="MyriadPro-SemiboldSemiCn"/>
              </a:rPr>
              <a:t>Closure of the Meeting.</a:t>
            </a:r>
            <a:endParaRPr lang="en-CA" dirty="0"/>
          </a:p>
        </p:txBody>
      </p:sp>
    </p:spTree>
    <p:extLst>
      <p:ext uri="{BB962C8B-B14F-4D97-AF65-F5344CB8AC3E}">
        <p14:creationId xmlns:p14="http://schemas.microsoft.com/office/powerpoint/2010/main" val="26827877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9D1BB-43D9-7E91-D526-16FB862E9324}"/>
              </a:ext>
            </a:extLst>
          </p:cNvPr>
          <p:cNvSpPr>
            <a:spLocks noGrp="1"/>
          </p:cNvSpPr>
          <p:nvPr>
            <p:ph type="ctrTitle"/>
          </p:nvPr>
        </p:nvSpPr>
        <p:spPr>
          <a:xfrm>
            <a:off x="203200" y="1460115"/>
            <a:ext cx="9144000" cy="1027271"/>
          </a:xfrm>
        </p:spPr>
        <p:txBody>
          <a:bodyPr/>
          <a:lstStyle/>
          <a:p>
            <a:pPr algn="l"/>
            <a:r>
              <a:rPr lang="en-CA" sz="4800" dirty="0"/>
              <a:t>Implementation of CBD</a:t>
            </a:r>
          </a:p>
        </p:txBody>
      </p:sp>
      <p:sp>
        <p:nvSpPr>
          <p:cNvPr id="3" name="Subtitle 2">
            <a:extLst>
              <a:ext uri="{FF2B5EF4-FFF2-40B4-BE49-F238E27FC236}">
                <a16:creationId xmlns:a16="http://schemas.microsoft.com/office/drawing/2014/main" id="{05B9C45A-8337-5C59-C9F9-3E84E3EFFE8C}"/>
              </a:ext>
            </a:extLst>
          </p:cNvPr>
          <p:cNvSpPr>
            <a:spLocks noGrp="1"/>
          </p:cNvSpPr>
          <p:nvPr>
            <p:ph type="subTitle" idx="1"/>
          </p:nvPr>
        </p:nvSpPr>
        <p:spPr>
          <a:xfrm>
            <a:off x="548640" y="2721066"/>
            <a:ext cx="10962640" cy="3457666"/>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2800" b="0" i="0" u="none" strike="noStrike" kern="1200" cap="none" spc="0" normalizeH="0" baseline="0" noProof="0" dirty="0">
                <a:ln>
                  <a:noFill/>
                </a:ln>
                <a:effectLst/>
                <a:uLnTx/>
                <a:uFillTx/>
                <a:ea typeface="+mn-ea"/>
                <a:cs typeface="+mn-cs"/>
              </a:rPr>
              <a:t>5 Strategic Goals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2800" b="0" i="0" u="none" strike="noStrike" kern="1200" cap="none" spc="0" normalizeH="0" baseline="0" noProof="0" dirty="0">
                <a:ln>
                  <a:noFill/>
                </a:ln>
                <a:effectLst/>
                <a:uLnTx/>
                <a:uFillTx/>
                <a:ea typeface="+mn-ea"/>
                <a:cs typeface="+mn-cs"/>
              </a:rPr>
              <a:t>23 Targets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2800" b="0" i="0" u="none" strike="noStrike" kern="1200" cap="none" spc="0" normalizeH="0" baseline="0" noProof="0" dirty="0">
                <a:ln>
                  <a:noFill/>
                </a:ln>
                <a:effectLst/>
                <a:uLnTx/>
                <a:uFillTx/>
                <a:ea typeface="+mn-ea"/>
                <a:cs typeface="+mn-cs"/>
              </a:rPr>
              <a:t>Kunming-Montreal Global Biodiversity Framework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effectLst/>
                <a:uLnTx/>
                <a:uFillTx/>
                <a:ea typeface="+mn-ea"/>
                <a:cs typeface="+mn-cs"/>
              </a:rPr>
              <a:t>National Biodiversity Strategies and Actions Plans (NBSAPs)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effectLst/>
                <a:uLnTx/>
                <a:uFillTx/>
                <a:ea typeface="+mn-ea"/>
                <a:cs typeface="+mn-cs"/>
              </a:rPr>
              <a:t>All parties have agreed</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effectLst/>
                <a:uLnTx/>
                <a:uFillTx/>
                <a:ea typeface="+mn-ea"/>
                <a:cs typeface="+mn-cs"/>
              </a:rPr>
              <a:t>National </a:t>
            </a:r>
            <a:r>
              <a:rPr kumimoji="0" lang="en-US" sz="2000" b="0" i="0" u="none" strike="noStrike" kern="1200" cap="none" spc="0" normalizeH="0" baseline="0" noProof="0" dirty="0">
                <a:ln>
                  <a:noFill/>
                </a:ln>
                <a:effectLst/>
                <a:uLnTx/>
                <a:uFillTx/>
                <a:ea typeface="+mn-ea"/>
                <a:cs typeface="+mn-cs"/>
              </a:rPr>
              <a:t>Reports on the measures that they have taken to implement the Convention </a:t>
            </a:r>
            <a:r>
              <a:rPr kumimoji="0" lang="en-CA" sz="2000" b="0" i="0" u="none" strike="noStrike" kern="1200" cap="none" spc="0" normalizeH="0" baseline="0" noProof="0" dirty="0">
                <a:ln>
                  <a:noFill/>
                </a:ln>
                <a:effectLst/>
                <a:uLnTx/>
                <a:uFillTx/>
                <a:ea typeface="+mn-ea"/>
                <a:cs typeface="+mn-cs"/>
              </a:rPr>
              <a:t>on a frequent basis.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effectLst/>
                <a:uLnTx/>
                <a:uFillTx/>
                <a:ea typeface="+mn-ea"/>
                <a:cs typeface="+mn-cs"/>
              </a:rPr>
              <a:t>Canada has submitted and also introduced The Nature Accountability Act (C-73)</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endParaRPr lang="en-CA" dirty="0"/>
          </a:p>
        </p:txBody>
      </p:sp>
    </p:spTree>
    <p:extLst>
      <p:ext uri="{BB962C8B-B14F-4D97-AF65-F5344CB8AC3E}">
        <p14:creationId xmlns:p14="http://schemas.microsoft.com/office/powerpoint/2010/main" val="2777249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F463F-333A-02D6-8C73-E8058DA19C05}"/>
              </a:ext>
            </a:extLst>
          </p:cNvPr>
          <p:cNvSpPr>
            <a:spLocks noGrp="1"/>
          </p:cNvSpPr>
          <p:nvPr>
            <p:ph type="ctrTitle"/>
          </p:nvPr>
        </p:nvSpPr>
        <p:spPr>
          <a:xfrm>
            <a:off x="1524000" y="1721350"/>
            <a:ext cx="9144000" cy="1286010"/>
          </a:xfrm>
        </p:spPr>
        <p:txBody>
          <a:bodyPr/>
          <a:lstStyle/>
          <a:p>
            <a:r>
              <a:rPr lang="en-CA" dirty="0"/>
              <a:t>Questions and Comments</a:t>
            </a:r>
          </a:p>
        </p:txBody>
      </p:sp>
      <p:sp>
        <p:nvSpPr>
          <p:cNvPr id="3" name="Subtitle 2">
            <a:extLst>
              <a:ext uri="{FF2B5EF4-FFF2-40B4-BE49-F238E27FC236}">
                <a16:creationId xmlns:a16="http://schemas.microsoft.com/office/drawing/2014/main" id="{7C508F40-0BB8-DAA6-A3AB-B9710DFDFF9F}"/>
              </a:ext>
            </a:extLst>
          </p:cNvPr>
          <p:cNvSpPr>
            <a:spLocks noGrp="1"/>
          </p:cNvSpPr>
          <p:nvPr>
            <p:ph type="subTitle" idx="1"/>
          </p:nvPr>
        </p:nvSpPr>
        <p:spPr>
          <a:xfrm>
            <a:off x="1524000" y="3352800"/>
            <a:ext cx="9144000" cy="3058160"/>
          </a:xfrm>
        </p:spPr>
        <p:txBody>
          <a:bodyPr>
            <a:normAutofit fontScale="92500" lnSpcReduction="20000"/>
          </a:bodyPr>
          <a:lstStyle/>
          <a:p>
            <a:r>
              <a:rPr lang="en-CA" sz="3500" dirty="0"/>
              <a:t>Marsi cho</a:t>
            </a:r>
          </a:p>
          <a:p>
            <a:r>
              <a:rPr lang="en-CA" sz="3500" dirty="0"/>
              <a:t>Thank you </a:t>
            </a:r>
          </a:p>
          <a:p>
            <a:endParaRPr lang="en-CA" sz="3300" dirty="0"/>
          </a:p>
          <a:p>
            <a:r>
              <a:rPr lang="en-CA" dirty="0"/>
              <a:t>Assembly of First Nations</a:t>
            </a:r>
          </a:p>
          <a:p>
            <a:r>
              <a:rPr lang="en-CA" dirty="0"/>
              <a:t>Kuni Albert, Senior Policy Advisor</a:t>
            </a:r>
          </a:p>
          <a:p>
            <a:r>
              <a:rPr lang="en-CA" dirty="0"/>
              <a:t>Environment, Land and Water Branch</a:t>
            </a:r>
          </a:p>
          <a:p>
            <a:r>
              <a:rPr lang="en-CA" dirty="0"/>
              <a:t>Email: </a:t>
            </a:r>
            <a:r>
              <a:rPr lang="en-CA" dirty="0">
                <a:hlinkClick r:id="rId2"/>
              </a:rPr>
              <a:t>Kalbert@afn.ca</a:t>
            </a:r>
            <a:r>
              <a:rPr lang="en-CA" dirty="0"/>
              <a:t> </a:t>
            </a:r>
          </a:p>
          <a:p>
            <a:endParaRPr lang="en-CA" dirty="0"/>
          </a:p>
        </p:txBody>
      </p:sp>
    </p:spTree>
    <p:extLst>
      <p:ext uri="{BB962C8B-B14F-4D97-AF65-F5344CB8AC3E}">
        <p14:creationId xmlns:p14="http://schemas.microsoft.com/office/powerpoint/2010/main" val="952450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347086-46D4-CAC6-B94D-2C9159D05CDA}"/>
              </a:ext>
            </a:extLst>
          </p:cNvPr>
          <p:cNvPicPr>
            <a:picLocks noChangeAspect="1"/>
          </p:cNvPicPr>
          <p:nvPr/>
        </p:nvPicPr>
        <p:blipFill>
          <a:blip r:embed="rId2"/>
          <a:srcRect t="51126" r="1" b="1"/>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3" name="Picture 2">
            <a:extLst>
              <a:ext uri="{FF2B5EF4-FFF2-40B4-BE49-F238E27FC236}">
                <a16:creationId xmlns:a16="http://schemas.microsoft.com/office/drawing/2014/main" id="{D1B74F4F-816F-1D9D-9575-EB17CB1BE71E}"/>
              </a:ext>
            </a:extLst>
          </p:cNvPr>
          <p:cNvPicPr>
            <a:picLocks noChangeAspect="1"/>
          </p:cNvPicPr>
          <p:nvPr/>
        </p:nvPicPr>
        <p:blipFill>
          <a:blip r:embed="rId3"/>
          <a:srcRect t="27766" r="-3" b="13085"/>
          <a:stretch/>
        </p:blipFill>
        <p:spPr>
          <a:xfrm>
            <a:off x="20" y="4069976"/>
            <a:ext cx="3535311" cy="2788023"/>
          </a:xfrm>
          <a:prstGeom prst="rect">
            <a:avLst/>
          </a:prstGeom>
        </p:spPr>
      </p:pic>
      <p:pic>
        <p:nvPicPr>
          <p:cNvPr id="5" name="Picture 4">
            <a:extLst>
              <a:ext uri="{FF2B5EF4-FFF2-40B4-BE49-F238E27FC236}">
                <a16:creationId xmlns:a16="http://schemas.microsoft.com/office/drawing/2014/main" id="{D88A901D-0F02-E0FC-6FC4-1526E2AB4E8C}"/>
              </a:ext>
            </a:extLst>
          </p:cNvPr>
          <p:cNvPicPr>
            <a:picLocks noChangeAspect="1"/>
          </p:cNvPicPr>
          <p:nvPr/>
        </p:nvPicPr>
        <p:blipFill>
          <a:blip r:embed="rId4"/>
          <a:srcRect t="17835" r="2" b="25776"/>
          <a:stretch/>
        </p:blipFill>
        <p:spPr>
          <a:xfrm>
            <a:off x="3696199" y="3257176"/>
            <a:ext cx="4789093" cy="3600824"/>
          </a:xfrm>
          <a:prstGeom prst="rect">
            <a:avLst/>
          </a:prstGeom>
        </p:spPr>
      </p:pic>
      <p:pic>
        <p:nvPicPr>
          <p:cNvPr id="7" name="Picture 6">
            <a:extLst>
              <a:ext uri="{FF2B5EF4-FFF2-40B4-BE49-F238E27FC236}">
                <a16:creationId xmlns:a16="http://schemas.microsoft.com/office/drawing/2014/main" id="{A309FC82-32D0-0438-A906-6E19BBB29C4A}"/>
              </a:ext>
            </a:extLst>
          </p:cNvPr>
          <p:cNvPicPr>
            <a:picLocks noChangeAspect="1"/>
          </p:cNvPicPr>
          <p:nvPr/>
        </p:nvPicPr>
        <p:blipFill>
          <a:blip r:embed="rId5"/>
          <a:srcRect t="15592" r="2" b="32277"/>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6" name="Picture 5">
            <a:extLst>
              <a:ext uri="{FF2B5EF4-FFF2-40B4-BE49-F238E27FC236}">
                <a16:creationId xmlns:a16="http://schemas.microsoft.com/office/drawing/2014/main" id="{756CF43E-7BCE-111B-2D05-EFB00102D235}"/>
              </a:ext>
            </a:extLst>
          </p:cNvPr>
          <p:cNvPicPr>
            <a:picLocks noChangeAspect="1"/>
          </p:cNvPicPr>
          <p:nvPr/>
        </p:nvPicPr>
        <p:blipFill>
          <a:blip r:embed="rId6"/>
          <a:srcRect t="6383" r="5" b="4017"/>
          <a:stretch/>
        </p:blipFill>
        <p:spPr>
          <a:xfrm>
            <a:off x="8646161" y="4069976"/>
            <a:ext cx="3545840" cy="2788024"/>
          </a:xfrm>
          <a:prstGeom prst="rect">
            <a:avLst/>
          </a:prstGeom>
        </p:spPr>
      </p:pic>
    </p:spTree>
    <p:extLst>
      <p:ext uri="{BB962C8B-B14F-4D97-AF65-F5344CB8AC3E}">
        <p14:creationId xmlns:p14="http://schemas.microsoft.com/office/powerpoint/2010/main" val="480460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59797-C293-5A21-2D4E-AEE386FD314F}"/>
              </a:ext>
            </a:extLst>
          </p:cNvPr>
          <p:cNvSpPr>
            <a:spLocks noGrp="1"/>
          </p:cNvSpPr>
          <p:nvPr>
            <p:ph type="ctrTitle"/>
          </p:nvPr>
        </p:nvSpPr>
        <p:spPr>
          <a:xfrm>
            <a:off x="121920" y="1571876"/>
            <a:ext cx="9144000" cy="1079884"/>
          </a:xfrm>
        </p:spPr>
        <p:txBody>
          <a:bodyPr/>
          <a:lstStyle/>
          <a:p>
            <a:pPr algn="l"/>
            <a:r>
              <a:rPr lang="en-CA" sz="4800" dirty="0"/>
              <a:t>Why Protect Biodiversity? </a:t>
            </a:r>
          </a:p>
        </p:txBody>
      </p:sp>
      <p:sp>
        <p:nvSpPr>
          <p:cNvPr id="3" name="Subtitle 2">
            <a:extLst>
              <a:ext uri="{FF2B5EF4-FFF2-40B4-BE49-F238E27FC236}">
                <a16:creationId xmlns:a16="http://schemas.microsoft.com/office/drawing/2014/main" id="{05213FE7-F5E5-1739-D631-C55177476200}"/>
              </a:ext>
            </a:extLst>
          </p:cNvPr>
          <p:cNvSpPr>
            <a:spLocks noGrp="1"/>
          </p:cNvSpPr>
          <p:nvPr>
            <p:ph type="subTitle" idx="1"/>
          </p:nvPr>
        </p:nvSpPr>
        <p:spPr>
          <a:xfrm>
            <a:off x="863600" y="2783840"/>
            <a:ext cx="9144000" cy="3281680"/>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CA" sz="2800" dirty="0"/>
              <a:t>Environmental Issues</a:t>
            </a:r>
            <a:endParaRPr kumimoji="0" lang="en-CA" sz="2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a:p>
            <a:pPr marL="685800" lvl="1" indent="-228600" algn="l">
              <a:spcBef>
                <a:spcPts val="1000"/>
              </a:spcBef>
              <a:buFont typeface="Arial" panose="020B0604020202020204" pitchFamily="34" charset="0"/>
              <a:buChar char="•"/>
              <a:defRPr/>
            </a:pPr>
            <a:r>
              <a:rPr kumimoji="0" lang="en-CA" sz="2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Major pollution problems</a:t>
            </a:r>
          </a:p>
          <a:p>
            <a:pPr marL="685800" lvl="1" indent="-228600" algn="l">
              <a:spcBef>
                <a:spcPts val="1000"/>
              </a:spcBef>
              <a:buFont typeface="Arial" panose="020B0604020202020204" pitchFamily="34" charset="0"/>
              <a:buChar char="•"/>
              <a:defRPr/>
            </a:pPr>
            <a:r>
              <a:rPr kumimoji="0" lang="en-CA" sz="2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Human Health Issues</a:t>
            </a:r>
          </a:p>
          <a:p>
            <a:pPr marL="685800" lvl="1" indent="-228600" algn="l">
              <a:spcBef>
                <a:spcPts val="1000"/>
              </a:spcBef>
              <a:buFont typeface="Arial" panose="020B0604020202020204" pitchFamily="34" charset="0"/>
              <a:buChar char="•"/>
              <a:defRPr/>
            </a:pPr>
            <a:r>
              <a:rPr kumimoji="0" lang="en-CA" sz="2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Over exploitation of Mother Earth</a:t>
            </a:r>
          </a:p>
          <a:p>
            <a:pPr marL="685800" lvl="1" indent="-228600" algn="l">
              <a:spcBef>
                <a:spcPts val="1000"/>
              </a:spcBef>
              <a:buFont typeface="Arial" panose="020B0604020202020204" pitchFamily="34" charset="0"/>
              <a:buChar char="•"/>
              <a:defRPr/>
            </a:pPr>
            <a:r>
              <a:rPr kumimoji="0" lang="en-CA" sz="2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Public outcry</a:t>
            </a:r>
          </a:p>
          <a:p>
            <a:pPr marL="685800" lvl="1" indent="-228600" algn="l">
              <a:spcBef>
                <a:spcPts val="1000"/>
              </a:spcBef>
              <a:buFont typeface="Arial" panose="020B0604020202020204" pitchFamily="34" charset="0"/>
              <a:buChar char="•"/>
              <a:defRPr/>
            </a:pPr>
            <a:r>
              <a:rPr kumimoji="0" lang="en-CA" sz="2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Transboundary challenges: think locally, act globally </a:t>
            </a:r>
          </a:p>
          <a:p>
            <a:endParaRPr lang="en-CA" dirty="0"/>
          </a:p>
        </p:txBody>
      </p:sp>
    </p:spTree>
    <p:extLst>
      <p:ext uri="{BB962C8B-B14F-4D97-AF65-F5344CB8AC3E}">
        <p14:creationId xmlns:p14="http://schemas.microsoft.com/office/powerpoint/2010/main" val="1066459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7C353-8377-C061-BDC0-F71D70F70DA1}"/>
              </a:ext>
            </a:extLst>
          </p:cNvPr>
          <p:cNvSpPr>
            <a:spLocks noGrp="1"/>
          </p:cNvSpPr>
          <p:nvPr>
            <p:ph type="ctrTitle"/>
          </p:nvPr>
        </p:nvSpPr>
        <p:spPr>
          <a:xfrm>
            <a:off x="172720" y="1582035"/>
            <a:ext cx="9144000" cy="927485"/>
          </a:xfrm>
        </p:spPr>
        <p:txBody>
          <a:bodyPr/>
          <a:lstStyle/>
          <a:p>
            <a:pPr algn="l"/>
            <a:r>
              <a:rPr lang="en-CA" sz="4800" dirty="0"/>
              <a:t>Global Response </a:t>
            </a:r>
          </a:p>
        </p:txBody>
      </p:sp>
      <p:sp>
        <p:nvSpPr>
          <p:cNvPr id="3" name="Subtitle 2">
            <a:extLst>
              <a:ext uri="{FF2B5EF4-FFF2-40B4-BE49-F238E27FC236}">
                <a16:creationId xmlns:a16="http://schemas.microsoft.com/office/drawing/2014/main" id="{4DC4729E-D255-BE37-3737-ED94E51F652E}"/>
              </a:ext>
            </a:extLst>
          </p:cNvPr>
          <p:cNvSpPr>
            <a:spLocks noGrp="1"/>
          </p:cNvSpPr>
          <p:nvPr>
            <p:ph type="subTitle" idx="1"/>
          </p:nvPr>
        </p:nvSpPr>
        <p:spPr>
          <a:xfrm>
            <a:off x="721360" y="2697480"/>
            <a:ext cx="10414000" cy="3840479"/>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In 1972, world leaders from 113 countries convened in Stockholm, Sweden for the first </a:t>
            </a:r>
            <a:r>
              <a:rPr kumimoji="0" lang="en-CA"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UN environmental conference.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CA"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The United Nations Conference on the Human Environment (UNCHE) marked the first time that countries came together to collaborate on a plan to manage environmental issues.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At the conference, world leaders agreed on the need for “an international entity to catalyze the necessary environmental action at the international level, and this led to the creation of the United Nations Environment </a:t>
            </a:r>
            <a:r>
              <a:rPr kumimoji="0" lang="en-CA"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Programme (UNEP)”.</a:t>
            </a:r>
          </a:p>
          <a:p>
            <a:endParaRPr lang="en-CA" dirty="0"/>
          </a:p>
        </p:txBody>
      </p:sp>
    </p:spTree>
    <p:extLst>
      <p:ext uri="{BB962C8B-B14F-4D97-AF65-F5344CB8AC3E}">
        <p14:creationId xmlns:p14="http://schemas.microsoft.com/office/powerpoint/2010/main" val="2063259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302E2-AEAD-45F5-AFC1-638651DE1063}"/>
              </a:ext>
            </a:extLst>
          </p:cNvPr>
          <p:cNvSpPr>
            <a:spLocks noGrp="1"/>
          </p:cNvSpPr>
          <p:nvPr>
            <p:ph type="ctrTitle"/>
          </p:nvPr>
        </p:nvSpPr>
        <p:spPr>
          <a:xfrm>
            <a:off x="355600" y="1764914"/>
            <a:ext cx="10810240" cy="1500800"/>
          </a:xfrm>
        </p:spPr>
        <p:txBody>
          <a:bodyPr/>
          <a:lstStyle/>
          <a:p>
            <a:pPr algn="l"/>
            <a:r>
              <a:rPr lang="en-CA" sz="4800" dirty="0"/>
              <a:t>United Nations Environment Programme (UNEP)</a:t>
            </a:r>
          </a:p>
        </p:txBody>
      </p:sp>
      <p:sp>
        <p:nvSpPr>
          <p:cNvPr id="3" name="Subtitle 2">
            <a:extLst>
              <a:ext uri="{FF2B5EF4-FFF2-40B4-BE49-F238E27FC236}">
                <a16:creationId xmlns:a16="http://schemas.microsoft.com/office/drawing/2014/main" id="{0F4360A3-684F-0C71-5BD6-C7A160D81B82}"/>
              </a:ext>
            </a:extLst>
          </p:cNvPr>
          <p:cNvSpPr>
            <a:spLocks noGrp="1"/>
          </p:cNvSpPr>
          <p:nvPr>
            <p:ph type="subTitle" idx="1"/>
          </p:nvPr>
        </p:nvSpPr>
        <p:spPr>
          <a:xfrm>
            <a:off x="792480" y="3500120"/>
            <a:ext cx="10373360" cy="2809240"/>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2800" b="0" i="0" u="none" strike="noStrike" kern="1200" cap="none" spc="0" normalizeH="0" baseline="0" noProof="0" dirty="0">
                <a:ln>
                  <a:noFill/>
                </a:ln>
                <a:effectLst/>
                <a:uLnTx/>
                <a:uFillTx/>
                <a:ea typeface="+mn-ea"/>
                <a:cs typeface="+mn-cs"/>
              </a:rPr>
              <a:t>Treaties were created between Governments.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0" i="0" u="none" strike="noStrike" kern="1200" cap="none" spc="0" normalizeH="0" baseline="0" noProof="0" dirty="0">
              <a:ln>
                <a:noFill/>
              </a:ln>
              <a:effectLst/>
              <a:uLnTx/>
              <a:uFillTx/>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2800" b="0" i="0" u="none" strike="noStrike" kern="1200" cap="none" spc="0" normalizeH="0" baseline="0" noProof="0" dirty="0">
                <a:ln>
                  <a:noFill/>
                </a:ln>
                <a:effectLst/>
                <a:uLnTx/>
                <a:uFillTx/>
                <a:ea typeface="+mn-ea"/>
                <a:cs typeface="+mn-cs"/>
              </a:rPr>
              <a:t>Multilateral Environmental Agreements (MEAs)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effectLst/>
                <a:uLnTx/>
                <a:uFillTx/>
                <a:ea typeface="+mn-ea"/>
                <a:cs typeface="+mn-cs"/>
              </a:rPr>
              <a:t>MEAs are international agreements that focus on environmental </a:t>
            </a:r>
            <a:r>
              <a:rPr kumimoji="0" lang="en-US" sz="1800" b="0" i="0" u="none" strike="noStrike" kern="1200" cap="none" spc="0" normalizeH="0" baseline="0" noProof="0" dirty="0">
                <a:ln>
                  <a:noFill/>
                </a:ln>
                <a:effectLst/>
                <a:uLnTx/>
                <a:uFillTx/>
                <a:ea typeface="+mn-ea"/>
                <a:cs typeface="+mn-cs"/>
              </a:rPr>
              <a:t>issues. They are legally binding agreements between several states. Since the United Nations Conference on the Human Environment in 1972, many MEAs have been created to deal with specific </a:t>
            </a:r>
            <a:r>
              <a:rPr kumimoji="0" lang="en-CA" sz="1800" b="0" i="0" u="none" strike="noStrike" kern="1200" cap="none" spc="0" normalizeH="0" baseline="0" noProof="0" dirty="0">
                <a:ln>
                  <a:noFill/>
                </a:ln>
                <a:effectLst/>
                <a:uLnTx/>
                <a:uFillTx/>
                <a:ea typeface="+mn-ea"/>
                <a:cs typeface="+mn-cs"/>
              </a:rPr>
              <a:t>aspects of the environment.</a:t>
            </a:r>
          </a:p>
          <a:p>
            <a:endParaRPr lang="en-CA" dirty="0"/>
          </a:p>
        </p:txBody>
      </p:sp>
    </p:spTree>
    <p:extLst>
      <p:ext uri="{BB962C8B-B14F-4D97-AF65-F5344CB8AC3E}">
        <p14:creationId xmlns:p14="http://schemas.microsoft.com/office/powerpoint/2010/main" val="3554641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C15B9-82F4-7C97-4851-491FAA7CEAD9}"/>
              </a:ext>
            </a:extLst>
          </p:cNvPr>
          <p:cNvSpPr>
            <a:spLocks noGrp="1"/>
          </p:cNvSpPr>
          <p:nvPr>
            <p:ph type="ctrTitle"/>
          </p:nvPr>
        </p:nvSpPr>
        <p:spPr>
          <a:xfrm>
            <a:off x="355600" y="1759130"/>
            <a:ext cx="10139680" cy="830217"/>
          </a:xfrm>
        </p:spPr>
        <p:txBody>
          <a:bodyPr/>
          <a:lstStyle/>
          <a:p>
            <a:pPr algn="l"/>
            <a:r>
              <a:rPr lang="en-CA" sz="4800" dirty="0"/>
              <a:t>Earth Summit Rio 1992</a:t>
            </a:r>
          </a:p>
        </p:txBody>
      </p:sp>
      <p:sp>
        <p:nvSpPr>
          <p:cNvPr id="3" name="Subtitle 2">
            <a:extLst>
              <a:ext uri="{FF2B5EF4-FFF2-40B4-BE49-F238E27FC236}">
                <a16:creationId xmlns:a16="http://schemas.microsoft.com/office/drawing/2014/main" id="{DF2865F6-578C-E2C5-7936-199CCB45C133}"/>
              </a:ext>
            </a:extLst>
          </p:cNvPr>
          <p:cNvSpPr>
            <a:spLocks noGrp="1"/>
          </p:cNvSpPr>
          <p:nvPr>
            <p:ph type="subTitle" idx="1"/>
          </p:nvPr>
        </p:nvSpPr>
        <p:spPr>
          <a:xfrm>
            <a:off x="853440" y="2804160"/>
            <a:ext cx="9926320" cy="3708400"/>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In June 1992, the United Nations Conference on Environment and Development, also known as the Rio “Earth Summit” was held in Rio de Janeiro, Brazil.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effectLst/>
              <a:uLnTx/>
              <a:uFillTx/>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The conference brought together over 178 States including 118 heads of state, nearly 1400 NGOs, which included representatives </a:t>
            </a:r>
            <a:r>
              <a:rPr kumimoji="0" lang="en-CA" sz="2000" b="0" i="0" u="none" strike="noStrike" kern="1200" cap="none" spc="0" normalizeH="0" baseline="0" noProof="0" dirty="0">
                <a:ln>
                  <a:noFill/>
                </a:ln>
                <a:effectLst/>
                <a:uLnTx/>
                <a:uFillTx/>
                <a:ea typeface="+mn-ea"/>
                <a:cs typeface="+mn-cs"/>
              </a:rPr>
              <a:t>of Indigenous groups, women’s groups, environmental groups and </a:t>
            </a:r>
            <a:r>
              <a:rPr kumimoji="0" lang="en-US" sz="2000" b="0" i="0" u="none" strike="noStrike" kern="1200" cap="none" spc="0" normalizeH="0" baseline="0" noProof="0" dirty="0">
                <a:ln>
                  <a:noFill/>
                </a:ln>
                <a:effectLst/>
                <a:uLnTx/>
                <a:uFillTx/>
                <a:ea typeface="+mn-ea"/>
                <a:cs typeface="+mn-cs"/>
              </a:rPr>
              <a:t>activists to discuss the environment.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effectLst/>
              <a:uLnTx/>
              <a:uFillTx/>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The Earth Summit was the largest intergovernmental </a:t>
            </a:r>
            <a:r>
              <a:rPr kumimoji="0" lang="en-CA" sz="2000" b="0" i="0" u="none" strike="noStrike" kern="1200" cap="none" spc="0" normalizeH="0" baseline="0" noProof="0" dirty="0">
                <a:ln>
                  <a:noFill/>
                </a:ln>
                <a:effectLst/>
                <a:uLnTx/>
                <a:uFillTx/>
                <a:ea typeface="+mn-ea"/>
                <a:cs typeface="+mn-cs"/>
              </a:rPr>
              <a:t>gathering in history dedicated </a:t>
            </a:r>
            <a:r>
              <a:rPr kumimoji="0" lang="en-US" sz="2000" b="0" i="0" u="none" strike="noStrike" kern="1200" cap="none" spc="0" normalizeH="0" baseline="0" noProof="0" dirty="0">
                <a:ln>
                  <a:noFill/>
                </a:ln>
                <a:effectLst/>
                <a:uLnTx/>
                <a:uFillTx/>
                <a:ea typeface="+mn-ea"/>
                <a:cs typeface="+mn-cs"/>
              </a:rPr>
              <a:t>to environmental issues. This generated </a:t>
            </a:r>
            <a:r>
              <a:rPr kumimoji="0" lang="en-CA" sz="2000" b="0" i="0" u="none" strike="noStrike" kern="1200" cap="none" spc="0" normalizeH="0" baseline="0" noProof="0" dirty="0">
                <a:ln>
                  <a:noFill/>
                </a:ln>
                <a:effectLst/>
                <a:uLnTx/>
                <a:uFillTx/>
                <a:ea typeface="+mn-ea"/>
                <a:cs typeface="+mn-cs"/>
              </a:rPr>
              <a:t>profound impacts in international </a:t>
            </a:r>
            <a:r>
              <a:rPr kumimoji="0" lang="en-US" sz="2000" b="0" i="0" u="none" strike="noStrike" kern="1200" cap="none" spc="0" normalizeH="0" baseline="0" noProof="0" dirty="0">
                <a:ln>
                  <a:noFill/>
                </a:ln>
                <a:effectLst/>
                <a:uLnTx/>
                <a:uFillTx/>
                <a:ea typeface="+mn-ea"/>
                <a:cs typeface="+mn-cs"/>
              </a:rPr>
              <a:t>policy as well as civil society mobilization. </a:t>
            </a:r>
            <a:endParaRPr kumimoji="0" lang="en-CA" sz="2000" b="0" i="0" u="none" strike="noStrike" kern="1200" cap="none" spc="0" normalizeH="0" baseline="0" noProof="0" dirty="0">
              <a:ln>
                <a:noFill/>
              </a:ln>
              <a:effectLst/>
              <a:uLnTx/>
              <a:uFillTx/>
              <a:ea typeface="+mn-ea"/>
              <a:cs typeface="+mn-cs"/>
            </a:endParaRPr>
          </a:p>
          <a:p>
            <a:endParaRPr lang="en-CA" dirty="0"/>
          </a:p>
        </p:txBody>
      </p:sp>
    </p:spTree>
    <p:extLst>
      <p:ext uri="{BB962C8B-B14F-4D97-AF65-F5344CB8AC3E}">
        <p14:creationId xmlns:p14="http://schemas.microsoft.com/office/powerpoint/2010/main" val="3352353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9159A4-6F15-16D1-046B-9D6C9FDE1CE3}"/>
              </a:ext>
            </a:extLst>
          </p:cNvPr>
          <p:cNvSpPr>
            <a:spLocks noGrp="1"/>
          </p:cNvSpPr>
          <p:nvPr>
            <p:ph type="subTitle" idx="1"/>
          </p:nvPr>
        </p:nvSpPr>
        <p:spPr>
          <a:xfrm>
            <a:off x="477520" y="2032001"/>
            <a:ext cx="9448800" cy="4216400"/>
          </a:xfrm>
        </p:spPr>
        <p:txBody>
          <a:bodyPr>
            <a:normAutofit fontScale="92500"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ea typeface="+mn-ea"/>
                <a:cs typeface="+mn-cs"/>
              </a:rPr>
              <a:t>Main outcomes of the Earth Summit</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effectLst/>
                <a:uLnTx/>
                <a:uFillTx/>
                <a:ea typeface="+mn-ea"/>
                <a:cs typeface="+mn-cs"/>
              </a:rPr>
              <a:t>	• Rio Declaration on Environment and Development</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effectLst/>
                <a:uLnTx/>
                <a:uFillTx/>
                <a:ea typeface="+mn-ea"/>
                <a:cs typeface="+mn-cs"/>
              </a:rPr>
              <a:t>	• Agenda 21 and the creation of the Commission on Sustainable Development</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effectLst/>
                <a:uLnTx/>
                <a:uFillTx/>
                <a:ea typeface="+mn-ea"/>
                <a:cs typeface="+mn-cs"/>
              </a:rPr>
              <a:t>	• Forest principles – a non-binding set of principles for forest management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effectLst/>
              <a:uLnTx/>
              <a:uFillTx/>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ea typeface="+mn-ea"/>
                <a:cs typeface="+mn-cs"/>
              </a:rPr>
              <a:t>Environmental treaties (MEAs) </a:t>
            </a:r>
            <a:r>
              <a:rPr lang="en-US" dirty="0"/>
              <a:t>– Today called </a:t>
            </a:r>
            <a:r>
              <a:rPr kumimoji="0" lang="en-US" b="0" i="0" u="none" strike="noStrike" kern="1200" cap="none" spc="0" normalizeH="0" baseline="0" noProof="0" dirty="0">
                <a:ln>
                  <a:noFill/>
                </a:ln>
                <a:effectLst/>
                <a:uLnTx/>
                <a:uFillTx/>
                <a:ea typeface="+mn-ea"/>
                <a:cs typeface="+mn-cs"/>
              </a:rPr>
              <a:t>the Rio Conventions</a:t>
            </a:r>
          </a:p>
          <a:p>
            <a:pPr marL="1143000" marR="0" lvl="2"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Convention on Biological Diversity</a:t>
            </a:r>
          </a:p>
          <a:p>
            <a:pPr marL="1143000" marR="0" lvl="2"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effectLst/>
                <a:uLnTx/>
                <a:uFillTx/>
                <a:ea typeface="+mn-ea"/>
                <a:cs typeface="+mn-cs"/>
              </a:rPr>
              <a:t>UN Convention to Combat Desertification</a:t>
            </a:r>
          </a:p>
          <a:p>
            <a:pPr marL="1143000" marR="0" lvl="2"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effectLst/>
                <a:uLnTx/>
                <a:uFillTx/>
                <a:ea typeface="+mn-ea"/>
                <a:cs typeface="+mn-cs"/>
              </a:rPr>
              <a:t>UN Framework Convention on Climate Change</a:t>
            </a:r>
            <a:endParaRPr lang="en-CA" sz="2000" dirty="0"/>
          </a:p>
        </p:txBody>
      </p:sp>
    </p:spTree>
    <p:extLst>
      <p:ext uri="{BB962C8B-B14F-4D97-AF65-F5344CB8AC3E}">
        <p14:creationId xmlns:p14="http://schemas.microsoft.com/office/powerpoint/2010/main" val="1015269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912C6-3827-5F0C-E6B8-684B79D3FD02}"/>
              </a:ext>
            </a:extLst>
          </p:cNvPr>
          <p:cNvSpPr>
            <a:spLocks noGrp="1"/>
          </p:cNvSpPr>
          <p:nvPr>
            <p:ph type="ctrTitle"/>
          </p:nvPr>
        </p:nvSpPr>
        <p:spPr>
          <a:xfrm>
            <a:off x="386080" y="1764915"/>
            <a:ext cx="9144000" cy="876685"/>
          </a:xfrm>
        </p:spPr>
        <p:txBody>
          <a:bodyPr/>
          <a:lstStyle/>
          <a:p>
            <a:pPr algn="l"/>
            <a:r>
              <a:rPr lang="en-CA" sz="4800" dirty="0"/>
              <a:t>The Creation of the CBD</a:t>
            </a:r>
          </a:p>
        </p:txBody>
      </p:sp>
      <p:sp>
        <p:nvSpPr>
          <p:cNvPr id="3" name="Subtitle 2">
            <a:extLst>
              <a:ext uri="{FF2B5EF4-FFF2-40B4-BE49-F238E27FC236}">
                <a16:creationId xmlns:a16="http://schemas.microsoft.com/office/drawing/2014/main" id="{E75D4DFE-A6EF-1C8F-E0D0-01F71B3163EA}"/>
              </a:ext>
            </a:extLst>
          </p:cNvPr>
          <p:cNvSpPr>
            <a:spLocks noGrp="1"/>
          </p:cNvSpPr>
          <p:nvPr>
            <p:ph type="subTitle" idx="1"/>
          </p:nvPr>
        </p:nvSpPr>
        <p:spPr>
          <a:xfrm>
            <a:off x="721360" y="2733041"/>
            <a:ext cx="10383520" cy="3657600"/>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Ad Hoc Working Group of Experts on Biological Diversity </a:t>
            </a:r>
            <a:r>
              <a:rPr lang="en-US" sz="2000" dirty="0"/>
              <a:t>were</a:t>
            </a:r>
            <a:r>
              <a:rPr kumimoji="0" lang="en-US" sz="2000" b="0" i="0" u="none" strike="noStrike" kern="1200" cap="none" spc="0" normalizeH="0" baseline="0" noProof="0" dirty="0">
                <a:ln>
                  <a:noFill/>
                </a:ln>
                <a:effectLst/>
                <a:uLnTx/>
                <a:uFillTx/>
                <a:ea typeface="+mn-ea"/>
                <a:cs typeface="+mn-cs"/>
              </a:rPr>
              <a:t> tasked to explore synergies between existing biodiversity treaties.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In 1988, it was agreed upon to start preparations for the creation of a legally binding agreement </a:t>
            </a:r>
            <a:r>
              <a:rPr kumimoji="0" lang="en-CA" sz="2000" b="0" i="0" u="none" strike="noStrike" kern="1200" cap="none" spc="0" normalizeH="0" baseline="0" noProof="0" dirty="0">
                <a:ln>
                  <a:noFill/>
                </a:ln>
                <a:effectLst/>
                <a:uLnTx/>
                <a:uFillTx/>
                <a:ea typeface="+mn-ea"/>
                <a:cs typeface="+mn-cs"/>
              </a:rPr>
              <a:t>on biodiversity.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dirty="0"/>
              <a:t>I</a:t>
            </a:r>
            <a:r>
              <a:rPr kumimoji="0" lang="en-US" sz="2000" b="0" i="0" u="none" strike="noStrike" kern="1200" cap="none" spc="0" normalizeH="0" baseline="0" noProof="0" dirty="0">
                <a:ln>
                  <a:noFill/>
                </a:ln>
                <a:effectLst/>
                <a:uLnTx/>
                <a:uFillTx/>
                <a:ea typeface="+mn-ea"/>
                <a:cs typeface="+mn-cs"/>
              </a:rPr>
              <a:t>n 1989 an Ad Hoc Working Group of Technical and Legal Experts was created to develop a UN Convention on biodiversity.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In 1991 the Ad Hoc Working Group evolved into the Intergovernmental Negotiating Committee (INC).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On May 22, 1992, the INC concluded with the adoption of a legally-binding CBD text</a:t>
            </a:r>
            <a:r>
              <a:rPr lang="en-US" sz="2000" dirty="0"/>
              <a:t>, resulting in </a:t>
            </a:r>
            <a:r>
              <a:rPr kumimoji="0" lang="en-US" sz="2000" b="0" i="0" u="none" strike="noStrike" kern="1200" cap="none" spc="0" normalizeH="0" baseline="0" noProof="0" dirty="0">
                <a:ln>
                  <a:noFill/>
                </a:ln>
                <a:effectLst/>
                <a:uLnTx/>
                <a:uFillTx/>
                <a:ea typeface="+mn-ea"/>
                <a:cs typeface="+mn-cs"/>
              </a:rPr>
              <a:t>the International Day of Biological Diversity. </a:t>
            </a:r>
          </a:p>
        </p:txBody>
      </p:sp>
      <p:pic>
        <p:nvPicPr>
          <p:cNvPr id="4" name="Picture 3">
            <a:extLst>
              <a:ext uri="{FF2B5EF4-FFF2-40B4-BE49-F238E27FC236}">
                <a16:creationId xmlns:a16="http://schemas.microsoft.com/office/drawing/2014/main" id="{F3983AF0-DEC8-5F37-2A5F-94647A8ED462}"/>
              </a:ext>
            </a:extLst>
          </p:cNvPr>
          <p:cNvPicPr>
            <a:picLocks noChangeAspect="1"/>
          </p:cNvPicPr>
          <p:nvPr/>
        </p:nvPicPr>
        <p:blipFill>
          <a:blip r:embed="rId2"/>
          <a:stretch>
            <a:fillRect/>
          </a:stretch>
        </p:blipFill>
        <p:spPr>
          <a:xfrm>
            <a:off x="7028045" y="1673474"/>
            <a:ext cx="2605088" cy="876685"/>
          </a:xfrm>
          <a:prstGeom prst="rect">
            <a:avLst/>
          </a:prstGeom>
        </p:spPr>
      </p:pic>
    </p:spTree>
    <p:extLst>
      <p:ext uri="{BB962C8B-B14F-4D97-AF65-F5344CB8AC3E}">
        <p14:creationId xmlns:p14="http://schemas.microsoft.com/office/powerpoint/2010/main" val="31375111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F45F0C533665A4C8A3794E804D2C5D8" ma:contentTypeVersion="15" ma:contentTypeDescription="Create a new document." ma:contentTypeScope="" ma:versionID="95ae622eae82ffd7eb46ee73eb80b264">
  <xsd:schema xmlns:xsd="http://www.w3.org/2001/XMLSchema" xmlns:xs="http://www.w3.org/2001/XMLSchema" xmlns:p="http://schemas.microsoft.com/office/2006/metadata/properties" xmlns:ns2="6c4a791c-9c97-4fe9-90e6-89946c1321f6" xmlns:ns3="d50cd1c3-9a73-48fc-b9e0-e3fcf021ea5b" targetNamespace="http://schemas.microsoft.com/office/2006/metadata/properties" ma:root="true" ma:fieldsID="22973d13edc157e170cc14965481c49c" ns2:_="" ns3:_="">
    <xsd:import namespace="6c4a791c-9c97-4fe9-90e6-89946c1321f6"/>
    <xsd:import namespace="d50cd1c3-9a73-48fc-b9e0-e3fcf021ea5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4a791c-9c97-4fe9-90e6-89946c1321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8a47a1fa-2338-4024-beb4-812ea17b0801"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0cd1c3-9a73-48fc-b9e0-e3fcf021ea5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68238210-bafb-4f6d-883c-2b46632b6b03}" ma:internalName="TaxCatchAll" ma:showField="CatchAllData" ma:web="d50cd1c3-9a73-48fc-b9e0-e3fcf021ea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4498FDF-A57D-42EE-B57A-BB4D050147A3}">
  <ds:schemaRefs>
    <ds:schemaRef ds:uri="http://schemas.microsoft.com/sharepoint/v3/contenttype/forms"/>
  </ds:schemaRefs>
</ds:datastoreItem>
</file>

<file path=customXml/itemProps2.xml><?xml version="1.0" encoding="utf-8"?>
<ds:datastoreItem xmlns:ds="http://schemas.openxmlformats.org/officeDocument/2006/customXml" ds:itemID="{14549B7E-C1AE-4B52-A9B8-BBA3653DCA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4a791c-9c97-4fe9-90e6-89946c1321f6"/>
    <ds:schemaRef ds:uri="d50cd1c3-9a73-48fc-b9e0-e3fcf021ea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1456</TotalTime>
  <Words>1879</Words>
  <Application>Microsoft Office PowerPoint</Application>
  <PresentationFormat>Widescreen</PresentationFormat>
  <Paragraphs>190</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Calibri</vt:lpstr>
      <vt:lpstr>MyriadPro-SemiboldSemiCn</vt:lpstr>
      <vt:lpstr>Aptos</vt:lpstr>
      <vt:lpstr>MyriadPro-LightSemiCn</vt:lpstr>
      <vt:lpstr>Arial</vt:lpstr>
      <vt:lpstr>Office Theme</vt:lpstr>
      <vt:lpstr>The Convention on Biological Diversity (CBD)</vt:lpstr>
      <vt:lpstr>What is Biodiversity? </vt:lpstr>
      <vt:lpstr>PowerPoint Presentation</vt:lpstr>
      <vt:lpstr>Why Protect Biodiversity? </vt:lpstr>
      <vt:lpstr>Global Response </vt:lpstr>
      <vt:lpstr>United Nations Environment Programme (UNEP)</vt:lpstr>
      <vt:lpstr>Earth Summit Rio 1992</vt:lpstr>
      <vt:lpstr>PowerPoint Presentation</vt:lpstr>
      <vt:lpstr>The Creation of the CBD</vt:lpstr>
      <vt:lpstr>CBD Definition on Biodiversity </vt:lpstr>
      <vt:lpstr>The Convention Text </vt:lpstr>
      <vt:lpstr>Institutional Arrangements</vt:lpstr>
      <vt:lpstr>Conference of the Parties (COP)</vt:lpstr>
      <vt:lpstr>Main Functions of COP</vt:lpstr>
      <vt:lpstr>The Governing Body</vt:lpstr>
      <vt:lpstr>COP Participants </vt:lpstr>
      <vt:lpstr>Civil Society Participation </vt:lpstr>
      <vt:lpstr>CBD Process </vt:lpstr>
      <vt:lpstr>Role at CBD</vt:lpstr>
      <vt:lpstr>Preparing for the CBD Meeting</vt:lpstr>
      <vt:lpstr>PowerPoint Presentation</vt:lpstr>
      <vt:lpstr>The Meeting</vt:lpstr>
      <vt:lpstr>PowerPoint Presentation</vt:lpstr>
      <vt:lpstr>Subsidiary Bodies and Working Groups </vt:lpstr>
      <vt:lpstr>Amendments of the Convention</vt:lpstr>
      <vt:lpstr>Main Outcomes</vt:lpstr>
      <vt:lpstr>Implementation of CBD</vt:lpstr>
      <vt:lpstr>Questions and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Sid Lee</dc:creator>
  <cp:lastModifiedBy>Curtis Scurr</cp:lastModifiedBy>
  <cp:revision>22</cp:revision>
  <dcterms:created xsi:type="dcterms:W3CDTF">2019-01-28T15:16:15Z</dcterms:created>
  <dcterms:modified xsi:type="dcterms:W3CDTF">2025-01-13T18:20:26Z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0x0101008F45F0C533665A4C8A3794E804D2C5D8</vt:lpwstr>
  </property>
  <property fmtid="{D5CDD505-2E9C-101B-9397-08002B2CF9AE}" pid="3" name="lcf76f155ced4ddcb4097134ff3c332f">
    <vt:lpwstr/>
  </property>
  <property fmtid="{D5CDD505-2E9C-101B-9397-08002B2CF9AE}" pid="4" name="TaxCatchAll">
    <vt:lpwstr/>
  </property>
</Properties>
</file>