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6.xml" ContentType="application/vnd.openxmlformats-officedocument.presentationml.tag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80" r:id="rId3"/>
    <p:sldId id="257" r:id="rId4"/>
    <p:sldId id="258" r:id="rId5"/>
    <p:sldId id="261" r:id="rId6"/>
    <p:sldId id="262" r:id="rId7"/>
    <p:sldId id="281" r:id="rId8"/>
    <p:sldId id="264" r:id="rId9"/>
    <p:sldId id="299" r:id="rId10"/>
    <p:sldId id="283" r:id="rId11"/>
    <p:sldId id="266" r:id="rId12"/>
    <p:sldId id="292" r:id="rId13"/>
    <p:sldId id="301" r:id="rId14"/>
    <p:sldId id="293" r:id="rId15"/>
    <p:sldId id="303" r:id="rId16"/>
    <p:sldId id="304" r:id="rId17"/>
    <p:sldId id="2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3C80A95-D212-AB16-9E69-A8E9737AF6A3}" name="Jessica Quinn" initials="JQ" userId="S::JQuinn@afn.ca::7a34690a-fc3d-4038-9518-a0bd1568df6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1D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239D18-79D6-4512-A06D-700E1EE0437C}" v="3" dt="2024-10-22T17:33:26.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8" autoAdjust="0"/>
    <p:restoredTop sz="91077" autoAdjust="0"/>
  </p:normalViewPr>
  <p:slideViewPr>
    <p:cSldViewPr snapToGrid="0" snapToObjects="1">
      <p:cViewPr varScale="1">
        <p:scale>
          <a:sx n="102" d="100"/>
          <a:sy n="102" d="100"/>
        </p:scale>
        <p:origin x="3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CF4546-55AD-4982-AFDF-2E6562C4D135}" type="datetimeFigureOut">
              <a:rPr lang="en-CA" smtClean="0"/>
              <a:t>2024-11-28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41BC1-33C5-4931-9570-36C4B30488E3}" type="slidenum">
              <a:rPr lang="en-CA" smtClean="0"/>
              <a:t>‹#›</a:t>
            </a:fld>
            <a:endParaRPr lang="en-CA"/>
          </a:p>
        </p:txBody>
      </p:sp>
    </p:spTree>
    <p:extLst>
      <p:ext uri="{BB962C8B-B14F-4D97-AF65-F5344CB8AC3E}">
        <p14:creationId xmlns:p14="http://schemas.microsoft.com/office/powerpoint/2010/main" val="2798552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141BC1-33C5-4931-9570-36C4B30488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856280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141BC1-33C5-4931-9570-36C4B30488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4346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D98A5-2886-2440-9C53-8FB9D29AE371}"/>
              </a:ext>
            </a:extLst>
          </p:cNvPr>
          <p:cNvSpPr>
            <a:spLocks noGrp="1"/>
          </p:cNvSpPr>
          <p:nvPr>
            <p:ph type="ctrTitle"/>
          </p:nvPr>
        </p:nvSpPr>
        <p:spPr>
          <a:xfrm>
            <a:off x="1524000" y="1764915"/>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AA09B2-9CD8-9249-8A23-510F96BB396B}"/>
              </a:ext>
            </a:extLst>
          </p:cNvPr>
          <p:cNvSpPr>
            <a:spLocks noGrp="1"/>
          </p:cNvSpPr>
          <p:nvPr>
            <p:ph type="subTitle" idx="1"/>
          </p:nvPr>
        </p:nvSpPr>
        <p:spPr>
          <a:xfrm>
            <a:off x="1524000" y="424459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7D241BBA-58B3-EB49-BEC0-0DEA5BCD6F5A}"/>
              </a:ext>
            </a:extLst>
          </p:cNvPr>
          <p:cNvSpPr>
            <a:spLocks noGrp="1"/>
          </p:cNvSpPr>
          <p:nvPr>
            <p:ph type="sldNum" sz="quarter" idx="12"/>
          </p:nvPr>
        </p:nvSpPr>
        <p:spPr>
          <a:xfrm>
            <a:off x="8610600" y="6356350"/>
            <a:ext cx="2743200" cy="316299"/>
          </a:xfrm>
        </p:spPr>
        <p:txBody>
          <a:bodyPr/>
          <a:lstStyle/>
          <a:p>
            <a:fld id="{8BB57D23-4374-FC43-8A8F-8D82E02D34FD}" type="slidenum">
              <a:rPr lang="en-US" smtClean="0"/>
              <a:t>‹#›</a:t>
            </a:fld>
            <a:endParaRPr lang="en-US"/>
          </a:p>
        </p:txBody>
      </p:sp>
    </p:spTree>
    <p:extLst>
      <p:ext uri="{BB962C8B-B14F-4D97-AF65-F5344CB8AC3E}">
        <p14:creationId xmlns:p14="http://schemas.microsoft.com/office/powerpoint/2010/main" val="3917203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267D43-D489-1A4F-BE8A-36BCE698D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CAE69892-4861-DF41-AAFA-3000ECCCC028}"/>
              </a:ext>
            </a:extLst>
          </p:cNvPr>
          <p:cNvSpPr>
            <a:spLocks noGrp="1"/>
          </p:cNvSpPr>
          <p:nvPr>
            <p:ph type="sldNum" sz="quarter" idx="4"/>
          </p:nvPr>
        </p:nvSpPr>
        <p:spPr>
          <a:xfrm>
            <a:off x="8610600" y="6356351"/>
            <a:ext cx="2743200" cy="341012"/>
          </a:xfrm>
          <a:prstGeom prst="rect">
            <a:avLst/>
          </a:prstGeom>
        </p:spPr>
        <p:txBody>
          <a:bodyPr vert="horz" lIns="91440" tIns="45720" rIns="91440" bIns="45720" rtlCol="0" anchor="ctr"/>
          <a:lstStyle>
            <a:lvl1pPr algn="r">
              <a:defRPr sz="1200">
                <a:solidFill>
                  <a:schemeClr val="tx1">
                    <a:tint val="75000"/>
                  </a:schemeClr>
                </a:solidFill>
              </a:defRPr>
            </a:lvl1pPr>
          </a:lstStyle>
          <a:p>
            <a:fld id="{8BB57D23-4374-FC43-8A8F-8D82E02D34FD}" type="slidenum">
              <a:rPr lang="en-US" smtClean="0"/>
              <a:t>‹#›</a:t>
            </a:fld>
            <a:endParaRPr lang="en-US"/>
          </a:p>
        </p:txBody>
      </p:sp>
    </p:spTree>
    <p:extLst>
      <p:ext uri="{BB962C8B-B14F-4D97-AF65-F5344CB8AC3E}">
        <p14:creationId xmlns:p14="http://schemas.microsoft.com/office/powerpoint/2010/main" val="209783350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0BE8B-4D6B-C641-9601-186F1D58F17C}"/>
              </a:ext>
            </a:extLst>
          </p:cNvPr>
          <p:cNvSpPr>
            <a:spLocks noGrp="1"/>
          </p:cNvSpPr>
          <p:nvPr>
            <p:ph type="ctrTitle"/>
            <p:custDataLst>
              <p:tags r:id="rId1"/>
            </p:custDataLst>
          </p:nvPr>
        </p:nvSpPr>
        <p:spPr>
          <a:xfrm>
            <a:off x="1120238" y="2179529"/>
            <a:ext cx="10152011" cy="2223644"/>
          </a:xfrm>
        </p:spPr>
        <p:txBody>
          <a:bodyPr/>
          <a:lstStyle/>
          <a:p>
            <a:r>
              <a:rPr lang="fr-CA" sz="5400" b="1" dirty="0">
                <a:solidFill>
                  <a:schemeClr val="bg1"/>
                </a:solidFill>
                <a:latin typeface="Arial" panose="020B0604020202020204" pitchFamily="34" charset="0"/>
                <a:cs typeface="Arial" panose="020B0604020202020204" pitchFamily="34" charset="0"/>
              </a:rPr>
              <a:t>Pauvreté et aide au revenu</a:t>
            </a:r>
            <a:br>
              <a:rPr lang="fr-CA" sz="5400" b="1" dirty="0">
                <a:solidFill>
                  <a:schemeClr val="bg1"/>
                </a:solidFill>
                <a:latin typeface="Arial" panose="020B0604020202020204" pitchFamily="34" charset="0"/>
                <a:cs typeface="Arial" panose="020B0604020202020204" pitchFamily="34" charset="0"/>
              </a:rPr>
            </a:br>
            <a:br>
              <a:rPr lang="fr-CA" sz="3000" b="1" dirty="0">
                <a:solidFill>
                  <a:schemeClr val="bg1"/>
                </a:solidFill>
                <a:latin typeface="Arial" panose="020B0604020202020204" pitchFamily="34" charset="0"/>
                <a:cs typeface="Arial" panose="020B0604020202020204" pitchFamily="34" charset="0"/>
              </a:rPr>
            </a:br>
            <a:r>
              <a:rPr lang="fr-CA" sz="4400" b="1" i="1" dirty="0">
                <a:solidFill>
                  <a:schemeClr val="bg1"/>
                </a:solidFill>
                <a:latin typeface="Arial" panose="020B0604020202020204" pitchFamily="34" charset="0"/>
                <a:cs typeface="Arial" panose="020B0604020202020204" pitchFamily="34" charset="0"/>
              </a:rPr>
              <a:t>De la survie à la prospérité</a:t>
            </a:r>
          </a:p>
        </p:txBody>
      </p:sp>
      <p:sp>
        <p:nvSpPr>
          <p:cNvPr id="3" name="Subtitle 2">
            <a:extLst>
              <a:ext uri="{FF2B5EF4-FFF2-40B4-BE49-F238E27FC236}">
                <a16:creationId xmlns:a16="http://schemas.microsoft.com/office/drawing/2014/main" id="{20D73208-D5DD-1648-B0AE-F4DDAA5744AF}"/>
              </a:ext>
            </a:extLst>
          </p:cNvPr>
          <p:cNvSpPr>
            <a:spLocks noGrp="1"/>
          </p:cNvSpPr>
          <p:nvPr>
            <p:ph type="subTitle" idx="1"/>
            <p:custDataLst>
              <p:tags r:id="rId2"/>
            </p:custDataLst>
          </p:nvPr>
        </p:nvSpPr>
        <p:spPr>
          <a:xfrm>
            <a:off x="1285576" y="4758178"/>
            <a:ext cx="9821333" cy="1365158"/>
          </a:xfrm>
        </p:spPr>
        <p:txBody>
          <a:bodyPr>
            <a:normAutofit/>
          </a:bodyPr>
          <a:lstStyle/>
          <a:p>
            <a:br>
              <a:rPr lang="fr-CA" sz="2000" b="1" dirty="0">
                <a:solidFill>
                  <a:schemeClr val="bg1"/>
                </a:solidFill>
                <a:latin typeface="Arial" panose="020B0604020202020204" pitchFamily="34" charset="0"/>
                <a:cs typeface="Arial" panose="020B0604020202020204" pitchFamily="34" charset="0"/>
              </a:rPr>
            </a:br>
            <a:r>
              <a:rPr lang="fr-CA" sz="2000" b="1" dirty="0" err="1">
                <a:solidFill>
                  <a:schemeClr val="bg1"/>
                </a:solidFill>
                <a:latin typeface="Arial" panose="020B0604020202020204" pitchFamily="34" charset="0"/>
                <a:cs typeface="Arial" panose="020B0604020202020204" pitchFamily="34" charset="0"/>
              </a:rPr>
              <a:t>Torri</a:t>
            </a:r>
            <a:r>
              <a:rPr lang="fr-CA" sz="2000" b="1" dirty="0">
                <a:solidFill>
                  <a:schemeClr val="bg1"/>
                </a:solidFill>
                <a:latin typeface="Arial" panose="020B0604020202020204" pitchFamily="34" charset="0"/>
                <a:cs typeface="Arial" panose="020B0604020202020204" pitchFamily="34" charset="0"/>
              </a:rPr>
              <a:t> </a:t>
            </a:r>
            <a:r>
              <a:rPr lang="fr-CA" sz="2000" b="1" dirty="0" err="1">
                <a:solidFill>
                  <a:schemeClr val="bg1"/>
                </a:solidFill>
                <a:latin typeface="Arial" panose="020B0604020202020204" pitchFamily="34" charset="0"/>
                <a:cs typeface="Arial" panose="020B0604020202020204" pitchFamily="34" charset="0"/>
              </a:rPr>
              <a:t>Weapenicappo</a:t>
            </a:r>
            <a:r>
              <a:rPr lang="fr-CA" sz="2000" b="1" dirty="0">
                <a:solidFill>
                  <a:schemeClr val="bg1"/>
                </a:solidFill>
                <a:latin typeface="Arial" panose="020B0604020202020204" pitchFamily="34" charset="0"/>
                <a:cs typeface="Arial" panose="020B0604020202020204" pitchFamily="34" charset="0"/>
              </a:rPr>
              <a:t>, analyste principale des politiques, Développement social</a:t>
            </a:r>
          </a:p>
          <a:p>
            <a:r>
              <a:rPr lang="fr-CA" sz="2000" dirty="0">
                <a:solidFill>
                  <a:schemeClr val="bg1"/>
                </a:solidFill>
                <a:latin typeface="Arial" panose="020B0604020202020204" pitchFamily="34" charset="0"/>
                <a:cs typeface="Arial" panose="020B0604020202020204" pitchFamily="34" charset="0"/>
              </a:rPr>
              <a:t>2 décembre 2024</a:t>
            </a:r>
          </a:p>
        </p:txBody>
      </p:sp>
    </p:spTree>
    <p:extLst>
      <p:ext uri="{BB962C8B-B14F-4D97-AF65-F5344CB8AC3E}">
        <p14:creationId xmlns:p14="http://schemas.microsoft.com/office/powerpoint/2010/main" val="354516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6D201-6CB4-401E-836C-E67ABD8CBB43}"/>
              </a:ext>
            </a:extLst>
          </p:cNvPr>
          <p:cNvSpPr>
            <a:spLocks noGrp="1"/>
          </p:cNvSpPr>
          <p:nvPr>
            <p:ph type="ctrTitle"/>
            <p:custDataLst>
              <p:tags r:id="rId1"/>
            </p:custDataLst>
          </p:nvPr>
        </p:nvSpPr>
        <p:spPr>
          <a:xfrm>
            <a:off x="1524000" y="2235200"/>
            <a:ext cx="9144000" cy="2387600"/>
          </a:xfrm>
        </p:spPr>
        <p:txBody>
          <a:bodyPr anchor="ctr"/>
          <a:lstStyle/>
          <a:p>
            <a:r>
              <a:rPr lang="fr-CA" b="1" dirty="0">
                <a:solidFill>
                  <a:srgbClr val="641D9C"/>
                </a:solidFill>
                <a:latin typeface="Arial" panose="020B0604020202020204" pitchFamily="34" charset="0"/>
                <a:cs typeface="Arial" panose="020B0604020202020204" pitchFamily="34" charset="0"/>
              </a:rPr>
              <a:t>Pauvreté</a:t>
            </a:r>
          </a:p>
        </p:txBody>
      </p:sp>
    </p:spTree>
    <p:extLst>
      <p:ext uri="{BB962C8B-B14F-4D97-AF65-F5344CB8AC3E}">
        <p14:creationId xmlns:p14="http://schemas.microsoft.com/office/powerpoint/2010/main" val="3061958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676400" y="1764915"/>
            <a:ext cx="8839200"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Mandats</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767915" y="2763723"/>
            <a:ext cx="9812740" cy="3491658"/>
          </a:xfrm>
        </p:spPr>
        <p:txBody>
          <a:bodyPr>
            <a:normAutofit/>
          </a:bodyPr>
          <a:lstStyle/>
          <a:p>
            <a:pPr marL="342900" marR="0" lvl="0" indent="-342900" algn="l" defTabSz="914400" rtl="0" eaLnBrk="1" fontAlgn="auto" latinLnBrk="0" hangingPunct="1">
              <a:lnSpc>
                <a:spcPct val="90000"/>
              </a:lnSpc>
              <a:spcBef>
                <a:spcPts val="1000"/>
              </a:spcBef>
              <a:spcAft>
                <a:spcPts val="0"/>
              </a:spcAft>
              <a:buClr>
                <a:srgbClr val="F18B35"/>
              </a:buClr>
              <a:buSzTx/>
              <a:buFont typeface="Arial" panose="020B0604020202020204" pitchFamily="34" charset="0"/>
              <a:buChar char="•"/>
              <a:tabLst/>
              <a:defRPr/>
            </a:pPr>
            <a:r>
              <a:rPr lang="fr-CA" sz="2300" dirty="0">
                <a:latin typeface="Arial" panose="020B0604020202020204" pitchFamily="34" charset="0"/>
                <a:cs typeface="Arial" panose="020B0604020202020204" pitchFamily="34" charset="0"/>
              </a:rPr>
              <a:t>La résolution n</a:t>
            </a:r>
            <a:r>
              <a:rPr lang="fr-CA" sz="2300" baseline="30000" dirty="0">
                <a:latin typeface="Arial" panose="020B0604020202020204" pitchFamily="34" charset="0"/>
                <a:cs typeface="Arial" panose="020B0604020202020204" pitchFamily="34" charset="0"/>
              </a:rPr>
              <a:t>o</a:t>
            </a:r>
            <a:r>
              <a:rPr lang="fr-CA" sz="2300" dirty="0">
                <a:latin typeface="Arial" panose="020B0604020202020204" pitchFamily="34" charset="0"/>
                <a:cs typeface="Arial" panose="020B0604020202020204" pitchFamily="34" charset="0"/>
              </a:rPr>
              <a:t> 98/2019 de l'APN, </a:t>
            </a:r>
            <a:r>
              <a:rPr lang="fr-CA" sz="2300" i="1" dirty="0">
                <a:latin typeface="Arial" panose="020B0604020202020204" pitchFamily="34" charset="0"/>
                <a:cs typeface="Arial" panose="020B0604020202020204" pitchFamily="34" charset="0"/>
              </a:rPr>
              <a:t>Réduction de la pauvreté pour toutes les Premières Nations au Canada</a:t>
            </a:r>
            <a:r>
              <a:rPr lang="fr-CA" sz="2300" dirty="0">
                <a:latin typeface="Arial" panose="020B0604020202020204" pitchFamily="34" charset="0"/>
                <a:cs typeface="Arial" panose="020B0604020202020204" pitchFamily="34" charset="0"/>
              </a:rPr>
              <a:t>, enjoint à l’APN de mener une étude sur les indicateurs et les mesures de la pauvreté propres aux Premières Nations. </a:t>
            </a:r>
            <a:br>
              <a:rPr kumimoji="0" lang="fr-CA" sz="2300" b="0" i="0" u="none" strike="noStrike" cap="none" normalizeH="0" baseline="0" noProof="0" dirty="0">
                <a:ln>
                  <a:noFill/>
                </a:ln>
                <a:effectLst/>
                <a:uLnTx/>
                <a:uFillTx/>
                <a:latin typeface="Arial" panose="020B0604020202020204" pitchFamily="34" charset="0"/>
                <a:cs typeface="Arial" panose="020B0604020202020204" pitchFamily="34" charset="0"/>
              </a:rPr>
            </a:br>
            <a:endParaRPr kumimoji="0" lang="fr-CA" sz="2300" b="0" i="0" u="none" strike="noStrike" cap="none"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90000"/>
              </a:lnSpc>
              <a:spcBef>
                <a:spcPts val="1000"/>
              </a:spcBef>
              <a:spcAft>
                <a:spcPts val="0"/>
              </a:spcAft>
              <a:buClr>
                <a:srgbClr val="F18B35"/>
              </a:buClr>
              <a:buSzTx/>
              <a:buFont typeface="Arial" panose="020B0604020202020204" pitchFamily="34" charset="0"/>
              <a:buChar char="•"/>
              <a:tabLst/>
              <a:defRPr/>
            </a:pPr>
            <a:r>
              <a:rPr lang="fr-CA" sz="2300" dirty="0">
                <a:latin typeface="Arial" panose="020B0604020202020204" pitchFamily="34" charset="0"/>
                <a:cs typeface="Arial" panose="020B0604020202020204" pitchFamily="34" charset="0"/>
              </a:rPr>
              <a:t>L'APN a élaboré des indicateurs de pauvreté propres aux Premières Nations en collaboration avec Emploi et Développement social Canada (EDSC). </a:t>
            </a:r>
            <a:br>
              <a:rPr kumimoji="0" lang="fr-CA" sz="2300" b="0" i="0" u="none" strike="noStrike" cap="none" normalizeH="0" baseline="0" noProof="0" dirty="0">
                <a:ln>
                  <a:noFill/>
                </a:ln>
                <a:effectLst/>
                <a:uLnTx/>
                <a:uFillTx/>
                <a:latin typeface="Arial" panose="020B0604020202020204" pitchFamily="34" charset="0"/>
                <a:cs typeface="Arial" panose="020B0604020202020204" pitchFamily="34" charset="0"/>
              </a:rPr>
            </a:br>
            <a:endParaRPr kumimoji="0" lang="fr-CA" sz="2300" b="0" i="0" u="none" strike="noStrike" cap="none" normalizeH="0" baseline="0" noProof="0" dirty="0">
              <a:ln>
                <a:noFill/>
              </a:ln>
              <a:effectLst/>
              <a:uLnTx/>
              <a:uFillTx/>
              <a:latin typeface="Arial" panose="020B0604020202020204" pitchFamily="34" charset="0"/>
              <a:cs typeface="Arial" panose="020B0604020202020204" pitchFamily="34" charset="0"/>
            </a:endParaRPr>
          </a:p>
          <a:p>
            <a:pPr marL="342900" indent="-342900">
              <a:buClr>
                <a:srgbClr val="F18B35"/>
              </a:buClr>
              <a:buFont typeface="Arial" panose="020B0604020202020204" pitchFamily="34" charset="0"/>
              <a:buChar char="•"/>
            </a:pP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738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676400" y="1764915"/>
            <a:ext cx="8839200"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Contexte</a:t>
            </a:r>
            <a:r>
              <a:rPr lang="fr-CA" b="1" dirty="0">
                <a:latin typeface="Arial" panose="020B0604020202020204" pitchFamily="34" charset="0"/>
                <a:cs typeface="Arial" panose="020B0604020202020204" pitchFamily="34" charset="0"/>
              </a:rPr>
              <a:t> </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676400" y="2809542"/>
            <a:ext cx="10735733" cy="3612444"/>
          </a:xfrm>
        </p:spPr>
        <p:txBody>
          <a:bodyPr>
            <a:normAutofit/>
          </a:bodyPr>
          <a:lstStyle/>
          <a:p>
            <a:pPr marL="342900" marR="0" lvl="0" indent="-3429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lang="fr-CA" sz="2300" dirty="0">
                <a:latin typeface="Arial" panose="020B0604020202020204" pitchFamily="34" charset="0"/>
                <a:cs typeface="Arial" panose="020B0604020202020204" pitchFamily="34" charset="0"/>
              </a:rPr>
              <a:t>En 2021, l'Institut des finances publiques et de la démocratie (IFPD) a été chargé de mener des recherches avec les Premières Nations afin d'élaborer des indicateurs de pauvreté et de bien-être, notamment pour comprendre et mesurer la pauvreté chez les Premières Nations et lutter contre elle.</a:t>
            </a:r>
          </a:p>
          <a:p>
            <a:pPr marL="342900" marR="0" lvl="0" indent="-3429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kumimoji="0" lang="fr-CA" sz="2300" b="0" i="0" u="none" strike="noStrike" cap="none" normalizeH="0" baseline="0" noProof="0" dirty="0">
                <a:ln>
                  <a:noFill/>
                </a:ln>
                <a:effectLst/>
                <a:uLnTx/>
                <a:uFillTx/>
                <a:latin typeface="Arial" panose="020B0604020202020204" pitchFamily="34" charset="0"/>
                <a:cs typeface="Arial" panose="020B0604020202020204" pitchFamily="34" charset="0"/>
              </a:rPr>
              <a:t>Les travaux devaient initialement s'achever en mars 2023, mais ils ont été prolongés jusqu'en mars 2024 en raison d'une demande de données non satisfaite en janvier 2022. </a:t>
            </a:r>
            <a:br>
              <a:rPr kumimoji="0" lang="fr-CA" sz="2300" b="0" i="0" u="none" strike="noStrike" cap="none" normalizeH="0" baseline="0" noProof="0" dirty="0">
                <a:ln>
                  <a:noFill/>
                </a:ln>
                <a:effectLst/>
                <a:uLnTx/>
                <a:uFillTx/>
                <a:latin typeface="Arial" panose="020B0604020202020204" pitchFamily="34" charset="0"/>
                <a:cs typeface="Arial" panose="020B0604020202020204" pitchFamily="34" charset="0"/>
              </a:rPr>
            </a:br>
            <a:endParaRPr kumimoji="0" lang="fr-CA" sz="2300" b="0" i="0" u="none" strike="noStrike" cap="none" normalizeH="0" baseline="0" noProof="0" dirty="0">
              <a:ln>
                <a:noFill/>
              </a:ln>
              <a:effectLst/>
              <a:uLnTx/>
              <a:uFillTx/>
              <a:latin typeface="Arial" panose="020B0604020202020204" pitchFamily="34" charset="0"/>
              <a:cs typeface="Arial" panose="020B0604020202020204" pitchFamily="34" charset="0"/>
            </a:endParaRPr>
          </a:p>
          <a:p>
            <a:pPr>
              <a:lnSpc>
                <a:spcPct val="100000"/>
              </a:lnSpc>
              <a:buClr>
                <a:srgbClr val="F18B35"/>
              </a:buClr>
            </a:pP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9974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6D201-6CB4-401E-836C-E67ABD8CBB43}"/>
              </a:ext>
            </a:extLst>
          </p:cNvPr>
          <p:cNvSpPr>
            <a:spLocks noGrp="1"/>
          </p:cNvSpPr>
          <p:nvPr>
            <p:ph type="ctrTitle"/>
            <p:custDataLst>
              <p:tags r:id="rId1"/>
            </p:custDataLst>
          </p:nvPr>
        </p:nvSpPr>
        <p:spPr>
          <a:xfrm>
            <a:off x="1524000" y="2235200"/>
            <a:ext cx="9144000" cy="3556000"/>
          </a:xfrm>
        </p:spPr>
        <p:txBody>
          <a:bodyPr anchor="ctr"/>
          <a:lstStyle/>
          <a:p>
            <a:r>
              <a:rPr lang="fr-CA" sz="5000" b="1" dirty="0">
                <a:solidFill>
                  <a:srgbClr val="641D9C"/>
                </a:solidFill>
                <a:latin typeface="Arial" panose="020B0604020202020204" pitchFamily="34" charset="0"/>
                <a:cs typeface="Arial" panose="020B0604020202020204" pitchFamily="34" charset="0"/>
              </a:rPr>
              <a:t>Bienvenue à l'Institut des finances publiques et de la démocratie</a:t>
            </a:r>
          </a:p>
        </p:txBody>
      </p:sp>
    </p:spTree>
    <p:extLst>
      <p:ext uri="{BB962C8B-B14F-4D97-AF65-F5344CB8AC3E}">
        <p14:creationId xmlns:p14="http://schemas.microsoft.com/office/powerpoint/2010/main" val="3291599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676400" y="1764915"/>
            <a:ext cx="8839200"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Prochaines étapes</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676400" y="2888562"/>
            <a:ext cx="9571973" cy="3650024"/>
          </a:xfrm>
        </p:spPr>
        <p:txBody>
          <a:bodyPr>
            <a:normAutofit/>
          </a:bodyPr>
          <a:lstStyle/>
          <a:p>
            <a:pPr marL="342900" marR="0" lvl="0" indent="-3429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lang="fr-CA" sz="2200" dirty="0">
                <a:latin typeface="Arial" panose="020B0604020202020204" pitchFamily="34" charset="0"/>
                <a:cs typeface="Arial" panose="020B0604020202020204" pitchFamily="34" charset="0"/>
              </a:rPr>
              <a:t>Les dirigeants de l'APN et d’EDSC entretiennent des conversations permanentes pour discuter des résultats prévus du projet dans le contexte des travaux futurs sur la réduction de la pauvreté chez les Premières Nations. </a:t>
            </a:r>
            <a:br>
              <a:rPr lang="fr-CA" sz="2200" dirty="0">
                <a:latin typeface="Arial" panose="020B0604020202020204" pitchFamily="34" charset="0"/>
                <a:cs typeface="Arial" panose="020B0604020202020204" pitchFamily="34" charset="0"/>
              </a:rPr>
            </a:br>
            <a:endParaRPr lang="fr-CA" sz="2200" dirty="0">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lang="fr-CA" sz="2200" dirty="0">
                <a:latin typeface="Arial" panose="020B0604020202020204" pitchFamily="34" charset="0"/>
                <a:cs typeface="Arial" panose="020B0604020202020204" pitchFamily="34" charset="0"/>
              </a:rPr>
              <a:t>Le GTTDS a défini des priorités en matière d'orientation stratégique afin de poursuivre le travail par le biais d'un projet pilote de données sur les indicateurs de pauvreté et de bien-être des Premières Nations. </a:t>
            </a:r>
            <a:br>
              <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rPr>
            </a:br>
            <a:endPar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endParaRPr>
          </a:p>
          <a:p>
            <a:pPr marL="342900" indent="-342900">
              <a:lnSpc>
                <a:spcPct val="100000"/>
              </a:lnSpc>
              <a:buClr>
                <a:srgbClr val="F18B35"/>
              </a:buClr>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991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nvPr>
        </p:nvSpPr>
        <p:spPr>
          <a:xfrm>
            <a:off x="1676400" y="1764915"/>
            <a:ext cx="8839200" cy="848495"/>
          </a:xfrm>
        </p:spPr>
        <p:txBody>
          <a:bodyPr/>
          <a:lstStyle/>
          <a:p>
            <a:pPr algn="l"/>
            <a:r>
              <a:rPr lang="en-US" sz="3600" b="1" dirty="0" err="1">
                <a:solidFill>
                  <a:srgbClr val="641D9C"/>
                </a:solidFill>
                <a:latin typeface="Arial" panose="020B0604020202020204" pitchFamily="34" charset="0"/>
                <a:cs typeface="Arial" panose="020B0604020202020204" pitchFamily="34" charset="0"/>
              </a:rPr>
              <a:t>Projet</a:t>
            </a:r>
            <a:r>
              <a:rPr lang="en-US" sz="3600" b="1" dirty="0">
                <a:solidFill>
                  <a:srgbClr val="641D9C"/>
                </a:solidFill>
                <a:latin typeface="Arial" panose="020B0604020202020204" pitchFamily="34" charset="0"/>
                <a:cs typeface="Arial" panose="020B0604020202020204" pitchFamily="34" charset="0"/>
              </a:rPr>
              <a:t> de </a:t>
            </a:r>
            <a:r>
              <a:rPr lang="en-US" sz="3600" b="1" dirty="0" err="1">
                <a:solidFill>
                  <a:srgbClr val="641D9C"/>
                </a:solidFill>
                <a:latin typeface="Arial" panose="020B0604020202020204" pitchFamily="34" charset="0"/>
                <a:cs typeface="Arial" panose="020B0604020202020204" pitchFamily="34" charset="0"/>
              </a:rPr>
              <a:t>résolution</a:t>
            </a:r>
            <a:endParaRPr lang="en-US" sz="3600" b="1" dirty="0">
              <a:solidFill>
                <a:srgbClr val="641D9C"/>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676400" y="2751196"/>
            <a:ext cx="10210800" cy="3779336"/>
          </a:xfrm>
        </p:spPr>
        <p:txBody>
          <a:bodyPr>
            <a:normAutofit/>
          </a:bodyPr>
          <a:lstStyle/>
          <a:p>
            <a:pPr marR="0" lvl="0" algn="l" defTabSz="914400" rtl="0" eaLnBrk="1" fontAlgn="auto" latinLnBrk="0" hangingPunct="1">
              <a:lnSpc>
                <a:spcPct val="100000"/>
              </a:lnSpc>
              <a:spcBef>
                <a:spcPts val="1000"/>
              </a:spcBef>
              <a:spcAft>
                <a:spcPts val="0"/>
              </a:spcAft>
              <a:buClrTx/>
              <a:buSzTx/>
              <a:tabLst/>
              <a:defRPr/>
            </a:pPr>
            <a:r>
              <a:rPr lang="fr-CA" sz="1800" dirty="0">
                <a:effectLst/>
                <a:latin typeface="Arial" panose="020B0604020202020204" pitchFamily="34" charset="0"/>
                <a:ea typeface="Times New Roman" panose="02020603050405020304" pitchFamily="18" charset="0"/>
                <a:cs typeface="Arial" panose="020B0604020202020204" pitchFamily="34" charset="0"/>
              </a:rPr>
              <a:t>POUR CES MOTIFS, les Premières Nations-en-Assemblée :</a:t>
            </a:r>
            <a:endParaRPr lang="fr-CA" sz="1800" dirty="0">
              <a:latin typeface="Arial" panose="020B0604020202020204" pitchFamily="34" charset="0"/>
              <a:cs typeface="Arial" panose="020B0604020202020204" pitchFamily="34" charset="0"/>
            </a:endParaRPr>
          </a:p>
          <a:p>
            <a:pPr marL="342900" marR="0" lvl="0" indent="-342900" algn="l">
              <a:lnSpc>
                <a:spcPct val="100000"/>
              </a:lnSpc>
              <a:spcBef>
                <a:spcPts val="600"/>
              </a:spcBef>
              <a:buFont typeface="+mj-lt"/>
              <a:buAutoNum type="arabicPeriod"/>
            </a:pPr>
            <a:r>
              <a:rPr lang="fr-CA" sz="1800" dirty="0">
                <a:effectLst/>
                <a:latin typeface="Arial" panose="020B0604020202020204" pitchFamily="34" charset="0"/>
                <a:ea typeface="Times New Roman" panose="02020603050405020304" pitchFamily="18" charset="0"/>
                <a:cs typeface="Arial" panose="020B0604020202020204" pitchFamily="34" charset="0"/>
              </a:rPr>
              <a:t>Approuvent les indicateurs de pauvreté et de mieux-être des Premières Nations, tels qu'ils ont été déterminés par les Premières Nations et tels qu'ils sont décrits dans la section F de la présente résolution, dans le but d’améliorer la compréhension et la mesure de la pauvreté au sein des Premières Nations, tout en s'éloignant d'une mesure trop étroite basée sur les finances et en adoptant une approche holistique adaptée à la culture.</a:t>
            </a:r>
          </a:p>
          <a:p>
            <a:pPr marL="342900" marR="0" lvl="0" indent="-342900" algn="l">
              <a:lnSpc>
                <a:spcPct val="100000"/>
              </a:lnSpc>
              <a:spcBef>
                <a:spcPts val="600"/>
              </a:spcBef>
              <a:buFont typeface="+mj-lt"/>
              <a:buAutoNum type="arabicPeriod"/>
            </a:pPr>
            <a:r>
              <a:rPr lang="fr-CA" sz="1800" dirty="0">
                <a:effectLst/>
                <a:latin typeface="Arial" panose="020B0604020202020204" pitchFamily="34" charset="0"/>
                <a:ea typeface="Times New Roman" panose="02020603050405020304" pitchFamily="18" charset="0"/>
                <a:cs typeface="Arial" panose="020B0604020202020204" pitchFamily="34" charset="0"/>
              </a:rPr>
              <a:t>Demandent au Canada d’accorder un financement à l'Assemblée des Premières Nations (APN) et à son Groupe de travail technique sur le développement social afin qu’ils puissent superviser un projet pilote de collecte de données pour les indicateurs qui ne sont pas encore assortis de données et d’observer l’évolution des indicateurs de pauvreté et de mieux-être des Premières Nations au sein de Premières Nations sélectionnées, ainsi que des ressources financières et des moyens durables pour faciliter la participation des Premières Nations sélectionnées.</a:t>
            </a:r>
          </a:p>
        </p:txBody>
      </p:sp>
    </p:spTree>
    <p:extLst>
      <p:ext uri="{BB962C8B-B14F-4D97-AF65-F5344CB8AC3E}">
        <p14:creationId xmlns:p14="http://schemas.microsoft.com/office/powerpoint/2010/main" val="3102858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nvPr>
        </p:nvSpPr>
        <p:spPr>
          <a:xfrm>
            <a:off x="1676400" y="1764915"/>
            <a:ext cx="8839200" cy="848495"/>
          </a:xfrm>
        </p:spPr>
        <p:txBody>
          <a:bodyPr/>
          <a:lstStyle/>
          <a:p>
            <a:pPr algn="l"/>
            <a:r>
              <a:rPr lang="en-US" sz="3600" b="1" dirty="0" err="1">
                <a:solidFill>
                  <a:srgbClr val="641D9C"/>
                </a:solidFill>
                <a:latin typeface="Arial" panose="020B0604020202020204" pitchFamily="34" charset="0"/>
                <a:cs typeface="Arial" panose="020B0604020202020204" pitchFamily="34" charset="0"/>
              </a:rPr>
              <a:t>Projet</a:t>
            </a:r>
            <a:r>
              <a:rPr lang="en-US" sz="3600" b="1" dirty="0">
                <a:solidFill>
                  <a:srgbClr val="641D9C"/>
                </a:solidFill>
                <a:latin typeface="Arial" panose="020B0604020202020204" pitchFamily="34" charset="0"/>
                <a:cs typeface="Arial" panose="020B0604020202020204" pitchFamily="34" charset="0"/>
              </a:rPr>
              <a:t> de </a:t>
            </a:r>
            <a:r>
              <a:rPr lang="en-US" sz="3600" b="1" dirty="0" err="1">
                <a:solidFill>
                  <a:srgbClr val="641D9C"/>
                </a:solidFill>
                <a:latin typeface="Arial" panose="020B0604020202020204" pitchFamily="34" charset="0"/>
                <a:cs typeface="Arial" panose="020B0604020202020204" pitchFamily="34" charset="0"/>
              </a:rPr>
              <a:t>résolution</a:t>
            </a:r>
            <a:r>
              <a:rPr lang="en-US" sz="3600" b="1" dirty="0">
                <a:solidFill>
                  <a:srgbClr val="641D9C"/>
                </a:solidFill>
                <a:latin typeface="Arial" panose="020B0604020202020204" pitchFamily="34" charset="0"/>
                <a:cs typeface="Arial" panose="020B0604020202020204" pitchFamily="34" charset="0"/>
              </a:rPr>
              <a:t> (suite)</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831030" y="2838878"/>
            <a:ext cx="9617760" cy="3774864"/>
          </a:xfrm>
        </p:spPr>
        <p:txBody>
          <a:bodyPr>
            <a:normAutofit/>
          </a:bodyPr>
          <a:lstStyle/>
          <a:p>
            <a:pPr algn="l">
              <a:lnSpc>
                <a:spcPct val="100000"/>
              </a:lnSpc>
              <a:defRPr/>
            </a:pPr>
            <a:r>
              <a:rPr lang="fr-CA" sz="1900" dirty="0">
                <a:effectLst/>
                <a:latin typeface="Arial" panose="020B0604020202020204" pitchFamily="34" charset="0"/>
                <a:ea typeface="Times New Roman" panose="02020603050405020304" pitchFamily="18" charset="0"/>
                <a:cs typeface="Arial" panose="020B0604020202020204" pitchFamily="34" charset="0"/>
              </a:rPr>
              <a:t>POUR CES MOTIFS, les Premières Nations-en-Assemblée :</a:t>
            </a:r>
            <a:r>
              <a:rPr lang="en-US" sz="1900" dirty="0">
                <a:latin typeface="Arial" panose="020B0604020202020204" pitchFamily="34" charset="0"/>
                <a:cs typeface="Arial" panose="020B0604020202020204" pitchFamily="34" charset="0"/>
              </a:rPr>
              <a:t> </a:t>
            </a:r>
          </a:p>
          <a:p>
            <a:pPr marR="0" lvl="0" algn="l">
              <a:lnSpc>
                <a:spcPct val="100000"/>
              </a:lnSpc>
              <a:spcBef>
                <a:spcPts val="600"/>
              </a:spcBef>
              <a:spcAft>
                <a:spcPts val="1200"/>
              </a:spcAft>
            </a:pPr>
            <a:r>
              <a:rPr lang="en-CA" sz="1900" dirty="0">
                <a:effectLst/>
                <a:latin typeface="Arial" panose="020B0604020202020204" pitchFamily="34" charset="0"/>
                <a:ea typeface="Times New Roman" panose="02020603050405020304" pitchFamily="18" charset="0"/>
                <a:cs typeface="Arial" panose="020B0604020202020204" pitchFamily="34" charset="0"/>
              </a:rPr>
              <a:t>3. </a:t>
            </a:r>
            <a:r>
              <a:rPr lang="fr-CA" sz="1900" dirty="0">
                <a:effectLst/>
                <a:latin typeface="Arial" panose="020B0604020202020204" pitchFamily="34" charset="0"/>
                <a:ea typeface="Times New Roman" panose="02020603050405020304" pitchFamily="18" charset="0"/>
                <a:cs typeface="Arial" panose="020B0604020202020204" pitchFamily="34" charset="0"/>
              </a:rPr>
              <a:t>Enjoignent aux membres du Groupe de travail technique de l'APN sur le développement social de recenser les Premières Nations souhaitant participer au projet pilote de collecte de données dans leur région respective. Les Premières Nations sélectionnées doivent refléter diverses réalités socioéconomiques et englober des Premières Nations situées dans des régions nordiques et éloignées.</a:t>
            </a:r>
            <a:endParaRPr lang="en-CA" sz="1900" dirty="0">
              <a:latin typeface="Arial" panose="020B0604020202020204" pitchFamily="34" charset="0"/>
              <a:ea typeface="Times New Roman" panose="02020603050405020304" pitchFamily="18" charset="0"/>
              <a:cs typeface="Arial" panose="020B0604020202020204" pitchFamily="34" charset="0"/>
            </a:endParaRPr>
          </a:p>
          <a:p>
            <a:pPr marR="0" lvl="0" algn="l">
              <a:lnSpc>
                <a:spcPct val="100000"/>
              </a:lnSpc>
              <a:spcBef>
                <a:spcPts val="600"/>
              </a:spcBef>
              <a:spcAft>
                <a:spcPts val="1200"/>
              </a:spcAft>
            </a:pPr>
            <a:r>
              <a:rPr lang="en-CA" sz="1900" dirty="0">
                <a:effectLst/>
                <a:latin typeface="Arial" panose="020B0604020202020204" pitchFamily="34" charset="0"/>
                <a:ea typeface="Times New Roman" panose="02020603050405020304" pitchFamily="18" charset="0"/>
                <a:cs typeface="Arial" panose="020B0604020202020204" pitchFamily="34" charset="0"/>
              </a:rPr>
              <a:t>4. </a:t>
            </a:r>
            <a:r>
              <a:rPr lang="fr-CA" sz="1900" dirty="0">
                <a:effectLst/>
                <a:latin typeface="Arial" panose="020B0604020202020204" pitchFamily="34" charset="0"/>
                <a:ea typeface="Times New Roman" panose="02020603050405020304" pitchFamily="18" charset="0"/>
                <a:cs typeface="Arial" panose="020B0604020202020204" pitchFamily="34" charset="0"/>
              </a:rPr>
              <a:t>Enjoignent à l'APN de rendre compte aux Premières Nations-en-Assemblée de la progression du projet pilote de collecte de données d'ici décembre 2025.</a:t>
            </a:r>
            <a:endParaRPr lang="en-CA" sz="19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36953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270AD-B656-E220-FECA-D32806A759EA}"/>
              </a:ext>
            </a:extLst>
          </p:cNvPr>
          <p:cNvSpPr>
            <a:spLocks noGrp="1"/>
          </p:cNvSpPr>
          <p:nvPr>
            <p:ph type="ctrTitle"/>
            <p:custDataLst>
              <p:tags r:id="rId1"/>
            </p:custDataLst>
          </p:nvPr>
        </p:nvSpPr>
        <p:spPr>
          <a:xfrm>
            <a:off x="1524000" y="2235200"/>
            <a:ext cx="9144000" cy="2387600"/>
          </a:xfrm>
        </p:spPr>
        <p:txBody>
          <a:bodyPr anchor="ctr"/>
          <a:lstStyle/>
          <a:p>
            <a:r>
              <a:rPr lang="fr-CA" sz="5600" b="1" dirty="0" err="1">
                <a:solidFill>
                  <a:schemeClr val="bg1"/>
                </a:solidFill>
                <a:latin typeface="Arial" panose="020B0604020202020204" pitchFamily="34" charset="0"/>
                <a:cs typeface="Arial" panose="020B0604020202020204" pitchFamily="34" charset="0"/>
              </a:rPr>
              <a:t>Kinanaskomitin</a:t>
            </a:r>
            <a:endParaRPr lang="fr-CA" sz="5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230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FE331-5A97-9AF2-B774-A0AF65952A09}"/>
              </a:ext>
            </a:extLst>
          </p:cNvPr>
          <p:cNvSpPr>
            <a:spLocks noGrp="1"/>
          </p:cNvSpPr>
          <p:nvPr>
            <p:ph type="ctrTitle"/>
            <p:custDataLst>
              <p:tags r:id="rId1"/>
            </p:custDataLst>
          </p:nvPr>
        </p:nvSpPr>
        <p:spPr>
          <a:xfrm>
            <a:off x="1524000" y="2005086"/>
            <a:ext cx="9144000" cy="3785280"/>
          </a:xfrm>
        </p:spPr>
        <p:txBody>
          <a:bodyPr anchor="ctr"/>
          <a:lstStyle/>
          <a:p>
            <a:r>
              <a:rPr lang="fr-CA" sz="5400" b="1" dirty="0">
                <a:solidFill>
                  <a:srgbClr val="641D9C"/>
                </a:solidFill>
                <a:latin typeface="Arial" panose="020B0604020202020204" pitchFamily="34" charset="0"/>
                <a:cs typeface="Arial" panose="020B0604020202020204" pitchFamily="34" charset="0"/>
              </a:rPr>
              <a:t>Réforme du programme d'aide au revenu </a:t>
            </a:r>
          </a:p>
        </p:txBody>
      </p:sp>
    </p:spTree>
    <p:extLst>
      <p:ext uri="{BB962C8B-B14F-4D97-AF65-F5344CB8AC3E}">
        <p14:creationId xmlns:p14="http://schemas.microsoft.com/office/powerpoint/2010/main" val="223659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676400" y="1764915"/>
            <a:ext cx="8839200"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Réforme de l'aide au revenu</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766170" y="2730674"/>
            <a:ext cx="9791420" cy="3553168"/>
          </a:xfrm>
        </p:spPr>
        <p:txBody>
          <a:bodyPr>
            <a:normAutofit/>
          </a:bodyPr>
          <a:lstStyle/>
          <a:p>
            <a:pPr marL="342900" marR="0" lvl="0" indent="-342900" algn="l" defTabSz="914400" rtl="0" eaLnBrk="1" fontAlgn="auto" latinLnBrk="0" hangingPunct="1">
              <a:lnSpc>
                <a:spcPct val="100000"/>
              </a:lnSpc>
              <a:spcBef>
                <a:spcPts val="1000"/>
              </a:spcBef>
              <a:spcAft>
                <a:spcPts val="1200"/>
              </a:spcAft>
              <a:buClr>
                <a:srgbClr val="F18B35"/>
              </a:buClr>
              <a:buSzTx/>
              <a:buFont typeface="Arial" panose="020B0604020202020204" pitchFamily="34" charset="0"/>
              <a:buChar char="•"/>
              <a:tabLst/>
              <a:defRPr/>
            </a:pPr>
            <a:r>
              <a:rPr kumimoji="0" lang="fr-CA" b="0" i="0" u="none" strike="noStrike" cap="none" normalizeH="0" baseline="0" noProof="0" dirty="0">
                <a:ln>
                  <a:noFill/>
                </a:ln>
                <a:effectLst/>
                <a:uLnTx/>
                <a:uFillTx/>
                <a:latin typeface="Arial" panose="020B0604020202020204" pitchFamily="34" charset="0"/>
                <a:cs typeface="Arial" panose="020B0604020202020204" pitchFamily="34" charset="0"/>
              </a:rPr>
              <a:t>En 2018, Services aux Autochtones Canada s'est engagé à réformer le programme d'aide au revenu (AR) afin qu'il réponde mieux aux besoins des Premières Nations.</a:t>
            </a:r>
          </a:p>
          <a:p>
            <a:pPr marL="342900" marR="0" lvl="0" indent="-3429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lang="fr-CA" dirty="0">
                <a:latin typeface="Arial" panose="020B0604020202020204" pitchFamily="34" charset="0"/>
                <a:cs typeface="Arial" panose="020B0604020202020204" pitchFamily="34" charset="0"/>
              </a:rPr>
              <a:t>L'APN, le Groupe de travail technique sur le développement social (GTTDS) et Services aux Autochtones Canada (SAC) ont participé conjointement à l'élaboration de la réforme du Programme d’AR afin de s'assurer que les voix des Premières Nations sont au premier plan. </a:t>
            </a:r>
          </a:p>
        </p:txBody>
      </p:sp>
    </p:spTree>
    <p:extLst>
      <p:ext uri="{BB962C8B-B14F-4D97-AF65-F5344CB8AC3E}">
        <p14:creationId xmlns:p14="http://schemas.microsoft.com/office/powerpoint/2010/main" val="350863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676400" y="1764915"/>
            <a:ext cx="8839200"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Fondement de la réforme</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676400" y="2910454"/>
            <a:ext cx="9922701" cy="2851519"/>
          </a:xfrm>
        </p:spPr>
        <p:txBody>
          <a:bodyPr>
            <a:normAutofit/>
          </a:bodyPr>
          <a:lstStyle/>
          <a:p>
            <a:pPr marL="342900" marR="0" lvl="0" indent="-342900" algn="l" defTabSz="914400" rtl="0" eaLnBrk="1" fontAlgn="auto" latinLnBrk="0" hangingPunct="1">
              <a:lnSpc>
                <a:spcPct val="90000"/>
              </a:lnSpc>
              <a:spcBef>
                <a:spcPts val="1000"/>
              </a:spcBef>
              <a:spcAft>
                <a:spcPts val="0"/>
              </a:spcAft>
              <a:buClr>
                <a:srgbClr val="F18B35"/>
              </a:buClr>
              <a:buSzTx/>
              <a:buFont typeface="Arial" panose="020B0604020202020204" pitchFamily="34" charset="0"/>
              <a:buChar char="•"/>
              <a:tabLst/>
              <a:defRPr/>
            </a:pPr>
            <a:r>
              <a:rPr kumimoji="0" lang="fr-CA" b="0" u="none" strike="noStrike" cap="none" normalizeH="0" baseline="0" noProof="0" dirty="0">
                <a:ln>
                  <a:noFill/>
                </a:ln>
                <a:effectLst/>
                <a:uLnTx/>
                <a:uFillTx/>
                <a:latin typeface="Arial" panose="020B0604020202020204" pitchFamily="34" charset="0"/>
                <a:cs typeface="Arial" panose="020B0604020202020204" pitchFamily="34" charset="0"/>
              </a:rPr>
              <a:t>Résolution n</a:t>
            </a:r>
            <a:r>
              <a:rPr kumimoji="0" lang="fr-CA" b="0" u="none" strike="noStrike" cap="none" normalizeH="0" baseline="30000" noProof="0" dirty="0">
                <a:ln>
                  <a:noFill/>
                </a:ln>
                <a:effectLst/>
                <a:uLnTx/>
                <a:uFillTx/>
                <a:latin typeface="Arial" panose="020B0604020202020204" pitchFamily="34" charset="0"/>
                <a:cs typeface="Arial" panose="020B0604020202020204" pitchFamily="34" charset="0"/>
              </a:rPr>
              <a:t>o</a:t>
            </a:r>
            <a:r>
              <a:rPr kumimoji="0" lang="fr-CA" b="0" u="none" strike="noStrike" cap="none" normalizeH="0" baseline="0" noProof="0" dirty="0">
                <a:ln>
                  <a:noFill/>
                </a:ln>
                <a:effectLst/>
                <a:uLnTx/>
                <a:uFillTx/>
                <a:latin typeface="Arial" panose="020B0604020202020204" pitchFamily="34" charset="0"/>
                <a:cs typeface="Arial" panose="020B0604020202020204" pitchFamily="34" charset="0"/>
              </a:rPr>
              <a:t> 28/2018 de l’APN</a:t>
            </a:r>
            <a:r>
              <a:rPr kumimoji="0" lang="fr-CA" b="0" i="0" u="none" strike="noStrike" cap="none" normalizeH="0" baseline="0" noProof="0" dirty="0">
                <a:ln>
                  <a:noFill/>
                </a:ln>
                <a:effectLst/>
                <a:uLnTx/>
                <a:uFillTx/>
                <a:latin typeface="Arial" panose="020B0604020202020204" pitchFamily="34" charset="0"/>
                <a:cs typeface="Arial" panose="020B0604020202020204" pitchFamily="34" charset="0"/>
              </a:rPr>
              <a:t>, </a:t>
            </a:r>
            <a:r>
              <a:rPr kumimoji="0" lang="fr-CA" b="0" i="1" u="none" strike="noStrike" cap="none" normalizeH="0" baseline="0" noProof="0" dirty="0">
                <a:ln>
                  <a:noFill/>
                </a:ln>
                <a:effectLst/>
                <a:uLnTx/>
                <a:uFillTx/>
                <a:latin typeface="Arial" panose="020B0604020202020204" pitchFamily="34" charset="0"/>
                <a:cs typeface="Arial" panose="020B0604020202020204" pitchFamily="34" charset="0"/>
              </a:rPr>
              <a:t>Soutien à la mise sur pied d’un Groupe de travail technique sur le développement social</a:t>
            </a:r>
            <a:br>
              <a:rPr kumimoji="0" lang="fr-CA" b="0" i="0" u="none" strike="noStrike" cap="none" normalizeH="0" baseline="0" noProof="0" dirty="0">
                <a:ln>
                  <a:noFill/>
                </a:ln>
                <a:effectLst/>
                <a:uLnTx/>
                <a:uFillTx/>
                <a:latin typeface="Arial" panose="020B0604020202020204" pitchFamily="34" charset="0"/>
                <a:cs typeface="Arial" panose="020B0604020202020204" pitchFamily="34" charset="0"/>
              </a:rPr>
            </a:br>
            <a:endParaRPr kumimoji="0" lang="fr-CA" b="0" i="0" u="none" strike="noStrike" cap="none"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90000"/>
              </a:lnSpc>
              <a:spcBef>
                <a:spcPts val="1000"/>
              </a:spcBef>
              <a:spcAft>
                <a:spcPts val="0"/>
              </a:spcAft>
              <a:buClr>
                <a:srgbClr val="F18B35"/>
              </a:buClr>
              <a:buSzTx/>
              <a:buFont typeface="Arial" panose="020B0604020202020204" pitchFamily="34" charset="0"/>
              <a:buChar char="•"/>
              <a:tabLst/>
              <a:defRPr/>
            </a:pPr>
            <a:r>
              <a:rPr kumimoji="0" lang="fr-CA" b="0" u="none" strike="noStrike" cap="none" normalizeH="0" baseline="0" noProof="0" dirty="0">
                <a:ln>
                  <a:noFill/>
                </a:ln>
                <a:effectLst/>
                <a:uLnTx/>
                <a:uFillTx/>
                <a:latin typeface="Arial" panose="020B0604020202020204" pitchFamily="34" charset="0"/>
                <a:cs typeface="Arial" panose="020B0604020202020204" pitchFamily="34" charset="0"/>
              </a:rPr>
              <a:t>Résolution n</a:t>
            </a:r>
            <a:r>
              <a:rPr kumimoji="0" lang="fr-CA" b="0" u="none" strike="noStrike" cap="none" normalizeH="0" baseline="30000" noProof="0" dirty="0">
                <a:ln>
                  <a:noFill/>
                </a:ln>
                <a:effectLst/>
                <a:uLnTx/>
                <a:uFillTx/>
                <a:latin typeface="Arial" panose="020B0604020202020204" pitchFamily="34" charset="0"/>
                <a:cs typeface="Arial" panose="020B0604020202020204" pitchFamily="34" charset="0"/>
              </a:rPr>
              <a:t>o</a:t>
            </a:r>
            <a:r>
              <a:rPr kumimoji="0" lang="fr-CA" b="0" u="none" strike="noStrike" cap="none" normalizeH="0" baseline="0" noProof="0" dirty="0">
                <a:ln>
                  <a:noFill/>
                </a:ln>
                <a:effectLst/>
                <a:uLnTx/>
                <a:uFillTx/>
                <a:latin typeface="Arial" panose="020B0604020202020204" pitchFamily="34" charset="0"/>
                <a:cs typeface="Arial" panose="020B0604020202020204" pitchFamily="34" charset="0"/>
              </a:rPr>
              <a:t> 89/2019 de l'APN, </a:t>
            </a:r>
            <a:r>
              <a:rPr kumimoji="0" lang="fr-CA" b="0" i="1" u="none" strike="noStrike" cap="none" normalizeH="0" baseline="0" noProof="0" dirty="0">
                <a:ln>
                  <a:noFill/>
                </a:ln>
                <a:effectLst/>
                <a:uLnTx/>
                <a:uFillTx/>
                <a:latin typeface="Arial" panose="020B0604020202020204" pitchFamily="34" charset="0"/>
                <a:cs typeface="Arial" panose="020B0604020202020204" pitchFamily="34" charset="0"/>
              </a:rPr>
              <a:t>Poursuite de la réforme du Programme d'aide au revenu des Premières Nations</a:t>
            </a:r>
            <a:br>
              <a:rPr kumimoji="0" lang="fr-CA" b="0" i="0" u="none" strike="noStrike" cap="none" normalizeH="0" baseline="0" noProof="0" dirty="0">
                <a:ln>
                  <a:noFill/>
                </a:ln>
                <a:effectLst/>
                <a:uLnTx/>
                <a:uFillTx/>
                <a:latin typeface="Arial" panose="020B0604020202020204" pitchFamily="34" charset="0"/>
                <a:cs typeface="Arial" panose="020B0604020202020204" pitchFamily="34" charset="0"/>
              </a:rPr>
            </a:br>
            <a:endParaRPr kumimoji="0" lang="fr-CA" b="0" i="0" u="none" strike="noStrike" cap="none" normalizeH="0" baseline="0" noProof="0" dirty="0">
              <a:ln>
                <a:noFill/>
              </a:ln>
              <a:effectLst/>
              <a:uLnTx/>
              <a:uFillTx/>
              <a:latin typeface="Arial" panose="020B0604020202020204" pitchFamily="34" charset="0"/>
              <a:cs typeface="Arial" panose="020B0604020202020204" pitchFamily="34" charset="0"/>
            </a:endParaRPr>
          </a:p>
          <a:p>
            <a:pPr>
              <a:buClr>
                <a:srgbClr val="F18B35"/>
              </a:buCl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7124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696397" y="1764915"/>
            <a:ext cx="11630025"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Recommandations politiques</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821657" y="2613410"/>
            <a:ext cx="9589553" cy="3762338"/>
          </a:xfrm>
        </p:spPr>
        <p:txBody>
          <a:bodyPr>
            <a:normAutofit/>
          </a:bodyPr>
          <a:lstStyle/>
          <a:p>
            <a:pPr marL="514350" marR="0" lvl="0" indent="-514350" algn="l" defTabSz="914400" rtl="0" eaLnBrk="1" fontAlgn="auto" latinLnBrk="0" hangingPunct="1">
              <a:lnSpc>
                <a:spcPct val="100000"/>
              </a:lnSpc>
              <a:spcBef>
                <a:spcPts val="1000"/>
              </a:spcBef>
              <a:spcAft>
                <a:spcPts val="0"/>
              </a:spcAft>
              <a:buClrTx/>
              <a:buSzTx/>
              <a:buFont typeface="+mj-lt"/>
              <a:buAutoNum type="arabicPeriod"/>
              <a:tabLst/>
              <a:defRPr/>
            </a:pPr>
            <a:r>
              <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rPr>
              <a:t>Élaborer et mettre en œuvre une structure de financement fondée sur les besoins afin de tenir compte de facteurs tels que l'éloignement, l'inflation et le coût de la vie.</a:t>
            </a:r>
          </a:p>
          <a:p>
            <a:pPr marL="514350" marR="0" lvl="0" indent="-514350" algn="l" defTabSz="914400" rtl="0" eaLnBrk="1" fontAlgn="auto" latinLnBrk="0" hangingPunct="1">
              <a:lnSpc>
                <a:spcPct val="100000"/>
              </a:lnSpc>
              <a:spcBef>
                <a:spcPts val="1000"/>
              </a:spcBef>
              <a:spcAft>
                <a:spcPts val="0"/>
              </a:spcAft>
              <a:buClrTx/>
              <a:buSzTx/>
              <a:buFont typeface="+mj-lt"/>
              <a:buAutoNum type="arabicPeriod"/>
              <a:tabLst/>
              <a:defRPr/>
            </a:pPr>
            <a:r>
              <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rPr>
              <a:t>Harmoniser les programmes d'invalidité provinciaux, territoriaux et fédéraux avec les besoins des clients de l'aide au revenu.</a:t>
            </a:r>
          </a:p>
          <a:p>
            <a:pPr marL="514350" marR="0" lvl="0" indent="-514350" algn="l" defTabSz="914400" rtl="0" eaLnBrk="1" fontAlgn="auto" latinLnBrk="0" hangingPunct="1">
              <a:lnSpc>
                <a:spcPct val="100000"/>
              </a:lnSpc>
              <a:spcBef>
                <a:spcPts val="1000"/>
              </a:spcBef>
              <a:spcAft>
                <a:spcPts val="0"/>
              </a:spcAft>
              <a:buClrTx/>
              <a:buSzTx/>
              <a:buFont typeface="+mj-lt"/>
              <a:buAutoNum type="arabicPeriod"/>
              <a:tabLst/>
              <a:defRPr/>
            </a:pPr>
            <a:r>
              <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rPr>
              <a:t>Augmenter les ressources pour promouvoir l'autodétermination des Premières Nations, notamment :</a:t>
            </a:r>
          </a:p>
          <a:p>
            <a:pPr marL="914400" lvl="1" indent="-457200" algn="l">
              <a:lnSpc>
                <a:spcPct val="100000"/>
              </a:lnSpc>
              <a:spcBef>
                <a:spcPts val="1000"/>
              </a:spcBef>
              <a:buFont typeface="+mj-lt"/>
              <a:buAutoNum type="alphaLcPeriod"/>
              <a:defRPr/>
            </a:pPr>
            <a:r>
              <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rPr>
              <a:t>Gestionnaires de cas et personnel administratif supplémentaires;</a:t>
            </a:r>
          </a:p>
          <a:p>
            <a:pPr marL="914400" lvl="1" indent="-457200" algn="l">
              <a:lnSpc>
                <a:spcPct val="100000"/>
              </a:lnSpc>
              <a:spcBef>
                <a:spcPts val="1000"/>
              </a:spcBef>
              <a:buFont typeface="+mj-lt"/>
              <a:buAutoNum type="alphaLcPeriod"/>
              <a:defRPr/>
            </a:pPr>
            <a:r>
              <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rPr>
              <a:t>Ressourcement et moyens pour promouvoir l'autodétermination.</a:t>
            </a:r>
          </a:p>
        </p:txBody>
      </p:sp>
    </p:spTree>
    <p:extLst>
      <p:ext uri="{BB962C8B-B14F-4D97-AF65-F5344CB8AC3E}">
        <p14:creationId xmlns:p14="http://schemas.microsoft.com/office/powerpoint/2010/main" val="130329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711983" y="1730569"/>
            <a:ext cx="11122926"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Recommandations politiques (suite)</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764632" y="2718670"/>
            <a:ext cx="10427368" cy="3571373"/>
          </a:xfrm>
        </p:spPr>
        <p:txBody>
          <a:bodyPr>
            <a:normAutofit/>
          </a:bodyPr>
          <a:lstStyle/>
          <a:p>
            <a:pPr marL="457200" lvl="0" indent="-457200" algn="l">
              <a:lnSpc>
                <a:spcPct val="100000"/>
              </a:lnSpc>
              <a:buFont typeface="+mj-lt"/>
              <a:buAutoNum type="arabicPeriod" startAt="4"/>
            </a:pPr>
            <a:r>
              <a:rPr lang="fr-CA" sz="2100" dirty="0">
                <a:latin typeface="Arial" panose="020B0604020202020204" pitchFamily="34" charset="0"/>
                <a:ea typeface="Calibri" panose="020F0502020204030204" pitchFamily="34" charset="0"/>
                <a:cs typeface="Arial" panose="020B0604020202020204" pitchFamily="34" charset="0"/>
              </a:rPr>
              <a:t>Aider les Premières Nations à renforcer la collecte, le stockage et l'accès aux données, ainsi que la production de rapports, afin de soutenir un financement basé sur des faits.</a:t>
            </a:r>
          </a:p>
          <a:p>
            <a:pPr marL="342900" lvl="0" indent="-342900" algn="l">
              <a:lnSpc>
                <a:spcPct val="100000"/>
              </a:lnSpc>
              <a:spcBef>
                <a:spcPts val="2400"/>
              </a:spcBef>
              <a:buFont typeface="+mj-lt"/>
              <a:buAutoNum type="arabicPeriod" startAt="4"/>
            </a:pPr>
            <a:r>
              <a:rPr lang="fr-CA" sz="2100" dirty="0">
                <a:effectLst/>
                <a:latin typeface="Arial" panose="020B0604020202020204" pitchFamily="34" charset="0"/>
                <a:ea typeface="Times New Roman" panose="02020603050405020304" pitchFamily="18" charset="0"/>
                <a:cs typeface="Arial" panose="020B0604020202020204" pitchFamily="34" charset="0"/>
              </a:rPr>
              <a:t>Infrastructure adéquate pour la prestation des programmes et des services et pour soutenir l'autonomie gouvernementale.</a:t>
            </a:r>
          </a:p>
          <a:p>
            <a:pPr marL="342900" lvl="0" indent="-342900" algn="l">
              <a:lnSpc>
                <a:spcPct val="100000"/>
              </a:lnSpc>
              <a:spcBef>
                <a:spcPts val="2400"/>
              </a:spcBef>
              <a:buFont typeface="+mj-lt"/>
              <a:buAutoNum type="arabicPeriod" startAt="4"/>
            </a:pPr>
            <a:r>
              <a:rPr lang="fr-CA" sz="2100" dirty="0">
                <a:effectLst/>
                <a:latin typeface="Arial" panose="020B0604020202020204" pitchFamily="34" charset="0"/>
                <a:ea typeface="Calibri" panose="020F0502020204030204" pitchFamily="34" charset="0"/>
                <a:cs typeface="Arial" panose="020B0604020202020204" pitchFamily="34" charset="0"/>
              </a:rPr>
              <a:t>Étudier les possibilités d'établir un modèle de filet de sécurité sociale pour les Premières Nations afin de leur offrir un soutien holistique et global pour réduire la pauvreté et favoriser la prospérité des Premières Nations.</a:t>
            </a:r>
          </a:p>
          <a:p>
            <a:pPr>
              <a:lnSpc>
                <a:spcPct val="100000"/>
              </a:lnSpc>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185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A78B6-AE39-A599-74A4-FE3BC46938BE}"/>
              </a:ext>
            </a:extLst>
          </p:cNvPr>
          <p:cNvSpPr>
            <a:spLocks noGrp="1"/>
          </p:cNvSpPr>
          <p:nvPr>
            <p:ph type="ctrTitle"/>
            <p:custDataLst>
              <p:tags r:id="rId1"/>
            </p:custDataLst>
          </p:nvPr>
        </p:nvSpPr>
        <p:spPr>
          <a:xfrm>
            <a:off x="1756252" y="1614603"/>
            <a:ext cx="11763375"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Poursuite de la réforme des programmes</a:t>
            </a:r>
          </a:p>
        </p:txBody>
      </p:sp>
      <p:sp>
        <p:nvSpPr>
          <p:cNvPr id="3" name="Subtitle 2">
            <a:extLst>
              <a:ext uri="{FF2B5EF4-FFF2-40B4-BE49-F238E27FC236}">
                <a16:creationId xmlns:a16="http://schemas.microsoft.com/office/drawing/2014/main" id="{B0795C95-7DD2-05BD-A367-899C1ADA3098}"/>
              </a:ext>
            </a:extLst>
          </p:cNvPr>
          <p:cNvSpPr>
            <a:spLocks noGrp="1"/>
          </p:cNvSpPr>
          <p:nvPr>
            <p:ph type="subTitle" idx="1"/>
            <p:custDataLst>
              <p:tags r:id="rId2"/>
            </p:custDataLst>
          </p:nvPr>
        </p:nvSpPr>
        <p:spPr>
          <a:xfrm>
            <a:off x="1756252" y="2787185"/>
            <a:ext cx="10193576" cy="3638667"/>
          </a:xfrm>
        </p:spPr>
        <p:txBody>
          <a:bodyPr>
            <a:normAutofit fontScale="70000" lnSpcReduction="20000"/>
          </a:bodyPr>
          <a:lstStyle/>
          <a:p>
            <a:pPr marL="342900" indent="-342900" algn="l">
              <a:lnSpc>
                <a:spcPct val="120000"/>
              </a:lnSpc>
              <a:spcAft>
                <a:spcPts val="1200"/>
              </a:spcAft>
              <a:buClr>
                <a:srgbClr val="F18B35"/>
              </a:buClr>
              <a:buFont typeface="Arial" panose="020B0604020202020204" pitchFamily="34" charset="0"/>
              <a:buChar char="•"/>
            </a:pPr>
            <a:r>
              <a:rPr lang="fr-CA" dirty="0">
                <a:latin typeface="Arial" panose="020B0604020202020204" pitchFamily="34" charset="0"/>
                <a:cs typeface="Arial" panose="020B0604020202020204" pitchFamily="34" charset="0"/>
              </a:rPr>
              <a:t>Résolution n</a:t>
            </a:r>
            <a:r>
              <a:rPr lang="fr-CA" baseline="30000" dirty="0">
                <a:latin typeface="Arial" panose="020B0604020202020204" pitchFamily="34" charset="0"/>
                <a:cs typeface="Arial" panose="020B0604020202020204" pitchFamily="34" charset="0"/>
              </a:rPr>
              <a:t>o</a:t>
            </a:r>
            <a:r>
              <a:rPr lang="fr-CA" dirty="0">
                <a:latin typeface="Arial" panose="020B0604020202020204" pitchFamily="34" charset="0"/>
                <a:cs typeface="Arial" panose="020B0604020202020204" pitchFamily="34" charset="0"/>
              </a:rPr>
              <a:t> 07/2022 de l'APN, </a:t>
            </a:r>
            <a:r>
              <a:rPr lang="fr-CA" i="1" dirty="0">
                <a:latin typeface="Arial" panose="020B0604020202020204" pitchFamily="34" charset="0"/>
                <a:cs typeface="Arial" panose="020B0604020202020204" pitchFamily="34" charset="0"/>
              </a:rPr>
              <a:t>Réforme du Programme d'aide au revenu dans les réserves</a:t>
            </a:r>
            <a:r>
              <a:rPr lang="fr-CA" dirty="0">
                <a:latin typeface="Arial" panose="020B0604020202020204" pitchFamily="34" charset="0"/>
                <a:cs typeface="Arial" panose="020B0604020202020204" pitchFamily="34" charset="0"/>
              </a:rPr>
              <a:t> </a:t>
            </a:r>
          </a:p>
          <a:p>
            <a:pPr marL="342900" indent="-342900" algn="l">
              <a:lnSpc>
                <a:spcPct val="120000"/>
              </a:lnSpc>
              <a:spcAft>
                <a:spcPts val="1200"/>
              </a:spcAft>
              <a:buClr>
                <a:srgbClr val="F18B35"/>
              </a:buClr>
              <a:buFont typeface="Arial" panose="020B0604020202020204" pitchFamily="34" charset="0"/>
              <a:buChar char="•"/>
            </a:pPr>
            <a:r>
              <a:rPr lang="fr-CA" dirty="0">
                <a:latin typeface="Arial" panose="020B0604020202020204" pitchFamily="34" charset="0"/>
                <a:cs typeface="Arial" panose="020B0604020202020204" pitchFamily="34" charset="0"/>
              </a:rPr>
              <a:t>La résolution n</a:t>
            </a:r>
            <a:r>
              <a:rPr lang="fr-CA" baseline="30000" dirty="0">
                <a:latin typeface="Arial" panose="020B0604020202020204" pitchFamily="34" charset="0"/>
                <a:cs typeface="Arial" panose="020B0604020202020204" pitchFamily="34" charset="0"/>
              </a:rPr>
              <a:t>o</a:t>
            </a:r>
            <a:r>
              <a:rPr lang="fr-CA" dirty="0">
                <a:latin typeface="Arial" panose="020B0604020202020204" pitchFamily="34" charset="0"/>
                <a:cs typeface="Arial" panose="020B0604020202020204" pitchFamily="34" charset="0"/>
              </a:rPr>
              <a:t> 85/2023 de l'APN, </a:t>
            </a:r>
            <a:r>
              <a:rPr lang="fr-CA" i="1" dirty="0">
                <a:latin typeface="Arial" panose="020B0604020202020204" pitchFamily="34" charset="0"/>
                <a:cs typeface="Arial" panose="020B0604020202020204" pitchFamily="34" charset="0"/>
              </a:rPr>
              <a:t>Soutien au Groupe de travail technique sur le développement social pour poursuivre la réforme du Programme d’aide au revenu, </a:t>
            </a:r>
            <a:r>
              <a:rPr lang="fr-CA" dirty="0">
                <a:latin typeface="Arial" panose="020B0604020202020204" pitchFamily="34" charset="0"/>
                <a:cs typeface="Arial" panose="020B0604020202020204" pitchFamily="34" charset="0"/>
              </a:rPr>
              <a:t>invite le Canada à :</a:t>
            </a:r>
          </a:p>
          <a:p>
            <a:pPr marL="800100" lvl="1" indent="-342900" algn="l">
              <a:lnSpc>
                <a:spcPct val="120000"/>
              </a:lnSpc>
              <a:buClr>
                <a:srgbClr val="F18B35"/>
              </a:buClr>
              <a:buFont typeface="Arial" panose="020B0604020202020204" pitchFamily="34" charset="0"/>
              <a:buChar char="•"/>
            </a:pPr>
            <a:r>
              <a:rPr lang="fr-CA" dirty="0">
                <a:latin typeface="Arial" panose="020B0604020202020204" pitchFamily="34" charset="0"/>
                <a:cs typeface="Arial" panose="020B0604020202020204" pitchFamily="34" charset="0"/>
              </a:rPr>
              <a:t>Financer l'APN pour qu'elle procède à l'évaluation des coûts des investissements financiers à long terme nécessaires à la mise en œuvre complète des recommandations politiques élaborées par les Premières Nations.</a:t>
            </a:r>
          </a:p>
          <a:p>
            <a:pPr marL="800100" lvl="1" indent="-342900" algn="l">
              <a:lnSpc>
                <a:spcPct val="120000"/>
              </a:lnSpc>
              <a:buClr>
                <a:srgbClr val="F18B35"/>
              </a:buClr>
              <a:buFont typeface="Arial" panose="020B0604020202020204" pitchFamily="34" charset="0"/>
              <a:buChar char="•"/>
            </a:pPr>
            <a:r>
              <a:rPr lang="fr-CA" dirty="0">
                <a:latin typeface="Arial" panose="020B0604020202020204" pitchFamily="34" charset="0"/>
                <a:cs typeface="Arial" panose="020B0604020202020204" pitchFamily="34" charset="0"/>
              </a:rPr>
              <a:t>Fournir un compte rendu officiel de la décision concernant les recommandations politiques élaborées par les Premières Nations.</a:t>
            </a:r>
          </a:p>
          <a:p>
            <a:pPr marL="800100" lvl="1" indent="-342900" algn="l">
              <a:lnSpc>
                <a:spcPct val="120000"/>
              </a:lnSpc>
              <a:buClr>
                <a:srgbClr val="F18B35"/>
              </a:buClr>
              <a:buFont typeface="Arial" panose="020B0604020202020204" pitchFamily="34" charset="0"/>
              <a:buChar char="•"/>
            </a:pPr>
            <a:r>
              <a:rPr lang="fr-CA" dirty="0">
                <a:latin typeface="Arial" panose="020B0604020202020204" pitchFamily="34" charset="0"/>
                <a:cs typeface="Arial" panose="020B0604020202020204" pitchFamily="34" charset="0"/>
              </a:rPr>
              <a:t>Élaborer, en collaboration avec les Premières Nations, les futures demandes budgétaires pour le programme d'AR, en tenant compte des priorités régionales.</a:t>
            </a:r>
          </a:p>
          <a:p>
            <a:pPr marL="800100" lvl="1" indent="-342900" algn="l">
              <a:lnSpc>
                <a:spcPct val="120000"/>
              </a:lnSpc>
              <a:buClr>
                <a:srgbClr val="F18B35"/>
              </a:buClr>
              <a:buFont typeface="Arial" panose="020B0604020202020204" pitchFamily="34" charset="0"/>
              <a:buChar char="•"/>
            </a:pPr>
            <a:r>
              <a:rPr lang="fr-CA" dirty="0">
                <a:latin typeface="Arial" panose="020B0604020202020204" pitchFamily="34" charset="0"/>
                <a:cs typeface="Arial" panose="020B0604020202020204" pitchFamily="34" charset="0"/>
              </a:rPr>
              <a:t>Continuer à fournir aux clients du programme d'AR des prestations d'allègement de l'inflation, jusqu'à ce que les taux du programme d'AR reflètent le coût de la vie dans les régions septentrionales et éloignées.</a:t>
            </a:r>
          </a:p>
          <a:p>
            <a:pPr marL="800100" lvl="1" indent="-342900" algn="l">
              <a:lnSpc>
                <a:spcPct val="120000"/>
              </a:lnSpc>
              <a:buClr>
                <a:srgbClr val="F18B35"/>
              </a:buClr>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lnSpc>
                <a:spcPct val="120000"/>
              </a:lnSpc>
              <a:buClr>
                <a:srgbClr val="F18B35"/>
              </a:buClr>
              <a:buFont typeface="Arial" panose="020B0604020202020204" pitchFamily="34" charset="0"/>
              <a:buChar char="•"/>
            </a:pP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3464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862296" y="1665310"/>
            <a:ext cx="11122926"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Plaidoyer budgétaire</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862296" y="2605415"/>
            <a:ext cx="10047006" cy="3682652"/>
          </a:xfrm>
        </p:spPr>
        <p:txBody>
          <a:bodyPr>
            <a:normAutofit lnSpcReduction="10000"/>
          </a:bodyPr>
          <a:lstStyle/>
          <a:p>
            <a:pPr marL="228600" marR="0" lvl="0" indent="-228600" algn="l" defTabSz="914400" rtl="0" eaLnBrk="1" fontAlgn="auto" latinLnBrk="0" hangingPunct="1">
              <a:lnSpc>
                <a:spcPct val="100000"/>
              </a:lnSpc>
              <a:spcBef>
                <a:spcPts val="600"/>
              </a:spcBef>
              <a:spcAft>
                <a:spcPts val="1200"/>
              </a:spcAft>
              <a:buClr>
                <a:srgbClr val="F18B35"/>
              </a:buClr>
              <a:buSzTx/>
              <a:buFont typeface="Arial" panose="020B0604020202020204" pitchFamily="34" charset="0"/>
              <a:buChar char="•"/>
              <a:tabLst/>
              <a:defRPr/>
            </a:pPr>
            <a:r>
              <a:rPr kumimoji="0" lang="fr-CA" sz="2000" b="0" i="0" u="none" strike="noStrike" cap="none" normalizeH="0" baseline="0" noProof="0" dirty="0">
                <a:ln>
                  <a:noFill/>
                </a:ln>
                <a:effectLst/>
                <a:uLnTx/>
                <a:uFillTx/>
                <a:latin typeface="Arial" panose="020B0604020202020204" pitchFamily="34" charset="0"/>
                <a:cs typeface="Arial" panose="020B0604020202020204" pitchFamily="34" charset="0"/>
              </a:rPr>
              <a:t>À l'automne 2023, l'APN a soumis une présentation </a:t>
            </a:r>
            <a:r>
              <a:rPr kumimoji="0" lang="fr-CA" sz="2000" b="0" i="0" u="none" strike="noStrike" cap="none" normalizeH="0" baseline="0" noProof="0" dirty="0" err="1">
                <a:ln>
                  <a:noFill/>
                </a:ln>
                <a:effectLst/>
                <a:uLnTx/>
                <a:uFillTx/>
                <a:latin typeface="Arial" panose="020B0604020202020204" pitchFamily="34" charset="0"/>
                <a:cs typeface="Arial" panose="020B0604020202020204" pitchFamily="34" charset="0"/>
              </a:rPr>
              <a:t>prébudgétaire</a:t>
            </a:r>
            <a:r>
              <a:rPr kumimoji="0" lang="fr-CA" sz="2000" b="0" i="0" u="none" strike="noStrike" cap="none" normalizeH="0" baseline="0" noProof="0" dirty="0">
                <a:ln>
                  <a:noFill/>
                </a:ln>
                <a:effectLst/>
                <a:uLnTx/>
                <a:uFillTx/>
                <a:latin typeface="Arial" panose="020B0604020202020204" pitchFamily="34" charset="0"/>
                <a:cs typeface="Arial" panose="020B0604020202020204" pitchFamily="34" charset="0"/>
              </a:rPr>
              <a:t>, indiquant qu'elle avait besoin de 2,34 milliards de dollars sur cinq ans en plus du financement actuel. </a:t>
            </a:r>
          </a:p>
          <a:p>
            <a:pPr marL="228600" marR="0" lvl="0" indent="-228600" algn="l" defTabSz="914400" rtl="0" eaLnBrk="1" fontAlgn="auto" latinLnBrk="0" hangingPunct="1">
              <a:lnSpc>
                <a:spcPct val="100000"/>
              </a:lnSpc>
              <a:spcBef>
                <a:spcPts val="1000"/>
              </a:spcBef>
              <a:spcAft>
                <a:spcPts val="1200"/>
              </a:spcAft>
              <a:buClr>
                <a:srgbClr val="F18B35"/>
              </a:buClr>
              <a:buSzTx/>
              <a:buFont typeface="Arial" panose="020B0604020202020204" pitchFamily="34" charset="0"/>
              <a:buChar char="•"/>
              <a:tabLst/>
              <a:defRPr/>
            </a:pPr>
            <a:r>
              <a:rPr lang="fr-CA" sz="2000" dirty="0">
                <a:latin typeface="Arial" panose="020B0604020202020204" pitchFamily="34" charset="0"/>
                <a:cs typeface="Arial" panose="020B0604020202020204" pitchFamily="34" charset="0"/>
              </a:rPr>
              <a:t>Maintien des mesures d’allègement de l'inflation pour les clients du programme d'AR, jusqu'à ce que les taux de l’AR reflètent le coût de la vie dans les régions septentrionales et éloignées. </a:t>
            </a:r>
          </a:p>
          <a:p>
            <a:pPr marL="228600" marR="0" lvl="0" indent="-228600" algn="l" defTabSz="914400" rtl="0" eaLnBrk="1" fontAlgn="auto" latinLnBrk="0" hangingPunct="1">
              <a:lnSpc>
                <a:spcPct val="100000"/>
              </a:lnSpc>
              <a:spcBef>
                <a:spcPts val="600"/>
              </a:spcBef>
              <a:spcAft>
                <a:spcPts val="1200"/>
              </a:spcAft>
              <a:buClr>
                <a:srgbClr val="F18B35"/>
              </a:buClr>
              <a:buSzTx/>
              <a:buFont typeface="Arial" panose="020B0604020202020204" pitchFamily="34" charset="0"/>
              <a:buChar char="•"/>
              <a:tabLst/>
              <a:defRPr/>
            </a:pPr>
            <a:r>
              <a:rPr lang="fr-CA" sz="2000" dirty="0">
                <a:latin typeface="Arial" panose="020B0604020202020204" pitchFamily="34" charset="0"/>
                <a:cs typeface="Arial" panose="020B0604020202020204" pitchFamily="34" charset="0"/>
              </a:rPr>
              <a:t>L'APN continuera à soumettre chaque année un plaidoyer budgétaire en tant que mesure provisoire jusqu'à ce que la réforme soit entièrement chiffrée et mise en œuvre.</a:t>
            </a:r>
          </a:p>
          <a:p>
            <a:pPr marL="228600" marR="0" lvl="0" indent="-2286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kumimoji="0" lang="fr-CA" sz="2000" b="0" i="0" u="none" strike="noStrike" cap="none" normalizeH="0" baseline="0" noProof="0" dirty="0">
                <a:ln>
                  <a:noFill/>
                </a:ln>
                <a:effectLst/>
                <a:uLnTx/>
                <a:uFillTx/>
                <a:latin typeface="Arial" panose="020B0604020202020204" pitchFamily="34" charset="0"/>
                <a:cs typeface="Arial" panose="020B0604020202020204" pitchFamily="34" charset="0"/>
              </a:rPr>
              <a:t>Le GTTDS a demandé à l'APN d'élaborer une note de renseignement et un modèle de lettre de plaidoyer à distribuer aux Chefs dans leurs régions respectives.</a:t>
            </a:r>
          </a:p>
        </p:txBody>
      </p:sp>
    </p:spTree>
    <p:extLst>
      <p:ext uri="{BB962C8B-B14F-4D97-AF65-F5344CB8AC3E}">
        <p14:creationId xmlns:p14="http://schemas.microsoft.com/office/powerpoint/2010/main" val="321104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custDataLst>
              <p:tags r:id="rId1"/>
            </p:custDataLst>
          </p:nvPr>
        </p:nvSpPr>
        <p:spPr>
          <a:xfrm>
            <a:off x="1824718" y="1580256"/>
            <a:ext cx="11122926" cy="848495"/>
          </a:xfrm>
        </p:spPr>
        <p:txBody>
          <a:bodyPr/>
          <a:lstStyle/>
          <a:p>
            <a:pPr algn="l"/>
            <a:r>
              <a:rPr lang="fr-CA" sz="3600" b="1" dirty="0">
                <a:solidFill>
                  <a:srgbClr val="641D9C"/>
                </a:solidFill>
                <a:latin typeface="Arial" panose="020B0604020202020204" pitchFamily="34" charset="0"/>
                <a:cs typeface="Arial" panose="020B0604020202020204" pitchFamily="34" charset="0"/>
              </a:rPr>
              <a:t>Prochaines étapes</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custDataLst>
              <p:tags r:id="rId2"/>
            </p:custDataLst>
          </p:nvPr>
        </p:nvSpPr>
        <p:spPr>
          <a:xfrm>
            <a:off x="1728592" y="2604116"/>
            <a:ext cx="9581092" cy="3748557"/>
          </a:xfrm>
        </p:spPr>
        <p:txBody>
          <a:bodyPr>
            <a:normAutofit/>
          </a:bodyPr>
          <a:lstStyle/>
          <a:p>
            <a:pPr marL="342900" marR="0" lvl="0" indent="-3429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lang="fr-CA" sz="2200" dirty="0">
                <a:latin typeface="Arial" panose="020B0604020202020204" pitchFamily="34" charset="0"/>
                <a:cs typeface="Arial" panose="020B0604020202020204" pitchFamily="34" charset="0"/>
              </a:rPr>
              <a:t>L'Institut des finances publiques et de la démocratie (IFPD) est chargé d'évaluer les investissements financiers à long terme nécessaires pour combler les lacunes du programme d'AR.</a:t>
            </a:r>
            <a:r>
              <a:rPr kumimoji="0" lang="fr-CA" sz="2200" b="0" i="0" u="none" strike="noStrike" cap="none" normalizeH="0" baseline="0" noProof="0" dirty="0">
                <a:ln>
                  <a:noFill/>
                </a:ln>
                <a:effectLst/>
                <a:uLnTx/>
                <a:uFillTx/>
                <a:latin typeface="Arial" panose="020B0604020202020204" pitchFamily="34" charset="0"/>
                <a:cs typeface="Arial" panose="020B0604020202020204" pitchFamily="34" charset="0"/>
              </a:rPr>
              <a:t> </a:t>
            </a:r>
            <a:br>
              <a:rPr lang="fr-CA" sz="2200" dirty="0">
                <a:latin typeface="Arial" panose="020B0604020202020204" pitchFamily="34" charset="0"/>
                <a:cs typeface="Arial" panose="020B0604020202020204" pitchFamily="34" charset="0"/>
              </a:rPr>
            </a:br>
            <a:endParaRPr lang="fr-CA" sz="2200" dirty="0">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1000"/>
              </a:spcBef>
              <a:spcAft>
                <a:spcPts val="0"/>
              </a:spcAft>
              <a:buClr>
                <a:srgbClr val="F18B35"/>
              </a:buClr>
              <a:buSzTx/>
              <a:buFont typeface="Arial" panose="020B0604020202020204" pitchFamily="34" charset="0"/>
              <a:buChar char="•"/>
              <a:tabLst/>
              <a:defRPr/>
            </a:pPr>
            <a:r>
              <a:rPr lang="fr-CA" sz="2200" dirty="0">
                <a:latin typeface="Arial" panose="020B0604020202020204" pitchFamily="34" charset="0"/>
                <a:cs typeface="Arial" panose="020B0604020202020204" pitchFamily="34" charset="0"/>
              </a:rPr>
              <a:t>Résolution n</a:t>
            </a:r>
            <a:r>
              <a:rPr lang="fr-CA" sz="2200" baseline="30000" dirty="0">
                <a:latin typeface="Arial" panose="020B0604020202020204" pitchFamily="34" charset="0"/>
                <a:cs typeface="Arial" panose="020B0604020202020204" pitchFamily="34" charset="0"/>
              </a:rPr>
              <a:t>o</a:t>
            </a:r>
            <a:r>
              <a:rPr lang="fr-CA" sz="2200" dirty="0">
                <a:latin typeface="Arial" panose="020B0604020202020204" pitchFamily="34" charset="0"/>
                <a:cs typeface="Arial" panose="020B0604020202020204" pitchFamily="34" charset="0"/>
              </a:rPr>
              <a:t> 58/2023 de l'APN, </a:t>
            </a:r>
            <a:r>
              <a:rPr lang="fr-CA" sz="2200" i="1" dirty="0">
                <a:latin typeface="Arial" panose="020B0604020202020204" pitchFamily="34" charset="0"/>
                <a:cs typeface="Arial" panose="020B0604020202020204" pitchFamily="34" charset="0"/>
              </a:rPr>
              <a:t>Étude sur un revenu garanti suffisant des Premières Nations</a:t>
            </a:r>
            <a:r>
              <a:rPr lang="fr-CA" sz="2200" dirty="0">
                <a:latin typeface="Arial" panose="020B0604020202020204" pitchFamily="34" charset="0"/>
                <a:cs typeface="Arial" panose="020B0604020202020204" pitchFamily="34" charset="0"/>
              </a:rPr>
              <a:t>. L'APN est à la recherche de fonds pour mener à bien cette tâche.</a:t>
            </a:r>
          </a:p>
        </p:txBody>
      </p:sp>
    </p:spTree>
    <p:extLst>
      <p:ext uri="{BB962C8B-B14F-4D97-AF65-F5344CB8AC3E}">
        <p14:creationId xmlns:p14="http://schemas.microsoft.com/office/powerpoint/2010/main" val="9937838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6162</TotalTime>
  <Words>1171</Words>
  <Application>Microsoft Macintosh PowerPoint</Application>
  <PresentationFormat>Widescreen</PresentationFormat>
  <Paragraphs>57</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Arial</vt:lpstr>
      <vt:lpstr>Calibri</vt:lpstr>
      <vt:lpstr>Office Theme</vt:lpstr>
      <vt:lpstr>Pauvreté et aide au revenu  De la survie à la prospérité</vt:lpstr>
      <vt:lpstr>Réforme du programme d'aide au revenu </vt:lpstr>
      <vt:lpstr>Réforme de l'aide au revenu</vt:lpstr>
      <vt:lpstr>Fondement de la réforme</vt:lpstr>
      <vt:lpstr>Recommandations politiques</vt:lpstr>
      <vt:lpstr>Recommandations politiques (suite)</vt:lpstr>
      <vt:lpstr>Poursuite de la réforme des programmes</vt:lpstr>
      <vt:lpstr>Plaidoyer budgétaire</vt:lpstr>
      <vt:lpstr>Prochaines étapes</vt:lpstr>
      <vt:lpstr>Pauvreté</vt:lpstr>
      <vt:lpstr>Mandats</vt:lpstr>
      <vt:lpstr>Contexte </vt:lpstr>
      <vt:lpstr>Bienvenue à l'Institut des finances publiques et de la démocratie</vt:lpstr>
      <vt:lpstr>Prochaines étapes</vt:lpstr>
      <vt:lpstr>Projet de résolution</vt:lpstr>
      <vt:lpstr>Projet de résolution (suite)</vt:lpstr>
      <vt:lpstr>Kinanaskomitin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Sid Lee</dc:creator>
  <cp:lastModifiedBy>Hollie King</cp:lastModifiedBy>
  <cp:revision>31</cp:revision>
  <dcterms:created xsi:type="dcterms:W3CDTF">2019-01-28T15:16:15Z</dcterms:created>
  <dcterms:modified xsi:type="dcterms:W3CDTF">2024-11-29T01:21:16Z</dcterms:modified>
</cp:coreProperties>
</file>