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handoutMasterIdLst>
    <p:handoutMasterId r:id="rId11"/>
  </p:handoutMasterIdLst>
  <p:sldIdLst>
    <p:sldId id="263" r:id="rId2"/>
    <p:sldId id="260" r:id="rId3"/>
    <p:sldId id="264" r:id="rId4"/>
    <p:sldId id="265" r:id="rId5"/>
    <p:sldId id="266" r:id="rId6"/>
    <p:sldId id="267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0820F2-5409-8FEA-E9B7-7083B65F714D}" name="Travis Kirkwood" initials="TK" userId="S::TKirkwood@afn.ca::7d47f0aa-f2b1-40cb-9963-f131000d72c3" providerId="AD"/>
  <p188:author id="{F02D24FD-DB0B-3513-7B4B-74ECA80C06AB}" name="Dan Gaspé" initials="DG" userId="S::DGaspe@afn.ca::de5bc751-c1dc-4060-b007-5c9f9f9aa61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4"/>
    <p:restoredTop sz="96208"/>
  </p:normalViewPr>
  <p:slideViewPr>
    <p:cSldViewPr snapToGrid="0" snapToObjects="1">
      <p:cViewPr varScale="1">
        <p:scale>
          <a:sx n="82" d="100"/>
          <a:sy n="82" d="100"/>
        </p:scale>
        <p:origin x="66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254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018F61-92AC-3B49-A925-1DC330EA9C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3B8285-E16D-AB43-B260-D1BEF08AA3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C1BC6-FB0A-134F-99F0-1325354BD9C5}" type="datetimeFigureOut">
              <a:rPr lang="en-US" smtClean="0"/>
              <a:t>15/Jun/23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64883F-7E5D-8742-B325-5150D4C8A4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3C4640-77E7-EE43-BDBC-988CF4E997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33F3E-2726-344C-9FA2-739CD281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09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696A-6301-6E41-9057-9CBF74335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8999" y="2201779"/>
            <a:ext cx="8179201" cy="19229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D500E4-F019-4A41-959E-2A00D475B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8999" y="4227203"/>
            <a:ext cx="8179202" cy="15238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B020D6-F4A3-6FD2-03F1-80500AA09BF8}"/>
              </a:ext>
            </a:extLst>
          </p:cNvPr>
          <p:cNvSpPr txBox="1"/>
          <p:nvPr userDrawn="1"/>
        </p:nvSpPr>
        <p:spPr>
          <a:xfrm>
            <a:off x="12904342" y="1150706"/>
            <a:ext cx="184731" cy="36933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4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01B27-2ACC-B74D-BAEA-16750FD1C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142" y="1797304"/>
            <a:ext cx="9983858" cy="7985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D5B45-79C6-794A-A91B-E6700DFFE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142" y="2705100"/>
            <a:ext cx="9983858" cy="38020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527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83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AD31A-01B9-AD0E-0152-6F6F8B30DD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CA" dirty="0">
                <a:solidFill>
                  <a:schemeClr val="bg1"/>
                </a:solidFill>
              </a:rPr>
            </a:br>
            <a:r>
              <a:rPr lang="en-CA" dirty="0">
                <a:solidFill>
                  <a:schemeClr val="bg1"/>
                </a:solidFill>
              </a:rPr>
              <a:t>FIRST NATIONS &amp; URBAN HOUSING</a:t>
            </a:r>
            <a:br>
              <a:rPr lang="en-CA" dirty="0">
                <a:solidFill>
                  <a:schemeClr val="bg1"/>
                </a:solidFill>
              </a:rPr>
            </a:br>
            <a:r>
              <a:rPr lang="en-CA" dirty="0">
                <a:solidFill>
                  <a:schemeClr val="bg1"/>
                </a:solidFill>
              </a:rPr>
              <a:t>DIALOGUE SESSION July 7, 2023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C614C-DFDA-2A93-7078-EE08B1F428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sz="3000" dirty="0"/>
              <a:t>FIRST NATIONS HOUSING JURISDICTION </a:t>
            </a:r>
          </a:p>
          <a:p>
            <a:r>
              <a:rPr lang="en-US" sz="3000" dirty="0"/>
              <a:t>APPLIES WHEREVER CITIZENS LIVE”</a:t>
            </a:r>
          </a:p>
        </p:txBody>
      </p:sp>
    </p:spTree>
    <p:extLst>
      <p:ext uri="{BB962C8B-B14F-4D97-AF65-F5344CB8AC3E}">
        <p14:creationId xmlns:p14="http://schemas.microsoft.com/office/powerpoint/2010/main" val="386735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A0D37-3BE2-7445-B134-FF1FD1B4C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377" y="1966822"/>
            <a:ext cx="10780623" cy="629057"/>
          </a:xfrm>
        </p:spPr>
        <p:txBody>
          <a:bodyPr/>
          <a:lstStyle/>
          <a:p>
            <a:pPr algn="ctr"/>
            <a:r>
              <a:rPr lang="en-US" altLang="en-US" sz="3600" b="1" dirty="0">
                <a:solidFill>
                  <a:srgbClr val="C00000"/>
                </a:solidFill>
                <a:latin typeface="+mn-lt"/>
              </a:rPr>
              <a:t>AFN HOUSING RESOLUTIONS GUIDE ADVOCACY 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F766D-D755-9F43-821C-89406009E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marR="0" lvl="0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57/2018 National First Nations Housing and Related Infrastructure Strategy</a:t>
            </a:r>
            <a:br>
              <a:rPr lang="en-CA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CA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60/2022 First Nations Involvement in the Urban, Rural and Northern Indigenous Housing Strategy </a:t>
            </a:r>
            <a:endParaRPr lang="en-CA" sz="3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322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A0D37-3BE2-7445-B134-FF1FD1B4C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49" y="1797304"/>
            <a:ext cx="10953151" cy="798576"/>
          </a:xfrm>
        </p:spPr>
        <p:txBody>
          <a:bodyPr/>
          <a:lstStyle/>
          <a:p>
            <a:pPr algn="ctr"/>
            <a:r>
              <a:rPr lang="en-US" altLang="en-US" sz="2800" b="1" dirty="0">
                <a:solidFill>
                  <a:srgbClr val="C00000"/>
                </a:solidFill>
                <a:latin typeface="+mn-lt"/>
              </a:rPr>
              <a:t>RIGHTS/PRINCIPLES GUIDING HOUSING DISCUSSIONS WITH CANADA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F766D-D755-9F43-821C-89406009E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917" y="2346386"/>
            <a:ext cx="10539083" cy="41607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600" dirty="0"/>
              <a:t>Nation-to-nation, Treaty right to housing, Sec. 35 inherent rights &amp; UNDRIP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600" dirty="0"/>
              <a:t>Federal Government fiduciary obligations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600" dirty="0"/>
              <a:t>Each First Nation decides its own housing vision &amp; system of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600" dirty="0"/>
              <a:t>First Nations housing jurisdiction applies wherever citizens live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600" dirty="0"/>
              <a:t>All AFN-Canada housing processes to be distinctions-based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600" dirty="0"/>
              <a:t>All federal First Nations housing initiatives to be co-developed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600" dirty="0"/>
              <a:t>Federal housing programs to have First Nations-exclusive carve-out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600" dirty="0"/>
              <a:t>No surprises – openness &amp; transparency, timely access to federal information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835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A0D37-3BE2-7445-B134-FF1FD1B4C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32" y="1797304"/>
            <a:ext cx="11056668" cy="798576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60-2022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 Nations Involvement in the Urban, Rural &amp; Northern Indigenous Housing Strategy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F766D-D755-9F43-821C-89406009E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910" y="2858701"/>
            <a:ext cx="10107762" cy="3911283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CA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2022-23 ACTIVITIES: </a:t>
            </a:r>
            <a:endParaRPr lang="en-C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CA" sz="2000" dirty="0">
                <a:ea typeface="Calibri" panose="020F0502020204030204" pitchFamily="34" charset="0"/>
                <a:cs typeface="Times New Roman" panose="02020603050405020304" pitchFamily="18" charset="0"/>
              </a:rPr>
              <a:t>Federal Budget 2022 $300 million ($281.5 million)</a:t>
            </a:r>
            <a:endParaRPr lang="en-C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C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Advocacy centered on </a:t>
            </a:r>
            <a:r>
              <a:rPr lang="en-CA" sz="2000" dirty="0">
                <a:ea typeface="Calibri" panose="020F0502020204030204" pitchFamily="34" charset="0"/>
                <a:cs typeface="Times New Roman" panose="02020603050405020304" pitchFamily="18" charset="0"/>
              </a:rPr>
              <a:t>a number</a:t>
            </a:r>
            <a:r>
              <a:rPr lang="en-C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of essentials:</a:t>
            </a:r>
          </a:p>
          <a:p>
            <a:pPr marL="742950" marR="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C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processes of engagement, co-development &amp; use of urgent $300 million must be distinctions-based</a:t>
            </a:r>
          </a:p>
          <a:p>
            <a:pPr marL="742950" marR="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CA" sz="2000" dirty="0">
                <a:ea typeface="Calibri" panose="020F0502020204030204" pitchFamily="34" charset="0"/>
                <a:cs typeface="Times New Roman" panose="02020603050405020304" pitchFamily="18" charset="0"/>
              </a:rPr>
              <a:t>A distinct </a:t>
            </a:r>
            <a:r>
              <a:rPr lang="en-C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First Nations section of the URN strategy</a:t>
            </a:r>
          </a:p>
          <a:p>
            <a:pPr marL="742950" marR="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C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Align with National First Nations Housing &amp; Related Infrastructure Strategy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CA" sz="2000" dirty="0">
                <a:ea typeface="Calibri" panose="020F0502020204030204" pitchFamily="34" charset="0"/>
                <a:cs typeface="Times New Roman" panose="02020603050405020304" pitchFamily="18" charset="0"/>
              </a:rPr>
              <a:t>First Nations make up 58% of the Indigenous in urban population</a:t>
            </a:r>
            <a:endParaRPr lang="en-C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CA" sz="2000" dirty="0"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C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etter to ISC ADM reacting to ISC’s unilateral creation of/invitation to pan-Indigenous process to allocate urgent $300 million; proposing to address through existing distinctions-based process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6775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A0D37-3BE2-7445-B134-FF1FD1B4C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596" y="1797304"/>
            <a:ext cx="10970404" cy="798576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60-2022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 Nations Involvement in the Urban, </a:t>
            </a:r>
            <a:b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Rural &amp; Northern Indigenous Housing Strategy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F766D-D755-9F43-821C-89406009E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377" y="2744638"/>
            <a:ext cx="10780623" cy="3802063"/>
          </a:xfrm>
        </p:spPr>
        <p:txBody>
          <a:bodyPr/>
          <a:lstStyle/>
          <a:p>
            <a:pPr marL="342900" marR="0" lvl="0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C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Spring 2023 </a:t>
            </a:r>
          </a:p>
          <a:p>
            <a:pPr marL="742950" marR="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C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Federal Budget $4 billion/7 years</a:t>
            </a:r>
          </a:p>
          <a:p>
            <a:pPr marL="742950" marR="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C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ISC gives new pan-Indigenous organization, NICHI, responsibility to allocate $281.5 million urgent funds</a:t>
            </a:r>
          </a:p>
          <a:p>
            <a:pPr marL="742950" marR="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C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AFN/Regional Chief letter to Minister Hajdu expressing concern with unilateral pan-Indigenous process; re-offer First Nations distinct process &amp; allocating 58% of funds to First Nations</a:t>
            </a:r>
          </a:p>
          <a:p>
            <a:pPr marL="342900" marR="0" lvl="0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C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February–March 2023 preliminary First Nations’ engagement highlights are: </a:t>
            </a:r>
          </a:p>
          <a:p>
            <a:pPr marL="742950" marR="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C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More engagements; must include those who migrate, grassroots, </a:t>
            </a:r>
            <a:r>
              <a:rPr lang="en-CA" sz="2000" dirty="0"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C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those with lived/living experience   </a:t>
            </a:r>
          </a:p>
          <a:p>
            <a:pPr marL="742950" marR="0" lvl="1" indent="-28575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First Nations lead development of First Nations-exclusive URN Strategies at all levels  </a:t>
            </a:r>
            <a:endParaRPr lang="en-CA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835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A0D37-3BE2-7445-B134-FF1FD1B4C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32" y="1797304"/>
            <a:ext cx="11056668" cy="798576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+mn-lt"/>
              </a:rPr>
              <a:t>PRELIMINARY FIRST NATIONS ENGAGEMENTS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F766D-D755-9F43-821C-89406009E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698" y="2595880"/>
            <a:ext cx="10349302" cy="39112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Each First Nation &amp; region will develop their respective visions for on and off reserve housing </a:t>
            </a:r>
            <a:endParaRPr lang="en-CA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elf-reliance &amp; control are common elements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Develop Strategies like Treaties, nation to nation</a:t>
            </a:r>
            <a:r>
              <a:rPr lang="en-CA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CA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Access to housing no matter where citizens live</a:t>
            </a:r>
            <a:endParaRPr lang="en-CA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Portability of rights &amp; access to services </a:t>
            </a:r>
            <a:endParaRPr lang="en-CA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Support all parties to develop positive relations &amp; mutual trust</a:t>
            </a:r>
            <a:endParaRPr lang="en-CA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First step, address the source of migration off-reserve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01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A0D37-3BE2-7445-B134-FF1FD1B4C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28" y="1932316"/>
            <a:ext cx="11384472" cy="663563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+mn-lt"/>
              </a:rPr>
              <a:t>PRELIMINARY FIRST NATIONS ENGAGEMENTS 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F766D-D755-9F43-821C-89406009E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11" y="2742529"/>
            <a:ext cx="10573589" cy="391128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Portion of URN funds must go directly to First Nations</a:t>
            </a:r>
            <a:endParaRPr lang="en-CA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Address First Nations’ &amp; off-reserve housing groups’ staff shortages</a:t>
            </a:r>
            <a:endParaRPr lang="en-CA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Social housing funds currently directed to the GNWT should go directly to the Dene Nation </a:t>
            </a:r>
            <a:endParaRPr lang="en-CA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Co-develop minimum standards for communicating availability of supports &amp; outcomes of investments</a:t>
            </a:r>
            <a:endParaRPr lang="en-CA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All regions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lack sufficient funds to meet ever growing housing/population needs</a:t>
            </a:r>
            <a:endParaRPr lang="en-CA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effectLst/>
                <a:ea typeface="Calibri" panose="020F0502020204030204" pitchFamily="34" charset="0"/>
              </a:rPr>
              <a:t>Additional land on which to build is essential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705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A0D37-3BE2-7445-B134-FF1FD1B4C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30" y="1839234"/>
            <a:ext cx="10763370" cy="66356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NEXT STEPS: </a:t>
            </a:r>
            <a:r>
              <a:rPr lang="en-US" sz="3600" dirty="0">
                <a:solidFill>
                  <a:srgbClr val="C00000"/>
                </a:solidFill>
                <a:latin typeface="+mn-lt"/>
              </a:rPr>
              <a:t>URBAN, RURAL &amp; NORTHERN HOUSING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F766D-D755-9F43-821C-89406009E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30" y="2617936"/>
            <a:ext cx="10763370" cy="3911285"/>
          </a:xfrm>
        </p:spPr>
        <p:txBody>
          <a:bodyPr/>
          <a:lstStyle/>
          <a:p>
            <a:pPr marL="34290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Summer-fall 2023 First Nations engagements in all regions </a:t>
            </a:r>
          </a:p>
          <a:p>
            <a:pPr marL="34290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Chiefs consider URN housing resolution Halifax July 2023 AGA</a:t>
            </a:r>
          </a:p>
          <a:p>
            <a:pPr marL="34290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Advocate Federal Government to support development &amp; implementation of First Nations’ local, regional &amp; national URN strategies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Includes targeted request in the AFN preliminary budget submission</a:t>
            </a:r>
          </a:p>
          <a:p>
            <a:pPr marL="34290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Advocate that there shall be no ISC, CMHC or other federal government URN housing initiative or program without AFN co-development</a:t>
            </a:r>
          </a:p>
          <a:p>
            <a:pPr marL="34290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Co-draft Memorandum to Cabinet (MC) and/or prepare Shadow MC </a:t>
            </a:r>
          </a:p>
          <a:p>
            <a:pPr marL="34290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Support First Nations distinct approaches to URN housing, including partnership development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000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A0D37-3BE2-7445-B134-FF1FD1B4C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79" y="1797304"/>
            <a:ext cx="11073921" cy="798576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NEXT STEPS: </a:t>
            </a:r>
            <a:r>
              <a:rPr lang="en-US" sz="3600" dirty="0">
                <a:solidFill>
                  <a:srgbClr val="C00000"/>
                </a:solidFill>
                <a:latin typeface="+mn-lt"/>
              </a:rPr>
              <a:t>URBAN, RURAL &amp; NORTHERN HOUSING 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F766D-D755-9F43-821C-89406009E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039" y="2691441"/>
            <a:ext cx="10922000" cy="4074515"/>
          </a:xfrm>
        </p:spPr>
        <p:txBody>
          <a:bodyPr/>
          <a:lstStyle/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cs typeface="Arial" panose="020B0604020202020204" pitchFamily="34" charset="0"/>
              </a:rPr>
              <a:t>Co-develop AFN-led draft national First Nations URN Strategy with regions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Address common elements of First Nations engagements 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Align with/complement National First Nations Housing and Related Infrastructure Strategy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First Nations to control 58% of funds, as First Nations make up 58% of the urban Indigenous population   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First Nation-led research on URN-related priorities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Research could include migration numbers, and determining URN housing gap &amp; estimated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298521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677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Symbol</vt:lpstr>
      <vt:lpstr>1_Custom Design</vt:lpstr>
      <vt:lpstr> FIRST NATIONS &amp; URBAN HOUSING DIALOGUE SESSION July 7, 2023</vt:lpstr>
      <vt:lpstr>AFN HOUSING RESOLUTIONS GUIDE ADVOCACY </vt:lpstr>
      <vt:lpstr>RIGHTS/PRINCIPLES GUIDING HOUSING DISCUSSIONS WITH CANADA</vt:lpstr>
      <vt:lpstr>60-2022 First Nations Involvement in the Urban, Rural &amp; Northern Indigenous Housing Strategy</vt:lpstr>
      <vt:lpstr>60-2022  First Nations Involvement in the Urban,  Rural &amp; Northern Indigenous Housing Strategy</vt:lpstr>
      <vt:lpstr>PRELIMINARY FIRST NATIONS ENGAGEMENTS </vt:lpstr>
      <vt:lpstr>PRELIMINARY FIRST NATIONS ENGAGEMENTS </vt:lpstr>
      <vt:lpstr>NEXT STEPS: URBAN, RURAL &amp; NORTHERN HOUSING </vt:lpstr>
      <vt:lpstr>NEXT STEPS: URBAN, RURAL &amp; NORTHERN HOUSING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Cheyenne Nicholas</dc:creator>
  <cp:lastModifiedBy>Regina Toulouse</cp:lastModifiedBy>
  <cp:revision>28</cp:revision>
  <dcterms:created xsi:type="dcterms:W3CDTF">2020-01-06T15:32:02Z</dcterms:created>
  <dcterms:modified xsi:type="dcterms:W3CDTF">2023-06-15T11:36:41Z</dcterms:modified>
</cp:coreProperties>
</file>